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handoutMasterIdLst>
    <p:handoutMasterId r:id="rId114"/>
  </p:handoutMasterIdLst>
  <p:sldIdLst>
    <p:sldId id="848" r:id="rId2"/>
    <p:sldId id="1166" r:id="rId3"/>
    <p:sldId id="1183" r:id="rId4"/>
    <p:sldId id="1184" r:id="rId5"/>
    <p:sldId id="1688" r:id="rId6"/>
    <p:sldId id="1642" r:id="rId7"/>
    <p:sldId id="1643" r:id="rId8"/>
    <p:sldId id="1644" r:id="rId9"/>
    <p:sldId id="1645" r:id="rId10"/>
    <p:sldId id="1646" r:id="rId11"/>
    <p:sldId id="1647" r:id="rId12"/>
    <p:sldId id="1648" r:id="rId13"/>
    <p:sldId id="1649" r:id="rId14"/>
    <p:sldId id="1650" r:id="rId15"/>
    <p:sldId id="1651" r:id="rId16"/>
    <p:sldId id="1689" r:id="rId17"/>
    <p:sldId id="1833" r:id="rId18"/>
    <p:sldId id="1834" r:id="rId19"/>
    <p:sldId id="1840" r:id="rId20"/>
    <p:sldId id="1841" r:id="rId21"/>
    <p:sldId id="1842" r:id="rId22"/>
    <p:sldId id="1843" r:id="rId23"/>
    <p:sldId id="1844" r:id="rId24"/>
    <p:sldId id="1845" r:id="rId25"/>
    <p:sldId id="1838" r:id="rId26"/>
    <p:sldId id="1839" r:id="rId27"/>
    <p:sldId id="1746" r:id="rId28"/>
    <p:sldId id="1747" r:id="rId29"/>
    <p:sldId id="1748" r:id="rId30"/>
    <p:sldId id="1749" r:id="rId31"/>
    <p:sldId id="1750" r:id="rId32"/>
    <p:sldId id="1751" r:id="rId33"/>
    <p:sldId id="1752" r:id="rId34"/>
    <p:sldId id="1753" r:id="rId35"/>
    <p:sldId id="1754" r:id="rId36"/>
    <p:sldId id="1755" r:id="rId37"/>
    <p:sldId id="1756" r:id="rId38"/>
    <p:sldId id="1757" r:id="rId39"/>
    <p:sldId id="1758" r:id="rId40"/>
    <p:sldId id="1759" r:id="rId41"/>
    <p:sldId id="1760" r:id="rId42"/>
    <p:sldId id="1761" r:id="rId43"/>
    <p:sldId id="1762" r:id="rId44"/>
    <p:sldId id="1763" r:id="rId45"/>
    <p:sldId id="1764" r:id="rId46"/>
    <p:sldId id="1765" r:id="rId47"/>
    <p:sldId id="1766" r:id="rId48"/>
    <p:sldId id="1767" r:id="rId49"/>
    <p:sldId id="1768" r:id="rId50"/>
    <p:sldId id="1769" r:id="rId51"/>
    <p:sldId id="1770" r:id="rId52"/>
    <p:sldId id="1771" r:id="rId53"/>
    <p:sldId id="1772" r:id="rId54"/>
    <p:sldId id="1773" r:id="rId55"/>
    <p:sldId id="1776" r:id="rId56"/>
    <p:sldId id="1777" r:id="rId57"/>
    <p:sldId id="1778" r:id="rId58"/>
    <p:sldId id="1779" r:id="rId59"/>
    <p:sldId id="1780" r:id="rId60"/>
    <p:sldId id="1781" r:id="rId61"/>
    <p:sldId id="1782" r:id="rId62"/>
    <p:sldId id="1784" r:id="rId63"/>
    <p:sldId id="1785" r:id="rId64"/>
    <p:sldId id="1786" r:id="rId65"/>
    <p:sldId id="1787" r:id="rId66"/>
    <p:sldId id="1788" r:id="rId67"/>
    <p:sldId id="1789" r:id="rId68"/>
    <p:sldId id="1790" r:id="rId69"/>
    <p:sldId id="1791" r:id="rId70"/>
    <p:sldId id="1792" r:id="rId71"/>
    <p:sldId id="1793" r:id="rId72"/>
    <p:sldId id="1794" r:id="rId73"/>
    <p:sldId id="1795" r:id="rId74"/>
    <p:sldId id="1796" r:id="rId75"/>
    <p:sldId id="1797" r:id="rId76"/>
    <p:sldId id="1798" r:id="rId77"/>
    <p:sldId id="1799" r:id="rId78"/>
    <p:sldId id="1800" r:id="rId79"/>
    <p:sldId id="1801" r:id="rId80"/>
    <p:sldId id="1802" r:id="rId81"/>
    <p:sldId id="1803" r:id="rId82"/>
    <p:sldId id="1804" r:id="rId83"/>
    <p:sldId id="1805" r:id="rId84"/>
    <p:sldId id="1806" r:id="rId85"/>
    <p:sldId id="1807" r:id="rId86"/>
    <p:sldId id="1808" r:id="rId87"/>
    <p:sldId id="1809" r:id="rId88"/>
    <p:sldId id="1810" r:id="rId89"/>
    <p:sldId id="1811" r:id="rId90"/>
    <p:sldId id="1812" r:id="rId91"/>
    <p:sldId id="1813" r:id="rId92"/>
    <p:sldId id="1814" r:id="rId93"/>
    <p:sldId id="1815" r:id="rId94"/>
    <p:sldId id="1816" r:id="rId95"/>
    <p:sldId id="1817" r:id="rId96"/>
    <p:sldId id="1818" r:id="rId97"/>
    <p:sldId id="1819" r:id="rId98"/>
    <p:sldId id="1820" r:id="rId99"/>
    <p:sldId id="1821" r:id="rId100"/>
    <p:sldId id="1822" r:id="rId101"/>
    <p:sldId id="1823" r:id="rId102"/>
    <p:sldId id="1824" r:id="rId103"/>
    <p:sldId id="1825" r:id="rId104"/>
    <p:sldId id="1826" r:id="rId105"/>
    <p:sldId id="1827" r:id="rId106"/>
    <p:sldId id="1828" r:id="rId107"/>
    <p:sldId id="1829" r:id="rId108"/>
    <p:sldId id="1830" r:id="rId109"/>
    <p:sldId id="1831" r:id="rId110"/>
    <p:sldId id="1832" r:id="rId111"/>
    <p:sldId id="1640" r:id="rId112"/>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14" autoAdjust="0"/>
    <p:restoredTop sz="93594"/>
  </p:normalViewPr>
  <p:slideViewPr>
    <p:cSldViewPr>
      <p:cViewPr varScale="1">
        <p:scale>
          <a:sx n="96" d="100"/>
          <a:sy n="96" d="100"/>
        </p:scale>
        <p:origin x="192" y="176"/>
      </p:cViewPr>
      <p:guideLst>
        <p:guide orient="horz" pos="2160"/>
        <p:guide pos="2880"/>
      </p:guideLst>
    </p:cSldViewPr>
  </p:slideViewPr>
  <p:outlineViewPr>
    <p:cViewPr>
      <p:scale>
        <a:sx n="33" d="100"/>
        <a:sy n="33" d="100"/>
      </p:scale>
      <p:origin x="78" y="14448"/>
    </p:cViewPr>
  </p:outlineViewPr>
  <p:notesTextViewPr>
    <p:cViewPr>
      <p:scale>
        <a:sx n="100" d="100"/>
        <a:sy n="100" d="100"/>
      </p:scale>
      <p:origin x="0" y="0"/>
    </p:cViewPr>
  </p:notesText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handoutMaster" Target="handoutMasters/handoutMaster1.xml"/><Relationship Id="rId115" Type="http://schemas.openxmlformats.org/officeDocument/2006/relationships/presProps" Target="presProps.xml"/><Relationship Id="rId116" Type="http://schemas.openxmlformats.org/officeDocument/2006/relationships/viewProps" Target="viewProps.xml"/><Relationship Id="rId117" Type="http://schemas.openxmlformats.org/officeDocument/2006/relationships/theme" Target="theme/theme1.xml"/><Relationship Id="rId11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C72C0129-022D-401F-A52D-1F9820E15368}" type="datetimeFigureOut">
              <a:rPr lang="zh-TW" altLang="en-US"/>
              <a:pPr>
                <a:defRPr/>
              </a:pPr>
              <a:t>2017/6/2</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96E8DF6-B054-4FFE-89D0-5CFE4CCCCF61}" type="slidenum">
              <a:rPr lang="zh-TW" altLang="en-US"/>
              <a:pPr>
                <a:defRPr/>
              </a:pPr>
              <a:t>‹#›</a:t>
            </a:fld>
            <a:endParaRPr lang="zh-TW" altLang="en-US"/>
          </a:p>
        </p:txBody>
      </p:sp>
    </p:spTree>
    <p:extLst>
      <p:ext uri="{BB962C8B-B14F-4D97-AF65-F5344CB8AC3E}">
        <p14:creationId xmlns:p14="http://schemas.microsoft.com/office/powerpoint/2010/main" val="388286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a:latin typeface="Calibri" pitchFamily="34" charset="0"/>
              </a:defRPr>
            </a:lvl1pPr>
          </a:lstStyle>
          <a:p>
            <a:pPr>
              <a:defRPr/>
            </a:pPr>
            <a:fld id="{398B6CEF-DEA6-4B03-93E6-02F71F0913F2}" type="datetimeFigureOut">
              <a:rPr lang="zh-TW" altLang="en-US"/>
              <a:pPr>
                <a:defRPr/>
              </a:pPr>
              <a:t>2017/6/2</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smtClean="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a:latin typeface="Calibri" pitchFamily="34" charset="0"/>
              </a:defRPr>
            </a:lvl1pPr>
          </a:lstStyle>
          <a:p>
            <a:pPr>
              <a:defRPr/>
            </a:pPr>
            <a:fld id="{CC37BE81-25FA-464E-A2F0-A651BAE83B62}" type="slidenum">
              <a:rPr lang="zh-TW" altLang="en-US"/>
              <a:pPr>
                <a:defRPr/>
              </a:pPr>
              <a:t>‹#›</a:t>
            </a:fld>
            <a:endParaRPr lang="zh-TW" altLang="en-US"/>
          </a:p>
        </p:txBody>
      </p:sp>
    </p:spTree>
    <p:extLst>
      <p:ext uri="{BB962C8B-B14F-4D97-AF65-F5344CB8AC3E}">
        <p14:creationId xmlns:p14="http://schemas.microsoft.com/office/powerpoint/2010/main" val="24444363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C7301C6-346D-44C8-B7D9-057709828726}" type="slidenum">
              <a:rPr lang="zh-TW" altLang="en-US" smtClean="0"/>
              <a:t>70</a:t>
            </a:fld>
            <a:endParaRPr lang="zh-TW" altLang="en-US"/>
          </a:p>
        </p:txBody>
      </p:sp>
    </p:spTree>
    <p:extLst>
      <p:ext uri="{BB962C8B-B14F-4D97-AF65-F5344CB8AC3E}">
        <p14:creationId xmlns:p14="http://schemas.microsoft.com/office/powerpoint/2010/main" val="54663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C7301C6-346D-44C8-B7D9-057709828726}" type="slidenum">
              <a:rPr lang="zh-TW" altLang="en-US" smtClean="0"/>
              <a:t>73</a:t>
            </a:fld>
            <a:endParaRPr lang="zh-TW" altLang="en-US"/>
          </a:p>
        </p:txBody>
      </p:sp>
    </p:spTree>
    <p:extLst>
      <p:ext uri="{BB962C8B-B14F-4D97-AF65-F5344CB8AC3E}">
        <p14:creationId xmlns:p14="http://schemas.microsoft.com/office/powerpoint/2010/main" val="768708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C7301C6-346D-44C8-B7D9-057709828726}" type="slidenum">
              <a:rPr lang="zh-TW" altLang="en-US" smtClean="0"/>
              <a:t>76</a:t>
            </a:fld>
            <a:endParaRPr lang="zh-TW" altLang="en-US"/>
          </a:p>
        </p:txBody>
      </p:sp>
    </p:spTree>
    <p:extLst>
      <p:ext uri="{BB962C8B-B14F-4D97-AF65-F5344CB8AC3E}">
        <p14:creationId xmlns:p14="http://schemas.microsoft.com/office/powerpoint/2010/main" val="1250986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D8A174DE-7399-4FAF-8713-5B9736F2F8B2}" type="datetime1">
              <a:rPr lang="zh-TW" altLang="en-US"/>
              <a:pPr>
                <a:defRPr/>
              </a:pPr>
              <a:t>2017/6/2</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7932B402-6D6A-4C9A-A75A-FDAD2E780D65}" type="slidenum">
              <a:rPr lang="zh-TW" altLang="en-US"/>
              <a:pPr>
                <a:defRPr/>
              </a:pPr>
              <a:t>‹#›</a:t>
            </a:fld>
            <a:endParaRPr lang="zh-TW" altLang="en-US"/>
          </a:p>
        </p:txBody>
      </p:sp>
    </p:spTree>
    <p:extLst>
      <p:ext uri="{BB962C8B-B14F-4D97-AF65-F5344CB8AC3E}">
        <p14:creationId xmlns:p14="http://schemas.microsoft.com/office/powerpoint/2010/main" val="192638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55B8974-7798-42B3-A1B4-27D4BF8EA247}" type="datetime1">
              <a:rPr lang="zh-TW" altLang="en-US"/>
              <a:pPr>
                <a:defRPr/>
              </a:pPr>
              <a:t>2017/6/2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5DCEEE9-7387-4C83-BCC0-B99AD344B485}" type="slidenum">
              <a:rPr lang="zh-TW" altLang="en-US"/>
              <a:pPr>
                <a:defRPr/>
              </a:pPr>
              <a:t>‹#›</a:t>
            </a:fld>
            <a:endParaRPr lang="zh-TW" altLang="en-US"/>
          </a:p>
        </p:txBody>
      </p:sp>
    </p:spTree>
    <p:extLst>
      <p:ext uri="{BB962C8B-B14F-4D97-AF65-F5344CB8AC3E}">
        <p14:creationId xmlns:p14="http://schemas.microsoft.com/office/powerpoint/2010/main" val="2320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649D65A-E779-4EBC-8F20-05FD1E789EF8}" type="datetime1">
              <a:rPr lang="zh-TW" altLang="en-US"/>
              <a:pPr>
                <a:defRPr/>
              </a:pPr>
              <a:t>2017/6/2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33180FC-6B0B-4AD0-8BCE-15C0005B9CF9}" type="slidenum">
              <a:rPr lang="zh-TW" altLang="en-US"/>
              <a:pPr>
                <a:defRPr/>
              </a:pPr>
              <a:t>‹#›</a:t>
            </a:fld>
            <a:endParaRPr lang="zh-TW" altLang="en-US"/>
          </a:p>
        </p:txBody>
      </p:sp>
    </p:spTree>
    <p:extLst>
      <p:ext uri="{BB962C8B-B14F-4D97-AF65-F5344CB8AC3E}">
        <p14:creationId xmlns:p14="http://schemas.microsoft.com/office/powerpoint/2010/main" val="402569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EA7A8117-F5CA-49B3-9AE8-B66B796AEA97}" type="datetime1">
              <a:rPr lang="zh-TW" altLang="en-US"/>
              <a:pPr>
                <a:defRPr/>
              </a:pPr>
              <a:t>2017/6/2</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E78C9E75-97FD-45D9-8ED3-955348887BB1}" type="slidenum">
              <a:rPr lang="zh-TW" altLang="en-US"/>
              <a:pPr>
                <a:defRPr/>
              </a:pPr>
              <a:t>‹#›</a:t>
            </a:fld>
            <a:endParaRPr lang="zh-TW" altLang="en-US"/>
          </a:p>
        </p:txBody>
      </p:sp>
    </p:spTree>
    <p:extLst>
      <p:ext uri="{BB962C8B-B14F-4D97-AF65-F5344CB8AC3E}">
        <p14:creationId xmlns:p14="http://schemas.microsoft.com/office/powerpoint/2010/main" val="34907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0F01D57-3C38-485F-A5BA-38A4154D1BBF}" type="datetime1">
              <a:rPr lang="zh-TW" altLang="en-US"/>
              <a:pPr>
                <a:defRPr/>
              </a:pPr>
              <a:t>2017/6/2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B024E28-1ACB-44F7-99BA-BF1B88651E9B}" type="slidenum">
              <a:rPr lang="zh-TW" altLang="en-US"/>
              <a:pPr>
                <a:defRPr/>
              </a:pPr>
              <a:t>‹#›</a:t>
            </a:fld>
            <a:endParaRPr lang="zh-TW" altLang="en-US"/>
          </a:p>
        </p:txBody>
      </p:sp>
    </p:spTree>
    <p:extLst>
      <p:ext uri="{BB962C8B-B14F-4D97-AF65-F5344CB8AC3E}">
        <p14:creationId xmlns:p14="http://schemas.microsoft.com/office/powerpoint/2010/main" val="3125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8B077019-D080-4302-A620-8874F806370A}" type="datetime1">
              <a:rPr lang="zh-TW" altLang="en-US"/>
              <a:pPr>
                <a:defRPr/>
              </a:pPr>
              <a:t>2017/6/2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7A9801-FC0E-4D88-8A6C-29F1315C8650}" type="slidenum">
              <a:rPr lang="zh-TW" altLang="en-US"/>
              <a:pPr>
                <a:defRPr/>
              </a:pPr>
              <a:t>‹#›</a:t>
            </a:fld>
            <a:endParaRPr lang="zh-TW" altLang="en-US"/>
          </a:p>
        </p:txBody>
      </p:sp>
    </p:spTree>
    <p:extLst>
      <p:ext uri="{BB962C8B-B14F-4D97-AF65-F5344CB8AC3E}">
        <p14:creationId xmlns:p14="http://schemas.microsoft.com/office/powerpoint/2010/main" val="393922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8075603B-203C-40CF-AAE0-1F27196C21BF}" type="datetime1">
              <a:rPr lang="zh-TW" altLang="en-US"/>
              <a:pPr>
                <a:defRPr/>
              </a:pPr>
              <a:t>2017/6/2</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227CFAE-FA54-4E36-B923-24FFDDA53C13}" type="slidenum">
              <a:rPr lang="zh-TW" altLang="en-US"/>
              <a:pPr>
                <a:defRPr/>
              </a:pPr>
              <a:t>‹#›</a:t>
            </a:fld>
            <a:endParaRPr lang="zh-TW" altLang="en-US"/>
          </a:p>
        </p:txBody>
      </p:sp>
    </p:spTree>
    <p:extLst>
      <p:ext uri="{BB962C8B-B14F-4D97-AF65-F5344CB8AC3E}">
        <p14:creationId xmlns:p14="http://schemas.microsoft.com/office/powerpoint/2010/main" val="39269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4F77DD28-F6B9-4809-9190-7B5EF78560CB}" type="datetime1">
              <a:rPr lang="zh-TW" altLang="en-US"/>
              <a:pPr>
                <a:defRPr/>
              </a:pPr>
              <a:t>2017/6/2</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C6302B54-F380-403C-8C88-31ABACEBE624}" type="slidenum">
              <a:rPr lang="zh-TW" altLang="en-US"/>
              <a:pPr>
                <a:defRPr/>
              </a:pPr>
              <a:t>‹#›</a:t>
            </a:fld>
            <a:endParaRPr lang="zh-TW" altLang="en-US"/>
          </a:p>
        </p:txBody>
      </p:sp>
    </p:spTree>
    <p:extLst>
      <p:ext uri="{BB962C8B-B14F-4D97-AF65-F5344CB8AC3E}">
        <p14:creationId xmlns:p14="http://schemas.microsoft.com/office/powerpoint/2010/main" val="397851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DA7CADA-511E-469A-AB85-F561DD59866F}" type="datetime1">
              <a:rPr lang="zh-TW" altLang="en-US"/>
              <a:pPr>
                <a:defRPr/>
              </a:pPr>
              <a:t>2017/6/2</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0B42FA49-737E-41E5-B3D8-A9D9B2507194}" type="slidenum">
              <a:rPr lang="zh-TW" altLang="en-US"/>
              <a:pPr>
                <a:defRPr/>
              </a:pPr>
              <a:t>‹#›</a:t>
            </a:fld>
            <a:endParaRPr lang="zh-TW" altLang="en-US"/>
          </a:p>
        </p:txBody>
      </p:sp>
    </p:spTree>
    <p:extLst>
      <p:ext uri="{BB962C8B-B14F-4D97-AF65-F5344CB8AC3E}">
        <p14:creationId xmlns:p14="http://schemas.microsoft.com/office/powerpoint/2010/main" val="178500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6143870-5F10-4D76-8D8B-89AAD8A00E82}" type="datetime1">
              <a:rPr lang="zh-TW" altLang="en-US"/>
              <a:pPr>
                <a:defRPr/>
              </a:pPr>
              <a:t>2017/6/2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E414FB1-0410-4AE1-B822-F1FE73B2D14D}" type="slidenum">
              <a:rPr lang="zh-TW" altLang="en-US"/>
              <a:pPr>
                <a:defRPr/>
              </a:pPr>
              <a:t>‹#›</a:t>
            </a:fld>
            <a:endParaRPr lang="zh-TW" altLang="en-US"/>
          </a:p>
        </p:txBody>
      </p:sp>
    </p:spTree>
    <p:extLst>
      <p:ext uri="{BB962C8B-B14F-4D97-AF65-F5344CB8AC3E}">
        <p14:creationId xmlns:p14="http://schemas.microsoft.com/office/powerpoint/2010/main" val="349169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0B351BE-0651-4439-A96D-A8AF55668BF6}" type="datetime1">
              <a:rPr lang="zh-TW" altLang="en-US"/>
              <a:pPr>
                <a:defRPr/>
              </a:pPr>
              <a:t>2017/6/2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77D47A4-EEE4-40D9-B3F4-E20BDA7A7E13}" type="slidenum">
              <a:rPr lang="zh-TW" altLang="en-US"/>
              <a:pPr>
                <a:defRPr/>
              </a:pPr>
              <a:t>‹#›</a:t>
            </a:fld>
            <a:endParaRPr lang="zh-TW" altLang="en-US"/>
          </a:p>
        </p:txBody>
      </p:sp>
    </p:spTree>
    <p:extLst>
      <p:ext uri="{BB962C8B-B14F-4D97-AF65-F5344CB8AC3E}">
        <p14:creationId xmlns:p14="http://schemas.microsoft.com/office/powerpoint/2010/main" val="13635834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defRPr>
            </a:lvl1pPr>
          </a:lstStyle>
          <a:p>
            <a:pPr>
              <a:defRPr/>
            </a:pPr>
            <a:fld id="{3CBE6FA7-69AA-4937-824A-EE5F3C7CC30D}" type="datetime1">
              <a:rPr lang="zh-TW" altLang="en-US"/>
              <a:pPr>
                <a:defRPr/>
              </a:pPr>
              <a:t>2017/6/2</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pPr>
              <a:defRPr/>
            </a:pPr>
            <a:fld id="{35A37E67-E9F5-4A38-925D-82CDC951CBA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412" r:id="rId1"/>
    <p:sldLayoutId id="2147484413"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hyperlink" Target="http://mail.tku.edu.tw/myday/" TargetMode="External"/><Relationship Id="rId3" Type="http://schemas.openxmlformats.org/officeDocument/2006/relationships/hyperlink" Target="http://mail.tku.edu.tw/myday/cindex.htm" TargetMode="External"/><Relationship Id="rId4" Type="http://schemas.openxmlformats.org/officeDocument/2006/relationships/hyperlink" Target="http://www.im.tku.edu.tw/en_index.html" TargetMode="External"/><Relationship Id="rId5" Type="http://schemas.openxmlformats.org/officeDocument/2006/relationships/hyperlink" Target="http://english.tku.edu.tw/index.asp" TargetMode="External"/><Relationship Id="rId6" Type="http://schemas.openxmlformats.org/officeDocument/2006/relationships/hyperlink" Target="http://www.tku.edu.tw/" TargetMode="External"/><Relationship Id="rId7" Type="http://schemas.openxmlformats.org/officeDocument/2006/relationships/hyperlink" Target="http://www.im.tku.edu.tw/" TargetMode="External"/><Relationship Id="rId8" Type="http://schemas.openxmlformats.org/officeDocument/2006/relationships/hyperlink" Target="http://mail.im.tku.edu.tw/~myday/" TargetMode="External"/><Relationship Id="rId9" Type="http://schemas.openxmlformats.org/officeDocument/2006/relationships/image" Target="../media/image1.jpeg"/><Relationship Id="rId10"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9" Type="http://schemas.openxmlformats.org/officeDocument/2006/relationships/image" Target="../media/image46.jpg"/><Relationship Id="rId20" Type="http://schemas.openxmlformats.org/officeDocument/2006/relationships/image" Target="../media/image57.jpg"/><Relationship Id="rId21" Type="http://schemas.openxmlformats.org/officeDocument/2006/relationships/image" Target="../media/image58.jpeg"/><Relationship Id="rId10" Type="http://schemas.openxmlformats.org/officeDocument/2006/relationships/image" Target="../media/image47.jpg"/><Relationship Id="rId11" Type="http://schemas.openxmlformats.org/officeDocument/2006/relationships/image" Target="../media/image48.jpg"/><Relationship Id="rId12" Type="http://schemas.openxmlformats.org/officeDocument/2006/relationships/image" Target="../media/image49.jpg"/><Relationship Id="rId13" Type="http://schemas.openxmlformats.org/officeDocument/2006/relationships/image" Target="../media/image50.jpg"/><Relationship Id="rId14" Type="http://schemas.openxmlformats.org/officeDocument/2006/relationships/image" Target="../media/image51.jpg"/><Relationship Id="rId15" Type="http://schemas.openxmlformats.org/officeDocument/2006/relationships/image" Target="../media/image52.jpg"/><Relationship Id="rId16" Type="http://schemas.openxmlformats.org/officeDocument/2006/relationships/image" Target="../media/image53.jpg"/><Relationship Id="rId17" Type="http://schemas.openxmlformats.org/officeDocument/2006/relationships/image" Target="../media/image54.jpeg"/><Relationship Id="rId18" Type="http://schemas.openxmlformats.org/officeDocument/2006/relationships/image" Target="../media/image55.jpg"/><Relationship Id="rId19" Type="http://schemas.openxmlformats.org/officeDocument/2006/relationships/image" Target="../media/image56.jpg"/><Relationship Id="rId1" Type="http://schemas.openxmlformats.org/officeDocument/2006/relationships/slideLayout" Target="../slideLayouts/slideLayout1.xml"/><Relationship Id="rId2" Type="http://schemas.openxmlformats.org/officeDocument/2006/relationships/image" Target="../media/image41.png"/><Relationship Id="rId3" Type="http://schemas.openxmlformats.org/officeDocument/2006/relationships/image" Target="../media/image17.jpeg"/><Relationship Id="rId4" Type="http://schemas.openxmlformats.org/officeDocument/2006/relationships/image" Target="../media/image42.jpeg"/><Relationship Id="rId5" Type="http://schemas.openxmlformats.org/officeDocument/2006/relationships/hyperlink" Target="mailto:myday@mail.tku.edu.tw" TargetMode="External"/><Relationship Id="rId6" Type="http://schemas.openxmlformats.org/officeDocument/2006/relationships/image" Target="../media/image43.jpg"/><Relationship Id="rId7" Type="http://schemas.openxmlformats.org/officeDocument/2006/relationships/image" Target="../media/image44.jpg"/><Relationship Id="rId8" Type="http://schemas.openxmlformats.org/officeDocument/2006/relationships/image" Target="../media/image4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9.png"/><Relationship Id="rId5" Type="http://schemas.openxmlformats.org/officeDocument/2006/relationships/image" Target="../media/image17.jpeg"/><Relationship Id="rId6"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hyperlink" Target="mailto:myday@mail.tku.edu.tw"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mailto:myday@mail.tku.edu.tw" TargetMode="External"/><Relationship Id="rId4" Type="http://schemas.openxmlformats.org/officeDocument/2006/relationships/image" Target="../media/image1.jpe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59.png"/><Relationship Id="rId9"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jpeg"/><Relationship Id="rId9" Type="http://schemas.openxmlformats.org/officeDocument/2006/relationships/image" Target="../media/image69.jpeg"/><Relationship Id="rId10" Type="http://schemas.openxmlformats.org/officeDocument/2006/relationships/image" Target="../media/image70.jpeg"/></Relationships>
</file>

<file path=ppt/slides/_rels/slide61.xml.rels><?xml version="1.0" encoding="UTF-8" standalone="yes"?>
<Relationships xmlns="http://schemas.openxmlformats.org/package/2006/relationships"><Relationship Id="rId9" Type="http://schemas.openxmlformats.org/officeDocument/2006/relationships/image" Target="../media/image46.jpg"/><Relationship Id="rId20" Type="http://schemas.openxmlformats.org/officeDocument/2006/relationships/image" Target="../media/image57.jpg"/><Relationship Id="rId21" Type="http://schemas.openxmlformats.org/officeDocument/2006/relationships/image" Target="../media/image58.jpeg"/><Relationship Id="rId10" Type="http://schemas.openxmlformats.org/officeDocument/2006/relationships/image" Target="../media/image47.jpg"/><Relationship Id="rId11" Type="http://schemas.openxmlformats.org/officeDocument/2006/relationships/image" Target="../media/image48.jpg"/><Relationship Id="rId12" Type="http://schemas.openxmlformats.org/officeDocument/2006/relationships/image" Target="../media/image49.jpg"/><Relationship Id="rId13" Type="http://schemas.openxmlformats.org/officeDocument/2006/relationships/image" Target="../media/image50.jpg"/><Relationship Id="rId14" Type="http://schemas.openxmlformats.org/officeDocument/2006/relationships/image" Target="../media/image51.jpg"/><Relationship Id="rId15" Type="http://schemas.openxmlformats.org/officeDocument/2006/relationships/image" Target="../media/image52.jpg"/><Relationship Id="rId16" Type="http://schemas.openxmlformats.org/officeDocument/2006/relationships/image" Target="../media/image53.jpg"/><Relationship Id="rId17" Type="http://schemas.openxmlformats.org/officeDocument/2006/relationships/image" Target="../media/image54.jpeg"/><Relationship Id="rId18" Type="http://schemas.openxmlformats.org/officeDocument/2006/relationships/image" Target="../media/image55.jpg"/><Relationship Id="rId19" Type="http://schemas.openxmlformats.org/officeDocument/2006/relationships/image" Target="../media/image56.jpg"/><Relationship Id="rId1" Type="http://schemas.openxmlformats.org/officeDocument/2006/relationships/slideLayout" Target="../slideLayouts/slideLayout1.xml"/><Relationship Id="rId2" Type="http://schemas.openxmlformats.org/officeDocument/2006/relationships/image" Target="../media/image41.png"/><Relationship Id="rId3" Type="http://schemas.openxmlformats.org/officeDocument/2006/relationships/image" Target="../media/image17.jpeg"/><Relationship Id="rId4" Type="http://schemas.openxmlformats.org/officeDocument/2006/relationships/image" Target="../media/image42.jpeg"/><Relationship Id="rId5" Type="http://schemas.openxmlformats.org/officeDocument/2006/relationships/hyperlink" Target="mailto:myday@mail.tku.edu.tw" TargetMode="External"/><Relationship Id="rId6" Type="http://schemas.openxmlformats.org/officeDocument/2006/relationships/image" Target="../media/image43.jpg"/><Relationship Id="rId7" Type="http://schemas.openxmlformats.org/officeDocument/2006/relationships/image" Target="../media/image44.jpg"/><Relationship Id="rId8" Type="http://schemas.openxmlformats.org/officeDocument/2006/relationships/image" Target="../media/image4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ctrTitle"/>
          </p:nvPr>
        </p:nvSpPr>
        <p:spPr>
          <a:xfrm>
            <a:off x="360363" y="44450"/>
            <a:ext cx="8423275" cy="1008063"/>
          </a:xfrm>
        </p:spPr>
        <p:txBody>
          <a:bodyPr/>
          <a:lstStyle/>
          <a:p>
            <a:pPr eaLnBrk="1" hangingPunct="1"/>
            <a:r>
              <a:rPr lang="zh-TW" altLang="en-US" sz="3600" dirty="0" smtClean="0">
                <a:solidFill>
                  <a:schemeClr val="tx2"/>
                </a:solidFill>
              </a:rPr>
              <a:t>金融科技</a:t>
            </a:r>
            <a:r>
              <a:rPr lang="en-US" altLang="zh-TW" sz="3600" dirty="0" smtClean="0">
                <a:solidFill>
                  <a:schemeClr val="tx2"/>
                </a:solidFill>
              </a:rPr>
              <a:t/>
            </a:r>
            <a:br>
              <a:rPr lang="en-US" altLang="zh-TW" sz="3600" dirty="0" smtClean="0">
                <a:solidFill>
                  <a:schemeClr val="tx2"/>
                </a:solidFill>
              </a:rPr>
            </a:br>
            <a:r>
              <a:rPr lang="en-US" altLang="zh-TW" sz="3500" dirty="0" err="1" smtClean="0">
                <a:solidFill>
                  <a:schemeClr val="tx2"/>
                </a:solidFill>
              </a:rPr>
              <a:t>FinTech</a:t>
            </a:r>
            <a:r>
              <a:rPr lang="en-US" altLang="zh-TW" sz="3500" dirty="0" smtClean="0">
                <a:solidFill>
                  <a:schemeClr val="tx2"/>
                </a:solidFill>
              </a:rPr>
              <a:t>: Financial Technology</a:t>
            </a:r>
            <a:endParaRPr lang="zh-TW" altLang="en-US" sz="3500" dirty="0" smtClean="0">
              <a:solidFill>
                <a:schemeClr val="tx2"/>
              </a:solidFill>
            </a:endParaRPr>
          </a:p>
        </p:txBody>
      </p:sp>
      <p:sp>
        <p:nvSpPr>
          <p:cNvPr id="409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a:t>
            </a:fld>
            <a:endParaRPr lang="zh-TW" altLang="en-US" sz="1200" smtClean="0">
              <a:solidFill>
                <a:srgbClr val="898989"/>
              </a:solidFill>
            </a:endParaRPr>
          </a:p>
        </p:txBody>
      </p:sp>
      <p:sp>
        <p:nvSpPr>
          <p:cNvPr id="4100" name="文字方塊 5"/>
          <p:cNvSpPr txBox="1">
            <a:spLocks noChangeArrowheads="1"/>
          </p:cNvSpPr>
          <p:nvPr/>
        </p:nvSpPr>
        <p:spPr bwMode="auto">
          <a:xfrm>
            <a:off x="2268538" y="3141663"/>
            <a:ext cx="40322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800" dirty="0" smtClean="0">
                <a:solidFill>
                  <a:srgbClr val="7F7F7F"/>
                </a:solidFill>
              </a:rPr>
              <a:t>1052FinTech11</a:t>
            </a:r>
            <a:endParaRPr kumimoji="0" lang="en-US" altLang="zh-TW" sz="1800" dirty="0">
              <a:solidFill>
                <a:srgbClr val="7F7F7F"/>
              </a:solidFill>
            </a:endParaRPr>
          </a:p>
          <a:p>
            <a:pPr algn="ctr" eaLnBrk="1" hangingPunct="1">
              <a:spcBef>
                <a:spcPct val="0"/>
              </a:spcBef>
              <a:buFontTx/>
              <a:buNone/>
            </a:pPr>
            <a:r>
              <a:rPr kumimoji="0" lang="en-US" altLang="zh-TW" sz="1800" dirty="0">
                <a:solidFill>
                  <a:srgbClr val="7F7F7F"/>
                </a:solidFill>
              </a:rPr>
              <a:t>MIS EMBA </a:t>
            </a:r>
            <a:r>
              <a:rPr kumimoji="0" lang="is-IS" altLang="zh-TW" sz="1800" dirty="0">
                <a:solidFill>
                  <a:srgbClr val="7F7F7F"/>
                </a:solidFill>
              </a:rPr>
              <a:t>(M2263) (8595</a:t>
            </a:r>
            <a:r>
              <a:rPr kumimoji="0" lang="is-IS" altLang="zh-TW" sz="1800" dirty="0" smtClean="0">
                <a:solidFill>
                  <a:srgbClr val="7F7F7F"/>
                </a:solidFill>
              </a:rPr>
              <a:t>)</a:t>
            </a:r>
            <a:br>
              <a:rPr kumimoji="0" lang="is-IS" altLang="zh-TW" sz="1800" dirty="0" smtClean="0">
                <a:solidFill>
                  <a:srgbClr val="7F7F7F"/>
                </a:solidFill>
              </a:rPr>
            </a:br>
            <a:r>
              <a:rPr kumimoji="0" lang="en-US" altLang="ja-JP" sz="1800" dirty="0" smtClean="0">
                <a:solidFill>
                  <a:srgbClr val="7F7F7F"/>
                </a:solidFill>
              </a:rPr>
              <a:t> Fri, </a:t>
            </a:r>
            <a:r>
              <a:rPr kumimoji="0" lang="en-US" altLang="ja-JP" sz="1800" dirty="0">
                <a:solidFill>
                  <a:srgbClr val="7F7F7F"/>
                </a:solidFill>
              </a:rPr>
              <a:t>12,13,14 (19:20-22:10) (</a:t>
            </a:r>
            <a:r>
              <a:rPr kumimoji="0" lang="en-US" altLang="ja-JP" sz="1800" dirty="0" smtClean="0">
                <a:solidFill>
                  <a:srgbClr val="7F7F7F"/>
                </a:solidFill>
              </a:rPr>
              <a:t>D409</a:t>
            </a:r>
            <a:r>
              <a:rPr kumimoji="0" lang="en-US" altLang="ja-JP" sz="1800" dirty="0">
                <a:solidFill>
                  <a:srgbClr val="7F7F7F"/>
                </a:solidFill>
              </a:rPr>
              <a:t>)</a:t>
            </a:r>
          </a:p>
        </p:txBody>
      </p:sp>
      <p:sp>
        <p:nvSpPr>
          <p:cNvPr id="4101" name="標題 1"/>
          <p:cNvSpPr txBox="1">
            <a:spLocks/>
          </p:cNvSpPr>
          <p:nvPr/>
        </p:nvSpPr>
        <p:spPr bwMode="auto">
          <a:xfrm>
            <a:off x="179512" y="1281114"/>
            <a:ext cx="8784976" cy="174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zh-TW" altLang="en-US" sz="4200" b="1" dirty="0">
                <a:solidFill>
                  <a:srgbClr val="FF0000"/>
                </a:solidFill>
                <a:ea typeface="標楷體" pitchFamily="65" charset="-120"/>
              </a:rPr>
              <a:t>金融科技智慧問答系統 </a:t>
            </a:r>
            <a:r>
              <a:rPr lang="en-US" altLang="zh-TW" sz="4200" b="1" dirty="0" smtClean="0">
                <a:solidFill>
                  <a:srgbClr val="FF0000"/>
                </a:solidFill>
                <a:ea typeface="標楷體" pitchFamily="65" charset="-120"/>
              </a:rPr>
              <a:t/>
            </a:r>
            <a:br>
              <a:rPr lang="en-US" altLang="zh-TW" sz="4200" b="1" dirty="0" smtClean="0">
                <a:solidFill>
                  <a:srgbClr val="FF0000"/>
                </a:solidFill>
                <a:ea typeface="標楷體" pitchFamily="65" charset="-120"/>
              </a:rPr>
            </a:br>
            <a:r>
              <a:rPr lang="en-US" altLang="zh-TW" sz="4200" b="1" dirty="0" smtClean="0">
                <a:solidFill>
                  <a:srgbClr val="FF0000"/>
                </a:solidFill>
                <a:ea typeface="標楷體" pitchFamily="65" charset="-120"/>
              </a:rPr>
              <a:t>(</a:t>
            </a:r>
            <a:r>
              <a:rPr lang="en-US" altLang="zh-TW" sz="4200" b="1" dirty="0">
                <a:solidFill>
                  <a:srgbClr val="FF0000"/>
                </a:solidFill>
                <a:ea typeface="標楷體" pitchFamily="65" charset="-120"/>
              </a:rPr>
              <a:t>Intelligent Question Answering System for Fintech)</a:t>
            </a:r>
            <a:endParaRPr lang="en-US" altLang="zh-TW" sz="3600" b="1" dirty="0">
              <a:solidFill>
                <a:srgbClr val="FF0000"/>
              </a:solidFill>
              <a:ea typeface="標楷體" pitchFamily="65" charset="-120"/>
            </a:endParaRPr>
          </a:p>
        </p:txBody>
      </p:sp>
      <p:sp>
        <p:nvSpPr>
          <p:cNvPr id="4102"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latin typeface="Times New Roman" pitchFamily="18" charset="0"/>
                <a:cs typeface="Times New Roman" pitchFamily="18" charset="0"/>
                <a:hlinkClick r:id="rId2"/>
              </a:rPr>
              <a:t>Min-</a:t>
            </a:r>
            <a:r>
              <a:rPr kumimoji="0" lang="en-US" altLang="zh-TW" sz="2400" b="1" dirty="0" err="1">
                <a:solidFill>
                  <a:srgbClr val="898989"/>
                </a:solidFill>
                <a:latin typeface="Times New Roman" pitchFamily="18" charset="0"/>
                <a:cs typeface="Times New Roman" pitchFamily="18" charset="0"/>
                <a:hlinkClick r:id="rId2"/>
              </a:rPr>
              <a:t>Yuh</a:t>
            </a:r>
            <a:r>
              <a:rPr kumimoji="0" lang="en-US" altLang="zh-TW" sz="2400" b="1" dirty="0">
                <a:solidFill>
                  <a:srgbClr val="898989"/>
                </a:solidFill>
                <a:latin typeface="Times New Roman" pitchFamily="18" charset="0"/>
                <a:cs typeface="Times New Roman" pitchFamily="18" charset="0"/>
                <a:hlinkClick r:id="rId2"/>
              </a:rPr>
              <a:t> Day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3"/>
              </a:rPr>
              <a:t>戴敏育</a:t>
            </a:r>
            <a:endParaRPr kumimoji="0" lang="en-US" altLang="zh-TW" sz="2400" b="1" dirty="0">
              <a:latin typeface="標楷體" pitchFamily="65" charset="-120"/>
              <a:cs typeface="Times New Roman" pitchFamily="18" charset="0"/>
            </a:endParaRPr>
          </a:p>
          <a:p>
            <a:pPr algn="ctr" eaLnBrk="1" hangingPunct="1">
              <a:lnSpc>
                <a:spcPct val="80000"/>
              </a:lnSpc>
              <a:buFont typeface="Arial" charset="0"/>
              <a:buNone/>
            </a:pPr>
            <a:r>
              <a:rPr kumimoji="0" lang="en-US" altLang="zh-TW" sz="2400" b="1" dirty="0">
                <a:solidFill>
                  <a:schemeClr val="tx2"/>
                </a:solidFill>
                <a:latin typeface="Times New Roman" pitchFamily="18" charset="0"/>
                <a:cs typeface="Times New Roman" pitchFamily="18" charset="0"/>
              </a:rPr>
              <a:t>Assistant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專任助理教授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 </a:t>
            </a:r>
            <a:r>
              <a:rPr kumimoji="0" lang="en-US" altLang="zh-TW" sz="2400" b="1" dirty="0">
                <a:solidFill>
                  <a:srgbClr val="898989"/>
                </a:solidFill>
                <a:latin typeface="Times New Roman" pitchFamily="18" charset="0"/>
                <a:cs typeface="Times New Roman" pitchFamily="18" charset="0"/>
                <a:hlinkClick r:id="rId4"/>
              </a:rPr>
              <a:t>Dept. of Information Management</a:t>
            </a:r>
            <a:r>
              <a:rPr kumimoji="0" lang="en-US" altLang="zh-TW" sz="2400" b="1" dirty="0">
                <a:solidFill>
                  <a:srgbClr val="898989"/>
                </a:solidFill>
                <a:latin typeface="Times New Roman" pitchFamily="18" charset="0"/>
                <a:cs typeface="Times New Roman" pitchFamily="18" charset="0"/>
              </a:rPr>
              <a:t>, </a:t>
            </a:r>
            <a:r>
              <a:rPr kumimoji="0" lang="en-US" altLang="zh-TW" sz="2400" b="1" dirty="0" err="1">
                <a:solidFill>
                  <a:srgbClr val="898989"/>
                </a:solidFill>
                <a:latin typeface="Times New Roman" pitchFamily="18" charset="0"/>
                <a:cs typeface="Times New Roman" pitchFamily="18" charset="0"/>
                <a:hlinkClick r:id="rId5"/>
              </a:rPr>
              <a:t>Tamkang</a:t>
            </a:r>
            <a:r>
              <a:rPr kumimoji="0" lang="en-US" altLang="zh-TW" sz="2400" b="1" dirty="0">
                <a:solidFill>
                  <a:srgbClr val="898989"/>
                </a:solidFill>
                <a:latin typeface="Times New Roman" pitchFamily="18" charset="0"/>
                <a:cs typeface="Times New Roman" pitchFamily="18" charset="0"/>
                <a:hlinkClick r:id="rId5"/>
              </a:rPr>
              <a:t> University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Times New Roman" pitchFamily="18" charset="0"/>
                <a:ea typeface="標楷體" pitchFamily="65" charset="-120"/>
                <a:hlinkClick r:id="rId6"/>
              </a:rPr>
              <a:t>淡江大學</a:t>
            </a:r>
            <a:r>
              <a:rPr kumimoji="0" lang="zh-TW" altLang="en-US" sz="2400" b="1" dirty="0">
                <a:solidFill>
                  <a:srgbClr val="898989"/>
                </a:solidFill>
                <a:latin typeface="Times New Roman" pitchFamily="18" charset="0"/>
                <a:ea typeface="標楷體" pitchFamily="65" charset="-120"/>
              </a:rPr>
              <a:t> </a:t>
            </a:r>
            <a:r>
              <a:rPr kumimoji="0" lang="zh-TW" altLang="en-US" sz="2400" b="1" dirty="0">
                <a:solidFill>
                  <a:srgbClr val="898989"/>
                </a:solidFill>
                <a:latin typeface="Times New Roman" pitchFamily="18" charset="0"/>
                <a:ea typeface="標楷體" pitchFamily="65" charset="-120"/>
                <a:hlinkClick r:id="rId7"/>
              </a:rPr>
              <a:t>資訊管理學系</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endParaRPr kumimoji="0" lang="en-US" altLang="zh-TW" sz="900" b="1" dirty="0">
              <a:solidFill>
                <a:srgbClr val="898989"/>
              </a:solidFill>
              <a:cs typeface="Times New Roman" pitchFamily="18" charset="0"/>
              <a:hlinkClick r:id="rId8"/>
            </a:endParaRPr>
          </a:p>
          <a:p>
            <a:pPr algn="ctr" eaLnBrk="1" hangingPunct="1">
              <a:lnSpc>
                <a:spcPct val="80000"/>
              </a:lnSpc>
              <a:buFont typeface="Arial" charset="0"/>
              <a:buNone/>
            </a:pPr>
            <a:r>
              <a:rPr kumimoji="0" lang="en-US" altLang="zh-TW" sz="1200" b="1" dirty="0">
                <a:solidFill>
                  <a:srgbClr val="898989"/>
                </a:solidFill>
                <a:latin typeface="Times New Roman" pitchFamily="18" charset="0"/>
                <a:cs typeface="Times New Roman" pitchFamily="18" charset="0"/>
                <a:hlinkClick r:id="rId2"/>
              </a:rPr>
              <a:t>http://mail. tku.edu.tw/</a:t>
            </a:r>
            <a:r>
              <a:rPr kumimoji="0" lang="en-US" altLang="zh-TW" sz="1200" b="1" dirty="0" err="1">
                <a:solidFill>
                  <a:srgbClr val="898989"/>
                </a:solidFill>
                <a:latin typeface="Times New Roman" pitchFamily="18" charset="0"/>
                <a:cs typeface="Times New Roman" pitchFamily="18" charset="0"/>
                <a:hlinkClick r:id="rId2"/>
              </a:rPr>
              <a:t>myday</a:t>
            </a:r>
            <a:r>
              <a:rPr kumimoji="0" lang="en-US" altLang="zh-TW" sz="1200" b="1" dirty="0">
                <a:solidFill>
                  <a:srgbClr val="898989"/>
                </a:solidFill>
                <a:latin typeface="Times New Roman" pitchFamily="18" charset="0"/>
                <a:cs typeface="Times New Roman" pitchFamily="18" charset="0"/>
                <a:hlinkClick r:id="rId2"/>
              </a:rPr>
              <a:t>/</a:t>
            </a:r>
            <a:endParaRPr kumimoji="0" lang="en-US" altLang="zh-TW" sz="12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en-US" altLang="zh-TW" sz="1200" b="1" dirty="0" smtClean="0">
                <a:solidFill>
                  <a:srgbClr val="898989"/>
                </a:solidFill>
                <a:cs typeface="Times New Roman" pitchFamily="18" charset="0"/>
              </a:rPr>
              <a:t>2017-06-02</a:t>
            </a:r>
            <a:endParaRPr kumimoji="0" lang="zh-TW" altLang="en-US" sz="2500" b="1" dirty="0">
              <a:solidFill>
                <a:srgbClr val="898989"/>
              </a:solidFill>
              <a:ea typeface="標楷體" pitchFamily="65" charset="-120"/>
            </a:endParaRPr>
          </a:p>
        </p:txBody>
      </p:sp>
      <p:pic>
        <p:nvPicPr>
          <p:cNvPr id="4103" name="Picture 4" descr="http://mail.tku.edu.tw/myday/images/Myday_Photo.jpg"/>
          <p:cNvPicPr>
            <a:picLocks noChangeAspect="1" noChangeArrowheads="1"/>
          </p:cNvPicPr>
          <p:nvPr/>
        </p:nvPicPr>
        <p:blipFill>
          <a:blip r:embed="rId9">
            <a:extLst>
              <a:ext uri="{28A0092B-C50C-407E-A947-70E740481C1C}">
                <a14:useLocalDpi xmlns:a14="http://schemas.microsoft.com/office/drawing/2010/main" val="0"/>
              </a:ext>
            </a:extLst>
          </a:blip>
          <a:srcRect l="10527" t="1544" r="10527" b="25148"/>
          <a:stretch>
            <a:fillRect/>
          </a:stretch>
        </p:blipFill>
        <p:spPr bwMode="auto">
          <a:xfrm>
            <a:off x="2051050" y="4221163"/>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5" descr="C:\Users\myday\Downloads\TKU-logo-12c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37425" y="26988"/>
            <a:ext cx="6334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文字方塊 14"/>
          <p:cNvSpPr txBox="1">
            <a:spLocks noChangeArrowheads="1"/>
          </p:cNvSpPr>
          <p:nvPr/>
        </p:nvSpPr>
        <p:spPr bwMode="auto">
          <a:xfrm>
            <a:off x="7970838" y="-1588"/>
            <a:ext cx="1154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800" b="1">
                <a:solidFill>
                  <a:srgbClr val="FF0000"/>
                </a:solidFill>
              </a:rPr>
              <a:t>Tamkang </a:t>
            </a:r>
            <a:br>
              <a:rPr kumimoji="0" lang="en-US" altLang="zh-TW" sz="1800" b="1">
                <a:solidFill>
                  <a:srgbClr val="FF0000"/>
                </a:solidFill>
              </a:rPr>
            </a:br>
            <a:r>
              <a:rPr kumimoji="0" lang="en-US" altLang="zh-TW" sz="1800" b="1">
                <a:solidFill>
                  <a:srgbClr val="FF0000"/>
                </a:solidFill>
              </a:rPr>
              <a:t>University</a:t>
            </a:r>
            <a:endParaRPr kumimoji="0" lang="zh-TW" altLang="en-US" sz="1800" b="1">
              <a:solidFill>
                <a:srgbClr val="FF0000"/>
              </a:solidFill>
            </a:endParaRPr>
          </a:p>
        </p:txBody>
      </p:sp>
      <p:pic>
        <p:nvPicPr>
          <p:cNvPr id="4106" name="Picture 9" descr="qrcode.myday.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16913" y="6021388"/>
            <a:ext cx="8366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6" descr="C:\Users\myday\Downloads\TKU-title15cm.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27988" y="620713"/>
            <a:ext cx="1039812"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10</a:t>
            </a:fld>
            <a:endParaRPr lang="zh-TW" altLang="en-US"/>
          </a:p>
        </p:txBody>
      </p:sp>
      <p:sp>
        <p:nvSpPr>
          <p:cNvPr id="6" name="Rectangle 5"/>
          <p:cNvSpPr/>
          <p:nvPr/>
        </p:nvSpPr>
        <p:spPr>
          <a:xfrm>
            <a:off x="2286000" y="6597352"/>
            <a:ext cx="4572000" cy="246221"/>
          </a:xfrm>
          <a:prstGeom prst="rect">
            <a:avLst/>
          </a:prstGeom>
        </p:spPr>
        <p:txBody>
          <a:bodyPr>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www.stockfeel.com.tw</a:t>
            </a:r>
            <a:r>
              <a:rPr lang="en-US" sz="1000" dirty="0">
                <a:solidFill>
                  <a:schemeClr val="bg1">
                    <a:lumMod val="75000"/>
                  </a:schemeClr>
                </a:solidFill>
              </a:rPr>
              <a:t>/2015年世界經濟論壇－未來的金融服務/</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786146"/>
            <a:ext cx="8316416" cy="5858034"/>
          </a:xfrm>
          <a:prstGeom prst="rect">
            <a:avLst/>
          </a:prstGeom>
        </p:spPr>
      </p:pic>
      <p:sp>
        <p:nvSpPr>
          <p:cNvPr id="8" name="Title 1"/>
          <p:cNvSpPr>
            <a:spLocks noGrp="1"/>
          </p:cNvSpPr>
          <p:nvPr>
            <p:ph type="title"/>
          </p:nvPr>
        </p:nvSpPr>
        <p:spPr>
          <a:xfrm>
            <a:off x="-1" y="0"/>
            <a:ext cx="9109075" cy="737485"/>
          </a:xfrm>
        </p:spPr>
        <p:txBody>
          <a:bodyPr/>
          <a:lstStyle/>
          <a:p>
            <a:r>
              <a:rPr lang="en-US" dirty="0">
                <a:solidFill>
                  <a:schemeClr val="accent1"/>
                </a:solidFill>
              </a:rPr>
              <a:t> </a:t>
            </a:r>
            <a:r>
              <a:rPr lang="en-US" dirty="0" err="1" smtClean="0">
                <a:solidFill>
                  <a:schemeClr val="accent1"/>
                </a:solidFill>
              </a:rPr>
              <a:t>FinTech</a:t>
            </a:r>
            <a:r>
              <a:rPr lang="en-US" dirty="0" smtClean="0">
                <a:solidFill>
                  <a:schemeClr val="accent1"/>
                </a:solidFill>
              </a:rPr>
              <a:t>: Financial Services Innovation</a:t>
            </a:r>
            <a:endParaRPr lang="en-US" dirty="0">
              <a:solidFill>
                <a:schemeClr val="accent1"/>
              </a:solidFill>
            </a:endParaRPr>
          </a:p>
        </p:txBody>
      </p:sp>
    </p:spTree>
    <p:extLst>
      <p:ext uri="{BB962C8B-B14F-4D97-AF65-F5344CB8AC3E}">
        <p14:creationId xmlns:p14="http://schemas.microsoft.com/office/powerpoint/2010/main" val="18759501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0"/>
            <a:ext cx="8507288" cy="1237695"/>
          </a:xfrm>
        </p:spPr>
        <p:txBody>
          <a:bodyPr/>
          <a:lstStyle/>
          <a:p>
            <a:r>
              <a:rPr lang="en-US" dirty="0" smtClean="0">
                <a:solidFill>
                  <a:schemeClr val="accent1"/>
                </a:solidFill>
              </a:rPr>
              <a:t>Facebook </a:t>
            </a:r>
            <a:r>
              <a:rPr lang="en-US" dirty="0">
                <a:solidFill>
                  <a:schemeClr val="accent1"/>
                </a:solidFill>
              </a:rPr>
              <a:t>AI </a:t>
            </a:r>
            <a:r>
              <a:rPr lang="en-US" dirty="0" smtClean="0">
                <a:solidFill>
                  <a:schemeClr val="accent1"/>
                </a:solidFill>
              </a:rPr>
              <a:t>Research : </a:t>
            </a:r>
            <a:br>
              <a:rPr lang="en-US" dirty="0" smtClean="0">
                <a:solidFill>
                  <a:schemeClr val="accent1"/>
                </a:solidFill>
              </a:rPr>
            </a:br>
            <a:r>
              <a:rPr lang="en-US" dirty="0" err="1" smtClean="0">
                <a:solidFill>
                  <a:schemeClr val="accent1"/>
                </a:solidFill>
              </a:rPr>
              <a:t>bAbI</a:t>
            </a:r>
            <a:r>
              <a:rPr lang="en-US" dirty="0" smtClean="0">
                <a:solidFill>
                  <a:schemeClr val="accent1"/>
                </a:solidFill>
              </a:rPr>
              <a:t> Project</a:t>
            </a:r>
            <a:endParaRPr lang="en-US" dirty="0">
              <a:solidFill>
                <a:schemeClr val="accent1"/>
              </a:solidFill>
            </a:endParaRPr>
          </a:p>
        </p:txBody>
      </p:sp>
      <p:sp>
        <p:nvSpPr>
          <p:cNvPr id="3" name="Content Placeholder 2"/>
          <p:cNvSpPr>
            <a:spLocks noGrp="1"/>
          </p:cNvSpPr>
          <p:nvPr>
            <p:ph idx="1"/>
          </p:nvPr>
        </p:nvSpPr>
        <p:spPr/>
        <p:txBody>
          <a:bodyPr/>
          <a:lstStyle/>
          <a:p>
            <a:r>
              <a:rPr lang="en-US" dirty="0" smtClean="0">
                <a:solidFill>
                  <a:srgbClr val="FF0000"/>
                </a:solidFill>
              </a:rPr>
              <a:t>The </a:t>
            </a:r>
            <a:r>
              <a:rPr lang="en-US" dirty="0">
                <a:solidFill>
                  <a:srgbClr val="FF0000"/>
                </a:solidFill>
              </a:rPr>
              <a:t>(20) QA </a:t>
            </a:r>
            <a:r>
              <a:rPr lang="en-US" dirty="0" err="1">
                <a:solidFill>
                  <a:srgbClr val="FF0000"/>
                </a:solidFill>
              </a:rPr>
              <a:t>bAbI</a:t>
            </a:r>
            <a:r>
              <a:rPr lang="en-US" dirty="0">
                <a:solidFill>
                  <a:srgbClr val="FF0000"/>
                </a:solidFill>
              </a:rPr>
              <a:t> tasks</a:t>
            </a:r>
          </a:p>
          <a:p>
            <a:r>
              <a:rPr lang="en-US" dirty="0" smtClean="0"/>
              <a:t>The </a:t>
            </a:r>
            <a:r>
              <a:rPr lang="en-US" dirty="0"/>
              <a:t>(6) dialog </a:t>
            </a:r>
            <a:r>
              <a:rPr lang="en-US" dirty="0" err="1"/>
              <a:t>bAbI</a:t>
            </a:r>
            <a:r>
              <a:rPr lang="en-US" dirty="0"/>
              <a:t> tasks</a:t>
            </a:r>
          </a:p>
          <a:p>
            <a:r>
              <a:rPr lang="en-US" dirty="0" smtClean="0"/>
              <a:t>The </a:t>
            </a:r>
            <a:r>
              <a:rPr lang="en-US" dirty="0"/>
              <a:t>Children’s Book Test</a:t>
            </a:r>
          </a:p>
          <a:p>
            <a:r>
              <a:rPr lang="en-US" dirty="0" smtClean="0"/>
              <a:t>The </a:t>
            </a:r>
            <a:r>
              <a:rPr lang="en-US" dirty="0"/>
              <a:t>Movie Dialog dataset</a:t>
            </a:r>
          </a:p>
          <a:p>
            <a:r>
              <a:rPr lang="en-US" dirty="0" smtClean="0"/>
              <a:t>The </a:t>
            </a:r>
            <a:r>
              <a:rPr lang="en-US" dirty="0" err="1"/>
              <a:t>WikiMovies</a:t>
            </a:r>
            <a:r>
              <a:rPr lang="en-US" dirty="0"/>
              <a:t> dataset</a:t>
            </a:r>
          </a:p>
          <a:p>
            <a:r>
              <a:rPr lang="en-US" dirty="0" smtClean="0"/>
              <a:t>The </a:t>
            </a:r>
            <a:r>
              <a:rPr lang="en-US" dirty="0"/>
              <a:t>Dialog-based Language Learning dataset</a:t>
            </a:r>
          </a:p>
          <a:p>
            <a:r>
              <a:rPr lang="en-US" dirty="0" smtClean="0"/>
              <a:t>The </a:t>
            </a:r>
            <a:r>
              <a:rPr lang="en-US" dirty="0" err="1"/>
              <a:t>SimpleQuestions</a:t>
            </a:r>
            <a:r>
              <a:rPr lang="en-US" dirty="0"/>
              <a:t> dataset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100</a:t>
            </a:fld>
            <a:endParaRPr lang="zh-TW" altLang="en-US"/>
          </a:p>
        </p:txBody>
      </p:sp>
      <p:sp>
        <p:nvSpPr>
          <p:cNvPr id="5" name="Rectangle 4"/>
          <p:cNvSpPr/>
          <p:nvPr/>
        </p:nvSpPr>
        <p:spPr>
          <a:xfrm>
            <a:off x="2933570" y="6608385"/>
            <a:ext cx="3276859" cy="276999"/>
          </a:xfrm>
          <a:prstGeom prst="rect">
            <a:avLst/>
          </a:prstGeom>
        </p:spPr>
        <p:txBody>
          <a:bodyPr wrap="none">
            <a:spAutoFit/>
          </a:bodyPr>
          <a:lstStyle/>
          <a:p>
            <a:r>
              <a:rPr lang="en-US" sz="120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research.fb.com</a:t>
            </a:r>
            <a:r>
              <a:rPr lang="en-US" sz="1200" dirty="0">
                <a:solidFill>
                  <a:schemeClr val="bg1">
                    <a:lumMod val="75000"/>
                  </a:schemeClr>
                </a:solidFill>
              </a:rPr>
              <a:t>/projects/</a:t>
            </a:r>
            <a:r>
              <a:rPr lang="en-US" sz="1200" dirty="0" err="1">
                <a:solidFill>
                  <a:schemeClr val="bg1">
                    <a:lumMod val="75000"/>
                  </a:schemeClr>
                </a:solidFill>
              </a:rPr>
              <a:t>babi</a:t>
            </a:r>
            <a:r>
              <a:rPr lang="en-US" sz="1200" dirty="0">
                <a:solidFill>
                  <a:schemeClr val="bg1">
                    <a:lumMod val="75000"/>
                  </a:schemeClr>
                </a:solidFill>
              </a:rPr>
              <a:t>/</a:t>
            </a:r>
          </a:p>
        </p:txBody>
      </p:sp>
    </p:spTree>
    <p:extLst>
      <p:ext uri="{BB962C8B-B14F-4D97-AF65-F5344CB8AC3E}">
        <p14:creationId xmlns:p14="http://schemas.microsoft.com/office/powerpoint/2010/main" val="16121536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dirty="0">
                <a:solidFill>
                  <a:schemeClr val="accent1"/>
                </a:solidFill>
              </a:rPr>
              <a:t>Facebook </a:t>
            </a:r>
            <a:r>
              <a:rPr lang="en-US" dirty="0" err="1">
                <a:solidFill>
                  <a:schemeClr val="accent1"/>
                </a:solidFill>
              </a:rPr>
              <a:t>bAbI</a:t>
            </a:r>
            <a:r>
              <a:rPr lang="en-US" dirty="0">
                <a:solidFill>
                  <a:schemeClr val="accent1"/>
                </a:solidFill>
              </a:rPr>
              <a:t> QA Datasets</a:t>
            </a:r>
          </a:p>
        </p:txBody>
      </p:sp>
      <p:sp>
        <p:nvSpPr>
          <p:cNvPr id="3" name="Content Placeholder 2"/>
          <p:cNvSpPr>
            <a:spLocks noGrp="1"/>
          </p:cNvSpPr>
          <p:nvPr>
            <p:ph idx="1"/>
          </p:nvPr>
        </p:nvSpPr>
        <p:spPr>
          <a:xfrm>
            <a:off x="457200" y="1196751"/>
            <a:ext cx="8229600" cy="5323111"/>
          </a:xfrm>
        </p:spPr>
        <p:txBody>
          <a:bodyPr/>
          <a:lstStyle/>
          <a:p>
            <a:pPr marL="0" indent="0">
              <a:buNone/>
            </a:pPr>
            <a:r>
              <a:rPr lang="en-US" sz="1600" dirty="0"/>
              <a:t>1 Mary moved to the bathroom.</a:t>
            </a:r>
          </a:p>
          <a:p>
            <a:pPr marL="0" indent="0">
              <a:buNone/>
            </a:pPr>
            <a:r>
              <a:rPr lang="en-US" sz="1600" dirty="0"/>
              <a:t>2 John went to the hallway.</a:t>
            </a:r>
          </a:p>
          <a:p>
            <a:pPr marL="0" indent="0">
              <a:buNone/>
            </a:pPr>
            <a:r>
              <a:rPr lang="en-US" sz="1600" dirty="0"/>
              <a:t>3 Where is Mary?        bathroom        1</a:t>
            </a:r>
          </a:p>
          <a:p>
            <a:pPr marL="0" indent="0">
              <a:buNone/>
            </a:pPr>
            <a:r>
              <a:rPr lang="en-US" sz="1600" dirty="0"/>
              <a:t>4 Daniel went back to the hallway.</a:t>
            </a:r>
          </a:p>
          <a:p>
            <a:pPr marL="0" indent="0">
              <a:buNone/>
            </a:pPr>
            <a:r>
              <a:rPr lang="en-US" sz="1600" dirty="0"/>
              <a:t>5 Sandra moved to the garden.</a:t>
            </a:r>
          </a:p>
          <a:p>
            <a:pPr marL="0" indent="0">
              <a:buNone/>
            </a:pPr>
            <a:r>
              <a:rPr lang="en-US" sz="1600" dirty="0"/>
              <a:t>6 Where is Daniel?      hallway 4</a:t>
            </a:r>
          </a:p>
          <a:p>
            <a:pPr marL="0" indent="0">
              <a:buNone/>
            </a:pPr>
            <a:r>
              <a:rPr lang="en-US" sz="1600" dirty="0"/>
              <a:t>7 John moved to the office.</a:t>
            </a:r>
          </a:p>
          <a:p>
            <a:pPr marL="0" indent="0">
              <a:buNone/>
            </a:pPr>
            <a:r>
              <a:rPr lang="en-US" sz="1600" dirty="0"/>
              <a:t>8 Sandra journeyed to the bathroom.</a:t>
            </a:r>
          </a:p>
          <a:p>
            <a:pPr marL="0" indent="0">
              <a:buNone/>
            </a:pPr>
            <a:r>
              <a:rPr lang="en-US" sz="1600" dirty="0"/>
              <a:t>9 Where is Daniel?      hallway 4</a:t>
            </a:r>
          </a:p>
          <a:p>
            <a:pPr marL="0" indent="0">
              <a:buNone/>
            </a:pPr>
            <a:r>
              <a:rPr lang="en-US" sz="1600" dirty="0"/>
              <a:t>10 Mary moved to the hallway.</a:t>
            </a:r>
          </a:p>
          <a:p>
            <a:pPr marL="0" indent="0">
              <a:buNone/>
            </a:pPr>
            <a:r>
              <a:rPr lang="en-US" sz="1600" dirty="0"/>
              <a:t>11 Daniel travelled to the office.</a:t>
            </a:r>
          </a:p>
          <a:p>
            <a:pPr marL="0" indent="0">
              <a:buNone/>
            </a:pPr>
            <a:r>
              <a:rPr lang="en-US" sz="1600" dirty="0"/>
              <a:t>12 Where is Daniel?     office  11</a:t>
            </a:r>
          </a:p>
          <a:p>
            <a:pPr marL="0" indent="0">
              <a:buNone/>
            </a:pPr>
            <a:r>
              <a:rPr lang="en-US" sz="1600" dirty="0"/>
              <a:t>13 John went back to the garden.</a:t>
            </a:r>
          </a:p>
          <a:p>
            <a:pPr marL="0" indent="0">
              <a:buNone/>
            </a:pPr>
            <a:r>
              <a:rPr lang="en-US" sz="1600" dirty="0"/>
              <a:t>14 John moved to the bedroom.</a:t>
            </a:r>
          </a:p>
          <a:p>
            <a:pPr marL="0" indent="0">
              <a:buNone/>
            </a:pPr>
            <a:r>
              <a:rPr lang="en-US" sz="1600" dirty="0"/>
              <a:t>15 Where is Sandra?     bathroom        8</a:t>
            </a:r>
          </a:p>
          <a:p>
            <a:pPr marL="0" indent="0">
              <a:buNone/>
            </a:pPr>
            <a:r>
              <a:rPr lang="en-US" sz="1600" dirty="0"/>
              <a:t>1 Sandra travelled to the office.</a:t>
            </a:r>
          </a:p>
          <a:p>
            <a:pPr marL="0" indent="0">
              <a:buNone/>
            </a:pPr>
            <a:r>
              <a:rPr lang="en-US" sz="1600" dirty="0"/>
              <a:t>2 Sandra went to the </a:t>
            </a:r>
            <a:r>
              <a:rPr lang="en-US" sz="1600" dirty="0" smtClean="0"/>
              <a:t>bathroom.</a:t>
            </a:r>
          </a:p>
          <a:p>
            <a:pPr marL="0" indent="0">
              <a:buNone/>
            </a:pPr>
            <a:r>
              <a:rPr lang="en-US" sz="1600" dirty="0" smtClean="0"/>
              <a:t>3 </a:t>
            </a:r>
            <a:r>
              <a:rPr lang="en-US" sz="1600" dirty="0"/>
              <a:t>Where is Sandra?      bathroom        2</a:t>
            </a:r>
          </a:p>
          <a:p>
            <a:pPr marL="0" indent="0">
              <a:buNone/>
            </a:pPr>
            <a:endParaRPr lang="en-US" sz="1600"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101</a:t>
            </a:fld>
            <a:endParaRPr lang="zh-TW" altLang="en-US"/>
          </a:p>
        </p:txBody>
      </p:sp>
      <p:sp>
        <p:nvSpPr>
          <p:cNvPr id="5" name="Rectangle 4"/>
          <p:cNvSpPr/>
          <p:nvPr/>
        </p:nvSpPr>
        <p:spPr>
          <a:xfrm>
            <a:off x="2933570" y="6608385"/>
            <a:ext cx="3276859" cy="276999"/>
          </a:xfrm>
          <a:prstGeom prst="rect">
            <a:avLst/>
          </a:prstGeom>
        </p:spPr>
        <p:txBody>
          <a:bodyPr wrap="none">
            <a:spAutoFit/>
          </a:bodyPr>
          <a:lstStyle/>
          <a:p>
            <a:r>
              <a:rPr lang="en-US" sz="120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research.fb.com</a:t>
            </a:r>
            <a:r>
              <a:rPr lang="en-US" sz="1200" dirty="0">
                <a:solidFill>
                  <a:schemeClr val="bg1">
                    <a:lumMod val="75000"/>
                  </a:schemeClr>
                </a:solidFill>
              </a:rPr>
              <a:t>/projects/</a:t>
            </a:r>
            <a:r>
              <a:rPr lang="en-US" sz="1200" dirty="0" err="1">
                <a:solidFill>
                  <a:schemeClr val="bg1">
                    <a:lumMod val="75000"/>
                  </a:schemeClr>
                </a:solidFill>
              </a:rPr>
              <a:t>babi</a:t>
            </a:r>
            <a:r>
              <a:rPr lang="en-US" sz="1200" dirty="0">
                <a:solidFill>
                  <a:schemeClr val="bg1">
                    <a:lumMod val="75000"/>
                  </a:schemeClr>
                </a:solidFill>
              </a:rPr>
              <a:t>/</a:t>
            </a:r>
          </a:p>
        </p:txBody>
      </p:sp>
    </p:spTree>
    <p:extLst>
      <p:ext uri="{BB962C8B-B14F-4D97-AF65-F5344CB8AC3E}">
        <p14:creationId xmlns:p14="http://schemas.microsoft.com/office/powerpoint/2010/main" val="6653726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lstStyle/>
          <a:p>
            <a:r>
              <a:rPr lang="en-US" dirty="0" smtClean="0">
                <a:solidFill>
                  <a:schemeClr val="accent1"/>
                </a:solidFill>
              </a:rPr>
              <a:t>Facebook </a:t>
            </a:r>
            <a:r>
              <a:rPr lang="en-US" dirty="0" err="1" smtClean="0">
                <a:solidFill>
                  <a:schemeClr val="accent1"/>
                </a:solidFill>
              </a:rPr>
              <a:t>bAbI</a:t>
            </a:r>
            <a:r>
              <a:rPr lang="en-US" dirty="0" smtClean="0">
                <a:solidFill>
                  <a:schemeClr val="accent1"/>
                </a:solidFill>
              </a:rPr>
              <a:t> QA Datasets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102</a:t>
            </a:fld>
            <a:endParaRPr lang="zh-TW" altLang="en-US"/>
          </a:p>
        </p:txBody>
      </p:sp>
      <p:sp>
        <p:nvSpPr>
          <p:cNvPr id="5" name="Rectangle 4"/>
          <p:cNvSpPr/>
          <p:nvPr/>
        </p:nvSpPr>
        <p:spPr>
          <a:xfrm>
            <a:off x="287376" y="6457890"/>
            <a:ext cx="8389813" cy="400110"/>
          </a:xfrm>
          <a:prstGeom prst="rect">
            <a:avLst/>
          </a:prstGeom>
        </p:spPr>
        <p:txBody>
          <a:bodyPr wrap="square">
            <a:spAutoFit/>
          </a:bodyPr>
          <a:lstStyle/>
          <a:p>
            <a:r>
              <a:rPr lang="en-US" sz="1000" dirty="0" smtClean="0">
                <a:solidFill>
                  <a:schemeClr val="bg1">
                    <a:lumMod val="75000"/>
                  </a:schemeClr>
                </a:solidFill>
              </a:rPr>
              <a:t>Source: Weston</a:t>
            </a:r>
            <a:r>
              <a:rPr lang="en-US" sz="1000" dirty="0">
                <a:solidFill>
                  <a:schemeClr val="bg1">
                    <a:lumMod val="75000"/>
                  </a:schemeClr>
                </a:solidFill>
              </a:rPr>
              <a:t>, Jason, Antoine </a:t>
            </a:r>
            <a:r>
              <a:rPr lang="en-US" sz="1000" dirty="0" err="1">
                <a:solidFill>
                  <a:schemeClr val="bg1">
                    <a:lumMod val="75000"/>
                  </a:schemeClr>
                </a:solidFill>
              </a:rPr>
              <a:t>Bordes</a:t>
            </a:r>
            <a:r>
              <a:rPr lang="en-US" sz="1000" dirty="0">
                <a:solidFill>
                  <a:schemeClr val="bg1">
                    <a:lumMod val="75000"/>
                  </a:schemeClr>
                </a:solidFill>
              </a:rPr>
              <a:t>, </a:t>
            </a:r>
            <a:r>
              <a:rPr lang="en-US" sz="1000" dirty="0" err="1">
                <a:solidFill>
                  <a:schemeClr val="bg1">
                    <a:lumMod val="75000"/>
                  </a:schemeClr>
                </a:solidFill>
              </a:rPr>
              <a:t>Sumit</a:t>
            </a:r>
            <a:r>
              <a:rPr lang="en-US" sz="1000" dirty="0">
                <a:solidFill>
                  <a:schemeClr val="bg1">
                    <a:lumMod val="75000"/>
                  </a:schemeClr>
                </a:solidFill>
              </a:rPr>
              <a:t> Chopra, Alexander M. Rush, Bart van </a:t>
            </a:r>
            <a:r>
              <a:rPr lang="en-US" sz="1000" dirty="0" err="1">
                <a:solidFill>
                  <a:schemeClr val="bg1">
                    <a:lumMod val="75000"/>
                  </a:schemeClr>
                </a:solidFill>
              </a:rPr>
              <a:t>Merriënboer</a:t>
            </a:r>
            <a:r>
              <a:rPr lang="en-US" sz="1000" dirty="0">
                <a:solidFill>
                  <a:schemeClr val="bg1">
                    <a:lumMod val="75000"/>
                  </a:schemeClr>
                </a:solidFill>
              </a:rPr>
              <a:t>, Armand </a:t>
            </a:r>
            <a:r>
              <a:rPr lang="en-US" sz="1000" dirty="0" err="1">
                <a:solidFill>
                  <a:schemeClr val="bg1">
                    <a:lumMod val="75000"/>
                  </a:schemeClr>
                </a:solidFill>
              </a:rPr>
              <a:t>Joulin</a:t>
            </a:r>
            <a:r>
              <a:rPr lang="en-US" sz="1000" dirty="0">
                <a:solidFill>
                  <a:schemeClr val="bg1">
                    <a:lumMod val="75000"/>
                  </a:schemeClr>
                </a:solidFill>
              </a:rPr>
              <a:t>, and Tomas </a:t>
            </a:r>
            <a:r>
              <a:rPr lang="en-US" sz="1000" dirty="0" err="1">
                <a:solidFill>
                  <a:schemeClr val="bg1">
                    <a:lumMod val="75000"/>
                  </a:schemeClr>
                </a:solidFill>
              </a:rPr>
              <a:t>Mikolov</a:t>
            </a:r>
            <a:r>
              <a:rPr lang="en-US" sz="1000" dirty="0">
                <a:solidFill>
                  <a:schemeClr val="bg1">
                    <a:lumMod val="75000"/>
                  </a:schemeClr>
                </a:solidFill>
              </a:rPr>
              <a:t>. "Towards </a:t>
            </a:r>
            <a:r>
              <a:rPr lang="en-US" sz="1000" dirty="0" smtClean="0">
                <a:solidFill>
                  <a:schemeClr val="bg1">
                    <a:lumMod val="75000"/>
                  </a:schemeClr>
                </a:solidFill>
              </a:rPr>
              <a:t>AI-complete </a:t>
            </a:r>
            <a:r>
              <a:rPr lang="en-US" sz="1000" dirty="0">
                <a:solidFill>
                  <a:schemeClr val="bg1">
                    <a:lumMod val="75000"/>
                  </a:schemeClr>
                </a:solidFill>
              </a:rPr>
              <a:t>question answering: A set of prerequisite toy tasks." </a:t>
            </a:r>
            <a:r>
              <a:rPr lang="en-US" sz="1000" i="1" dirty="0" err="1">
                <a:solidFill>
                  <a:schemeClr val="bg1">
                    <a:lumMod val="75000"/>
                  </a:schemeClr>
                </a:solidFill>
              </a:rPr>
              <a:t>arXiv</a:t>
            </a:r>
            <a:r>
              <a:rPr lang="en-US" sz="1000" i="1" dirty="0">
                <a:solidFill>
                  <a:schemeClr val="bg1">
                    <a:lumMod val="75000"/>
                  </a:schemeClr>
                </a:solidFill>
              </a:rPr>
              <a:t> preprint arXiv:1502.05698</a:t>
            </a:r>
            <a:r>
              <a:rPr lang="en-US" sz="1000" dirty="0">
                <a:solidFill>
                  <a:schemeClr val="bg1">
                    <a:lumMod val="75000"/>
                  </a:schemeClr>
                </a:solidFill>
              </a:rPr>
              <a:t> (2015).</a:t>
            </a:r>
          </a:p>
        </p:txBody>
      </p:sp>
      <p:pic>
        <p:nvPicPr>
          <p:cNvPr id="7" name="Picture 6"/>
          <p:cNvPicPr>
            <a:picLocks noChangeAspect="1"/>
          </p:cNvPicPr>
          <p:nvPr/>
        </p:nvPicPr>
        <p:blipFill>
          <a:blip r:embed="rId2"/>
          <a:stretch>
            <a:fillRect/>
          </a:stretch>
        </p:blipFill>
        <p:spPr>
          <a:xfrm>
            <a:off x="179512" y="1844824"/>
            <a:ext cx="8856624" cy="4510974"/>
          </a:xfrm>
          <a:prstGeom prst="rect">
            <a:avLst/>
          </a:prstGeom>
        </p:spPr>
      </p:pic>
    </p:spTree>
    <p:extLst>
      <p:ext uri="{BB962C8B-B14F-4D97-AF65-F5344CB8AC3E}">
        <p14:creationId xmlns:p14="http://schemas.microsoft.com/office/powerpoint/2010/main" val="9701735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lstStyle/>
          <a:p>
            <a:r>
              <a:rPr lang="en-US" dirty="0" smtClean="0">
                <a:solidFill>
                  <a:schemeClr val="accent1"/>
                </a:solidFill>
              </a:rPr>
              <a:t>Facebook </a:t>
            </a:r>
            <a:r>
              <a:rPr lang="en-US" dirty="0" err="1" smtClean="0">
                <a:solidFill>
                  <a:schemeClr val="accent1"/>
                </a:solidFill>
              </a:rPr>
              <a:t>bAbI</a:t>
            </a:r>
            <a:r>
              <a:rPr lang="en-US" dirty="0" smtClean="0">
                <a:solidFill>
                  <a:schemeClr val="accent1"/>
                </a:solidFill>
              </a:rPr>
              <a:t> QA Datasets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103</a:t>
            </a:fld>
            <a:endParaRPr lang="zh-TW" altLang="en-US"/>
          </a:p>
        </p:txBody>
      </p:sp>
      <p:sp>
        <p:nvSpPr>
          <p:cNvPr id="5" name="Rectangle 4"/>
          <p:cNvSpPr/>
          <p:nvPr/>
        </p:nvSpPr>
        <p:spPr>
          <a:xfrm>
            <a:off x="287376" y="6457890"/>
            <a:ext cx="8389813" cy="400110"/>
          </a:xfrm>
          <a:prstGeom prst="rect">
            <a:avLst/>
          </a:prstGeom>
        </p:spPr>
        <p:txBody>
          <a:bodyPr wrap="square">
            <a:spAutoFit/>
          </a:bodyPr>
          <a:lstStyle/>
          <a:p>
            <a:r>
              <a:rPr lang="en-US" sz="1000" dirty="0" smtClean="0">
                <a:solidFill>
                  <a:schemeClr val="bg1">
                    <a:lumMod val="75000"/>
                  </a:schemeClr>
                </a:solidFill>
              </a:rPr>
              <a:t>Source: Weston</a:t>
            </a:r>
            <a:r>
              <a:rPr lang="en-US" sz="1000" dirty="0">
                <a:solidFill>
                  <a:schemeClr val="bg1">
                    <a:lumMod val="75000"/>
                  </a:schemeClr>
                </a:solidFill>
              </a:rPr>
              <a:t>, Jason, Antoine </a:t>
            </a:r>
            <a:r>
              <a:rPr lang="en-US" sz="1000" dirty="0" err="1">
                <a:solidFill>
                  <a:schemeClr val="bg1">
                    <a:lumMod val="75000"/>
                  </a:schemeClr>
                </a:solidFill>
              </a:rPr>
              <a:t>Bordes</a:t>
            </a:r>
            <a:r>
              <a:rPr lang="en-US" sz="1000" dirty="0">
                <a:solidFill>
                  <a:schemeClr val="bg1">
                    <a:lumMod val="75000"/>
                  </a:schemeClr>
                </a:solidFill>
              </a:rPr>
              <a:t>, </a:t>
            </a:r>
            <a:r>
              <a:rPr lang="en-US" sz="1000" dirty="0" err="1">
                <a:solidFill>
                  <a:schemeClr val="bg1">
                    <a:lumMod val="75000"/>
                  </a:schemeClr>
                </a:solidFill>
              </a:rPr>
              <a:t>Sumit</a:t>
            </a:r>
            <a:r>
              <a:rPr lang="en-US" sz="1000" dirty="0">
                <a:solidFill>
                  <a:schemeClr val="bg1">
                    <a:lumMod val="75000"/>
                  </a:schemeClr>
                </a:solidFill>
              </a:rPr>
              <a:t> Chopra, Alexander M. Rush, Bart van </a:t>
            </a:r>
            <a:r>
              <a:rPr lang="en-US" sz="1000" dirty="0" err="1">
                <a:solidFill>
                  <a:schemeClr val="bg1">
                    <a:lumMod val="75000"/>
                  </a:schemeClr>
                </a:solidFill>
              </a:rPr>
              <a:t>Merriënboer</a:t>
            </a:r>
            <a:r>
              <a:rPr lang="en-US" sz="1000" dirty="0">
                <a:solidFill>
                  <a:schemeClr val="bg1">
                    <a:lumMod val="75000"/>
                  </a:schemeClr>
                </a:solidFill>
              </a:rPr>
              <a:t>, Armand </a:t>
            </a:r>
            <a:r>
              <a:rPr lang="en-US" sz="1000" dirty="0" err="1">
                <a:solidFill>
                  <a:schemeClr val="bg1">
                    <a:lumMod val="75000"/>
                  </a:schemeClr>
                </a:solidFill>
              </a:rPr>
              <a:t>Joulin</a:t>
            </a:r>
            <a:r>
              <a:rPr lang="en-US" sz="1000" dirty="0">
                <a:solidFill>
                  <a:schemeClr val="bg1">
                    <a:lumMod val="75000"/>
                  </a:schemeClr>
                </a:solidFill>
              </a:rPr>
              <a:t>, and Tomas </a:t>
            </a:r>
            <a:r>
              <a:rPr lang="en-US" sz="1000" dirty="0" err="1">
                <a:solidFill>
                  <a:schemeClr val="bg1">
                    <a:lumMod val="75000"/>
                  </a:schemeClr>
                </a:solidFill>
              </a:rPr>
              <a:t>Mikolov</a:t>
            </a:r>
            <a:r>
              <a:rPr lang="en-US" sz="1000" dirty="0">
                <a:solidFill>
                  <a:schemeClr val="bg1">
                    <a:lumMod val="75000"/>
                  </a:schemeClr>
                </a:solidFill>
              </a:rPr>
              <a:t>. "Towards </a:t>
            </a:r>
            <a:r>
              <a:rPr lang="en-US" sz="1000" dirty="0" smtClean="0">
                <a:solidFill>
                  <a:schemeClr val="bg1">
                    <a:lumMod val="75000"/>
                  </a:schemeClr>
                </a:solidFill>
              </a:rPr>
              <a:t>AI-complete </a:t>
            </a:r>
            <a:r>
              <a:rPr lang="en-US" sz="1000" dirty="0">
                <a:solidFill>
                  <a:schemeClr val="bg1">
                    <a:lumMod val="75000"/>
                  </a:schemeClr>
                </a:solidFill>
              </a:rPr>
              <a:t>question answering: A set of prerequisite toy tasks." </a:t>
            </a:r>
            <a:r>
              <a:rPr lang="en-US" sz="1000" i="1" dirty="0" err="1">
                <a:solidFill>
                  <a:schemeClr val="bg1">
                    <a:lumMod val="75000"/>
                  </a:schemeClr>
                </a:solidFill>
              </a:rPr>
              <a:t>arXiv</a:t>
            </a:r>
            <a:r>
              <a:rPr lang="en-US" sz="1000" i="1" dirty="0">
                <a:solidFill>
                  <a:schemeClr val="bg1">
                    <a:lumMod val="75000"/>
                  </a:schemeClr>
                </a:solidFill>
              </a:rPr>
              <a:t> preprint arXiv:1502.05698</a:t>
            </a:r>
            <a:r>
              <a:rPr lang="en-US" sz="1000" dirty="0">
                <a:solidFill>
                  <a:schemeClr val="bg1">
                    <a:lumMod val="75000"/>
                  </a:schemeClr>
                </a:solidFill>
              </a:rPr>
              <a:t> (2015).</a:t>
            </a:r>
          </a:p>
        </p:txBody>
      </p:sp>
      <p:pic>
        <p:nvPicPr>
          <p:cNvPr id="3" name="Picture 2"/>
          <p:cNvPicPr>
            <a:picLocks noChangeAspect="1"/>
          </p:cNvPicPr>
          <p:nvPr/>
        </p:nvPicPr>
        <p:blipFill>
          <a:blip r:embed="rId2"/>
          <a:stretch>
            <a:fillRect/>
          </a:stretch>
        </p:blipFill>
        <p:spPr>
          <a:xfrm>
            <a:off x="251520" y="836712"/>
            <a:ext cx="8586290" cy="2813140"/>
          </a:xfrm>
          <a:prstGeom prst="rect">
            <a:avLst/>
          </a:prstGeom>
        </p:spPr>
      </p:pic>
      <p:pic>
        <p:nvPicPr>
          <p:cNvPr id="6" name="Picture 5"/>
          <p:cNvPicPr>
            <a:picLocks noChangeAspect="1"/>
          </p:cNvPicPr>
          <p:nvPr/>
        </p:nvPicPr>
        <p:blipFill>
          <a:blip r:embed="rId3"/>
          <a:stretch>
            <a:fillRect/>
          </a:stretch>
        </p:blipFill>
        <p:spPr>
          <a:xfrm>
            <a:off x="234182" y="3654304"/>
            <a:ext cx="8658298" cy="2818980"/>
          </a:xfrm>
          <a:prstGeom prst="rect">
            <a:avLst/>
          </a:prstGeom>
        </p:spPr>
      </p:pic>
    </p:spTree>
    <p:extLst>
      <p:ext uri="{BB962C8B-B14F-4D97-AF65-F5344CB8AC3E}">
        <p14:creationId xmlns:p14="http://schemas.microsoft.com/office/powerpoint/2010/main" val="20113261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p:spPr>
        <p:txBody>
          <a:bodyPr/>
          <a:lstStyle/>
          <a:p>
            <a:r>
              <a:rPr lang="en-US" dirty="0" smtClean="0">
                <a:solidFill>
                  <a:schemeClr val="accent1"/>
                </a:solidFill>
              </a:rPr>
              <a:t>Facebook </a:t>
            </a:r>
            <a:r>
              <a:rPr lang="en-US" dirty="0" err="1" smtClean="0">
                <a:solidFill>
                  <a:schemeClr val="accent1"/>
                </a:solidFill>
              </a:rPr>
              <a:t>bAbI</a:t>
            </a:r>
            <a:r>
              <a:rPr lang="en-US" dirty="0" smtClean="0">
                <a:solidFill>
                  <a:schemeClr val="accent1"/>
                </a:solidFill>
              </a:rPr>
              <a:t> QA Datasets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104</a:t>
            </a:fld>
            <a:endParaRPr lang="zh-TW" altLang="en-US"/>
          </a:p>
        </p:txBody>
      </p:sp>
      <p:sp>
        <p:nvSpPr>
          <p:cNvPr id="5" name="Rectangle 4"/>
          <p:cNvSpPr/>
          <p:nvPr/>
        </p:nvSpPr>
        <p:spPr>
          <a:xfrm>
            <a:off x="287376" y="6457890"/>
            <a:ext cx="8389813" cy="400110"/>
          </a:xfrm>
          <a:prstGeom prst="rect">
            <a:avLst/>
          </a:prstGeom>
        </p:spPr>
        <p:txBody>
          <a:bodyPr wrap="square">
            <a:spAutoFit/>
          </a:bodyPr>
          <a:lstStyle/>
          <a:p>
            <a:r>
              <a:rPr lang="en-US" sz="1000" dirty="0" smtClean="0">
                <a:solidFill>
                  <a:schemeClr val="bg1">
                    <a:lumMod val="75000"/>
                  </a:schemeClr>
                </a:solidFill>
              </a:rPr>
              <a:t>Source: Weston</a:t>
            </a:r>
            <a:r>
              <a:rPr lang="en-US" sz="1000" dirty="0">
                <a:solidFill>
                  <a:schemeClr val="bg1">
                    <a:lumMod val="75000"/>
                  </a:schemeClr>
                </a:solidFill>
              </a:rPr>
              <a:t>, Jason, Antoine </a:t>
            </a:r>
            <a:r>
              <a:rPr lang="en-US" sz="1000" dirty="0" err="1">
                <a:solidFill>
                  <a:schemeClr val="bg1">
                    <a:lumMod val="75000"/>
                  </a:schemeClr>
                </a:solidFill>
              </a:rPr>
              <a:t>Bordes</a:t>
            </a:r>
            <a:r>
              <a:rPr lang="en-US" sz="1000" dirty="0">
                <a:solidFill>
                  <a:schemeClr val="bg1">
                    <a:lumMod val="75000"/>
                  </a:schemeClr>
                </a:solidFill>
              </a:rPr>
              <a:t>, </a:t>
            </a:r>
            <a:r>
              <a:rPr lang="en-US" sz="1000" dirty="0" err="1">
                <a:solidFill>
                  <a:schemeClr val="bg1">
                    <a:lumMod val="75000"/>
                  </a:schemeClr>
                </a:solidFill>
              </a:rPr>
              <a:t>Sumit</a:t>
            </a:r>
            <a:r>
              <a:rPr lang="en-US" sz="1000" dirty="0">
                <a:solidFill>
                  <a:schemeClr val="bg1">
                    <a:lumMod val="75000"/>
                  </a:schemeClr>
                </a:solidFill>
              </a:rPr>
              <a:t> Chopra, Alexander M. Rush, Bart van </a:t>
            </a:r>
            <a:r>
              <a:rPr lang="en-US" sz="1000" dirty="0" err="1">
                <a:solidFill>
                  <a:schemeClr val="bg1">
                    <a:lumMod val="75000"/>
                  </a:schemeClr>
                </a:solidFill>
              </a:rPr>
              <a:t>Merriënboer</a:t>
            </a:r>
            <a:r>
              <a:rPr lang="en-US" sz="1000" dirty="0">
                <a:solidFill>
                  <a:schemeClr val="bg1">
                    <a:lumMod val="75000"/>
                  </a:schemeClr>
                </a:solidFill>
              </a:rPr>
              <a:t>, Armand </a:t>
            </a:r>
            <a:r>
              <a:rPr lang="en-US" sz="1000" dirty="0" err="1">
                <a:solidFill>
                  <a:schemeClr val="bg1">
                    <a:lumMod val="75000"/>
                  </a:schemeClr>
                </a:solidFill>
              </a:rPr>
              <a:t>Joulin</a:t>
            </a:r>
            <a:r>
              <a:rPr lang="en-US" sz="1000" dirty="0">
                <a:solidFill>
                  <a:schemeClr val="bg1">
                    <a:lumMod val="75000"/>
                  </a:schemeClr>
                </a:solidFill>
              </a:rPr>
              <a:t>, and Tomas </a:t>
            </a:r>
            <a:r>
              <a:rPr lang="en-US" sz="1000" dirty="0" err="1">
                <a:solidFill>
                  <a:schemeClr val="bg1">
                    <a:lumMod val="75000"/>
                  </a:schemeClr>
                </a:solidFill>
              </a:rPr>
              <a:t>Mikolov</a:t>
            </a:r>
            <a:r>
              <a:rPr lang="en-US" sz="1000" dirty="0">
                <a:solidFill>
                  <a:schemeClr val="bg1">
                    <a:lumMod val="75000"/>
                  </a:schemeClr>
                </a:solidFill>
              </a:rPr>
              <a:t>. "Towards </a:t>
            </a:r>
            <a:r>
              <a:rPr lang="en-US" sz="1000" dirty="0" smtClean="0">
                <a:solidFill>
                  <a:schemeClr val="bg1">
                    <a:lumMod val="75000"/>
                  </a:schemeClr>
                </a:solidFill>
              </a:rPr>
              <a:t>AI-complete </a:t>
            </a:r>
            <a:r>
              <a:rPr lang="en-US" sz="1000" dirty="0">
                <a:solidFill>
                  <a:schemeClr val="bg1">
                    <a:lumMod val="75000"/>
                  </a:schemeClr>
                </a:solidFill>
              </a:rPr>
              <a:t>question answering: A set of prerequisite toy tasks." </a:t>
            </a:r>
            <a:r>
              <a:rPr lang="en-US" sz="1000" i="1" dirty="0" err="1">
                <a:solidFill>
                  <a:schemeClr val="bg1">
                    <a:lumMod val="75000"/>
                  </a:schemeClr>
                </a:solidFill>
              </a:rPr>
              <a:t>arXiv</a:t>
            </a:r>
            <a:r>
              <a:rPr lang="en-US" sz="1000" i="1" dirty="0">
                <a:solidFill>
                  <a:schemeClr val="bg1">
                    <a:lumMod val="75000"/>
                  </a:schemeClr>
                </a:solidFill>
              </a:rPr>
              <a:t> preprint arXiv:1502.05698</a:t>
            </a:r>
            <a:r>
              <a:rPr lang="en-US" sz="1000" dirty="0">
                <a:solidFill>
                  <a:schemeClr val="bg1">
                    <a:lumMod val="75000"/>
                  </a:schemeClr>
                </a:solidFill>
              </a:rPr>
              <a:t> (2015).</a:t>
            </a:r>
          </a:p>
        </p:txBody>
      </p:sp>
      <p:pic>
        <p:nvPicPr>
          <p:cNvPr id="3" name="Picture 2"/>
          <p:cNvPicPr>
            <a:picLocks noChangeAspect="1"/>
          </p:cNvPicPr>
          <p:nvPr/>
        </p:nvPicPr>
        <p:blipFill>
          <a:blip r:embed="rId2"/>
          <a:stretch>
            <a:fillRect/>
          </a:stretch>
        </p:blipFill>
        <p:spPr>
          <a:xfrm>
            <a:off x="107504" y="1196752"/>
            <a:ext cx="8934171" cy="4968552"/>
          </a:xfrm>
          <a:prstGeom prst="rect">
            <a:avLst/>
          </a:prstGeom>
        </p:spPr>
      </p:pic>
    </p:spTree>
    <p:extLst>
      <p:ext uri="{BB962C8B-B14F-4D97-AF65-F5344CB8AC3E}">
        <p14:creationId xmlns:p14="http://schemas.microsoft.com/office/powerpoint/2010/main" val="8186668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lstStyle/>
          <a:p>
            <a:r>
              <a:rPr lang="en-US" sz="6600" dirty="0">
                <a:solidFill>
                  <a:srgbClr val="FF0000"/>
                </a:solidFill>
              </a:rPr>
              <a:t>Learning End-to-End </a:t>
            </a:r>
            <a:r>
              <a:rPr lang="en-US" sz="6600" dirty="0" smtClean="0">
                <a:solidFill>
                  <a:srgbClr val="FF0000"/>
                </a:solidFill>
              </a:rPr>
              <a:t/>
            </a:r>
            <a:br>
              <a:rPr lang="en-US" sz="6600" dirty="0" smtClean="0">
                <a:solidFill>
                  <a:srgbClr val="FF0000"/>
                </a:solidFill>
              </a:rPr>
            </a:br>
            <a:r>
              <a:rPr lang="en-US" sz="6600" dirty="0" smtClean="0">
                <a:solidFill>
                  <a:srgbClr val="FF0000"/>
                </a:solidFill>
              </a:rPr>
              <a:t>Goal-Oriented </a:t>
            </a:r>
            <a:r>
              <a:rPr lang="en-US" sz="6600" dirty="0">
                <a:solidFill>
                  <a:srgbClr val="FF0000"/>
                </a:solidFill>
              </a:rPr>
              <a:t>Dialog</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105</a:t>
            </a:fld>
            <a:endParaRPr lang="zh-TW" altLang="en-US"/>
          </a:p>
        </p:txBody>
      </p:sp>
    </p:spTree>
    <p:extLst>
      <p:ext uri="{BB962C8B-B14F-4D97-AF65-F5344CB8AC3E}">
        <p14:creationId xmlns:p14="http://schemas.microsoft.com/office/powerpoint/2010/main" val="4066266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63272" cy="4525963"/>
          </a:xfrm>
        </p:spPr>
        <p:txBody>
          <a:bodyPr/>
          <a:lstStyle/>
          <a:p>
            <a:pPr marL="0" indent="0">
              <a:buNone/>
            </a:pPr>
            <a:r>
              <a:rPr lang="en-US" sz="2000" dirty="0"/>
              <a:t>1 hi	hello what can </a:t>
            </a:r>
            <a:r>
              <a:rPr lang="en-US" sz="2000" dirty="0" err="1"/>
              <a:t>i</a:t>
            </a:r>
            <a:r>
              <a:rPr lang="en-US" sz="2000" dirty="0"/>
              <a:t> help you with today</a:t>
            </a:r>
          </a:p>
          <a:p>
            <a:pPr marL="0" indent="0">
              <a:buNone/>
            </a:pPr>
            <a:r>
              <a:rPr lang="en-US" sz="2000" dirty="0"/>
              <a:t>2 can you make a restaurant reservation with </a:t>
            </a:r>
            <a:r>
              <a:rPr lang="en-US" sz="2000" dirty="0" err="1"/>
              <a:t>italian</a:t>
            </a:r>
            <a:r>
              <a:rPr lang="en-US" sz="2000" dirty="0"/>
              <a:t> cuisine for six people in a cheap price </a:t>
            </a:r>
            <a:r>
              <a:rPr lang="en-US" sz="2000" dirty="0" smtClean="0"/>
              <a:t>range	</a:t>
            </a:r>
            <a:r>
              <a:rPr lang="en-US" sz="2000" dirty="0" err="1" smtClean="0"/>
              <a:t>i'm</a:t>
            </a:r>
            <a:r>
              <a:rPr lang="en-US" sz="2000" dirty="0" smtClean="0"/>
              <a:t> </a:t>
            </a:r>
            <a:r>
              <a:rPr lang="en-US" sz="2000" dirty="0"/>
              <a:t>on it</a:t>
            </a:r>
          </a:p>
          <a:p>
            <a:pPr marL="0" indent="0">
              <a:buNone/>
            </a:pPr>
            <a:r>
              <a:rPr lang="en-US" sz="2000" dirty="0"/>
              <a:t>3 &lt;SILENCE&gt;	where should it be</a:t>
            </a:r>
          </a:p>
          <a:p>
            <a:pPr marL="0" indent="0">
              <a:buNone/>
            </a:pPr>
            <a:r>
              <a:rPr lang="en-US" sz="2000" dirty="0"/>
              <a:t>4 </a:t>
            </a:r>
            <a:r>
              <a:rPr lang="en-US" sz="2000" dirty="0" err="1"/>
              <a:t>rome</a:t>
            </a:r>
            <a:r>
              <a:rPr lang="en-US" sz="2000" dirty="0"/>
              <a:t> please	ok let me look into some options for you</a:t>
            </a:r>
          </a:p>
          <a:p>
            <a:pPr marL="0" indent="0">
              <a:buNone/>
            </a:pPr>
            <a:r>
              <a:rPr lang="en-US" sz="2000" dirty="0"/>
              <a:t>5 &lt;SILENCE&gt;	</a:t>
            </a:r>
            <a:r>
              <a:rPr lang="en-US" sz="2000" dirty="0" err="1"/>
              <a:t>api_call</a:t>
            </a:r>
            <a:r>
              <a:rPr lang="en-US" sz="2000" dirty="0"/>
              <a:t> </a:t>
            </a:r>
            <a:r>
              <a:rPr lang="en-US" sz="2000" dirty="0" err="1"/>
              <a:t>italian</a:t>
            </a:r>
            <a:r>
              <a:rPr lang="en-US" sz="2000" dirty="0"/>
              <a:t> </a:t>
            </a:r>
            <a:r>
              <a:rPr lang="en-US" sz="2000" dirty="0" err="1"/>
              <a:t>rome</a:t>
            </a:r>
            <a:r>
              <a:rPr lang="en-US" sz="2000" dirty="0"/>
              <a:t> six cheap </a:t>
            </a:r>
          </a:p>
          <a:p>
            <a:pPr marL="0" indent="0">
              <a:buNone/>
            </a:pPr>
            <a:endParaRPr lang="en-US" sz="2000" dirty="0"/>
          </a:p>
          <a:p>
            <a:pPr marL="0" indent="0">
              <a:buNone/>
            </a:pPr>
            <a:endParaRPr lang="en-US" sz="2000"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106</a:t>
            </a:fld>
            <a:endParaRPr lang="zh-TW" altLang="en-US"/>
          </a:p>
        </p:txBody>
      </p:sp>
      <p:sp>
        <p:nvSpPr>
          <p:cNvPr id="6" name="Rectangle 5"/>
          <p:cNvSpPr/>
          <p:nvPr/>
        </p:nvSpPr>
        <p:spPr>
          <a:xfrm>
            <a:off x="2933570" y="6608385"/>
            <a:ext cx="3276859" cy="276999"/>
          </a:xfrm>
          <a:prstGeom prst="rect">
            <a:avLst/>
          </a:prstGeom>
        </p:spPr>
        <p:txBody>
          <a:bodyPr wrap="none">
            <a:spAutoFit/>
          </a:bodyPr>
          <a:lstStyle/>
          <a:p>
            <a:r>
              <a:rPr lang="en-US" sz="1200" smtClean="0">
                <a:solidFill>
                  <a:schemeClr val="bg1">
                    <a:lumMod val="75000"/>
                  </a:schemeClr>
                </a:solidFill>
              </a:rPr>
              <a:t>Source: https</a:t>
            </a:r>
            <a:r>
              <a:rPr lang="en-US" sz="1200" dirty="0">
                <a:solidFill>
                  <a:schemeClr val="bg1">
                    <a:lumMod val="75000"/>
                  </a:schemeClr>
                </a:solidFill>
              </a:rPr>
              <a:t>://</a:t>
            </a:r>
            <a:r>
              <a:rPr lang="en-US" sz="1200" dirty="0" err="1">
                <a:solidFill>
                  <a:schemeClr val="bg1">
                    <a:lumMod val="75000"/>
                  </a:schemeClr>
                </a:solidFill>
              </a:rPr>
              <a:t>research.fb.com</a:t>
            </a:r>
            <a:r>
              <a:rPr lang="en-US" sz="1200" dirty="0">
                <a:solidFill>
                  <a:schemeClr val="bg1">
                    <a:lumMod val="75000"/>
                  </a:schemeClr>
                </a:solidFill>
              </a:rPr>
              <a:t>/projects/</a:t>
            </a:r>
            <a:r>
              <a:rPr lang="en-US" sz="1200" dirty="0" err="1">
                <a:solidFill>
                  <a:schemeClr val="bg1">
                    <a:lumMod val="75000"/>
                  </a:schemeClr>
                </a:solidFill>
              </a:rPr>
              <a:t>babi</a:t>
            </a:r>
            <a:r>
              <a:rPr lang="en-US" sz="1200" dirty="0">
                <a:solidFill>
                  <a:schemeClr val="bg1">
                    <a:lumMod val="75000"/>
                  </a:schemeClr>
                </a:solidFill>
              </a:rPr>
              <a:t>/</a:t>
            </a:r>
          </a:p>
        </p:txBody>
      </p:sp>
      <p:sp>
        <p:nvSpPr>
          <p:cNvPr id="7" name="Title 1"/>
          <p:cNvSpPr>
            <a:spLocks noGrp="1"/>
          </p:cNvSpPr>
          <p:nvPr>
            <p:ph type="title"/>
          </p:nvPr>
        </p:nvSpPr>
        <p:spPr/>
        <p:txBody>
          <a:bodyPr/>
          <a:lstStyle/>
          <a:p>
            <a:r>
              <a:rPr lang="en-US" dirty="0">
                <a:solidFill>
                  <a:schemeClr val="accent1"/>
                </a:solidFill>
              </a:rPr>
              <a:t>Facebook </a:t>
            </a:r>
            <a:r>
              <a:rPr lang="en-US" dirty="0" err="1">
                <a:solidFill>
                  <a:schemeClr val="accent1"/>
                </a:solidFill>
              </a:rPr>
              <a:t>bAbI</a:t>
            </a:r>
            <a:r>
              <a:rPr lang="en-US" dirty="0">
                <a:solidFill>
                  <a:schemeClr val="accent1"/>
                </a:solidFill>
              </a:rPr>
              <a:t> </a:t>
            </a:r>
            <a:r>
              <a:rPr lang="en-US" dirty="0" smtClean="0">
                <a:solidFill>
                  <a:schemeClr val="accent1"/>
                </a:solidFill>
              </a:rPr>
              <a:t>Dialogue </a:t>
            </a:r>
            <a:r>
              <a:rPr lang="en-US" dirty="0">
                <a:solidFill>
                  <a:schemeClr val="accent1"/>
                </a:solidFill>
              </a:rPr>
              <a:t>Datasets</a:t>
            </a:r>
          </a:p>
        </p:txBody>
      </p:sp>
    </p:spTree>
    <p:extLst>
      <p:ext uri="{BB962C8B-B14F-4D97-AF65-F5344CB8AC3E}">
        <p14:creationId xmlns:p14="http://schemas.microsoft.com/office/powerpoint/2010/main" val="8815283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107</a:t>
            </a:fld>
            <a:endParaRPr lang="zh-TW" altLang="en-US"/>
          </a:p>
        </p:txBody>
      </p:sp>
      <p:pic>
        <p:nvPicPr>
          <p:cNvPr id="5" name="Picture 4"/>
          <p:cNvPicPr>
            <a:picLocks noChangeAspect="1"/>
          </p:cNvPicPr>
          <p:nvPr/>
        </p:nvPicPr>
        <p:blipFill>
          <a:blip r:embed="rId2"/>
          <a:stretch>
            <a:fillRect/>
          </a:stretch>
        </p:blipFill>
        <p:spPr>
          <a:xfrm>
            <a:off x="1475656" y="33901"/>
            <a:ext cx="6439618" cy="6604737"/>
          </a:xfrm>
          <a:prstGeom prst="rect">
            <a:avLst/>
          </a:prstGeom>
        </p:spPr>
      </p:pic>
      <p:sp>
        <p:nvSpPr>
          <p:cNvPr id="6" name="Rectangle 5"/>
          <p:cNvSpPr/>
          <p:nvPr/>
        </p:nvSpPr>
        <p:spPr>
          <a:xfrm>
            <a:off x="1043608" y="6597352"/>
            <a:ext cx="7560840" cy="246221"/>
          </a:xfrm>
          <a:prstGeom prst="rect">
            <a:avLst/>
          </a:prstGeom>
        </p:spPr>
        <p:txBody>
          <a:bodyPr wrap="square">
            <a:spAutoFit/>
          </a:bodyPr>
          <a:lstStyle/>
          <a:p>
            <a:r>
              <a:rPr lang="en-US" sz="1000" smtClean="0">
                <a:solidFill>
                  <a:schemeClr val="bg1">
                    <a:lumMod val="75000"/>
                  </a:schemeClr>
                </a:solidFill>
              </a:rPr>
              <a:t>Source: </a:t>
            </a:r>
            <a:r>
              <a:rPr lang="en-US" sz="1000" dirty="0" err="1" smtClean="0">
                <a:solidFill>
                  <a:schemeClr val="bg1">
                    <a:lumMod val="75000"/>
                  </a:schemeClr>
                </a:solidFill>
              </a:rPr>
              <a:t>Bordes</a:t>
            </a:r>
            <a:r>
              <a:rPr lang="en-US" sz="1000" dirty="0">
                <a:solidFill>
                  <a:schemeClr val="bg1">
                    <a:lumMod val="75000"/>
                  </a:schemeClr>
                </a:solidFill>
              </a:rPr>
              <a:t>, Antoine, and Jason Weston. "Learning End-to-End Goal-Oriented Dialog." </a:t>
            </a:r>
            <a:r>
              <a:rPr lang="en-US" sz="1000" i="1" dirty="0" err="1">
                <a:solidFill>
                  <a:schemeClr val="bg1">
                    <a:lumMod val="75000"/>
                  </a:schemeClr>
                </a:solidFill>
              </a:rPr>
              <a:t>arXiv</a:t>
            </a:r>
            <a:r>
              <a:rPr lang="en-US" sz="1000" i="1" dirty="0">
                <a:solidFill>
                  <a:schemeClr val="bg1">
                    <a:lumMod val="75000"/>
                  </a:schemeClr>
                </a:solidFill>
              </a:rPr>
              <a:t> preprint arXiv:1605.07683</a:t>
            </a:r>
            <a:r>
              <a:rPr lang="en-US" sz="1000" dirty="0">
                <a:solidFill>
                  <a:schemeClr val="bg1">
                    <a:lumMod val="75000"/>
                  </a:schemeClr>
                </a:solidFill>
              </a:rPr>
              <a:t> (2016).</a:t>
            </a:r>
          </a:p>
        </p:txBody>
      </p:sp>
    </p:spTree>
    <p:extLst>
      <p:ext uri="{BB962C8B-B14F-4D97-AF65-F5344CB8AC3E}">
        <p14:creationId xmlns:p14="http://schemas.microsoft.com/office/powerpoint/2010/main" val="3574154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6"/>
            <a:ext cx="8229600" cy="764704"/>
          </a:xfrm>
        </p:spPr>
        <p:txBody>
          <a:bodyPr/>
          <a:lstStyle/>
          <a:p>
            <a:r>
              <a:rPr lang="en-US" dirty="0">
                <a:solidFill>
                  <a:schemeClr val="accent1"/>
                </a:solidFill>
              </a:rPr>
              <a:t>The </a:t>
            </a:r>
            <a:r>
              <a:rPr lang="en-US" dirty="0" smtClean="0">
                <a:solidFill>
                  <a:schemeClr val="accent1"/>
                </a:solidFill>
              </a:rPr>
              <a:t>Dialog </a:t>
            </a:r>
            <a:r>
              <a:rPr lang="en-US" dirty="0" err="1">
                <a:solidFill>
                  <a:schemeClr val="accent1"/>
                </a:solidFill>
              </a:rPr>
              <a:t>bAbI</a:t>
            </a:r>
            <a:r>
              <a:rPr lang="en-US" dirty="0">
                <a:solidFill>
                  <a:schemeClr val="accent1"/>
                </a:solidFill>
              </a:rPr>
              <a:t> </a:t>
            </a:r>
            <a:r>
              <a:rPr lang="en-US" dirty="0" smtClean="0">
                <a:solidFill>
                  <a:schemeClr val="accent1"/>
                </a:solidFill>
              </a:rPr>
              <a:t>Tasks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108</a:t>
            </a:fld>
            <a:endParaRPr lang="zh-TW" altLang="en-US"/>
          </a:p>
        </p:txBody>
      </p:sp>
      <p:pic>
        <p:nvPicPr>
          <p:cNvPr id="5" name="Picture 4"/>
          <p:cNvPicPr>
            <a:picLocks noChangeAspect="1"/>
          </p:cNvPicPr>
          <p:nvPr/>
        </p:nvPicPr>
        <p:blipFill>
          <a:blip r:embed="rId2"/>
          <a:stretch>
            <a:fillRect/>
          </a:stretch>
        </p:blipFill>
        <p:spPr>
          <a:xfrm>
            <a:off x="107504" y="1772816"/>
            <a:ext cx="8906541" cy="3255139"/>
          </a:xfrm>
          <a:prstGeom prst="rect">
            <a:avLst/>
          </a:prstGeom>
        </p:spPr>
      </p:pic>
      <p:sp>
        <p:nvSpPr>
          <p:cNvPr id="6" name="Rectangle 5"/>
          <p:cNvSpPr/>
          <p:nvPr/>
        </p:nvSpPr>
        <p:spPr>
          <a:xfrm>
            <a:off x="1043608" y="6597352"/>
            <a:ext cx="7560840" cy="246221"/>
          </a:xfrm>
          <a:prstGeom prst="rect">
            <a:avLst/>
          </a:prstGeom>
        </p:spPr>
        <p:txBody>
          <a:bodyPr wrap="square">
            <a:spAutoFit/>
          </a:bodyPr>
          <a:lstStyle/>
          <a:p>
            <a:r>
              <a:rPr lang="en-US" sz="1000" smtClean="0">
                <a:solidFill>
                  <a:schemeClr val="bg1">
                    <a:lumMod val="75000"/>
                  </a:schemeClr>
                </a:solidFill>
              </a:rPr>
              <a:t>Source: </a:t>
            </a:r>
            <a:r>
              <a:rPr lang="en-US" sz="1000" dirty="0" err="1" smtClean="0">
                <a:solidFill>
                  <a:schemeClr val="bg1">
                    <a:lumMod val="75000"/>
                  </a:schemeClr>
                </a:solidFill>
              </a:rPr>
              <a:t>Bordes</a:t>
            </a:r>
            <a:r>
              <a:rPr lang="en-US" sz="1000" dirty="0">
                <a:solidFill>
                  <a:schemeClr val="bg1">
                    <a:lumMod val="75000"/>
                  </a:schemeClr>
                </a:solidFill>
              </a:rPr>
              <a:t>, Antoine, and Jason Weston. "Learning End-to-End Goal-Oriented Dialog." </a:t>
            </a:r>
            <a:r>
              <a:rPr lang="en-US" sz="1000" i="1" dirty="0" err="1">
                <a:solidFill>
                  <a:schemeClr val="bg1">
                    <a:lumMod val="75000"/>
                  </a:schemeClr>
                </a:solidFill>
              </a:rPr>
              <a:t>arXiv</a:t>
            </a:r>
            <a:r>
              <a:rPr lang="en-US" sz="1000" i="1" dirty="0">
                <a:solidFill>
                  <a:schemeClr val="bg1">
                    <a:lumMod val="75000"/>
                  </a:schemeClr>
                </a:solidFill>
              </a:rPr>
              <a:t> preprint arXiv:1605.07683</a:t>
            </a:r>
            <a:r>
              <a:rPr lang="en-US" sz="1000" dirty="0">
                <a:solidFill>
                  <a:schemeClr val="bg1">
                    <a:lumMod val="75000"/>
                  </a:schemeClr>
                </a:solidFill>
              </a:rPr>
              <a:t> (2016).</a:t>
            </a:r>
          </a:p>
        </p:txBody>
      </p:sp>
    </p:spTree>
    <p:extLst>
      <p:ext uri="{BB962C8B-B14F-4D97-AF65-F5344CB8AC3E}">
        <p14:creationId xmlns:p14="http://schemas.microsoft.com/office/powerpoint/2010/main" val="5696402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109</a:t>
            </a:fld>
            <a:endParaRPr lang="zh-TW" altLang="en-US"/>
          </a:p>
        </p:txBody>
      </p:sp>
      <p:pic>
        <p:nvPicPr>
          <p:cNvPr id="5" name="Picture 4"/>
          <p:cNvPicPr>
            <a:picLocks noChangeAspect="1"/>
          </p:cNvPicPr>
          <p:nvPr/>
        </p:nvPicPr>
        <p:blipFill>
          <a:blip r:embed="rId2"/>
          <a:stretch>
            <a:fillRect/>
          </a:stretch>
        </p:blipFill>
        <p:spPr>
          <a:xfrm>
            <a:off x="0" y="1772816"/>
            <a:ext cx="9144000" cy="4105469"/>
          </a:xfrm>
          <a:prstGeom prst="rect">
            <a:avLst/>
          </a:prstGeom>
        </p:spPr>
      </p:pic>
      <p:sp>
        <p:nvSpPr>
          <p:cNvPr id="6" name="Rectangle 5"/>
          <p:cNvSpPr/>
          <p:nvPr/>
        </p:nvSpPr>
        <p:spPr>
          <a:xfrm>
            <a:off x="1043608" y="6597352"/>
            <a:ext cx="7560840" cy="246221"/>
          </a:xfrm>
          <a:prstGeom prst="rect">
            <a:avLst/>
          </a:prstGeom>
        </p:spPr>
        <p:txBody>
          <a:bodyPr wrap="square">
            <a:spAutoFit/>
          </a:bodyPr>
          <a:lstStyle/>
          <a:p>
            <a:r>
              <a:rPr lang="en-US" sz="1000" smtClean="0">
                <a:solidFill>
                  <a:schemeClr val="bg1">
                    <a:lumMod val="75000"/>
                  </a:schemeClr>
                </a:solidFill>
              </a:rPr>
              <a:t>Source: </a:t>
            </a:r>
            <a:r>
              <a:rPr lang="en-US" sz="1000" dirty="0" err="1" smtClean="0">
                <a:solidFill>
                  <a:schemeClr val="bg1">
                    <a:lumMod val="75000"/>
                  </a:schemeClr>
                </a:solidFill>
              </a:rPr>
              <a:t>Bordes</a:t>
            </a:r>
            <a:r>
              <a:rPr lang="en-US" sz="1000" dirty="0">
                <a:solidFill>
                  <a:schemeClr val="bg1">
                    <a:lumMod val="75000"/>
                  </a:schemeClr>
                </a:solidFill>
              </a:rPr>
              <a:t>, Antoine, and Jason Weston. "Learning End-to-End Goal-Oriented Dialog." </a:t>
            </a:r>
            <a:r>
              <a:rPr lang="en-US" sz="1000" i="1" dirty="0" err="1">
                <a:solidFill>
                  <a:schemeClr val="bg1">
                    <a:lumMod val="75000"/>
                  </a:schemeClr>
                </a:solidFill>
              </a:rPr>
              <a:t>arXiv</a:t>
            </a:r>
            <a:r>
              <a:rPr lang="en-US" sz="1000" i="1" dirty="0">
                <a:solidFill>
                  <a:schemeClr val="bg1">
                    <a:lumMod val="75000"/>
                  </a:schemeClr>
                </a:solidFill>
              </a:rPr>
              <a:t> preprint arXiv:1605.07683</a:t>
            </a:r>
            <a:r>
              <a:rPr lang="en-US" sz="1000" dirty="0">
                <a:solidFill>
                  <a:schemeClr val="bg1">
                    <a:lumMod val="75000"/>
                  </a:schemeClr>
                </a:solidFill>
              </a:rPr>
              <a:t> (2016).</a:t>
            </a:r>
          </a:p>
        </p:txBody>
      </p:sp>
      <p:sp>
        <p:nvSpPr>
          <p:cNvPr id="7" name="Title 1"/>
          <p:cNvSpPr>
            <a:spLocks noGrp="1"/>
          </p:cNvSpPr>
          <p:nvPr>
            <p:ph type="title"/>
          </p:nvPr>
        </p:nvSpPr>
        <p:spPr>
          <a:xfrm>
            <a:off x="457200" y="144016"/>
            <a:ext cx="8229600" cy="764704"/>
          </a:xfrm>
        </p:spPr>
        <p:txBody>
          <a:bodyPr/>
          <a:lstStyle/>
          <a:p>
            <a:r>
              <a:rPr lang="en-US" dirty="0">
                <a:solidFill>
                  <a:schemeClr val="accent1"/>
                </a:solidFill>
              </a:rPr>
              <a:t>The </a:t>
            </a:r>
            <a:r>
              <a:rPr lang="en-US" dirty="0" smtClean="0">
                <a:solidFill>
                  <a:schemeClr val="accent1"/>
                </a:solidFill>
              </a:rPr>
              <a:t>Dialog </a:t>
            </a:r>
            <a:r>
              <a:rPr lang="en-US" dirty="0" err="1">
                <a:solidFill>
                  <a:schemeClr val="accent1"/>
                </a:solidFill>
              </a:rPr>
              <a:t>bAbI</a:t>
            </a:r>
            <a:r>
              <a:rPr lang="en-US" dirty="0">
                <a:solidFill>
                  <a:schemeClr val="accent1"/>
                </a:solidFill>
              </a:rPr>
              <a:t> </a:t>
            </a:r>
            <a:r>
              <a:rPr lang="en-US" dirty="0" smtClean="0">
                <a:solidFill>
                  <a:schemeClr val="accent1"/>
                </a:solidFill>
              </a:rPr>
              <a:t>Tasks</a:t>
            </a:r>
            <a:endParaRPr lang="en-US" dirty="0">
              <a:solidFill>
                <a:schemeClr val="accent1"/>
              </a:solidFill>
            </a:endParaRPr>
          </a:p>
        </p:txBody>
      </p:sp>
    </p:spTree>
    <p:extLst>
      <p:ext uri="{BB962C8B-B14F-4D97-AF65-F5344CB8AC3E}">
        <p14:creationId xmlns:p14="http://schemas.microsoft.com/office/powerpoint/2010/main" val="461801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9075" cy="737485"/>
          </a:xfrm>
        </p:spPr>
        <p:txBody>
          <a:bodyPr/>
          <a:lstStyle/>
          <a:p>
            <a:r>
              <a:rPr lang="en-US" dirty="0">
                <a:solidFill>
                  <a:schemeClr val="accent1"/>
                </a:solidFill>
              </a:rPr>
              <a:t> </a:t>
            </a:r>
            <a:r>
              <a:rPr lang="en-US" dirty="0" err="1" smtClean="0">
                <a:solidFill>
                  <a:schemeClr val="accent1"/>
                </a:solidFill>
              </a:rPr>
              <a:t>FinTech</a:t>
            </a:r>
            <a:r>
              <a:rPr lang="en-US" dirty="0" smtClean="0">
                <a:solidFill>
                  <a:schemeClr val="accent1"/>
                </a:solidFill>
              </a:rPr>
              <a:t>: </a:t>
            </a:r>
            <a:r>
              <a:rPr lang="en-US" dirty="0">
                <a:solidFill>
                  <a:schemeClr val="accent1"/>
                </a:solidFill>
              </a:rPr>
              <a:t>Investment Management</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11</a:t>
            </a:fld>
            <a:endParaRPr lang="zh-TW" altLang="en-US"/>
          </a:p>
        </p:txBody>
      </p:sp>
      <p:sp>
        <p:nvSpPr>
          <p:cNvPr id="5" name="Rectangle 4"/>
          <p:cNvSpPr/>
          <p:nvPr/>
        </p:nvSpPr>
        <p:spPr>
          <a:xfrm>
            <a:off x="564486" y="6597352"/>
            <a:ext cx="8015028" cy="276999"/>
          </a:xfrm>
          <a:prstGeom prst="rect">
            <a:avLst/>
          </a:prstGeom>
        </p:spPr>
        <p:txBody>
          <a:bodyPr wrap="square">
            <a:spAutoFit/>
          </a:bodyPr>
          <a:lstStyle/>
          <a:p>
            <a:pPr algn="ctr"/>
            <a:r>
              <a:rPr lang="en-US" sz="1200" dirty="0" smtClean="0">
                <a:solidFill>
                  <a:schemeClr val="bg1">
                    <a:lumMod val="75000"/>
                  </a:schemeClr>
                </a:solidFill>
              </a:rPr>
              <a:t>Source</a:t>
            </a:r>
            <a:r>
              <a:rPr lang="en-US" sz="1200" dirty="0">
                <a:solidFill>
                  <a:schemeClr val="bg1">
                    <a:lumMod val="75000"/>
                  </a:schemeClr>
                </a:solidFill>
              </a:rPr>
              <a:t>: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6" name="Picture 5"/>
          <p:cNvPicPr>
            <a:picLocks noChangeAspect="1"/>
          </p:cNvPicPr>
          <p:nvPr/>
        </p:nvPicPr>
        <p:blipFill rotWithShape="1">
          <a:blip r:embed="rId2"/>
          <a:srcRect l="14329" t="51031" r="49275" b="-1"/>
          <a:stretch/>
        </p:blipFill>
        <p:spPr>
          <a:xfrm>
            <a:off x="2267744" y="764704"/>
            <a:ext cx="4968552" cy="5806950"/>
          </a:xfrm>
          <a:prstGeom prst="rect">
            <a:avLst/>
          </a:prstGeom>
        </p:spPr>
      </p:pic>
      <p:sp>
        <p:nvSpPr>
          <p:cNvPr id="7" name="TextBox 6"/>
          <p:cNvSpPr txBox="1"/>
          <p:nvPr/>
        </p:nvSpPr>
        <p:spPr>
          <a:xfrm>
            <a:off x="0" y="-27384"/>
            <a:ext cx="697627" cy="1200329"/>
          </a:xfrm>
          <a:prstGeom prst="rect">
            <a:avLst/>
          </a:prstGeom>
          <a:noFill/>
        </p:spPr>
        <p:txBody>
          <a:bodyPr wrap="none" rtlCol="0">
            <a:spAutoFit/>
          </a:bodyPr>
          <a:lstStyle/>
          <a:p>
            <a:r>
              <a:rPr lang="en-US" sz="7200" b="1">
                <a:solidFill>
                  <a:srgbClr val="FF0000"/>
                </a:solidFill>
              </a:rPr>
              <a:t>5</a:t>
            </a:r>
          </a:p>
        </p:txBody>
      </p:sp>
    </p:spTree>
    <p:extLst>
      <p:ext uri="{BB962C8B-B14F-4D97-AF65-F5344CB8AC3E}">
        <p14:creationId xmlns:p14="http://schemas.microsoft.com/office/powerpoint/2010/main" val="18860603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110</a:t>
            </a:fld>
            <a:endParaRPr lang="zh-TW" altLang="en-US"/>
          </a:p>
        </p:txBody>
      </p:sp>
      <p:pic>
        <p:nvPicPr>
          <p:cNvPr id="5" name="Picture 4"/>
          <p:cNvPicPr>
            <a:picLocks noChangeAspect="1"/>
          </p:cNvPicPr>
          <p:nvPr/>
        </p:nvPicPr>
        <p:blipFill>
          <a:blip r:embed="rId2"/>
          <a:stretch>
            <a:fillRect/>
          </a:stretch>
        </p:blipFill>
        <p:spPr>
          <a:xfrm>
            <a:off x="0" y="1979533"/>
            <a:ext cx="9144000" cy="3609707"/>
          </a:xfrm>
          <a:prstGeom prst="rect">
            <a:avLst/>
          </a:prstGeom>
        </p:spPr>
      </p:pic>
      <p:sp>
        <p:nvSpPr>
          <p:cNvPr id="6" name="Rectangle 5"/>
          <p:cNvSpPr/>
          <p:nvPr/>
        </p:nvSpPr>
        <p:spPr>
          <a:xfrm>
            <a:off x="1043608" y="6597352"/>
            <a:ext cx="7560840" cy="246221"/>
          </a:xfrm>
          <a:prstGeom prst="rect">
            <a:avLst/>
          </a:prstGeom>
        </p:spPr>
        <p:txBody>
          <a:bodyPr wrap="square">
            <a:spAutoFit/>
          </a:bodyPr>
          <a:lstStyle/>
          <a:p>
            <a:r>
              <a:rPr lang="en-US" sz="1000" dirty="0" smtClean="0">
                <a:solidFill>
                  <a:schemeClr val="bg1">
                    <a:lumMod val="75000"/>
                  </a:schemeClr>
                </a:solidFill>
              </a:rPr>
              <a:t>Source: </a:t>
            </a:r>
            <a:r>
              <a:rPr lang="en-US" sz="1000" dirty="0" err="1" smtClean="0">
                <a:solidFill>
                  <a:schemeClr val="bg1">
                    <a:lumMod val="75000"/>
                  </a:schemeClr>
                </a:solidFill>
              </a:rPr>
              <a:t>Bordes</a:t>
            </a:r>
            <a:r>
              <a:rPr lang="en-US" sz="1000" dirty="0">
                <a:solidFill>
                  <a:schemeClr val="bg1">
                    <a:lumMod val="75000"/>
                  </a:schemeClr>
                </a:solidFill>
              </a:rPr>
              <a:t>, Antoine, and Jason Weston. "Learning End-to-End Goal-Oriented Dialog." </a:t>
            </a:r>
            <a:r>
              <a:rPr lang="en-US" sz="1000" i="1" dirty="0" err="1">
                <a:solidFill>
                  <a:schemeClr val="bg1">
                    <a:lumMod val="75000"/>
                  </a:schemeClr>
                </a:solidFill>
              </a:rPr>
              <a:t>arXiv</a:t>
            </a:r>
            <a:r>
              <a:rPr lang="en-US" sz="1000" i="1" dirty="0">
                <a:solidFill>
                  <a:schemeClr val="bg1">
                    <a:lumMod val="75000"/>
                  </a:schemeClr>
                </a:solidFill>
              </a:rPr>
              <a:t> preprint arXiv:1605.07683</a:t>
            </a:r>
            <a:r>
              <a:rPr lang="en-US" sz="1000" dirty="0">
                <a:solidFill>
                  <a:schemeClr val="bg1">
                    <a:lumMod val="75000"/>
                  </a:schemeClr>
                </a:solidFill>
              </a:rPr>
              <a:t> (2016).</a:t>
            </a:r>
          </a:p>
        </p:txBody>
      </p:sp>
      <p:sp>
        <p:nvSpPr>
          <p:cNvPr id="7" name="Title 1"/>
          <p:cNvSpPr>
            <a:spLocks noGrp="1"/>
          </p:cNvSpPr>
          <p:nvPr>
            <p:ph type="title"/>
          </p:nvPr>
        </p:nvSpPr>
        <p:spPr>
          <a:xfrm>
            <a:off x="457200" y="144016"/>
            <a:ext cx="8229600" cy="764704"/>
          </a:xfrm>
        </p:spPr>
        <p:txBody>
          <a:bodyPr/>
          <a:lstStyle/>
          <a:p>
            <a:r>
              <a:rPr lang="en-US" dirty="0">
                <a:solidFill>
                  <a:schemeClr val="accent1"/>
                </a:solidFill>
              </a:rPr>
              <a:t>The </a:t>
            </a:r>
            <a:r>
              <a:rPr lang="en-US" dirty="0" smtClean="0">
                <a:solidFill>
                  <a:schemeClr val="accent1"/>
                </a:solidFill>
              </a:rPr>
              <a:t>Dialog </a:t>
            </a:r>
            <a:r>
              <a:rPr lang="en-US" dirty="0" err="1">
                <a:solidFill>
                  <a:schemeClr val="accent1"/>
                </a:solidFill>
              </a:rPr>
              <a:t>bAbI</a:t>
            </a:r>
            <a:r>
              <a:rPr lang="en-US" dirty="0">
                <a:solidFill>
                  <a:schemeClr val="accent1"/>
                </a:solidFill>
              </a:rPr>
              <a:t> </a:t>
            </a:r>
            <a:r>
              <a:rPr lang="en-US" dirty="0" smtClean="0">
                <a:solidFill>
                  <a:schemeClr val="accent1"/>
                </a:solidFill>
              </a:rPr>
              <a:t>Tasks</a:t>
            </a:r>
            <a:endParaRPr lang="en-US" dirty="0">
              <a:solidFill>
                <a:schemeClr val="accent1"/>
              </a:solidFill>
            </a:endParaRPr>
          </a:p>
        </p:txBody>
      </p:sp>
    </p:spTree>
    <p:extLst>
      <p:ext uri="{BB962C8B-B14F-4D97-AF65-F5344CB8AC3E}">
        <p14:creationId xmlns:p14="http://schemas.microsoft.com/office/powerpoint/2010/main" val="4988851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457200" y="0"/>
            <a:ext cx="8229600" cy="981075"/>
          </a:xfrm>
        </p:spPr>
        <p:txBody>
          <a:bodyPr/>
          <a:lstStyle/>
          <a:p>
            <a:r>
              <a:rPr lang="en-US" altLang="zh-TW" smtClean="0">
                <a:solidFill>
                  <a:srgbClr val="4F81BD"/>
                </a:solidFill>
              </a:rPr>
              <a:t>References</a:t>
            </a:r>
          </a:p>
        </p:txBody>
      </p:sp>
      <p:sp>
        <p:nvSpPr>
          <p:cNvPr id="183299" name="Content Placeholder 2"/>
          <p:cNvSpPr>
            <a:spLocks noGrp="1"/>
          </p:cNvSpPr>
          <p:nvPr>
            <p:ph idx="1"/>
          </p:nvPr>
        </p:nvSpPr>
        <p:spPr>
          <a:xfrm>
            <a:off x="179512" y="764703"/>
            <a:ext cx="8640960" cy="5755159"/>
          </a:xfrm>
        </p:spPr>
        <p:txBody>
          <a:bodyPr/>
          <a:lstStyle/>
          <a:p>
            <a:pPr eaLnBrk="1" hangingPunct="1"/>
            <a:r>
              <a:rPr lang="en-US" altLang="zh-TW" sz="1600" dirty="0" smtClean="0"/>
              <a:t>Paolo </a:t>
            </a:r>
            <a:r>
              <a:rPr lang="en-US" altLang="zh-TW" sz="1600" dirty="0" err="1"/>
              <a:t>Sironi</a:t>
            </a:r>
            <a:r>
              <a:rPr lang="en-US" altLang="zh-TW" sz="1600" dirty="0"/>
              <a:t> (2016), “</a:t>
            </a:r>
            <a:r>
              <a:rPr lang="en-US" altLang="zh-TW" sz="1600" dirty="0" err="1"/>
              <a:t>FinTech</a:t>
            </a:r>
            <a:r>
              <a:rPr lang="en-US" altLang="zh-TW" sz="1600" dirty="0"/>
              <a:t> Innovation: From </a:t>
            </a:r>
            <a:r>
              <a:rPr lang="en-US" altLang="zh-TW" sz="1600" dirty="0" err="1"/>
              <a:t>Robo</a:t>
            </a:r>
            <a:r>
              <a:rPr lang="en-US" altLang="zh-TW" sz="1600" dirty="0"/>
              <a:t>-Advisors to Goal Based Investing and Gamification”, Wiley</a:t>
            </a:r>
            <a:r>
              <a:rPr lang="en-US" altLang="zh-TW" sz="1600" dirty="0" smtClean="0"/>
              <a:t>.</a:t>
            </a:r>
          </a:p>
          <a:p>
            <a:r>
              <a:rPr lang="en-US" sz="1600" dirty="0"/>
              <a:t>Min-</a:t>
            </a:r>
            <a:r>
              <a:rPr lang="en-US" sz="1600" dirty="0" err="1"/>
              <a:t>Yuh</a:t>
            </a:r>
            <a:r>
              <a:rPr lang="en-US" sz="1600" dirty="0"/>
              <a:t> Day, Cheng-Chia Tsai, Wei-Chun Chuang, </a:t>
            </a:r>
            <a:r>
              <a:rPr lang="en-US" sz="1600" dirty="0" err="1"/>
              <a:t>Jin</a:t>
            </a:r>
            <a:r>
              <a:rPr lang="en-US" sz="1600" dirty="0"/>
              <a:t>-Kun Lin, </a:t>
            </a:r>
            <a:r>
              <a:rPr lang="en-US" sz="1600" dirty="0" err="1"/>
              <a:t>Hsiu</a:t>
            </a:r>
            <a:r>
              <a:rPr lang="en-US" sz="1600" dirty="0"/>
              <a:t>-Yuan Chang, Tzu-</a:t>
            </a:r>
            <a:r>
              <a:rPr lang="en-US" sz="1600" dirty="0" err="1"/>
              <a:t>Jui</a:t>
            </a:r>
            <a:r>
              <a:rPr lang="en-US" sz="1600" dirty="0"/>
              <a:t> Sun, Yuan-</a:t>
            </a:r>
            <a:r>
              <a:rPr lang="en-US" sz="1600" dirty="0" err="1"/>
              <a:t>Jie</a:t>
            </a:r>
            <a:r>
              <a:rPr lang="en-US" sz="1600" dirty="0"/>
              <a:t> Tsai, Yi-</a:t>
            </a:r>
            <a:r>
              <a:rPr lang="en-US" sz="1600" dirty="0" err="1"/>
              <a:t>Heng</a:t>
            </a:r>
            <a:r>
              <a:rPr lang="en-US" sz="1600" dirty="0"/>
              <a:t> Chiang, Cheng-</a:t>
            </a:r>
            <a:r>
              <a:rPr lang="en-US" sz="1600" dirty="0" err="1"/>
              <a:t>Zhi</a:t>
            </a:r>
            <a:r>
              <a:rPr lang="en-US" sz="1600" dirty="0"/>
              <a:t> Han, Wei-Ming Chen, Yun-Da Tsai, Yi-Jing Lin, Yue-Da Lin, Yu-Ming </a:t>
            </a:r>
            <a:r>
              <a:rPr lang="en-US" sz="1600" dirty="0" err="1"/>
              <a:t>Guo</a:t>
            </a:r>
            <a:r>
              <a:rPr lang="en-US" sz="1600" dirty="0"/>
              <a:t>, Ching-Yuan </a:t>
            </a:r>
            <a:r>
              <a:rPr lang="en-US" sz="1600" dirty="0" err="1"/>
              <a:t>Chien</a:t>
            </a:r>
            <a:r>
              <a:rPr lang="en-US" sz="1600" dirty="0"/>
              <a:t>, and Cheng-Hung Lee (2016), "IMTKU Question Answering System for World History Exams at NTCIR-12 QA Lab2", The 12th NTCIR Conference on Evaluation of Information Access Technologies (NTCIR-12), Tokyo, Japan, June 7-10, 2016, pp.425-431</a:t>
            </a:r>
          </a:p>
          <a:p>
            <a:r>
              <a:rPr lang="en-US" sz="1600" dirty="0" smtClean="0"/>
              <a:t>Yun-</a:t>
            </a:r>
            <a:r>
              <a:rPr lang="en-US" sz="1600" dirty="0" err="1" smtClean="0"/>
              <a:t>Nung</a:t>
            </a:r>
            <a:r>
              <a:rPr lang="en-US" sz="1600" dirty="0" smtClean="0"/>
              <a:t> Chen, </a:t>
            </a:r>
            <a:r>
              <a:rPr lang="en-US" sz="1600" dirty="0" err="1"/>
              <a:t>Dilek</a:t>
            </a:r>
            <a:r>
              <a:rPr lang="en-US" sz="1600" dirty="0"/>
              <a:t> </a:t>
            </a:r>
            <a:r>
              <a:rPr lang="en-US" sz="1600" dirty="0" err="1"/>
              <a:t>Hakkani-Tür</a:t>
            </a:r>
            <a:r>
              <a:rPr lang="en-US" sz="1600" dirty="0"/>
              <a:t>, </a:t>
            </a:r>
            <a:r>
              <a:rPr lang="en-US" sz="1600" dirty="0" err="1"/>
              <a:t>Gokhan</a:t>
            </a:r>
            <a:r>
              <a:rPr lang="en-US" sz="1600" dirty="0"/>
              <a:t> Tur, </a:t>
            </a:r>
            <a:r>
              <a:rPr lang="en-US" sz="1600" dirty="0" err="1"/>
              <a:t>Jianfeng</a:t>
            </a:r>
            <a:r>
              <a:rPr lang="en-US" sz="1600" dirty="0"/>
              <a:t> Gao, and Li </a:t>
            </a:r>
            <a:r>
              <a:rPr lang="en-US" sz="1600" dirty="0" smtClean="0"/>
              <a:t>Deng (2016), </a:t>
            </a:r>
            <a:r>
              <a:rPr lang="en-US" sz="1600" dirty="0"/>
              <a:t>"End-to-end memory networks with knowledge carryover for multi-turn spoken language understanding." In Proceedings of </a:t>
            </a:r>
            <a:r>
              <a:rPr lang="en-US" sz="1600" dirty="0" err="1" smtClean="0"/>
              <a:t>Interspeech</a:t>
            </a:r>
            <a:r>
              <a:rPr lang="en-US" sz="1600" dirty="0" smtClean="0"/>
              <a:t>.</a:t>
            </a:r>
          </a:p>
          <a:p>
            <a:r>
              <a:rPr lang="en-US" sz="1600" dirty="0" err="1"/>
              <a:t>Hakkani-Tür</a:t>
            </a:r>
            <a:r>
              <a:rPr lang="en-US" sz="1600" dirty="0"/>
              <a:t>, </a:t>
            </a:r>
            <a:r>
              <a:rPr lang="en-US" sz="1600" dirty="0" err="1"/>
              <a:t>Dilek</a:t>
            </a:r>
            <a:r>
              <a:rPr lang="en-US" sz="1600" dirty="0"/>
              <a:t>, </a:t>
            </a:r>
            <a:r>
              <a:rPr lang="en-US" sz="1600" dirty="0" err="1"/>
              <a:t>Gokhan</a:t>
            </a:r>
            <a:r>
              <a:rPr lang="en-US" sz="1600" dirty="0"/>
              <a:t> Tur, </a:t>
            </a:r>
            <a:r>
              <a:rPr lang="en-US" sz="1600" dirty="0" err="1"/>
              <a:t>Asli</a:t>
            </a:r>
            <a:r>
              <a:rPr lang="en-US" sz="1600" dirty="0"/>
              <a:t> </a:t>
            </a:r>
            <a:r>
              <a:rPr lang="en-US" sz="1600" dirty="0" err="1"/>
              <a:t>Celikyilmaz</a:t>
            </a:r>
            <a:r>
              <a:rPr lang="en-US" sz="1600" dirty="0"/>
              <a:t>, Yun-</a:t>
            </a:r>
            <a:r>
              <a:rPr lang="en-US" sz="1600" dirty="0" err="1"/>
              <a:t>Nung</a:t>
            </a:r>
            <a:r>
              <a:rPr lang="en-US" sz="1600" dirty="0"/>
              <a:t> Chen, </a:t>
            </a:r>
            <a:r>
              <a:rPr lang="en-US" sz="1600" dirty="0" err="1"/>
              <a:t>Jianfeng</a:t>
            </a:r>
            <a:r>
              <a:rPr lang="en-US" sz="1600" dirty="0"/>
              <a:t> Gao, Li Deng, and Ye-Yi Wang. "Multi-domain joint semantic frame parsing using bi-directional RNN-LSTM." In Proceedings of The 17th Annual Meeting of the International Speech Communication Association. 2016.</a:t>
            </a:r>
          </a:p>
          <a:p>
            <a:r>
              <a:rPr lang="en-US" sz="1600" dirty="0" err="1" smtClean="0"/>
              <a:t>Jeongkyu</a:t>
            </a:r>
            <a:r>
              <a:rPr lang="en-US" sz="1600" dirty="0" smtClean="0"/>
              <a:t> </a:t>
            </a:r>
            <a:r>
              <a:rPr lang="en-US" sz="1600" dirty="0"/>
              <a:t>Shin (2016), Building AI Chat bot with Python 3 and </a:t>
            </a:r>
            <a:r>
              <a:rPr lang="en-US" sz="1600" dirty="0" err="1"/>
              <a:t>TensorFlow</a:t>
            </a:r>
            <a:r>
              <a:rPr lang="en-US" sz="1600" dirty="0"/>
              <a:t>, </a:t>
            </a:r>
            <a:r>
              <a:rPr lang="en-US" sz="1600" dirty="0" err="1"/>
              <a:t>PyCon</a:t>
            </a:r>
            <a:r>
              <a:rPr lang="en-US" sz="1600" dirty="0"/>
              <a:t> APAC </a:t>
            </a:r>
            <a:r>
              <a:rPr lang="en-US" sz="1600" dirty="0" smtClean="0"/>
              <a:t>2016.</a:t>
            </a:r>
          </a:p>
          <a:p>
            <a:r>
              <a:rPr lang="en-US" sz="1600" dirty="0" smtClean="0"/>
              <a:t>Ankit Kumar, </a:t>
            </a:r>
            <a:r>
              <a:rPr lang="en-US" sz="1600" dirty="0" err="1"/>
              <a:t>Ozan</a:t>
            </a:r>
            <a:r>
              <a:rPr lang="en-US" sz="1600" dirty="0"/>
              <a:t> </a:t>
            </a:r>
            <a:r>
              <a:rPr lang="en-US" sz="1600" dirty="0" err="1"/>
              <a:t>Irsoy</a:t>
            </a:r>
            <a:r>
              <a:rPr lang="en-US" sz="1600" dirty="0"/>
              <a:t>, Jonathan Su, James Bradbury, Robert English, Brian Pierce, Peter </a:t>
            </a:r>
            <a:r>
              <a:rPr lang="en-US" sz="1600" dirty="0" err="1"/>
              <a:t>Ondruska</a:t>
            </a:r>
            <a:r>
              <a:rPr lang="en-US" sz="1600" dirty="0"/>
              <a:t>, Ishaan </a:t>
            </a:r>
            <a:r>
              <a:rPr lang="en-US" sz="1600" dirty="0" err="1"/>
              <a:t>Gulrajani</a:t>
            </a:r>
            <a:r>
              <a:rPr lang="en-US" sz="1600" dirty="0"/>
              <a:t>, and Richard </a:t>
            </a:r>
            <a:r>
              <a:rPr lang="en-US" sz="1600" dirty="0" err="1" smtClean="0"/>
              <a:t>Socher</a:t>
            </a:r>
            <a:r>
              <a:rPr lang="en-US" sz="1600" dirty="0" smtClean="0"/>
              <a:t> (2015). </a:t>
            </a:r>
            <a:r>
              <a:rPr lang="en-US" sz="1600" dirty="0"/>
              <a:t>"Ask me anything: Dynamic memory networks for natural language processing." </a:t>
            </a:r>
            <a:r>
              <a:rPr lang="en-US" sz="1600" dirty="0" err="1"/>
              <a:t>arXiv</a:t>
            </a:r>
            <a:r>
              <a:rPr lang="en-US" sz="1600" dirty="0"/>
              <a:t> preprint </a:t>
            </a:r>
            <a:r>
              <a:rPr lang="en-US" sz="1600" dirty="0" smtClean="0"/>
              <a:t>arXiv:1506.07285.</a:t>
            </a:r>
          </a:p>
          <a:p>
            <a:r>
              <a:rPr lang="en-US" sz="1600" dirty="0" smtClean="0"/>
              <a:t>Antoine </a:t>
            </a:r>
            <a:r>
              <a:rPr lang="en-US" sz="1600" dirty="0" err="1" smtClean="0"/>
              <a:t>Bordes</a:t>
            </a:r>
            <a:r>
              <a:rPr lang="en-US" sz="1600" dirty="0" smtClean="0"/>
              <a:t> </a:t>
            </a:r>
            <a:r>
              <a:rPr lang="en-US" sz="1600" dirty="0"/>
              <a:t>and Jason </a:t>
            </a:r>
            <a:r>
              <a:rPr lang="en-US" sz="1600" dirty="0" smtClean="0"/>
              <a:t>Weston (2016), </a:t>
            </a:r>
            <a:r>
              <a:rPr lang="en-US" sz="1600" dirty="0"/>
              <a:t>"Learning End-to-End Goal-Oriented Dialog." </a:t>
            </a:r>
            <a:r>
              <a:rPr lang="en-US" sz="1600" i="1" dirty="0" err="1"/>
              <a:t>arXiv</a:t>
            </a:r>
            <a:r>
              <a:rPr lang="en-US" sz="1600" i="1" dirty="0"/>
              <a:t> preprint </a:t>
            </a:r>
            <a:r>
              <a:rPr lang="en-US" sz="1600" i="1" dirty="0" smtClean="0"/>
              <a:t>arXiv:1605.07683</a:t>
            </a:r>
            <a:r>
              <a:rPr lang="en-US" sz="1600" dirty="0" smtClean="0"/>
              <a:t>.</a:t>
            </a:r>
          </a:p>
          <a:p>
            <a:r>
              <a:rPr lang="en-US" sz="1600" dirty="0"/>
              <a:t>Jason </a:t>
            </a:r>
            <a:r>
              <a:rPr lang="en-US" sz="1600" dirty="0" smtClean="0"/>
              <a:t>Weston, </a:t>
            </a:r>
            <a:r>
              <a:rPr lang="en-US" sz="1600" dirty="0"/>
              <a:t>Antoine </a:t>
            </a:r>
            <a:r>
              <a:rPr lang="en-US" sz="1600" dirty="0" err="1"/>
              <a:t>Bordes</a:t>
            </a:r>
            <a:r>
              <a:rPr lang="en-US" sz="1600" dirty="0"/>
              <a:t>, </a:t>
            </a:r>
            <a:r>
              <a:rPr lang="en-US" sz="1600" dirty="0" err="1"/>
              <a:t>Sumit</a:t>
            </a:r>
            <a:r>
              <a:rPr lang="en-US" sz="1600" dirty="0"/>
              <a:t> Chopra, Alexander M. Rush, Bart van </a:t>
            </a:r>
            <a:r>
              <a:rPr lang="en-US" sz="1600" dirty="0" err="1"/>
              <a:t>Merriënboer</a:t>
            </a:r>
            <a:r>
              <a:rPr lang="en-US" sz="1600" dirty="0"/>
              <a:t>, Armand </a:t>
            </a:r>
            <a:r>
              <a:rPr lang="en-US" sz="1600" dirty="0" err="1"/>
              <a:t>Joulin</a:t>
            </a:r>
            <a:r>
              <a:rPr lang="en-US" sz="1600" dirty="0"/>
              <a:t>, and Tomas </a:t>
            </a:r>
            <a:r>
              <a:rPr lang="en-US" sz="1600" dirty="0" err="1" smtClean="0"/>
              <a:t>Mikolov</a:t>
            </a:r>
            <a:r>
              <a:rPr lang="en-US" sz="1600" dirty="0" smtClean="0"/>
              <a:t> (2015),  </a:t>
            </a:r>
            <a:r>
              <a:rPr lang="en-US" sz="1600" dirty="0"/>
              <a:t>"Towards AI-complete question answering: A set of prerequisite toy tasks." </a:t>
            </a:r>
            <a:r>
              <a:rPr lang="en-US" sz="1600" dirty="0" err="1"/>
              <a:t>arXiv</a:t>
            </a:r>
            <a:r>
              <a:rPr lang="en-US" sz="1600" dirty="0"/>
              <a:t> preprint </a:t>
            </a:r>
            <a:r>
              <a:rPr lang="en-US" sz="1600" dirty="0" smtClean="0"/>
              <a:t>arXiv:1502.05698.</a:t>
            </a:r>
            <a:endParaRPr lang="en-US" sz="1600" dirty="0"/>
          </a:p>
          <a:p>
            <a:endParaRPr lang="en-US" sz="1600" dirty="0"/>
          </a:p>
        </p:txBody>
      </p:sp>
      <p:sp>
        <p:nvSpPr>
          <p:cNvPr id="1833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A1331581-46B0-4EFB-9CB3-F4EEDED589C5}" type="slidenum">
              <a:rPr lang="zh-TW" altLang="en-US" sz="1200" smtClean="0">
                <a:solidFill>
                  <a:srgbClr val="898989"/>
                </a:solidFill>
              </a:rPr>
              <a:pPr eaLnBrk="1" hangingPunct="1">
                <a:spcBef>
                  <a:spcPct val="0"/>
                </a:spcBef>
                <a:buFontTx/>
                <a:buNone/>
              </a:pPr>
              <a:t>111</a:t>
            </a:fld>
            <a:endParaRPr lang="zh-TW" altLang="en-US" sz="1200" smtClean="0">
              <a:solidFill>
                <a:srgbClr val="898989"/>
              </a:solidFill>
            </a:endParaRPr>
          </a:p>
        </p:txBody>
      </p:sp>
    </p:spTree>
    <p:extLst>
      <p:ext uri="{BB962C8B-B14F-4D97-AF65-F5344CB8AC3E}">
        <p14:creationId xmlns:p14="http://schemas.microsoft.com/office/powerpoint/2010/main" val="490052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12</a:t>
            </a:fld>
            <a:endParaRPr lang="zh-TW" altLang="en-US"/>
          </a:p>
        </p:txBody>
      </p:sp>
      <p:sp>
        <p:nvSpPr>
          <p:cNvPr id="6" name="Rectangle 5"/>
          <p:cNvSpPr/>
          <p:nvPr/>
        </p:nvSpPr>
        <p:spPr>
          <a:xfrm>
            <a:off x="2286000" y="6597352"/>
            <a:ext cx="4572000" cy="246221"/>
          </a:xfrm>
          <a:prstGeom prst="rect">
            <a:avLst/>
          </a:prstGeom>
        </p:spPr>
        <p:txBody>
          <a:bodyPr>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www.stockfeel.com.tw</a:t>
            </a:r>
            <a:r>
              <a:rPr lang="en-US" sz="1000" dirty="0">
                <a:solidFill>
                  <a:schemeClr val="bg1">
                    <a:lumMod val="75000"/>
                  </a:schemeClr>
                </a:solidFill>
              </a:rPr>
              <a:t>/2015年世界經濟論壇－未來的金融服務/</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2409"/>
            <a:ext cx="9144000" cy="3384863"/>
          </a:xfrm>
          <a:prstGeom prst="rect">
            <a:avLst/>
          </a:prstGeom>
        </p:spPr>
      </p:pic>
      <p:sp>
        <p:nvSpPr>
          <p:cNvPr id="7" name="Title 1"/>
          <p:cNvSpPr>
            <a:spLocks noGrp="1"/>
          </p:cNvSpPr>
          <p:nvPr>
            <p:ph type="title"/>
          </p:nvPr>
        </p:nvSpPr>
        <p:spPr>
          <a:xfrm>
            <a:off x="-1" y="0"/>
            <a:ext cx="9109075" cy="2132856"/>
          </a:xfrm>
        </p:spPr>
        <p:txBody>
          <a:bodyPr/>
          <a:lstStyle/>
          <a:p>
            <a:r>
              <a:rPr lang="en-US" dirty="0">
                <a:solidFill>
                  <a:schemeClr val="accent1"/>
                </a:solidFill>
              </a:rPr>
              <a:t> </a:t>
            </a:r>
            <a:r>
              <a:rPr lang="en-US" dirty="0" err="1" smtClean="0">
                <a:solidFill>
                  <a:schemeClr val="accent1"/>
                </a:solidFill>
              </a:rPr>
              <a:t>FinTech</a:t>
            </a:r>
            <a:r>
              <a:rPr lang="en-US" dirty="0" smtClean="0">
                <a:solidFill>
                  <a:schemeClr val="accent1"/>
                </a:solidFill>
              </a:rPr>
              <a:t>: Investment Management</a:t>
            </a:r>
            <a:br>
              <a:rPr lang="en-US" dirty="0" smtClean="0">
                <a:solidFill>
                  <a:schemeClr val="accent1"/>
                </a:solidFill>
              </a:rPr>
            </a:br>
            <a:r>
              <a:rPr lang="en-US" dirty="0" smtClean="0">
                <a:solidFill>
                  <a:schemeClr val="accent1"/>
                </a:solidFill>
              </a:rPr>
              <a:t>Empowered Investors</a:t>
            </a:r>
            <a:br>
              <a:rPr lang="en-US" dirty="0" smtClean="0">
                <a:solidFill>
                  <a:schemeClr val="accent1"/>
                </a:solidFill>
              </a:rPr>
            </a:br>
            <a:r>
              <a:rPr lang="en-US" dirty="0" smtClean="0">
                <a:solidFill>
                  <a:schemeClr val="accent1"/>
                </a:solidFill>
              </a:rPr>
              <a:t>Process Externalization</a:t>
            </a:r>
            <a:endParaRPr lang="en-US" dirty="0">
              <a:solidFill>
                <a:schemeClr val="accent1"/>
              </a:solidFill>
            </a:endParaRPr>
          </a:p>
        </p:txBody>
      </p:sp>
      <p:sp>
        <p:nvSpPr>
          <p:cNvPr id="8" name="TextBox 7"/>
          <p:cNvSpPr txBox="1"/>
          <p:nvPr/>
        </p:nvSpPr>
        <p:spPr>
          <a:xfrm>
            <a:off x="0" y="-27384"/>
            <a:ext cx="697627" cy="1200329"/>
          </a:xfrm>
          <a:prstGeom prst="rect">
            <a:avLst/>
          </a:prstGeom>
          <a:noFill/>
        </p:spPr>
        <p:txBody>
          <a:bodyPr wrap="none" rtlCol="0">
            <a:spAutoFit/>
          </a:bodyPr>
          <a:lstStyle/>
          <a:p>
            <a:r>
              <a:rPr lang="en-US" sz="7200" b="1">
                <a:solidFill>
                  <a:srgbClr val="FF0000"/>
                </a:solidFill>
              </a:rPr>
              <a:t>5</a:t>
            </a:r>
          </a:p>
        </p:txBody>
      </p:sp>
    </p:spTree>
    <p:extLst>
      <p:ext uri="{BB962C8B-B14F-4D97-AF65-F5344CB8AC3E}">
        <p14:creationId xmlns:p14="http://schemas.microsoft.com/office/powerpoint/2010/main" val="10289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9075" cy="737485"/>
          </a:xfrm>
        </p:spPr>
        <p:txBody>
          <a:bodyPr/>
          <a:lstStyle/>
          <a:p>
            <a:r>
              <a:rPr lang="en-US" dirty="0">
                <a:solidFill>
                  <a:schemeClr val="accent1"/>
                </a:solidFill>
              </a:rPr>
              <a:t> </a:t>
            </a:r>
            <a:r>
              <a:rPr lang="en-US" dirty="0" err="1" smtClean="0">
                <a:solidFill>
                  <a:schemeClr val="accent1"/>
                </a:solidFill>
              </a:rPr>
              <a:t>FinTech</a:t>
            </a:r>
            <a:r>
              <a:rPr lang="en-US" dirty="0" smtClean="0">
                <a:solidFill>
                  <a:schemeClr val="accent1"/>
                </a:solidFill>
              </a:rPr>
              <a:t>: </a:t>
            </a:r>
            <a:r>
              <a:rPr lang="en-US" dirty="0">
                <a:solidFill>
                  <a:schemeClr val="accent1"/>
                </a:solidFill>
              </a:rPr>
              <a:t>Market Provisioning</a:t>
            </a: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13</a:t>
            </a:fld>
            <a:endParaRPr lang="zh-TW" altLang="en-US"/>
          </a:p>
        </p:txBody>
      </p:sp>
      <p:sp>
        <p:nvSpPr>
          <p:cNvPr id="5" name="Rectangle 4"/>
          <p:cNvSpPr/>
          <p:nvPr/>
        </p:nvSpPr>
        <p:spPr>
          <a:xfrm>
            <a:off x="564486" y="6597352"/>
            <a:ext cx="8015028" cy="276999"/>
          </a:xfrm>
          <a:prstGeom prst="rect">
            <a:avLst/>
          </a:prstGeom>
        </p:spPr>
        <p:txBody>
          <a:bodyPr wrap="square">
            <a:spAutoFit/>
          </a:bodyPr>
          <a:lstStyle/>
          <a:p>
            <a:pPr algn="ctr"/>
            <a:r>
              <a:rPr lang="en-US" sz="1200" dirty="0" smtClean="0">
                <a:solidFill>
                  <a:schemeClr val="bg1">
                    <a:lumMod val="75000"/>
                  </a:schemeClr>
                </a:solidFill>
              </a:rPr>
              <a:t>Source</a:t>
            </a:r>
            <a:r>
              <a:rPr lang="en-US" sz="1200" dirty="0">
                <a:solidFill>
                  <a:schemeClr val="bg1">
                    <a:lumMod val="75000"/>
                  </a:schemeClr>
                </a:solidFill>
              </a:rPr>
              <a:t>: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rotWithShape="1">
          <a:blip r:embed="rId2"/>
          <a:srcRect t="26389" r="49671" b="27449"/>
          <a:stretch/>
        </p:blipFill>
        <p:spPr>
          <a:xfrm>
            <a:off x="1043608" y="814975"/>
            <a:ext cx="7147061" cy="5694251"/>
          </a:xfrm>
          <a:prstGeom prst="rect">
            <a:avLst/>
          </a:prstGeom>
        </p:spPr>
      </p:pic>
      <p:sp>
        <p:nvSpPr>
          <p:cNvPr id="6" name="TextBox 5"/>
          <p:cNvSpPr txBox="1"/>
          <p:nvPr/>
        </p:nvSpPr>
        <p:spPr>
          <a:xfrm>
            <a:off x="0" y="-27384"/>
            <a:ext cx="697627" cy="1200329"/>
          </a:xfrm>
          <a:prstGeom prst="rect">
            <a:avLst/>
          </a:prstGeom>
          <a:noFill/>
        </p:spPr>
        <p:txBody>
          <a:bodyPr wrap="none" rtlCol="0">
            <a:spAutoFit/>
          </a:bodyPr>
          <a:lstStyle/>
          <a:p>
            <a:r>
              <a:rPr lang="en-US" sz="7200" b="1" dirty="0" smtClean="0">
                <a:solidFill>
                  <a:srgbClr val="FF0000"/>
                </a:solidFill>
              </a:rPr>
              <a:t>6</a:t>
            </a:r>
            <a:endParaRPr lang="en-US" sz="7200" b="1" dirty="0">
              <a:solidFill>
                <a:srgbClr val="FF0000"/>
              </a:solidFill>
            </a:endParaRPr>
          </a:p>
        </p:txBody>
      </p:sp>
    </p:spTree>
    <p:extLst>
      <p:ext uri="{BB962C8B-B14F-4D97-AF65-F5344CB8AC3E}">
        <p14:creationId xmlns:p14="http://schemas.microsoft.com/office/powerpoint/2010/main" val="1144077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14</a:t>
            </a:fld>
            <a:endParaRPr lang="zh-TW" altLang="en-US"/>
          </a:p>
        </p:txBody>
      </p:sp>
      <p:sp>
        <p:nvSpPr>
          <p:cNvPr id="6" name="Rectangle 5"/>
          <p:cNvSpPr/>
          <p:nvPr/>
        </p:nvSpPr>
        <p:spPr>
          <a:xfrm>
            <a:off x="2286000" y="6597352"/>
            <a:ext cx="4572000" cy="246221"/>
          </a:xfrm>
          <a:prstGeom prst="rect">
            <a:avLst/>
          </a:prstGeom>
        </p:spPr>
        <p:txBody>
          <a:bodyPr>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www.stockfeel.com.tw</a:t>
            </a:r>
            <a:r>
              <a:rPr lang="en-US" sz="1000" dirty="0">
                <a:solidFill>
                  <a:schemeClr val="bg1">
                    <a:lumMod val="75000"/>
                  </a:schemeClr>
                </a:solidFill>
              </a:rPr>
              <a:t>/2015年世界經濟論壇－未來的金融服務/</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6872"/>
            <a:ext cx="9144000" cy="3811015"/>
          </a:xfrm>
          <a:prstGeom prst="rect">
            <a:avLst/>
          </a:prstGeom>
        </p:spPr>
      </p:pic>
      <p:sp>
        <p:nvSpPr>
          <p:cNvPr id="7" name="Title 1"/>
          <p:cNvSpPr>
            <a:spLocks noGrp="1"/>
          </p:cNvSpPr>
          <p:nvPr>
            <p:ph type="title"/>
          </p:nvPr>
        </p:nvSpPr>
        <p:spPr>
          <a:xfrm>
            <a:off x="-1" y="72008"/>
            <a:ext cx="9109075" cy="1988840"/>
          </a:xfrm>
        </p:spPr>
        <p:txBody>
          <a:bodyPr/>
          <a:lstStyle/>
          <a:p>
            <a:r>
              <a:rPr lang="en-US" dirty="0" err="1" smtClean="0">
                <a:solidFill>
                  <a:schemeClr val="accent1"/>
                </a:solidFill>
              </a:rPr>
              <a:t>FinTech</a:t>
            </a:r>
            <a:r>
              <a:rPr lang="en-US" dirty="0">
                <a:solidFill>
                  <a:schemeClr val="accent1"/>
                </a:solidFill>
              </a:rPr>
              <a:t>: </a:t>
            </a:r>
            <a:r>
              <a:rPr lang="en-US" dirty="0" smtClean="0">
                <a:solidFill>
                  <a:schemeClr val="accent1"/>
                </a:solidFill>
              </a:rPr>
              <a:t>Market Provisioning</a:t>
            </a:r>
            <a:br>
              <a:rPr lang="en-US" dirty="0" smtClean="0">
                <a:solidFill>
                  <a:schemeClr val="accent1"/>
                </a:solidFill>
              </a:rPr>
            </a:br>
            <a:r>
              <a:rPr lang="en-US" dirty="0" smtClean="0">
                <a:solidFill>
                  <a:schemeClr val="accent1"/>
                </a:solidFill>
              </a:rPr>
              <a:t>Smarter, Faster Machines</a:t>
            </a:r>
            <a:br>
              <a:rPr lang="en-US" dirty="0" smtClean="0">
                <a:solidFill>
                  <a:schemeClr val="accent1"/>
                </a:solidFill>
              </a:rPr>
            </a:br>
            <a:r>
              <a:rPr lang="en-US" dirty="0" smtClean="0">
                <a:solidFill>
                  <a:schemeClr val="accent1"/>
                </a:solidFill>
              </a:rPr>
              <a:t>New Market Platforms</a:t>
            </a:r>
            <a:endParaRPr lang="en-US" dirty="0">
              <a:solidFill>
                <a:schemeClr val="accent1"/>
              </a:solidFill>
            </a:endParaRPr>
          </a:p>
        </p:txBody>
      </p:sp>
      <p:sp>
        <p:nvSpPr>
          <p:cNvPr id="8" name="TextBox 7"/>
          <p:cNvSpPr txBox="1"/>
          <p:nvPr/>
        </p:nvSpPr>
        <p:spPr>
          <a:xfrm>
            <a:off x="0" y="-27384"/>
            <a:ext cx="697627" cy="1200329"/>
          </a:xfrm>
          <a:prstGeom prst="rect">
            <a:avLst/>
          </a:prstGeom>
          <a:noFill/>
        </p:spPr>
        <p:txBody>
          <a:bodyPr wrap="none" rtlCol="0">
            <a:spAutoFit/>
          </a:bodyPr>
          <a:lstStyle/>
          <a:p>
            <a:r>
              <a:rPr lang="en-US" sz="7200" b="1" dirty="0" smtClean="0">
                <a:solidFill>
                  <a:srgbClr val="FF0000"/>
                </a:solidFill>
              </a:rPr>
              <a:t>6</a:t>
            </a:r>
            <a:endParaRPr lang="en-US" sz="7200" b="1" dirty="0">
              <a:solidFill>
                <a:srgbClr val="FF0000"/>
              </a:solidFill>
            </a:endParaRPr>
          </a:p>
        </p:txBody>
      </p:sp>
    </p:spTree>
    <p:extLst>
      <p:ext uri="{BB962C8B-B14F-4D97-AF65-F5344CB8AC3E}">
        <p14:creationId xmlns:p14="http://schemas.microsoft.com/office/powerpoint/2010/main" val="20930644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40960" cy="991580"/>
          </a:xfrm>
        </p:spPr>
        <p:txBody>
          <a:bodyPr/>
          <a:lstStyle/>
          <a:p>
            <a:r>
              <a:rPr lang="en-US" dirty="0" smtClean="0">
                <a:solidFill>
                  <a:schemeClr val="accent1"/>
                </a:solidFill>
              </a:rPr>
              <a:t>AI and Big </a:t>
            </a:r>
            <a:r>
              <a:rPr lang="en-US" smtClean="0">
                <a:solidFill>
                  <a:schemeClr val="accent1"/>
                </a:solidFill>
              </a:rPr>
              <a:t>Data Analytics in Finance</a:t>
            </a:r>
            <a:endParaRPr lang="en-US" dirty="0">
              <a:solidFill>
                <a:schemeClr val="accent1"/>
              </a:solidFill>
            </a:endParaRPr>
          </a:p>
        </p:txBody>
      </p:sp>
      <p:sp>
        <p:nvSpPr>
          <p:cNvPr id="3" name="Content Placeholder 2"/>
          <p:cNvSpPr>
            <a:spLocks noGrp="1"/>
          </p:cNvSpPr>
          <p:nvPr>
            <p:ph idx="1"/>
          </p:nvPr>
        </p:nvSpPr>
        <p:spPr/>
        <p:txBody>
          <a:bodyPr/>
          <a:lstStyle/>
          <a:p>
            <a:r>
              <a:rPr lang="zh-TW" altLang="en-US" dirty="0" smtClean="0">
                <a:solidFill>
                  <a:schemeClr val="accent1"/>
                </a:solidFill>
              </a:rPr>
              <a:t>財務金融</a:t>
            </a:r>
            <a:r>
              <a:rPr lang="en-US" dirty="0" smtClean="0">
                <a:solidFill>
                  <a:schemeClr val="accent1"/>
                </a:solidFill>
              </a:rPr>
              <a:t>大數據分析</a:t>
            </a:r>
          </a:p>
          <a:p>
            <a:pPr lvl="1"/>
            <a:r>
              <a:rPr lang="en-US" dirty="0" smtClean="0">
                <a:solidFill>
                  <a:schemeClr val="accent1"/>
                </a:solidFill>
              </a:rPr>
              <a:t>Big </a:t>
            </a:r>
            <a:r>
              <a:rPr lang="en-US" dirty="0">
                <a:solidFill>
                  <a:schemeClr val="accent1"/>
                </a:solidFill>
              </a:rPr>
              <a:t>Data Analytics in </a:t>
            </a:r>
            <a:r>
              <a:rPr lang="en-US" dirty="0" smtClean="0">
                <a:solidFill>
                  <a:schemeClr val="accent1"/>
                </a:solidFill>
              </a:rPr>
              <a:t>Finance</a:t>
            </a:r>
          </a:p>
          <a:p>
            <a:r>
              <a:rPr lang="en-US" dirty="0" smtClean="0">
                <a:solidFill>
                  <a:schemeClr val="accent1"/>
                </a:solidFill>
              </a:rPr>
              <a:t>投資大數據分析</a:t>
            </a:r>
          </a:p>
          <a:p>
            <a:pPr lvl="1"/>
            <a:r>
              <a:rPr lang="en-US" dirty="0" smtClean="0">
                <a:solidFill>
                  <a:schemeClr val="accent1"/>
                </a:solidFill>
              </a:rPr>
              <a:t>Big </a:t>
            </a:r>
            <a:r>
              <a:rPr lang="en-US" dirty="0">
                <a:solidFill>
                  <a:schemeClr val="accent1"/>
                </a:solidFill>
              </a:rPr>
              <a:t>Data Analytics in </a:t>
            </a:r>
            <a:r>
              <a:rPr lang="en-US" dirty="0" smtClean="0">
                <a:solidFill>
                  <a:schemeClr val="accent1"/>
                </a:solidFill>
              </a:rPr>
              <a:t>Investment</a:t>
            </a:r>
          </a:p>
          <a:p>
            <a:r>
              <a:rPr lang="en-US" dirty="0" smtClean="0">
                <a:solidFill>
                  <a:schemeClr val="accent1"/>
                </a:solidFill>
              </a:rPr>
              <a:t>人工智慧與財務應用</a:t>
            </a:r>
          </a:p>
          <a:p>
            <a:pPr lvl="1"/>
            <a:r>
              <a:rPr lang="en-US" dirty="0" smtClean="0">
                <a:solidFill>
                  <a:schemeClr val="accent1"/>
                </a:solidFill>
              </a:rPr>
              <a:t>Artificial </a:t>
            </a:r>
            <a:r>
              <a:rPr lang="en-US" dirty="0">
                <a:solidFill>
                  <a:schemeClr val="accent1"/>
                </a:solidFill>
              </a:rPr>
              <a:t>Intelligence and Financial </a:t>
            </a:r>
            <a:r>
              <a:rPr lang="en-US" dirty="0" smtClean="0">
                <a:solidFill>
                  <a:schemeClr val="accent1"/>
                </a:solidFill>
              </a:rPr>
              <a:t>Application</a:t>
            </a:r>
          </a:p>
          <a:p>
            <a:r>
              <a:rPr lang="en-US" dirty="0" smtClean="0">
                <a:solidFill>
                  <a:schemeClr val="accent1"/>
                </a:solidFill>
              </a:rPr>
              <a:t>人工智慧與投資分析</a:t>
            </a:r>
          </a:p>
          <a:p>
            <a:pPr lvl="1"/>
            <a:r>
              <a:rPr lang="en-US" dirty="0" smtClean="0">
                <a:solidFill>
                  <a:schemeClr val="accent1"/>
                </a:solidFill>
              </a:rPr>
              <a:t>Artificial </a:t>
            </a:r>
            <a:r>
              <a:rPr lang="en-US" dirty="0">
                <a:solidFill>
                  <a:schemeClr val="accent1"/>
                </a:solidFill>
              </a:rPr>
              <a:t>Intelligence and Investment Analysis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15</a:t>
            </a:fld>
            <a:endParaRPr lang="zh-TW" altLang="en-US"/>
          </a:p>
        </p:txBody>
      </p:sp>
    </p:spTree>
    <p:extLst>
      <p:ext uri="{BB962C8B-B14F-4D97-AF65-F5344CB8AC3E}">
        <p14:creationId xmlns:p14="http://schemas.microsoft.com/office/powerpoint/2010/main" val="1658388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034682"/>
          </a:xfrm>
        </p:spPr>
        <p:txBody>
          <a:bodyPr/>
          <a:lstStyle/>
          <a:p>
            <a:r>
              <a:rPr lang="en-US" altLang="zh-TW" sz="9600" dirty="0" smtClean="0">
                <a:solidFill>
                  <a:srgbClr val="FF0000"/>
                </a:solidFill>
              </a:rPr>
              <a:t>Question Answering</a:t>
            </a:r>
            <a:endParaRPr lang="zh-TW" altLang="en-US" sz="96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16</a:t>
            </a:fld>
            <a:endParaRPr lang="zh-TW" altLang="en-US"/>
          </a:p>
        </p:txBody>
      </p:sp>
    </p:spTree>
    <p:extLst>
      <p:ext uri="{BB962C8B-B14F-4D97-AF65-F5344CB8AC3E}">
        <p14:creationId xmlns:p14="http://schemas.microsoft.com/office/powerpoint/2010/main" val="844752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034682"/>
          </a:xfrm>
        </p:spPr>
        <p:txBody>
          <a:bodyPr/>
          <a:lstStyle/>
          <a:p>
            <a:r>
              <a:rPr lang="en-US" altLang="zh-TW" sz="9600" dirty="0" smtClean="0">
                <a:solidFill>
                  <a:srgbClr val="FF0000"/>
                </a:solidFill>
              </a:rPr>
              <a:t>Dialogue System</a:t>
            </a:r>
            <a:endParaRPr lang="zh-TW" altLang="en-US" sz="96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17</a:t>
            </a:fld>
            <a:endParaRPr lang="zh-TW" altLang="en-US"/>
          </a:p>
        </p:txBody>
      </p:sp>
    </p:spTree>
    <p:extLst>
      <p:ext uri="{BB962C8B-B14F-4D97-AF65-F5344CB8AC3E}">
        <p14:creationId xmlns:p14="http://schemas.microsoft.com/office/powerpoint/2010/main" val="19107648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034682"/>
          </a:xfrm>
        </p:spPr>
        <p:txBody>
          <a:bodyPr/>
          <a:lstStyle/>
          <a:p>
            <a:r>
              <a:rPr lang="en-US" altLang="zh-TW" sz="9600" dirty="0" err="1" smtClean="0">
                <a:solidFill>
                  <a:srgbClr val="FF0000"/>
                </a:solidFill>
              </a:rPr>
              <a:t>Chatbot</a:t>
            </a:r>
            <a:endParaRPr lang="zh-TW" altLang="en-US" sz="96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18</a:t>
            </a:fld>
            <a:endParaRPr lang="zh-TW" altLang="en-US"/>
          </a:p>
        </p:txBody>
      </p:sp>
    </p:spTree>
    <p:extLst>
      <p:ext uri="{BB962C8B-B14F-4D97-AF65-F5344CB8AC3E}">
        <p14:creationId xmlns:p14="http://schemas.microsoft.com/office/powerpoint/2010/main" val="859548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lstStyle/>
          <a:p>
            <a:r>
              <a:rPr lang="en-US" sz="5000" smtClean="0">
                <a:solidFill>
                  <a:schemeClr val="accent1"/>
                </a:solidFill>
              </a:rPr>
              <a:t>From </a:t>
            </a:r>
            <a:br>
              <a:rPr lang="en-US" sz="5000" smtClean="0">
                <a:solidFill>
                  <a:schemeClr val="accent1"/>
                </a:solidFill>
              </a:rPr>
            </a:br>
            <a:r>
              <a:rPr lang="en-US" sz="5000" smtClean="0">
                <a:solidFill>
                  <a:schemeClr val="accent1"/>
                </a:solidFill>
              </a:rPr>
              <a:t>E-Commerce </a:t>
            </a:r>
            <a:br>
              <a:rPr lang="en-US" sz="5000" smtClean="0">
                <a:solidFill>
                  <a:schemeClr val="accent1"/>
                </a:solidFill>
              </a:rPr>
            </a:br>
            <a:r>
              <a:rPr lang="en-US" sz="5000" smtClean="0">
                <a:solidFill>
                  <a:schemeClr val="accent1"/>
                </a:solidFill>
              </a:rPr>
              <a:t>to </a:t>
            </a:r>
            <a:br>
              <a:rPr lang="en-US" sz="5000" smtClean="0">
                <a:solidFill>
                  <a:schemeClr val="accent1"/>
                </a:solidFill>
              </a:rPr>
            </a:br>
            <a:r>
              <a:rPr lang="en-US" sz="5000" smtClean="0">
                <a:solidFill>
                  <a:srgbClr val="FF0000"/>
                </a:solidFill>
              </a:rPr>
              <a:t>Conversational </a:t>
            </a:r>
            <a:r>
              <a:rPr lang="en-US" sz="5000" dirty="0">
                <a:solidFill>
                  <a:srgbClr val="FF0000"/>
                </a:solidFill>
              </a:rPr>
              <a:t>Commerce</a:t>
            </a:r>
            <a:r>
              <a:rPr lang="en-US" sz="5000" dirty="0">
                <a:solidFill>
                  <a:schemeClr val="accent1"/>
                </a:solidFill>
              </a:rPr>
              <a:t>: </a:t>
            </a:r>
            <a:r>
              <a:rPr lang="en-US" sz="5000" dirty="0" err="1">
                <a:solidFill>
                  <a:schemeClr val="accent1"/>
                </a:solidFill>
              </a:rPr>
              <a:t>Chatbots</a:t>
            </a:r>
            <a:r>
              <a:rPr lang="en-US" sz="5000" dirty="0">
                <a:solidFill>
                  <a:schemeClr val="accent1"/>
                </a:solidFill>
              </a:rPr>
              <a:t> </a:t>
            </a:r>
            <a:r>
              <a:rPr lang="en-US" sz="5000" dirty="0" smtClean="0">
                <a:solidFill>
                  <a:schemeClr val="accent1"/>
                </a:solidFill>
              </a:rPr>
              <a:t/>
            </a:r>
            <a:br>
              <a:rPr lang="en-US" sz="5000" dirty="0" smtClean="0">
                <a:solidFill>
                  <a:schemeClr val="accent1"/>
                </a:solidFill>
              </a:rPr>
            </a:br>
            <a:r>
              <a:rPr lang="en-US" sz="5000" dirty="0" smtClean="0">
                <a:solidFill>
                  <a:schemeClr val="accent1"/>
                </a:solidFill>
              </a:rPr>
              <a:t>and </a:t>
            </a:r>
            <a:br>
              <a:rPr lang="en-US" sz="5000" dirty="0" smtClean="0">
                <a:solidFill>
                  <a:schemeClr val="accent1"/>
                </a:solidFill>
              </a:rPr>
            </a:br>
            <a:r>
              <a:rPr lang="en-US" sz="5000" dirty="0" smtClean="0">
                <a:solidFill>
                  <a:schemeClr val="accent1"/>
                </a:solidFill>
              </a:rPr>
              <a:t>Virtual </a:t>
            </a:r>
            <a:r>
              <a:rPr lang="en-US" sz="5000" dirty="0">
                <a:solidFill>
                  <a:schemeClr val="accent1"/>
                </a:solidFill>
              </a:rPr>
              <a:t>Assistants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19</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endParaRPr lang="en-US" sz="1000" dirty="0">
              <a:solidFill>
                <a:schemeClr val="bg1">
                  <a:lumMod val="75000"/>
                </a:schemeClr>
              </a:solidFill>
            </a:endParaRPr>
          </a:p>
        </p:txBody>
      </p:sp>
    </p:spTree>
    <p:extLst>
      <p:ext uri="{BB962C8B-B14F-4D97-AF65-F5344CB8AC3E}">
        <p14:creationId xmlns:p14="http://schemas.microsoft.com/office/powerpoint/2010/main" val="2038830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a:buNone/>
            </a:pPr>
            <a:r>
              <a:rPr lang="en-US" altLang="zh-TW" sz="2400" dirty="0">
                <a:latin typeface="Calibri" charset="0"/>
                <a:ea typeface="標楷體" charset="-120"/>
              </a:rPr>
              <a:t>1    2017/02/17    Fintech </a:t>
            </a:r>
            <a:r>
              <a:rPr lang="zh-TW" altLang="en-US" sz="2400" dirty="0">
                <a:latin typeface="Calibri" charset="0"/>
                <a:ea typeface="標楷體" charset="-120"/>
              </a:rPr>
              <a:t>金融科技課程介紹 </a:t>
            </a:r>
            <a:r>
              <a:rPr lang="en-US" altLang="zh-TW" sz="2400" dirty="0" smtClean="0">
                <a:latin typeface="Calibri" charset="0"/>
                <a:ea typeface="標楷體" charset="-120"/>
              </a:rPr>
              <a:t/>
            </a:r>
            <a:br>
              <a:rPr lang="en-US" altLang="zh-TW" sz="2400" dirty="0" smtClean="0">
                <a:latin typeface="Calibri" charset="0"/>
                <a:ea typeface="標楷體" charset="-120"/>
              </a:rPr>
            </a:br>
            <a:r>
              <a:rPr lang="en-US" altLang="zh-TW" sz="2400" dirty="0" smtClean="0">
                <a:latin typeface="Calibri" charset="0"/>
                <a:ea typeface="標楷體" charset="-120"/>
              </a:rPr>
              <a:t>                           </a:t>
            </a:r>
            <a:r>
              <a:rPr lang="en-US" altLang="zh-TW" sz="2300" dirty="0" smtClean="0">
                <a:latin typeface="Calibri" charset="0"/>
                <a:ea typeface="標楷體" charset="-120"/>
              </a:rPr>
              <a:t>(</a:t>
            </a:r>
            <a:r>
              <a:rPr lang="en-US" altLang="zh-TW" sz="2300" dirty="0">
                <a:latin typeface="Calibri" charset="0"/>
                <a:ea typeface="標楷體" charset="-120"/>
              </a:rPr>
              <a:t>Course Orientation for Fintech: </a:t>
            </a:r>
            <a:r>
              <a:rPr lang="en-US" altLang="zh-TW" sz="2300" dirty="0" smtClean="0">
                <a:latin typeface="Calibri" charset="0"/>
                <a:ea typeface="標楷體" charset="-120"/>
              </a:rPr>
              <a:t>Financial </a:t>
            </a:r>
            <a:r>
              <a:rPr lang="en-US" altLang="zh-TW" sz="2300" dirty="0">
                <a:latin typeface="Calibri" charset="0"/>
                <a:ea typeface="標楷體" charset="-120"/>
              </a:rPr>
              <a:t>Technology)</a:t>
            </a:r>
          </a:p>
          <a:p>
            <a:pPr>
              <a:buNone/>
            </a:pPr>
            <a:r>
              <a:rPr lang="en-US" altLang="zh-TW" sz="2400" dirty="0">
                <a:latin typeface="Calibri" charset="0"/>
                <a:ea typeface="標楷體" charset="-120"/>
              </a:rPr>
              <a:t>2    2017/02/24    Fintech </a:t>
            </a:r>
            <a:r>
              <a:rPr lang="zh-TW" altLang="en-US" sz="2400" dirty="0">
                <a:latin typeface="Calibri" charset="0"/>
                <a:ea typeface="標楷體" charset="-120"/>
              </a:rPr>
              <a:t>金融科技的演進：貨幣與金融</a:t>
            </a:r>
            <a:r>
              <a:rPr lang="zh-TW" altLang="en-US" sz="2400" dirty="0" smtClean="0">
                <a:latin typeface="Calibri" charset="0"/>
                <a:ea typeface="標楷體" charset="-120"/>
              </a:rPr>
              <a:t>服務</a:t>
            </a:r>
            <a:r>
              <a:rPr lang="en-US" altLang="zh-TW" sz="2400" dirty="0" smtClean="0">
                <a:latin typeface="Calibri" charset="0"/>
                <a:ea typeface="標楷體" charset="-120"/>
              </a:rPr>
              <a:t/>
            </a:r>
            <a:br>
              <a:rPr lang="en-US" altLang="zh-TW" sz="2400" dirty="0" smtClean="0">
                <a:latin typeface="Calibri" charset="0"/>
                <a:ea typeface="標楷體" charset="-120"/>
              </a:rPr>
            </a:br>
            <a:r>
              <a:rPr lang="en-US" altLang="zh-TW" sz="2400" dirty="0" smtClean="0">
                <a:latin typeface="Calibri" charset="0"/>
                <a:ea typeface="標楷體" charset="-120"/>
              </a:rPr>
              <a:t>                         </a:t>
            </a:r>
            <a:r>
              <a:rPr lang="zh-TW" altLang="en-US" sz="2400" dirty="0" smtClean="0">
                <a:latin typeface="Calibri" charset="0"/>
                <a:ea typeface="標楷體" charset="-120"/>
              </a:rPr>
              <a:t> </a:t>
            </a:r>
            <a:r>
              <a:rPr lang="en-US" altLang="zh-TW" sz="2400" dirty="0" smtClean="0">
                <a:latin typeface="Calibri" charset="0"/>
                <a:ea typeface="標楷體" charset="-120"/>
              </a:rPr>
              <a:t> (</a:t>
            </a:r>
            <a:r>
              <a:rPr lang="en-US" altLang="zh-TW" sz="2400" dirty="0">
                <a:latin typeface="Calibri" charset="0"/>
                <a:ea typeface="標楷體" charset="-120"/>
              </a:rPr>
              <a:t>Evolution of Fintech: Money and Financial Services)</a:t>
            </a:r>
          </a:p>
          <a:p>
            <a:pPr>
              <a:buNone/>
            </a:pPr>
            <a:r>
              <a:rPr lang="en-US" altLang="zh-TW" sz="2400" dirty="0" smtClean="0">
                <a:latin typeface="Calibri" charset="0"/>
                <a:ea typeface="標楷體" charset="-120"/>
              </a:rPr>
              <a:t>3    2017/03/03    </a:t>
            </a:r>
            <a:r>
              <a:rPr lang="en-US" altLang="zh-TW" sz="2400" dirty="0">
                <a:latin typeface="Calibri" charset="0"/>
                <a:ea typeface="標楷體" charset="-120"/>
              </a:rPr>
              <a:t>Fintech </a:t>
            </a:r>
            <a:r>
              <a:rPr lang="zh-TW" altLang="en-US" sz="2400" dirty="0">
                <a:latin typeface="Calibri" charset="0"/>
                <a:ea typeface="標楷體" charset="-120"/>
              </a:rPr>
              <a:t>金融科技：金融服務科技創新 </a:t>
            </a:r>
            <a:r>
              <a:rPr lang="en-US" altLang="zh-TW" sz="2400" dirty="0" smtClean="0">
                <a:latin typeface="Calibri" charset="0"/>
                <a:ea typeface="標楷體" charset="-120"/>
              </a:rPr>
              <a:t/>
            </a:r>
            <a:br>
              <a:rPr lang="en-US" altLang="zh-TW" sz="2400" dirty="0" smtClean="0">
                <a:latin typeface="Calibri" charset="0"/>
                <a:ea typeface="標楷體" charset="-120"/>
              </a:rPr>
            </a:br>
            <a:r>
              <a:rPr lang="en-US" altLang="zh-TW" sz="2400" dirty="0" smtClean="0">
                <a:latin typeface="Calibri" charset="0"/>
                <a:ea typeface="標楷體" charset="-120"/>
              </a:rPr>
              <a:t>                           </a:t>
            </a:r>
            <a:r>
              <a:rPr lang="en-US" altLang="zh-TW" sz="2300" dirty="0" smtClean="0">
                <a:latin typeface="Calibri" charset="0"/>
                <a:ea typeface="標楷體" charset="-120"/>
              </a:rPr>
              <a:t>(</a:t>
            </a:r>
            <a:r>
              <a:rPr lang="en-US" altLang="zh-TW" sz="2300" dirty="0">
                <a:latin typeface="Calibri" charset="0"/>
                <a:ea typeface="標楷體" charset="-120"/>
              </a:rPr>
              <a:t>Fintech: Technology Innovation in Financial Services</a:t>
            </a:r>
            <a:r>
              <a:rPr lang="en-US" altLang="zh-TW" sz="2300" dirty="0" smtClean="0">
                <a:latin typeface="Calibri" charset="0"/>
                <a:ea typeface="標楷體" charset="-120"/>
              </a:rPr>
              <a:t>)</a:t>
            </a:r>
          </a:p>
          <a:p>
            <a:pPr>
              <a:buNone/>
            </a:pPr>
            <a:r>
              <a:rPr lang="en-US" altLang="zh-TW" sz="2400" dirty="0">
                <a:latin typeface="Calibri" charset="0"/>
                <a:ea typeface="標楷體" charset="-120"/>
              </a:rPr>
              <a:t>4    2017/03/10    Fintech </a:t>
            </a:r>
            <a:r>
              <a:rPr lang="zh-TW" altLang="en-US" sz="2400" dirty="0">
                <a:latin typeface="Calibri" charset="0"/>
                <a:ea typeface="標楷體" charset="-120"/>
              </a:rPr>
              <a:t>金融科技與金融服務價值鏈 </a:t>
            </a:r>
            <a:r>
              <a:rPr lang="en-US" altLang="zh-TW" sz="2400" dirty="0" smtClean="0">
                <a:latin typeface="Calibri" charset="0"/>
                <a:ea typeface="標楷體" charset="-120"/>
              </a:rPr>
              <a:t/>
            </a:r>
            <a:br>
              <a:rPr lang="en-US" altLang="zh-TW" sz="2400" dirty="0" smtClean="0">
                <a:latin typeface="Calibri" charset="0"/>
                <a:ea typeface="標楷體" charset="-120"/>
              </a:rPr>
            </a:br>
            <a:r>
              <a:rPr lang="en-US" altLang="zh-TW" sz="2400" dirty="0" smtClean="0">
                <a:latin typeface="Calibri" charset="0"/>
                <a:ea typeface="標楷體" charset="-120"/>
              </a:rPr>
              <a:t>                           (</a:t>
            </a:r>
            <a:r>
              <a:rPr lang="en-US" altLang="zh-TW" sz="2400" dirty="0">
                <a:latin typeface="Calibri" charset="0"/>
                <a:ea typeface="標楷體" charset="-120"/>
              </a:rPr>
              <a:t>Fintech and Financial Services Value Chain)</a:t>
            </a:r>
          </a:p>
          <a:p>
            <a:pPr>
              <a:buNone/>
            </a:pPr>
            <a:r>
              <a:rPr lang="en-US" altLang="zh-TW" sz="2400" dirty="0" smtClean="0">
                <a:latin typeface="Calibri" charset="0"/>
                <a:ea typeface="標楷體" charset="-120"/>
              </a:rPr>
              <a:t>5    2017/03/17    </a:t>
            </a:r>
            <a:r>
              <a:rPr lang="en-US" altLang="zh-TW" sz="2400" dirty="0">
                <a:latin typeface="Calibri" charset="0"/>
                <a:ea typeface="標楷體" charset="-120"/>
              </a:rPr>
              <a:t>Fintech </a:t>
            </a:r>
            <a:r>
              <a:rPr lang="zh-TW" altLang="en-US" sz="2400" dirty="0">
                <a:latin typeface="Calibri" charset="0"/>
                <a:ea typeface="標楷體" charset="-120"/>
              </a:rPr>
              <a:t>金融科技商業模式創新 </a:t>
            </a:r>
            <a:r>
              <a:rPr lang="en-US" altLang="zh-TW" sz="2400" dirty="0" smtClean="0">
                <a:latin typeface="Calibri" charset="0"/>
                <a:ea typeface="標楷體" charset="-120"/>
              </a:rPr>
              <a:t/>
            </a:r>
            <a:br>
              <a:rPr lang="en-US" altLang="zh-TW" sz="2400" dirty="0" smtClean="0">
                <a:latin typeface="Calibri" charset="0"/>
                <a:ea typeface="標楷體" charset="-120"/>
              </a:rPr>
            </a:br>
            <a:r>
              <a:rPr lang="en-US" altLang="zh-TW" sz="2400" dirty="0" smtClean="0">
                <a:latin typeface="Calibri" charset="0"/>
                <a:ea typeface="標楷體" charset="-120"/>
              </a:rPr>
              <a:t>                           (</a:t>
            </a:r>
            <a:r>
              <a:rPr lang="en-US" altLang="zh-TW" sz="2400" dirty="0">
                <a:latin typeface="Calibri" charset="0"/>
                <a:ea typeface="標楷體" charset="-120"/>
              </a:rPr>
              <a:t>Fintech Business Models Innovation</a:t>
            </a:r>
            <a:r>
              <a:rPr lang="en-US" altLang="zh-TW" sz="2400" dirty="0" smtClean="0">
                <a:latin typeface="Calibri" charset="0"/>
                <a:ea typeface="標楷體" charset="-120"/>
              </a:rPr>
              <a:t>)</a:t>
            </a:r>
          </a:p>
          <a:p>
            <a:pPr>
              <a:buNone/>
            </a:pPr>
            <a:r>
              <a:rPr lang="de-DE" altLang="zh-TW" sz="2400" dirty="0">
                <a:solidFill>
                  <a:schemeClr val="accent5">
                    <a:lumMod val="75000"/>
                  </a:schemeClr>
                </a:solidFill>
                <a:latin typeface="Calibri" charset="0"/>
                <a:ea typeface="標楷體" charset="-120"/>
              </a:rPr>
              <a:t>6    2017/03/24    </a:t>
            </a:r>
            <a:r>
              <a:rPr lang="de-DE" altLang="zh-TW" sz="2400" dirty="0" err="1">
                <a:solidFill>
                  <a:schemeClr val="accent5">
                    <a:lumMod val="75000"/>
                  </a:schemeClr>
                </a:solidFill>
                <a:latin typeface="Calibri" charset="0"/>
                <a:ea typeface="標楷體" charset="-120"/>
              </a:rPr>
              <a:t>Fintech</a:t>
            </a:r>
            <a:r>
              <a:rPr lang="de-DE" altLang="zh-TW" sz="2400" dirty="0">
                <a:solidFill>
                  <a:schemeClr val="accent5">
                    <a:lumMod val="75000"/>
                  </a:schemeClr>
                </a:solidFill>
                <a:latin typeface="Calibri" charset="0"/>
                <a:ea typeface="標楷體" charset="-120"/>
              </a:rPr>
              <a:t> </a:t>
            </a:r>
            <a:r>
              <a:rPr lang="zh-TW" altLang="de-DE" sz="2400" dirty="0">
                <a:solidFill>
                  <a:schemeClr val="accent5">
                    <a:lumMod val="75000"/>
                  </a:schemeClr>
                </a:solidFill>
                <a:latin typeface="Calibri" charset="0"/>
                <a:ea typeface="標楷體" charset="-120"/>
              </a:rPr>
              <a:t>金融科技個案研究 </a:t>
            </a:r>
            <a:r>
              <a:rPr lang="de-DE" altLang="zh-TW" sz="2400" dirty="0">
                <a:solidFill>
                  <a:schemeClr val="accent5">
                    <a:lumMod val="75000"/>
                  </a:schemeClr>
                </a:solidFill>
                <a:latin typeface="Calibri" charset="0"/>
                <a:ea typeface="標楷體" charset="-120"/>
              </a:rPr>
              <a:t>I </a:t>
            </a:r>
            <a:r>
              <a:rPr lang="de-DE" altLang="zh-TW" sz="2400" dirty="0" smtClean="0">
                <a:solidFill>
                  <a:schemeClr val="accent5">
                    <a:lumMod val="75000"/>
                  </a:schemeClr>
                </a:solidFill>
                <a:latin typeface="Calibri" charset="0"/>
                <a:ea typeface="標楷體" charset="-120"/>
              </a:rPr>
              <a:t/>
            </a:r>
            <a:br>
              <a:rPr lang="de-DE" altLang="zh-TW" sz="2400" dirty="0" smtClean="0">
                <a:solidFill>
                  <a:schemeClr val="accent5">
                    <a:lumMod val="75000"/>
                  </a:schemeClr>
                </a:solidFill>
                <a:latin typeface="Calibri" charset="0"/>
                <a:ea typeface="標楷體" charset="-120"/>
              </a:rPr>
            </a:br>
            <a:r>
              <a:rPr lang="de-DE" altLang="zh-TW" sz="2400" dirty="0" smtClean="0">
                <a:solidFill>
                  <a:schemeClr val="accent5">
                    <a:lumMod val="75000"/>
                  </a:schemeClr>
                </a:solidFill>
                <a:latin typeface="Calibri" charset="0"/>
                <a:ea typeface="標楷體" charset="-120"/>
              </a:rPr>
              <a:t>                           (</a:t>
            </a:r>
            <a:r>
              <a:rPr lang="de-DE" altLang="zh-TW" sz="2400" dirty="0">
                <a:solidFill>
                  <a:schemeClr val="accent5">
                    <a:lumMod val="75000"/>
                  </a:schemeClr>
                </a:solidFill>
                <a:latin typeface="Calibri" charset="0"/>
                <a:ea typeface="標楷體" charset="-120"/>
              </a:rPr>
              <a:t>Case Study on </a:t>
            </a:r>
            <a:r>
              <a:rPr lang="de-DE" altLang="zh-TW" sz="2400" dirty="0" err="1">
                <a:solidFill>
                  <a:schemeClr val="accent5">
                    <a:lumMod val="75000"/>
                  </a:schemeClr>
                </a:solidFill>
                <a:latin typeface="Calibri" charset="0"/>
                <a:ea typeface="標楷體" charset="-120"/>
              </a:rPr>
              <a:t>Fintech</a:t>
            </a:r>
            <a:r>
              <a:rPr lang="de-DE" altLang="zh-TW" sz="2400" dirty="0">
                <a:solidFill>
                  <a:schemeClr val="accent5">
                    <a:lumMod val="75000"/>
                  </a:schemeClr>
                </a:solidFill>
                <a:latin typeface="Calibri" charset="0"/>
                <a:ea typeface="標楷體" charset="-120"/>
              </a:rPr>
              <a:t> I)</a:t>
            </a:r>
            <a:endParaRPr lang="en-US" altLang="zh-TW" sz="2400" dirty="0">
              <a:solidFill>
                <a:schemeClr val="accent5">
                  <a:lumMod val="75000"/>
                </a:schemeClr>
              </a:solidFill>
              <a:latin typeface="Calibri" charset="0"/>
              <a:ea typeface="標楷體" charset="-120"/>
            </a:endParaRPr>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87230C8-8BCB-294A-A0DB-72C01E7CEC70}" type="slidenum">
              <a:rPr lang="zh-TW" altLang="en-US" sz="1200">
                <a:solidFill>
                  <a:srgbClr val="898989"/>
                </a:solidFill>
              </a:rPr>
              <a:pPr eaLnBrk="1" hangingPunct="1">
                <a:spcBef>
                  <a:spcPct val="0"/>
                </a:spcBef>
                <a:buFontTx/>
                <a:buNone/>
              </a:pPr>
              <a:t>2</a:t>
            </a:fld>
            <a:endParaRPr lang="zh-TW" altLang="en-US" sz="1200">
              <a:solidFill>
                <a:srgbClr val="898989"/>
              </a:solidFill>
            </a:endParaRPr>
          </a:p>
        </p:txBody>
      </p:sp>
    </p:spTree>
    <p:extLst>
      <p:ext uri="{BB962C8B-B14F-4D97-AF65-F5344CB8AC3E}">
        <p14:creationId xmlns:p14="http://schemas.microsoft.com/office/powerpoint/2010/main" val="516891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20</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endParaRPr lang="en-US" sz="1000" dirty="0">
              <a:solidFill>
                <a:schemeClr val="bg1">
                  <a:lumMod val="75000"/>
                </a:schemeClr>
              </a:solidFill>
            </a:endParaRPr>
          </a:p>
        </p:txBody>
      </p:sp>
      <p:sp>
        <p:nvSpPr>
          <p:cNvPr id="3" name="Title 2"/>
          <p:cNvSpPr>
            <a:spLocks noGrp="1"/>
          </p:cNvSpPr>
          <p:nvPr>
            <p:ph type="title"/>
          </p:nvPr>
        </p:nvSpPr>
        <p:spPr>
          <a:xfrm>
            <a:off x="457200" y="90691"/>
            <a:ext cx="8229600" cy="1143000"/>
          </a:xfrm>
        </p:spPr>
        <p:txBody>
          <a:bodyPr/>
          <a:lstStyle/>
          <a:p>
            <a:r>
              <a:rPr lang="en-US" dirty="0">
                <a:solidFill>
                  <a:schemeClr val="accent1"/>
                </a:solidFill>
              </a:rPr>
              <a:t>H&amp;M’s </a:t>
            </a:r>
            <a:r>
              <a:rPr lang="en-US" dirty="0" err="1">
                <a:solidFill>
                  <a:schemeClr val="accent1"/>
                </a:solidFill>
              </a:rPr>
              <a:t>chatbot</a:t>
            </a:r>
            <a:r>
              <a:rPr lang="en-US" dirty="0">
                <a:solidFill>
                  <a:schemeClr val="accent1"/>
                </a:solidFill>
              </a:rPr>
              <a:t> on </a:t>
            </a:r>
            <a:r>
              <a:rPr lang="en-US" dirty="0" err="1">
                <a:solidFill>
                  <a:schemeClr val="accent1"/>
                </a:solidFill>
              </a:rPr>
              <a:t>Kik</a:t>
            </a:r>
            <a:endParaRPr lang="en-US" dirty="0">
              <a:solidFill>
                <a:schemeClr val="accent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523"/>
            <a:ext cx="9144000" cy="4736592"/>
          </a:xfrm>
          <a:prstGeom prst="rect">
            <a:avLst/>
          </a:prstGeom>
        </p:spPr>
      </p:pic>
    </p:spTree>
    <p:extLst>
      <p:ext uri="{BB962C8B-B14F-4D97-AF65-F5344CB8AC3E}">
        <p14:creationId xmlns:p14="http://schemas.microsoft.com/office/powerpoint/2010/main" val="86625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21</a:t>
            </a:fld>
            <a:endParaRPr lang="zh-TW" altLang="en-US"/>
          </a:p>
        </p:txBody>
      </p:sp>
      <p:sp>
        <p:nvSpPr>
          <p:cNvPr id="6" name="Rectangle 5"/>
          <p:cNvSpPr/>
          <p:nvPr/>
        </p:nvSpPr>
        <p:spPr>
          <a:xfrm>
            <a:off x="354200" y="6611779"/>
            <a:ext cx="8126920"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a:t>
            </a:r>
            <a:r>
              <a:rPr lang="en-US" sz="1000" dirty="0" err="1">
                <a:solidFill>
                  <a:schemeClr val="bg1">
                    <a:lumMod val="75000"/>
                  </a:schemeClr>
                </a:solidFill>
              </a:rPr>
              <a:t>www.guided-selling.org</a:t>
            </a:r>
            <a:r>
              <a:rPr lang="en-US" sz="1000" dirty="0">
                <a:solidFill>
                  <a:schemeClr val="bg1">
                    <a:lumMod val="75000"/>
                  </a:schemeClr>
                </a:solidFill>
              </a:rPr>
              <a:t>/from-e-commerce-to-conversational-commerce/</a:t>
            </a:r>
            <a:endParaRPr lang="en-US" sz="1000" dirty="0">
              <a:solidFill>
                <a:schemeClr val="bg1">
                  <a:lumMod val="75000"/>
                </a:schemeClr>
              </a:solidFill>
            </a:endParaRPr>
          </a:p>
        </p:txBody>
      </p:sp>
      <p:sp>
        <p:nvSpPr>
          <p:cNvPr id="3" name="Title 2"/>
          <p:cNvSpPr>
            <a:spLocks noGrp="1"/>
          </p:cNvSpPr>
          <p:nvPr>
            <p:ph type="title"/>
          </p:nvPr>
        </p:nvSpPr>
        <p:spPr>
          <a:xfrm>
            <a:off x="125760" y="63703"/>
            <a:ext cx="8892480" cy="701001"/>
          </a:xfrm>
        </p:spPr>
        <p:txBody>
          <a:bodyPr/>
          <a:lstStyle/>
          <a:p>
            <a:r>
              <a:rPr lang="en-US" sz="4000" dirty="0">
                <a:solidFill>
                  <a:schemeClr val="accent1"/>
                </a:solidFill>
              </a:rPr>
              <a:t>Uber’s </a:t>
            </a:r>
            <a:r>
              <a:rPr lang="en-US" sz="4000" dirty="0" err="1">
                <a:solidFill>
                  <a:schemeClr val="accent1"/>
                </a:solidFill>
              </a:rPr>
              <a:t>chatbot</a:t>
            </a:r>
            <a:r>
              <a:rPr lang="en-US" sz="4000" dirty="0">
                <a:solidFill>
                  <a:schemeClr val="accent1"/>
                </a:solidFill>
              </a:rPr>
              <a:t> on Facebook’s </a:t>
            </a:r>
            <a:r>
              <a:rPr lang="en-US" sz="4000" dirty="0" smtClean="0">
                <a:solidFill>
                  <a:schemeClr val="accent1"/>
                </a:solidFill>
              </a:rPr>
              <a:t>messenger</a:t>
            </a:r>
            <a:endParaRPr lang="en-US" sz="4000" dirty="0">
              <a:solidFill>
                <a:schemeClr val="accent1"/>
              </a:solidFill>
            </a:endParaRPr>
          </a:p>
        </p:txBody>
      </p:sp>
      <p:sp>
        <p:nvSpPr>
          <p:cNvPr id="2" name="Rectangle 1"/>
          <p:cNvSpPr/>
          <p:nvPr/>
        </p:nvSpPr>
        <p:spPr>
          <a:xfrm>
            <a:off x="216595" y="6070656"/>
            <a:ext cx="8892480" cy="646331"/>
          </a:xfrm>
          <a:prstGeom prst="rect">
            <a:avLst/>
          </a:prstGeom>
        </p:spPr>
        <p:txBody>
          <a:bodyPr wrap="square">
            <a:spAutoFit/>
          </a:bodyPr>
          <a:lstStyle/>
          <a:p>
            <a:pPr algn="ctr"/>
            <a:r>
              <a:rPr lang="en-US" dirty="0">
                <a:solidFill>
                  <a:schemeClr val="accent1"/>
                </a:solidFill>
              </a:rPr>
              <a:t>Uber’s </a:t>
            </a:r>
            <a:r>
              <a:rPr lang="en-US" dirty="0" err="1">
                <a:solidFill>
                  <a:schemeClr val="accent1"/>
                </a:solidFill>
              </a:rPr>
              <a:t>chatbot</a:t>
            </a:r>
            <a:r>
              <a:rPr lang="en-US" dirty="0">
                <a:solidFill>
                  <a:schemeClr val="accent1"/>
                </a:solidFill>
              </a:rPr>
              <a:t> on Facebook’s </a:t>
            </a:r>
            <a:r>
              <a:rPr lang="en-US" dirty="0" smtClean="0">
                <a:solidFill>
                  <a:schemeClr val="accent1"/>
                </a:solidFill>
              </a:rPr>
              <a:t>messenger </a:t>
            </a:r>
            <a:br>
              <a:rPr lang="en-US" dirty="0" smtClean="0">
                <a:solidFill>
                  <a:schemeClr val="accent1"/>
                </a:solidFill>
              </a:rPr>
            </a:br>
            <a:r>
              <a:rPr lang="en-US" dirty="0" smtClean="0">
                <a:solidFill>
                  <a:schemeClr val="accent1"/>
                </a:solidFill>
              </a:rPr>
              <a:t>- one </a:t>
            </a:r>
            <a:r>
              <a:rPr lang="en-US" dirty="0">
                <a:solidFill>
                  <a:schemeClr val="accent1"/>
                </a:solidFill>
              </a:rPr>
              <a:t>main benefit: it loads much faster than the Uber app</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4270" b="2896"/>
          <a:stretch/>
        </p:blipFill>
        <p:spPr>
          <a:xfrm>
            <a:off x="2938960" y="872715"/>
            <a:ext cx="2957400" cy="5089929"/>
          </a:xfrm>
          <a:prstGeom prst="rect">
            <a:avLst/>
          </a:prstGeom>
        </p:spPr>
      </p:pic>
    </p:spTree>
    <p:extLst>
      <p:ext uri="{BB962C8B-B14F-4D97-AF65-F5344CB8AC3E}">
        <p14:creationId xmlns:p14="http://schemas.microsoft.com/office/powerpoint/2010/main" val="1702105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4704"/>
          </a:xfrm>
        </p:spPr>
        <p:txBody>
          <a:bodyPr/>
          <a:lstStyle/>
          <a:p>
            <a:r>
              <a:rPr lang="en-US" smtClean="0">
                <a:solidFill>
                  <a:schemeClr val="accent1"/>
                </a:solidFill>
              </a:rPr>
              <a:t>Savings Bot</a:t>
            </a:r>
            <a:endParaRPr lang="en-US">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22</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5943600"/>
          </a:xfrm>
          <a:prstGeom prst="rect">
            <a:avLst/>
          </a:prstGeom>
        </p:spPr>
      </p:pic>
      <p:sp>
        <p:nvSpPr>
          <p:cNvPr id="6" name="Rectangle 5"/>
          <p:cNvSpPr/>
          <p:nvPr/>
        </p:nvSpPr>
        <p:spPr>
          <a:xfrm>
            <a:off x="354200" y="6611779"/>
            <a:ext cx="8126920"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https://</a:t>
            </a:r>
            <a:r>
              <a:rPr lang="en-US" sz="1000" dirty="0" err="1">
                <a:solidFill>
                  <a:schemeClr val="bg1">
                    <a:lumMod val="75000"/>
                  </a:schemeClr>
                </a:solidFill>
              </a:rPr>
              <a:t>chatbotsmagazine.com</a:t>
            </a:r>
            <a:r>
              <a:rPr lang="en-US" sz="1000" dirty="0">
                <a:solidFill>
                  <a:schemeClr val="bg1">
                    <a:lumMod val="75000"/>
                  </a:schemeClr>
                </a:solidFill>
              </a:rPr>
              <a:t>/artificial-intelligence-ai-and-fintech-part-1-7cae1e67dc13</a:t>
            </a:r>
            <a:endParaRPr lang="en-US" sz="1000" dirty="0">
              <a:solidFill>
                <a:schemeClr val="bg1">
                  <a:lumMod val="75000"/>
                </a:schemeClr>
              </a:solidFill>
            </a:endParaRPr>
          </a:p>
        </p:txBody>
      </p:sp>
    </p:spTree>
    <p:extLst>
      <p:ext uri="{BB962C8B-B14F-4D97-AF65-F5344CB8AC3E}">
        <p14:creationId xmlns:p14="http://schemas.microsoft.com/office/powerpoint/2010/main" val="69787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23</a:t>
            </a:fld>
            <a:endParaRPr lang="zh-TW"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51050"/>
          <a:stretch/>
        </p:blipFill>
        <p:spPr>
          <a:xfrm>
            <a:off x="899592" y="115032"/>
            <a:ext cx="7655615" cy="6381328"/>
          </a:xfrm>
          <a:prstGeom prst="rect">
            <a:avLst/>
          </a:prstGeom>
        </p:spPr>
      </p:pic>
      <p:sp>
        <p:nvSpPr>
          <p:cNvPr id="6" name="Rectangle 5"/>
          <p:cNvSpPr/>
          <p:nvPr/>
        </p:nvSpPr>
        <p:spPr>
          <a:xfrm>
            <a:off x="1371600" y="6611779"/>
            <a:ext cx="6400800"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www.oreilly.com</a:t>
            </a:r>
            <a:r>
              <a:rPr lang="en-US" sz="1000" dirty="0">
                <a:solidFill>
                  <a:schemeClr val="bg1">
                    <a:lumMod val="75000"/>
                  </a:schemeClr>
                </a:solidFill>
              </a:rPr>
              <a:t>/ideas/infographic-the-bot-platform-ecosystem</a:t>
            </a:r>
          </a:p>
        </p:txBody>
      </p:sp>
    </p:spTree>
    <p:extLst>
      <p:ext uri="{BB962C8B-B14F-4D97-AF65-F5344CB8AC3E}">
        <p14:creationId xmlns:p14="http://schemas.microsoft.com/office/powerpoint/2010/main" val="2759751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3411" b="14495"/>
          <a:stretch/>
        </p:blipFill>
        <p:spPr>
          <a:xfrm>
            <a:off x="107504" y="1889740"/>
            <a:ext cx="8875965" cy="3339460"/>
          </a:xfrm>
          <a:prstGeom prst="rect">
            <a:avLst/>
          </a:prstGeom>
        </p:spPr>
      </p:pic>
      <p:sp>
        <p:nvSpPr>
          <p:cNvPr id="6" name="Rectangle 5"/>
          <p:cNvSpPr/>
          <p:nvPr/>
        </p:nvSpPr>
        <p:spPr>
          <a:xfrm>
            <a:off x="1371600" y="6611779"/>
            <a:ext cx="6400800" cy="246221"/>
          </a:xfrm>
          <a:prstGeom prst="rect">
            <a:avLst/>
          </a:prstGeom>
        </p:spPr>
        <p:txBody>
          <a:bodyPr wrap="square">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www.oreilly.com</a:t>
            </a:r>
            <a:r>
              <a:rPr lang="en-US" sz="1000" dirty="0">
                <a:solidFill>
                  <a:schemeClr val="bg1">
                    <a:lumMod val="75000"/>
                  </a:schemeClr>
                </a:solidFill>
              </a:rPr>
              <a:t>/ideas/infographic-the-bot-platform-ecosystem</a:t>
            </a:r>
          </a:p>
        </p:txBody>
      </p:sp>
    </p:spTree>
    <p:extLst>
      <p:ext uri="{BB962C8B-B14F-4D97-AF65-F5344CB8AC3E}">
        <p14:creationId xmlns:p14="http://schemas.microsoft.com/office/powerpoint/2010/main" val="1897404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25</a:t>
            </a:fld>
            <a:endParaRPr lang="zh-TW" altLang="en-US"/>
          </a:p>
        </p:txBody>
      </p:sp>
      <p:sp>
        <p:nvSpPr>
          <p:cNvPr id="5" name="Rectangle 4"/>
          <p:cNvSpPr/>
          <p:nvPr/>
        </p:nvSpPr>
        <p:spPr>
          <a:xfrm>
            <a:off x="354200" y="6611779"/>
            <a:ext cx="8126920"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https://</a:t>
            </a:r>
            <a:r>
              <a:rPr lang="en-US" sz="1000" dirty="0" err="1">
                <a:solidFill>
                  <a:schemeClr val="bg1">
                    <a:lumMod val="75000"/>
                  </a:schemeClr>
                </a:solidFill>
              </a:rPr>
              <a:t>venturebeat.com</a:t>
            </a:r>
            <a:r>
              <a:rPr lang="en-US" sz="1000" dirty="0">
                <a:solidFill>
                  <a:schemeClr val="bg1">
                    <a:lumMod val="75000"/>
                  </a:schemeClr>
                </a:solidFill>
              </a:rPr>
              <a:t>/2016/08/11/introducing-the-bots-landscape-170-companies-4-billion-in-funding-thousands-of-bots/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167" r="3592" b="2423"/>
          <a:stretch/>
        </p:blipFill>
        <p:spPr>
          <a:xfrm>
            <a:off x="768242" y="116020"/>
            <a:ext cx="7274033" cy="6477572"/>
          </a:xfrm>
          <a:prstGeom prst="rect">
            <a:avLst/>
          </a:prstGeom>
        </p:spPr>
      </p:pic>
    </p:spTree>
    <p:extLst>
      <p:ext uri="{BB962C8B-B14F-4D97-AF65-F5344CB8AC3E}">
        <p14:creationId xmlns:p14="http://schemas.microsoft.com/office/powerpoint/2010/main" val="111344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26</a:t>
            </a:fld>
            <a:endParaRPr lang="zh-TW"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052" t="9344" r="8263" b="8164"/>
          <a:stretch/>
        </p:blipFill>
        <p:spPr>
          <a:xfrm>
            <a:off x="323528" y="476672"/>
            <a:ext cx="8485115" cy="5899175"/>
          </a:xfrm>
          <a:prstGeom prst="rect">
            <a:avLst/>
          </a:prstGeom>
        </p:spPr>
      </p:pic>
      <p:sp>
        <p:nvSpPr>
          <p:cNvPr id="6" name="Rectangle 5"/>
          <p:cNvSpPr/>
          <p:nvPr/>
        </p:nvSpPr>
        <p:spPr>
          <a:xfrm>
            <a:off x="354199" y="6611779"/>
            <a:ext cx="8454443" cy="246221"/>
          </a:xfrm>
          <a:prstGeom prst="rect">
            <a:avLst/>
          </a:prstGeom>
        </p:spPr>
        <p:txBody>
          <a:bodyPr wrap="square">
            <a:spAutoFit/>
          </a:bodyPr>
          <a:lstStyle/>
          <a:p>
            <a:pPr algn="ctr"/>
            <a:r>
              <a:rPr lang="en-US" sz="1000" dirty="0" smtClean="0">
                <a:solidFill>
                  <a:schemeClr val="bg1">
                    <a:lumMod val="75000"/>
                  </a:schemeClr>
                </a:solidFill>
              </a:rPr>
              <a:t>Source</a:t>
            </a:r>
            <a:r>
              <a:rPr lang="en-US" sz="1000" dirty="0">
                <a:solidFill>
                  <a:schemeClr val="bg1">
                    <a:lumMod val="75000"/>
                  </a:schemeClr>
                </a:solidFill>
              </a:rPr>
              <a:t>: https://</a:t>
            </a:r>
            <a:r>
              <a:rPr lang="en-US" sz="1000" dirty="0" err="1">
                <a:solidFill>
                  <a:schemeClr val="bg1">
                    <a:lumMod val="75000"/>
                  </a:schemeClr>
                </a:solidFill>
              </a:rPr>
              <a:t>medium.com</a:t>
            </a:r>
            <a:r>
              <a:rPr lang="en-US" sz="1000" dirty="0">
                <a:solidFill>
                  <a:schemeClr val="bg1">
                    <a:lumMod val="75000"/>
                  </a:schemeClr>
                </a:solidFill>
              </a:rPr>
              <a:t>/@</a:t>
            </a:r>
            <a:r>
              <a:rPr lang="en-US" sz="1000" dirty="0" err="1">
                <a:solidFill>
                  <a:schemeClr val="bg1">
                    <a:lumMod val="75000"/>
                  </a:schemeClr>
                </a:solidFill>
              </a:rPr>
              <a:t>RecastAI</a:t>
            </a:r>
            <a:r>
              <a:rPr lang="en-US" sz="1000" dirty="0">
                <a:solidFill>
                  <a:schemeClr val="bg1">
                    <a:lumMod val="75000"/>
                  </a:schemeClr>
                </a:solidFill>
              </a:rPr>
              <a:t>/2017-messenger-bot-landscape-a-public-spreadsheet-gathering-1000-messenger-bots-f017fdb1448a /</a:t>
            </a:r>
          </a:p>
        </p:txBody>
      </p:sp>
    </p:spTree>
    <p:extLst>
      <p:ext uri="{BB962C8B-B14F-4D97-AF65-F5344CB8AC3E}">
        <p14:creationId xmlns:p14="http://schemas.microsoft.com/office/powerpoint/2010/main" val="549893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5048" y="11345"/>
            <a:ext cx="8547432" cy="841419"/>
          </a:xfrm>
        </p:spPr>
        <p:txBody>
          <a:bodyPr>
            <a:noAutofit/>
          </a:bodyPr>
          <a:lstStyle/>
          <a:p>
            <a:r>
              <a:rPr lang="en-US" altLang="zh-TW" sz="3000" dirty="0" smtClean="0">
                <a:solidFill>
                  <a:schemeClr val="accent1"/>
                </a:solidFill>
              </a:rPr>
              <a:t>System Architecture of </a:t>
            </a:r>
            <a:br>
              <a:rPr lang="en-US" altLang="zh-TW" sz="3000" dirty="0" smtClean="0">
                <a:solidFill>
                  <a:schemeClr val="accent1"/>
                </a:solidFill>
              </a:rPr>
            </a:br>
            <a:r>
              <a:rPr lang="en-US" altLang="zh-TW" sz="3000" dirty="0" smtClean="0">
                <a:solidFill>
                  <a:schemeClr val="accent1"/>
                </a:solidFill>
              </a:rPr>
              <a:t>Intelligent </a:t>
            </a:r>
            <a:r>
              <a:rPr lang="en-US" altLang="zh-TW" sz="3000" smtClean="0">
                <a:solidFill>
                  <a:schemeClr val="accent1"/>
                </a:solidFill>
              </a:rPr>
              <a:t>Dialogue and Question </a:t>
            </a:r>
            <a:r>
              <a:rPr lang="en-US" altLang="zh-TW" sz="3000" dirty="0">
                <a:solidFill>
                  <a:schemeClr val="accent1"/>
                </a:solidFill>
              </a:rPr>
              <a:t>Answering </a:t>
            </a:r>
            <a:r>
              <a:rPr lang="en-US" altLang="zh-TW" sz="3000" dirty="0" smtClean="0">
                <a:solidFill>
                  <a:schemeClr val="accent1"/>
                </a:solidFill>
              </a:rPr>
              <a:t>System</a:t>
            </a:r>
            <a:endParaRPr lang="zh-TW" altLang="en-US" sz="30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27</a:t>
            </a:fld>
            <a:endParaRPr lang="zh-TW" altLang="en-US"/>
          </a:p>
        </p:txBody>
      </p:sp>
      <p:sp>
        <p:nvSpPr>
          <p:cNvPr id="103" name="圓角矩形 102"/>
          <p:cNvSpPr/>
          <p:nvPr/>
        </p:nvSpPr>
        <p:spPr>
          <a:xfrm>
            <a:off x="4057169" y="1785444"/>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Question </a:t>
            </a:r>
            <a:r>
              <a:rPr lang="en-US" altLang="zh-TW" sz="2000" dirty="0" smtClean="0">
                <a:ln w="0"/>
                <a:solidFill>
                  <a:schemeClr val="tx1"/>
                </a:solidFill>
              </a:rPr>
              <a:t>Analysis</a:t>
            </a:r>
            <a:endParaRPr lang="zh-TW" altLang="en-US" sz="2000" dirty="0">
              <a:ln w="0"/>
              <a:solidFill>
                <a:schemeClr val="tx1"/>
              </a:solidFill>
            </a:endParaRPr>
          </a:p>
        </p:txBody>
      </p:sp>
      <p:sp>
        <p:nvSpPr>
          <p:cNvPr id="104" name="圓角矩形 103"/>
          <p:cNvSpPr/>
          <p:nvPr/>
        </p:nvSpPr>
        <p:spPr>
          <a:xfrm>
            <a:off x="4057169" y="2948833"/>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Document Retrieval</a:t>
            </a:r>
            <a:endParaRPr lang="zh-TW" altLang="en-US" sz="2000" dirty="0">
              <a:ln w="0"/>
              <a:solidFill>
                <a:schemeClr val="tx1"/>
              </a:solidFill>
            </a:endParaRPr>
          </a:p>
        </p:txBody>
      </p:sp>
      <p:sp>
        <p:nvSpPr>
          <p:cNvPr id="105" name="圓角矩形 104"/>
          <p:cNvSpPr/>
          <p:nvPr/>
        </p:nvSpPr>
        <p:spPr>
          <a:xfrm>
            <a:off x="4057169" y="3980361"/>
            <a:ext cx="2620704" cy="507750"/>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Answer Extraction</a:t>
            </a:r>
            <a:endParaRPr lang="zh-TW" altLang="en-US" sz="2000" dirty="0">
              <a:ln w="0"/>
              <a:solidFill>
                <a:schemeClr val="tx1"/>
              </a:solidFill>
            </a:endParaRPr>
          </a:p>
        </p:txBody>
      </p:sp>
      <p:sp>
        <p:nvSpPr>
          <p:cNvPr id="106" name="圓角矩形 105"/>
          <p:cNvSpPr/>
          <p:nvPr/>
        </p:nvSpPr>
        <p:spPr>
          <a:xfrm>
            <a:off x="3952178" y="5077717"/>
            <a:ext cx="1434885" cy="578449"/>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Answer Generation</a:t>
            </a:r>
            <a:endParaRPr lang="zh-TW" altLang="en-US" sz="2000" dirty="0">
              <a:ln w="0"/>
              <a:solidFill>
                <a:schemeClr val="tx1"/>
              </a:solidFill>
            </a:endParaRPr>
          </a:p>
        </p:txBody>
      </p:sp>
      <p:sp>
        <p:nvSpPr>
          <p:cNvPr id="107" name="圓角矩形 106"/>
          <p:cNvSpPr/>
          <p:nvPr/>
        </p:nvSpPr>
        <p:spPr>
          <a:xfrm>
            <a:off x="5518724" y="5063687"/>
            <a:ext cx="1456752" cy="579787"/>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Answer Validation</a:t>
            </a:r>
            <a:endParaRPr lang="zh-TW" altLang="en-US" sz="2000" dirty="0">
              <a:ln w="0"/>
              <a:solidFill>
                <a:schemeClr val="tx1"/>
              </a:solidFill>
            </a:endParaRPr>
          </a:p>
        </p:txBody>
      </p:sp>
      <p:sp>
        <p:nvSpPr>
          <p:cNvPr id="108" name="圓角矩形 107"/>
          <p:cNvSpPr/>
          <p:nvPr/>
        </p:nvSpPr>
        <p:spPr>
          <a:xfrm>
            <a:off x="7308304" y="2092678"/>
            <a:ext cx="1650240" cy="592675"/>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Python</a:t>
            </a:r>
          </a:p>
          <a:p>
            <a:pPr algn="ctr"/>
            <a:r>
              <a:rPr lang="en-US" altLang="zh-TW" dirty="0" smtClean="0">
                <a:ln w="0"/>
                <a:solidFill>
                  <a:schemeClr val="tx1"/>
                </a:solidFill>
              </a:rPr>
              <a:t>NLTK</a:t>
            </a:r>
            <a:endParaRPr lang="zh-TW" altLang="en-US" dirty="0">
              <a:ln w="0"/>
              <a:solidFill>
                <a:schemeClr val="tx1"/>
              </a:solidFill>
            </a:endParaRPr>
          </a:p>
        </p:txBody>
      </p:sp>
      <p:sp>
        <p:nvSpPr>
          <p:cNvPr id="109" name="圓角矩形 108"/>
          <p:cNvSpPr/>
          <p:nvPr/>
        </p:nvSpPr>
        <p:spPr>
          <a:xfrm>
            <a:off x="7308304" y="1390346"/>
            <a:ext cx="1650240" cy="572510"/>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Deep Learning</a:t>
            </a:r>
          </a:p>
          <a:p>
            <a:pPr algn="ctr"/>
            <a:r>
              <a:rPr lang="en-US" altLang="zh-TW" dirty="0" err="1" smtClean="0">
                <a:ln w="0"/>
                <a:solidFill>
                  <a:schemeClr val="tx1"/>
                </a:solidFill>
              </a:rPr>
              <a:t>TensorFlow</a:t>
            </a:r>
            <a:endParaRPr lang="zh-TW" altLang="en-US" dirty="0">
              <a:ln w="0"/>
              <a:solidFill>
                <a:schemeClr val="tx1"/>
              </a:solidFill>
            </a:endParaRPr>
          </a:p>
        </p:txBody>
      </p:sp>
      <p:sp>
        <p:nvSpPr>
          <p:cNvPr id="110" name="圓角矩形 109"/>
          <p:cNvSpPr/>
          <p:nvPr/>
        </p:nvSpPr>
        <p:spPr>
          <a:xfrm>
            <a:off x="7308304" y="3699662"/>
            <a:ext cx="1650240" cy="550273"/>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IR</a:t>
            </a:r>
            <a:endParaRPr lang="zh-TW" altLang="en-US" dirty="0">
              <a:ln w="0"/>
              <a:solidFill>
                <a:schemeClr val="tx1"/>
              </a:solidFill>
            </a:endParaRPr>
          </a:p>
        </p:txBody>
      </p:sp>
      <p:sp>
        <p:nvSpPr>
          <p:cNvPr id="111" name="圓柱 110"/>
          <p:cNvSpPr/>
          <p:nvPr/>
        </p:nvSpPr>
        <p:spPr>
          <a:xfrm>
            <a:off x="7445862" y="2789646"/>
            <a:ext cx="1375122" cy="748999"/>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smtClean="0">
                <a:solidFill>
                  <a:schemeClr val="tx1"/>
                </a:solidFill>
              </a:rPr>
              <a:t>Dialogue KB</a:t>
            </a:r>
            <a:endParaRPr lang="zh-TW" altLang="en-US" sz="2000" dirty="0">
              <a:solidFill>
                <a:schemeClr val="tx1"/>
              </a:solidFill>
            </a:endParaRPr>
          </a:p>
        </p:txBody>
      </p:sp>
      <p:sp>
        <p:nvSpPr>
          <p:cNvPr id="112" name="圓角矩形 111"/>
          <p:cNvSpPr/>
          <p:nvPr/>
        </p:nvSpPr>
        <p:spPr>
          <a:xfrm>
            <a:off x="7308304" y="5063688"/>
            <a:ext cx="1650239" cy="573800"/>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Deep Learning</a:t>
            </a:r>
            <a:endParaRPr lang="zh-TW" altLang="en-US" dirty="0">
              <a:ln w="0"/>
              <a:solidFill>
                <a:schemeClr val="tx1"/>
              </a:solidFill>
            </a:endParaRPr>
          </a:p>
        </p:txBody>
      </p:sp>
      <p:sp>
        <p:nvSpPr>
          <p:cNvPr id="113" name="流程圖: 文件 112"/>
          <p:cNvSpPr/>
          <p:nvPr/>
        </p:nvSpPr>
        <p:spPr>
          <a:xfrm>
            <a:off x="3952178" y="6076238"/>
            <a:ext cx="2830686" cy="443625"/>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smtClean="0">
                <a:ln w="0"/>
                <a:solidFill>
                  <a:schemeClr val="tx1"/>
                </a:solidFill>
              </a:rPr>
              <a:t>Answer</a:t>
            </a:r>
            <a:endParaRPr lang="zh-TW" altLang="en-US" dirty="0">
              <a:ln w="0"/>
              <a:solidFill>
                <a:schemeClr val="tx1"/>
              </a:solidFill>
            </a:endParaRPr>
          </a:p>
        </p:txBody>
      </p:sp>
      <p:cxnSp>
        <p:nvCxnSpPr>
          <p:cNvPr id="114" name="直線單箭頭接點 113"/>
          <p:cNvCxnSpPr/>
          <p:nvPr/>
        </p:nvCxnSpPr>
        <p:spPr>
          <a:xfrm>
            <a:off x="4649581" y="4485174"/>
            <a:ext cx="0" cy="592544"/>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15" name="直線單箭頭接點 114"/>
          <p:cNvCxnSpPr>
            <a:stCxn id="103" idx="3"/>
            <a:endCxn id="109" idx="1"/>
          </p:cNvCxnSpPr>
          <p:nvPr/>
        </p:nvCxnSpPr>
        <p:spPr>
          <a:xfrm flipV="1">
            <a:off x="6677873" y="1676601"/>
            <a:ext cx="630431" cy="362779"/>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6" name="直線單箭頭接點 115"/>
          <p:cNvCxnSpPr>
            <a:stCxn id="103" idx="3"/>
            <a:endCxn id="108" idx="1"/>
          </p:cNvCxnSpPr>
          <p:nvPr/>
        </p:nvCxnSpPr>
        <p:spPr>
          <a:xfrm>
            <a:off x="6677873" y="2039380"/>
            <a:ext cx="630431" cy="349636"/>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7" name="直線單箭頭接點 116"/>
          <p:cNvCxnSpPr>
            <a:stCxn id="104" idx="3"/>
            <a:endCxn id="110" idx="1"/>
          </p:cNvCxnSpPr>
          <p:nvPr/>
        </p:nvCxnSpPr>
        <p:spPr>
          <a:xfrm>
            <a:off x="6677873" y="3202769"/>
            <a:ext cx="630431" cy="772030"/>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8" name="直線單箭頭接點 117"/>
          <p:cNvCxnSpPr>
            <a:stCxn id="104" idx="3"/>
            <a:endCxn id="111" idx="2"/>
          </p:cNvCxnSpPr>
          <p:nvPr/>
        </p:nvCxnSpPr>
        <p:spPr>
          <a:xfrm flipV="1">
            <a:off x="6677873" y="3164146"/>
            <a:ext cx="767989" cy="38623"/>
          </a:xfrm>
          <a:prstGeom prst="straightConnector1">
            <a:avLst/>
          </a:prstGeom>
          <a:ln w="28575">
            <a:solidFill>
              <a:schemeClr val="tx1"/>
            </a:solidFill>
            <a:headEnd type="triangle" w="med" len="med"/>
            <a:tailEnd type="none" w="med" len="med"/>
          </a:ln>
          <a:effectLst/>
        </p:spPr>
        <p:style>
          <a:lnRef idx="3">
            <a:schemeClr val="accent6"/>
          </a:lnRef>
          <a:fillRef idx="0">
            <a:schemeClr val="accent6"/>
          </a:fillRef>
          <a:effectRef idx="2">
            <a:schemeClr val="accent6"/>
          </a:effectRef>
          <a:fontRef idx="minor">
            <a:schemeClr val="tx1"/>
          </a:fontRef>
        </p:style>
      </p:cxnSp>
      <p:cxnSp>
        <p:nvCxnSpPr>
          <p:cNvPr id="119" name="直線單箭頭接點 118"/>
          <p:cNvCxnSpPr>
            <a:stCxn id="107" idx="3"/>
            <a:endCxn id="112" idx="1"/>
          </p:cNvCxnSpPr>
          <p:nvPr/>
        </p:nvCxnSpPr>
        <p:spPr>
          <a:xfrm flipV="1">
            <a:off x="6975476" y="5350588"/>
            <a:ext cx="332828" cy="2993"/>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6" name="直線單箭頭接點 125"/>
          <p:cNvCxnSpPr>
            <a:endCxn id="103" idx="1"/>
          </p:cNvCxnSpPr>
          <p:nvPr/>
        </p:nvCxnSpPr>
        <p:spPr>
          <a:xfrm>
            <a:off x="3591067" y="2039380"/>
            <a:ext cx="466102"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7" name="直線單箭頭接點 126"/>
          <p:cNvCxnSpPr/>
          <p:nvPr/>
        </p:nvCxnSpPr>
        <p:spPr>
          <a:xfrm flipH="1">
            <a:off x="4648656" y="2293316"/>
            <a:ext cx="1849" cy="645908"/>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8" name="直線單箭頭接點 127"/>
          <p:cNvCxnSpPr/>
          <p:nvPr/>
        </p:nvCxnSpPr>
        <p:spPr>
          <a:xfrm>
            <a:off x="4649581" y="3472489"/>
            <a:ext cx="0" cy="507872"/>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9" name="直線單箭頭接點 128"/>
          <p:cNvCxnSpPr/>
          <p:nvPr/>
        </p:nvCxnSpPr>
        <p:spPr>
          <a:xfrm>
            <a:off x="6242854" y="2294939"/>
            <a:ext cx="0" cy="65389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0" name="直線單箭頭接點 129"/>
          <p:cNvCxnSpPr/>
          <p:nvPr/>
        </p:nvCxnSpPr>
        <p:spPr>
          <a:xfrm>
            <a:off x="6242854" y="3456705"/>
            <a:ext cx="0" cy="523656"/>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1" name="直線單箭頭接點 130"/>
          <p:cNvCxnSpPr/>
          <p:nvPr/>
        </p:nvCxnSpPr>
        <p:spPr>
          <a:xfrm>
            <a:off x="6242854" y="4485174"/>
            <a:ext cx="0" cy="57851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3" name="直線單箭頭接點 132"/>
          <p:cNvCxnSpPr/>
          <p:nvPr/>
        </p:nvCxnSpPr>
        <p:spPr>
          <a:xfrm flipH="1">
            <a:off x="4649581" y="5656166"/>
            <a:ext cx="924" cy="435990"/>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4" name="直線單箭頭接點 133"/>
          <p:cNvCxnSpPr/>
          <p:nvPr/>
        </p:nvCxnSpPr>
        <p:spPr>
          <a:xfrm flipH="1">
            <a:off x="6242853" y="5637489"/>
            <a:ext cx="3" cy="454667"/>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50" name="圓角矩形 102"/>
          <p:cNvSpPr/>
          <p:nvPr/>
        </p:nvSpPr>
        <p:spPr>
          <a:xfrm>
            <a:off x="1231216" y="1676601"/>
            <a:ext cx="2620704" cy="7124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smtClean="0">
                <a:ln w="0"/>
                <a:solidFill>
                  <a:schemeClr val="tx1"/>
                </a:solidFill>
              </a:rPr>
              <a:t>Dialogue Intention Detection</a:t>
            </a:r>
            <a:endParaRPr lang="zh-TW" altLang="en-US" sz="2000" dirty="0">
              <a:ln w="0"/>
              <a:solidFill>
                <a:schemeClr val="tx1"/>
              </a:solidFill>
            </a:endParaRPr>
          </a:p>
        </p:txBody>
      </p:sp>
      <p:sp>
        <p:nvSpPr>
          <p:cNvPr id="58" name="圓角矩形 102"/>
          <p:cNvSpPr/>
          <p:nvPr/>
        </p:nvSpPr>
        <p:spPr>
          <a:xfrm>
            <a:off x="1229814" y="908475"/>
            <a:ext cx="2620704" cy="537097"/>
          </a:xfrm>
          <a:prstGeom prst="roundRect">
            <a:avLst/>
          </a:prstGeom>
          <a:solidFill>
            <a:schemeClr val="accent5">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smtClean="0">
                <a:ln w="0"/>
                <a:solidFill>
                  <a:schemeClr val="tx1"/>
                </a:solidFill>
              </a:rPr>
              <a:t>User Question Input</a:t>
            </a:r>
            <a:endParaRPr lang="zh-TW" altLang="en-US" sz="2000" dirty="0">
              <a:ln w="0"/>
              <a:solidFill>
                <a:schemeClr val="tx1"/>
              </a:solidFill>
            </a:endParaRPr>
          </a:p>
        </p:txBody>
      </p:sp>
      <p:cxnSp>
        <p:nvCxnSpPr>
          <p:cNvPr id="59" name="直線單箭頭接點 128"/>
          <p:cNvCxnSpPr>
            <a:stCxn id="58" idx="2"/>
            <a:endCxn id="50" idx="0"/>
          </p:cNvCxnSpPr>
          <p:nvPr/>
        </p:nvCxnSpPr>
        <p:spPr>
          <a:xfrm>
            <a:off x="2540166" y="1445572"/>
            <a:ext cx="1402" cy="231029"/>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63" name="圓角矩形 102"/>
          <p:cNvSpPr/>
          <p:nvPr/>
        </p:nvSpPr>
        <p:spPr>
          <a:xfrm>
            <a:off x="1619672" y="5637488"/>
            <a:ext cx="1800200" cy="1135184"/>
          </a:xfrm>
          <a:prstGeom prst="roundRect">
            <a:avLst/>
          </a:prstGeom>
          <a:solidFill>
            <a:schemeClr val="accent5">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System Response Generator</a:t>
            </a:r>
            <a:endParaRPr lang="zh-TW" altLang="en-US" sz="2000" dirty="0">
              <a:ln w="0"/>
              <a:solidFill>
                <a:schemeClr val="tx1"/>
              </a:solidFill>
            </a:endParaRPr>
          </a:p>
        </p:txBody>
      </p:sp>
      <p:cxnSp>
        <p:nvCxnSpPr>
          <p:cNvPr id="64" name="直線單箭頭接點 128"/>
          <p:cNvCxnSpPr>
            <a:stCxn id="113" idx="1"/>
            <a:endCxn id="63" idx="3"/>
          </p:cNvCxnSpPr>
          <p:nvPr/>
        </p:nvCxnSpPr>
        <p:spPr>
          <a:xfrm flipH="1" flipV="1">
            <a:off x="3419872" y="6205080"/>
            <a:ext cx="532306" cy="92971"/>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68" name="圓柱 110"/>
          <p:cNvSpPr/>
          <p:nvPr/>
        </p:nvSpPr>
        <p:spPr>
          <a:xfrm>
            <a:off x="97026" y="2841349"/>
            <a:ext cx="1090598" cy="977847"/>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smtClean="0">
                <a:solidFill>
                  <a:schemeClr val="tx1"/>
                </a:solidFill>
              </a:rPr>
              <a:t>AIML KB</a:t>
            </a:r>
            <a:endParaRPr lang="zh-TW" altLang="en-US" sz="2000" dirty="0">
              <a:solidFill>
                <a:schemeClr val="tx1"/>
              </a:solidFill>
            </a:endParaRPr>
          </a:p>
        </p:txBody>
      </p:sp>
      <p:sp>
        <p:nvSpPr>
          <p:cNvPr id="70" name="圓角矩形 102"/>
          <p:cNvSpPr/>
          <p:nvPr/>
        </p:nvSpPr>
        <p:spPr>
          <a:xfrm>
            <a:off x="1819319" y="2769914"/>
            <a:ext cx="1452089" cy="11111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AIML</a:t>
            </a:r>
          </a:p>
          <a:p>
            <a:pPr algn="ctr"/>
            <a:r>
              <a:rPr lang="en-US" altLang="zh-TW" sz="2000" dirty="0" smtClean="0">
                <a:ln w="0"/>
                <a:solidFill>
                  <a:schemeClr val="tx1"/>
                </a:solidFill>
              </a:rPr>
              <a:t>Dialogue </a:t>
            </a:r>
            <a:br>
              <a:rPr lang="en-US" altLang="zh-TW" sz="2000" dirty="0" smtClean="0">
                <a:ln w="0"/>
                <a:solidFill>
                  <a:schemeClr val="tx1"/>
                </a:solidFill>
              </a:rPr>
            </a:br>
            <a:r>
              <a:rPr lang="en-US" altLang="zh-TW" sz="2000" dirty="0" smtClean="0">
                <a:ln w="0"/>
                <a:solidFill>
                  <a:schemeClr val="tx1"/>
                </a:solidFill>
              </a:rPr>
              <a:t>Engine</a:t>
            </a:r>
            <a:endParaRPr lang="zh-TW" altLang="en-US" sz="2000" dirty="0">
              <a:ln w="0"/>
              <a:solidFill>
                <a:schemeClr val="tx1"/>
              </a:solidFill>
            </a:endParaRPr>
          </a:p>
        </p:txBody>
      </p:sp>
      <p:cxnSp>
        <p:nvCxnSpPr>
          <p:cNvPr id="71" name="直線單箭頭接點 128"/>
          <p:cNvCxnSpPr>
            <a:stCxn id="50" idx="2"/>
            <a:endCxn id="70" idx="0"/>
          </p:cNvCxnSpPr>
          <p:nvPr/>
        </p:nvCxnSpPr>
        <p:spPr>
          <a:xfrm>
            <a:off x="2541568" y="2389016"/>
            <a:ext cx="3796" cy="380898"/>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79" name="直線單箭頭接點 118"/>
          <p:cNvCxnSpPr>
            <a:stCxn id="68" idx="4"/>
            <a:endCxn id="70" idx="1"/>
          </p:cNvCxnSpPr>
          <p:nvPr/>
        </p:nvCxnSpPr>
        <p:spPr>
          <a:xfrm flipV="1">
            <a:off x="1187624" y="3325472"/>
            <a:ext cx="631695" cy="4801"/>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91" name="直線單箭頭接點 128"/>
          <p:cNvCxnSpPr>
            <a:stCxn id="70" idx="2"/>
            <a:endCxn id="94" idx="0"/>
          </p:cNvCxnSpPr>
          <p:nvPr/>
        </p:nvCxnSpPr>
        <p:spPr>
          <a:xfrm>
            <a:off x="2545364" y="3881029"/>
            <a:ext cx="0" cy="399691"/>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94" name="圓角矩形 102"/>
          <p:cNvSpPr/>
          <p:nvPr/>
        </p:nvSpPr>
        <p:spPr>
          <a:xfrm>
            <a:off x="1819319" y="4280720"/>
            <a:ext cx="1452089" cy="1111115"/>
          </a:xfrm>
          <a:prstGeom prst="roundRect">
            <a:avLst/>
          </a:prstGeom>
          <a:solidFill>
            <a:srgbClr val="FFC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Real Time </a:t>
            </a:r>
          </a:p>
          <a:p>
            <a:pPr algn="ctr"/>
            <a:r>
              <a:rPr lang="en-US" altLang="zh-TW" sz="2000" dirty="0" smtClean="0">
                <a:ln w="0"/>
                <a:solidFill>
                  <a:schemeClr val="tx1"/>
                </a:solidFill>
              </a:rPr>
              <a:t>Dialogue</a:t>
            </a:r>
            <a:endParaRPr lang="en-US" altLang="zh-TW" sz="2000" dirty="0">
              <a:ln w="0"/>
              <a:solidFill>
                <a:schemeClr val="tx1"/>
              </a:solidFill>
            </a:endParaRPr>
          </a:p>
          <a:p>
            <a:pPr algn="ctr"/>
            <a:r>
              <a:rPr lang="en-US" altLang="zh-TW" sz="2000" dirty="0" smtClean="0">
                <a:ln w="0"/>
                <a:solidFill>
                  <a:schemeClr val="tx1"/>
                </a:solidFill>
              </a:rPr>
              <a:t>API</a:t>
            </a:r>
            <a:endParaRPr lang="zh-TW" altLang="en-US" sz="2000" dirty="0">
              <a:ln w="0"/>
              <a:solidFill>
                <a:schemeClr val="tx1"/>
              </a:solidFill>
            </a:endParaRPr>
          </a:p>
        </p:txBody>
      </p:sp>
      <p:cxnSp>
        <p:nvCxnSpPr>
          <p:cNvPr id="97" name="直線單箭頭接點 128"/>
          <p:cNvCxnSpPr>
            <a:stCxn id="94" idx="2"/>
            <a:endCxn id="63" idx="0"/>
          </p:cNvCxnSpPr>
          <p:nvPr/>
        </p:nvCxnSpPr>
        <p:spPr>
          <a:xfrm flipH="1">
            <a:off x="2519772" y="5391835"/>
            <a:ext cx="25592" cy="245653"/>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136" name="圓柱 110"/>
          <p:cNvSpPr/>
          <p:nvPr/>
        </p:nvSpPr>
        <p:spPr>
          <a:xfrm>
            <a:off x="119911" y="4361116"/>
            <a:ext cx="1150556" cy="977847"/>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smtClean="0">
                <a:solidFill>
                  <a:schemeClr val="tx1"/>
                </a:solidFill>
              </a:rPr>
              <a:t>Cloud</a:t>
            </a:r>
          </a:p>
          <a:p>
            <a:pPr algn="ctr">
              <a:defRPr/>
            </a:pPr>
            <a:r>
              <a:rPr lang="en-US" altLang="zh-TW" sz="2000" dirty="0" smtClean="0">
                <a:solidFill>
                  <a:schemeClr val="tx1"/>
                </a:solidFill>
              </a:rPr>
              <a:t>Resource</a:t>
            </a:r>
            <a:endParaRPr lang="zh-TW" altLang="en-US" sz="2000" dirty="0">
              <a:solidFill>
                <a:schemeClr val="tx1"/>
              </a:solidFill>
            </a:endParaRPr>
          </a:p>
        </p:txBody>
      </p:sp>
      <p:cxnSp>
        <p:nvCxnSpPr>
          <p:cNvPr id="137" name="直線單箭頭接點 118"/>
          <p:cNvCxnSpPr>
            <a:stCxn id="136" idx="4"/>
            <a:endCxn id="94" idx="1"/>
          </p:cNvCxnSpPr>
          <p:nvPr/>
        </p:nvCxnSpPr>
        <p:spPr>
          <a:xfrm flipV="1">
            <a:off x="1270467" y="4836278"/>
            <a:ext cx="548852" cy="13762"/>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138" name="圓角矩形 108"/>
          <p:cNvSpPr/>
          <p:nvPr/>
        </p:nvSpPr>
        <p:spPr>
          <a:xfrm>
            <a:off x="124936" y="1486836"/>
            <a:ext cx="774656" cy="1078067"/>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RNN</a:t>
            </a:r>
          </a:p>
          <a:p>
            <a:pPr algn="ctr"/>
            <a:r>
              <a:rPr lang="en-US" altLang="zh-TW" dirty="0" smtClean="0">
                <a:ln w="0"/>
                <a:solidFill>
                  <a:schemeClr val="tx1"/>
                </a:solidFill>
              </a:rPr>
              <a:t>LSTM</a:t>
            </a:r>
          </a:p>
          <a:p>
            <a:pPr algn="ctr"/>
            <a:r>
              <a:rPr lang="en-US" altLang="zh-TW" dirty="0" smtClean="0">
                <a:ln w="0"/>
                <a:solidFill>
                  <a:schemeClr val="tx1"/>
                </a:solidFill>
              </a:rPr>
              <a:t>GRU</a:t>
            </a:r>
            <a:endParaRPr lang="zh-TW" altLang="en-US" dirty="0">
              <a:ln w="0"/>
              <a:solidFill>
                <a:schemeClr val="tx1"/>
              </a:solidFill>
            </a:endParaRPr>
          </a:p>
        </p:txBody>
      </p:sp>
      <p:cxnSp>
        <p:nvCxnSpPr>
          <p:cNvPr id="139" name="直線單箭頭接點 125"/>
          <p:cNvCxnSpPr>
            <a:stCxn id="138" idx="3"/>
            <a:endCxn id="50" idx="1"/>
          </p:cNvCxnSpPr>
          <p:nvPr/>
        </p:nvCxnSpPr>
        <p:spPr>
          <a:xfrm>
            <a:off x="899592" y="2025870"/>
            <a:ext cx="331624" cy="6939"/>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0418500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0688" y="-312452"/>
            <a:ext cx="8229600" cy="1143000"/>
          </a:xfrm>
        </p:spPr>
        <p:txBody>
          <a:bodyPr>
            <a:noAutofit/>
          </a:bodyPr>
          <a:lstStyle/>
          <a:p>
            <a:r>
              <a:rPr lang="en-US" altLang="zh-TW" sz="3000" b="1" dirty="0">
                <a:solidFill>
                  <a:schemeClr val="accent1"/>
                </a:solidFill>
              </a:rPr>
              <a:t>IMTKU </a:t>
            </a:r>
            <a:r>
              <a:rPr lang="en-US" altLang="zh-TW" sz="3000" b="1" dirty="0" smtClean="0">
                <a:solidFill>
                  <a:schemeClr val="accent1"/>
                </a:solidFill>
              </a:rPr>
              <a:t>System Architecture for NTCIR-12 QALab2 </a:t>
            </a:r>
            <a:endParaRPr lang="zh-TW" altLang="en-US" sz="3000" b="1" dirty="0">
              <a:solidFill>
                <a:schemeClr val="accent1"/>
              </a:solidFill>
            </a:endParaRPr>
          </a:p>
        </p:txBody>
      </p:sp>
      <p:sp>
        <p:nvSpPr>
          <p:cNvPr id="4"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28</a:t>
            </a:fld>
            <a:endParaRPr lang="zh-TW" altLang="en-US"/>
          </a:p>
        </p:txBody>
      </p:sp>
      <p:sp>
        <p:nvSpPr>
          <p:cNvPr id="102" name="流程圖: 文件 101"/>
          <p:cNvSpPr/>
          <p:nvPr/>
        </p:nvSpPr>
        <p:spPr>
          <a:xfrm>
            <a:off x="3011050" y="593956"/>
            <a:ext cx="2830686" cy="593122"/>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smtClean="0">
                <a:ln w="0"/>
                <a:solidFill>
                  <a:schemeClr val="tx1"/>
                </a:solidFill>
              </a:rPr>
              <a:t>Question </a:t>
            </a:r>
            <a:br>
              <a:rPr lang="en-US" altLang="zh-TW" dirty="0" smtClean="0">
                <a:ln w="0"/>
                <a:solidFill>
                  <a:schemeClr val="tx1"/>
                </a:solidFill>
              </a:rPr>
            </a:br>
            <a:r>
              <a:rPr lang="en-US" altLang="zh-TW" dirty="0" smtClean="0">
                <a:ln w="0"/>
                <a:solidFill>
                  <a:schemeClr val="tx1"/>
                </a:solidFill>
              </a:rPr>
              <a:t>(XML)</a:t>
            </a:r>
            <a:endParaRPr lang="zh-TW" altLang="en-US" dirty="0">
              <a:ln w="0"/>
              <a:solidFill>
                <a:schemeClr val="tx1"/>
              </a:solidFill>
            </a:endParaRPr>
          </a:p>
        </p:txBody>
      </p:sp>
      <p:sp>
        <p:nvSpPr>
          <p:cNvPr id="103" name="圓角矩形 102"/>
          <p:cNvSpPr/>
          <p:nvPr/>
        </p:nvSpPr>
        <p:spPr>
          <a:xfrm>
            <a:off x="3116041" y="1686704"/>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Question </a:t>
            </a:r>
            <a:r>
              <a:rPr lang="en-US" altLang="zh-TW" sz="2000" dirty="0" smtClean="0">
                <a:ln w="0"/>
                <a:solidFill>
                  <a:schemeClr val="tx1"/>
                </a:solidFill>
              </a:rPr>
              <a:t>Analysis</a:t>
            </a:r>
            <a:endParaRPr lang="zh-TW" altLang="en-US" sz="2000" dirty="0">
              <a:ln w="0"/>
              <a:solidFill>
                <a:schemeClr val="tx1"/>
              </a:solidFill>
            </a:endParaRPr>
          </a:p>
        </p:txBody>
      </p:sp>
      <p:sp>
        <p:nvSpPr>
          <p:cNvPr id="104" name="圓角矩形 103"/>
          <p:cNvSpPr/>
          <p:nvPr/>
        </p:nvSpPr>
        <p:spPr>
          <a:xfrm>
            <a:off x="3116041" y="2850093"/>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Document Retrieval</a:t>
            </a:r>
            <a:endParaRPr lang="zh-TW" altLang="en-US" sz="2000" dirty="0">
              <a:ln w="0"/>
              <a:solidFill>
                <a:schemeClr val="tx1"/>
              </a:solidFill>
            </a:endParaRPr>
          </a:p>
        </p:txBody>
      </p:sp>
      <p:sp>
        <p:nvSpPr>
          <p:cNvPr id="105" name="圓角矩形 104"/>
          <p:cNvSpPr/>
          <p:nvPr/>
        </p:nvSpPr>
        <p:spPr>
          <a:xfrm>
            <a:off x="3116041" y="3881621"/>
            <a:ext cx="2620704" cy="507750"/>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Answer Extraction</a:t>
            </a:r>
            <a:endParaRPr lang="zh-TW" altLang="en-US" sz="2000" dirty="0">
              <a:ln w="0"/>
              <a:solidFill>
                <a:schemeClr val="tx1"/>
              </a:solidFill>
            </a:endParaRPr>
          </a:p>
        </p:txBody>
      </p:sp>
      <p:sp>
        <p:nvSpPr>
          <p:cNvPr id="106" name="圓角矩形 105"/>
          <p:cNvSpPr/>
          <p:nvPr/>
        </p:nvSpPr>
        <p:spPr>
          <a:xfrm>
            <a:off x="2800370" y="4978977"/>
            <a:ext cx="1645565" cy="578449"/>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Answer Generation</a:t>
            </a:r>
            <a:endParaRPr lang="zh-TW" altLang="en-US" sz="2000" dirty="0">
              <a:ln w="0"/>
              <a:solidFill>
                <a:schemeClr val="tx1"/>
              </a:solidFill>
            </a:endParaRPr>
          </a:p>
        </p:txBody>
      </p:sp>
      <p:sp>
        <p:nvSpPr>
          <p:cNvPr id="107" name="圓角矩形 106"/>
          <p:cNvSpPr/>
          <p:nvPr/>
        </p:nvSpPr>
        <p:spPr>
          <a:xfrm>
            <a:off x="4577595" y="4964947"/>
            <a:ext cx="1645565" cy="579787"/>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Answer Validation</a:t>
            </a:r>
            <a:endParaRPr lang="zh-TW" altLang="en-US" sz="2000" dirty="0">
              <a:ln w="0"/>
              <a:solidFill>
                <a:schemeClr val="tx1"/>
              </a:solidFill>
            </a:endParaRPr>
          </a:p>
        </p:txBody>
      </p:sp>
      <p:sp>
        <p:nvSpPr>
          <p:cNvPr id="108" name="圓角矩形 107"/>
          <p:cNvSpPr/>
          <p:nvPr/>
        </p:nvSpPr>
        <p:spPr>
          <a:xfrm>
            <a:off x="6954779" y="2062957"/>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Stanford </a:t>
            </a:r>
            <a:r>
              <a:rPr lang="en-US" altLang="zh-TW" dirty="0" err="1" smtClean="0">
                <a:ln w="0"/>
                <a:solidFill>
                  <a:schemeClr val="tx1"/>
                </a:solidFill>
              </a:rPr>
              <a:t>CoreNLP</a:t>
            </a:r>
            <a:endParaRPr lang="zh-TW" altLang="en-US" dirty="0">
              <a:ln w="0"/>
              <a:solidFill>
                <a:schemeClr val="tx1"/>
              </a:solidFill>
            </a:endParaRPr>
          </a:p>
        </p:txBody>
      </p:sp>
      <p:sp>
        <p:nvSpPr>
          <p:cNvPr id="109" name="圓角矩形 108"/>
          <p:cNvSpPr/>
          <p:nvPr/>
        </p:nvSpPr>
        <p:spPr>
          <a:xfrm>
            <a:off x="6954779" y="1291606"/>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JA&amp;EN Translator</a:t>
            </a:r>
            <a:endParaRPr lang="zh-TW" altLang="en-US" dirty="0">
              <a:ln w="0"/>
              <a:solidFill>
                <a:schemeClr val="tx1"/>
              </a:solidFill>
            </a:endParaRPr>
          </a:p>
        </p:txBody>
      </p:sp>
      <p:sp>
        <p:nvSpPr>
          <p:cNvPr id="110" name="圓角矩形 109"/>
          <p:cNvSpPr/>
          <p:nvPr/>
        </p:nvSpPr>
        <p:spPr>
          <a:xfrm>
            <a:off x="6954779" y="2850093"/>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Lucene</a:t>
            </a:r>
            <a:endParaRPr lang="zh-TW" altLang="en-US" dirty="0">
              <a:ln w="0"/>
              <a:solidFill>
                <a:schemeClr val="tx1"/>
              </a:solidFill>
            </a:endParaRPr>
          </a:p>
        </p:txBody>
      </p:sp>
      <p:sp>
        <p:nvSpPr>
          <p:cNvPr id="111" name="圓柱 110"/>
          <p:cNvSpPr/>
          <p:nvPr/>
        </p:nvSpPr>
        <p:spPr>
          <a:xfrm>
            <a:off x="6954779" y="3637435"/>
            <a:ext cx="1375122" cy="748999"/>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smtClean="0">
                <a:solidFill>
                  <a:schemeClr val="tx1"/>
                </a:solidFill>
              </a:rPr>
              <a:t>Wikipedia</a:t>
            </a:r>
            <a:endParaRPr lang="zh-TW" altLang="en-US" sz="2000" dirty="0">
              <a:solidFill>
                <a:schemeClr val="tx1"/>
              </a:solidFill>
            </a:endParaRPr>
          </a:p>
        </p:txBody>
      </p:sp>
      <p:sp>
        <p:nvSpPr>
          <p:cNvPr id="112" name="圓角矩形 111"/>
          <p:cNvSpPr/>
          <p:nvPr/>
        </p:nvSpPr>
        <p:spPr>
          <a:xfrm>
            <a:off x="7013303" y="4964948"/>
            <a:ext cx="1375121" cy="573800"/>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Machine Learning</a:t>
            </a:r>
            <a:endParaRPr lang="zh-TW" altLang="en-US" dirty="0">
              <a:ln w="0"/>
              <a:solidFill>
                <a:schemeClr val="tx1"/>
              </a:solidFill>
            </a:endParaRPr>
          </a:p>
        </p:txBody>
      </p:sp>
      <p:sp>
        <p:nvSpPr>
          <p:cNvPr id="113" name="流程圖: 文件 112"/>
          <p:cNvSpPr/>
          <p:nvPr/>
        </p:nvSpPr>
        <p:spPr>
          <a:xfrm>
            <a:off x="3011050" y="5993416"/>
            <a:ext cx="2830686" cy="593122"/>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smtClean="0">
                <a:ln w="0"/>
                <a:solidFill>
                  <a:schemeClr val="tx1"/>
                </a:solidFill>
              </a:rPr>
              <a:t>Answer</a:t>
            </a:r>
            <a:br>
              <a:rPr lang="en-US" altLang="zh-TW" dirty="0" smtClean="0">
                <a:ln w="0"/>
                <a:solidFill>
                  <a:schemeClr val="tx1"/>
                </a:solidFill>
              </a:rPr>
            </a:br>
            <a:r>
              <a:rPr lang="en-US" altLang="zh-TW" dirty="0" smtClean="0">
                <a:ln w="0"/>
                <a:solidFill>
                  <a:schemeClr val="tx1"/>
                </a:solidFill>
              </a:rPr>
              <a:t>(XML)</a:t>
            </a:r>
            <a:endParaRPr lang="zh-TW" altLang="en-US" dirty="0">
              <a:ln w="0"/>
              <a:solidFill>
                <a:schemeClr val="tx1"/>
              </a:solidFill>
            </a:endParaRPr>
          </a:p>
        </p:txBody>
      </p:sp>
      <p:cxnSp>
        <p:nvCxnSpPr>
          <p:cNvPr id="114" name="直線單箭頭接點 113"/>
          <p:cNvCxnSpPr/>
          <p:nvPr/>
        </p:nvCxnSpPr>
        <p:spPr>
          <a:xfrm>
            <a:off x="3708453" y="4386434"/>
            <a:ext cx="0" cy="592544"/>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15" name="直線單箭頭接點 114"/>
          <p:cNvCxnSpPr>
            <a:stCxn id="103" idx="3"/>
            <a:endCxn id="109" idx="1"/>
          </p:cNvCxnSpPr>
          <p:nvPr/>
        </p:nvCxnSpPr>
        <p:spPr>
          <a:xfrm flipV="1">
            <a:off x="5736744" y="1553435"/>
            <a:ext cx="1218035" cy="387206"/>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6" name="直線單箭頭接點 115"/>
          <p:cNvCxnSpPr>
            <a:endCxn id="108" idx="1"/>
          </p:cNvCxnSpPr>
          <p:nvPr/>
        </p:nvCxnSpPr>
        <p:spPr>
          <a:xfrm>
            <a:off x="5736744" y="2062957"/>
            <a:ext cx="1218035" cy="261829"/>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7" name="直線單箭頭接點 116"/>
          <p:cNvCxnSpPr>
            <a:stCxn id="104" idx="3"/>
            <a:endCxn id="110" idx="1"/>
          </p:cNvCxnSpPr>
          <p:nvPr/>
        </p:nvCxnSpPr>
        <p:spPr>
          <a:xfrm>
            <a:off x="5736744" y="3104030"/>
            <a:ext cx="1218035" cy="7892"/>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8" name="直線單箭頭接點 117"/>
          <p:cNvCxnSpPr>
            <a:endCxn id="111" idx="2"/>
          </p:cNvCxnSpPr>
          <p:nvPr/>
        </p:nvCxnSpPr>
        <p:spPr>
          <a:xfrm>
            <a:off x="5736744" y="3245770"/>
            <a:ext cx="1218035" cy="766164"/>
          </a:xfrm>
          <a:prstGeom prst="straightConnector1">
            <a:avLst/>
          </a:prstGeom>
          <a:ln w="28575">
            <a:solidFill>
              <a:schemeClr val="tx1"/>
            </a:solidFill>
            <a:headEnd type="triangle" w="med" len="med"/>
            <a:tailEnd type="none" w="med" len="med"/>
          </a:ln>
          <a:effectLst/>
        </p:spPr>
        <p:style>
          <a:lnRef idx="3">
            <a:schemeClr val="accent6"/>
          </a:lnRef>
          <a:fillRef idx="0">
            <a:schemeClr val="accent6"/>
          </a:fillRef>
          <a:effectRef idx="2">
            <a:schemeClr val="accent6"/>
          </a:effectRef>
          <a:fontRef idx="minor">
            <a:schemeClr val="tx1"/>
          </a:fontRef>
        </p:style>
      </p:cxnSp>
      <p:cxnSp>
        <p:nvCxnSpPr>
          <p:cNvPr id="119" name="直線單箭頭接點 118"/>
          <p:cNvCxnSpPr>
            <a:stCxn id="107" idx="3"/>
            <a:endCxn id="112" idx="1"/>
          </p:cNvCxnSpPr>
          <p:nvPr/>
        </p:nvCxnSpPr>
        <p:spPr>
          <a:xfrm flipV="1">
            <a:off x="6223161" y="5251848"/>
            <a:ext cx="790142" cy="2993"/>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120" name="圓角矩形 119"/>
          <p:cNvSpPr/>
          <p:nvPr/>
        </p:nvSpPr>
        <p:spPr>
          <a:xfrm>
            <a:off x="801316" y="1458341"/>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Complex Essay</a:t>
            </a:r>
            <a:endParaRPr lang="zh-TW" altLang="en-US" sz="2000" dirty="0">
              <a:ln w="0"/>
              <a:solidFill>
                <a:schemeClr val="tx1"/>
              </a:solidFill>
            </a:endParaRPr>
          </a:p>
        </p:txBody>
      </p:sp>
      <p:sp>
        <p:nvSpPr>
          <p:cNvPr id="121" name="圓角矩形 120"/>
          <p:cNvSpPr/>
          <p:nvPr/>
        </p:nvSpPr>
        <p:spPr>
          <a:xfrm>
            <a:off x="801316" y="1863627"/>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Simple Essay</a:t>
            </a:r>
            <a:endParaRPr lang="zh-TW" altLang="en-US" sz="2000" dirty="0">
              <a:ln w="0"/>
              <a:solidFill>
                <a:schemeClr val="tx1"/>
              </a:solidFill>
            </a:endParaRPr>
          </a:p>
        </p:txBody>
      </p:sp>
      <p:sp>
        <p:nvSpPr>
          <p:cNvPr id="122" name="圓角矩形 121"/>
          <p:cNvSpPr/>
          <p:nvPr/>
        </p:nvSpPr>
        <p:spPr>
          <a:xfrm>
            <a:off x="801316" y="2268913"/>
            <a:ext cx="1735551" cy="332572"/>
          </a:xfrm>
          <a:prstGeom prst="roundRect">
            <a:avLst/>
          </a:prstGeom>
          <a:solidFill>
            <a:schemeClr val="tx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True-or-False</a:t>
            </a:r>
            <a:endParaRPr lang="zh-TW" altLang="en-US" sz="2000" dirty="0">
              <a:ln w="0"/>
              <a:solidFill>
                <a:schemeClr val="tx1"/>
              </a:solidFill>
            </a:endParaRPr>
          </a:p>
        </p:txBody>
      </p:sp>
      <p:sp>
        <p:nvSpPr>
          <p:cNvPr id="123" name="圓角矩形 122"/>
          <p:cNvSpPr/>
          <p:nvPr/>
        </p:nvSpPr>
        <p:spPr>
          <a:xfrm>
            <a:off x="801316" y="2674199"/>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lumMod val="50000"/>
                    <a:lumOff val="50000"/>
                  </a:schemeClr>
                </a:solidFill>
              </a:rPr>
              <a:t>Factoid</a:t>
            </a:r>
            <a:endParaRPr lang="zh-TW" altLang="en-US" sz="2000" dirty="0">
              <a:ln w="0"/>
              <a:solidFill>
                <a:schemeClr val="tx1">
                  <a:lumMod val="50000"/>
                  <a:lumOff val="50000"/>
                </a:schemeClr>
              </a:solidFill>
            </a:endParaRPr>
          </a:p>
        </p:txBody>
      </p:sp>
      <p:sp>
        <p:nvSpPr>
          <p:cNvPr id="124" name="圓角矩形 123"/>
          <p:cNvSpPr/>
          <p:nvPr/>
        </p:nvSpPr>
        <p:spPr>
          <a:xfrm>
            <a:off x="801316" y="3079485"/>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lumMod val="50000"/>
                    <a:lumOff val="50000"/>
                  </a:schemeClr>
                </a:solidFill>
              </a:rPr>
              <a:t>Slot-Filling</a:t>
            </a:r>
            <a:endParaRPr lang="zh-TW" altLang="en-US" sz="2000" dirty="0">
              <a:ln w="0"/>
              <a:solidFill>
                <a:schemeClr val="tx1">
                  <a:lumMod val="50000"/>
                  <a:lumOff val="50000"/>
                </a:schemeClr>
              </a:solidFill>
            </a:endParaRPr>
          </a:p>
        </p:txBody>
      </p:sp>
      <p:sp>
        <p:nvSpPr>
          <p:cNvPr id="125" name="圓角矩形 124"/>
          <p:cNvSpPr/>
          <p:nvPr/>
        </p:nvSpPr>
        <p:spPr>
          <a:xfrm>
            <a:off x="801316" y="3484771"/>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lumMod val="50000"/>
                    <a:lumOff val="50000"/>
                  </a:schemeClr>
                </a:solidFill>
              </a:rPr>
              <a:t>Unique</a:t>
            </a:r>
            <a:endParaRPr lang="zh-TW" altLang="en-US" sz="2000" dirty="0">
              <a:ln w="0"/>
              <a:solidFill>
                <a:schemeClr val="tx1">
                  <a:lumMod val="50000"/>
                  <a:lumOff val="50000"/>
                </a:schemeClr>
              </a:solidFill>
            </a:endParaRPr>
          </a:p>
        </p:txBody>
      </p:sp>
      <p:cxnSp>
        <p:nvCxnSpPr>
          <p:cNvPr id="126" name="直線單箭頭接點 125"/>
          <p:cNvCxnSpPr>
            <a:endCxn id="103" idx="1"/>
          </p:cNvCxnSpPr>
          <p:nvPr/>
        </p:nvCxnSpPr>
        <p:spPr>
          <a:xfrm>
            <a:off x="2649939" y="1940640"/>
            <a:ext cx="466102"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7" name="直線單箭頭接點 126"/>
          <p:cNvCxnSpPr/>
          <p:nvPr/>
        </p:nvCxnSpPr>
        <p:spPr>
          <a:xfrm flipH="1">
            <a:off x="3707528" y="2194576"/>
            <a:ext cx="1849" cy="645908"/>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8" name="直線單箭頭接點 127"/>
          <p:cNvCxnSpPr/>
          <p:nvPr/>
        </p:nvCxnSpPr>
        <p:spPr>
          <a:xfrm>
            <a:off x="3708453" y="3373749"/>
            <a:ext cx="0" cy="507872"/>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9" name="直線單箭頭接點 128"/>
          <p:cNvCxnSpPr/>
          <p:nvPr/>
        </p:nvCxnSpPr>
        <p:spPr>
          <a:xfrm>
            <a:off x="5301726" y="2196199"/>
            <a:ext cx="0" cy="65389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0" name="直線單箭頭接點 129"/>
          <p:cNvCxnSpPr/>
          <p:nvPr/>
        </p:nvCxnSpPr>
        <p:spPr>
          <a:xfrm>
            <a:off x="5301726" y="3357965"/>
            <a:ext cx="0" cy="523656"/>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1" name="直線單箭頭接點 130"/>
          <p:cNvCxnSpPr/>
          <p:nvPr/>
        </p:nvCxnSpPr>
        <p:spPr>
          <a:xfrm>
            <a:off x="5301726" y="4386434"/>
            <a:ext cx="0" cy="57851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2" name="直線單箭頭接點 131"/>
          <p:cNvCxnSpPr>
            <a:stCxn id="102" idx="2"/>
            <a:endCxn id="103" idx="0"/>
          </p:cNvCxnSpPr>
          <p:nvPr/>
        </p:nvCxnSpPr>
        <p:spPr>
          <a:xfrm flipH="1">
            <a:off x="4426393" y="1147866"/>
            <a:ext cx="1" cy="538838"/>
          </a:xfrm>
          <a:prstGeom prst="straightConnector1">
            <a:avLst/>
          </a:prstGeom>
          <a:ln w="57150">
            <a:solidFill>
              <a:schemeClr val="tx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3" name="直線單箭頭接點 132"/>
          <p:cNvCxnSpPr/>
          <p:nvPr/>
        </p:nvCxnSpPr>
        <p:spPr>
          <a:xfrm flipH="1">
            <a:off x="3708453" y="5557426"/>
            <a:ext cx="924" cy="435990"/>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4" name="直線單箭頭接點 133"/>
          <p:cNvCxnSpPr/>
          <p:nvPr/>
        </p:nvCxnSpPr>
        <p:spPr>
          <a:xfrm flipH="1">
            <a:off x="5301725" y="5538749"/>
            <a:ext cx="3" cy="454667"/>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135" name="圓角矩形 134"/>
          <p:cNvSpPr/>
          <p:nvPr/>
        </p:nvSpPr>
        <p:spPr>
          <a:xfrm>
            <a:off x="683568" y="1365307"/>
            <a:ext cx="1984960" cy="2516314"/>
          </a:xfrm>
          <a:prstGeom prst="roundRect">
            <a:avLst>
              <a:gd name="adj" fmla="val 451"/>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pic>
        <p:nvPicPr>
          <p:cNvPr id="42"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Tree>
    <p:extLst>
      <p:ext uri="{BB962C8B-B14F-4D97-AF65-F5344CB8AC3E}">
        <p14:creationId xmlns:p14="http://schemas.microsoft.com/office/powerpoint/2010/main" val="1939162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solidFill>
                  <a:schemeClr val="accent1"/>
                </a:solidFill>
              </a:rPr>
              <a:t>Dialogue </a:t>
            </a:r>
            <a:r>
              <a:rPr lang="en-US" sz="6000" dirty="0" smtClean="0">
                <a:solidFill>
                  <a:schemeClr val="accent1"/>
                </a:solidFill>
              </a:rPr>
              <a:t>System</a:t>
            </a:r>
            <a:endParaRPr lang="en-US" sz="6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29</a:t>
            </a:fld>
            <a:endParaRPr lang="zh-TW" altLang="en-US"/>
          </a:p>
        </p:txBody>
      </p:sp>
      <p:pic>
        <p:nvPicPr>
          <p:cNvPr id="5" name="Picture 4"/>
          <p:cNvPicPr>
            <a:picLocks noChangeAspect="1"/>
          </p:cNvPicPr>
          <p:nvPr/>
        </p:nvPicPr>
        <p:blipFill>
          <a:blip r:embed="rId2"/>
          <a:stretch>
            <a:fillRect/>
          </a:stretch>
        </p:blipFill>
        <p:spPr>
          <a:xfrm>
            <a:off x="179512" y="1889084"/>
            <a:ext cx="8763322" cy="4030389"/>
          </a:xfrm>
          <a:prstGeom prst="rect">
            <a:avLst/>
          </a:prstGeom>
        </p:spPr>
      </p:pic>
      <p:sp>
        <p:nvSpPr>
          <p:cNvPr id="6" name="Rectangle 5"/>
          <p:cNvSpPr/>
          <p:nvPr/>
        </p:nvSpPr>
        <p:spPr>
          <a:xfrm>
            <a:off x="179512" y="6457890"/>
            <a:ext cx="8507288" cy="400110"/>
          </a:xfrm>
          <a:prstGeom prst="rect">
            <a:avLst/>
          </a:prstGeom>
        </p:spPr>
        <p:txBody>
          <a:bodyPr wrap="square">
            <a:spAutoFit/>
          </a:bodyPr>
          <a:lstStyle/>
          <a:p>
            <a:r>
              <a:rPr lang="en-US" sz="1000" smtClean="0">
                <a:solidFill>
                  <a:schemeClr val="bg1">
                    <a:lumMod val="75000"/>
                  </a:schemeClr>
                </a:solidFill>
              </a:rPr>
              <a:t>Source: </a:t>
            </a:r>
            <a:r>
              <a:rPr lang="en-US" sz="1000" dirty="0" err="1" smtClean="0">
                <a:solidFill>
                  <a:schemeClr val="bg1">
                    <a:lumMod val="75000"/>
                  </a:schemeClr>
                </a:solidFill>
              </a:rPr>
              <a:t>Serban</a:t>
            </a:r>
            <a:r>
              <a:rPr lang="en-US" sz="1000" dirty="0">
                <a:solidFill>
                  <a:schemeClr val="bg1">
                    <a:lumMod val="75000"/>
                  </a:schemeClr>
                </a:solidFill>
              </a:rPr>
              <a:t>, I. V., Lowe, R., </a:t>
            </a:r>
            <a:r>
              <a:rPr lang="en-US" sz="1000" dirty="0" err="1">
                <a:solidFill>
                  <a:schemeClr val="bg1">
                    <a:lumMod val="75000"/>
                  </a:schemeClr>
                </a:solidFill>
              </a:rPr>
              <a:t>Charlin</a:t>
            </a:r>
            <a:r>
              <a:rPr lang="en-US" sz="1000" dirty="0">
                <a:solidFill>
                  <a:schemeClr val="bg1">
                    <a:lumMod val="75000"/>
                  </a:schemeClr>
                </a:solidFill>
              </a:rPr>
              <a:t>, L., &amp; </a:t>
            </a:r>
            <a:r>
              <a:rPr lang="en-US" sz="1000" dirty="0" err="1">
                <a:solidFill>
                  <a:schemeClr val="bg1">
                    <a:lumMod val="75000"/>
                  </a:schemeClr>
                </a:solidFill>
              </a:rPr>
              <a:t>Pineau</a:t>
            </a:r>
            <a:r>
              <a:rPr lang="en-US" sz="1000" dirty="0">
                <a:solidFill>
                  <a:schemeClr val="bg1">
                    <a:lumMod val="75000"/>
                  </a:schemeClr>
                </a:solidFill>
              </a:rPr>
              <a:t>, J. (2015). A survey of available corpora for building data-driven dialogue systems. </a:t>
            </a:r>
            <a:r>
              <a:rPr lang="en-US" sz="1000" i="1" dirty="0" err="1">
                <a:solidFill>
                  <a:schemeClr val="bg1">
                    <a:lumMod val="75000"/>
                  </a:schemeClr>
                </a:solidFill>
              </a:rPr>
              <a:t>arXiv</a:t>
            </a:r>
            <a:r>
              <a:rPr lang="en-US" sz="1000" i="1" dirty="0">
                <a:solidFill>
                  <a:schemeClr val="bg1">
                    <a:lumMod val="75000"/>
                  </a:schemeClr>
                </a:solidFill>
              </a:rPr>
              <a:t> preprint arXiv:1512.05742</a:t>
            </a:r>
            <a:r>
              <a:rPr lang="en-US" sz="1000" dirty="0">
                <a:solidFill>
                  <a:schemeClr val="bg1">
                    <a:lumMod val="75000"/>
                  </a:schemeClr>
                </a:solidFill>
              </a:rPr>
              <a:t>.</a:t>
            </a:r>
          </a:p>
        </p:txBody>
      </p:sp>
    </p:spTree>
    <p:extLst>
      <p:ext uri="{BB962C8B-B14F-4D97-AF65-F5344CB8AC3E}">
        <p14:creationId xmlns:p14="http://schemas.microsoft.com/office/powerpoint/2010/main" val="1293487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a:buNone/>
            </a:pPr>
            <a:r>
              <a:rPr lang="en-US" altLang="zh-TW" sz="2400" dirty="0">
                <a:latin typeface="Calibri" charset="0"/>
                <a:ea typeface="標楷體" charset="-120"/>
              </a:rPr>
              <a:t>7    2017/03/31    </a:t>
            </a:r>
            <a:r>
              <a:rPr lang="zh-TW" altLang="en-US" sz="2400" dirty="0">
                <a:latin typeface="Calibri" charset="0"/>
                <a:ea typeface="標楷體" charset="-120"/>
              </a:rPr>
              <a:t>金融服務消費者心理與行為 </a:t>
            </a:r>
            <a:r>
              <a:rPr lang="en-US" altLang="zh-TW" sz="2400" dirty="0" smtClean="0">
                <a:latin typeface="Calibri" charset="0"/>
                <a:ea typeface="標楷體" charset="-120"/>
              </a:rPr>
              <a:t/>
            </a:r>
            <a:br>
              <a:rPr lang="en-US" altLang="zh-TW" sz="2400" dirty="0" smtClean="0">
                <a:latin typeface="Calibri" charset="0"/>
                <a:ea typeface="標楷體" charset="-120"/>
              </a:rPr>
            </a:br>
            <a:r>
              <a:rPr lang="en-US" altLang="zh-TW" sz="2400" dirty="0" smtClean="0">
                <a:latin typeface="Calibri" charset="0"/>
                <a:ea typeface="標楷體" charset="-120"/>
              </a:rPr>
              <a:t>                           </a:t>
            </a:r>
            <a:r>
              <a:rPr lang="en-US" altLang="zh-TW" sz="2100" dirty="0" smtClean="0">
                <a:latin typeface="Calibri" charset="0"/>
                <a:ea typeface="標楷體" charset="-120"/>
              </a:rPr>
              <a:t>(</a:t>
            </a:r>
            <a:r>
              <a:rPr lang="en-US" altLang="zh-TW" sz="2100" dirty="0">
                <a:latin typeface="Calibri" charset="0"/>
                <a:ea typeface="標楷體" charset="-120"/>
              </a:rPr>
              <a:t>Consumer Psychology and Behavior on Financial Services)</a:t>
            </a:r>
          </a:p>
          <a:p>
            <a:pPr>
              <a:buNone/>
            </a:pPr>
            <a:r>
              <a:rPr lang="en-US" altLang="zh-TW" sz="2400" dirty="0">
                <a:solidFill>
                  <a:schemeClr val="bg1">
                    <a:lumMod val="65000"/>
                  </a:schemeClr>
                </a:solidFill>
                <a:latin typeface="Calibri" charset="0"/>
                <a:ea typeface="標楷體" charset="-120"/>
              </a:rPr>
              <a:t>8    2017/04/07    </a:t>
            </a:r>
            <a:r>
              <a:rPr lang="zh-TW" altLang="en-US" sz="2400" dirty="0">
                <a:solidFill>
                  <a:schemeClr val="bg1">
                    <a:lumMod val="65000"/>
                  </a:schemeClr>
                </a:solidFill>
                <a:latin typeface="Calibri" charset="0"/>
                <a:ea typeface="標楷體" charset="-120"/>
              </a:rPr>
              <a:t>教學行政觀摩日 </a:t>
            </a:r>
            <a:r>
              <a:rPr lang="en-US" altLang="zh-TW" sz="2400" dirty="0">
                <a:solidFill>
                  <a:schemeClr val="bg1">
                    <a:lumMod val="65000"/>
                  </a:schemeClr>
                </a:solidFill>
                <a:latin typeface="Calibri" charset="0"/>
                <a:ea typeface="標楷體" charset="-120"/>
              </a:rPr>
              <a:t>(Off-campus study)</a:t>
            </a:r>
          </a:p>
          <a:p>
            <a:pPr>
              <a:buNone/>
            </a:pPr>
            <a:r>
              <a:rPr lang="en-US" altLang="zh-TW" sz="2400" dirty="0">
                <a:latin typeface="Calibri" charset="0"/>
                <a:ea typeface="標楷體" charset="-120"/>
              </a:rPr>
              <a:t>9    2017/04/14    </a:t>
            </a:r>
            <a:r>
              <a:rPr lang="zh-TW" altLang="en-US" sz="2400" dirty="0">
                <a:latin typeface="Calibri" charset="0"/>
                <a:ea typeface="標楷體" charset="-120"/>
              </a:rPr>
              <a:t>區塊鏈技術 </a:t>
            </a:r>
            <a:r>
              <a:rPr lang="en-US" altLang="zh-TW" sz="2400" dirty="0" smtClean="0">
                <a:latin typeface="Calibri" charset="0"/>
                <a:ea typeface="標楷體" charset="-120"/>
              </a:rPr>
              <a:t/>
            </a:r>
            <a:br>
              <a:rPr lang="en-US" altLang="zh-TW" sz="2400" dirty="0" smtClean="0">
                <a:latin typeface="Calibri" charset="0"/>
                <a:ea typeface="標楷體" charset="-120"/>
              </a:rPr>
            </a:br>
            <a:r>
              <a:rPr lang="en-US" altLang="zh-TW" sz="2400" dirty="0" smtClean="0">
                <a:latin typeface="Calibri" charset="0"/>
                <a:ea typeface="標楷體" charset="-120"/>
              </a:rPr>
              <a:t>                           (</a:t>
            </a:r>
            <a:r>
              <a:rPr lang="en-US" altLang="zh-TW" sz="2400" dirty="0" err="1">
                <a:latin typeface="Calibri" charset="0"/>
                <a:ea typeface="標楷體" charset="-120"/>
              </a:rPr>
              <a:t>Blockchain</a:t>
            </a:r>
            <a:r>
              <a:rPr lang="en-US" altLang="zh-TW" sz="2400" dirty="0">
                <a:latin typeface="Calibri" charset="0"/>
                <a:ea typeface="標楷體" charset="-120"/>
              </a:rPr>
              <a:t> Technology)</a:t>
            </a:r>
            <a:br>
              <a:rPr lang="en-US" altLang="zh-TW" sz="2400" dirty="0">
                <a:latin typeface="Calibri" charset="0"/>
                <a:ea typeface="標楷體" charset="-120"/>
              </a:rPr>
            </a:br>
            <a:r>
              <a:rPr lang="en-US" altLang="zh-TW" sz="2400" dirty="0">
                <a:latin typeface="Calibri" charset="0"/>
                <a:ea typeface="標楷體" charset="-120"/>
              </a:rPr>
              <a:t>                            </a:t>
            </a:r>
            <a:r>
              <a:rPr lang="en-US" altLang="zh-TW" sz="2000" dirty="0">
                <a:latin typeface="Calibri" charset="0"/>
                <a:ea typeface="標楷體" charset="-120"/>
              </a:rPr>
              <a:t>[Invited Speaker: Dr. </a:t>
            </a:r>
            <a:r>
              <a:rPr lang="en-US" altLang="zh-TW" sz="2000" dirty="0" err="1">
                <a:latin typeface="Calibri" charset="0"/>
                <a:ea typeface="標楷體" charset="-120"/>
              </a:rPr>
              <a:t>Raymund</a:t>
            </a:r>
            <a:r>
              <a:rPr lang="en-US" altLang="zh-TW" sz="2000" dirty="0">
                <a:latin typeface="Calibri" charset="0"/>
                <a:ea typeface="標楷體" charset="-120"/>
              </a:rPr>
              <a:t> Lin, IBM (</a:t>
            </a:r>
            <a:r>
              <a:rPr lang="zh-TW" altLang="en-US" sz="2000" dirty="0">
                <a:latin typeface="Calibri" charset="0"/>
                <a:ea typeface="標楷體" charset="-120"/>
              </a:rPr>
              <a:t>林俊叡 博士，</a:t>
            </a:r>
            <a:r>
              <a:rPr lang="en-US" altLang="zh-TW" sz="2000" dirty="0">
                <a:latin typeface="Calibri" charset="0"/>
                <a:ea typeface="標楷體" charset="-120"/>
              </a:rPr>
              <a:t>IBM)]</a:t>
            </a:r>
          </a:p>
          <a:p>
            <a:pPr>
              <a:buNone/>
            </a:pPr>
            <a:r>
              <a:rPr lang="en-US" altLang="zh-TW" sz="2400" dirty="0">
                <a:solidFill>
                  <a:schemeClr val="accent6">
                    <a:lumMod val="50000"/>
                  </a:schemeClr>
                </a:solidFill>
                <a:latin typeface="Calibri" charset="0"/>
                <a:ea typeface="標楷體" charset="-120"/>
              </a:rPr>
              <a:t>10    2017/04/21    </a:t>
            </a:r>
            <a:r>
              <a:rPr lang="zh-TW" altLang="en-US" sz="2400" dirty="0">
                <a:solidFill>
                  <a:schemeClr val="accent6">
                    <a:lumMod val="50000"/>
                  </a:schemeClr>
                </a:solidFill>
                <a:latin typeface="Calibri" charset="0"/>
                <a:ea typeface="標楷體" charset="-120"/>
              </a:rPr>
              <a:t>期中報告 </a:t>
            </a:r>
            <a:r>
              <a:rPr lang="en-US" altLang="zh-TW" sz="2400" dirty="0">
                <a:solidFill>
                  <a:schemeClr val="accent6">
                    <a:lumMod val="50000"/>
                  </a:schemeClr>
                </a:solidFill>
                <a:latin typeface="Calibri" charset="0"/>
                <a:ea typeface="標楷體" charset="-120"/>
              </a:rPr>
              <a:t>(Midterm Project Report)</a:t>
            </a:r>
          </a:p>
          <a:p>
            <a:pPr>
              <a:buNone/>
            </a:pPr>
            <a:r>
              <a:rPr lang="en-US" altLang="zh-TW" sz="2400" dirty="0">
                <a:solidFill>
                  <a:schemeClr val="accent1"/>
                </a:solidFill>
                <a:latin typeface="Calibri" charset="0"/>
                <a:ea typeface="標楷體" charset="-120"/>
              </a:rPr>
              <a:t>11    2017/04/28    Python Pandas</a:t>
            </a:r>
            <a:r>
              <a:rPr lang="zh-TW" altLang="en-US" sz="2400" dirty="0">
                <a:solidFill>
                  <a:schemeClr val="accent1"/>
                </a:solidFill>
                <a:latin typeface="Calibri" charset="0"/>
                <a:ea typeface="標楷體" charset="-120"/>
              </a:rPr>
              <a:t>財務大數據分析 </a:t>
            </a:r>
            <a:r>
              <a:rPr lang="en-US" altLang="zh-TW" sz="2400" dirty="0" smtClean="0">
                <a:solidFill>
                  <a:schemeClr val="accent1"/>
                </a:solidFill>
                <a:latin typeface="Calibri" charset="0"/>
                <a:ea typeface="標楷體" charset="-120"/>
              </a:rPr>
              <a:t/>
            </a:r>
            <a:br>
              <a:rPr lang="en-US" altLang="zh-TW" sz="2400" dirty="0" smtClean="0">
                <a:solidFill>
                  <a:schemeClr val="accent1"/>
                </a:solidFill>
                <a:latin typeface="Calibri" charset="0"/>
                <a:ea typeface="標楷體" charset="-120"/>
              </a:rPr>
            </a:br>
            <a:r>
              <a:rPr lang="en-US" altLang="zh-TW" sz="2400" dirty="0" smtClean="0">
                <a:solidFill>
                  <a:schemeClr val="accent1"/>
                </a:solidFill>
                <a:latin typeface="Calibri" charset="0"/>
                <a:ea typeface="標楷體" charset="-120"/>
              </a:rPr>
              <a:t>                             (</a:t>
            </a:r>
            <a:r>
              <a:rPr lang="en-US" altLang="zh-TW" sz="2400" dirty="0">
                <a:solidFill>
                  <a:schemeClr val="accent1"/>
                </a:solidFill>
                <a:latin typeface="Calibri" charset="0"/>
                <a:ea typeface="標楷體" charset="-120"/>
              </a:rPr>
              <a:t>Finance Big Data Analytics with Pandas in Python)</a:t>
            </a:r>
          </a:p>
          <a:p>
            <a:pPr>
              <a:buNone/>
            </a:pPr>
            <a:r>
              <a:rPr lang="en-US" altLang="zh-TW" sz="2400" dirty="0">
                <a:solidFill>
                  <a:schemeClr val="accent1"/>
                </a:solidFill>
                <a:latin typeface="Calibri" charset="0"/>
                <a:ea typeface="標楷體" charset="-120"/>
              </a:rPr>
              <a:t>12    2017/05/05    </a:t>
            </a:r>
            <a:r>
              <a:rPr lang="zh-TW" altLang="en-US" sz="2400" dirty="0">
                <a:solidFill>
                  <a:schemeClr val="accent1"/>
                </a:solidFill>
                <a:latin typeface="Calibri" charset="0"/>
                <a:ea typeface="標楷體" charset="-120"/>
              </a:rPr>
              <a:t>人工智慧與深度學習金融科技 </a:t>
            </a:r>
            <a:r>
              <a:rPr lang="en-US" altLang="zh-TW" sz="2400" dirty="0" smtClean="0">
                <a:solidFill>
                  <a:schemeClr val="accent1"/>
                </a:solidFill>
                <a:latin typeface="Calibri" charset="0"/>
                <a:ea typeface="標楷體" charset="-120"/>
              </a:rPr>
              <a:t/>
            </a:r>
            <a:br>
              <a:rPr lang="en-US" altLang="zh-TW" sz="2400" dirty="0" smtClean="0">
                <a:solidFill>
                  <a:schemeClr val="accent1"/>
                </a:solidFill>
                <a:latin typeface="Calibri" charset="0"/>
                <a:ea typeface="標楷體" charset="-120"/>
              </a:rPr>
            </a:br>
            <a:r>
              <a:rPr lang="en-US" altLang="zh-TW" sz="2400" dirty="0" smtClean="0">
                <a:solidFill>
                  <a:schemeClr val="accent1"/>
                </a:solidFill>
                <a:latin typeface="Calibri" charset="0"/>
                <a:ea typeface="標楷體" charset="-120"/>
              </a:rPr>
              <a:t>                             </a:t>
            </a:r>
            <a:r>
              <a:rPr lang="en-US" altLang="zh-TW" sz="2200" dirty="0" smtClean="0">
                <a:solidFill>
                  <a:schemeClr val="accent1"/>
                </a:solidFill>
                <a:latin typeface="Calibri" charset="0"/>
                <a:ea typeface="標楷體" charset="-120"/>
              </a:rPr>
              <a:t>(</a:t>
            </a:r>
            <a:r>
              <a:rPr lang="en-US" altLang="zh-TW" sz="2200" dirty="0">
                <a:solidFill>
                  <a:schemeClr val="accent1"/>
                </a:solidFill>
                <a:latin typeface="Calibri" charset="0"/>
                <a:ea typeface="標楷體" charset="-120"/>
              </a:rPr>
              <a:t>Artificial Intelligence and Deep Learning for Fintech)</a:t>
            </a:r>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87230C8-8BCB-294A-A0DB-72C01E7CEC70}" type="slidenum">
              <a:rPr lang="zh-TW" altLang="en-US" sz="1200">
                <a:solidFill>
                  <a:srgbClr val="898989"/>
                </a:solidFill>
              </a:rPr>
              <a:pPr eaLnBrk="1" hangingPunct="1">
                <a:spcBef>
                  <a:spcPct val="0"/>
                </a:spcBef>
                <a:buFontTx/>
                <a:buNone/>
              </a:pPr>
              <a:t>3</a:t>
            </a:fld>
            <a:endParaRPr lang="zh-TW" altLang="en-US" sz="1200">
              <a:solidFill>
                <a:srgbClr val="898989"/>
              </a:solidFill>
            </a:endParaRPr>
          </a:p>
        </p:txBody>
      </p:sp>
    </p:spTree>
    <p:extLst>
      <p:ext uri="{BB962C8B-B14F-4D97-AF65-F5344CB8AC3E}">
        <p14:creationId xmlns:p14="http://schemas.microsoft.com/office/powerpoint/2010/main" val="1859147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30</a:t>
            </a:fld>
            <a:endParaRPr lang="zh-TW" altLang="en-US"/>
          </a:p>
        </p:txBody>
      </p:sp>
      <p:pic>
        <p:nvPicPr>
          <p:cNvPr id="5" name="Picture 4"/>
          <p:cNvPicPr>
            <a:picLocks noChangeAspect="1"/>
          </p:cNvPicPr>
          <p:nvPr/>
        </p:nvPicPr>
        <p:blipFill>
          <a:blip r:embed="rId2"/>
          <a:stretch>
            <a:fillRect/>
          </a:stretch>
        </p:blipFill>
        <p:spPr>
          <a:xfrm>
            <a:off x="2383524" y="836712"/>
            <a:ext cx="4376952" cy="5547978"/>
          </a:xfrm>
          <a:prstGeom prst="rect">
            <a:avLst/>
          </a:prstGeom>
        </p:spPr>
      </p:pic>
      <p:sp>
        <p:nvSpPr>
          <p:cNvPr id="7" name="Title 1"/>
          <p:cNvSpPr>
            <a:spLocks noGrp="1"/>
          </p:cNvSpPr>
          <p:nvPr>
            <p:ph type="title"/>
          </p:nvPr>
        </p:nvSpPr>
        <p:spPr>
          <a:xfrm>
            <a:off x="457200" y="0"/>
            <a:ext cx="8229600" cy="764704"/>
          </a:xfrm>
        </p:spPr>
        <p:txBody>
          <a:bodyPr/>
          <a:lstStyle/>
          <a:p>
            <a:r>
              <a:rPr lang="en-US" sz="4000" dirty="0">
                <a:solidFill>
                  <a:schemeClr val="accent1"/>
                </a:solidFill>
              </a:rPr>
              <a:t>Chat-oriented Dialogue System</a:t>
            </a:r>
          </a:p>
        </p:txBody>
      </p:sp>
      <p:sp>
        <p:nvSpPr>
          <p:cNvPr id="8" name="Rectangle 7"/>
          <p:cNvSpPr/>
          <p:nvPr/>
        </p:nvSpPr>
        <p:spPr>
          <a:xfrm>
            <a:off x="450537" y="6434744"/>
            <a:ext cx="7433831" cy="400110"/>
          </a:xfrm>
          <a:prstGeom prst="rect">
            <a:avLst/>
          </a:prstGeom>
        </p:spPr>
        <p:txBody>
          <a:bodyPr wrap="square">
            <a:spAutoFit/>
          </a:bodyPr>
          <a:lstStyle/>
          <a:p>
            <a:pPr algn="ctr"/>
            <a:r>
              <a:rPr lang="en-US" sz="1000" smtClean="0">
                <a:solidFill>
                  <a:schemeClr val="bg1">
                    <a:lumMod val="75000"/>
                  </a:schemeClr>
                </a:solidFill>
              </a:rPr>
              <a:t>Source: </a:t>
            </a:r>
            <a:r>
              <a:rPr lang="en-US" sz="1000" dirty="0" err="1" smtClean="0">
                <a:solidFill>
                  <a:schemeClr val="bg1">
                    <a:lumMod val="75000"/>
                  </a:schemeClr>
                </a:solidFill>
              </a:rPr>
              <a:t>Banchs</a:t>
            </a:r>
            <a:r>
              <a:rPr lang="en-US" sz="1000" dirty="0">
                <a:solidFill>
                  <a:schemeClr val="bg1">
                    <a:lumMod val="75000"/>
                  </a:schemeClr>
                </a:solidFill>
              </a:rPr>
              <a:t>, R. E., &amp; Li, H. (2012, July). IRIS: a chat-oriented dialogue system based on the vector space model. In </a:t>
            </a:r>
            <a:r>
              <a:rPr lang="en-US" sz="1000" i="1" dirty="0">
                <a:solidFill>
                  <a:schemeClr val="bg1">
                    <a:lumMod val="75000"/>
                  </a:schemeClr>
                </a:solidFill>
              </a:rPr>
              <a:t>Proceedings of the ACL 2012 System Demonstrations</a:t>
            </a:r>
            <a:r>
              <a:rPr lang="en-US" sz="1000" dirty="0">
                <a:solidFill>
                  <a:schemeClr val="bg1">
                    <a:lumMod val="75000"/>
                  </a:schemeClr>
                </a:solidFill>
              </a:rPr>
              <a:t> (pp. 37-42). Association for Computational Linguistics.</a:t>
            </a:r>
          </a:p>
        </p:txBody>
      </p:sp>
    </p:spTree>
    <p:extLst>
      <p:ext uri="{BB962C8B-B14F-4D97-AF65-F5344CB8AC3E}">
        <p14:creationId xmlns:p14="http://schemas.microsoft.com/office/powerpoint/2010/main" val="661033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solidFill>
                  <a:schemeClr val="accent1"/>
                </a:solidFill>
              </a:rPr>
              <a:t>AIML Dialogue System</a:t>
            </a:r>
            <a:endParaRPr lang="en-US" sz="6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31</a:t>
            </a:fld>
            <a:endParaRPr lang="zh-TW" altLang="en-US"/>
          </a:p>
        </p:txBody>
      </p:sp>
      <p:pic>
        <p:nvPicPr>
          <p:cNvPr id="5" name="Picture 4"/>
          <p:cNvPicPr>
            <a:picLocks noChangeAspect="1"/>
          </p:cNvPicPr>
          <p:nvPr/>
        </p:nvPicPr>
        <p:blipFill>
          <a:blip r:embed="rId2"/>
          <a:stretch>
            <a:fillRect/>
          </a:stretch>
        </p:blipFill>
        <p:spPr>
          <a:xfrm>
            <a:off x="251520" y="2204864"/>
            <a:ext cx="8651875" cy="3975446"/>
          </a:xfrm>
          <a:prstGeom prst="rect">
            <a:avLst/>
          </a:prstGeom>
        </p:spPr>
      </p:pic>
      <p:sp>
        <p:nvSpPr>
          <p:cNvPr id="6" name="Rectangle 5"/>
          <p:cNvSpPr/>
          <p:nvPr/>
        </p:nvSpPr>
        <p:spPr>
          <a:xfrm>
            <a:off x="229350" y="6519446"/>
            <a:ext cx="8457450" cy="338554"/>
          </a:xfrm>
          <a:prstGeom prst="rect">
            <a:avLst/>
          </a:prstGeom>
        </p:spPr>
        <p:txBody>
          <a:bodyPr wrap="square">
            <a:spAutoFit/>
          </a:bodyPr>
          <a:lstStyle/>
          <a:p>
            <a:r>
              <a:rPr lang="en-US" sz="800" dirty="0" smtClean="0">
                <a:solidFill>
                  <a:schemeClr val="bg1">
                    <a:lumMod val="75000"/>
                  </a:schemeClr>
                </a:solidFill>
              </a:rPr>
              <a:t>Source: Morales-Rodríguez</a:t>
            </a:r>
            <a:r>
              <a:rPr lang="en-US" sz="800" dirty="0">
                <a:solidFill>
                  <a:schemeClr val="bg1">
                    <a:lumMod val="75000"/>
                  </a:schemeClr>
                </a:solidFill>
              </a:rPr>
              <a:t>, </a:t>
            </a:r>
            <a:r>
              <a:rPr lang="en-US" sz="800" dirty="0" err="1">
                <a:solidFill>
                  <a:schemeClr val="bg1">
                    <a:lumMod val="75000"/>
                  </a:schemeClr>
                </a:solidFill>
              </a:rPr>
              <a:t>María</a:t>
            </a:r>
            <a:r>
              <a:rPr lang="en-US" sz="800" dirty="0">
                <a:solidFill>
                  <a:schemeClr val="bg1">
                    <a:lumMod val="75000"/>
                  </a:schemeClr>
                </a:solidFill>
              </a:rPr>
              <a:t> </a:t>
            </a:r>
            <a:r>
              <a:rPr lang="en-US" sz="800" dirty="0" err="1">
                <a:solidFill>
                  <a:schemeClr val="bg1">
                    <a:lumMod val="75000"/>
                  </a:schemeClr>
                </a:solidFill>
              </a:rPr>
              <a:t>Lucila</a:t>
            </a:r>
            <a:r>
              <a:rPr lang="en-US" sz="800" dirty="0">
                <a:solidFill>
                  <a:schemeClr val="bg1">
                    <a:lumMod val="75000"/>
                  </a:schemeClr>
                </a:solidFill>
              </a:rPr>
              <a:t>, Rogelio Florencia </a:t>
            </a:r>
            <a:r>
              <a:rPr lang="en-US" sz="800" dirty="0" err="1">
                <a:solidFill>
                  <a:schemeClr val="bg1">
                    <a:lumMod val="75000"/>
                  </a:schemeClr>
                </a:solidFill>
              </a:rPr>
              <a:t>Juárez</a:t>
            </a:r>
            <a:r>
              <a:rPr lang="en-US" sz="800" dirty="0">
                <a:solidFill>
                  <a:schemeClr val="bg1">
                    <a:lumMod val="75000"/>
                  </a:schemeClr>
                </a:solidFill>
              </a:rPr>
              <a:t>, Hector J. </a:t>
            </a:r>
            <a:r>
              <a:rPr lang="en-US" sz="800" dirty="0" err="1">
                <a:solidFill>
                  <a:schemeClr val="bg1">
                    <a:lumMod val="75000"/>
                  </a:schemeClr>
                </a:solidFill>
              </a:rPr>
              <a:t>Fraire</a:t>
            </a:r>
            <a:r>
              <a:rPr lang="en-US" sz="800" dirty="0">
                <a:solidFill>
                  <a:schemeClr val="bg1">
                    <a:lumMod val="75000"/>
                  </a:schemeClr>
                </a:solidFill>
              </a:rPr>
              <a:t> </a:t>
            </a:r>
            <a:r>
              <a:rPr lang="en-US" sz="800" dirty="0" err="1">
                <a:solidFill>
                  <a:schemeClr val="bg1">
                    <a:lumMod val="75000"/>
                  </a:schemeClr>
                </a:solidFill>
              </a:rPr>
              <a:t>Huacuja</a:t>
            </a:r>
            <a:r>
              <a:rPr lang="en-US" sz="800" dirty="0">
                <a:solidFill>
                  <a:schemeClr val="bg1">
                    <a:lumMod val="75000"/>
                  </a:schemeClr>
                </a:solidFill>
              </a:rPr>
              <a:t>, and José A. </a:t>
            </a:r>
            <a:r>
              <a:rPr lang="en-US" sz="800" dirty="0" err="1">
                <a:solidFill>
                  <a:schemeClr val="bg1">
                    <a:lumMod val="75000"/>
                  </a:schemeClr>
                </a:solidFill>
              </a:rPr>
              <a:t>Martínez</a:t>
            </a:r>
            <a:r>
              <a:rPr lang="en-US" sz="800" dirty="0">
                <a:solidFill>
                  <a:schemeClr val="bg1">
                    <a:lumMod val="75000"/>
                  </a:schemeClr>
                </a:solidFill>
              </a:rPr>
              <a:t> Flores. "Emotional conversational agents in clinical psychology and psychiatry." In </a:t>
            </a:r>
            <a:r>
              <a:rPr lang="en-US" sz="800" i="1" dirty="0">
                <a:solidFill>
                  <a:schemeClr val="bg1">
                    <a:lumMod val="75000"/>
                  </a:schemeClr>
                </a:solidFill>
              </a:rPr>
              <a:t>Mexican International Conference on Artificial Intelligence</a:t>
            </a:r>
            <a:r>
              <a:rPr lang="en-US" sz="800" dirty="0">
                <a:solidFill>
                  <a:schemeClr val="bg1">
                    <a:lumMod val="75000"/>
                  </a:schemeClr>
                </a:solidFill>
              </a:rPr>
              <a:t>, pp. 458-466. Springer Berlin Heidelberg, </a:t>
            </a:r>
            <a:r>
              <a:rPr lang="en-US" sz="800" dirty="0" smtClean="0">
                <a:solidFill>
                  <a:schemeClr val="bg1">
                    <a:lumMod val="75000"/>
                  </a:schemeClr>
                </a:solidFill>
              </a:rPr>
              <a:t>2010.</a:t>
            </a:r>
            <a:endParaRPr lang="en-US" sz="800" dirty="0">
              <a:solidFill>
                <a:schemeClr val="bg1">
                  <a:lumMod val="75000"/>
                </a:schemeClr>
              </a:solidFill>
            </a:endParaRPr>
          </a:p>
        </p:txBody>
      </p:sp>
    </p:spTree>
    <p:extLst>
      <p:ext uri="{BB962C8B-B14F-4D97-AF65-F5344CB8AC3E}">
        <p14:creationId xmlns:p14="http://schemas.microsoft.com/office/powerpoint/2010/main" val="1059565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496944" cy="6106690"/>
          </a:xfrm>
        </p:spPr>
        <p:txBody>
          <a:bodyPr/>
          <a:lstStyle/>
          <a:p>
            <a:r>
              <a:rPr lang="en-US" dirty="0" smtClean="0">
                <a:solidFill>
                  <a:schemeClr val="accent1"/>
                </a:solidFill>
              </a:rPr>
              <a:t>Deep Learning for Dialogues </a:t>
            </a:r>
            <a:br>
              <a:rPr lang="en-US" dirty="0" smtClean="0">
                <a:solidFill>
                  <a:schemeClr val="accent1"/>
                </a:solidFill>
              </a:rPr>
            </a:br>
            <a:r>
              <a:rPr lang="en-US" dirty="0" smtClean="0">
                <a:solidFill>
                  <a:schemeClr val="accent1"/>
                </a:solidFill>
              </a:rPr>
              <a:t/>
            </a:r>
            <a:br>
              <a:rPr lang="en-US" dirty="0" smtClean="0">
                <a:solidFill>
                  <a:schemeClr val="accent1"/>
                </a:solidFill>
              </a:rPr>
            </a:br>
            <a:r>
              <a:rPr lang="en-US" dirty="0" smtClean="0">
                <a:solidFill>
                  <a:schemeClr val="accent1"/>
                </a:solidFill>
              </a:rPr>
              <a:t>Intent Classification</a:t>
            </a:r>
            <a:br>
              <a:rPr lang="en-US" dirty="0" smtClean="0">
                <a:solidFill>
                  <a:schemeClr val="accent1"/>
                </a:solidFill>
              </a:rPr>
            </a:br>
            <a:r>
              <a:rPr lang="en-US" dirty="0" smtClean="0">
                <a:solidFill>
                  <a:schemeClr val="accent1"/>
                </a:solidFill>
              </a:rPr>
              <a:t>Intent LSTM</a:t>
            </a:r>
            <a:br>
              <a:rPr lang="en-US" dirty="0" smtClean="0">
                <a:solidFill>
                  <a:schemeClr val="accent1"/>
                </a:solidFill>
              </a:rPr>
            </a:br>
            <a:r>
              <a:rPr lang="en-US" dirty="0" smtClean="0">
                <a:solidFill>
                  <a:schemeClr val="accent1"/>
                </a:solidFill>
              </a:rPr>
              <a:t/>
            </a:r>
            <a:br>
              <a:rPr lang="en-US" dirty="0" smtClean="0">
                <a:solidFill>
                  <a:schemeClr val="accent1"/>
                </a:solidFill>
              </a:rPr>
            </a:br>
            <a:r>
              <a:rPr lang="en-US" dirty="0" smtClean="0">
                <a:solidFill>
                  <a:schemeClr val="accent1"/>
                </a:solidFill>
              </a:rPr>
              <a:t>LSTM (Long-Short Term Memory)</a:t>
            </a:r>
            <a:br>
              <a:rPr lang="en-US" dirty="0" smtClean="0">
                <a:solidFill>
                  <a:schemeClr val="accent1"/>
                </a:solidFill>
              </a:rPr>
            </a:br>
            <a:r>
              <a:rPr lang="en-US" dirty="0" smtClean="0">
                <a:solidFill>
                  <a:schemeClr val="accent1"/>
                </a:solidFill>
              </a:rPr>
              <a:t>GRU (Gated Recurrent Unit)</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32</a:t>
            </a:fld>
            <a:endParaRPr lang="zh-TW" altLang="en-US"/>
          </a:p>
        </p:txBody>
      </p:sp>
      <p:sp>
        <p:nvSpPr>
          <p:cNvPr id="6" name="Rectangle 5"/>
          <p:cNvSpPr/>
          <p:nvPr/>
        </p:nvSpPr>
        <p:spPr>
          <a:xfrm>
            <a:off x="395536" y="6531447"/>
            <a:ext cx="8330530" cy="338554"/>
          </a:xfrm>
          <a:prstGeom prst="rect">
            <a:avLst/>
          </a:prstGeom>
        </p:spPr>
        <p:txBody>
          <a:bodyPr wrap="square">
            <a:spAutoFit/>
          </a:bodyPr>
          <a:lstStyle/>
          <a:p>
            <a:pPr algn="ctr"/>
            <a:r>
              <a:rPr lang="en-US" sz="800" smtClean="0">
                <a:solidFill>
                  <a:schemeClr val="bg1">
                    <a:lumMod val="75000"/>
                  </a:schemeClr>
                </a:solidFill>
              </a:rPr>
              <a:t>Source: </a:t>
            </a:r>
            <a:r>
              <a:rPr lang="en-US" sz="800" dirty="0" err="1" smtClean="0">
                <a:solidFill>
                  <a:schemeClr val="bg1">
                    <a:lumMod val="75000"/>
                  </a:schemeClr>
                </a:solidFill>
              </a:rPr>
              <a:t>Hakkani-Tür</a:t>
            </a:r>
            <a:r>
              <a:rPr lang="en-US" sz="800" dirty="0">
                <a:solidFill>
                  <a:schemeClr val="bg1">
                    <a:lumMod val="75000"/>
                  </a:schemeClr>
                </a:solidFill>
              </a:rPr>
              <a:t>, </a:t>
            </a:r>
            <a:r>
              <a:rPr lang="en-US" sz="800" dirty="0" err="1">
                <a:solidFill>
                  <a:schemeClr val="bg1">
                    <a:lumMod val="75000"/>
                  </a:schemeClr>
                </a:solidFill>
              </a:rPr>
              <a:t>Dilek</a:t>
            </a:r>
            <a:r>
              <a:rPr lang="en-US" sz="800" dirty="0">
                <a:solidFill>
                  <a:schemeClr val="bg1">
                    <a:lumMod val="75000"/>
                  </a:schemeClr>
                </a:solidFill>
              </a:rPr>
              <a:t>, </a:t>
            </a:r>
            <a:r>
              <a:rPr lang="en-US" sz="800" dirty="0" err="1">
                <a:solidFill>
                  <a:schemeClr val="bg1">
                    <a:lumMod val="75000"/>
                  </a:schemeClr>
                </a:solidFill>
              </a:rPr>
              <a:t>Gokhan</a:t>
            </a:r>
            <a:r>
              <a:rPr lang="en-US" sz="800" dirty="0">
                <a:solidFill>
                  <a:schemeClr val="bg1">
                    <a:lumMod val="75000"/>
                  </a:schemeClr>
                </a:solidFill>
              </a:rPr>
              <a:t> Tur, </a:t>
            </a:r>
            <a:r>
              <a:rPr lang="en-US" sz="800" dirty="0" err="1">
                <a:solidFill>
                  <a:schemeClr val="bg1">
                    <a:lumMod val="75000"/>
                  </a:schemeClr>
                </a:solidFill>
              </a:rPr>
              <a:t>Asli</a:t>
            </a:r>
            <a:r>
              <a:rPr lang="en-US" sz="800" dirty="0">
                <a:solidFill>
                  <a:schemeClr val="bg1">
                    <a:lumMod val="75000"/>
                  </a:schemeClr>
                </a:solidFill>
              </a:rPr>
              <a:t> </a:t>
            </a:r>
            <a:r>
              <a:rPr lang="en-US" sz="800" dirty="0" err="1">
                <a:solidFill>
                  <a:schemeClr val="bg1">
                    <a:lumMod val="75000"/>
                  </a:schemeClr>
                </a:solidFill>
              </a:rPr>
              <a:t>Celikyilmaz</a:t>
            </a:r>
            <a:r>
              <a:rPr lang="en-US" sz="800" dirty="0">
                <a:solidFill>
                  <a:schemeClr val="bg1">
                    <a:lumMod val="75000"/>
                  </a:schemeClr>
                </a:solidFill>
              </a:rPr>
              <a:t>, Yun-</a:t>
            </a:r>
            <a:r>
              <a:rPr lang="en-US" sz="800" dirty="0" err="1">
                <a:solidFill>
                  <a:schemeClr val="bg1">
                    <a:lumMod val="75000"/>
                  </a:schemeClr>
                </a:solidFill>
              </a:rPr>
              <a:t>Nung</a:t>
            </a:r>
            <a:r>
              <a:rPr lang="en-US" sz="800" dirty="0">
                <a:solidFill>
                  <a:schemeClr val="bg1">
                    <a:lumMod val="75000"/>
                  </a:schemeClr>
                </a:solidFill>
              </a:rPr>
              <a:t> Chen, </a:t>
            </a:r>
            <a:r>
              <a:rPr lang="en-US" sz="800" dirty="0" err="1">
                <a:solidFill>
                  <a:schemeClr val="bg1">
                    <a:lumMod val="75000"/>
                  </a:schemeClr>
                </a:solidFill>
              </a:rPr>
              <a:t>Jianfeng</a:t>
            </a:r>
            <a:r>
              <a:rPr lang="en-US" sz="800" dirty="0">
                <a:solidFill>
                  <a:schemeClr val="bg1">
                    <a:lumMod val="75000"/>
                  </a:schemeClr>
                </a:solidFill>
              </a:rPr>
              <a:t> Gao, Li Deng, and Ye-Yi Wang. "Multi-domain joint semantic frame parsing using bi-directional RNN-LSTM." In </a:t>
            </a:r>
            <a:r>
              <a:rPr lang="en-US" sz="800" i="1" dirty="0">
                <a:solidFill>
                  <a:schemeClr val="bg1">
                    <a:lumMod val="75000"/>
                  </a:schemeClr>
                </a:solidFill>
              </a:rPr>
              <a:t>Proceedings of The 17th Annual Meeting of the International Speech Communication Association</a:t>
            </a:r>
            <a:r>
              <a:rPr lang="en-US" sz="800" dirty="0">
                <a:solidFill>
                  <a:schemeClr val="bg1">
                    <a:lumMod val="75000"/>
                  </a:schemeClr>
                </a:solidFill>
              </a:rPr>
              <a:t>. 2016.</a:t>
            </a:r>
          </a:p>
        </p:txBody>
      </p:sp>
    </p:spTree>
    <p:extLst>
      <p:ext uri="{BB962C8B-B14F-4D97-AF65-F5344CB8AC3E}">
        <p14:creationId xmlns:p14="http://schemas.microsoft.com/office/powerpoint/2010/main" val="1184369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Dialogue Utterance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33</a:t>
            </a:fld>
            <a:endParaRPr lang="zh-TW" altLang="en-US"/>
          </a:p>
        </p:txBody>
      </p:sp>
      <p:pic>
        <p:nvPicPr>
          <p:cNvPr id="6" name="Picture 5"/>
          <p:cNvPicPr>
            <a:picLocks noChangeAspect="1"/>
          </p:cNvPicPr>
          <p:nvPr/>
        </p:nvPicPr>
        <p:blipFill>
          <a:blip r:embed="rId2"/>
          <a:stretch>
            <a:fillRect/>
          </a:stretch>
        </p:blipFill>
        <p:spPr>
          <a:xfrm>
            <a:off x="439275" y="2420888"/>
            <a:ext cx="8160160" cy="1907778"/>
          </a:xfrm>
          <a:prstGeom prst="rect">
            <a:avLst/>
          </a:prstGeom>
        </p:spPr>
      </p:pic>
      <p:sp>
        <p:nvSpPr>
          <p:cNvPr id="7" name="Rectangle 6"/>
          <p:cNvSpPr/>
          <p:nvPr/>
        </p:nvSpPr>
        <p:spPr>
          <a:xfrm>
            <a:off x="1115616" y="4797152"/>
            <a:ext cx="7317936" cy="923330"/>
          </a:xfrm>
          <a:prstGeom prst="rect">
            <a:avLst/>
          </a:prstGeom>
        </p:spPr>
        <p:txBody>
          <a:bodyPr wrap="square">
            <a:spAutoFit/>
          </a:bodyPr>
          <a:lstStyle/>
          <a:p>
            <a:r>
              <a:rPr lang="en-US" dirty="0"/>
              <a:t>An example utterance with annotations of semantic slots in </a:t>
            </a:r>
            <a:r>
              <a:rPr lang="en-US" dirty="0" smtClean="0"/>
              <a:t/>
            </a:r>
            <a:br>
              <a:rPr lang="en-US" dirty="0" smtClean="0"/>
            </a:br>
            <a:r>
              <a:rPr lang="en-US" dirty="0" smtClean="0"/>
              <a:t>IOB </a:t>
            </a:r>
            <a:r>
              <a:rPr lang="en-US" dirty="0"/>
              <a:t>format (S), domain (D), and intent (I), </a:t>
            </a:r>
            <a:r>
              <a:rPr lang="en-US" dirty="0" smtClean="0"/>
              <a:t/>
            </a:r>
            <a:br>
              <a:rPr lang="en-US" dirty="0" smtClean="0"/>
            </a:br>
            <a:r>
              <a:rPr lang="en-US" dirty="0" smtClean="0"/>
              <a:t>B-</a:t>
            </a:r>
            <a:r>
              <a:rPr lang="en-US" dirty="0" err="1" smtClean="0"/>
              <a:t>dir</a:t>
            </a:r>
            <a:r>
              <a:rPr lang="en-US" dirty="0" smtClean="0"/>
              <a:t> </a:t>
            </a:r>
            <a:r>
              <a:rPr lang="en-US" dirty="0"/>
              <a:t>and I-</a:t>
            </a:r>
            <a:r>
              <a:rPr lang="en-US" dirty="0" err="1"/>
              <a:t>dir</a:t>
            </a:r>
            <a:r>
              <a:rPr lang="en-US" dirty="0"/>
              <a:t> denote the director name.</a:t>
            </a:r>
          </a:p>
        </p:txBody>
      </p:sp>
      <p:sp>
        <p:nvSpPr>
          <p:cNvPr id="8" name="Rectangle 7"/>
          <p:cNvSpPr/>
          <p:nvPr/>
        </p:nvSpPr>
        <p:spPr>
          <a:xfrm>
            <a:off x="395536" y="6531447"/>
            <a:ext cx="8330530" cy="338554"/>
          </a:xfrm>
          <a:prstGeom prst="rect">
            <a:avLst/>
          </a:prstGeom>
        </p:spPr>
        <p:txBody>
          <a:bodyPr wrap="square">
            <a:spAutoFit/>
          </a:bodyPr>
          <a:lstStyle/>
          <a:p>
            <a:pPr algn="ctr"/>
            <a:r>
              <a:rPr lang="en-US" sz="800" smtClean="0">
                <a:solidFill>
                  <a:schemeClr val="bg1">
                    <a:lumMod val="75000"/>
                  </a:schemeClr>
                </a:solidFill>
              </a:rPr>
              <a:t>Source: </a:t>
            </a:r>
            <a:r>
              <a:rPr lang="en-US" sz="800" dirty="0" err="1" smtClean="0">
                <a:solidFill>
                  <a:schemeClr val="bg1">
                    <a:lumMod val="75000"/>
                  </a:schemeClr>
                </a:solidFill>
              </a:rPr>
              <a:t>Hakkani-Tür</a:t>
            </a:r>
            <a:r>
              <a:rPr lang="en-US" sz="800" dirty="0">
                <a:solidFill>
                  <a:schemeClr val="bg1">
                    <a:lumMod val="75000"/>
                  </a:schemeClr>
                </a:solidFill>
              </a:rPr>
              <a:t>, </a:t>
            </a:r>
            <a:r>
              <a:rPr lang="en-US" sz="800" dirty="0" err="1">
                <a:solidFill>
                  <a:schemeClr val="bg1">
                    <a:lumMod val="75000"/>
                  </a:schemeClr>
                </a:solidFill>
              </a:rPr>
              <a:t>Dilek</a:t>
            </a:r>
            <a:r>
              <a:rPr lang="en-US" sz="800" dirty="0">
                <a:solidFill>
                  <a:schemeClr val="bg1">
                    <a:lumMod val="75000"/>
                  </a:schemeClr>
                </a:solidFill>
              </a:rPr>
              <a:t>, </a:t>
            </a:r>
            <a:r>
              <a:rPr lang="en-US" sz="800" dirty="0" err="1">
                <a:solidFill>
                  <a:schemeClr val="bg1">
                    <a:lumMod val="75000"/>
                  </a:schemeClr>
                </a:solidFill>
              </a:rPr>
              <a:t>Gokhan</a:t>
            </a:r>
            <a:r>
              <a:rPr lang="en-US" sz="800" dirty="0">
                <a:solidFill>
                  <a:schemeClr val="bg1">
                    <a:lumMod val="75000"/>
                  </a:schemeClr>
                </a:solidFill>
              </a:rPr>
              <a:t> Tur, </a:t>
            </a:r>
            <a:r>
              <a:rPr lang="en-US" sz="800" dirty="0" err="1">
                <a:solidFill>
                  <a:schemeClr val="bg1">
                    <a:lumMod val="75000"/>
                  </a:schemeClr>
                </a:solidFill>
              </a:rPr>
              <a:t>Asli</a:t>
            </a:r>
            <a:r>
              <a:rPr lang="en-US" sz="800" dirty="0">
                <a:solidFill>
                  <a:schemeClr val="bg1">
                    <a:lumMod val="75000"/>
                  </a:schemeClr>
                </a:solidFill>
              </a:rPr>
              <a:t> </a:t>
            </a:r>
            <a:r>
              <a:rPr lang="en-US" sz="800" dirty="0" err="1">
                <a:solidFill>
                  <a:schemeClr val="bg1">
                    <a:lumMod val="75000"/>
                  </a:schemeClr>
                </a:solidFill>
              </a:rPr>
              <a:t>Celikyilmaz</a:t>
            </a:r>
            <a:r>
              <a:rPr lang="en-US" sz="800" dirty="0">
                <a:solidFill>
                  <a:schemeClr val="bg1">
                    <a:lumMod val="75000"/>
                  </a:schemeClr>
                </a:solidFill>
              </a:rPr>
              <a:t>, Yun-</a:t>
            </a:r>
            <a:r>
              <a:rPr lang="en-US" sz="800" dirty="0" err="1">
                <a:solidFill>
                  <a:schemeClr val="bg1">
                    <a:lumMod val="75000"/>
                  </a:schemeClr>
                </a:solidFill>
              </a:rPr>
              <a:t>Nung</a:t>
            </a:r>
            <a:r>
              <a:rPr lang="en-US" sz="800" dirty="0">
                <a:solidFill>
                  <a:schemeClr val="bg1">
                    <a:lumMod val="75000"/>
                  </a:schemeClr>
                </a:solidFill>
              </a:rPr>
              <a:t> Chen, </a:t>
            </a:r>
            <a:r>
              <a:rPr lang="en-US" sz="800" dirty="0" err="1">
                <a:solidFill>
                  <a:schemeClr val="bg1">
                    <a:lumMod val="75000"/>
                  </a:schemeClr>
                </a:solidFill>
              </a:rPr>
              <a:t>Jianfeng</a:t>
            </a:r>
            <a:r>
              <a:rPr lang="en-US" sz="800" dirty="0">
                <a:solidFill>
                  <a:schemeClr val="bg1">
                    <a:lumMod val="75000"/>
                  </a:schemeClr>
                </a:solidFill>
              </a:rPr>
              <a:t> Gao, Li Deng, and Ye-Yi Wang. "Multi-domain joint semantic frame parsing using bi-directional RNN-LSTM." In </a:t>
            </a:r>
            <a:r>
              <a:rPr lang="en-US" sz="800" i="1" dirty="0">
                <a:solidFill>
                  <a:schemeClr val="bg1">
                    <a:lumMod val="75000"/>
                  </a:schemeClr>
                </a:solidFill>
              </a:rPr>
              <a:t>Proceedings of The 17th Annual Meeting of the International Speech Communication Association</a:t>
            </a:r>
            <a:r>
              <a:rPr lang="en-US" sz="800" dirty="0">
                <a:solidFill>
                  <a:schemeClr val="bg1">
                    <a:lumMod val="75000"/>
                  </a:schemeClr>
                </a:solidFill>
              </a:rPr>
              <a:t>. 2016.</a:t>
            </a:r>
          </a:p>
        </p:txBody>
      </p:sp>
    </p:spTree>
    <p:extLst>
      <p:ext uri="{BB962C8B-B14F-4D97-AF65-F5344CB8AC3E}">
        <p14:creationId xmlns:p14="http://schemas.microsoft.com/office/powerpoint/2010/main" val="669976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End-to-end Memory Network Model </a:t>
            </a:r>
            <a:r>
              <a:rPr lang="en-US" dirty="0">
                <a:solidFill>
                  <a:schemeClr val="accent1"/>
                </a:solidFill>
              </a:rPr>
              <a:t>for </a:t>
            </a:r>
            <a:r>
              <a:rPr lang="en-US" dirty="0" smtClean="0">
                <a:solidFill>
                  <a:schemeClr val="accent1"/>
                </a:solidFill>
              </a:rPr>
              <a:t>Multi-turn </a:t>
            </a:r>
            <a:r>
              <a:rPr lang="en-US" dirty="0">
                <a:solidFill>
                  <a:schemeClr val="accent1"/>
                </a:solidFill>
              </a:rPr>
              <a:t>SLU</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34</a:t>
            </a:fld>
            <a:endParaRPr lang="zh-TW" altLang="en-US"/>
          </a:p>
        </p:txBody>
      </p:sp>
      <p:pic>
        <p:nvPicPr>
          <p:cNvPr id="5" name="Picture 4"/>
          <p:cNvPicPr>
            <a:picLocks noChangeAspect="1"/>
          </p:cNvPicPr>
          <p:nvPr/>
        </p:nvPicPr>
        <p:blipFill>
          <a:blip r:embed="rId2"/>
          <a:stretch>
            <a:fillRect/>
          </a:stretch>
        </p:blipFill>
        <p:spPr>
          <a:xfrm>
            <a:off x="0" y="2338294"/>
            <a:ext cx="9144000" cy="3260912"/>
          </a:xfrm>
          <a:prstGeom prst="rect">
            <a:avLst/>
          </a:prstGeom>
        </p:spPr>
      </p:pic>
      <p:sp>
        <p:nvSpPr>
          <p:cNvPr id="6" name="Rectangle 5"/>
          <p:cNvSpPr/>
          <p:nvPr/>
        </p:nvSpPr>
        <p:spPr>
          <a:xfrm>
            <a:off x="539552" y="6503838"/>
            <a:ext cx="7918648" cy="381149"/>
          </a:xfrm>
          <a:prstGeom prst="rect">
            <a:avLst/>
          </a:prstGeom>
        </p:spPr>
        <p:txBody>
          <a:bodyPr wrap="square">
            <a:spAutoFit/>
          </a:bodyPr>
          <a:lstStyle/>
          <a:p>
            <a:pPr algn="ctr"/>
            <a:r>
              <a:rPr lang="en-US" sz="900" dirty="0" smtClean="0">
                <a:solidFill>
                  <a:schemeClr val="bg1">
                    <a:lumMod val="75000"/>
                  </a:schemeClr>
                </a:solidFill>
              </a:rPr>
              <a:t>Source: Chen</a:t>
            </a:r>
            <a:r>
              <a:rPr lang="en-US" sz="900" dirty="0">
                <a:solidFill>
                  <a:schemeClr val="bg1">
                    <a:lumMod val="75000"/>
                  </a:schemeClr>
                </a:solidFill>
              </a:rPr>
              <a:t>, Yun-</a:t>
            </a:r>
            <a:r>
              <a:rPr lang="en-US" sz="900" dirty="0" err="1">
                <a:solidFill>
                  <a:schemeClr val="bg1">
                    <a:lumMod val="75000"/>
                  </a:schemeClr>
                </a:solidFill>
              </a:rPr>
              <a:t>Nung</a:t>
            </a:r>
            <a:r>
              <a:rPr lang="en-US" sz="900" dirty="0">
                <a:solidFill>
                  <a:schemeClr val="bg1">
                    <a:lumMod val="75000"/>
                  </a:schemeClr>
                </a:solidFill>
              </a:rPr>
              <a:t>, </a:t>
            </a:r>
            <a:r>
              <a:rPr lang="en-US" sz="900" dirty="0" err="1">
                <a:solidFill>
                  <a:schemeClr val="bg1">
                    <a:lumMod val="75000"/>
                  </a:schemeClr>
                </a:solidFill>
              </a:rPr>
              <a:t>Dilek</a:t>
            </a:r>
            <a:r>
              <a:rPr lang="en-US" sz="900" dirty="0">
                <a:solidFill>
                  <a:schemeClr val="bg1">
                    <a:lumMod val="75000"/>
                  </a:schemeClr>
                </a:solidFill>
              </a:rPr>
              <a:t> </a:t>
            </a:r>
            <a:r>
              <a:rPr lang="en-US" sz="900" dirty="0" err="1">
                <a:solidFill>
                  <a:schemeClr val="bg1">
                    <a:lumMod val="75000"/>
                  </a:schemeClr>
                </a:solidFill>
              </a:rPr>
              <a:t>Hakkani-Tür</a:t>
            </a:r>
            <a:r>
              <a:rPr lang="en-US" sz="900" dirty="0">
                <a:solidFill>
                  <a:schemeClr val="bg1">
                    <a:lumMod val="75000"/>
                  </a:schemeClr>
                </a:solidFill>
              </a:rPr>
              <a:t>, </a:t>
            </a:r>
            <a:r>
              <a:rPr lang="en-US" sz="900" dirty="0" err="1">
                <a:solidFill>
                  <a:schemeClr val="bg1">
                    <a:lumMod val="75000"/>
                  </a:schemeClr>
                </a:solidFill>
              </a:rPr>
              <a:t>Gokhan</a:t>
            </a:r>
            <a:r>
              <a:rPr lang="en-US" sz="900" dirty="0">
                <a:solidFill>
                  <a:schemeClr val="bg1">
                    <a:lumMod val="75000"/>
                  </a:schemeClr>
                </a:solidFill>
              </a:rPr>
              <a:t> Tur, </a:t>
            </a:r>
            <a:r>
              <a:rPr lang="en-US" sz="900" dirty="0" err="1">
                <a:solidFill>
                  <a:schemeClr val="bg1">
                    <a:lumMod val="75000"/>
                  </a:schemeClr>
                </a:solidFill>
              </a:rPr>
              <a:t>Jianfeng</a:t>
            </a:r>
            <a:r>
              <a:rPr lang="en-US" sz="900" dirty="0">
                <a:solidFill>
                  <a:schemeClr val="bg1">
                    <a:lumMod val="75000"/>
                  </a:schemeClr>
                </a:solidFill>
              </a:rPr>
              <a:t> Gao, and Li Deng. "End-to-end memory networks with knowledge carryover for multi-turn spoken language understanding." In </a:t>
            </a:r>
            <a:r>
              <a:rPr lang="en-US" sz="900" i="1" dirty="0">
                <a:solidFill>
                  <a:schemeClr val="bg1">
                    <a:lumMod val="75000"/>
                  </a:schemeClr>
                </a:solidFill>
              </a:rPr>
              <a:t>Proceedings of </a:t>
            </a:r>
            <a:r>
              <a:rPr lang="en-US" sz="900" i="1" dirty="0" err="1">
                <a:solidFill>
                  <a:schemeClr val="bg1">
                    <a:lumMod val="75000"/>
                  </a:schemeClr>
                </a:solidFill>
              </a:rPr>
              <a:t>Interspeech</a:t>
            </a:r>
            <a:r>
              <a:rPr lang="en-US" sz="900" dirty="0">
                <a:solidFill>
                  <a:schemeClr val="bg1">
                    <a:lumMod val="75000"/>
                  </a:schemeClr>
                </a:solidFill>
              </a:rPr>
              <a:t>. 2016.</a:t>
            </a:r>
          </a:p>
        </p:txBody>
      </p:sp>
    </p:spTree>
    <p:extLst>
      <p:ext uri="{BB962C8B-B14F-4D97-AF65-F5344CB8AC3E}">
        <p14:creationId xmlns:p14="http://schemas.microsoft.com/office/powerpoint/2010/main" val="1041719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35</a:t>
            </a:fld>
            <a:endParaRPr lang="zh-TW" altLang="en-US"/>
          </a:p>
        </p:txBody>
      </p:sp>
      <p:pic>
        <p:nvPicPr>
          <p:cNvPr id="5" name="Picture 4"/>
          <p:cNvPicPr>
            <a:picLocks noChangeAspect="1"/>
          </p:cNvPicPr>
          <p:nvPr/>
        </p:nvPicPr>
        <p:blipFill>
          <a:blip r:embed="rId2"/>
          <a:stretch>
            <a:fillRect/>
          </a:stretch>
        </p:blipFill>
        <p:spPr>
          <a:xfrm>
            <a:off x="685800" y="361950"/>
            <a:ext cx="7772400" cy="6134100"/>
          </a:xfrm>
          <a:prstGeom prst="rect">
            <a:avLst/>
          </a:prstGeom>
        </p:spPr>
      </p:pic>
      <p:sp>
        <p:nvSpPr>
          <p:cNvPr id="6" name="Rectangle 5"/>
          <p:cNvSpPr/>
          <p:nvPr/>
        </p:nvSpPr>
        <p:spPr>
          <a:xfrm>
            <a:off x="539552" y="6503838"/>
            <a:ext cx="7918648" cy="381149"/>
          </a:xfrm>
          <a:prstGeom prst="rect">
            <a:avLst/>
          </a:prstGeom>
        </p:spPr>
        <p:txBody>
          <a:bodyPr wrap="square">
            <a:spAutoFit/>
          </a:bodyPr>
          <a:lstStyle/>
          <a:p>
            <a:pPr algn="ctr"/>
            <a:r>
              <a:rPr lang="en-US" sz="900" smtClean="0">
                <a:solidFill>
                  <a:schemeClr val="bg1">
                    <a:lumMod val="75000"/>
                  </a:schemeClr>
                </a:solidFill>
              </a:rPr>
              <a:t>Source: Chen</a:t>
            </a:r>
            <a:r>
              <a:rPr lang="en-US" sz="900" dirty="0">
                <a:solidFill>
                  <a:schemeClr val="bg1">
                    <a:lumMod val="75000"/>
                  </a:schemeClr>
                </a:solidFill>
              </a:rPr>
              <a:t>, Yun-</a:t>
            </a:r>
            <a:r>
              <a:rPr lang="en-US" sz="900" dirty="0" err="1">
                <a:solidFill>
                  <a:schemeClr val="bg1">
                    <a:lumMod val="75000"/>
                  </a:schemeClr>
                </a:solidFill>
              </a:rPr>
              <a:t>Nung</a:t>
            </a:r>
            <a:r>
              <a:rPr lang="en-US" sz="900" dirty="0">
                <a:solidFill>
                  <a:schemeClr val="bg1">
                    <a:lumMod val="75000"/>
                  </a:schemeClr>
                </a:solidFill>
              </a:rPr>
              <a:t>, </a:t>
            </a:r>
            <a:r>
              <a:rPr lang="en-US" sz="900" dirty="0" err="1">
                <a:solidFill>
                  <a:schemeClr val="bg1">
                    <a:lumMod val="75000"/>
                  </a:schemeClr>
                </a:solidFill>
              </a:rPr>
              <a:t>Dilek</a:t>
            </a:r>
            <a:r>
              <a:rPr lang="en-US" sz="900" dirty="0">
                <a:solidFill>
                  <a:schemeClr val="bg1">
                    <a:lumMod val="75000"/>
                  </a:schemeClr>
                </a:solidFill>
              </a:rPr>
              <a:t> </a:t>
            </a:r>
            <a:r>
              <a:rPr lang="en-US" sz="900" dirty="0" err="1">
                <a:solidFill>
                  <a:schemeClr val="bg1">
                    <a:lumMod val="75000"/>
                  </a:schemeClr>
                </a:solidFill>
              </a:rPr>
              <a:t>Hakkani-Tür</a:t>
            </a:r>
            <a:r>
              <a:rPr lang="en-US" sz="900" dirty="0">
                <a:solidFill>
                  <a:schemeClr val="bg1">
                    <a:lumMod val="75000"/>
                  </a:schemeClr>
                </a:solidFill>
              </a:rPr>
              <a:t>, </a:t>
            </a:r>
            <a:r>
              <a:rPr lang="en-US" sz="900" dirty="0" err="1">
                <a:solidFill>
                  <a:schemeClr val="bg1">
                    <a:lumMod val="75000"/>
                  </a:schemeClr>
                </a:solidFill>
              </a:rPr>
              <a:t>Gokhan</a:t>
            </a:r>
            <a:r>
              <a:rPr lang="en-US" sz="900" dirty="0">
                <a:solidFill>
                  <a:schemeClr val="bg1">
                    <a:lumMod val="75000"/>
                  </a:schemeClr>
                </a:solidFill>
              </a:rPr>
              <a:t> Tur, </a:t>
            </a:r>
            <a:r>
              <a:rPr lang="en-US" sz="900" dirty="0" err="1">
                <a:solidFill>
                  <a:schemeClr val="bg1">
                    <a:lumMod val="75000"/>
                  </a:schemeClr>
                </a:solidFill>
              </a:rPr>
              <a:t>Jianfeng</a:t>
            </a:r>
            <a:r>
              <a:rPr lang="en-US" sz="900" dirty="0">
                <a:solidFill>
                  <a:schemeClr val="bg1">
                    <a:lumMod val="75000"/>
                  </a:schemeClr>
                </a:solidFill>
              </a:rPr>
              <a:t> Gao, and Li Deng. "End-to-end memory networks with knowledge carryover for multi-turn spoken language understanding." In </a:t>
            </a:r>
            <a:r>
              <a:rPr lang="en-US" sz="900" i="1" dirty="0">
                <a:solidFill>
                  <a:schemeClr val="bg1">
                    <a:lumMod val="75000"/>
                  </a:schemeClr>
                </a:solidFill>
              </a:rPr>
              <a:t>Proceedings of </a:t>
            </a:r>
            <a:r>
              <a:rPr lang="en-US" sz="900" i="1" dirty="0" err="1">
                <a:solidFill>
                  <a:schemeClr val="bg1">
                    <a:lumMod val="75000"/>
                  </a:schemeClr>
                </a:solidFill>
              </a:rPr>
              <a:t>Interspeech</a:t>
            </a:r>
            <a:r>
              <a:rPr lang="en-US" sz="900" dirty="0">
                <a:solidFill>
                  <a:schemeClr val="bg1">
                    <a:lumMod val="75000"/>
                  </a:schemeClr>
                </a:solidFill>
              </a:rPr>
              <a:t>. 2016.</a:t>
            </a:r>
          </a:p>
        </p:txBody>
      </p:sp>
    </p:spTree>
    <p:extLst>
      <p:ext uri="{BB962C8B-B14F-4D97-AF65-F5344CB8AC3E}">
        <p14:creationId xmlns:p14="http://schemas.microsoft.com/office/powerpoint/2010/main" val="1896542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199"/>
            <a:ext cx="8229600" cy="850106"/>
          </a:xfrm>
        </p:spPr>
        <p:txBody>
          <a:bodyPr/>
          <a:lstStyle/>
          <a:p>
            <a:r>
              <a:rPr lang="en-US" sz="3200" dirty="0" smtClean="0">
                <a:solidFill>
                  <a:schemeClr val="accent1"/>
                </a:solidFill>
              </a:rPr>
              <a:t>Deep Learning for SLU </a:t>
            </a:r>
            <a:br>
              <a:rPr lang="en-US" sz="3200" dirty="0" smtClean="0">
                <a:solidFill>
                  <a:schemeClr val="accent1"/>
                </a:solidFill>
              </a:rPr>
            </a:br>
            <a:r>
              <a:rPr lang="en-US" sz="2400" dirty="0" smtClean="0">
                <a:solidFill>
                  <a:schemeClr val="accent1"/>
                </a:solidFill>
              </a:rPr>
              <a:t>(Spoken Language Understanding)</a:t>
            </a:r>
            <a:endParaRPr lang="en-US" sz="24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36</a:t>
            </a:fld>
            <a:endParaRPr lang="zh-TW" altLang="en-US"/>
          </a:p>
        </p:txBody>
      </p:sp>
      <p:pic>
        <p:nvPicPr>
          <p:cNvPr id="5" name="Picture 4"/>
          <p:cNvPicPr>
            <a:picLocks noChangeAspect="1"/>
          </p:cNvPicPr>
          <p:nvPr/>
        </p:nvPicPr>
        <p:blipFill>
          <a:blip r:embed="rId2"/>
          <a:stretch>
            <a:fillRect/>
          </a:stretch>
        </p:blipFill>
        <p:spPr>
          <a:xfrm>
            <a:off x="1835696" y="992312"/>
            <a:ext cx="5918129" cy="5539135"/>
          </a:xfrm>
          <a:prstGeom prst="rect">
            <a:avLst/>
          </a:prstGeom>
        </p:spPr>
      </p:pic>
      <p:sp>
        <p:nvSpPr>
          <p:cNvPr id="6" name="Rectangle 5"/>
          <p:cNvSpPr/>
          <p:nvPr/>
        </p:nvSpPr>
        <p:spPr>
          <a:xfrm>
            <a:off x="395536" y="6531447"/>
            <a:ext cx="8330530" cy="338554"/>
          </a:xfrm>
          <a:prstGeom prst="rect">
            <a:avLst/>
          </a:prstGeom>
        </p:spPr>
        <p:txBody>
          <a:bodyPr wrap="square">
            <a:spAutoFit/>
          </a:bodyPr>
          <a:lstStyle/>
          <a:p>
            <a:pPr algn="ctr"/>
            <a:r>
              <a:rPr lang="en-US" sz="800" dirty="0" smtClean="0">
                <a:solidFill>
                  <a:schemeClr val="bg1">
                    <a:lumMod val="75000"/>
                  </a:schemeClr>
                </a:solidFill>
              </a:rPr>
              <a:t>Source: </a:t>
            </a:r>
            <a:r>
              <a:rPr lang="en-US" sz="800" dirty="0" err="1" smtClean="0">
                <a:solidFill>
                  <a:schemeClr val="bg1">
                    <a:lumMod val="75000"/>
                  </a:schemeClr>
                </a:solidFill>
              </a:rPr>
              <a:t>Hakkani-Tür</a:t>
            </a:r>
            <a:r>
              <a:rPr lang="en-US" sz="800" dirty="0">
                <a:solidFill>
                  <a:schemeClr val="bg1">
                    <a:lumMod val="75000"/>
                  </a:schemeClr>
                </a:solidFill>
              </a:rPr>
              <a:t>, </a:t>
            </a:r>
            <a:r>
              <a:rPr lang="en-US" sz="800" dirty="0" err="1">
                <a:solidFill>
                  <a:schemeClr val="bg1">
                    <a:lumMod val="75000"/>
                  </a:schemeClr>
                </a:solidFill>
              </a:rPr>
              <a:t>Dilek</a:t>
            </a:r>
            <a:r>
              <a:rPr lang="en-US" sz="800" dirty="0">
                <a:solidFill>
                  <a:schemeClr val="bg1">
                    <a:lumMod val="75000"/>
                  </a:schemeClr>
                </a:solidFill>
              </a:rPr>
              <a:t>, </a:t>
            </a:r>
            <a:r>
              <a:rPr lang="en-US" sz="800" dirty="0" err="1">
                <a:solidFill>
                  <a:schemeClr val="bg1">
                    <a:lumMod val="75000"/>
                  </a:schemeClr>
                </a:solidFill>
              </a:rPr>
              <a:t>Gokhan</a:t>
            </a:r>
            <a:r>
              <a:rPr lang="en-US" sz="800" dirty="0">
                <a:solidFill>
                  <a:schemeClr val="bg1">
                    <a:lumMod val="75000"/>
                  </a:schemeClr>
                </a:solidFill>
              </a:rPr>
              <a:t> Tur, </a:t>
            </a:r>
            <a:r>
              <a:rPr lang="en-US" sz="800" dirty="0" err="1">
                <a:solidFill>
                  <a:schemeClr val="bg1">
                    <a:lumMod val="75000"/>
                  </a:schemeClr>
                </a:solidFill>
              </a:rPr>
              <a:t>Asli</a:t>
            </a:r>
            <a:r>
              <a:rPr lang="en-US" sz="800" dirty="0">
                <a:solidFill>
                  <a:schemeClr val="bg1">
                    <a:lumMod val="75000"/>
                  </a:schemeClr>
                </a:solidFill>
              </a:rPr>
              <a:t> </a:t>
            </a:r>
            <a:r>
              <a:rPr lang="en-US" sz="800" dirty="0" err="1">
                <a:solidFill>
                  <a:schemeClr val="bg1">
                    <a:lumMod val="75000"/>
                  </a:schemeClr>
                </a:solidFill>
              </a:rPr>
              <a:t>Celikyilmaz</a:t>
            </a:r>
            <a:r>
              <a:rPr lang="en-US" sz="800" dirty="0">
                <a:solidFill>
                  <a:schemeClr val="bg1">
                    <a:lumMod val="75000"/>
                  </a:schemeClr>
                </a:solidFill>
              </a:rPr>
              <a:t>, Yun-</a:t>
            </a:r>
            <a:r>
              <a:rPr lang="en-US" sz="800" dirty="0" err="1">
                <a:solidFill>
                  <a:schemeClr val="bg1">
                    <a:lumMod val="75000"/>
                  </a:schemeClr>
                </a:solidFill>
              </a:rPr>
              <a:t>Nung</a:t>
            </a:r>
            <a:r>
              <a:rPr lang="en-US" sz="800" dirty="0">
                <a:solidFill>
                  <a:schemeClr val="bg1">
                    <a:lumMod val="75000"/>
                  </a:schemeClr>
                </a:solidFill>
              </a:rPr>
              <a:t> Chen, </a:t>
            </a:r>
            <a:r>
              <a:rPr lang="en-US" sz="800" dirty="0" err="1">
                <a:solidFill>
                  <a:schemeClr val="bg1">
                    <a:lumMod val="75000"/>
                  </a:schemeClr>
                </a:solidFill>
              </a:rPr>
              <a:t>Jianfeng</a:t>
            </a:r>
            <a:r>
              <a:rPr lang="en-US" sz="800" dirty="0">
                <a:solidFill>
                  <a:schemeClr val="bg1">
                    <a:lumMod val="75000"/>
                  </a:schemeClr>
                </a:solidFill>
              </a:rPr>
              <a:t> Gao, Li Deng, and Ye-Yi Wang. "Multi-domain joint semantic frame parsing using bi-directional RNN-LSTM." In </a:t>
            </a:r>
            <a:r>
              <a:rPr lang="en-US" sz="800" i="1" dirty="0">
                <a:solidFill>
                  <a:schemeClr val="bg1">
                    <a:lumMod val="75000"/>
                  </a:schemeClr>
                </a:solidFill>
              </a:rPr>
              <a:t>Proceedings of The 17th Annual Meeting of the International Speech Communication Association</a:t>
            </a:r>
            <a:r>
              <a:rPr lang="en-US" sz="800" dirty="0">
                <a:solidFill>
                  <a:schemeClr val="bg1">
                    <a:lumMod val="75000"/>
                  </a:schemeClr>
                </a:solidFill>
              </a:rPr>
              <a:t>. 2016.</a:t>
            </a:r>
          </a:p>
        </p:txBody>
      </p:sp>
    </p:spTree>
    <p:extLst>
      <p:ext uri="{BB962C8B-B14F-4D97-AF65-F5344CB8AC3E}">
        <p14:creationId xmlns:p14="http://schemas.microsoft.com/office/powerpoint/2010/main" val="95974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Encoder-decoder model for joint intent detection and slot </a:t>
            </a:r>
            <a:r>
              <a:rPr lang="en-US" dirty="0" smtClean="0">
                <a:solidFill>
                  <a:schemeClr val="accent1"/>
                </a:solidFill>
              </a:rPr>
              <a:t>filling</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37</a:t>
            </a:fld>
            <a:endParaRPr lang="zh-TW" altLang="en-US"/>
          </a:p>
        </p:txBody>
      </p:sp>
      <p:pic>
        <p:nvPicPr>
          <p:cNvPr id="5" name="Picture 4"/>
          <p:cNvPicPr>
            <a:picLocks noChangeAspect="1"/>
          </p:cNvPicPr>
          <p:nvPr/>
        </p:nvPicPr>
        <p:blipFill>
          <a:blip r:embed="rId2"/>
          <a:stretch>
            <a:fillRect/>
          </a:stretch>
        </p:blipFill>
        <p:spPr>
          <a:xfrm>
            <a:off x="107504" y="2204864"/>
            <a:ext cx="8892480" cy="3326605"/>
          </a:xfrm>
          <a:prstGeom prst="rect">
            <a:avLst/>
          </a:prstGeom>
        </p:spPr>
      </p:pic>
      <p:sp>
        <p:nvSpPr>
          <p:cNvPr id="6" name="Rectangle 5"/>
          <p:cNvSpPr/>
          <p:nvPr/>
        </p:nvSpPr>
        <p:spPr>
          <a:xfrm>
            <a:off x="642392" y="6488668"/>
            <a:ext cx="7859216" cy="369332"/>
          </a:xfrm>
          <a:prstGeom prst="rect">
            <a:avLst/>
          </a:prstGeom>
        </p:spPr>
        <p:txBody>
          <a:bodyPr wrap="square">
            <a:spAutoFit/>
          </a:bodyPr>
          <a:lstStyle/>
          <a:p>
            <a:pPr algn="ctr"/>
            <a:r>
              <a:rPr lang="en-US" sz="900" dirty="0" smtClean="0">
                <a:solidFill>
                  <a:schemeClr val="bg1">
                    <a:lumMod val="75000"/>
                  </a:schemeClr>
                </a:solidFill>
              </a:rPr>
              <a:t>Source: Liu</a:t>
            </a:r>
            <a:r>
              <a:rPr lang="en-US" sz="900" dirty="0">
                <a:solidFill>
                  <a:schemeClr val="bg1">
                    <a:lumMod val="75000"/>
                  </a:schemeClr>
                </a:solidFill>
              </a:rPr>
              <a:t>, Bing, and Ian Lane. "Attention-Based Recurrent Neural Network Models for Joint Intent Detection and Slot Filling." </a:t>
            </a:r>
            <a:r>
              <a:rPr lang="en-US" sz="900" dirty="0" smtClean="0">
                <a:solidFill>
                  <a:schemeClr val="bg1">
                    <a:lumMod val="75000"/>
                  </a:schemeClr>
                </a:solidFill>
              </a:rPr>
              <a:t/>
            </a:r>
            <a:br>
              <a:rPr lang="en-US" sz="900" dirty="0" smtClean="0">
                <a:solidFill>
                  <a:schemeClr val="bg1">
                    <a:lumMod val="75000"/>
                  </a:schemeClr>
                </a:solidFill>
              </a:rPr>
            </a:br>
            <a:r>
              <a:rPr lang="en-US" sz="900" i="1" dirty="0" err="1" smtClean="0">
                <a:solidFill>
                  <a:schemeClr val="bg1">
                    <a:lumMod val="75000"/>
                  </a:schemeClr>
                </a:solidFill>
              </a:rPr>
              <a:t>arXiv</a:t>
            </a:r>
            <a:r>
              <a:rPr lang="en-US" sz="900" i="1" dirty="0" smtClean="0">
                <a:solidFill>
                  <a:schemeClr val="bg1">
                    <a:lumMod val="75000"/>
                  </a:schemeClr>
                </a:solidFill>
              </a:rPr>
              <a:t> </a:t>
            </a:r>
            <a:r>
              <a:rPr lang="en-US" sz="900" i="1" dirty="0">
                <a:solidFill>
                  <a:schemeClr val="bg1">
                    <a:lumMod val="75000"/>
                  </a:schemeClr>
                </a:solidFill>
              </a:rPr>
              <a:t>preprint arXiv:1609.01454</a:t>
            </a:r>
            <a:r>
              <a:rPr lang="en-US" sz="900" dirty="0">
                <a:solidFill>
                  <a:schemeClr val="bg1">
                    <a:lumMod val="75000"/>
                  </a:schemeClr>
                </a:solidFill>
              </a:rPr>
              <a:t> (2016).</a:t>
            </a:r>
          </a:p>
        </p:txBody>
      </p:sp>
      <p:sp>
        <p:nvSpPr>
          <p:cNvPr id="3" name="Rectangle 2"/>
          <p:cNvSpPr/>
          <p:nvPr/>
        </p:nvSpPr>
        <p:spPr>
          <a:xfrm>
            <a:off x="1475656" y="5949280"/>
            <a:ext cx="6192688" cy="461665"/>
          </a:xfrm>
          <a:prstGeom prst="rect">
            <a:avLst/>
          </a:prstGeom>
        </p:spPr>
        <p:txBody>
          <a:bodyPr wrap="square">
            <a:spAutoFit/>
          </a:bodyPr>
          <a:lstStyle/>
          <a:p>
            <a:pPr algn="ctr"/>
            <a:r>
              <a:rPr lang="en-US" sz="2400" dirty="0" smtClean="0">
                <a:solidFill>
                  <a:schemeClr val="accent1"/>
                </a:solidFill>
              </a:rPr>
              <a:t>(a) with </a:t>
            </a:r>
            <a:r>
              <a:rPr lang="en-US" sz="2400" dirty="0">
                <a:solidFill>
                  <a:schemeClr val="accent1"/>
                </a:solidFill>
              </a:rPr>
              <a:t>no aligned inputs</a:t>
            </a:r>
            <a:r>
              <a:rPr lang="en-US" sz="2400">
                <a:solidFill>
                  <a:schemeClr val="accent1"/>
                </a:solidFill>
              </a:rPr>
              <a:t>. </a:t>
            </a:r>
            <a:endParaRPr lang="en-US" sz="2400" dirty="0" smtClean="0">
              <a:solidFill>
                <a:schemeClr val="accent1"/>
              </a:solidFill>
            </a:endParaRPr>
          </a:p>
        </p:txBody>
      </p:sp>
    </p:spTree>
    <p:extLst>
      <p:ext uri="{BB962C8B-B14F-4D97-AF65-F5344CB8AC3E}">
        <p14:creationId xmlns:p14="http://schemas.microsoft.com/office/powerpoint/2010/main" val="287522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38</a:t>
            </a:fld>
            <a:endParaRPr lang="zh-TW" altLang="en-US"/>
          </a:p>
        </p:txBody>
      </p:sp>
      <p:pic>
        <p:nvPicPr>
          <p:cNvPr id="5" name="Picture 4"/>
          <p:cNvPicPr>
            <a:picLocks noChangeAspect="1"/>
          </p:cNvPicPr>
          <p:nvPr/>
        </p:nvPicPr>
        <p:blipFill>
          <a:blip r:embed="rId2"/>
          <a:stretch>
            <a:fillRect/>
          </a:stretch>
        </p:blipFill>
        <p:spPr>
          <a:xfrm>
            <a:off x="72579" y="1988840"/>
            <a:ext cx="9036496" cy="3322886"/>
          </a:xfrm>
          <a:prstGeom prst="rect">
            <a:avLst/>
          </a:prstGeom>
        </p:spPr>
      </p:pic>
      <p:sp>
        <p:nvSpPr>
          <p:cNvPr id="6" name="Rectangle 5"/>
          <p:cNvSpPr/>
          <p:nvPr/>
        </p:nvSpPr>
        <p:spPr>
          <a:xfrm>
            <a:off x="642392" y="6488668"/>
            <a:ext cx="7859216" cy="369332"/>
          </a:xfrm>
          <a:prstGeom prst="rect">
            <a:avLst/>
          </a:prstGeom>
        </p:spPr>
        <p:txBody>
          <a:bodyPr wrap="square">
            <a:spAutoFit/>
          </a:bodyPr>
          <a:lstStyle/>
          <a:p>
            <a:pPr algn="ctr"/>
            <a:r>
              <a:rPr lang="en-US" sz="900" dirty="0" smtClean="0">
                <a:solidFill>
                  <a:schemeClr val="bg1">
                    <a:lumMod val="75000"/>
                  </a:schemeClr>
                </a:solidFill>
              </a:rPr>
              <a:t>Source: Liu</a:t>
            </a:r>
            <a:r>
              <a:rPr lang="en-US" sz="900" dirty="0">
                <a:solidFill>
                  <a:schemeClr val="bg1">
                    <a:lumMod val="75000"/>
                  </a:schemeClr>
                </a:solidFill>
              </a:rPr>
              <a:t>, Bing, and Ian Lane. "Attention-Based Recurrent Neural Network Models for Joint Intent Detection and Slot Filling." </a:t>
            </a:r>
            <a:r>
              <a:rPr lang="en-US" sz="900" dirty="0" smtClean="0">
                <a:solidFill>
                  <a:schemeClr val="bg1">
                    <a:lumMod val="75000"/>
                  </a:schemeClr>
                </a:solidFill>
              </a:rPr>
              <a:t/>
            </a:r>
            <a:br>
              <a:rPr lang="en-US" sz="900" dirty="0" smtClean="0">
                <a:solidFill>
                  <a:schemeClr val="bg1">
                    <a:lumMod val="75000"/>
                  </a:schemeClr>
                </a:solidFill>
              </a:rPr>
            </a:br>
            <a:r>
              <a:rPr lang="en-US" sz="900" i="1" dirty="0" err="1" smtClean="0">
                <a:solidFill>
                  <a:schemeClr val="bg1">
                    <a:lumMod val="75000"/>
                  </a:schemeClr>
                </a:solidFill>
              </a:rPr>
              <a:t>arXiv</a:t>
            </a:r>
            <a:r>
              <a:rPr lang="en-US" sz="900" i="1" dirty="0" smtClean="0">
                <a:solidFill>
                  <a:schemeClr val="bg1">
                    <a:lumMod val="75000"/>
                  </a:schemeClr>
                </a:solidFill>
              </a:rPr>
              <a:t> </a:t>
            </a:r>
            <a:r>
              <a:rPr lang="en-US" sz="900" i="1" dirty="0">
                <a:solidFill>
                  <a:schemeClr val="bg1">
                    <a:lumMod val="75000"/>
                  </a:schemeClr>
                </a:solidFill>
              </a:rPr>
              <a:t>preprint arXiv:1609.01454</a:t>
            </a:r>
            <a:r>
              <a:rPr lang="en-US" sz="900" dirty="0">
                <a:solidFill>
                  <a:schemeClr val="bg1">
                    <a:lumMod val="75000"/>
                  </a:schemeClr>
                </a:solidFill>
              </a:rPr>
              <a:t> (2016).</a:t>
            </a:r>
          </a:p>
        </p:txBody>
      </p:sp>
      <p:sp>
        <p:nvSpPr>
          <p:cNvPr id="7" name="Rectangle 6"/>
          <p:cNvSpPr/>
          <p:nvPr/>
        </p:nvSpPr>
        <p:spPr>
          <a:xfrm>
            <a:off x="1475656" y="5991671"/>
            <a:ext cx="6192688" cy="461665"/>
          </a:xfrm>
          <a:prstGeom prst="rect">
            <a:avLst/>
          </a:prstGeom>
        </p:spPr>
        <p:txBody>
          <a:bodyPr wrap="square">
            <a:spAutoFit/>
          </a:bodyPr>
          <a:lstStyle/>
          <a:p>
            <a:pPr algn="ctr"/>
            <a:r>
              <a:rPr lang="en-US" sz="2400" smtClean="0">
                <a:solidFill>
                  <a:schemeClr val="accent1"/>
                </a:solidFill>
              </a:rPr>
              <a:t>(</a:t>
            </a:r>
            <a:r>
              <a:rPr lang="en-US" sz="2400" dirty="0">
                <a:solidFill>
                  <a:schemeClr val="accent1"/>
                </a:solidFill>
              </a:rPr>
              <a:t>b) with aligned inputs</a:t>
            </a:r>
            <a:r>
              <a:rPr lang="en-US" sz="2400">
                <a:solidFill>
                  <a:schemeClr val="accent1"/>
                </a:solidFill>
              </a:rPr>
              <a:t>. </a:t>
            </a:r>
            <a:endParaRPr lang="en-US" sz="2400" dirty="0" smtClean="0">
              <a:solidFill>
                <a:schemeClr val="accent1"/>
              </a:solidFill>
            </a:endParaRPr>
          </a:p>
        </p:txBody>
      </p:sp>
      <p:sp>
        <p:nvSpPr>
          <p:cNvPr id="8" name="Title 1"/>
          <p:cNvSpPr>
            <a:spLocks noGrp="1"/>
          </p:cNvSpPr>
          <p:nvPr>
            <p:ph type="title"/>
          </p:nvPr>
        </p:nvSpPr>
        <p:spPr>
          <a:xfrm>
            <a:off x="457200" y="274638"/>
            <a:ext cx="8229600" cy="1143000"/>
          </a:xfrm>
        </p:spPr>
        <p:txBody>
          <a:bodyPr/>
          <a:lstStyle/>
          <a:p>
            <a:r>
              <a:rPr lang="en-US" dirty="0">
                <a:solidFill>
                  <a:schemeClr val="accent1"/>
                </a:solidFill>
              </a:rPr>
              <a:t>Encoder-decoder model for joint intent detection and slot </a:t>
            </a:r>
            <a:r>
              <a:rPr lang="en-US" dirty="0" smtClean="0">
                <a:solidFill>
                  <a:schemeClr val="accent1"/>
                </a:solidFill>
              </a:rPr>
              <a:t>filling</a:t>
            </a:r>
            <a:endParaRPr lang="en-US" dirty="0">
              <a:solidFill>
                <a:schemeClr val="accent1"/>
              </a:solidFill>
            </a:endParaRPr>
          </a:p>
        </p:txBody>
      </p:sp>
    </p:spTree>
    <p:extLst>
      <p:ext uri="{BB962C8B-B14F-4D97-AF65-F5344CB8AC3E}">
        <p14:creationId xmlns:p14="http://schemas.microsoft.com/office/powerpoint/2010/main" val="544081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39</a:t>
            </a:fld>
            <a:endParaRPr lang="zh-TW" altLang="en-US"/>
          </a:p>
        </p:txBody>
      </p:sp>
      <p:pic>
        <p:nvPicPr>
          <p:cNvPr id="5" name="Picture 4"/>
          <p:cNvPicPr>
            <a:picLocks noChangeAspect="1"/>
          </p:cNvPicPr>
          <p:nvPr/>
        </p:nvPicPr>
        <p:blipFill>
          <a:blip r:embed="rId2"/>
          <a:stretch>
            <a:fillRect/>
          </a:stretch>
        </p:blipFill>
        <p:spPr>
          <a:xfrm>
            <a:off x="107504" y="2052469"/>
            <a:ext cx="8923204" cy="3248739"/>
          </a:xfrm>
          <a:prstGeom prst="rect">
            <a:avLst/>
          </a:prstGeom>
        </p:spPr>
      </p:pic>
      <p:sp>
        <p:nvSpPr>
          <p:cNvPr id="6" name="Rectangle 5"/>
          <p:cNvSpPr/>
          <p:nvPr/>
        </p:nvSpPr>
        <p:spPr>
          <a:xfrm>
            <a:off x="642392" y="6488668"/>
            <a:ext cx="7859216" cy="369332"/>
          </a:xfrm>
          <a:prstGeom prst="rect">
            <a:avLst/>
          </a:prstGeom>
        </p:spPr>
        <p:txBody>
          <a:bodyPr wrap="square">
            <a:spAutoFit/>
          </a:bodyPr>
          <a:lstStyle/>
          <a:p>
            <a:pPr algn="ctr"/>
            <a:r>
              <a:rPr lang="en-US" sz="900" dirty="0" smtClean="0">
                <a:solidFill>
                  <a:schemeClr val="bg1">
                    <a:lumMod val="75000"/>
                  </a:schemeClr>
                </a:solidFill>
              </a:rPr>
              <a:t>Source: Liu</a:t>
            </a:r>
            <a:r>
              <a:rPr lang="en-US" sz="900" dirty="0">
                <a:solidFill>
                  <a:schemeClr val="bg1">
                    <a:lumMod val="75000"/>
                  </a:schemeClr>
                </a:solidFill>
              </a:rPr>
              <a:t>, Bing, and Ian Lane. "Attention-Based Recurrent Neural Network Models for Joint Intent Detection and Slot Filling." </a:t>
            </a:r>
            <a:r>
              <a:rPr lang="en-US" sz="900" dirty="0" smtClean="0">
                <a:solidFill>
                  <a:schemeClr val="bg1">
                    <a:lumMod val="75000"/>
                  </a:schemeClr>
                </a:solidFill>
              </a:rPr>
              <a:t/>
            </a:r>
            <a:br>
              <a:rPr lang="en-US" sz="900" dirty="0" smtClean="0">
                <a:solidFill>
                  <a:schemeClr val="bg1">
                    <a:lumMod val="75000"/>
                  </a:schemeClr>
                </a:solidFill>
              </a:rPr>
            </a:br>
            <a:r>
              <a:rPr lang="en-US" sz="900" i="1" dirty="0" err="1" smtClean="0">
                <a:solidFill>
                  <a:schemeClr val="bg1">
                    <a:lumMod val="75000"/>
                  </a:schemeClr>
                </a:solidFill>
              </a:rPr>
              <a:t>arXiv</a:t>
            </a:r>
            <a:r>
              <a:rPr lang="en-US" sz="900" i="1" dirty="0" smtClean="0">
                <a:solidFill>
                  <a:schemeClr val="bg1">
                    <a:lumMod val="75000"/>
                  </a:schemeClr>
                </a:solidFill>
              </a:rPr>
              <a:t> </a:t>
            </a:r>
            <a:r>
              <a:rPr lang="en-US" sz="900" i="1" dirty="0">
                <a:solidFill>
                  <a:schemeClr val="bg1">
                    <a:lumMod val="75000"/>
                  </a:schemeClr>
                </a:solidFill>
              </a:rPr>
              <a:t>preprint arXiv:1609.01454</a:t>
            </a:r>
            <a:r>
              <a:rPr lang="en-US" sz="900" dirty="0">
                <a:solidFill>
                  <a:schemeClr val="bg1">
                    <a:lumMod val="75000"/>
                  </a:schemeClr>
                </a:solidFill>
              </a:rPr>
              <a:t> (2016).</a:t>
            </a:r>
          </a:p>
        </p:txBody>
      </p:sp>
      <p:sp>
        <p:nvSpPr>
          <p:cNvPr id="8" name="Rectangle 7"/>
          <p:cNvSpPr/>
          <p:nvPr/>
        </p:nvSpPr>
        <p:spPr>
          <a:xfrm>
            <a:off x="1475656" y="5919663"/>
            <a:ext cx="6192688" cy="461665"/>
          </a:xfrm>
          <a:prstGeom prst="rect">
            <a:avLst/>
          </a:prstGeom>
        </p:spPr>
        <p:txBody>
          <a:bodyPr wrap="square">
            <a:spAutoFit/>
          </a:bodyPr>
          <a:lstStyle/>
          <a:p>
            <a:pPr algn="ctr"/>
            <a:r>
              <a:rPr lang="en-US" sz="2400" smtClean="0">
                <a:solidFill>
                  <a:schemeClr val="accent1"/>
                </a:solidFill>
              </a:rPr>
              <a:t>(</a:t>
            </a:r>
            <a:r>
              <a:rPr lang="en-US" sz="2400" dirty="0">
                <a:solidFill>
                  <a:schemeClr val="accent1"/>
                </a:solidFill>
              </a:rPr>
              <a:t>c) with aligned inputs and attention</a:t>
            </a:r>
          </a:p>
        </p:txBody>
      </p:sp>
      <p:sp>
        <p:nvSpPr>
          <p:cNvPr id="9" name="Title 1"/>
          <p:cNvSpPr>
            <a:spLocks noGrp="1"/>
          </p:cNvSpPr>
          <p:nvPr>
            <p:ph type="title"/>
          </p:nvPr>
        </p:nvSpPr>
        <p:spPr>
          <a:xfrm>
            <a:off x="457200" y="274638"/>
            <a:ext cx="8229600" cy="1143000"/>
          </a:xfrm>
        </p:spPr>
        <p:txBody>
          <a:bodyPr/>
          <a:lstStyle/>
          <a:p>
            <a:r>
              <a:rPr lang="en-US" dirty="0">
                <a:solidFill>
                  <a:schemeClr val="accent1"/>
                </a:solidFill>
              </a:rPr>
              <a:t>Encoder-decoder model for joint intent detection and slot </a:t>
            </a:r>
            <a:r>
              <a:rPr lang="en-US" dirty="0" smtClean="0">
                <a:solidFill>
                  <a:schemeClr val="accent1"/>
                </a:solidFill>
              </a:rPr>
              <a:t>filling</a:t>
            </a:r>
            <a:endParaRPr lang="en-US" dirty="0">
              <a:solidFill>
                <a:schemeClr val="accent1"/>
              </a:solidFill>
            </a:endParaRPr>
          </a:p>
        </p:txBody>
      </p:sp>
    </p:spTree>
    <p:extLst>
      <p:ext uri="{BB962C8B-B14F-4D97-AF65-F5344CB8AC3E}">
        <p14:creationId xmlns:p14="http://schemas.microsoft.com/office/powerpoint/2010/main" val="398519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a:buNone/>
            </a:pPr>
            <a:r>
              <a:rPr lang="en-US" altLang="zh-TW" sz="2400" dirty="0">
                <a:solidFill>
                  <a:schemeClr val="accent5">
                    <a:lumMod val="75000"/>
                  </a:schemeClr>
                </a:solidFill>
                <a:latin typeface="Calibri" charset="0"/>
                <a:ea typeface="標楷體" charset="-120"/>
              </a:rPr>
              <a:t>13    2017/05/12    Fintech </a:t>
            </a:r>
            <a:r>
              <a:rPr lang="zh-TW" altLang="en-US" sz="2400" dirty="0">
                <a:solidFill>
                  <a:schemeClr val="accent5">
                    <a:lumMod val="75000"/>
                  </a:schemeClr>
                </a:solidFill>
                <a:latin typeface="Calibri" charset="0"/>
                <a:ea typeface="標楷體" charset="-120"/>
              </a:rPr>
              <a:t>金融科技個案研究 </a:t>
            </a:r>
            <a:r>
              <a:rPr lang="en-US" altLang="zh-TW" sz="2400" dirty="0">
                <a:solidFill>
                  <a:schemeClr val="accent5">
                    <a:lumMod val="75000"/>
                  </a:schemeClr>
                </a:solidFill>
                <a:latin typeface="Calibri" charset="0"/>
                <a:ea typeface="標楷體" charset="-120"/>
              </a:rPr>
              <a:t>II </a:t>
            </a:r>
            <a:r>
              <a:rPr lang="en-US" altLang="zh-TW" sz="2400" dirty="0" smtClean="0">
                <a:solidFill>
                  <a:schemeClr val="accent5">
                    <a:lumMod val="75000"/>
                  </a:schemeClr>
                </a:solidFill>
                <a:latin typeface="Calibri" charset="0"/>
                <a:ea typeface="標楷體" charset="-120"/>
              </a:rPr>
              <a:t/>
            </a:r>
            <a:br>
              <a:rPr lang="en-US" altLang="zh-TW" sz="2400" dirty="0" smtClean="0">
                <a:solidFill>
                  <a:schemeClr val="accent5">
                    <a:lumMod val="75000"/>
                  </a:schemeClr>
                </a:solidFill>
                <a:latin typeface="Calibri" charset="0"/>
                <a:ea typeface="標楷體" charset="-120"/>
              </a:rPr>
            </a:br>
            <a:r>
              <a:rPr lang="en-US" altLang="zh-TW" sz="2400" dirty="0" smtClean="0">
                <a:solidFill>
                  <a:schemeClr val="accent5">
                    <a:lumMod val="75000"/>
                  </a:schemeClr>
                </a:solidFill>
                <a:latin typeface="Calibri" charset="0"/>
                <a:ea typeface="標楷體" charset="-120"/>
              </a:rPr>
              <a:t>                             (</a:t>
            </a:r>
            <a:r>
              <a:rPr lang="en-US" altLang="zh-TW" sz="2400" dirty="0">
                <a:solidFill>
                  <a:schemeClr val="accent5">
                    <a:lumMod val="75000"/>
                  </a:schemeClr>
                </a:solidFill>
                <a:latin typeface="Calibri" charset="0"/>
                <a:ea typeface="標楷體" charset="-120"/>
              </a:rPr>
              <a:t>Case Study on Fintech II)</a:t>
            </a:r>
          </a:p>
          <a:p>
            <a:pPr>
              <a:buNone/>
            </a:pPr>
            <a:r>
              <a:rPr lang="en-US" altLang="zh-TW" sz="2400" dirty="0">
                <a:latin typeface="Calibri" charset="0"/>
                <a:ea typeface="標楷體" charset="-120"/>
              </a:rPr>
              <a:t>14    2017/05/19    </a:t>
            </a:r>
            <a:r>
              <a:rPr lang="zh-TW" altLang="en-US" sz="2400" dirty="0">
                <a:latin typeface="Calibri" charset="0"/>
                <a:ea typeface="標楷體" charset="-120"/>
              </a:rPr>
              <a:t>金融科技財富管理：機器人理財</a:t>
            </a:r>
            <a:r>
              <a:rPr lang="zh-TW" altLang="en-US" sz="2400" dirty="0" smtClean="0">
                <a:latin typeface="Calibri" charset="0"/>
                <a:ea typeface="標楷體" charset="-120"/>
              </a:rPr>
              <a:t>顧問</a:t>
            </a:r>
            <a:r>
              <a:rPr lang="en-US" altLang="zh-TW" sz="2400" dirty="0" smtClean="0">
                <a:latin typeface="Calibri" charset="0"/>
                <a:ea typeface="標楷體" charset="-120"/>
              </a:rPr>
              <a:t/>
            </a:r>
            <a:br>
              <a:rPr lang="en-US" altLang="zh-TW" sz="2400" dirty="0" smtClean="0">
                <a:latin typeface="Calibri" charset="0"/>
                <a:ea typeface="標楷體" charset="-120"/>
              </a:rPr>
            </a:br>
            <a:r>
              <a:rPr lang="en-US" altLang="zh-TW" sz="2400" dirty="0" smtClean="0">
                <a:latin typeface="Calibri" charset="0"/>
                <a:ea typeface="標楷體" charset="-120"/>
              </a:rPr>
              <a:t>                             (</a:t>
            </a:r>
            <a:r>
              <a:rPr lang="en-US" altLang="zh-TW" sz="2400" dirty="0" err="1">
                <a:latin typeface="Calibri" charset="0"/>
                <a:ea typeface="標楷體" charset="-120"/>
              </a:rPr>
              <a:t>Robo</a:t>
            </a:r>
            <a:r>
              <a:rPr lang="en-US" altLang="zh-TW" sz="2400" dirty="0">
                <a:latin typeface="Calibri" charset="0"/>
                <a:ea typeface="標楷體" charset="-120"/>
              </a:rPr>
              <a:t>-Advisors for Wealth Management in Fintech)</a:t>
            </a:r>
          </a:p>
          <a:p>
            <a:pPr>
              <a:buNone/>
            </a:pPr>
            <a:r>
              <a:rPr lang="en-US" altLang="zh-TW" sz="2400" dirty="0">
                <a:latin typeface="Calibri" charset="0"/>
                <a:ea typeface="標楷體" charset="-120"/>
              </a:rPr>
              <a:t>15    2017/05/26    </a:t>
            </a:r>
            <a:r>
              <a:rPr lang="zh-TW" altLang="en-US" sz="2400" dirty="0">
                <a:latin typeface="Calibri" charset="0"/>
                <a:ea typeface="標楷體" charset="-120"/>
              </a:rPr>
              <a:t>投資組合最佳化與程式交易 </a:t>
            </a:r>
            <a:r>
              <a:rPr lang="en-US" altLang="zh-TW" sz="2400" dirty="0" smtClean="0">
                <a:latin typeface="Calibri" charset="0"/>
                <a:ea typeface="標楷體" charset="-120"/>
              </a:rPr>
              <a:t/>
            </a:r>
            <a:br>
              <a:rPr lang="en-US" altLang="zh-TW" sz="2400" dirty="0" smtClean="0">
                <a:latin typeface="Calibri" charset="0"/>
                <a:ea typeface="標楷體" charset="-120"/>
              </a:rPr>
            </a:br>
            <a:r>
              <a:rPr lang="en-US" altLang="zh-TW" sz="2400" dirty="0" smtClean="0">
                <a:latin typeface="Calibri" charset="0"/>
                <a:ea typeface="標楷體" charset="-120"/>
              </a:rPr>
              <a:t>                             (</a:t>
            </a:r>
            <a:r>
              <a:rPr lang="en-US" altLang="zh-TW" sz="2400" dirty="0">
                <a:latin typeface="Calibri" charset="0"/>
                <a:ea typeface="標楷體" charset="-120"/>
              </a:rPr>
              <a:t>Portfolio Optimization and Algorithmic Trading)</a:t>
            </a:r>
          </a:p>
          <a:p>
            <a:pPr>
              <a:buNone/>
            </a:pPr>
            <a:r>
              <a:rPr lang="en-US" altLang="zh-TW" sz="2400" dirty="0">
                <a:solidFill>
                  <a:srgbClr val="FF0000"/>
                </a:solidFill>
                <a:latin typeface="Calibri" charset="0"/>
                <a:ea typeface="標楷體" charset="-120"/>
              </a:rPr>
              <a:t>16    2017/06/02    </a:t>
            </a:r>
            <a:r>
              <a:rPr lang="zh-TW" altLang="en-US" sz="2400" dirty="0">
                <a:solidFill>
                  <a:srgbClr val="FF0000"/>
                </a:solidFill>
                <a:latin typeface="Calibri" charset="0"/>
                <a:ea typeface="標楷體" charset="-120"/>
              </a:rPr>
              <a:t>金融科技智慧問答系統 </a:t>
            </a:r>
            <a:r>
              <a:rPr lang="en-US" altLang="zh-TW" sz="2400" dirty="0" smtClean="0">
                <a:solidFill>
                  <a:srgbClr val="FF0000"/>
                </a:solidFill>
                <a:latin typeface="Calibri" charset="0"/>
                <a:ea typeface="標楷體" charset="-120"/>
              </a:rPr>
              <a:t/>
            </a:r>
            <a:br>
              <a:rPr lang="en-US" altLang="zh-TW" sz="2400" dirty="0" smtClean="0">
                <a:solidFill>
                  <a:srgbClr val="FF0000"/>
                </a:solidFill>
                <a:latin typeface="Calibri" charset="0"/>
                <a:ea typeface="標楷體" charset="-120"/>
              </a:rPr>
            </a:br>
            <a:r>
              <a:rPr lang="en-US" altLang="zh-TW" sz="2400" dirty="0" smtClean="0">
                <a:solidFill>
                  <a:srgbClr val="FF0000"/>
                </a:solidFill>
                <a:latin typeface="Calibri" charset="0"/>
                <a:ea typeface="標楷體" charset="-120"/>
              </a:rPr>
              <a:t>                             (</a:t>
            </a:r>
            <a:r>
              <a:rPr lang="en-US" altLang="zh-TW" sz="2400" dirty="0">
                <a:solidFill>
                  <a:srgbClr val="FF0000"/>
                </a:solidFill>
                <a:latin typeface="Calibri" charset="0"/>
                <a:ea typeface="標楷體" charset="-120"/>
              </a:rPr>
              <a:t>Intelligent Question Answering System for Fintech)</a:t>
            </a:r>
          </a:p>
          <a:p>
            <a:pPr>
              <a:buNone/>
            </a:pPr>
            <a:r>
              <a:rPr lang="en-US" altLang="zh-TW" sz="2400" dirty="0">
                <a:solidFill>
                  <a:schemeClr val="accent6">
                    <a:lumMod val="50000"/>
                  </a:schemeClr>
                </a:solidFill>
                <a:latin typeface="Calibri" charset="0"/>
                <a:ea typeface="標楷體" charset="-120"/>
              </a:rPr>
              <a:t>17    2017/06/09    </a:t>
            </a:r>
            <a:r>
              <a:rPr lang="zh-TW" altLang="en-US" sz="2400" dirty="0">
                <a:solidFill>
                  <a:schemeClr val="accent6">
                    <a:lumMod val="50000"/>
                  </a:schemeClr>
                </a:solidFill>
                <a:latin typeface="Calibri" charset="0"/>
                <a:ea typeface="標楷體" charset="-120"/>
              </a:rPr>
              <a:t>期末報告 </a:t>
            </a:r>
            <a:r>
              <a:rPr lang="en-US" altLang="zh-TW" sz="2400" dirty="0">
                <a:solidFill>
                  <a:schemeClr val="accent6">
                    <a:lumMod val="50000"/>
                  </a:schemeClr>
                </a:solidFill>
                <a:latin typeface="Calibri" charset="0"/>
                <a:ea typeface="標楷體" charset="-120"/>
              </a:rPr>
              <a:t>I (Final Project Presentation I)</a:t>
            </a:r>
          </a:p>
          <a:p>
            <a:pPr>
              <a:buNone/>
            </a:pPr>
            <a:r>
              <a:rPr lang="en-US" altLang="zh-TW" sz="2400" dirty="0">
                <a:solidFill>
                  <a:schemeClr val="accent6">
                    <a:lumMod val="50000"/>
                  </a:schemeClr>
                </a:solidFill>
                <a:latin typeface="Calibri" charset="0"/>
                <a:ea typeface="標楷體" charset="-120"/>
              </a:rPr>
              <a:t>18    2017/06/16    </a:t>
            </a:r>
            <a:r>
              <a:rPr lang="zh-TW" altLang="en-US" sz="2400" dirty="0">
                <a:solidFill>
                  <a:schemeClr val="accent6">
                    <a:lumMod val="50000"/>
                  </a:schemeClr>
                </a:solidFill>
                <a:latin typeface="Calibri" charset="0"/>
                <a:ea typeface="標楷體" charset="-120"/>
              </a:rPr>
              <a:t>期末報告 </a:t>
            </a:r>
            <a:r>
              <a:rPr lang="en-US" altLang="zh-TW" sz="2400" dirty="0">
                <a:solidFill>
                  <a:schemeClr val="accent6">
                    <a:lumMod val="50000"/>
                  </a:schemeClr>
                </a:solidFill>
                <a:latin typeface="Calibri" charset="0"/>
                <a:ea typeface="標楷體" charset="-120"/>
              </a:rPr>
              <a:t>II (Final Project Presentation II)</a:t>
            </a:r>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87230C8-8BCB-294A-A0DB-72C01E7CEC70}" type="slidenum">
              <a:rPr lang="zh-TW" altLang="en-US" sz="1200">
                <a:solidFill>
                  <a:srgbClr val="898989"/>
                </a:solidFill>
              </a:rPr>
              <a:pPr eaLnBrk="1" hangingPunct="1">
                <a:spcBef>
                  <a:spcPct val="0"/>
                </a:spcBef>
                <a:buFontTx/>
                <a:buNone/>
              </a:pPr>
              <a:t>4</a:t>
            </a:fld>
            <a:endParaRPr lang="zh-TW" altLang="en-US" sz="1200">
              <a:solidFill>
                <a:srgbClr val="898989"/>
              </a:solidFill>
            </a:endParaRPr>
          </a:p>
        </p:txBody>
      </p:sp>
    </p:spTree>
    <p:extLst>
      <p:ext uri="{BB962C8B-B14F-4D97-AF65-F5344CB8AC3E}">
        <p14:creationId xmlns:p14="http://schemas.microsoft.com/office/powerpoint/2010/main" val="2613645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2088"/>
          </a:xfrm>
        </p:spPr>
        <p:txBody>
          <a:bodyPr/>
          <a:lstStyle/>
          <a:p>
            <a:r>
              <a:rPr lang="en-US" dirty="0" smtClean="0">
                <a:solidFill>
                  <a:schemeClr val="accent1"/>
                </a:solidFill>
              </a:rPr>
              <a:t>LSTM/GRU Utterance </a:t>
            </a:r>
            <a:r>
              <a:rPr lang="en-US" dirty="0" err="1" smtClean="0">
                <a:solidFill>
                  <a:schemeClr val="accent1"/>
                </a:solidFill>
              </a:rPr>
              <a:t>Classifer</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40</a:t>
            </a:fld>
            <a:endParaRPr lang="zh-TW" altLang="en-US"/>
          </a:p>
        </p:txBody>
      </p:sp>
      <p:pic>
        <p:nvPicPr>
          <p:cNvPr id="6" name="Picture 5"/>
          <p:cNvPicPr>
            <a:picLocks noChangeAspect="1"/>
          </p:cNvPicPr>
          <p:nvPr/>
        </p:nvPicPr>
        <p:blipFill>
          <a:blip r:embed="rId2"/>
          <a:stretch>
            <a:fillRect/>
          </a:stretch>
        </p:blipFill>
        <p:spPr>
          <a:xfrm>
            <a:off x="1042782" y="943827"/>
            <a:ext cx="7058436" cy="5395119"/>
          </a:xfrm>
          <a:prstGeom prst="rect">
            <a:avLst/>
          </a:prstGeom>
        </p:spPr>
      </p:pic>
      <p:sp>
        <p:nvSpPr>
          <p:cNvPr id="7" name="Rectangle 6"/>
          <p:cNvSpPr/>
          <p:nvPr/>
        </p:nvSpPr>
        <p:spPr>
          <a:xfrm>
            <a:off x="457200" y="6488668"/>
            <a:ext cx="8136904" cy="369332"/>
          </a:xfrm>
          <a:prstGeom prst="rect">
            <a:avLst/>
          </a:prstGeom>
        </p:spPr>
        <p:txBody>
          <a:bodyPr wrap="square">
            <a:spAutoFit/>
          </a:bodyPr>
          <a:lstStyle/>
          <a:p>
            <a:pPr algn="ctr"/>
            <a:r>
              <a:rPr lang="en-US" sz="900" smtClean="0">
                <a:solidFill>
                  <a:schemeClr val="bg1">
                    <a:lumMod val="75000"/>
                  </a:schemeClr>
                </a:solidFill>
              </a:rPr>
              <a:t>Source: </a:t>
            </a:r>
            <a:r>
              <a:rPr lang="en-US" sz="900" dirty="0" err="1" smtClean="0">
                <a:solidFill>
                  <a:schemeClr val="bg1">
                    <a:lumMod val="75000"/>
                  </a:schemeClr>
                </a:solidFill>
              </a:rPr>
              <a:t>Ravuri</a:t>
            </a:r>
            <a:r>
              <a:rPr lang="en-US" sz="900" dirty="0">
                <a:solidFill>
                  <a:schemeClr val="bg1">
                    <a:lumMod val="75000"/>
                  </a:schemeClr>
                </a:solidFill>
              </a:rPr>
              <a:t>, Suman, and Andreas </a:t>
            </a:r>
            <a:r>
              <a:rPr lang="en-US" sz="900" dirty="0" err="1">
                <a:solidFill>
                  <a:schemeClr val="bg1">
                    <a:lumMod val="75000"/>
                  </a:schemeClr>
                </a:solidFill>
              </a:rPr>
              <a:t>Stolcke</a:t>
            </a:r>
            <a:r>
              <a:rPr lang="en-US" sz="900" dirty="0">
                <a:solidFill>
                  <a:schemeClr val="bg1">
                    <a:lumMod val="75000"/>
                  </a:schemeClr>
                </a:solidFill>
              </a:rPr>
              <a:t>. "A comparative study of recurrent neural network models for lexical domain classification." In </a:t>
            </a:r>
            <a:r>
              <a:rPr lang="en-US" sz="900" i="1" dirty="0">
                <a:solidFill>
                  <a:schemeClr val="bg1">
                    <a:lumMod val="75000"/>
                  </a:schemeClr>
                </a:solidFill>
              </a:rPr>
              <a:t>Acoustics, Speech and Signal Processing (ICASSP), 2016 IEEE International Conference on</a:t>
            </a:r>
            <a:r>
              <a:rPr lang="en-US" sz="900" dirty="0">
                <a:solidFill>
                  <a:schemeClr val="bg1">
                    <a:lumMod val="75000"/>
                  </a:schemeClr>
                </a:solidFill>
              </a:rPr>
              <a:t>, pp. 6075-6079. IEEE, 2016.</a:t>
            </a:r>
          </a:p>
        </p:txBody>
      </p:sp>
    </p:spTree>
    <p:extLst>
      <p:ext uri="{BB962C8B-B14F-4D97-AF65-F5344CB8AC3E}">
        <p14:creationId xmlns:p14="http://schemas.microsoft.com/office/powerpoint/2010/main" val="2060233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a:solidFill>
                  <a:schemeClr val="accent1"/>
                </a:solidFill>
              </a:rPr>
              <a:t>RNN </a:t>
            </a:r>
            <a:r>
              <a:rPr lang="en-US" dirty="0" smtClean="0">
                <a:solidFill>
                  <a:schemeClr val="accent1"/>
                </a:solidFill>
              </a:rPr>
              <a:t>and </a:t>
            </a:r>
            <a:r>
              <a:rPr lang="en-US">
                <a:solidFill>
                  <a:schemeClr val="accent1"/>
                </a:solidFill>
              </a:rPr>
              <a:t>LSTM </a:t>
            </a:r>
            <a:r>
              <a:rPr lang="en-US" smtClean="0">
                <a:solidFill>
                  <a:schemeClr val="accent1"/>
                </a:solidFill>
              </a:rPr>
              <a:t>cell</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41</a:t>
            </a:fld>
            <a:endParaRPr lang="zh-TW" altLang="en-US"/>
          </a:p>
        </p:txBody>
      </p:sp>
      <p:pic>
        <p:nvPicPr>
          <p:cNvPr id="5" name="Picture 4"/>
          <p:cNvPicPr>
            <a:picLocks noChangeAspect="1"/>
          </p:cNvPicPr>
          <p:nvPr/>
        </p:nvPicPr>
        <p:blipFill>
          <a:blip r:embed="rId2"/>
          <a:stretch>
            <a:fillRect/>
          </a:stretch>
        </p:blipFill>
        <p:spPr>
          <a:xfrm>
            <a:off x="0" y="1296839"/>
            <a:ext cx="9144000" cy="4264321"/>
          </a:xfrm>
          <a:prstGeom prst="rect">
            <a:avLst/>
          </a:prstGeom>
        </p:spPr>
      </p:pic>
      <p:sp>
        <p:nvSpPr>
          <p:cNvPr id="6" name="Rectangle 5"/>
          <p:cNvSpPr/>
          <p:nvPr/>
        </p:nvSpPr>
        <p:spPr>
          <a:xfrm>
            <a:off x="466080" y="6488668"/>
            <a:ext cx="7787208" cy="369332"/>
          </a:xfrm>
          <a:prstGeom prst="rect">
            <a:avLst/>
          </a:prstGeom>
        </p:spPr>
        <p:txBody>
          <a:bodyPr wrap="square">
            <a:spAutoFit/>
          </a:bodyPr>
          <a:lstStyle/>
          <a:p>
            <a:pPr algn="ctr"/>
            <a:r>
              <a:rPr lang="en-US" sz="900" smtClean="0">
                <a:solidFill>
                  <a:schemeClr val="bg1">
                    <a:lumMod val="75000"/>
                  </a:schemeClr>
                </a:solidFill>
              </a:rPr>
              <a:t>Source: Hori</a:t>
            </a:r>
            <a:r>
              <a:rPr lang="en-US" sz="900" dirty="0">
                <a:solidFill>
                  <a:schemeClr val="bg1">
                    <a:lumMod val="75000"/>
                  </a:schemeClr>
                </a:solidFill>
              </a:rPr>
              <a:t>, </a:t>
            </a:r>
            <a:r>
              <a:rPr lang="en-US" sz="900" dirty="0" err="1">
                <a:solidFill>
                  <a:schemeClr val="bg1">
                    <a:lumMod val="75000"/>
                  </a:schemeClr>
                </a:solidFill>
              </a:rPr>
              <a:t>Chiori</a:t>
            </a:r>
            <a:r>
              <a:rPr lang="en-US" sz="900" dirty="0">
                <a:solidFill>
                  <a:schemeClr val="bg1">
                    <a:lumMod val="75000"/>
                  </a:schemeClr>
                </a:solidFill>
              </a:rPr>
              <a:t>, </a:t>
            </a:r>
            <a:r>
              <a:rPr lang="en-US" sz="900" dirty="0" err="1">
                <a:solidFill>
                  <a:schemeClr val="bg1">
                    <a:lumMod val="75000"/>
                  </a:schemeClr>
                </a:solidFill>
              </a:rPr>
              <a:t>Takaaki</a:t>
            </a:r>
            <a:r>
              <a:rPr lang="en-US" sz="900" dirty="0">
                <a:solidFill>
                  <a:schemeClr val="bg1">
                    <a:lumMod val="75000"/>
                  </a:schemeClr>
                </a:solidFill>
              </a:rPr>
              <a:t> Hori, Shinji Watanabe, and John R. Hershey. "Context-Sensitive and Role-Dependent Spoken Language Understanding using Bidirectional and Attention LSTMs." </a:t>
            </a:r>
            <a:r>
              <a:rPr lang="en-US" sz="900" i="1" dirty="0" err="1">
                <a:solidFill>
                  <a:schemeClr val="bg1">
                    <a:lumMod val="75000"/>
                  </a:schemeClr>
                </a:solidFill>
              </a:rPr>
              <a:t>Interspeech</a:t>
            </a:r>
            <a:r>
              <a:rPr lang="en-US" sz="900" i="1" dirty="0">
                <a:solidFill>
                  <a:schemeClr val="bg1">
                    <a:lumMod val="75000"/>
                  </a:schemeClr>
                </a:solidFill>
              </a:rPr>
              <a:t> 2016</a:t>
            </a:r>
            <a:r>
              <a:rPr lang="en-US" sz="900" dirty="0">
                <a:solidFill>
                  <a:schemeClr val="bg1">
                    <a:lumMod val="75000"/>
                  </a:schemeClr>
                </a:solidFill>
              </a:rPr>
              <a:t> (2016): 3236-3240.</a:t>
            </a:r>
          </a:p>
        </p:txBody>
      </p:sp>
    </p:spTree>
    <p:extLst>
      <p:ext uri="{BB962C8B-B14F-4D97-AF65-F5344CB8AC3E}">
        <p14:creationId xmlns:p14="http://schemas.microsoft.com/office/powerpoint/2010/main" val="318244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Basic Chat Bot Components</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42</a:t>
            </a:fld>
            <a:endParaRPr lang="zh-TW" altLang="en-US"/>
          </a:p>
        </p:txBody>
      </p:sp>
      <p:pic>
        <p:nvPicPr>
          <p:cNvPr id="5" name="Picture 4"/>
          <p:cNvPicPr>
            <a:picLocks noChangeAspect="1"/>
          </p:cNvPicPr>
          <p:nvPr/>
        </p:nvPicPr>
        <p:blipFill>
          <a:blip r:embed="rId2"/>
          <a:stretch>
            <a:fillRect/>
          </a:stretch>
        </p:blipFill>
        <p:spPr>
          <a:xfrm>
            <a:off x="0" y="2475283"/>
            <a:ext cx="9144000" cy="2924813"/>
          </a:xfrm>
          <a:prstGeom prst="rect">
            <a:avLst/>
          </a:prstGeom>
        </p:spPr>
      </p:pic>
      <p:sp>
        <p:nvSpPr>
          <p:cNvPr id="6" name="Rectangle 5"/>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dirty="0">
                <a:solidFill>
                  <a:schemeClr val="bg1">
                    <a:lumMod val="75000"/>
                  </a:schemeClr>
                </a:solidFill>
                <a:latin typeface="Calibri" charset="0"/>
                <a:ea typeface="Calibri" charset="0"/>
                <a:cs typeface="Calibri" charset="0"/>
              </a:rPr>
              <a:t> </a:t>
            </a:r>
            <a:r>
              <a:rPr lang="en-US" sz="1200" dirty="0" smtClean="0">
                <a:solidFill>
                  <a:schemeClr val="bg1">
                    <a:lumMod val="75000"/>
                  </a:schemeClr>
                </a:solidFill>
                <a:latin typeface="Calibri" charset="0"/>
                <a:ea typeface="Calibri" charset="0"/>
                <a:cs typeface="Calibri" charset="0"/>
              </a:rPr>
              <a:t>Shin (2016), 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1504862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43</a:t>
            </a:fld>
            <a:endParaRPr lang="zh-TW" altLang="en-US"/>
          </a:p>
        </p:txBody>
      </p:sp>
      <p:pic>
        <p:nvPicPr>
          <p:cNvPr id="5" name="Picture 4"/>
          <p:cNvPicPr>
            <a:picLocks noChangeAspect="1"/>
          </p:cNvPicPr>
          <p:nvPr/>
        </p:nvPicPr>
        <p:blipFill>
          <a:blip r:embed="rId2"/>
          <a:stretch>
            <a:fillRect/>
          </a:stretch>
        </p:blipFill>
        <p:spPr>
          <a:xfrm>
            <a:off x="0" y="2019942"/>
            <a:ext cx="9144000" cy="3897617"/>
          </a:xfrm>
          <a:prstGeom prst="rect">
            <a:avLst/>
          </a:prstGeom>
        </p:spPr>
      </p:pic>
      <p:sp>
        <p:nvSpPr>
          <p:cNvPr id="7" name="Title 1"/>
          <p:cNvSpPr>
            <a:spLocks noGrp="1"/>
          </p:cNvSpPr>
          <p:nvPr>
            <p:ph type="title"/>
          </p:nvPr>
        </p:nvSpPr>
        <p:spPr>
          <a:xfrm>
            <a:off x="457200" y="274638"/>
            <a:ext cx="8229600" cy="1143000"/>
          </a:xfrm>
        </p:spPr>
        <p:txBody>
          <a:bodyPr/>
          <a:lstStyle/>
          <a:p>
            <a:r>
              <a:rPr lang="en-US" dirty="0" smtClean="0">
                <a:solidFill>
                  <a:schemeClr val="accent1"/>
                </a:solidFill>
              </a:rPr>
              <a:t>Traditional Chat Bots</a:t>
            </a:r>
            <a:endParaRPr lang="en-US" dirty="0">
              <a:solidFill>
                <a:schemeClr val="accent1"/>
              </a:solidFill>
            </a:endParaRPr>
          </a:p>
        </p:txBody>
      </p:sp>
      <p:sp>
        <p:nvSpPr>
          <p:cNvPr id="8" name="Rectangle 7"/>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a:solidFill>
                  <a:schemeClr val="bg1">
                    <a:lumMod val="75000"/>
                  </a:schemeClr>
                </a:solidFill>
                <a:latin typeface="Calibri" charset="0"/>
                <a:ea typeface="Calibri" charset="0"/>
                <a:cs typeface="Calibri" charset="0"/>
              </a:rPr>
              <a:t> </a:t>
            </a:r>
            <a:r>
              <a:rPr lang="en-US" sz="1200" smtClean="0">
                <a:solidFill>
                  <a:schemeClr val="bg1">
                    <a:lumMod val="75000"/>
                  </a:schemeClr>
                </a:solidFill>
                <a:latin typeface="Calibri" charset="0"/>
                <a:ea typeface="Calibri" charset="0"/>
                <a:cs typeface="Calibri" charset="0"/>
              </a:rPr>
              <a:t>Shin (2016), </a:t>
            </a:r>
            <a:r>
              <a:rPr lang="en-US" sz="1200" dirty="0" smtClean="0">
                <a:solidFill>
                  <a:schemeClr val="bg1">
                    <a:lumMod val="75000"/>
                  </a:schemeClr>
                </a:solidFill>
                <a:latin typeface="Calibri" charset="0"/>
                <a:ea typeface="Calibri" charset="0"/>
                <a:cs typeface="Calibri" charset="0"/>
              </a:rPr>
              <a:t>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1308555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1"/>
                </a:solidFill>
              </a:rPr>
              <a:t>Chatbots</a:t>
            </a:r>
            <a:r>
              <a:rPr lang="en-US" dirty="0" smtClean="0">
                <a:solidFill>
                  <a:schemeClr val="accent1"/>
                </a:solidFill>
              </a:rPr>
              <a:t> with Machine Learning</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44</a:t>
            </a:fld>
            <a:endParaRPr lang="zh-TW" altLang="en-US"/>
          </a:p>
        </p:txBody>
      </p:sp>
      <p:pic>
        <p:nvPicPr>
          <p:cNvPr id="5" name="Picture 4"/>
          <p:cNvPicPr>
            <a:picLocks noChangeAspect="1"/>
          </p:cNvPicPr>
          <p:nvPr/>
        </p:nvPicPr>
        <p:blipFill>
          <a:blip r:embed="rId2"/>
          <a:stretch>
            <a:fillRect/>
          </a:stretch>
        </p:blipFill>
        <p:spPr>
          <a:xfrm>
            <a:off x="0" y="2073811"/>
            <a:ext cx="9144000" cy="3789878"/>
          </a:xfrm>
          <a:prstGeom prst="rect">
            <a:avLst/>
          </a:prstGeom>
        </p:spPr>
      </p:pic>
      <p:sp>
        <p:nvSpPr>
          <p:cNvPr id="6" name="Rectangle 5"/>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a:solidFill>
                  <a:schemeClr val="bg1">
                    <a:lumMod val="75000"/>
                  </a:schemeClr>
                </a:solidFill>
                <a:latin typeface="Calibri" charset="0"/>
                <a:ea typeface="Calibri" charset="0"/>
                <a:cs typeface="Calibri" charset="0"/>
              </a:rPr>
              <a:t> </a:t>
            </a:r>
            <a:r>
              <a:rPr lang="en-US" sz="1200" smtClean="0">
                <a:solidFill>
                  <a:schemeClr val="bg1">
                    <a:lumMod val="75000"/>
                  </a:schemeClr>
                </a:solidFill>
                <a:latin typeface="Calibri" charset="0"/>
                <a:ea typeface="Calibri" charset="0"/>
                <a:cs typeface="Calibri" charset="0"/>
              </a:rPr>
              <a:t>Shin (2016), </a:t>
            </a:r>
            <a:r>
              <a:rPr lang="en-US" sz="1200" dirty="0" smtClean="0">
                <a:solidFill>
                  <a:schemeClr val="bg1">
                    <a:lumMod val="75000"/>
                  </a:schemeClr>
                </a:solidFill>
                <a:latin typeface="Calibri" charset="0"/>
                <a:ea typeface="Calibri" charset="0"/>
                <a:cs typeface="Calibri" charset="0"/>
              </a:rPr>
              <a:t>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509620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accent1"/>
                </a:solidFill>
              </a:rPr>
              <a:t>How Brain Works</a:t>
            </a:r>
            <a:endParaRPr lang="en-US">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45</a:t>
            </a:fld>
            <a:endParaRPr lang="zh-TW" altLang="en-US"/>
          </a:p>
        </p:txBody>
      </p:sp>
      <p:pic>
        <p:nvPicPr>
          <p:cNvPr id="5" name="Picture 4"/>
          <p:cNvPicPr>
            <a:picLocks noChangeAspect="1"/>
          </p:cNvPicPr>
          <p:nvPr/>
        </p:nvPicPr>
        <p:blipFill>
          <a:blip r:embed="rId2"/>
          <a:stretch>
            <a:fillRect/>
          </a:stretch>
        </p:blipFill>
        <p:spPr>
          <a:xfrm>
            <a:off x="0" y="1922501"/>
            <a:ext cx="9144000" cy="4092498"/>
          </a:xfrm>
          <a:prstGeom prst="rect">
            <a:avLst/>
          </a:prstGeom>
        </p:spPr>
      </p:pic>
      <p:sp>
        <p:nvSpPr>
          <p:cNvPr id="6" name="Rectangle 5"/>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a:solidFill>
                  <a:schemeClr val="bg1">
                    <a:lumMod val="75000"/>
                  </a:schemeClr>
                </a:solidFill>
                <a:latin typeface="Calibri" charset="0"/>
                <a:ea typeface="Calibri" charset="0"/>
                <a:cs typeface="Calibri" charset="0"/>
              </a:rPr>
              <a:t> </a:t>
            </a:r>
            <a:r>
              <a:rPr lang="en-US" sz="1200" smtClean="0">
                <a:solidFill>
                  <a:schemeClr val="bg1">
                    <a:lumMod val="75000"/>
                  </a:schemeClr>
                </a:solidFill>
                <a:latin typeface="Calibri" charset="0"/>
                <a:ea typeface="Calibri" charset="0"/>
                <a:cs typeface="Calibri" charset="0"/>
              </a:rPr>
              <a:t>Shin (2016), </a:t>
            </a:r>
            <a:r>
              <a:rPr lang="en-US" sz="1200" dirty="0" smtClean="0">
                <a:solidFill>
                  <a:schemeClr val="bg1">
                    <a:lumMod val="75000"/>
                  </a:schemeClr>
                </a:solidFill>
                <a:latin typeface="Calibri" charset="0"/>
                <a:ea typeface="Calibri" charset="0"/>
                <a:cs typeface="Calibri" charset="0"/>
              </a:rPr>
              <a:t>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1033245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Information Pathway During Conversation</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46</a:t>
            </a:fld>
            <a:endParaRPr lang="zh-TW" altLang="en-US"/>
          </a:p>
        </p:txBody>
      </p:sp>
      <p:pic>
        <p:nvPicPr>
          <p:cNvPr id="5" name="Picture 4"/>
          <p:cNvPicPr>
            <a:picLocks noChangeAspect="1"/>
          </p:cNvPicPr>
          <p:nvPr/>
        </p:nvPicPr>
        <p:blipFill>
          <a:blip r:embed="rId2"/>
          <a:stretch>
            <a:fillRect/>
          </a:stretch>
        </p:blipFill>
        <p:spPr>
          <a:xfrm>
            <a:off x="36512" y="1879375"/>
            <a:ext cx="9144000" cy="4213921"/>
          </a:xfrm>
          <a:prstGeom prst="rect">
            <a:avLst/>
          </a:prstGeom>
        </p:spPr>
      </p:pic>
      <p:sp>
        <p:nvSpPr>
          <p:cNvPr id="6" name="Rectangle 5"/>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a:solidFill>
                  <a:schemeClr val="bg1">
                    <a:lumMod val="75000"/>
                  </a:schemeClr>
                </a:solidFill>
                <a:latin typeface="Calibri" charset="0"/>
                <a:ea typeface="Calibri" charset="0"/>
                <a:cs typeface="Calibri" charset="0"/>
              </a:rPr>
              <a:t> </a:t>
            </a:r>
            <a:r>
              <a:rPr lang="en-US" sz="1200" smtClean="0">
                <a:solidFill>
                  <a:schemeClr val="bg1">
                    <a:lumMod val="75000"/>
                  </a:schemeClr>
                </a:solidFill>
                <a:latin typeface="Calibri" charset="0"/>
                <a:ea typeface="Calibri" charset="0"/>
                <a:cs typeface="Calibri" charset="0"/>
              </a:rPr>
              <a:t>Shin (2016), </a:t>
            </a:r>
            <a:r>
              <a:rPr lang="en-US" sz="1200" dirty="0" smtClean="0">
                <a:solidFill>
                  <a:schemeClr val="bg1">
                    <a:lumMod val="75000"/>
                  </a:schemeClr>
                </a:solidFill>
                <a:latin typeface="Calibri" charset="0"/>
                <a:ea typeface="Calibri" charset="0"/>
                <a:cs typeface="Calibri" charset="0"/>
              </a:rPr>
              <a:t>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1197323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Idea from Structure  </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47</a:t>
            </a:fld>
            <a:endParaRPr lang="zh-TW" altLang="en-US"/>
          </a:p>
        </p:txBody>
      </p:sp>
      <p:pic>
        <p:nvPicPr>
          <p:cNvPr id="5" name="Picture 4"/>
          <p:cNvPicPr>
            <a:picLocks noChangeAspect="1"/>
          </p:cNvPicPr>
          <p:nvPr/>
        </p:nvPicPr>
        <p:blipFill>
          <a:blip r:embed="rId2"/>
          <a:stretch>
            <a:fillRect/>
          </a:stretch>
        </p:blipFill>
        <p:spPr>
          <a:xfrm>
            <a:off x="0" y="2095399"/>
            <a:ext cx="9144000" cy="4213921"/>
          </a:xfrm>
          <a:prstGeom prst="rect">
            <a:avLst/>
          </a:prstGeom>
        </p:spPr>
      </p:pic>
      <p:sp>
        <p:nvSpPr>
          <p:cNvPr id="6" name="Rectangle 5"/>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dirty="0">
                <a:solidFill>
                  <a:schemeClr val="bg1">
                    <a:lumMod val="75000"/>
                  </a:schemeClr>
                </a:solidFill>
                <a:latin typeface="Calibri" charset="0"/>
                <a:ea typeface="Calibri" charset="0"/>
                <a:cs typeface="Calibri" charset="0"/>
              </a:rPr>
              <a:t> </a:t>
            </a:r>
            <a:r>
              <a:rPr lang="en-US" sz="1200" dirty="0" smtClean="0">
                <a:solidFill>
                  <a:schemeClr val="bg1">
                    <a:lumMod val="75000"/>
                  </a:schemeClr>
                </a:solidFill>
                <a:latin typeface="Calibri" charset="0"/>
                <a:ea typeface="Calibri" charset="0"/>
                <a:cs typeface="Calibri" charset="0"/>
              </a:rPr>
              <a:t>Shin (2016), 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1494829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AI Deep Learning </a:t>
            </a:r>
            <a:r>
              <a:rPr lang="en-US" dirty="0" err="1" smtClean="0">
                <a:solidFill>
                  <a:schemeClr val="accent1"/>
                </a:solidFill>
              </a:rPr>
              <a:t>Chatbot</a:t>
            </a:r>
            <a:r>
              <a:rPr lang="en-US" dirty="0" smtClean="0">
                <a:solidFill>
                  <a:schemeClr val="accent1"/>
                </a:solidFill>
              </a:rPr>
              <a:t> Architecture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48</a:t>
            </a:fld>
            <a:endParaRPr lang="zh-TW" altLang="en-US"/>
          </a:p>
        </p:txBody>
      </p:sp>
      <p:pic>
        <p:nvPicPr>
          <p:cNvPr id="5" name="Picture 4"/>
          <p:cNvPicPr>
            <a:picLocks noChangeAspect="1"/>
          </p:cNvPicPr>
          <p:nvPr/>
        </p:nvPicPr>
        <p:blipFill>
          <a:blip r:embed="rId2"/>
          <a:stretch>
            <a:fillRect/>
          </a:stretch>
        </p:blipFill>
        <p:spPr>
          <a:xfrm>
            <a:off x="0" y="1822173"/>
            <a:ext cx="9144000" cy="4293155"/>
          </a:xfrm>
          <a:prstGeom prst="rect">
            <a:avLst/>
          </a:prstGeom>
        </p:spPr>
      </p:pic>
      <p:sp>
        <p:nvSpPr>
          <p:cNvPr id="6" name="Rectangle 5"/>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a:solidFill>
                  <a:schemeClr val="bg1">
                    <a:lumMod val="75000"/>
                  </a:schemeClr>
                </a:solidFill>
                <a:latin typeface="Calibri" charset="0"/>
                <a:ea typeface="Calibri" charset="0"/>
                <a:cs typeface="Calibri" charset="0"/>
              </a:rPr>
              <a:t> </a:t>
            </a:r>
            <a:r>
              <a:rPr lang="en-US" sz="1200" smtClean="0">
                <a:solidFill>
                  <a:schemeClr val="bg1">
                    <a:lumMod val="75000"/>
                  </a:schemeClr>
                </a:solidFill>
                <a:latin typeface="Calibri" charset="0"/>
                <a:ea typeface="Calibri" charset="0"/>
                <a:cs typeface="Calibri" charset="0"/>
              </a:rPr>
              <a:t>Shin (2016), </a:t>
            </a:r>
            <a:r>
              <a:rPr lang="en-US" sz="1200" dirty="0" smtClean="0">
                <a:solidFill>
                  <a:schemeClr val="bg1">
                    <a:lumMod val="75000"/>
                  </a:schemeClr>
                </a:solidFill>
                <a:latin typeface="Calibri" charset="0"/>
                <a:ea typeface="Calibri" charset="0"/>
                <a:cs typeface="Calibri" charset="0"/>
              </a:rPr>
              <a:t>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195514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Model Chain Order</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49</a:t>
            </a:fld>
            <a:endParaRPr lang="zh-TW" altLang="en-US"/>
          </a:p>
        </p:txBody>
      </p:sp>
      <p:pic>
        <p:nvPicPr>
          <p:cNvPr id="5" name="Picture 4"/>
          <p:cNvPicPr>
            <a:picLocks noChangeAspect="1"/>
          </p:cNvPicPr>
          <p:nvPr/>
        </p:nvPicPr>
        <p:blipFill>
          <a:blip r:embed="rId2"/>
          <a:stretch>
            <a:fillRect/>
          </a:stretch>
        </p:blipFill>
        <p:spPr>
          <a:xfrm>
            <a:off x="0" y="2060848"/>
            <a:ext cx="9144000" cy="4229878"/>
          </a:xfrm>
          <a:prstGeom prst="rect">
            <a:avLst/>
          </a:prstGeom>
        </p:spPr>
      </p:pic>
      <p:sp>
        <p:nvSpPr>
          <p:cNvPr id="6" name="Rectangle 5"/>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a:solidFill>
                  <a:schemeClr val="bg1">
                    <a:lumMod val="75000"/>
                  </a:schemeClr>
                </a:solidFill>
                <a:latin typeface="Calibri" charset="0"/>
                <a:ea typeface="Calibri" charset="0"/>
                <a:cs typeface="Calibri" charset="0"/>
              </a:rPr>
              <a:t> </a:t>
            </a:r>
            <a:r>
              <a:rPr lang="en-US" sz="1200" smtClean="0">
                <a:solidFill>
                  <a:schemeClr val="bg1">
                    <a:lumMod val="75000"/>
                  </a:schemeClr>
                </a:solidFill>
                <a:latin typeface="Calibri" charset="0"/>
                <a:ea typeface="Calibri" charset="0"/>
                <a:cs typeface="Calibri" charset="0"/>
              </a:rPr>
              <a:t>Shin (2016), </a:t>
            </a:r>
            <a:r>
              <a:rPr lang="en-US" sz="1200" dirty="0" smtClean="0">
                <a:solidFill>
                  <a:schemeClr val="bg1">
                    <a:lumMod val="75000"/>
                  </a:schemeClr>
                </a:solidFill>
                <a:latin typeface="Calibri" charset="0"/>
                <a:ea typeface="Calibri" charset="0"/>
                <a:cs typeface="Calibri" charset="0"/>
              </a:rPr>
              <a:t>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361969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1" y="274637"/>
            <a:ext cx="8929563" cy="6245225"/>
          </a:xfrm>
        </p:spPr>
        <p:txBody>
          <a:bodyPr/>
          <a:lstStyle/>
          <a:p>
            <a:r>
              <a:rPr lang="en-US" sz="8000" dirty="0">
                <a:solidFill>
                  <a:srgbClr val="FF0000"/>
                </a:solidFill>
              </a:rPr>
              <a:t>Intelligent </a:t>
            </a:r>
            <a:r>
              <a:rPr lang="en-US" sz="8000" dirty="0" smtClean="0">
                <a:solidFill>
                  <a:srgbClr val="FF0000"/>
                </a:solidFill>
              </a:rPr>
              <a:t/>
            </a:r>
            <a:br>
              <a:rPr lang="en-US" sz="8000" dirty="0" smtClean="0">
                <a:solidFill>
                  <a:srgbClr val="FF0000"/>
                </a:solidFill>
              </a:rPr>
            </a:br>
            <a:r>
              <a:rPr lang="en-US" sz="8000" dirty="0" smtClean="0">
                <a:solidFill>
                  <a:srgbClr val="FF0000"/>
                </a:solidFill>
              </a:rPr>
              <a:t>Question Answering </a:t>
            </a:r>
            <a:br>
              <a:rPr lang="en-US" sz="8000" dirty="0" smtClean="0">
                <a:solidFill>
                  <a:srgbClr val="FF0000"/>
                </a:solidFill>
              </a:rPr>
            </a:br>
            <a:r>
              <a:rPr lang="en-US" sz="8000" dirty="0" smtClean="0">
                <a:solidFill>
                  <a:srgbClr val="FF0000"/>
                </a:solidFill>
              </a:rPr>
              <a:t>System </a:t>
            </a:r>
            <a:br>
              <a:rPr lang="en-US" sz="8000" dirty="0" smtClean="0">
                <a:solidFill>
                  <a:srgbClr val="FF0000"/>
                </a:solidFill>
              </a:rPr>
            </a:br>
            <a:r>
              <a:rPr lang="en-US" sz="8000" dirty="0" smtClean="0">
                <a:solidFill>
                  <a:srgbClr val="FF0000"/>
                </a:solidFill>
              </a:rPr>
              <a:t>for </a:t>
            </a:r>
            <a:r>
              <a:rPr lang="en-US" sz="8000" dirty="0">
                <a:solidFill>
                  <a:srgbClr val="FF0000"/>
                </a:solidFill>
              </a:rPr>
              <a:t>Fintech</a:t>
            </a:r>
            <a:endParaRPr lang="en-US" sz="8000" dirty="0">
              <a:solidFill>
                <a:srgbClr val="FF0000"/>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798748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50</a:t>
            </a:fld>
            <a:endParaRPr lang="zh-TW" altLang="en-US"/>
          </a:p>
        </p:txBody>
      </p:sp>
      <p:pic>
        <p:nvPicPr>
          <p:cNvPr id="5" name="Picture 4"/>
          <p:cNvPicPr>
            <a:picLocks noChangeAspect="1"/>
          </p:cNvPicPr>
          <p:nvPr/>
        </p:nvPicPr>
        <p:blipFill>
          <a:blip r:embed="rId2"/>
          <a:stretch>
            <a:fillRect/>
          </a:stretch>
        </p:blipFill>
        <p:spPr>
          <a:xfrm>
            <a:off x="0" y="1877086"/>
            <a:ext cx="9144000" cy="4183329"/>
          </a:xfrm>
          <a:prstGeom prst="rect">
            <a:avLst/>
          </a:prstGeom>
        </p:spPr>
      </p:pic>
      <p:sp>
        <p:nvSpPr>
          <p:cNvPr id="6" name="Title 1"/>
          <p:cNvSpPr>
            <a:spLocks noGrp="1"/>
          </p:cNvSpPr>
          <p:nvPr>
            <p:ph type="title"/>
          </p:nvPr>
        </p:nvSpPr>
        <p:spPr>
          <a:xfrm>
            <a:off x="457200" y="274638"/>
            <a:ext cx="8229600" cy="1143000"/>
          </a:xfrm>
        </p:spPr>
        <p:txBody>
          <a:bodyPr/>
          <a:lstStyle/>
          <a:p>
            <a:r>
              <a:rPr lang="en-US" dirty="0" smtClean="0">
                <a:solidFill>
                  <a:schemeClr val="accent1"/>
                </a:solidFill>
              </a:rPr>
              <a:t>Model Chain Order</a:t>
            </a:r>
            <a:endParaRPr lang="en-US" dirty="0">
              <a:solidFill>
                <a:schemeClr val="accent1"/>
              </a:solidFill>
            </a:endParaRPr>
          </a:p>
        </p:txBody>
      </p:sp>
      <p:sp>
        <p:nvSpPr>
          <p:cNvPr id="7" name="Rectangle 6"/>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a:solidFill>
                  <a:schemeClr val="bg1">
                    <a:lumMod val="75000"/>
                  </a:schemeClr>
                </a:solidFill>
                <a:latin typeface="Calibri" charset="0"/>
                <a:ea typeface="Calibri" charset="0"/>
                <a:cs typeface="Calibri" charset="0"/>
              </a:rPr>
              <a:t> </a:t>
            </a:r>
            <a:r>
              <a:rPr lang="en-US" sz="1200" smtClean="0">
                <a:solidFill>
                  <a:schemeClr val="bg1">
                    <a:lumMod val="75000"/>
                  </a:schemeClr>
                </a:solidFill>
                <a:latin typeface="Calibri" charset="0"/>
                <a:ea typeface="Calibri" charset="0"/>
                <a:cs typeface="Calibri" charset="0"/>
              </a:rPr>
              <a:t>Shin (2016), </a:t>
            </a:r>
            <a:r>
              <a:rPr lang="en-US" sz="1200" dirty="0" smtClean="0">
                <a:solidFill>
                  <a:schemeClr val="bg1">
                    <a:lumMod val="75000"/>
                  </a:schemeClr>
                </a:solidFill>
                <a:latin typeface="Calibri" charset="0"/>
                <a:ea typeface="Calibri" charset="0"/>
                <a:cs typeface="Calibri" charset="0"/>
              </a:rPr>
              <a:t>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1947446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64096"/>
          </a:xfrm>
        </p:spPr>
        <p:txBody>
          <a:bodyPr/>
          <a:lstStyle/>
          <a:p>
            <a:r>
              <a:rPr lang="en-US" dirty="0" smtClean="0">
                <a:solidFill>
                  <a:schemeClr val="accent1"/>
                </a:solidFill>
              </a:rPr>
              <a:t>AI Deep Learning for </a:t>
            </a:r>
            <a:r>
              <a:rPr lang="en-US" dirty="0" err="1" smtClean="0">
                <a:solidFill>
                  <a:schemeClr val="accent1"/>
                </a:solidFill>
              </a:rPr>
              <a:t>Chatbot</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51</a:t>
            </a:fld>
            <a:endParaRPr lang="zh-TW" altLang="en-US"/>
          </a:p>
        </p:txBody>
      </p:sp>
      <p:pic>
        <p:nvPicPr>
          <p:cNvPr id="5" name="Picture 4"/>
          <p:cNvPicPr>
            <a:picLocks noChangeAspect="1"/>
          </p:cNvPicPr>
          <p:nvPr/>
        </p:nvPicPr>
        <p:blipFill>
          <a:blip r:embed="rId2"/>
          <a:stretch>
            <a:fillRect/>
          </a:stretch>
        </p:blipFill>
        <p:spPr>
          <a:xfrm>
            <a:off x="0" y="1052736"/>
            <a:ext cx="9144000" cy="5286497"/>
          </a:xfrm>
          <a:prstGeom prst="rect">
            <a:avLst/>
          </a:prstGeom>
        </p:spPr>
      </p:pic>
      <p:sp>
        <p:nvSpPr>
          <p:cNvPr id="6" name="Rectangle 5"/>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a:solidFill>
                  <a:schemeClr val="bg1">
                    <a:lumMod val="75000"/>
                  </a:schemeClr>
                </a:solidFill>
                <a:latin typeface="Calibri" charset="0"/>
                <a:ea typeface="Calibri" charset="0"/>
                <a:cs typeface="Calibri" charset="0"/>
              </a:rPr>
              <a:t> </a:t>
            </a:r>
            <a:r>
              <a:rPr lang="en-US" sz="1200" smtClean="0">
                <a:solidFill>
                  <a:schemeClr val="bg1">
                    <a:lumMod val="75000"/>
                  </a:schemeClr>
                </a:solidFill>
                <a:latin typeface="Calibri" charset="0"/>
                <a:ea typeface="Calibri" charset="0"/>
                <a:cs typeface="Calibri" charset="0"/>
              </a:rPr>
              <a:t>Shin (2016), </a:t>
            </a:r>
            <a:r>
              <a:rPr lang="en-US" sz="1200" dirty="0" smtClean="0">
                <a:solidFill>
                  <a:schemeClr val="bg1">
                    <a:lumMod val="75000"/>
                  </a:schemeClr>
                </a:solidFill>
                <a:latin typeface="Calibri" charset="0"/>
                <a:ea typeface="Calibri" charset="0"/>
                <a:cs typeface="Calibri" charset="0"/>
              </a:rPr>
              <a:t>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928187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Data Converter for </a:t>
            </a:r>
            <a:r>
              <a:rPr lang="en-US" dirty="0" err="1" smtClean="0">
                <a:solidFill>
                  <a:schemeClr val="accent1"/>
                </a:solidFill>
              </a:rPr>
              <a:t>Chatbot</a:t>
            </a:r>
            <a:r>
              <a:rPr lang="en-US" dirty="0" smtClean="0">
                <a:solidFill>
                  <a:schemeClr val="accent1"/>
                </a:solidFill>
              </a:rPr>
              <a:t/>
            </a:r>
            <a:br>
              <a:rPr lang="en-US" dirty="0" smtClean="0">
                <a:solidFill>
                  <a:schemeClr val="accent1"/>
                </a:solidFill>
              </a:rPr>
            </a:br>
            <a:r>
              <a:rPr lang="en-US" dirty="0" smtClean="0">
                <a:solidFill>
                  <a:schemeClr val="accent1"/>
                </a:solidFill>
              </a:rPr>
              <a:t>Subtitle Files from Movie</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52</a:t>
            </a:fld>
            <a:endParaRPr lang="zh-TW" altLang="en-US"/>
          </a:p>
        </p:txBody>
      </p:sp>
      <p:pic>
        <p:nvPicPr>
          <p:cNvPr id="5" name="Picture 4"/>
          <p:cNvPicPr>
            <a:picLocks noChangeAspect="1"/>
          </p:cNvPicPr>
          <p:nvPr/>
        </p:nvPicPr>
        <p:blipFill>
          <a:blip r:embed="rId2"/>
          <a:stretch>
            <a:fillRect/>
          </a:stretch>
        </p:blipFill>
        <p:spPr>
          <a:xfrm>
            <a:off x="0" y="2420888"/>
            <a:ext cx="9144000" cy="3629914"/>
          </a:xfrm>
          <a:prstGeom prst="rect">
            <a:avLst/>
          </a:prstGeom>
        </p:spPr>
      </p:pic>
      <p:sp>
        <p:nvSpPr>
          <p:cNvPr id="6" name="Rectangle 5"/>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a:solidFill>
                  <a:schemeClr val="bg1">
                    <a:lumMod val="75000"/>
                  </a:schemeClr>
                </a:solidFill>
                <a:latin typeface="Calibri" charset="0"/>
                <a:ea typeface="Calibri" charset="0"/>
                <a:cs typeface="Calibri" charset="0"/>
              </a:rPr>
              <a:t> </a:t>
            </a:r>
            <a:r>
              <a:rPr lang="en-US" sz="1200" smtClean="0">
                <a:solidFill>
                  <a:schemeClr val="bg1">
                    <a:lumMod val="75000"/>
                  </a:schemeClr>
                </a:solidFill>
                <a:latin typeface="Calibri" charset="0"/>
                <a:ea typeface="Calibri" charset="0"/>
                <a:cs typeface="Calibri" charset="0"/>
              </a:rPr>
              <a:t>Shin (2016), </a:t>
            </a:r>
            <a:r>
              <a:rPr lang="en-US" sz="1200" dirty="0" smtClean="0">
                <a:solidFill>
                  <a:schemeClr val="bg1">
                    <a:lumMod val="75000"/>
                  </a:schemeClr>
                </a:solidFill>
                <a:latin typeface="Calibri" charset="0"/>
                <a:ea typeface="Calibri" charset="0"/>
                <a:cs typeface="Calibri" charset="0"/>
              </a:rPr>
              <a:t>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726268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53</a:t>
            </a:fld>
            <a:endParaRPr lang="zh-TW" altLang="en-US"/>
          </a:p>
        </p:txBody>
      </p:sp>
      <p:pic>
        <p:nvPicPr>
          <p:cNvPr id="5" name="Picture 4"/>
          <p:cNvPicPr>
            <a:picLocks noChangeAspect="1"/>
          </p:cNvPicPr>
          <p:nvPr/>
        </p:nvPicPr>
        <p:blipFill>
          <a:blip r:embed="rId2"/>
          <a:stretch>
            <a:fillRect/>
          </a:stretch>
        </p:blipFill>
        <p:spPr>
          <a:xfrm>
            <a:off x="36512" y="2348880"/>
            <a:ext cx="9144000" cy="3612070"/>
          </a:xfrm>
          <a:prstGeom prst="rect">
            <a:avLst/>
          </a:prstGeom>
        </p:spPr>
      </p:pic>
      <p:sp>
        <p:nvSpPr>
          <p:cNvPr id="6" name="Title 1"/>
          <p:cNvSpPr>
            <a:spLocks noGrp="1"/>
          </p:cNvSpPr>
          <p:nvPr>
            <p:ph type="title"/>
          </p:nvPr>
        </p:nvSpPr>
        <p:spPr>
          <a:xfrm>
            <a:off x="457200" y="274638"/>
            <a:ext cx="8229600" cy="1143000"/>
          </a:xfrm>
        </p:spPr>
        <p:txBody>
          <a:bodyPr/>
          <a:lstStyle/>
          <a:p>
            <a:r>
              <a:rPr lang="en-US" dirty="0" smtClean="0">
                <a:solidFill>
                  <a:schemeClr val="accent1"/>
                </a:solidFill>
              </a:rPr>
              <a:t>Data Converter for </a:t>
            </a:r>
            <a:r>
              <a:rPr lang="en-US" dirty="0" err="1" smtClean="0">
                <a:solidFill>
                  <a:schemeClr val="accent1"/>
                </a:solidFill>
              </a:rPr>
              <a:t>Chatbot</a:t>
            </a:r>
            <a:r>
              <a:rPr lang="en-US" dirty="0" smtClean="0">
                <a:solidFill>
                  <a:schemeClr val="accent1"/>
                </a:solidFill>
              </a:rPr>
              <a:t/>
            </a:r>
            <a:br>
              <a:rPr lang="en-US" dirty="0" smtClean="0">
                <a:solidFill>
                  <a:schemeClr val="accent1"/>
                </a:solidFill>
              </a:rPr>
            </a:br>
            <a:r>
              <a:rPr lang="en-US" dirty="0" smtClean="0">
                <a:solidFill>
                  <a:schemeClr val="accent1"/>
                </a:solidFill>
              </a:rPr>
              <a:t>Subtitle Files from Movie</a:t>
            </a:r>
            <a:endParaRPr lang="en-US" dirty="0">
              <a:solidFill>
                <a:schemeClr val="accent1"/>
              </a:solidFill>
            </a:endParaRPr>
          </a:p>
        </p:txBody>
      </p:sp>
      <p:sp>
        <p:nvSpPr>
          <p:cNvPr id="7" name="Rectangle 6"/>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a:solidFill>
                  <a:schemeClr val="bg1">
                    <a:lumMod val="75000"/>
                  </a:schemeClr>
                </a:solidFill>
                <a:latin typeface="Calibri" charset="0"/>
                <a:ea typeface="Calibri" charset="0"/>
                <a:cs typeface="Calibri" charset="0"/>
              </a:rPr>
              <a:t> </a:t>
            </a:r>
            <a:r>
              <a:rPr lang="en-US" sz="1200" smtClean="0">
                <a:solidFill>
                  <a:schemeClr val="bg1">
                    <a:lumMod val="75000"/>
                  </a:schemeClr>
                </a:solidFill>
                <a:latin typeface="Calibri" charset="0"/>
                <a:ea typeface="Calibri" charset="0"/>
                <a:cs typeface="Calibri" charset="0"/>
              </a:rPr>
              <a:t>Shin (2016), </a:t>
            </a:r>
            <a:r>
              <a:rPr lang="en-US" sz="1200" dirty="0" smtClean="0">
                <a:solidFill>
                  <a:schemeClr val="bg1">
                    <a:lumMod val="75000"/>
                  </a:schemeClr>
                </a:solidFill>
                <a:latin typeface="Calibri" charset="0"/>
                <a:ea typeface="Calibri" charset="0"/>
                <a:cs typeface="Calibri" charset="0"/>
              </a:rPr>
              <a:t>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102033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Conversation Bot Model</a:t>
            </a:r>
            <a:endParaRPr lang="en-US" dirty="0">
              <a:solidFill>
                <a:schemeClr val="accent1"/>
              </a:solidFill>
            </a:endParaRPr>
          </a:p>
        </p:txBody>
      </p:sp>
      <p:sp>
        <p:nvSpPr>
          <p:cNvPr id="3" name="Content Placeholder 2"/>
          <p:cNvSpPr>
            <a:spLocks noGrp="1"/>
          </p:cNvSpPr>
          <p:nvPr>
            <p:ph idx="1"/>
          </p:nvPr>
        </p:nvSpPr>
        <p:spPr>
          <a:xfrm>
            <a:off x="251520" y="1600200"/>
            <a:ext cx="8712968" cy="4525963"/>
          </a:xfrm>
        </p:spPr>
        <p:txBody>
          <a:bodyPr/>
          <a:lstStyle/>
          <a:p>
            <a:r>
              <a:rPr lang="en-US" dirty="0" smtClean="0"/>
              <a:t>Embedding RNN Sequence-to-sequence model</a:t>
            </a:r>
          </a:p>
          <a:p>
            <a:pPr lvl="1"/>
            <a:r>
              <a:rPr lang="en-US" dirty="0" smtClean="0"/>
              <a:t>Testing</a:t>
            </a:r>
          </a:p>
          <a:p>
            <a:pPr lvl="2"/>
            <a:r>
              <a:rPr lang="en-US" dirty="0" smtClean="0"/>
              <a:t>4-layer to 8-layer swallow learning (without input/output layer)</a:t>
            </a:r>
          </a:p>
          <a:p>
            <a:r>
              <a:rPr lang="en-US" dirty="0" smtClean="0"/>
              <a:t>Use </a:t>
            </a:r>
            <a:r>
              <a:rPr lang="en-US" dirty="0" err="1" smtClean="0"/>
              <a:t>tensorflow.contrib.learn</a:t>
            </a:r>
            <a:r>
              <a:rPr lang="en-US" dirty="0" smtClean="0"/>
              <a:t> (formally </a:t>
            </a:r>
            <a:r>
              <a:rPr lang="en-US" dirty="0" err="1" smtClean="0"/>
              <a:t>sklearn</a:t>
            </a:r>
            <a:r>
              <a:rPr lang="en-US" dirty="0" smtClean="0"/>
              <a:t> package)</a:t>
            </a:r>
          </a:p>
          <a:p>
            <a:pPr lvl="1"/>
            <a:r>
              <a:rPr lang="en-US" dirty="0" smtClean="0"/>
              <a:t>Simpler and easier than traditional handcrafted RNN</a:t>
            </a:r>
          </a:p>
          <a:p>
            <a:pPr lvl="1"/>
            <a:r>
              <a:rPr lang="en-US" dirty="0" smtClean="0"/>
              <a:t>Seq2seq, </a:t>
            </a:r>
            <a:r>
              <a:rPr lang="en-US" dirty="0" err="1" smtClean="0"/>
              <a:t>LSTMCell</a:t>
            </a:r>
            <a:r>
              <a:rPr lang="en-US" dirty="0" smtClean="0"/>
              <a:t>, </a:t>
            </a:r>
            <a:r>
              <a:rPr lang="en-US" dirty="0" err="1" smtClean="0"/>
              <a:t>GRUCell</a:t>
            </a:r>
            <a:endParaRPr lang="en-US"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54</a:t>
            </a:fld>
            <a:endParaRPr lang="zh-TW" altLang="en-US"/>
          </a:p>
        </p:txBody>
      </p:sp>
      <p:sp>
        <p:nvSpPr>
          <p:cNvPr id="5" name="Rectangle 4"/>
          <p:cNvSpPr/>
          <p:nvPr/>
        </p:nvSpPr>
        <p:spPr>
          <a:xfrm>
            <a:off x="1254460" y="6563925"/>
            <a:ext cx="6635080" cy="276999"/>
          </a:xfrm>
          <a:prstGeom prst="rect">
            <a:avLst/>
          </a:prstGeom>
        </p:spPr>
        <p:txBody>
          <a:bodyPr wrap="square">
            <a:spAutoFit/>
          </a:bodyPr>
          <a:lstStyle/>
          <a:p>
            <a:pPr algn="ctr"/>
            <a:r>
              <a:rPr lang="en-US" sz="1200" dirty="0" err="1">
                <a:solidFill>
                  <a:schemeClr val="bg1">
                    <a:lumMod val="75000"/>
                  </a:schemeClr>
                </a:solidFill>
                <a:latin typeface="Calibri" charset="0"/>
                <a:ea typeface="Calibri" charset="0"/>
                <a:cs typeface="Calibri" charset="0"/>
              </a:rPr>
              <a:t>Jeongkyu</a:t>
            </a:r>
            <a:r>
              <a:rPr lang="en-US" sz="1200">
                <a:solidFill>
                  <a:schemeClr val="bg1">
                    <a:lumMod val="75000"/>
                  </a:schemeClr>
                </a:solidFill>
                <a:latin typeface="Calibri" charset="0"/>
                <a:ea typeface="Calibri" charset="0"/>
                <a:cs typeface="Calibri" charset="0"/>
              </a:rPr>
              <a:t> </a:t>
            </a:r>
            <a:r>
              <a:rPr lang="en-US" sz="1200" smtClean="0">
                <a:solidFill>
                  <a:schemeClr val="bg1">
                    <a:lumMod val="75000"/>
                  </a:schemeClr>
                </a:solidFill>
                <a:latin typeface="Calibri" charset="0"/>
                <a:ea typeface="Calibri" charset="0"/>
                <a:cs typeface="Calibri" charset="0"/>
              </a:rPr>
              <a:t>Shin (2016), </a:t>
            </a:r>
            <a:r>
              <a:rPr lang="en-US" sz="1200" dirty="0" smtClean="0">
                <a:solidFill>
                  <a:schemeClr val="bg1">
                    <a:lumMod val="75000"/>
                  </a:schemeClr>
                </a:solidFill>
                <a:latin typeface="Calibri" charset="0"/>
                <a:ea typeface="Calibri" charset="0"/>
                <a:cs typeface="Calibri" charset="0"/>
              </a:rPr>
              <a:t>Building </a:t>
            </a:r>
            <a:r>
              <a:rPr lang="en-US" sz="1200" dirty="0">
                <a:solidFill>
                  <a:schemeClr val="bg1">
                    <a:lumMod val="75000"/>
                  </a:schemeClr>
                </a:solidFill>
                <a:latin typeface="Calibri" charset="0"/>
                <a:ea typeface="Calibri" charset="0"/>
                <a:cs typeface="Calibri" charset="0"/>
              </a:rPr>
              <a:t>AI </a:t>
            </a:r>
            <a:r>
              <a:rPr lang="en-US" sz="1200" dirty="0" smtClean="0">
                <a:solidFill>
                  <a:schemeClr val="bg1">
                    <a:lumMod val="75000"/>
                  </a:schemeClr>
                </a:solidFill>
                <a:latin typeface="Calibri" charset="0"/>
                <a:ea typeface="Calibri" charset="0"/>
                <a:cs typeface="Calibri" charset="0"/>
              </a:rPr>
              <a:t>Chat </a:t>
            </a:r>
            <a:r>
              <a:rPr lang="en-US" sz="1200" dirty="0">
                <a:solidFill>
                  <a:schemeClr val="bg1">
                    <a:lumMod val="75000"/>
                  </a:schemeClr>
                </a:solidFill>
                <a:latin typeface="Calibri" charset="0"/>
                <a:ea typeface="Calibri" charset="0"/>
                <a:cs typeface="Calibri" charset="0"/>
              </a:rPr>
              <a:t>bot with Python 3 and </a:t>
            </a:r>
            <a:r>
              <a:rPr lang="en-US" sz="1200" dirty="0" err="1" smtClean="0">
                <a:solidFill>
                  <a:schemeClr val="bg1">
                    <a:lumMod val="75000"/>
                  </a:schemeClr>
                </a:solidFill>
                <a:latin typeface="Calibri" charset="0"/>
                <a:ea typeface="Calibri" charset="0"/>
                <a:cs typeface="Calibri" charset="0"/>
              </a:rPr>
              <a:t>TensorFlow</a:t>
            </a:r>
            <a:r>
              <a:rPr lang="en-US" sz="1200" dirty="0" smtClean="0">
                <a:solidFill>
                  <a:schemeClr val="bg1">
                    <a:lumMod val="75000"/>
                  </a:schemeClr>
                </a:solidFill>
                <a:latin typeface="Calibri" charset="0"/>
                <a:ea typeface="Calibri" charset="0"/>
                <a:cs typeface="Calibri" charset="0"/>
              </a:rPr>
              <a:t>, </a:t>
            </a:r>
            <a:r>
              <a:rPr lang="en-US" sz="1200" dirty="0" err="1" smtClean="0">
                <a:solidFill>
                  <a:schemeClr val="bg1">
                    <a:lumMod val="75000"/>
                  </a:schemeClr>
                </a:solidFill>
                <a:latin typeface="Calibri" charset="0"/>
                <a:ea typeface="Calibri" charset="0"/>
                <a:cs typeface="Calibri" charset="0"/>
              </a:rPr>
              <a:t>PyCon</a:t>
            </a:r>
            <a:r>
              <a:rPr lang="en-US" sz="1200" dirty="0" smtClean="0">
                <a:solidFill>
                  <a:schemeClr val="bg1">
                    <a:lumMod val="75000"/>
                  </a:schemeClr>
                </a:solidFill>
                <a:latin typeface="Calibri" charset="0"/>
                <a:ea typeface="Calibri" charset="0"/>
                <a:cs typeface="Calibri" charset="0"/>
              </a:rPr>
              <a:t> </a:t>
            </a:r>
            <a:r>
              <a:rPr lang="en-US" sz="1200" dirty="0">
                <a:solidFill>
                  <a:schemeClr val="bg1">
                    <a:lumMod val="75000"/>
                  </a:schemeClr>
                </a:solidFill>
                <a:latin typeface="Calibri" charset="0"/>
                <a:ea typeface="Calibri" charset="0"/>
                <a:cs typeface="Calibri" charset="0"/>
              </a:rPr>
              <a:t>APAC 2016</a:t>
            </a:r>
          </a:p>
        </p:txBody>
      </p:sp>
    </p:spTree>
    <p:extLst>
      <p:ext uri="{BB962C8B-B14F-4D97-AF65-F5344CB8AC3E}">
        <p14:creationId xmlns:p14="http://schemas.microsoft.com/office/powerpoint/2010/main" val="11831681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034682"/>
          </a:xfrm>
        </p:spPr>
        <p:txBody>
          <a:bodyPr/>
          <a:lstStyle/>
          <a:p>
            <a:r>
              <a:rPr lang="en-US" altLang="zh-TW" sz="9600" dirty="0" smtClean="0">
                <a:solidFill>
                  <a:srgbClr val="FF0000"/>
                </a:solidFill>
              </a:rPr>
              <a:t>Question Answering</a:t>
            </a:r>
            <a:endParaRPr lang="zh-TW" altLang="en-US" sz="96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55</a:t>
            </a:fld>
            <a:endParaRPr lang="zh-TW" altLang="en-US"/>
          </a:p>
        </p:txBody>
      </p:sp>
    </p:spTree>
    <p:extLst>
      <p:ext uri="{BB962C8B-B14F-4D97-AF65-F5344CB8AC3E}">
        <p14:creationId xmlns:p14="http://schemas.microsoft.com/office/powerpoint/2010/main" val="20390276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a:stretch>
            <a:fillRect/>
          </a:stretch>
        </p:blipFill>
        <p:spPr>
          <a:xfrm>
            <a:off x="35496" y="40087"/>
            <a:ext cx="963680" cy="436585"/>
          </a:xfrm>
          <a:prstGeom prst="rect">
            <a:avLst/>
          </a:prstGeom>
        </p:spPr>
      </p:pic>
      <p:pic>
        <p:nvPicPr>
          <p:cNvPr id="8" name="Picture 5" descr="C:\Users\myday\Downloads\TKU-logo-12cm.jpg"/>
          <p:cNvPicPr>
            <a:picLocks noChangeAspect="1" noChangeArrowheads="1"/>
          </p:cNvPicPr>
          <p:nvPr/>
        </p:nvPicPr>
        <p:blipFill>
          <a:blip r:embed="rId3" cstate="print"/>
          <a:srcRect/>
          <a:stretch>
            <a:fillRect/>
          </a:stretch>
        </p:blipFill>
        <p:spPr bwMode="auto">
          <a:xfrm>
            <a:off x="8253206" y="0"/>
            <a:ext cx="855298" cy="851587"/>
          </a:xfrm>
          <a:prstGeom prst="rect">
            <a:avLst/>
          </a:prstGeom>
          <a:noFill/>
          <a:ln w="9525">
            <a:noFill/>
            <a:miter lim="800000"/>
            <a:headEnd/>
            <a:tailEnd/>
          </a:ln>
        </p:spPr>
      </p:pic>
      <p:sp>
        <p:nvSpPr>
          <p:cNvPr id="2" name="標題 1"/>
          <p:cNvSpPr>
            <a:spLocks noGrp="1"/>
          </p:cNvSpPr>
          <p:nvPr>
            <p:ph type="ctrTitle"/>
          </p:nvPr>
        </p:nvSpPr>
        <p:spPr>
          <a:xfrm>
            <a:off x="-21904" y="788399"/>
            <a:ext cx="9289032" cy="1272449"/>
          </a:xfrm>
        </p:spPr>
        <p:txBody>
          <a:bodyPr>
            <a:normAutofit/>
          </a:bodyPr>
          <a:lstStyle/>
          <a:p>
            <a:r>
              <a:rPr lang="en-US" altLang="zh-TW" sz="3800" b="1" dirty="0">
                <a:solidFill>
                  <a:schemeClr val="accent1">
                    <a:lumMod val="75000"/>
                  </a:schemeClr>
                </a:solidFill>
              </a:rPr>
              <a:t>IMTKU Question Answering System for </a:t>
            </a:r>
            <a:r>
              <a:rPr lang="en-US" altLang="zh-TW" sz="3800" b="1" dirty="0" smtClean="0">
                <a:solidFill>
                  <a:schemeClr val="accent1">
                    <a:lumMod val="75000"/>
                  </a:schemeClr>
                </a:solidFill>
              </a:rPr>
              <a:t/>
            </a:r>
            <a:br>
              <a:rPr lang="en-US" altLang="zh-TW" sz="3800" b="1" dirty="0" smtClean="0">
                <a:solidFill>
                  <a:schemeClr val="accent1">
                    <a:lumMod val="75000"/>
                  </a:schemeClr>
                </a:solidFill>
              </a:rPr>
            </a:br>
            <a:r>
              <a:rPr lang="en-US" altLang="zh-TW" sz="3800" b="1" dirty="0" smtClean="0">
                <a:solidFill>
                  <a:schemeClr val="accent1">
                    <a:lumMod val="75000"/>
                  </a:schemeClr>
                </a:solidFill>
              </a:rPr>
              <a:t>World </a:t>
            </a:r>
            <a:r>
              <a:rPr lang="en-US" altLang="zh-TW" sz="3800" b="1" dirty="0">
                <a:solidFill>
                  <a:schemeClr val="accent1">
                    <a:lumMod val="75000"/>
                  </a:schemeClr>
                </a:solidFill>
              </a:rPr>
              <a:t>History Exams at NTCIR-12 QA Lab2</a:t>
            </a:r>
            <a:endParaRPr lang="zh-TW" altLang="en-US" sz="3800" b="1" dirty="0">
              <a:solidFill>
                <a:srgbClr val="C00000"/>
              </a:solidFill>
            </a:endParaRPr>
          </a:p>
        </p:txBody>
      </p:sp>
      <p:pic>
        <p:nvPicPr>
          <p:cNvPr id="9" name="Picture 6" descr="C:\Users\myday\Downloads\TKU-title15cm.jpg"/>
          <p:cNvPicPr>
            <a:picLocks noChangeAspect="1" noChangeArrowheads="1"/>
          </p:cNvPicPr>
          <p:nvPr/>
        </p:nvPicPr>
        <p:blipFill>
          <a:blip r:embed="rId4" cstate="print"/>
          <a:srcRect/>
          <a:stretch>
            <a:fillRect/>
          </a:stretch>
        </p:blipFill>
        <p:spPr bwMode="auto">
          <a:xfrm>
            <a:off x="6372200" y="312911"/>
            <a:ext cx="1756343" cy="451793"/>
          </a:xfrm>
          <a:prstGeom prst="rect">
            <a:avLst/>
          </a:prstGeom>
          <a:noFill/>
          <a:ln w="9525">
            <a:noFill/>
            <a:miter lim="800000"/>
            <a:headEnd/>
            <a:tailEnd/>
          </a:ln>
        </p:spPr>
      </p:pic>
      <p:sp>
        <p:nvSpPr>
          <p:cNvPr id="15" name="副標題 2"/>
          <p:cNvSpPr txBox="1">
            <a:spLocks/>
          </p:cNvSpPr>
          <p:nvPr/>
        </p:nvSpPr>
        <p:spPr>
          <a:xfrm>
            <a:off x="119112" y="6380918"/>
            <a:ext cx="8496944"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1400" b="0" i="0" u="none" strike="noStrike" kern="1200" cap="none" spc="0" normalizeH="0" baseline="0" noProof="0" dirty="0" smtClean="0">
                <a:ln>
                  <a:noFill/>
                </a:ln>
                <a:solidFill>
                  <a:schemeClr val="tx1">
                    <a:tint val="75000"/>
                  </a:schemeClr>
                </a:solidFill>
                <a:effectLst/>
                <a:uLnTx/>
                <a:uFillTx/>
                <a:hlinkClick r:id="rId5"/>
              </a:rPr>
              <a:t>myday@mail.tku.edu.tw</a:t>
            </a:r>
            <a:endParaRPr kumimoji="0" lang="en-US" altLang="zh-TW" sz="1400" b="0" i="0" u="none" strike="noStrike" kern="1200" cap="none" spc="0" normalizeH="0" baseline="0" noProof="0" dirty="0" smtClean="0">
              <a:ln>
                <a:noFill/>
              </a:ln>
              <a:solidFill>
                <a:schemeClr val="tx1">
                  <a:tint val="75000"/>
                </a:schemeClr>
              </a:solidFill>
              <a:effectLst/>
              <a:uLnTx/>
              <a:uFillTx/>
            </a:endParaRPr>
          </a:p>
          <a:p>
            <a:pPr lvl="0" algn="ctr">
              <a:defRPr/>
            </a:pPr>
            <a:r>
              <a:rPr lang="en-US" altLang="zh-TW" sz="1400" dirty="0" smtClean="0">
                <a:solidFill>
                  <a:schemeClr val="tx1">
                    <a:tint val="75000"/>
                  </a:schemeClr>
                </a:solidFill>
              </a:rPr>
              <a:t>NTCIR-12 </a:t>
            </a:r>
            <a:r>
              <a:rPr lang="en-US" altLang="zh-TW" sz="1400" dirty="0">
                <a:solidFill>
                  <a:schemeClr val="tx1">
                    <a:tint val="75000"/>
                  </a:schemeClr>
                </a:solidFill>
              </a:rPr>
              <a:t>Conference, </a:t>
            </a:r>
            <a:r>
              <a:rPr lang="en-US" altLang="zh-TW" sz="1400" dirty="0" smtClean="0">
                <a:solidFill>
                  <a:schemeClr val="tx1">
                    <a:tint val="75000"/>
                  </a:schemeClr>
                </a:solidFill>
              </a:rPr>
              <a:t>June 7-10, 2016, </a:t>
            </a:r>
            <a:r>
              <a:rPr lang="en-US" altLang="zh-TW" sz="1400" dirty="0">
                <a:solidFill>
                  <a:schemeClr val="tx1">
                    <a:tint val="75000"/>
                  </a:schemeClr>
                </a:solidFill>
              </a:rPr>
              <a:t>Tokyo, Japan</a:t>
            </a:r>
          </a:p>
        </p:txBody>
      </p:sp>
      <p:sp>
        <p:nvSpPr>
          <p:cNvPr id="6" name="矩形 5"/>
          <p:cNvSpPr/>
          <p:nvPr/>
        </p:nvSpPr>
        <p:spPr>
          <a:xfrm>
            <a:off x="-16552" y="4379482"/>
            <a:ext cx="1204176" cy="323165"/>
          </a:xfrm>
          <a:prstGeom prst="rect">
            <a:avLst/>
          </a:prstGeom>
        </p:spPr>
        <p:txBody>
          <a:bodyPr wrap="none">
            <a:spAutoFit/>
          </a:bodyPr>
          <a:lstStyle/>
          <a:p>
            <a:pPr algn="ctr"/>
            <a:r>
              <a:rPr lang="en-US" altLang="zh-TW" sz="1500" b="1" dirty="0" smtClean="0">
                <a:solidFill>
                  <a:schemeClr val="tx2"/>
                </a:solidFill>
                <a:latin typeface="+mj-lt"/>
                <a:ea typeface="Arial Unicode MS" pitchFamily="34" charset="-120"/>
                <a:cs typeface="Arial Unicode MS" pitchFamily="34" charset="-120"/>
              </a:rPr>
              <a:t>Min-</a:t>
            </a:r>
            <a:r>
              <a:rPr lang="en-US" altLang="zh-TW" sz="1500" b="1" dirty="0" err="1" smtClean="0">
                <a:solidFill>
                  <a:schemeClr val="tx2"/>
                </a:solidFill>
                <a:latin typeface="+mj-lt"/>
                <a:ea typeface="Arial Unicode MS" pitchFamily="34" charset="-120"/>
                <a:cs typeface="Arial Unicode MS" pitchFamily="34" charset="-120"/>
              </a:rPr>
              <a:t>Yuh</a:t>
            </a:r>
            <a:r>
              <a:rPr lang="en-US" altLang="zh-TW" sz="1500" b="1" dirty="0" smtClean="0">
                <a:solidFill>
                  <a:schemeClr val="tx2"/>
                </a:solidFill>
                <a:latin typeface="+mj-lt"/>
                <a:ea typeface="Arial Unicode MS" pitchFamily="34" charset="-120"/>
                <a:cs typeface="Arial Unicode MS" pitchFamily="34" charset="-120"/>
              </a:rPr>
              <a:t> Day</a:t>
            </a:r>
            <a:endParaRPr lang="zh-TW" altLang="en-US" sz="1500" b="1" dirty="0">
              <a:solidFill>
                <a:schemeClr val="tx2"/>
              </a:solidFill>
              <a:latin typeface="+mj-lt"/>
              <a:ea typeface="Arial Unicode MS" pitchFamily="34" charset="-120"/>
              <a:cs typeface="Arial Unicode MS" pitchFamily="34" charset="-120"/>
            </a:endParaRPr>
          </a:p>
        </p:txBody>
      </p:sp>
      <p:pic>
        <p:nvPicPr>
          <p:cNvPr id="7" name="圖片 6"/>
          <p:cNvPicPr>
            <a:picLocks/>
          </p:cNvPicPr>
          <p:nvPr/>
        </p:nvPicPr>
        <p:blipFill>
          <a:blip r:embed="rId6">
            <a:extLst>
              <a:ext uri="{28A0092B-C50C-407E-A947-70E740481C1C}">
                <a14:useLocalDpi xmlns:a14="http://schemas.microsoft.com/office/drawing/2010/main" val="0"/>
              </a:ext>
            </a:extLst>
          </a:blip>
          <a:stretch>
            <a:fillRect/>
          </a:stretch>
        </p:blipFill>
        <p:spPr>
          <a:xfrm>
            <a:off x="35496" y="2991515"/>
            <a:ext cx="1080000" cy="1440000"/>
          </a:xfrm>
          <a:prstGeom prst="rect">
            <a:avLst/>
          </a:prstGeom>
        </p:spPr>
      </p:pic>
      <p:sp>
        <p:nvSpPr>
          <p:cNvPr id="14" name="矩形 13"/>
          <p:cNvSpPr/>
          <p:nvPr/>
        </p:nvSpPr>
        <p:spPr>
          <a:xfrm>
            <a:off x="1043608" y="4379482"/>
            <a:ext cx="1265218" cy="292388"/>
          </a:xfrm>
          <a:prstGeom prst="rect">
            <a:avLst/>
          </a:prstGeom>
        </p:spPr>
        <p:txBody>
          <a:bodyPr wrap="none">
            <a:spAutoFit/>
          </a:bodyPr>
          <a:lstStyle/>
          <a:p>
            <a:r>
              <a:rPr lang="en-US" altLang="zh-TW" sz="1300" b="1" dirty="0" smtClean="0">
                <a:latin typeface="+mj-lt"/>
                <a:ea typeface="Arial Unicode MS" pitchFamily="34" charset="-120"/>
                <a:cs typeface="Arial Unicode MS" pitchFamily="34" charset="-120"/>
              </a:rPr>
              <a:t>Cheng-Chia Tsai</a:t>
            </a:r>
            <a:endParaRPr lang="zh-TW" altLang="en-US" sz="1300" b="1" dirty="0">
              <a:latin typeface="+mj-lt"/>
              <a:ea typeface="Arial Unicode MS" pitchFamily="34" charset="-120"/>
              <a:cs typeface="Arial Unicode MS" pitchFamily="34" charset="-120"/>
            </a:endParaRPr>
          </a:p>
        </p:txBody>
      </p:sp>
      <p:sp>
        <p:nvSpPr>
          <p:cNvPr id="18" name="矩形 17"/>
          <p:cNvSpPr/>
          <p:nvPr/>
        </p:nvSpPr>
        <p:spPr>
          <a:xfrm>
            <a:off x="2226728" y="4379482"/>
            <a:ext cx="1337674" cy="292388"/>
          </a:xfrm>
          <a:prstGeom prst="rect">
            <a:avLst/>
          </a:prstGeom>
        </p:spPr>
        <p:txBody>
          <a:bodyPr wrap="none">
            <a:spAutoFit/>
          </a:bodyPr>
          <a:lstStyle/>
          <a:p>
            <a:r>
              <a:rPr lang="en-US" altLang="zh-TW" sz="1300" b="1" dirty="0" smtClean="0">
                <a:latin typeface="+mj-lt"/>
                <a:ea typeface="Arial Unicode MS" pitchFamily="34" charset="-120"/>
                <a:cs typeface="Arial Unicode MS" pitchFamily="34" charset="-120"/>
              </a:rPr>
              <a:t>Wei-Chun Chung</a:t>
            </a:r>
            <a:endParaRPr lang="zh-TW" altLang="en-US" sz="1300" b="1" dirty="0">
              <a:latin typeface="+mj-lt"/>
              <a:ea typeface="Arial Unicode MS" pitchFamily="34" charset="-120"/>
              <a:cs typeface="Arial Unicode MS" pitchFamily="34" charset="-120"/>
            </a:endParaRPr>
          </a:p>
        </p:txBody>
      </p:sp>
      <p:sp>
        <p:nvSpPr>
          <p:cNvPr id="20" name="矩形 19"/>
          <p:cNvSpPr/>
          <p:nvPr/>
        </p:nvSpPr>
        <p:spPr>
          <a:xfrm>
            <a:off x="3491880" y="4379482"/>
            <a:ext cx="1345112" cy="292388"/>
          </a:xfrm>
          <a:prstGeom prst="rect">
            <a:avLst/>
          </a:prstGeom>
        </p:spPr>
        <p:txBody>
          <a:bodyPr wrap="none">
            <a:spAutoFit/>
          </a:bodyPr>
          <a:lstStyle/>
          <a:p>
            <a:r>
              <a:rPr lang="en-US" altLang="zh-TW" sz="1300" b="1" dirty="0" err="1" smtClean="0">
                <a:latin typeface="+mj-lt"/>
                <a:ea typeface="Arial Unicode MS" panose="020B0604020202020204" pitchFamily="34" charset="-120"/>
                <a:cs typeface="Arial Unicode MS" panose="020B0604020202020204" pitchFamily="34" charset="-120"/>
              </a:rPr>
              <a:t>Hsiu</a:t>
            </a:r>
            <a:r>
              <a:rPr lang="en-US" altLang="zh-TW" sz="1300" b="1" dirty="0" smtClean="0">
                <a:latin typeface="+mj-lt"/>
                <a:ea typeface="Arial Unicode MS" panose="020B0604020202020204" pitchFamily="34" charset="-120"/>
                <a:cs typeface="Arial Unicode MS" panose="020B0604020202020204" pitchFamily="34" charset="-120"/>
              </a:rPr>
              <a:t>-Yuan Chang</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22" name="矩形 21"/>
          <p:cNvSpPr/>
          <p:nvPr/>
        </p:nvSpPr>
        <p:spPr>
          <a:xfrm>
            <a:off x="5796136" y="4379482"/>
            <a:ext cx="1053494" cy="292388"/>
          </a:xfrm>
          <a:prstGeom prst="rect">
            <a:avLst/>
          </a:prstGeom>
        </p:spPr>
        <p:txBody>
          <a:bodyPr wrap="none">
            <a:spAutoFit/>
          </a:bodyPr>
          <a:lstStyle/>
          <a:p>
            <a:r>
              <a:rPr lang="en-US" altLang="zh-TW" sz="1300" b="1" dirty="0" smtClean="0">
                <a:latin typeface="+mj-lt"/>
                <a:ea typeface="Arial Unicode MS" pitchFamily="34" charset="-120"/>
                <a:cs typeface="Arial Unicode MS" pitchFamily="34" charset="-120"/>
              </a:rPr>
              <a:t>Yuan-</a:t>
            </a:r>
            <a:r>
              <a:rPr lang="en-US" altLang="zh-TW" sz="1300" b="1" dirty="0" err="1" smtClean="0">
                <a:latin typeface="+mj-lt"/>
                <a:ea typeface="Arial Unicode MS" pitchFamily="34" charset="-120"/>
                <a:cs typeface="Arial Unicode MS" pitchFamily="34" charset="-120"/>
              </a:rPr>
              <a:t>Jie</a:t>
            </a:r>
            <a:r>
              <a:rPr lang="en-US" altLang="zh-TW" sz="1300" b="1" dirty="0" smtClean="0">
                <a:latin typeface="+mj-lt"/>
                <a:ea typeface="Arial Unicode MS" pitchFamily="34" charset="-120"/>
                <a:cs typeface="Arial Unicode MS" pitchFamily="34" charset="-120"/>
              </a:rPr>
              <a:t> Tsai</a:t>
            </a:r>
            <a:endParaRPr lang="zh-TW" altLang="en-US" sz="1300" b="1" dirty="0">
              <a:latin typeface="+mj-lt"/>
              <a:ea typeface="Arial Unicode MS" pitchFamily="34" charset="-120"/>
              <a:cs typeface="Arial Unicode MS" pitchFamily="34" charset="-120"/>
            </a:endParaRPr>
          </a:p>
        </p:txBody>
      </p:sp>
      <p:sp>
        <p:nvSpPr>
          <p:cNvPr id="24" name="矩形 23"/>
          <p:cNvSpPr/>
          <p:nvPr/>
        </p:nvSpPr>
        <p:spPr>
          <a:xfrm>
            <a:off x="6952895" y="4379482"/>
            <a:ext cx="931473" cy="292388"/>
          </a:xfrm>
          <a:prstGeom prst="rect">
            <a:avLst/>
          </a:prstGeom>
        </p:spPr>
        <p:txBody>
          <a:bodyPr wrap="none">
            <a:spAutoFit/>
          </a:bodyPr>
          <a:lstStyle/>
          <a:p>
            <a:r>
              <a:rPr lang="en-US" altLang="zh-TW" sz="1300" b="1" dirty="0" err="1" smtClean="0">
                <a:latin typeface="+mj-lt"/>
                <a:ea typeface="Arial Unicode MS" pitchFamily="34" charset="-120"/>
                <a:cs typeface="Arial Unicode MS" pitchFamily="34" charset="-120"/>
              </a:rPr>
              <a:t>Jin</a:t>
            </a:r>
            <a:r>
              <a:rPr lang="en-US" altLang="zh-TW" sz="1300" b="1" dirty="0" smtClean="0">
                <a:latin typeface="+mj-lt"/>
                <a:ea typeface="Arial Unicode MS" pitchFamily="34" charset="-120"/>
                <a:cs typeface="Arial Unicode MS" pitchFamily="34" charset="-120"/>
              </a:rPr>
              <a:t>-Kun Lin</a:t>
            </a:r>
            <a:endParaRPr lang="zh-TW" altLang="en-US" sz="1300" b="1" dirty="0">
              <a:latin typeface="+mj-lt"/>
              <a:ea typeface="Arial Unicode MS" pitchFamily="34" charset="-120"/>
              <a:cs typeface="Arial Unicode MS" pitchFamily="34" charset="-120"/>
            </a:endParaRPr>
          </a:p>
        </p:txBody>
      </p:sp>
      <p:sp>
        <p:nvSpPr>
          <p:cNvPr id="4" name="矩形 3"/>
          <p:cNvSpPr/>
          <p:nvPr/>
        </p:nvSpPr>
        <p:spPr>
          <a:xfrm>
            <a:off x="1237607" y="6168188"/>
            <a:ext cx="989121" cy="292388"/>
          </a:xfrm>
          <a:prstGeom prst="rect">
            <a:avLst/>
          </a:prstGeom>
        </p:spPr>
        <p:txBody>
          <a:bodyPr wrap="square">
            <a:spAutoFit/>
          </a:bodyPr>
          <a:lstStyle/>
          <a:p>
            <a:r>
              <a:rPr lang="zh-TW" altLang="en-US" sz="1300" b="1" dirty="0">
                <a:latin typeface="+mj-lt"/>
                <a:ea typeface="Arial Unicode MS" panose="020B0604020202020204" pitchFamily="34" charset="-120"/>
                <a:cs typeface="Arial Unicode MS" panose="020B0604020202020204" pitchFamily="34" charset="-120"/>
              </a:rPr>
              <a:t>Yue-Da Lin </a:t>
            </a:r>
          </a:p>
        </p:txBody>
      </p:sp>
      <p:sp>
        <p:nvSpPr>
          <p:cNvPr id="11" name="矩形 10"/>
          <p:cNvSpPr/>
          <p:nvPr/>
        </p:nvSpPr>
        <p:spPr>
          <a:xfrm>
            <a:off x="2195736" y="6168188"/>
            <a:ext cx="1251112"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Wei-Ming Chen</a:t>
            </a:r>
          </a:p>
        </p:txBody>
      </p:sp>
      <p:sp>
        <p:nvSpPr>
          <p:cNvPr id="16" name="矩形 15"/>
          <p:cNvSpPr/>
          <p:nvPr/>
        </p:nvSpPr>
        <p:spPr>
          <a:xfrm>
            <a:off x="3532805" y="6168188"/>
            <a:ext cx="97975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Yun-Da Tsai</a:t>
            </a:r>
          </a:p>
        </p:txBody>
      </p:sp>
      <p:sp>
        <p:nvSpPr>
          <p:cNvPr id="26" name="矩形 25"/>
          <p:cNvSpPr/>
          <p:nvPr/>
        </p:nvSpPr>
        <p:spPr>
          <a:xfrm>
            <a:off x="4499992" y="6168188"/>
            <a:ext cx="125707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Cheng-Jhih Han</a:t>
            </a:r>
          </a:p>
        </p:txBody>
      </p:sp>
      <p:sp>
        <p:nvSpPr>
          <p:cNvPr id="28" name="矩形 27"/>
          <p:cNvSpPr/>
          <p:nvPr/>
        </p:nvSpPr>
        <p:spPr>
          <a:xfrm>
            <a:off x="5874458" y="6168188"/>
            <a:ext cx="866648"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Yi-Jing Lin</a:t>
            </a:r>
          </a:p>
        </p:txBody>
      </p:sp>
      <p:sp>
        <p:nvSpPr>
          <p:cNvPr id="30" name="矩形 29"/>
          <p:cNvSpPr/>
          <p:nvPr/>
        </p:nvSpPr>
        <p:spPr>
          <a:xfrm>
            <a:off x="46449" y="6168188"/>
            <a:ext cx="1083823"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Yu-Ming Guo</a:t>
            </a:r>
          </a:p>
        </p:txBody>
      </p:sp>
      <p:sp>
        <p:nvSpPr>
          <p:cNvPr id="32" name="矩形 31"/>
          <p:cNvSpPr/>
          <p:nvPr/>
        </p:nvSpPr>
        <p:spPr>
          <a:xfrm>
            <a:off x="4864984" y="4379482"/>
            <a:ext cx="946156"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Tzu-</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Jui</a:t>
            </a:r>
            <a:r>
              <a:rPr lang="en-US" altLang="zh-TW" sz="1300" b="1" dirty="0">
                <a:solidFill>
                  <a:srgbClr val="000000"/>
                </a:solidFill>
                <a:latin typeface="+mj-lt"/>
                <a:ea typeface="Arial Unicode MS" panose="020B0604020202020204" pitchFamily="34" charset="-120"/>
                <a:cs typeface="Arial Unicode MS" panose="020B0604020202020204" pitchFamily="34" charset="-120"/>
              </a:rPr>
              <a:t> </a:t>
            </a:r>
            <a:r>
              <a:rPr lang="en-US" altLang="zh-TW" sz="1300" b="1" dirty="0" smtClean="0">
                <a:solidFill>
                  <a:srgbClr val="000000"/>
                </a:solidFill>
                <a:latin typeface="+mj-lt"/>
                <a:ea typeface="Arial Unicode MS" panose="020B0604020202020204" pitchFamily="34" charset="-120"/>
                <a:cs typeface="Arial Unicode MS" panose="020B0604020202020204" pitchFamily="34" charset="-120"/>
              </a:rPr>
              <a:t>Sun</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5" name="矩形 34"/>
          <p:cNvSpPr/>
          <p:nvPr/>
        </p:nvSpPr>
        <p:spPr>
          <a:xfrm>
            <a:off x="6690580" y="6168188"/>
            <a:ext cx="1265796" cy="292388"/>
          </a:xfrm>
          <a:prstGeom prst="rect">
            <a:avLst/>
          </a:prstGeom>
        </p:spPr>
        <p:txBody>
          <a:bodyPr wrap="none">
            <a:spAutoFit/>
          </a:bodyPr>
          <a:lstStyle/>
          <a:p>
            <a:r>
              <a:rPr lang="en-US" altLang="zh-TW" sz="1300" b="1" dirty="0">
                <a:latin typeface="+mj-lt"/>
                <a:ea typeface="Arial Unicode MS" panose="020B0604020202020204" pitchFamily="34" charset="-120"/>
                <a:cs typeface="Arial Unicode MS" panose="020B0604020202020204" pitchFamily="34" charset="-120"/>
              </a:rPr>
              <a:t>Yi-</a:t>
            </a:r>
            <a:r>
              <a:rPr lang="en-US" altLang="zh-TW" sz="1300" b="1" dirty="0" err="1">
                <a:latin typeface="+mj-lt"/>
                <a:ea typeface="Arial Unicode MS" panose="020B0604020202020204" pitchFamily="34" charset="-120"/>
                <a:cs typeface="Arial Unicode MS" panose="020B0604020202020204" pitchFamily="34" charset="-120"/>
              </a:rPr>
              <a:t>Heng</a:t>
            </a:r>
            <a:r>
              <a:rPr lang="en-US" altLang="zh-TW" sz="1300" b="1" dirty="0">
                <a:latin typeface="+mj-lt"/>
                <a:ea typeface="Arial Unicode MS" panose="020B0604020202020204" pitchFamily="34" charset="-120"/>
                <a:cs typeface="Arial Unicode MS" panose="020B0604020202020204" pitchFamily="34" charset="-120"/>
              </a:rPr>
              <a:t> Chiang </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7" name="矩形 36"/>
          <p:cNvSpPr/>
          <p:nvPr/>
        </p:nvSpPr>
        <p:spPr>
          <a:xfrm>
            <a:off x="7819568" y="6168188"/>
            <a:ext cx="1433277" cy="292388"/>
          </a:xfrm>
          <a:prstGeom prst="rect">
            <a:avLst/>
          </a:prstGeom>
        </p:spPr>
        <p:txBody>
          <a:bodyPr wrap="none">
            <a:spAutoFit/>
          </a:bodyPr>
          <a:lstStyle/>
          <a:p>
            <a:r>
              <a:rPr lang="en-US" altLang="zh-TW" sz="1300" b="1" dirty="0" smtClean="0">
                <a:solidFill>
                  <a:srgbClr val="000000"/>
                </a:solidFill>
                <a:latin typeface="+mj-lt"/>
                <a:ea typeface="Arial Unicode MS" panose="020B0604020202020204" pitchFamily="34" charset="-120"/>
                <a:cs typeface="Arial Unicode MS" panose="020B0604020202020204" pitchFamily="34" charset="-120"/>
              </a:rPr>
              <a:t>Ching-Yuan </a:t>
            </a:r>
            <a:r>
              <a:rPr lang="en-US" altLang="zh-TW" sz="1300" b="1" dirty="0" err="1" smtClean="0">
                <a:solidFill>
                  <a:srgbClr val="000000"/>
                </a:solidFill>
                <a:latin typeface="+mj-lt"/>
                <a:ea typeface="Arial Unicode MS" panose="020B0604020202020204" pitchFamily="34" charset="-120"/>
                <a:cs typeface="Arial Unicode MS" panose="020B0604020202020204" pitchFamily="34" charset="-120"/>
              </a:rPr>
              <a:t>Chien</a:t>
            </a:r>
            <a:r>
              <a:rPr lang="en-US" altLang="zh-TW" sz="1300" b="1" dirty="0" smtClean="0">
                <a:latin typeface="+mj-lt"/>
                <a:ea typeface="Arial Unicode MS" panose="020B0604020202020204" pitchFamily="34" charset="-120"/>
                <a:cs typeface="Arial Unicode MS" panose="020B0604020202020204" pitchFamily="34" charset="-120"/>
              </a:rPr>
              <a:t> </a:t>
            </a:r>
            <a:endParaRPr lang="zh-TW" altLang="en-US" sz="1300" b="1" dirty="0">
              <a:latin typeface="+mj-lt"/>
              <a:ea typeface="Arial Unicode MS" panose="020B0604020202020204" pitchFamily="34" charset="-120"/>
              <a:cs typeface="Arial Unicode MS" panose="020B0604020202020204" pitchFamily="34" charset="-120"/>
            </a:endParaRPr>
          </a:p>
        </p:txBody>
      </p:sp>
      <p:pic>
        <p:nvPicPr>
          <p:cNvPr id="39" name="圖片 38"/>
          <p:cNvPicPr>
            <a:picLocks/>
          </p:cNvPicPr>
          <p:nvPr/>
        </p:nvPicPr>
        <p:blipFill rotWithShape="1">
          <a:blip r:embed="rId7" cstate="print">
            <a:extLst>
              <a:ext uri="{28A0092B-C50C-407E-A947-70E740481C1C}">
                <a14:useLocalDpi xmlns:a14="http://schemas.microsoft.com/office/drawing/2010/main" val="0"/>
              </a:ext>
            </a:extLst>
          </a:blip>
          <a:srcRect l="18539" t="2262" r="19437" b="31720"/>
          <a:stretch/>
        </p:blipFill>
        <p:spPr>
          <a:xfrm>
            <a:off x="6948368" y="2991515"/>
            <a:ext cx="936000" cy="1425398"/>
          </a:xfrm>
          <a:prstGeom prst="rect">
            <a:avLst/>
          </a:prstGeom>
        </p:spPr>
      </p:pic>
      <p:pic>
        <p:nvPicPr>
          <p:cNvPr id="42" name="圖片 41"/>
          <p:cNvPicPr>
            <a:picLocks/>
          </p:cNvPicPr>
          <p:nvPr/>
        </p:nvPicPr>
        <p:blipFill rotWithShape="1">
          <a:blip r:embed="rId8" cstate="print">
            <a:extLst>
              <a:ext uri="{28A0092B-C50C-407E-A947-70E740481C1C}">
                <a14:useLocalDpi xmlns:a14="http://schemas.microsoft.com/office/drawing/2010/main" val="0"/>
              </a:ext>
            </a:extLst>
          </a:blip>
          <a:srcRect l="33143" t="28350" r="27030" b="39793"/>
          <a:stretch/>
        </p:blipFill>
        <p:spPr>
          <a:xfrm>
            <a:off x="79928" y="4763565"/>
            <a:ext cx="1080000" cy="1440000"/>
          </a:xfrm>
          <a:prstGeom prst="rect">
            <a:avLst/>
          </a:prstGeom>
        </p:spPr>
      </p:pic>
      <p:pic>
        <p:nvPicPr>
          <p:cNvPr id="43" name="圖片 42"/>
          <p:cNvPicPr>
            <a:picLocks/>
          </p:cNvPicPr>
          <p:nvPr/>
        </p:nvPicPr>
        <p:blipFill rotWithShape="1">
          <a:blip r:embed="rId9" cstate="print">
            <a:extLst>
              <a:ext uri="{28A0092B-C50C-407E-A947-70E740481C1C}">
                <a14:useLocalDpi xmlns:a14="http://schemas.microsoft.com/office/drawing/2010/main" val="0"/>
              </a:ext>
            </a:extLst>
          </a:blip>
          <a:srcRect l="32011" t="27451" r="29896" b="41915"/>
          <a:stretch/>
        </p:blipFill>
        <p:spPr>
          <a:xfrm>
            <a:off x="1203704" y="4763565"/>
            <a:ext cx="1080000" cy="1440000"/>
          </a:xfrm>
          <a:prstGeom prst="rect">
            <a:avLst/>
          </a:prstGeom>
        </p:spPr>
      </p:pic>
      <p:pic>
        <p:nvPicPr>
          <p:cNvPr id="45" name="圖片 44"/>
          <p:cNvPicPr>
            <a:picLocks/>
          </p:cNvPicPr>
          <p:nvPr/>
        </p:nvPicPr>
        <p:blipFill rotWithShape="1">
          <a:blip r:embed="rId10" cstate="print">
            <a:extLst>
              <a:ext uri="{28A0092B-C50C-407E-A947-70E740481C1C}">
                <a14:useLocalDpi xmlns:a14="http://schemas.microsoft.com/office/drawing/2010/main" val="0"/>
              </a:ext>
            </a:extLst>
          </a:blip>
          <a:srcRect l="28749" t="21997" r="26073" b="39618"/>
          <a:stretch/>
        </p:blipFill>
        <p:spPr>
          <a:xfrm>
            <a:off x="3442328" y="4763565"/>
            <a:ext cx="1080000" cy="1440000"/>
          </a:xfrm>
          <a:prstGeom prst="rect">
            <a:avLst/>
          </a:prstGeom>
        </p:spPr>
      </p:pic>
      <p:pic>
        <p:nvPicPr>
          <p:cNvPr id="46" name="圖片 45"/>
          <p:cNvPicPr>
            <a:picLocks/>
          </p:cNvPicPr>
          <p:nvPr/>
        </p:nvPicPr>
        <p:blipFill rotWithShape="1">
          <a:blip r:embed="rId11" cstate="print">
            <a:extLst>
              <a:ext uri="{28A0092B-C50C-407E-A947-70E740481C1C}">
                <a14:useLocalDpi xmlns:a14="http://schemas.microsoft.com/office/drawing/2010/main" val="0"/>
              </a:ext>
            </a:extLst>
          </a:blip>
          <a:srcRect l="31322" t="17850" r="21758" b="43124"/>
          <a:stretch/>
        </p:blipFill>
        <p:spPr>
          <a:xfrm>
            <a:off x="4571334" y="4763565"/>
            <a:ext cx="1080000" cy="1440000"/>
          </a:xfrm>
          <a:prstGeom prst="rect">
            <a:avLst/>
          </a:prstGeom>
        </p:spPr>
      </p:pic>
      <p:pic>
        <p:nvPicPr>
          <p:cNvPr id="47" name="圖片 46"/>
          <p:cNvPicPr>
            <a:picLocks/>
          </p:cNvPicPr>
          <p:nvPr/>
        </p:nvPicPr>
        <p:blipFill rotWithShape="1">
          <a:blip r:embed="rId12" cstate="print">
            <a:extLst>
              <a:ext uri="{28A0092B-C50C-407E-A947-70E740481C1C}">
                <a14:useLocalDpi xmlns:a14="http://schemas.microsoft.com/office/drawing/2010/main" val="0"/>
              </a:ext>
            </a:extLst>
          </a:blip>
          <a:srcRect l="32760" t="25874" r="31091" b="43856"/>
          <a:stretch/>
        </p:blipFill>
        <p:spPr>
          <a:xfrm>
            <a:off x="5724128" y="4763565"/>
            <a:ext cx="1080000" cy="1440000"/>
          </a:xfrm>
          <a:prstGeom prst="rect">
            <a:avLst/>
          </a:prstGeom>
        </p:spPr>
      </p:pic>
      <p:pic>
        <p:nvPicPr>
          <p:cNvPr id="48" name="圖片 47"/>
          <p:cNvPicPr>
            <a:picLocks/>
          </p:cNvPicPr>
          <p:nvPr/>
        </p:nvPicPr>
        <p:blipFill rotWithShape="1">
          <a:blip r:embed="rId13" cstate="print">
            <a:extLst>
              <a:ext uri="{28A0092B-C50C-407E-A947-70E740481C1C}">
                <a14:useLocalDpi xmlns:a14="http://schemas.microsoft.com/office/drawing/2010/main" val="0"/>
              </a:ext>
            </a:extLst>
          </a:blip>
          <a:srcRect l="20003" r="13323" b="20705"/>
          <a:stretch/>
        </p:blipFill>
        <p:spPr>
          <a:xfrm>
            <a:off x="6898492" y="4763565"/>
            <a:ext cx="933134" cy="1440000"/>
          </a:xfrm>
          <a:prstGeom prst="rect">
            <a:avLst/>
          </a:prstGeom>
        </p:spPr>
      </p:pic>
      <p:pic>
        <p:nvPicPr>
          <p:cNvPr id="49" name="圖片 48"/>
          <p:cNvPicPr>
            <a:picLocks/>
          </p:cNvPicPr>
          <p:nvPr/>
        </p:nvPicPr>
        <p:blipFill rotWithShape="1">
          <a:blip r:embed="rId14" cstate="print">
            <a:extLst>
              <a:ext uri="{28A0092B-C50C-407E-A947-70E740481C1C}">
                <a14:useLocalDpi xmlns:a14="http://schemas.microsoft.com/office/drawing/2010/main" val="0"/>
              </a:ext>
            </a:extLst>
          </a:blip>
          <a:srcRect l="18995" t="5605" r="16592" b="14385"/>
          <a:stretch/>
        </p:blipFill>
        <p:spPr>
          <a:xfrm>
            <a:off x="8061661" y="4763565"/>
            <a:ext cx="946445" cy="1440000"/>
          </a:xfrm>
          <a:prstGeom prst="rect">
            <a:avLst/>
          </a:prstGeom>
        </p:spPr>
      </p:pic>
      <p:pic>
        <p:nvPicPr>
          <p:cNvPr id="50" name="圖片 49"/>
          <p:cNvPicPr>
            <a:picLocks/>
          </p:cNvPicPr>
          <p:nvPr/>
        </p:nvPicPr>
        <p:blipFill rotWithShape="1">
          <a:blip r:embed="rId15" cstate="print">
            <a:extLst>
              <a:ext uri="{28A0092B-C50C-407E-A947-70E740481C1C}">
                <a14:useLocalDpi xmlns:a14="http://schemas.microsoft.com/office/drawing/2010/main" val="0"/>
              </a:ext>
            </a:extLst>
          </a:blip>
          <a:srcRect l="31668" t="21651" r="25090" b="42903"/>
          <a:stretch/>
        </p:blipFill>
        <p:spPr>
          <a:xfrm>
            <a:off x="2321143" y="4763565"/>
            <a:ext cx="1080000" cy="1440000"/>
          </a:xfrm>
          <a:prstGeom prst="rect">
            <a:avLst/>
          </a:prstGeom>
        </p:spPr>
      </p:pic>
      <p:pic>
        <p:nvPicPr>
          <p:cNvPr id="51" name="圖片 50"/>
          <p:cNvPicPr>
            <a:picLocks/>
          </p:cNvPicPr>
          <p:nvPr/>
        </p:nvPicPr>
        <p:blipFill rotWithShape="1">
          <a:blip r:embed="rId16">
            <a:extLst>
              <a:ext uri="{28A0092B-C50C-407E-A947-70E740481C1C}">
                <a14:useLocalDpi xmlns:a14="http://schemas.microsoft.com/office/drawing/2010/main" val="0"/>
              </a:ext>
            </a:extLst>
          </a:blip>
          <a:srcRect l="33201" t="5900" r="31800" b="55250"/>
          <a:stretch/>
        </p:blipFill>
        <p:spPr>
          <a:xfrm>
            <a:off x="2339752" y="2991515"/>
            <a:ext cx="1080000" cy="1440000"/>
          </a:xfrm>
          <a:prstGeom prst="rect">
            <a:avLst/>
          </a:prstGeom>
        </p:spPr>
      </p:pic>
      <p:pic>
        <p:nvPicPr>
          <p:cNvPr id="53" name="圖片 52"/>
          <p:cNvPicPr>
            <a:picLocks noChangeAspect="1"/>
          </p:cNvPicPr>
          <p:nvPr/>
        </p:nvPicPr>
        <p:blipFill rotWithShape="1">
          <a:blip r:embed="rId17" cstate="print">
            <a:extLst>
              <a:ext uri="{28A0092B-C50C-407E-A947-70E740481C1C}">
                <a14:useLocalDpi xmlns:a14="http://schemas.microsoft.com/office/drawing/2010/main" val="0"/>
              </a:ext>
            </a:extLst>
          </a:blip>
          <a:srcRect l="7876" t="21581" r="76442" b="62623"/>
          <a:stretch/>
        </p:blipFill>
        <p:spPr>
          <a:xfrm>
            <a:off x="1187624" y="2991515"/>
            <a:ext cx="1080000" cy="1450496"/>
          </a:xfrm>
          <a:prstGeom prst="rect">
            <a:avLst/>
          </a:prstGeom>
        </p:spPr>
      </p:pic>
      <p:pic>
        <p:nvPicPr>
          <p:cNvPr id="54" name="圖片 53"/>
          <p:cNvPicPr>
            <a:picLocks/>
          </p:cNvPicPr>
          <p:nvPr/>
        </p:nvPicPr>
        <p:blipFill rotWithShape="1">
          <a:blip r:embed="rId18">
            <a:extLst>
              <a:ext uri="{28A0092B-C50C-407E-A947-70E740481C1C}">
                <a14:useLocalDpi xmlns:a14="http://schemas.microsoft.com/office/drawing/2010/main" val="0"/>
              </a:ext>
            </a:extLst>
          </a:blip>
          <a:srcRect l="28626" t="26806" r="34161" b="42823"/>
          <a:stretch/>
        </p:blipFill>
        <p:spPr>
          <a:xfrm>
            <a:off x="5797371" y="2991515"/>
            <a:ext cx="1080000" cy="1440000"/>
          </a:xfrm>
          <a:prstGeom prst="rect">
            <a:avLst/>
          </a:prstGeom>
        </p:spPr>
      </p:pic>
      <p:pic>
        <p:nvPicPr>
          <p:cNvPr id="5" name="圖片 4"/>
          <p:cNvPicPr>
            <a:picLocks/>
          </p:cNvPicPr>
          <p:nvPr/>
        </p:nvPicPr>
        <p:blipFill rotWithShape="1">
          <a:blip r:embed="rId19" cstate="print">
            <a:extLst>
              <a:ext uri="{28A0092B-C50C-407E-A947-70E740481C1C}">
                <a14:useLocalDpi xmlns:a14="http://schemas.microsoft.com/office/drawing/2010/main" val="0"/>
              </a:ext>
            </a:extLst>
          </a:blip>
          <a:srcRect l="36980" t="6246" r="42849" b="71122"/>
          <a:stretch/>
        </p:blipFill>
        <p:spPr>
          <a:xfrm>
            <a:off x="3491880" y="2991515"/>
            <a:ext cx="1080000" cy="1440000"/>
          </a:xfrm>
          <a:prstGeom prst="rect">
            <a:avLst/>
          </a:prstGeom>
        </p:spPr>
      </p:pic>
      <p:pic>
        <p:nvPicPr>
          <p:cNvPr id="12" name="圖片 11"/>
          <p:cNvPicPr>
            <a:picLocks/>
          </p:cNvPicPr>
          <p:nvPr/>
        </p:nvPicPr>
        <p:blipFill rotWithShape="1">
          <a:blip r:embed="rId20" cstate="print">
            <a:extLst>
              <a:ext uri="{28A0092B-C50C-407E-A947-70E740481C1C}">
                <a14:useLocalDpi xmlns:a14="http://schemas.microsoft.com/office/drawing/2010/main" val="0"/>
              </a:ext>
            </a:extLst>
          </a:blip>
          <a:srcRect l="35416" t="4450" r="45266" b="74641"/>
          <a:stretch/>
        </p:blipFill>
        <p:spPr>
          <a:xfrm>
            <a:off x="4680449" y="2991515"/>
            <a:ext cx="1080000" cy="1440000"/>
          </a:xfrm>
          <a:prstGeom prst="rect">
            <a:avLst/>
          </a:prstGeom>
        </p:spPr>
      </p:pic>
      <p:sp>
        <p:nvSpPr>
          <p:cNvPr id="3" name="矩形 2"/>
          <p:cNvSpPr/>
          <p:nvPr/>
        </p:nvSpPr>
        <p:spPr>
          <a:xfrm>
            <a:off x="1107322"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pic>
        <p:nvPicPr>
          <p:cNvPr id="10" name="圖片 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956376" y="2991515"/>
            <a:ext cx="1065600" cy="1440000"/>
          </a:xfrm>
          <a:prstGeom prst="rect">
            <a:avLst/>
          </a:prstGeom>
        </p:spPr>
      </p:pic>
      <p:sp>
        <p:nvSpPr>
          <p:cNvPr id="13" name="矩形 12"/>
          <p:cNvSpPr/>
          <p:nvPr/>
        </p:nvSpPr>
        <p:spPr>
          <a:xfrm>
            <a:off x="7865927" y="4379482"/>
            <a:ext cx="1305165" cy="292388"/>
          </a:xfrm>
          <a:prstGeom prst="rect">
            <a:avLst/>
          </a:prstGeom>
        </p:spPr>
        <p:txBody>
          <a:bodyPr wrap="none">
            <a:spAutoFit/>
          </a:bodyPr>
          <a:lstStyle/>
          <a:p>
            <a:r>
              <a:rPr lang="zh-TW" altLang="en-US" sz="1300" b="1" dirty="0">
                <a:latin typeface="+mj-lt"/>
                <a:ea typeface="Arial Unicode MS" pitchFamily="34" charset="-120"/>
                <a:cs typeface="Arial Unicode MS" pitchFamily="34" charset="-120"/>
              </a:rPr>
              <a:t>Cheng-Hung Lee</a:t>
            </a:r>
          </a:p>
        </p:txBody>
      </p:sp>
      <p:sp>
        <p:nvSpPr>
          <p:cNvPr id="40" name="文字方塊 14"/>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smtClean="0">
                <a:solidFill>
                  <a:srgbClr val="FF0000"/>
                </a:solidFill>
                <a:latin typeface="Calibri" pitchFamily="34" charset="0"/>
              </a:rPr>
              <a:t>Tamkang</a:t>
            </a:r>
            <a:r>
              <a:rPr kumimoji="0" lang="en-US" altLang="zh-TW" sz="1800" b="1" dirty="0" smtClean="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sp>
        <p:nvSpPr>
          <p:cNvPr id="17" name="矩形 16"/>
          <p:cNvSpPr/>
          <p:nvPr/>
        </p:nvSpPr>
        <p:spPr>
          <a:xfrm>
            <a:off x="7846620" y="2678723"/>
            <a:ext cx="1261884" cy="246221"/>
          </a:xfrm>
          <a:prstGeom prst="rect">
            <a:avLst/>
          </a:prstGeom>
        </p:spPr>
        <p:txBody>
          <a:bodyPr wrap="none">
            <a:spAutoFit/>
          </a:bodyPr>
          <a:lstStyle/>
          <a:p>
            <a:r>
              <a:rPr lang="en-US" altLang="zh-TW" sz="1000" b="1" dirty="0"/>
              <a:t>Sagacity </a:t>
            </a:r>
            <a:r>
              <a:rPr lang="en-US" altLang="zh-TW" sz="1000" b="1" dirty="0" smtClean="0"/>
              <a:t>Technology</a:t>
            </a:r>
            <a:endParaRPr lang="zh-TW" altLang="en-US" sz="1000" b="1" dirty="0"/>
          </a:p>
        </p:txBody>
      </p:sp>
    </p:spTree>
    <p:extLst>
      <p:ext uri="{BB962C8B-B14F-4D97-AF65-F5344CB8AC3E}">
        <p14:creationId xmlns:p14="http://schemas.microsoft.com/office/powerpoint/2010/main" val="3930528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57</a:t>
            </a:fld>
            <a:endParaRPr lang="zh-TW" altLang="en-US"/>
          </a:p>
        </p:txBody>
      </p:sp>
      <p:sp>
        <p:nvSpPr>
          <p:cNvPr id="6" name="標題 1"/>
          <p:cNvSpPr txBox="1">
            <a:spLocks/>
          </p:cNvSpPr>
          <p:nvPr/>
        </p:nvSpPr>
        <p:spPr>
          <a:xfrm>
            <a:off x="-21904" y="692696"/>
            <a:ext cx="9165904" cy="53339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6200" b="1" dirty="0" smtClean="0">
                <a:solidFill>
                  <a:schemeClr val="accent1">
                    <a:lumMod val="75000"/>
                  </a:schemeClr>
                </a:solidFill>
              </a:rPr>
              <a:t>IMTKU </a:t>
            </a:r>
            <a:br>
              <a:rPr lang="en-US" altLang="zh-TW" sz="6200" b="1" dirty="0" smtClean="0">
                <a:solidFill>
                  <a:schemeClr val="accent1">
                    <a:lumMod val="75000"/>
                  </a:schemeClr>
                </a:solidFill>
              </a:rPr>
            </a:br>
            <a:r>
              <a:rPr lang="en-US" altLang="zh-TW" sz="6000" b="1" dirty="0" smtClean="0">
                <a:solidFill>
                  <a:schemeClr val="accent1">
                    <a:lumMod val="75000"/>
                  </a:schemeClr>
                </a:solidFill>
              </a:rPr>
              <a:t>Question Answering System</a:t>
            </a:r>
            <a:r>
              <a:rPr lang="en-US" altLang="zh-TW" sz="5000" b="1" dirty="0" smtClean="0">
                <a:solidFill>
                  <a:schemeClr val="accent1">
                    <a:lumMod val="75000"/>
                  </a:schemeClr>
                </a:solidFill>
              </a:rPr>
              <a:t> </a:t>
            </a:r>
            <a:br>
              <a:rPr lang="en-US" altLang="zh-TW" sz="5000" b="1" dirty="0" smtClean="0">
                <a:solidFill>
                  <a:schemeClr val="accent1">
                    <a:lumMod val="75000"/>
                  </a:schemeClr>
                </a:solidFill>
              </a:rPr>
            </a:br>
            <a:r>
              <a:rPr lang="en-US" altLang="zh-TW" sz="6200" b="1" dirty="0" smtClean="0">
                <a:solidFill>
                  <a:schemeClr val="accent1">
                    <a:lumMod val="75000"/>
                  </a:schemeClr>
                </a:solidFill>
              </a:rPr>
              <a:t>for </a:t>
            </a:r>
          </a:p>
          <a:p>
            <a:r>
              <a:rPr lang="en-US" altLang="zh-TW" sz="6200" b="1" dirty="0" smtClean="0">
                <a:solidFill>
                  <a:schemeClr val="accent1">
                    <a:lumMod val="75000"/>
                  </a:schemeClr>
                </a:solidFill>
              </a:rPr>
              <a:t>World History Exams </a:t>
            </a:r>
            <a:br>
              <a:rPr lang="en-US" altLang="zh-TW" sz="6200" b="1" dirty="0" smtClean="0">
                <a:solidFill>
                  <a:schemeClr val="accent1">
                    <a:lumMod val="75000"/>
                  </a:schemeClr>
                </a:solidFill>
              </a:rPr>
            </a:br>
            <a:r>
              <a:rPr lang="en-US" altLang="zh-TW" sz="6200" b="1" dirty="0" smtClean="0">
                <a:solidFill>
                  <a:schemeClr val="accent1">
                    <a:lumMod val="75000"/>
                  </a:schemeClr>
                </a:solidFill>
              </a:rPr>
              <a:t>at NTCIR-12 QA Lab2</a:t>
            </a:r>
            <a:endParaRPr lang="zh-TW" altLang="en-US" sz="6200" b="1" dirty="0">
              <a:solidFill>
                <a:srgbClr val="C00000"/>
              </a:solidFill>
            </a:endParaRPr>
          </a:p>
        </p:txBody>
      </p:sp>
      <p:pic>
        <p:nvPicPr>
          <p:cNvPr id="7"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8"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3798038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971600" y="6453336"/>
            <a:ext cx="7488832" cy="432048"/>
          </a:xfrm>
        </p:spPr>
        <p:txBody>
          <a:bodyPr>
            <a:noAutofit/>
          </a:bodyPr>
          <a:lstStyle/>
          <a:p>
            <a:r>
              <a:rPr lang="en-US" altLang="zh-TW" sz="1800" dirty="0" smtClean="0"/>
              <a:t>NTCIR-9 Workshop, December 6-9, 2011, Tokyo, Japan</a:t>
            </a:r>
          </a:p>
        </p:txBody>
      </p:sp>
      <p:sp>
        <p:nvSpPr>
          <p:cNvPr id="12" name="副標題 2"/>
          <p:cNvSpPr txBox="1">
            <a:spLocks/>
          </p:cNvSpPr>
          <p:nvPr/>
        </p:nvSpPr>
        <p:spPr>
          <a:xfrm>
            <a:off x="2195736" y="6165304"/>
            <a:ext cx="5112568" cy="288032"/>
          </a:xfrm>
          <a:prstGeom prst="rect">
            <a:avLst/>
          </a:prstGeom>
        </p:spPr>
        <p:txBody>
          <a:bodyPr vert="horz" lIns="91440" tIns="45720" rIns="91440" bIns="45720" rtlCol="0">
            <a:normAutofit fontScale="77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0" i="0" u="none" strike="noStrike" kern="1200" cap="none" spc="0" normalizeH="0" baseline="0" noProof="0" dirty="0" smtClean="0">
                <a:ln>
                  <a:noFill/>
                </a:ln>
                <a:solidFill>
                  <a:schemeClr val="tx1">
                    <a:tint val="75000"/>
                  </a:schemeClr>
                </a:solidFill>
                <a:effectLst/>
                <a:uLnTx/>
                <a:uFillTx/>
                <a:latin typeface="+mn-lt"/>
                <a:ea typeface="+mn-ea"/>
                <a:cs typeface="+mn-cs"/>
                <a:hlinkClick r:id="rId2"/>
              </a:rPr>
              <a:t>myday@mail.tku.edu.tw</a:t>
            </a:r>
            <a:endParaRPr kumimoji="0" lang="en-US" altLang="zh-TW" sz="20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pic>
        <p:nvPicPr>
          <p:cNvPr id="13" name="Picture 4" descr="http://mail.tku.edu.tw/myday/images/Myday_Photo.jpg"/>
          <p:cNvPicPr>
            <a:picLocks noChangeAspect="1" noChangeArrowheads="1"/>
          </p:cNvPicPr>
          <p:nvPr/>
        </p:nvPicPr>
        <p:blipFill>
          <a:blip r:embed="rId3" cstate="print"/>
          <a:srcRect l="10527" t="1544" r="10527" b="25148"/>
          <a:stretch>
            <a:fillRect/>
          </a:stretch>
        </p:blipFill>
        <p:spPr bwMode="auto">
          <a:xfrm>
            <a:off x="3059833" y="3933056"/>
            <a:ext cx="1512168" cy="1872208"/>
          </a:xfrm>
          <a:prstGeom prst="rect">
            <a:avLst/>
          </a:prstGeom>
          <a:noFill/>
        </p:spPr>
      </p:pic>
      <p:sp>
        <p:nvSpPr>
          <p:cNvPr id="14" name="副標題 2"/>
          <p:cNvSpPr txBox="1">
            <a:spLocks/>
          </p:cNvSpPr>
          <p:nvPr/>
        </p:nvSpPr>
        <p:spPr>
          <a:xfrm>
            <a:off x="395536" y="2780928"/>
            <a:ext cx="8496944" cy="100811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800" b="1" i="0" u="none" strike="noStrike" kern="1200" cap="none" spc="0" normalizeH="0" baseline="0" noProof="0" dirty="0" smtClean="0">
                <a:ln>
                  <a:noFill/>
                </a:ln>
                <a:effectLst/>
                <a:uLnTx/>
                <a:uFillTx/>
                <a:latin typeface="+mn-lt"/>
                <a:ea typeface="+mn-ea"/>
                <a:cs typeface="+mn-cs"/>
              </a:rPr>
              <a:t>Department</a:t>
            </a:r>
            <a:r>
              <a:rPr kumimoji="0" lang="en-US" altLang="zh-TW" sz="2800" b="1" i="0" u="none" strike="noStrike" kern="1200" cap="none" spc="0" normalizeH="0" noProof="0" dirty="0" smtClean="0">
                <a:ln>
                  <a:noFill/>
                </a:ln>
                <a:effectLst/>
                <a:uLnTx/>
                <a:uFillTx/>
                <a:latin typeface="+mn-lt"/>
                <a:ea typeface="+mn-ea"/>
                <a:cs typeface="+mn-cs"/>
              </a:rPr>
              <a:t> of </a:t>
            </a:r>
            <a:r>
              <a:rPr kumimoji="0" lang="en-US" altLang="zh-TW" sz="2800" b="1" i="0" u="none" strike="noStrike" kern="1200" cap="none" spc="0" normalizeH="0" baseline="0" noProof="0" dirty="0" smtClean="0">
                <a:ln>
                  <a:noFill/>
                </a:ln>
                <a:effectLst/>
                <a:uLnTx/>
                <a:uFillTx/>
                <a:latin typeface="+mn-lt"/>
                <a:ea typeface="+mn-ea"/>
                <a:cs typeface="+mn-cs"/>
              </a:rPr>
              <a:t>Information Management </a:t>
            </a:r>
            <a:br>
              <a:rPr kumimoji="0" lang="en-US" altLang="zh-TW" sz="2800" b="1" i="0" u="none" strike="noStrike" kern="1200" cap="none" spc="0" normalizeH="0" baseline="0" noProof="0" dirty="0" smtClean="0">
                <a:ln>
                  <a:noFill/>
                </a:ln>
                <a:effectLst/>
                <a:uLnTx/>
                <a:uFillTx/>
                <a:latin typeface="+mn-lt"/>
                <a:ea typeface="+mn-ea"/>
                <a:cs typeface="+mn-cs"/>
              </a:rPr>
            </a:br>
            <a:r>
              <a:rPr kumimoji="0" lang="en-US" altLang="zh-TW" sz="2800" b="1" i="0" u="none" strike="noStrike" kern="1200" cap="none" spc="0" normalizeH="0" baseline="0" noProof="0" dirty="0" err="1" smtClean="0">
                <a:ln>
                  <a:noFill/>
                </a:ln>
                <a:effectLst/>
                <a:uLnTx/>
                <a:uFillTx/>
                <a:latin typeface="+mn-lt"/>
                <a:ea typeface="+mn-ea"/>
                <a:cs typeface="+mn-cs"/>
              </a:rPr>
              <a:t>Tamkang</a:t>
            </a:r>
            <a:r>
              <a:rPr kumimoji="0" lang="en-US" altLang="zh-TW" sz="2800" b="1" i="0" u="none" strike="noStrike" kern="1200" cap="none" spc="0" normalizeH="0" baseline="0" noProof="0" dirty="0" smtClean="0">
                <a:ln>
                  <a:noFill/>
                </a:ln>
                <a:effectLst/>
                <a:uLnTx/>
                <a:uFillTx/>
                <a:latin typeface="+mn-lt"/>
                <a:ea typeface="+mn-ea"/>
                <a:cs typeface="+mn-cs"/>
              </a:rPr>
              <a:t> University, Taiwan</a:t>
            </a:r>
            <a:endParaRPr kumimoji="0" lang="en-US" altLang="zh-TW" sz="2800" b="0" i="0" u="none" strike="noStrike" kern="1200" cap="none" spc="0" normalizeH="0" baseline="0" noProof="0" dirty="0" smtClean="0">
              <a:ln>
                <a:noFill/>
              </a:ln>
              <a:effectLst/>
              <a:uLnTx/>
              <a:uFillTx/>
              <a:latin typeface="+mn-lt"/>
              <a:ea typeface="+mn-ea"/>
              <a:cs typeface="+mn-cs"/>
            </a:endParaRPr>
          </a:p>
        </p:txBody>
      </p:sp>
      <p:sp>
        <p:nvSpPr>
          <p:cNvPr id="18" name="副標題 2"/>
          <p:cNvSpPr txBox="1">
            <a:spLocks/>
          </p:cNvSpPr>
          <p:nvPr/>
        </p:nvSpPr>
        <p:spPr>
          <a:xfrm>
            <a:off x="4788025" y="5805264"/>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smtClean="0">
                <a:ln>
                  <a:noFill/>
                </a:ln>
                <a:effectLst/>
                <a:uLnTx/>
                <a:uFillTx/>
                <a:latin typeface="+mn-lt"/>
                <a:ea typeface="+mn-ea"/>
                <a:cs typeface="+mn-cs"/>
              </a:rPr>
              <a:t>Chun </a:t>
            </a:r>
            <a:r>
              <a:rPr kumimoji="0" lang="en-US" altLang="zh-TW" b="1" i="0" u="none" strike="noStrike" kern="1200" cap="none" spc="0" normalizeH="0" baseline="0" noProof="0" dirty="0" err="1" smtClean="0">
                <a:ln>
                  <a:noFill/>
                </a:ln>
                <a:effectLst/>
                <a:uLnTx/>
                <a:uFillTx/>
                <a:latin typeface="+mn-lt"/>
                <a:ea typeface="+mn-ea"/>
                <a:cs typeface="+mn-cs"/>
              </a:rPr>
              <a:t>Tu</a:t>
            </a:r>
            <a:endParaRPr kumimoji="0" lang="en-US" altLang="zh-TW" b="1" i="0" u="none" strike="noStrike" kern="1200" cap="none" spc="0" normalizeH="0" baseline="0" noProof="0" dirty="0" smtClean="0">
              <a:ln>
                <a:noFill/>
              </a:ln>
              <a:effectLst/>
              <a:uLnTx/>
              <a:uFillTx/>
              <a:latin typeface="+mn-lt"/>
              <a:ea typeface="+mn-ea"/>
              <a:cs typeface="+mn-cs"/>
            </a:endParaRPr>
          </a:p>
        </p:txBody>
      </p:sp>
      <p:pic>
        <p:nvPicPr>
          <p:cNvPr id="22" name="Picture 10"/>
          <p:cNvPicPr>
            <a:picLocks noChangeAspect="1" noChangeArrowheads="1"/>
          </p:cNvPicPr>
          <p:nvPr/>
        </p:nvPicPr>
        <p:blipFill>
          <a:blip r:embed="rId4" cstate="print"/>
          <a:srcRect/>
          <a:stretch>
            <a:fillRect/>
          </a:stretch>
        </p:blipFill>
        <p:spPr bwMode="auto">
          <a:xfrm>
            <a:off x="4860033" y="3933056"/>
            <a:ext cx="1484855" cy="1872208"/>
          </a:xfrm>
          <a:prstGeom prst="rect">
            <a:avLst/>
          </a:prstGeom>
          <a:noFill/>
          <a:ln w="9525">
            <a:noFill/>
            <a:miter lim="800000"/>
            <a:headEnd/>
            <a:tailEnd/>
          </a:ln>
        </p:spPr>
      </p:pic>
      <p:sp>
        <p:nvSpPr>
          <p:cNvPr id="23" name="副標題 2"/>
          <p:cNvSpPr txBox="1">
            <a:spLocks/>
          </p:cNvSpPr>
          <p:nvPr/>
        </p:nvSpPr>
        <p:spPr>
          <a:xfrm>
            <a:off x="2987824" y="5805264"/>
            <a:ext cx="1584177"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1" i="0" u="none" strike="noStrike" kern="1200" cap="none" spc="0" normalizeH="0" baseline="0" noProof="0" dirty="0" smtClean="0">
                <a:ln>
                  <a:noFill/>
                </a:ln>
                <a:solidFill>
                  <a:schemeClr val="tx1"/>
                </a:solidFill>
                <a:effectLst/>
                <a:uLnTx/>
                <a:uFillTx/>
                <a:latin typeface="+mn-lt"/>
                <a:ea typeface="+mn-ea"/>
                <a:cs typeface="+mn-cs"/>
              </a:rPr>
              <a:t>Min-</a:t>
            </a:r>
            <a:r>
              <a:rPr kumimoji="0" lang="en-US" altLang="zh-TW" sz="2000" b="1" i="0" u="none" strike="noStrike" kern="1200" cap="none" spc="0" normalizeH="0" baseline="0" noProof="0" dirty="0" err="1" smtClean="0">
                <a:ln>
                  <a:noFill/>
                </a:ln>
                <a:solidFill>
                  <a:schemeClr val="tx1"/>
                </a:solidFill>
                <a:effectLst/>
                <a:uLnTx/>
                <a:uFillTx/>
                <a:latin typeface="+mn-lt"/>
                <a:ea typeface="+mn-ea"/>
                <a:cs typeface="+mn-cs"/>
              </a:rPr>
              <a:t>Yuh</a:t>
            </a:r>
            <a:r>
              <a:rPr kumimoji="0" lang="en-US" altLang="zh-TW" sz="2000" b="1" i="0" u="none" strike="noStrike" kern="1200" cap="none" spc="0" normalizeH="0" baseline="0" noProof="0" dirty="0" smtClean="0">
                <a:ln>
                  <a:noFill/>
                </a:ln>
                <a:solidFill>
                  <a:schemeClr val="tx1"/>
                </a:solidFill>
                <a:effectLst/>
                <a:uLnTx/>
                <a:uFillTx/>
                <a:latin typeface="+mn-lt"/>
                <a:ea typeface="+mn-ea"/>
                <a:cs typeface="+mn-cs"/>
              </a:rPr>
              <a:t> Day</a:t>
            </a:r>
            <a:endParaRPr kumimoji="0" lang="en-US" altLang="zh-TW"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4" name="標題 1"/>
          <p:cNvSpPr txBox="1">
            <a:spLocks/>
          </p:cNvSpPr>
          <p:nvPr/>
        </p:nvSpPr>
        <p:spPr bwMode="auto">
          <a:xfrm>
            <a:off x="467544" y="908720"/>
            <a:ext cx="8424936" cy="19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altLang="zh-TW" sz="3800" dirty="0" smtClean="0">
                <a:solidFill>
                  <a:schemeClr val="accent1">
                    <a:lumMod val="75000"/>
                  </a:schemeClr>
                </a:solidFill>
              </a:rPr>
              <a:t>IMTKU Textual Entailment System for </a:t>
            </a:r>
            <a:br>
              <a:rPr kumimoji="0" lang="en-US" altLang="zh-TW" sz="3800" dirty="0" smtClean="0">
                <a:solidFill>
                  <a:schemeClr val="accent1">
                    <a:lumMod val="75000"/>
                  </a:schemeClr>
                </a:solidFill>
              </a:rPr>
            </a:br>
            <a:r>
              <a:rPr kumimoji="0" lang="en-US" altLang="zh-TW" sz="3800" dirty="0" smtClean="0">
                <a:solidFill>
                  <a:schemeClr val="accent1">
                    <a:lumMod val="75000"/>
                  </a:schemeClr>
                </a:solidFill>
              </a:rPr>
              <a:t>Recognizing Inference in Text </a:t>
            </a:r>
            <a:br>
              <a:rPr kumimoji="0" lang="en-US" altLang="zh-TW" sz="3800" dirty="0" smtClean="0">
                <a:solidFill>
                  <a:schemeClr val="accent1">
                    <a:lumMod val="75000"/>
                  </a:schemeClr>
                </a:solidFill>
              </a:rPr>
            </a:br>
            <a:r>
              <a:rPr kumimoji="0" lang="en-US" altLang="zh-TW" sz="3800" dirty="0" smtClean="0">
                <a:solidFill>
                  <a:schemeClr val="accent1">
                    <a:lumMod val="75000"/>
                  </a:schemeClr>
                </a:solidFill>
              </a:rPr>
              <a:t>at NTCIR-9 RITE</a:t>
            </a:r>
            <a:endParaRPr kumimoji="0" lang="zh-TW" altLang="en-US" sz="8000" dirty="0">
              <a:solidFill>
                <a:srgbClr val="C00000"/>
              </a:solidFill>
            </a:endParaRPr>
          </a:p>
        </p:txBody>
      </p:sp>
      <p:pic>
        <p:nvPicPr>
          <p:cNvPr id="25" name="Picture 5" descr="C:\Users\myday\Downloads\TKU-logo-12cm.jpg"/>
          <p:cNvPicPr>
            <a:picLocks noChangeAspect="1" noChangeArrowheads="1"/>
          </p:cNvPicPr>
          <p:nvPr/>
        </p:nvPicPr>
        <p:blipFill>
          <a:blip r:embed="rId5" cstate="print"/>
          <a:srcRect/>
          <a:stretch>
            <a:fillRect/>
          </a:stretch>
        </p:blipFill>
        <p:spPr bwMode="auto">
          <a:xfrm>
            <a:off x="6864044" y="72008"/>
            <a:ext cx="768036" cy="764704"/>
          </a:xfrm>
          <a:prstGeom prst="rect">
            <a:avLst/>
          </a:prstGeom>
          <a:noFill/>
          <a:ln w="9525">
            <a:noFill/>
            <a:miter lim="800000"/>
            <a:headEnd/>
            <a:tailEnd/>
          </a:ln>
        </p:spPr>
      </p:pic>
      <p:sp>
        <p:nvSpPr>
          <p:cNvPr id="26" name="文字方塊 14"/>
          <p:cNvSpPr txBox="1">
            <a:spLocks noChangeArrowheads="1"/>
          </p:cNvSpPr>
          <p:nvPr/>
        </p:nvSpPr>
        <p:spPr bwMode="auto">
          <a:xfrm>
            <a:off x="7632080" y="42391"/>
            <a:ext cx="1476424" cy="830997"/>
          </a:xfrm>
          <a:prstGeom prst="rect">
            <a:avLst/>
          </a:prstGeom>
          <a:noFill/>
          <a:ln w="9525">
            <a:noFill/>
            <a:miter lim="800000"/>
            <a:headEnd/>
            <a:tailEnd/>
          </a:ln>
        </p:spPr>
        <p:txBody>
          <a:bodyPr wrap="square">
            <a:spAutoFit/>
          </a:bodyPr>
          <a:lstStyle/>
          <a:p>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a:t>
            </a:r>
            <a:r>
              <a:rPr kumimoji="0" lang="en-US" altLang="zh-TW" sz="2400" b="1" dirty="0" smtClean="0">
                <a:solidFill>
                  <a:srgbClr val="FF0000"/>
                </a:solidFill>
                <a:latin typeface="Calibri" pitchFamily="34" charset="0"/>
              </a:rPr>
              <a:t/>
            </a:r>
            <a:br>
              <a:rPr kumimoji="0" lang="en-US" altLang="zh-TW" sz="2400" b="1" dirty="0" smtClean="0">
                <a:solidFill>
                  <a:srgbClr val="FF0000"/>
                </a:solidFill>
                <a:latin typeface="Calibri" pitchFamily="34" charset="0"/>
              </a:rPr>
            </a:br>
            <a:r>
              <a:rPr kumimoji="0" lang="en-US" altLang="zh-TW" sz="2400" b="1" dirty="0" smtClean="0">
                <a:solidFill>
                  <a:srgbClr val="FF0000"/>
                </a:solidFill>
                <a:latin typeface="Calibri" pitchFamily="34" charset="0"/>
              </a:rPr>
              <a:t>University</a:t>
            </a:r>
            <a:endParaRPr kumimoji="0" lang="zh-TW" altLang="en-US" sz="2400" b="1" dirty="0">
              <a:solidFill>
                <a:srgbClr val="FF0000"/>
              </a:solidFill>
              <a:latin typeface="Calibri" pitchFamily="34" charset="0"/>
            </a:endParaRPr>
          </a:p>
        </p:txBody>
      </p:sp>
      <p:sp>
        <p:nvSpPr>
          <p:cNvPr id="27" name="AutoShape 2"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8" name="AutoShape 4"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9" name="AutoShape 6"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31" name="Picture 6" descr="C:\Users\myday\Downloads\TKU-title15cm.jpg"/>
          <p:cNvPicPr>
            <a:picLocks noChangeAspect="1" noChangeArrowheads="1"/>
          </p:cNvPicPr>
          <p:nvPr/>
        </p:nvPicPr>
        <p:blipFill>
          <a:blip r:embed="rId6" cstate="print"/>
          <a:srcRect/>
          <a:stretch>
            <a:fillRect/>
          </a:stretch>
        </p:blipFill>
        <p:spPr bwMode="auto">
          <a:xfrm>
            <a:off x="531607" y="467254"/>
            <a:ext cx="1997595" cy="526129"/>
          </a:xfrm>
          <a:prstGeom prst="rect">
            <a:avLst/>
          </a:prstGeom>
          <a:noFill/>
          <a:ln w="9525">
            <a:noFill/>
            <a:miter lim="800000"/>
            <a:headEnd/>
            <a:tailEnd/>
          </a:ln>
        </p:spPr>
      </p:pic>
      <p:sp>
        <p:nvSpPr>
          <p:cNvPr id="32" name="文字方塊 14"/>
          <p:cNvSpPr txBox="1">
            <a:spLocks noChangeArrowheads="1"/>
          </p:cNvSpPr>
          <p:nvPr/>
        </p:nvSpPr>
        <p:spPr bwMode="auto">
          <a:xfrm>
            <a:off x="155575" y="72008"/>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3" name="矩形 32"/>
          <p:cNvSpPr/>
          <p:nvPr/>
        </p:nvSpPr>
        <p:spPr>
          <a:xfrm>
            <a:off x="3563888" y="81035"/>
            <a:ext cx="1896673" cy="1015663"/>
          </a:xfrm>
          <a:prstGeom prst="rect">
            <a:avLst/>
          </a:prstGeom>
        </p:spPr>
        <p:txBody>
          <a:bodyPr wrap="none">
            <a:spAutoFit/>
          </a:bodyPr>
          <a:lstStyle/>
          <a:p>
            <a:r>
              <a:rPr lang="en-US" altLang="zh-TW" sz="6000" b="1" dirty="0" smtClean="0">
                <a:solidFill>
                  <a:srgbClr val="C00000"/>
                </a:solidFill>
              </a:rPr>
              <a:t>2011</a:t>
            </a:r>
            <a:endParaRPr lang="zh-TW" altLang="en-US" sz="6000" b="1" dirty="0">
              <a:solidFill>
                <a:srgbClr val="C00000"/>
              </a:solidFill>
            </a:endParaRPr>
          </a:p>
        </p:txBody>
      </p:sp>
    </p:spTree>
    <p:extLst>
      <p:ext uri="{BB962C8B-B14F-4D97-AF65-F5344CB8AC3E}">
        <p14:creationId xmlns:p14="http://schemas.microsoft.com/office/powerpoint/2010/main" val="10424626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67544" y="908720"/>
            <a:ext cx="8424936" cy="1944215"/>
          </a:xfrm>
        </p:spPr>
        <p:txBody>
          <a:bodyPr>
            <a:normAutofit/>
          </a:bodyPr>
          <a:lstStyle/>
          <a:p>
            <a:r>
              <a:rPr lang="en-US" altLang="zh-TW" sz="3800" b="1" dirty="0" smtClean="0">
                <a:solidFill>
                  <a:schemeClr val="accent1">
                    <a:lumMod val="75000"/>
                  </a:schemeClr>
                </a:solidFill>
              </a:rPr>
              <a:t>IMTKU Textual Entailment System for </a:t>
            </a:r>
            <a:br>
              <a:rPr lang="en-US" altLang="zh-TW" sz="3800" b="1" dirty="0" smtClean="0">
                <a:solidFill>
                  <a:schemeClr val="accent1">
                    <a:lumMod val="75000"/>
                  </a:schemeClr>
                </a:solidFill>
              </a:rPr>
            </a:br>
            <a:r>
              <a:rPr lang="en-US" altLang="zh-TW" sz="3800" b="1" dirty="0" smtClean="0">
                <a:solidFill>
                  <a:schemeClr val="accent1">
                    <a:lumMod val="75000"/>
                  </a:schemeClr>
                </a:solidFill>
              </a:rPr>
              <a:t>Recognizing Inference in Text </a:t>
            </a:r>
            <a:br>
              <a:rPr lang="en-US" altLang="zh-TW" sz="3800" b="1" dirty="0" smtClean="0">
                <a:solidFill>
                  <a:schemeClr val="accent1">
                    <a:lumMod val="75000"/>
                  </a:schemeClr>
                </a:solidFill>
              </a:rPr>
            </a:br>
            <a:r>
              <a:rPr lang="en-US" altLang="zh-TW" sz="3800" b="1" dirty="0" smtClean="0">
                <a:solidFill>
                  <a:schemeClr val="accent1">
                    <a:lumMod val="75000"/>
                  </a:schemeClr>
                </a:solidFill>
              </a:rPr>
              <a:t>at NTCIR-10 RITE-2</a:t>
            </a:r>
            <a:endParaRPr lang="zh-TW" altLang="en-US" sz="8000" b="1" dirty="0">
              <a:solidFill>
                <a:srgbClr val="C00000"/>
              </a:solidFill>
            </a:endParaRPr>
          </a:p>
        </p:txBody>
      </p:sp>
      <p:pic>
        <p:nvPicPr>
          <p:cNvPr id="8" name="Picture 5" descr="C:\Users\myday\Downloads\TKU-logo-12cm.jpg"/>
          <p:cNvPicPr>
            <a:picLocks noChangeAspect="1" noChangeArrowheads="1"/>
          </p:cNvPicPr>
          <p:nvPr/>
        </p:nvPicPr>
        <p:blipFill>
          <a:blip r:embed="rId2" cstate="print"/>
          <a:srcRect/>
          <a:stretch>
            <a:fillRect/>
          </a:stretch>
        </p:blipFill>
        <p:spPr bwMode="auto">
          <a:xfrm>
            <a:off x="6864044" y="72008"/>
            <a:ext cx="768036" cy="764704"/>
          </a:xfrm>
          <a:prstGeom prst="rect">
            <a:avLst/>
          </a:prstGeom>
          <a:noFill/>
          <a:ln w="9525">
            <a:noFill/>
            <a:miter lim="800000"/>
            <a:headEnd/>
            <a:tailEnd/>
          </a:ln>
        </p:spPr>
      </p:pic>
      <p:sp>
        <p:nvSpPr>
          <p:cNvPr id="10" name="文字方塊 14"/>
          <p:cNvSpPr txBox="1">
            <a:spLocks noChangeArrowheads="1"/>
          </p:cNvSpPr>
          <p:nvPr/>
        </p:nvSpPr>
        <p:spPr bwMode="auto">
          <a:xfrm>
            <a:off x="7632080" y="42391"/>
            <a:ext cx="1476424" cy="830997"/>
          </a:xfrm>
          <a:prstGeom prst="rect">
            <a:avLst/>
          </a:prstGeom>
          <a:noFill/>
          <a:ln w="9525">
            <a:noFill/>
            <a:miter lim="800000"/>
            <a:headEnd/>
            <a:tailEnd/>
          </a:ln>
        </p:spPr>
        <p:txBody>
          <a:bodyPr wrap="square">
            <a:spAutoFit/>
          </a:bodyPr>
          <a:lstStyle/>
          <a:p>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a:t>
            </a:r>
            <a:r>
              <a:rPr kumimoji="0" lang="en-US" altLang="zh-TW" sz="2400" b="1" dirty="0" smtClean="0">
                <a:solidFill>
                  <a:srgbClr val="FF0000"/>
                </a:solidFill>
                <a:latin typeface="Calibri" pitchFamily="34" charset="0"/>
              </a:rPr>
              <a:t/>
            </a:r>
            <a:br>
              <a:rPr kumimoji="0" lang="en-US" altLang="zh-TW" sz="2400" b="1" dirty="0" smtClean="0">
                <a:solidFill>
                  <a:srgbClr val="FF0000"/>
                </a:solidFill>
                <a:latin typeface="Calibri" pitchFamily="34" charset="0"/>
              </a:rPr>
            </a:br>
            <a:r>
              <a:rPr kumimoji="0" lang="en-US" altLang="zh-TW" sz="2400" b="1" dirty="0" smtClean="0">
                <a:solidFill>
                  <a:srgbClr val="FF0000"/>
                </a:solidFill>
                <a:latin typeface="Calibri" pitchFamily="34" charset="0"/>
              </a:rPr>
              <a:t>University</a:t>
            </a:r>
            <a:endParaRPr kumimoji="0" lang="zh-TW" altLang="en-US" sz="2400" b="1" dirty="0">
              <a:solidFill>
                <a:srgbClr val="FF0000"/>
              </a:solidFill>
              <a:latin typeface="Calibri" pitchFamily="34" charset="0"/>
            </a:endParaRPr>
          </a:p>
        </p:txBody>
      </p:sp>
      <p:sp>
        <p:nvSpPr>
          <p:cNvPr id="15" name="副標題 2"/>
          <p:cNvSpPr txBox="1">
            <a:spLocks/>
          </p:cNvSpPr>
          <p:nvPr/>
        </p:nvSpPr>
        <p:spPr>
          <a:xfrm>
            <a:off x="2195736" y="6381328"/>
            <a:ext cx="5112568" cy="288032"/>
          </a:xfrm>
          <a:prstGeom prst="rect">
            <a:avLst/>
          </a:prstGeom>
        </p:spPr>
        <p:txBody>
          <a:bodyPr vert="horz" lIns="91440" tIns="45720" rIns="91440" bIns="45720" rtlCol="0">
            <a:normAutofit fontScale="77500" lnSpcReduction="2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0" i="0" u="none" strike="noStrike" kern="1200" cap="none" spc="0" normalizeH="0" baseline="0" noProof="0" dirty="0" smtClean="0">
                <a:ln>
                  <a:noFill/>
                </a:ln>
                <a:solidFill>
                  <a:schemeClr val="tx1">
                    <a:tint val="75000"/>
                  </a:schemeClr>
                </a:solidFill>
                <a:effectLst/>
                <a:uLnTx/>
                <a:uFillTx/>
                <a:latin typeface="+mn-lt"/>
                <a:ea typeface="+mn-ea"/>
                <a:cs typeface="+mn-cs"/>
                <a:hlinkClick r:id="rId3"/>
              </a:rPr>
              <a:t>myday@mail.tku.edu.tw</a:t>
            </a:r>
            <a:endParaRPr kumimoji="0" lang="en-US" altLang="zh-TW" sz="20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16" name="副標題 2"/>
          <p:cNvSpPr txBox="1">
            <a:spLocks/>
          </p:cNvSpPr>
          <p:nvPr/>
        </p:nvSpPr>
        <p:spPr>
          <a:xfrm>
            <a:off x="2483768" y="6597352"/>
            <a:ext cx="4752528" cy="2606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smtClean="0">
                <a:ln>
                  <a:noFill/>
                </a:ln>
                <a:solidFill>
                  <a:schemeClr val="tx1">
                    <a:tint val="75000"/>
                  </a:schemeClr>
                </a:solidFill>
                <a:effectLst/>
                <a:uLnTx/>
                <a:uFillTx/>
                <a:latin typeface="+mn-lt"/>
                <a:ea typeface="+mn-ea"/>
                <a:cs typeface="+mn-cs"/>
              </a:rPr>
              <a:t>NTCIR-10 Conference, June 18-21, 2013, Tokyo, Japan</a:t>
            </a:r>
          </a:p>
        </p:txBody>
      </p:sp>
      <p:pic>
        <p:nvPicPr>
          <p:cNvPr id="13" name="Picture 4" descr="http://mail.tku.edu.tw/myday/images/Myday_Photo.jpg"/>
          <p:cNvPicPr>
            <a:picLocks noChangeAspect="1" noChangeArrowheads="1"/>
          </p:cNvPicPr>
          <p:nvPr/>
        </p:nvPicPr>
        <p:blipFill>
          <a:blip r:embed="rId4" cstate="print"/>
          <a:srcRect l="10527" t="1544" r="10527" b="25148"/>
          <a:stretch>
            <a:fillRect/>
          </a:stretch>
        </p:blipFill>
        <p:spPr bwMode="auto">
          <a:xfrm>
            <a:off x="251520" y="4149080"/>
            <a:ext cx="1512168" cy="1872208"/>
          </a:xfrm>
          <a:prstGeom prst="rect">
            <a:avLst/>
          </a:prstGeom>
          <a:noFill/>
        </p:spPr>
      </p:pic>
      <p:sp>
        <p:nvSpPr>
          <p:cNvPr id="35842" name="AutoShape 2"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4" name="AutoShape 4"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35846" name="AutoShape 6" descr="http://rite.im.tku.edu.tw/img/t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7" name="副標題 2"/>
          <p:cNvSpPr txBox="1">
            <a:spLocks/>
          </p:cNvSpPr>
          <p:nvPr/>
        </p:nvSpPr>
        <p:spPr>
          <a:xfrm>
            <a:off x="395536" y="2996952"/>
            <a:ext cx="8496944" cy="100811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800" b="1" i="0" u="none" strike="noStrike" kern="1200" cap="none" spc="0" normalizeH="0" baseline="0" noProof="0" dirty="0" smtClean="0">
                <a:ln>
                  <a:noFill/>
                </a:ln>
                <a:effectLst/>
                <a:uLnTx/>
                <a:uFillTx/>
                <a:latin typeface="+mn-lt"/>
                <a:ea typeface="+mn-ea"/>
                <a:cs typeface="+mn-cs"/>
              </a:rPr>
              <a:t>Department</a:t>
            </a:r>
            <a:r>
              <a:rPr kumimoji="0" lang="en-US" altLang="zh-TW" sz="2800" b="1" i="0" u="none" strike="noStrike" kern="1200" cap="none" spc="0" normalizeH="0" noProof="0" dirty="0" smtClean="0">
                <a:ln>
                  <a:noFill/>
                </a:ln>
                <a:effectLst/>
                <a:uLnTx/>
                <a:uFillTx/>
                <a:latin typeface="+mn-lt"/>
                <a:ea typeface="+mn-ea"/>
                <a:cs typeface="+mn-cs"/>
              </a:rPr>
              <a:t> of </a:t>
            </a:r>
            <a:r>
              <a:rPr kumimoji="0" lang="en-US" altLang="zh-TW" sz="2800" b="1" i="0" u="none" strike="noStrike" kern="1200" cap="none" spc="0" normalizeH="0" baseline="0" noProof="0" dirty="0" smtClean="0">
                <a:ln>
                  <a:noFill/>
                </a:ln>
                <a:effectLst/>
                <a:uLnTx/>
                <a:uFillTx/>
                <a:latin typeface="+mn-lt"/>
                <a:ea typeface="+mn-ea"/>
                <a:cs typeface="+mn-cs"/>
              </a:rPr>
              <a:t>Information Management </a:t>
            </a:r>
            <a:br>
              <a:rPr kumimoji="0" lang="en-US" altLang="zh-TW" sz="2800" b="1" i="0" u="none" strike="noStrike" kern="1200" cap="none" spc="0" normalizeH="0" baseline="0" noProof="0" dirty="0" smtClean="0">
                <a:ln>
                  <a:noFill/>
                </a:ln>
                <a:effectLst/>
                <a:uLnTx/>
                <a:uFillTx/>
                <a:latin typeface="+mn-lt"/>
                <a:ea typeface="+mn-ea"/>
                <a:cs typeface="+mn-cs"/>
              </a:rPr>
            </a:br>
            <a:r>
              <a:rPr kumimoji="0" lang="en-US" altLang="zh-TW" sz="2800" b="1" i="0" u="none" strike="noStrike" kern="1200" cap="none" spc="0" normalizeH="0" baseline="0" noProof="0" dirty="0" err="1" smtClean="0">
                <a:ln>
                  <a:noFill/>
                </a:ln>
                <a:effectLst/>
                <a:uLnTx/>
                <a:uFillTx/>
                <a:latin typeface="+mn-lt"/>
                <a:ea typeface="+mn-ea"/>
                <a:cs typeface="+mn-cs"/>
              </a:rPr>
              <a:t>Tamkang</a:t>
            </a:r>
            <a:r>
              <a:rPr kumimoji="0" lang="en-US" altLang="zh-TW" sz="2800" b="1" i="0" u="none" strike="noStrike" kern="1200" cap="none" spc="0" normalizeH="0" baseline="0" noProof="0" dirty="0" smtClean="0">
                <a:ln>
                  <a:noFill/>
                </a:ln>
                <a:effectLst/>
                <a:uLnTx/>
                <a:uFillTx/>
                <a:latin typeface="+mn-lt"/>
                <a:ea typeface="+mn-ea"/>
                <a:cs typeface="+mn-cs"/>
              </a:rPr>
              <a:t> University, Taiwan</a:t>
            </a:r>
            <a:endParaRPr kumimoji="0" lang="en-US" altLang="zh-TW" sz="2800" b="0" i="0" u="none" strike="noStrike" kern="1200" cap="none" spc="0" normalizeH="0" baseline="0" noProof="0" dirty="0" smtClean="0">
              <a:ln>
                <a:noFill/>
              </a:ln>
              <a:effectLst/>
              <a:uLnTx/>
              <a:uFillTx/>
              <a:latin typeface="+mn-lt"/>
              <a:ea typeface="+mn-ea"/>
              <a:cs typeface="+mn-cs"/>
            </a:endParaRPr>
          </a:p>
        </p:txBody>
      </p:sp>
      <p:pic>
        <p:nvPicPr>
          <p:cNvPr id="35847" name="Picture 7"/>
          <p:cNvPicPr>
            <a:picLocks noChangeAspect="1" noChangeArrowheads="1"/>
          </p:cNvPicPr>
          <p:nvPr/>
        </p:nvPicPr>
        <p:blipFill>
          <a:blip r:embed="rId5" cstate="print"/>
          <a:srcRect b="7877"/>
          <a:stretch>
            <a:fillRect/>
          </a:stretch>
        </p:blipFill>
        <p:spPr bwMode="auto">
          <a:xfrm>
            <a:off x="7419120" y="4149081"/>
            <a:ext cx="1417873" cy="1872208"/>
          </a:xfrm>
          <a:prstGeom prst="rect">
            <a:avLst/>
          </a:prstGeom>
          <a:noFill/>
          <a:ln w="9525">
            <a:noFill/>
            <a:miter lim="800000"/>
            <a:headEnd/>
            <a:tailEnd/>
          </a:ln>
        </p:spPr>
      </p:pic>
      <p:pic>
        <p:nvPicPr>
          <p:cNvPr id="35848" name="Picture 8"/>
          <p:cNvPicPr>
            <a:picLocks noChangeAspect="1" noChangeArrowheads="1"/>
          </p:cNvPicPr>
          <p:nvPr/>
        </p:nvPicPr>
        <p:blipFill>
          <a:blip r:embed="rId6" cstate="print"/>
          <a:srcRect b="5272"/>
          <a:stretch>
            <a:fillRect/>
          </a:stretch>
        </p:blipFill>
        <p:spPr bwMode="auto">
          <a:xfrm>
            <a:off x="5652120" y="4149080"/>
            <a:ext cx="1511729" cy="1872208"/>
          </a:xfrm>
          <a:prstGeom prst="rect">
            <a:avLst/>
          </a:prstGeom>
          <a:noFill/>
          <a:ln w="9525">
            <a:noFill/>
            <a:miter lim="800000"/>
            <a:headEnd/>
            <a:tailEnd/>
          </a:ln>
        </p:spPr>
      </p:pic>
      <p:pic>
        <p:nvPicPr>
          <p:cNvPr id="35849" name="Picture 9"/>
          <p:cNvPicPr>
            <a:picLocks noChangeAspect="1" noChangeArrowheads="1"/>
          </p:cNvPicPr>
          <p:nvPr/>
        </p:nvPicPr>
        <p:blipFill>
          <a:blip r:embed="rId7" cstate="print"/>
          <a:srcRect b="7216"/>
          <a:stretch>
            <a:fillRect/>
          </a:stretch>
        </p:blipFill>
        <p:spPr bwMode="auto">
          <a:xfrm>
            <a:off x="3851919" y="4149080"/>
            <a:ext cx="1513809" cy="1828369"/>
          </a:xfrm>
          <a:prstGeom prst="rect">
            <a:avLst/>
          </a:prstGeom>
          <a:noFill/>
          <a:ln w="9525">
            <a:noFill/>
            <a:miter lim="800000"/>
            <a:headEnd/>
            <a:tailEnd/>
          </a:ln>
        </p:spPr>
      </p:pic>
      <p:sp>
        <p:nvSpPr>
          <p:cNvPr id="24" name="副標題 2"/>
          <p:cNvSpPr txBox="1">
            <a:spLocks/>
          </p:cNvSpPr>
          <p:nvPr/>
        </p:nvSpPr>
        <p:spPr>
          <a:xfrm>
            <a:off x="1979712" y="6021288"/>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smtClean="0">
                <a:ln>
                  <a:noFill/>
                </a:ln>
                <a:effectLst/>
                <a:uLnTx/>
                <a:uFillTx/>
                <a:latin typeface="+mn-lt"/>
                <a:ea typeface="+mn-ea"/>
                <a:cs typeface="+mn-cs"/>
              </a:rPr>
              <a:t>Chun </a:t>
            </a:r>
            <a:r>
              <a:rPr kumimoji="0" lang="en-US" altLang="zh-TW" b="1" i="0" u="none" strike="noStrike" kern="1200" cap="none" spc="0" normalizeH="0" baseline="0" noProof="0" dirty="0" err="1" smtClean="0">
                <a:ln>
                  <a:noFill/>
                </a:ln>
                <a:effectLst/>
                <a:uLnTx/>
                <a:uFillTx/>
                <a:latin typeface="+mn-lt"/>
                <a:ea typeface="+mn-ea"/>
                <a:cs typeface="+mn-cs"/>
              </a:rPr>
              <a:t>Tu</a:t>
            </a:r>
            <a:endParaRPr kumimoji="0" lang="en-US" altLang="zh-TW" b="1" i="0" u="none" strike="noStrike" kern="1200" cap="none" spc="0" normalizeH="0" baseline="0" noProof="0" dirty="0" smtClean="0">
              <a:ln>
                <a:noFill/>
              </a:ln>
              <a:effectLst/>
              <a:uLnTx/>
              <a:uFillTx/>
              <a:latin typeface="+mn-lt"/>
              <a:ea typeface="+mn-ea"/>
              <a:cs typeface="+mn-cs"/>
            </a:endParaRPr>
          </a:p>
        </p:txBody>
      </p:sp>
      <p:sp>
        <p:nvSpPr>
          <p:cNvPr id="25" name="副標題 2"/>
          <p:cNvSpPr txBox="1">
            <a:spLocks/>
          </p:cNvSpPr>
          <p:nvPr/>
        </p:nvSpPr>
        <p:spPr>
          <a:xfrm>
            <a:off x="3563888" y="6021288"/>
            <a:ext cx="2160241"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err="1" smtClean="0">
                <a:ln>
                  <a:noFill/>
                </a:ln>
                <a:effectLst/>
                <a:uLnTx/>
                <a:uFillTx/>
                <a:latin typeface="+mn-lt"/>
                <a:ea typeface="+mn-ea"/>
                <a:cs typeface="+mn-cs"/>
              </a:rPr>
              <a:t>Hou</a:t>
            </a:r>
            <a:r>
              <a:rPr kumimoji="0" lang="en-US" altLang="zh-TW" b="1" i="0" u="none" strike="noStrike" kern="1200" cap="none" spc="0" normalizeH="0" baseline="0" noProof="0" dirty="0" smtClean="0">
                <a:ln>
                  <a:noFill/>
                </a:ln>
                <a:effectLst/>
                <a:uLnTx/>
                <a:uFillTx/>
                <a:latin typeface="+mn-lt"/>
                <a:ea typeface="+mn-ea"/>
                <a:cs typeface="+mn-cs"/>
              </a:rPr>
              <a:t>-Cheng </a:t>
            </a:r>
            <a:r>
              <a:rPr kumimoji="0" lang="en-US" altLang="zh-TW" b="1" i="0" u="none" strike="noStrike" kern="1200" cap="none" spc="0" normalizeH="0" baseline="0" noProof="0" dirty="0" err="1" smtClean="0">
                <a:ln>
                  <a:noFill/>
                </a:ln>
                <a:effectLst/>
                <a:uLnTx/>
                <a:uFillTx/>
                <a:latin typeface="+mn-lt"/>
                <a:ea typeface="+mn-ea"/>
                <a:cs typeface="+mn-cs"/>
              </a:rPr>
              <a:t>Vong</a:t>
            </a:r>
            <a:endParaRPr kumimoji="0" lang="en-US" altLang="zh-TW" b="1" i="0" u="none" strike="noStrike" kern="1200" cap="none" spc="0" normalizeH="0" baseline="0" noProof="0" dirty="0" smtClean="0">
              <a:ln>
                <a:noFill/>
              </a:ln>
              <a:effectLst/>
              <a:uLnTx/>
              <a:uFillTx/>
              <a:latin typeface="+mn-lt"/>
              <a:ea typeface="+mn-ea"/>
              <a:cs typeface="+mn-cs"/>
            </a:endParaRPr>
          </a:p>
        </p:txBody>
      </p:sp>
      <p:sp>
        <p:nvSpPr>
          <p:cNvPr id="26" name="副標題 2"/>
          <p:cNvSpPr txBox="1">
            <a:spLocks/>
          </p:cNvSpPr>
          <p:nvPr/>
        </p:nvSpPr>
        <p:spPr>
          <a:xfrm>
            <a:off x="5580113" y="6021288"/>
            <a:ext cx="1584176" cy="36004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smtClean="0">
                <a:ln>
                  <a:noFill/>
                </a:ln>
                <a:effectLst/>
                <a:uLnTx/>
                <a:uFillTx/>
                <a:latin typeface="+mn-lt"/>
                <a:ea typeface="+mn-ea"/>
                <a:cs typeface="+mn-cs"/>
              </a:rPr>
              <a:t>Shih-Wei Wu</a:t>
            </a:r>
          </a:p>
        </p:txBody>
      </p:sp>
      <p:sp>
        <p:nvSpPr>
          <p:cNvPr id="27" name="副標題 2"/>
          <p:cNvSpPr txBox="1">
            <a:spLocks/>
          </p:cNvSpPr>
          <p:nvPr/>
        </p:nvSpPr>
        <p:spPr>
          <a:xfrm>
            <a:off x="7236296" y="6021288"/>
            <a:ext cx="1800200"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b="1" i="0" u="none" strike="noStrike" kern="1200" cap="none" spc="0" normalizeH="0" baseline="0" noProof="0" dirty="0" smtClean="0">
                <a:ln>
                  <a:noFill/>
                </a:ln>
                <a:effectLst/>
                <a:uLnTx/>
                <a:uFillTx/>
                <a:latin typeface="+mn-lt"/>
                <a:ea typeface="+mn-ea"/>
                <a:cs typeface="+mn-cs"/>
              </a:rPr>
              <a:t>Shih-</a:t>
            </a:r>
            <a:r>
              <a:rPr kumimoji="0" lang="en-US" altLang="zh-TW" b="1" i="0" u="none" strike="noStrike" kern="1200" cap="none" spc="0" normalizeH="0" baseline="0" noProof="0" dirty="0" err="1" smtClean="0">
                <a:ln>
                  <a:noFill/>
                </a:ln>
                <a:effectLst/>
                <a:uLnTx/>
                <a:uFillTx/>
                <a:latin typeface="+mn-lt"/>
                <a:ea typeface="+mn-ea"/>
                <a:cs typeface="+mn-cs"/>
              </a:rPr>
              <a:t>Jhen</a:t>
            </a:r>
            <a:r>
              <a:rPr kumimoji="0" lang="en-US" altLang="zh-TW" b="1" i="0" u="none" strike="noStrike" kern="1200" cap="none" spc="0" normalizeH="0" baseline="0" noProof="0" dirty="0" smtClean="0">
                <a:ln>
                  <a:noFill/>
                </a:ln>
                <a:effectLst/>
                <a:uLnTx/>
                <a:uFillTx/>
                <a:latin typeface="+mn-lt"/>
                <a:ea typeface="+mn-ea"/>
                <a:cs typeface="+mn-cs"/>
              </a:rPr>
              <a:t> Huang</a:t>
            </a:r>
          </a:p>
        </p:txBody>
      </p:sp>
      <p:pic>
        <p:nvPicPr>
          <p:cNvPr id="35850" name="Picture 10"/>
          <p:cNvPicPr>
            <a:picLocks noChangeAspect="1" noChangeArrowheads="1"/>
          </p:cNvPicPr>
          <p:nvPr/>
        </p:nvPicPr>
        <p:blipFill>
          <a:blip r:embed="rId8" cstate="print"/>
          <a:srcRect/>
          <a:stretch>
            <a:fillRect/>
          </a:stretch>
        </p:blipFill>
        <p:spPr bwMode="auto">
          <a:xfrm>
            <a:off x="2051720" y="4149080"/>
            <a:ext cx="1484855" cy="1872208"/>
          </a:xfrm>
          <a:prstGeom prst="rect">
            <a:avLst/>
          </a:prstGeom>
          <a:noFill/>
          <a:ln w="9525">
            <a:noFill/>
            <a:miter lim="800000"/>
            <a:headEnd/>
            <a:tailEnd/>
          </a:ln>
        </p:spPr>
      </p:pic>
      <p:sp>
        <p:nvSpPr>
          <p:cNvPr id="30" name="副標題 2"/>
          <p:cNvSpPr txBox="1">
            <a:spLocks/>
          </p:cNvSpPr>
          <p:nvPr/>
        </p:nvSpPr>
        <p:spPr>
          <a:xfrm>
            <a:off x="179511" y="6021288"/>
            <a:ext cx="1584177"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2000" b="1" i="0" u="none" strike="noStrike" kern="1200" cap="none" spc="0" normalizeH="0" baseline="0" noProof="0" dirty="0" smtClean="0">
                <a:ln>
                  <a:noFill/>
                </a:ln>
                <a:solidFill>
                  <a:schemeClr val="tx1"/>
                </a:solidFill>
                <a:effectLst/>
                <a:uLnTx/>
                <a:uFillTx/>
                <a:latin typeface="+mn-lt"/>
                <a:ea typeface="+mn-ea"/>
                <a:cs typeface="+mn-cs"/>
              </a:rPr>
              <a:t>Min-</a:t>
            </a:r>
            <a:r>
              <a:rPr kumimoji="0" lang="en-US" altLang="zh-TW" sz="2000" b="1" i="0" u="none" strike="noStrike" kern="1200" cap="none" spc="0" normalizeH="0" baseline="0" noProof="0" dirty="0" err="1" smtClean="0">
                <a:ln>
                  <a:noFill/>
                </a:ln>
                <a:solidFill>
                  <a:schemeClr val="tx1"/>
                </a:solidFill>
                <a:effectLst/>
                <a:uLnTx/>
                <a:uFillTx/>
                <a:latin typeface="+mn-lt"/>
                <a:ea typeface="+mn-ea"/>
                <a:cs typeface="+mn-cs"/>
              </a:rPr>
              <a:t>Yuh</a:t>
            </a:r>
            <a:r>
              <a:rPr kumimoji="0" lang="en-US" altLang="zh-TW" sz="2000" b="1" i="0" u="none" strike="noStrike" kern="1200" cap="none" spc="0" normalizeH="0" baseline="0" noProof="0" dirty="0" smtClean="0">
                <a:ln>
                  <a:noFill/>
                </a:ln>
                <a:solidFill>
                  <a:schemeClr val="tx1"/>
                </a:solidFill>
                <a:effectLst/>
                <a:uLnTx/>
                <a:uFillTx/>
                <a:latin typeface="+mn-lt"/>
                <a:ea typeface="+mn-ea"/>
                <a:cs typeface="+mn-cs"/>
              </a:rPr>
              <a:t> Day</a:t>
            </a:r>
            <a:endParaRPr kumimoji="0" lang="en-US" altLang="zh-TW"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21" name="Picture 6" descr="C:\Users\myday\Downloads\TKU-title15cm.jpg"/>
          <p:cNvPicPr>
            <a:picLocks noChangeAspect="1" noChangeArrowheads="1"/>
          </p:cNvPicPr>
          <p:nvPr/>
        </p:nvPicPr>
        <p:blipFill>
          <a:blip r:embed="rId9" cstate="print"/>
          <a:srcRect/>
          <a:stretch>
            <a:fillRect/>
          </a:stretch>
        </p:blipFill>
        <p:spPr bwMode="auto">
          <a:xfrm>
            <a:off x="531607" y="467254"/>
            <a:ext cx="1997595" cy="526129"/>
          </a:xfrm>
          <a:prstGeom prst="rect">
            <a:avLst/>
          </a:prstGeom>
          <a:noFill/>
          <a:ln w="9525">
            <a:noFill/>
            <a:miter lim="800000"/>
            <a:headEnd/>
            <a:tailEnd/>
          </a:ln>
        </p:spPr>
      </p:pic>
      <p:sp>
        <p:nvSpPr>
          <p:cNvPr id="22" name="文字方塊 14"/>
          <p:cNvSpPr txBox="1">
            <a:spLocks noChangeArrowheads="1"/>
          </p:cNvSpPr>
          <p:nvPr/>
        </p:nvSpPr>
        <p:spPr bwMode="auto">
          <a:xfrm>
            <a:off x="155575" y="72008"/>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 name="矩形 2"/>
          <p:cNvSpPr/>
          <p:nvPr/>
        </p:nvSpPr>
        <p:spPr>
          <a:xfrm>
            <a:off x="3563888" y="81035"/>
            <a:ext cx="1896673" cy="1015663"/>
          </a:xfrm>
          <a:prstGeom prst="rect">
            <a:avLst/>
          </a:prstGeom>
        </p:spPr>
        <p:txBody>
          <a:bodyPr wrap="none">
            <a:spAutoFit/>
          </a:bodyPr>
          <a:lstStyle/>
          <a:p>
            <a:r>
              <a:rPr lang="en-US" altLang="zh-TW" sz="6000" b="1" dirty="0" smtClean="0">
                <a:solidFill>
                  <a:srgbClr val="C00000"/>
                </a:solidFill>
              </a:rPr>
              <a:t>2013</a:t>
            </a:r>
            <a:endParaRPr lang="zh-TW" altLang="en-US" sz="6000" b="1" dirty="0">
              <a:solidFill>
                <a:srgbClr val="C00000"/>
              </a:solidFill>
            </a:endParaRPr>
          </a:p>
        </p:txBody>
      </p:sp>
    </p:spTree>
    <p:extLst>
      <p:ext uri="{BB962C8B-B14F-4D97-AF65-F5344CB8AC3E}">
        <p14:creationId xmlns:p14="http://schemas.microsoft.com/office/powerpoint/2010/main" val="1498956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pic>
        <p:nvPicPr>
          <p:cNvPr id="5" name="Picture 4"/>
          <p:cNvPicPr>
            <a:picLocks noChangeAspect="1"/>
          </p:cNvPicPr>
          <p:nvPr/>
        </p:nvPicPr>
        <p:blipFill>
          <a:blip r:embed="rId2"/>
          <a:stretch>
            <a:fillRect/>
          </a:stretch>
        </p:blipFill>
        <p:spPr>
          <a:xfrm>
            <a:off x="3059832" y="1196752"/>
            <a:ext cx="3543601" cy="5425316"/>
          </a:xfrm>
          <a:prstGeom prst="rect">
            <a:avLst/>
          </a:prstGeom>
        </p:spPr>
      </p:pic>
      <p:sp>
        <p:nvSpPr>
          <p:cNvPr id="6" name="矩形 4"/>
          <p:cNvSpPr/>
          <p:nvPr/>
        </p:nvSpPr>
        <p:spPr>
          <a:xfrm>
            <a:off x="1152036" y="6639163"/>
            <a:ext cx="6839929" cy="246221"/>
          </a:xfrm>
          <a:prstGeom prst="rect">
            <a:avLst/>
          </a:prstGeom>
        </p:spPr>
        <p:txBody>
          <a:bodyPr wrap="square">
            <a:spAutoFit/>
          </a:bodyPr>
          <a:lstStyle/>
          <a:p>
            <a:pPr algn="ctr"/>
            <a:r>
              <a:rPr lang="en-US" altLang="zh-TW" sz="1000" dirty="0" smtClean="0">
                <a:solidFill>
                  <a:schemeClr val="bg1">
                    <a:lumMod val="65000"/>
                  </a:schemeClr>
                </a:solidFill>
                <a:latin typeface="+mj-lt"/>
              </a:rPr>
              <a:t>Source: </a:t>
            </a:r>
            <a:r>
              <a:rPr lang="en-US" altLang="zh-TW" sz="1000" dirty="0">
                <a:solidFill>
                  <a:schemeClr val="bg1">
                    <a:lumMod val="65000"/>
                  </a:schemeClr>
                </a:solidFill>
                <a:latin typeface="+mj-lt"/>
              </a:rPr>
              <a:t>https://</a:t>
            </a:r>
            <a:r>
              <a:rPr lang="en-US" altLang="zh-TW" sz="1000" dirty="0" err="1">
                <a:solidFill>
                  <a:schemeClr val="bg1">
                    <a:lumMod val="65000"/>
                  </a:schemeClr>
                </a:solidFill>
                <a:latin typeface="+mj-lt"/>
              </a:rPr>
              <a:t>www.amazon.com</a:t>
            </a:r>
            <a:r>
              <a:rPr lang="en-US" altLang="zh-TW" sz="1000" dirty="0">
                <a:solidFill>
                  <a:schemeClr val="bg1">
                    <a:lumMod val="65000"/>
                  </a:schemeClr>
                </a:solidFill>
                <a:latin typeface="+mj-lt"/>
              </a:rPr>
              <a:t>/</a:t>
            </a:r>
            <a:r>
              <a:rPr lang="en-US" altLang="zh-TW" sz="1000" dirty="0" err="1">
                <a:solidFill>
                  <a:schemeClr val="bg1">
                    <a:lumMod val="65000"/>
                  </a:schemeClr>
                </a:solidFill>
                <a:latin typeface="+mj-lt"/>
              </a:rPr>
              <a:t>FinTech</a:t>
            </a:r>
            <a:r>
              <a:rPr lang="en-US" altLang="zh-TW" sz="1000" dirty="0">
                <a:solidFill>
                  <a:schemeClr val="bg1">
                    <a:lumMod val="65000"/>
                  </a:schemeClr>
                </a:solidFill>
                <a:latin typeface="+mj-lt"/>
              </a:rPr>
              <a:t>-Innovation-</a:t>
            </a:r>
            <a:r>
              <a:rPr lang="en-US" altLang="zh-TW" sz="1000" dirty="0" err="1">
                <a:solidFill>
                  <a:schemeClr val="bg1">
                    <a:lumMod val="65000"/>
                  </a:schemeClr>
                </a:solidFill>
                <a:latin typeface="+mj-lt"/>
              </a:rPr>
              <a:t>Robo</a:t>
            </a:r>
            <a:r>
              <a:rPr lang="en-US" altLang="zh-TW" sz="1000" dirty="0">
                <a:solidFill>
                  <a:schemeClr val="bg1">
                    <a:lumMod val="65000"/>
                  </a:schemeClr>
                </a:solidFill>
                <a:latin typeface="+mj-lt"/>
              </a:rPr>
              <a:t>-Advisors-Investing-Gamification/</a:t>
            </a:r>
            <a:r>
              <a:rPr lang="en-US" altLang="zh-TW" sz="1000" dirty="0" err="1">
                <a:solidFill>
                  <a:schemeClr val="bg1">
                    <a:lumMod val="65000"/>
                  </a:schemeClr>
                </a:solidFill>
                <a:latin typeface="+mj-lt"/>
              </a:rPr>
              <a:t>dp</a:t>
            </a:r>
            <a:r>
              <a:rPr lang="en-US" altLang="zh-TW" sz="1000" dirty="0">
                <a:solidFill>
                  <a:schemeClr val="bg1">
                    <a:lumMod val="65000"/>
                  </a:schemeClr>
                </a:solidFill>
                <a:latin typeface="+mj-lt"/>
              </a:rPr>
              <a:t>/1119226988</a:t>
            </a:r>
            <a:endParaRPr lang="zh-TW" altLang="en-US" sz="1000" dirty="0">
              <a:solidFill>
                <a:schemeClr val="bg1">
                  <a:lumMod val="65000"/>
                </a:schemeClr>
              </a:solidFill>
              <a:latin typeface="+mj-lt"/>
            </a:endParaRPr>
          </a:p>
        </p:txBody>
      </p:sp>
      <p:sp>
        <p:nvSpPr>
          <p:cNvPr id="7" name="標題 1"/>
          <p:cNvSpPr>
            <a:spLocks noGrp="1"/>
          </p:cNvSpPr>
          <p:nvPr>
            <p:ph type="title"/>
          </p:nvPr>
        </p:nvSpPr>
        <p:spPr>
          <a:xfrm>
            <a:off x="457200" y="396"/>
            <a:ext cx="8435280" cy="1107864"/>
          </a:xfrm>
        </p:spPr>
        <p:txBody>
          <a:bodyPr/>
          <a:lstStyle/>
          <a:p>
            <a:r>
              <a:rPr lang="en-US" altLang="zh-TW" sz="2400" dirty="0" err="1" smtClean="0">
                <a:solidFill>
                  <a:schemeClr val="accent1"/>
                </a:solidFill>
              </a:rPr>
              <a:t>FinTech</a:t>
            </a:r>
            <a:r>
              <a:rPr lang="en-US" altLang="zh-TW" sz="2400" dirty="0" smtClean="0">
                <a:solidFill>
                  <a:schemeClr val="accent1"/>
                </a:solidFill>
              </a:rPr>
              <a:t> </a:t>
            </a:r>
            <a:r>
              <a:rPr lang="en-US" altLang="zh-TW" sz="2400" dirty="0">
                <a:solidFill>
                  <a:schemeClr val="accent1"/>
                </a:solidFill>
              </a:rPr>
              <a:t>Innovation: </a:t>
            </a:r>
            <a:r>
              <a:rPr lang="en-US" altLang="zh-TW" sz="2400" dirty="0" smtClean="0">
                <a:solidFill>
                  <a:schemeClr val="accent1"/>
                </a:solidFill>
              </a:rPr>
              <a:t/>
            </a:r>
            <a:br>
              <a:rPr lang="en-US" altLang="zh-TW" sz="2400" dirty="0" smtClean="0">
                <a:solidFill>
                  <a:schemeClr val="accent1"/>
                </a:solidFill>
              </a:rPr>
            </a:br>
            <a:r>
              <a:rPr lang="en-US" altLang="zh-TW" sz="2400" dirty="0" smtClean="0">
                <a:solidFill>
                  <a:schemeClr val="accent1"/>
                </a:solidFill>
              </a:rPr>
              <a:t>From </a:t>
            </a:r>
            <a:r>
              <a:rPr lang="en-US" altLang="zh-TW" sz="2400" dirty="0" err="1">
                <a:solidFill>
                  <a:schemeClr val="accent1"/>
                </a:solidFill>
              </a:rPr>
              <a:t>Robo</a:t>
            </a:r>
            <a:r>
              <a:rPr lang="en-US" altLang="zh-TW" sz="2400" dirty="0">
                <a:solidFill>
                  <a:schemeClr val="accent1"/>
                </a:solidFill>
              </a:rPr>
              <a:t>-Advisors to Goal Based Investing and Gamification, </a:t>
            </a:r>
            <a:r>
              <a:rPr lang="en-US" altLang="zh-TW" sz="2400" dirty="0" smtClean="0">
                <a:solidFill>
                  <a:schemeClr val="accent1"/>
                </a:solidFill>
              </a:rPr>
              <a:t/>
            </a:r>
            <a:br>
              <a:rPr lang="en-US" altLang="zh-TW" sz="2400" dirty="0" smtClean="0">
                <a:solidFill>
                  <a:schemeClr val="accent1"/>
                </a:solidFill>
              </a:rPr>
            </a:br>
            <a:r>
              <a:rPr lang="en-US" altLang="zh-TW" sz="2400" b="0" dirty="0" smtClean="0">
                <a:solidFill>
                  <a:schemeClr val="accent1"/>
                </a:solidFill>
              </a:rPr>
              <a:t>Paolo </a:t>
            </a:r>
            <a:r>
              <a:rPr lang="en-US" altLang="zh-TW" sz="2400" b="0" dirty="0" err="1">
                <a:solidFill>
                  <a:schemeClr val="accent1"/>
                </a:solidFill>
              </a:rPr>
              <a:t>Sironi</a:t>
            </a:r>
            <a:r>
              <a:rPr lang="en-US" altLang="zh-TW" sz="2400" b="0" dirty="0">
                <a:solidFill>
                  <a:schemeClr val="accent1"/>
                </a:solidFill>
              </a:rPr>
              <a:t>, </a:t>
            </a:r>
            <a:r>
              <a:rPr lang="en-US" altLang="zh-TW" sz="2400" b="0" dirty="0" smtClean="0">
                <a:solidFill>
                  <a:schemeClr val="accent1"/>
                </a:solidFill>
              </a:rPr>
              <a:t>Wiley</a:t>
            </a:r>
            <a:r>
              <a:rPr lang="en-US" altLang="zh-TW" sz="2400" b="0" dirty="0">
                <a:solidFill>
                  <a:schemeClr val="accent1"/>
                </a:solidFill>
              </a:rPr>
              <a:t>, 2016</a:t>
            </a:r>
          </a:p>
        </p:txBody>
      </p:sp>
    </p:spTree>
    <p:extLst>
      <p:ext uri="{BB962C8B-B14F-4D97-AF65-F5344CB8AC3E}">
        <p14:creationId xmlns:p14="http://schemas.microsoft.com/office/powerpoint/2010/main" val="1237619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mail.tku.edu.tw/myday/images/Myday_Photo.jpg"/>
          <p:cNvPicPr>
            <a:picLocks noChangeAspect="1" noChangeArrowheads="1"/>
          </p:cNvPicPr>
          <p:nvPr/>
        </p:nvPicPr>
        <p:blipFill>
          <a:blip r:embed="rId2">
            <a:extLst>
              <a:ext uri="{28A0092B-C50C-407E-A947-70E740481C1C}">
                <a14:useLocalDpi xmlns:a14="http://schemas.microsoft.com/office/drawing/2010/main" val="0"/>
              </a:ext>
            </a:extLst>
          </a:blip>
          <a:srcRect l="10527" t="1544" r="10527" b="25148"/>
          <a:stretch>
            <a:fillRect/>
          </a:stretch>
        </p:blipFill>
        <p:spPr bwMode="auto">
          <a:xfrm>
            <a:off x="1259062" y="1845618"/>
            <a:ext cx="15113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副標題 2"/>
          <p:cNvSpPr txBox="1">
            <a:spLocks/>
          </p:cNvSpPr>
          <p:nvPr/>
        </p:nvSpPr>
        <p:spPr bwMode="auto">
          <a:xfrm>
            <a:off x="2915816" y="3680743"/>
            <a:ext cx="178942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kumimoji="0" lang="en-US" altLang="zh-TW" sz="2000" b="1" dirty="0" err="1"/>
              <a:t>Ya</a:t>
            </a:r>
            <a:r>
              <a:rPr kumimoji="0" lang="en-US" altLang="zh-TW" sz="2000" b="1" dirty="0"/>
              <a:t>-Jung Wang</a:t>
            </a:r>
          </a:p>
        </p:txBody>
      </p:sp>
      <p:sp>
        <p:nvSpPr>
          <p:cNvPr id="10" name="副標題 2"/>
          <p:cNvSpPr txBox="1">
            <a:spLocks/>
          </p:cNvSpPr>
          <p:nvPr/>
        </p:nvSpPr>
        <p:spPr bwMode="auto">
          <a:xfrm>
            <a:off x="1187624" y="3645024"/>
            <a:ext cx="15827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eaLnBrk="1" hangingPunct="1">
              <a:buFont typeface="Arial" pitchFamily="34" charset="0"/>
              <a:buNone/>
            </a:pPr>
            <a:r>
              <a:rPr kumimoji="0" lang="en-US" altLang="zh-TW" sz="2000" b="1" dirty="0"/>
              <a:t>Min-</a:t>
            </a:r>
            <a:r>
              <a:rPr kumimoji="0" lang="en-US" altLang="zh-TW" sz="2000" b="1" dirty="0" err="1"/>
              <a:t>Yuh</a:t>
            </a:r>
            <a:r>
              <a:rPr kumimoji="0" lang="en-US" altLang="zh-TW" sz="2000" b="1" dirty="0"/>
              <a:t> Day</a:t>
            </a:r>
            <a:endParaRPr kumimoji="0" lang="en-US" altLang="zh-TW" sz="2000" dirty="0"/>
          </a:p>
        </p:txBody>
      </p:sp>
      <p:pic>
        <p:nvPicPr>
          <p:cNvPr id="11" name="圖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2623" y="1845618"/>
            <a:ext cx="150495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http://rite.im.tku.edu.tw/img/Ng.JPG"/>
          <p:cNvPicPr>
            <a:picLocks noChangeAspect="1" noChangeArrowheads="1"/>
          </p:cNvPicPr>
          <p:nvPr/>
        </p:nvPicPr>
        <p:blipFill rotWithShape="1">
          <a:blip r:embed="rId4">
            <a:extLst>
              <a:ext uri="{28A0092B-C50C-407E-A947-70E740481C1C}">
                <a14:useLocalDpi xmlns:a14="http://schemas.microsoft.com/office/drawing/2010/main" val="0"/>
              </a:ext>
            </a:extLst>
          </a:blip>
          <a:srcRect l="22283" t="2631" r="29690" b="52115"/>
          <a:stretch/>
        </p:blipFill>
        <p:spPr bwMode="auto">
          <a:xfrm>
            <a:off x="6508300" y="1845618"/>
            <a:ext cx="1522943" cy="191334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rite.im.tku.edu.tw/img/Kum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8" t="13602" r="-1" b="10871"/>
          <a:stretch/>
        </p:blipFill>
        <p:spPr bwMode="auto">
          <a:xfrm>
            <a:off x="4842046" y="1845618"/>
            <a:ext cx="1400206" cy="1874837"/>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4557574" y="3660869"/>
            <a:ext cx="1873744" cy="369332"/>
          </a:xfrm>
          <a:prstGeom prst="rect">
            <a:avLst/>
          </a:prstGeom>
        </p:spPr>
        <p:txBody>
          <a:bodyPr wrap="square">
            <a:spAutoFit/>
          </a:bodyPr>
          <a:lstStyle/>
          <a:p>
            <a:pPr algn="ctr"/>
            <a:r>
              <a:rPr lang="en-US" altLang="zh-TW" b="1" dirty="0" err="1"/>
              <a:t>Che</a:t>
            </a:r>
            <a:r>
              <a:rPr lang="en-US" altLang="zh-TW" b="1" dirty="0"/>
              <a:t>-Wei Hsu</a:t>
            </a:r>
            <a:endParaRPr lang="zh-TW" altLang="en-US" dirty="0"/>
          </a:p>
        </p:txBody>
      </p:sp>
      <p:pic>
        <p:nvPicPr>
          <p:cNvPr id="26630" name="Picture 6" descr="http://rite.im.tku.edu.tw/img/wu.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969" t="-1" r="33581" b="41531"/>
          <a:stretch/>
        </p:blipFill>
        <p:spPr bwMode="auto">
          <a:xfrm>
            <a:off x="3869160" y="4373343"/>
            <a:ext cx="1512147" cy="187255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rite.im.tku.edu.tw/img/kevi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015" r="9105" b="28546"/>
          <a:stretch/>
        </p:blipFill>
        <p:spPr bwMode="auto">
          <a:xfrm>
            <a:off x="395536" y="4370661"/>
            <a:ext cx="1511300"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http://rite.im.tku.edu.tw/img/Lin.jpg"/>
          <p:cNvPicPr>
            <a:picLocks noChangeAspect="1" noChangeArrowheads="1"/>
          </p:cNvPicPr>
          <p:nvPr/>
        </p:nvPicPr>
        <p:blipFill rotWithShape="1">
          <a:blip r:embed="rId8">
            <a:extLst>
              <a:ext uri="{28A0092B-C50C-407E-A947-70E740481C1C}">
                <a14:useLocalDpi xmlns:a14="http://schemas.microsoft.com/office/drawing/2010/main" val="0"/>
              </a:ext>
            </a:extLst>
          </a:blip>
          <a:srcRect l="23113" t="1433" r="25959" b="57208"/>
          <a:stretch/>
        </p:blipFill>
        <p:spPr bwMode="auto">
          <a:xfrm>
            <a:off x="2109871" y="4370661"/>
            <a:ext cx="1539381" cy="1875232"/>
          </a:xfrm>
          <a:prstGeom prst="rect">
            <a:avLst/>
          </a:prstGeom>
          <a:noFill/>
          <a:extLst>
            <a:ext uri="{909E8E84-426E-40DD-AFC4-6F175D3DCCD1}">
              <a14:hiddenFill xmlns:a14="http://schemas.microsoft.com/office/drawing/2010/main">
                <a:solidFill>
                  <a:srgbClr val="FFFFFF"/>
                </a:solidFill>
              </a14:hiddenFill>
            </a:ext>
          </a:extLst>
        </p:spPr>
      </p:pic>
      <p:pic>
        <p:nvPicPr>
          <p:cNvPr id="26636" name="Picture 12" descr="http://rite.im.tku.edu.tw/img/Paul.jpg"/>
          <p:cNvPicPr>
            <a:picLocks noChangeAspect="1" noChangeArrowheads="1"/>
          </p:cNvPicPr>
          <p:nvPr/>
        </p:nvPicPr>
        <p:blipFill rotWithShape="1">
          <a:blip r:embed="rId9">
            <a:extLst>
              <a:ext uri="{28A0092B-C50C-407E-A947-70E740481C1C}">
                <a14:useLocalDpi xmlns:a14="http://schemas.microsoft.com/office/drawing/2010/main" val="0"/>
              </a:ext>
            </a:extLst>
          </a:blip>
          <a:srcRect l="24495" t="3006" r="26386" b="56617"/>
          <a:stretch/>
        </p:blipFill>
        <p:spPr bwMode="auto">
          <a:xfrm>
            <a:off x="5694921" y="4429916"/>
            <a:ext cx="1472793" cy="1815977"/>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descr="http://rite.im.tku.edu.tw/img/Tsai.jpg"/>
          <p:cNvPicPr>
            <a:picLocks noChangeAspect="1" noChangeArrowheads="1"/>
          </p:cNvPicPr>
          <p:nvPr/>
        </p:nvPicPr>
        <p:blipFill rotWithShape="1">
          <a:blip r:embed="rId10">
            <a:extLst>
              <a:ext uri="{28A0092B-C50C-407E-A947-70E740481C1C}">
                <a14:useLocalDpi xmlns:a14="http://schemas.microsoft.com/office/drawing/2010/main" val="0"/>
              </a:ext>
            </a:extLst>
          </a:blip>
          <a:srcRect l="28695" t="8820" b="24904"/>
          <a:stretch/>
        </p:blipFill>
        <p:spPr bwMode="auto">
          <a:xfrm>
            <a:off x="7369419" y="4372927"/>
            <a:ext cx="1511300" cy="1872966"/>
          </a:xfrm>
          <a:prstGeom prst="rect">
            <a:avLst/>
          </a:prstGeom>
          <a:noFill/>
          <a:extLst>
            <a:ext uri="{909E8E84-426E-40DD-AFC4-6F175D3DCCD1}">
              <a14:hiddenFill xmlns:a14="http://schemas.microsoft.com/office/drawing/2010/main">
                <a:solidFill>
                  <a:srgbClr val="FFFFFF"/>
                </a:solidFill>
              </a14:hiddenFill>
            </a:ext>
          </a:extLst>
        </p:spPr>
      </p:pic>
      <p:sp>
        <p:nvSpPr>
          <p:cNvPr id="21" name="副標題 2"/>
          <p:cNvSpPr txBox="1">
            <a:spLocks/>
          </p:cNvSpPr>
          <p:nvPr/>
        </p:nvSpPr>
        <p:spPr>
          <a:xfrm>
            <a:off x="274629" y="6309320"/>
            <a:ext cx="1633075" cy="34122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err="1"/>
              <a:t>Huai</a:t>
            </a:r>
            <a:r>
              <a:rPr lang="en-US" altLang="zh-TW" sz="2000" b="1" dirty="0"/>
              <a:t>-Wen </a:t>
            </a:r>
            <a:r>
              <a:rPr lang="en-US" altLang="zh-TW" sz="2000" b="1" dirty="0" smtClean="0"/>
              <a:t>Hsu</a:t>
            </a:r>
          </a:p>
        </p:txBody>
      </p:sp>
      <p:sp>
        <p:nvSpPr>
          <p:cNvPr id="22" name="副標題 2"/>
          <p:cNvSpPr txBox="1">
            <a:spLocks/>
          </p:cNvSpPr>
          <p:nvPr/>
        </p:nvSpPr>
        <p:spPr bwMode="auto">
          <a:xfrm>
            <a:off x="6508151" y="3680743"/>
            <a:ext cx="15843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buNone/>
            </a:pPr>
            <a:r>
              <a:rPr lang="en-US" altLang="zh-TW" sz="2000" b="1" dirty="0" err="1"/>
              <a:t>En</a:t>
            </a:r>
            <a:r>
              <a:rPr lang="en-US" altLang="zh-TW" sz="2000" b="1" dirty="0"/>
              <a:t>-Chun </a:t>
            </a:r>
            <a:r>
              <a:rPr lang="en-US" altLang="zh-TW" sz="2000" b="1" dirty="0" err="1"/>
              <a:t>Tu</a:t>
            </a:r>
            <a:endParaRPr lang="en-US" altLang="zh-TW" sz="2000" b="1" dirty="0"/>
          </a:p>
        </p:txBody>
      </p:sp>
      <p:sp>
        <p:nvSpPr>
          <p:cNvPr id="23" name="標題 1"/>
          <p:cNvSpPr txBox="1">
            <a:spLocks/>
          </p:cNvSpPr>
          <p:nvPr/>
        </p:nvSpPr>
        <p:spPr>
          <a:xfrm>
            <a:off x="36512" y="1"/>
            <a:ext cx="9144000" cy="1484784"/>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400" b="1" dirty="0" smtClean="0">
                <a:solidFill>
                  <a:schemeClr val="accent1">
                    <a:lumMod val="75000"/>
                  </a:schemeClr>
                </a:solidFill>
              </a:rPr>
              <a:t>IMTKU Textual Entailment System for </a:t>
            </a:r>
            <a:br>
              <a:rPr lang="en-US" altLang="zh-TW" sz="3400" b="1" dirty="0" smtClean="0">
                <a:solidFill>
                  <a:schemeClr val="accent1">
                    <a:lumMod val="75000"/>
                  </a:schemeClr>
                </a:solidFill>
              </a:rPr>
            </a:br>
            <a:r>
              <a:rPr lang="en-US" altLang="zh-TW" sz="3400" b="1" dirty="0" smtClean="0">
                <a:solidFill>
                  <a:schemeClr val="accent1">
                    <a:lumMod val="75000"/>
                  </a:schemeClr>
                </a:solidFill>
              </a:rPr>
              <a:t>Recognizing Inference in Text at NTCIR-11 RITE-VAL</a:t>
            </a:r>
            <a:r>
              <a:rPr lang="zh-TW" altLang="en-US" sz="3400" b="1" dirty="0" smtClean="0">
                <a:solidFill>
                  <a:schemeClr val="accent1">
                    <a:lumMod val="75000"/>
                  </a:schemeClr>
                </a:solidFill>
              </a:rPr>
              <a:t/>
            </a:r>
            <a:br>
              <a:rPr lang="zh-TW" altLang="en-US" sz="3400" b="1" dirty="0" smtClean="0">
                <a:solidFill>
                  <a:schemeClr val="accent1">
                    <a:lumMod val="75000"/>
                  </a:schemeClr>
                </a:solidFill>
              </a:rPr>
            </a:br>
            <a:r>
              <a:rPr lang="en-US" altLang="zh-TW" sz="8000" b="1" dirty="0" smtClean="0">
                <a:solidFill>
                  <a:srgbClr val="C00000"/>
                </a:solidFill>
              </a:rPr>
              <a:t>2014</a:t>
            </a:r>
            <a:endParaRPr lang="zh-TW" altLang="en-US" sz="8000" b="1" dirty="0">
              <a:solidFill>
                <a:srgbClr val="C00000"/>
              </a:solidFill>
            </a:endParaRPr>
          </a:p>
        </p:txBody>
      </p:sp>
      <p:sp>
        <p:nvSpPr>
          <p:cNvPr id="25" name="副標題 2"/>
          <p:cNvSpPr txBox="1">
            <a:spLocks/>
          </p:cNvSpPr>
          <p:nvPr/>
        </p:nvSpPr>
        <p:spPr>
          <a:xfrm>
            <a:off x="5652120" y="6237312"/>
            <a:ext cx="1529451" cy="304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smtClean="0"/>
              <a:t>Yu-</a:t>
            </a:r>
            <a:r>
              <a:rPr lang="en-US" altLang="zh-TW" sz="2000" b="1" dirty="0" err="1" smtClean="0"/>
              <a:t>Hsuan</a:t>
            </a:r>
            <a:r>
              <a:rPr lang="en-US" altLang="zh-TW" sz="2000" b="1" dirty="0" smtClean="0"/>
              <a:t> Tai</a:t>
            </a:r>
          </a:p>
        </p:txBody>
      </p:sp>
      <p:sp>
        <p:nvSpPr>
          <p:cNvPr id="26" name="副標題 2"/>
          <p:cNvSpPr txBox="1">
            <a:spLocks/>
          </p:cNvSpPr>
          <p:nvPr/>
        </p:nvSpPr>
        <p:spPr>
          <a:xfrm>
            <a:off x="3851920" y="6215050"/>
            <a:ext cx="1529387" cy="382302"/>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smtClean="0"/>
              <a:t>Shang-Yu Wu</a:t>
            </a:r>
          </a:p>
        </p:txBody>
      </p:sp>
      <p:sp>
        <p:nvSpPr>
          <p:cNvPr id="27" name="副標題 2"/>
          <p:cNvSpPr txBox="1">
            <a:spLocks/>
          </p:cNvSpPr>
          <p:nvPr/>
        </p:nvSpPr>
        <p:spPr>
          <a:xfrm>
            <a:off x="7181571" y="6219707"/>
            <a:ext cx="2016224" cy="3776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1800" b="1" dirty="0" smtClean="0"/>
              <a:t>Cheng-Chia Tsai</a:t>
            </a:r>
          </a:p>
        </p:txBody>
      </p:sp>
      <p:sp>
        <p:nvSpPr>
          <p:cNvPr id="28" name="副標題 2"/>
          <p:cNvSpPr txBox="1">
            <a:spLocks/>
          </p:cNvSpPr>
          <p:nvPr/>
        </p:nvSpPr>
        <p:spPr>
          <a:xfrm>
            <a:off x="359532" y="6597352"/>
            <a:ext cx="8496944" cy="238336"/>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smtClean="0">
                <a:ln>
                  <a:noFill/>
                </a:ln>
                <a:solidFill>
                  <a:schemeClr val="tx1">
                    <a:tint val="75000"/>
                  </a:schemeClr>
                </a:solidFill>
                <a:effectLst/>
                <a:uLnTx/>
                <a:uFillTx/>
                <a:latin typeface="+mn-lt"/>
                <a:ea typeface="+mn-ea"/>
                <a:cs typeface="+mn-cs"/>
              </a:rPr>
              <a:t>NTCIR-11 Conference, December 8-12, 2014, Tokyo, Japan</a:t>
            </a:r>
          </a:p>
        </p:txBody>
      </p:sp>
      <p:pic>
        <p:nvPicPr>
          <p:cNvPr id="29" name="Picture 5" descr="C:\Users\myday\Downloads\TKU-logo-12cm.jpg"/>
          <p:cNvPicPr>
            <a:picLocks noChangeAspect="1" noChangeArrowheads="1"/>
          </p:cNvPicPr>
          <p:nvPr/>
        </p:nvPicPr>
        <p:blipFill>
          <a:blip r:embed="rId11" cstate="print"/>
          <a:srcRect/>
          <a:stretch>
            <a:fillRect/>
          </a:stretch>
        </p:blipFill>
        <p:spPr bwMode="auto">
          <a:xfrm>
            <a:off x="6697622" y="764704"/>
            <a:ext cx="940184" cy="936104"/>
          </a:xfrm>
          <a:prstGeom prst="rect">
            <a:avLst/>
          </a:prstGeom>
          <a:noFill/>
          <a:ln w="9525">
            <a:noFill/>
            <a:miter lim="800000"/>
            <a:headEnd/>
            <a:tailEnd/>
          </a:ln>
        </p:spPr>
      </p:pic>
      <p:pic>
        <p:nvPicPr>
          <p:cNvPr id="30" name="Picture 6" descr="C:\Users\myday\Downloads\TKU-title15cm.jpg"/>
          <p:cNvPicPr>
            <a:picLocks noChangeAspect="1" noChangeArrowheads="1"/>
          </p:cNvPicPr>
          <p:nvPr/>
        </p:nvPicPr>
        <p:blipFill>
          <a:blip r:embed="rId12" cstate="print"/>
          <a:srcRect/>
          <a:stretch>
            <a:fillRect/>
          </a:stretch>
        </p:blipFill>
        <p:spPr bwMode="auto">
          <a:xfrm>
            <a:off x="974235" y="1174679"/>
            <a:ext cx="1997595" cy="526129"/>
          </a:xfrm>
          <a:prstGeom prst="rect">
            <a:avLst/>
          </a:prstGeom>
          <a:noFill/>
          <a:ln w="9525">
            <a:noFill/>
            <a:miter lim="800000"/>
            <a:headEnd/>
            <a:tailEnd/>
          </a:ln>
        </p:spPr>
      </p:pic>
      <p:sp>
        <p:nvSpPr>
          <p:cNvPr id="31" name="文字方塊 14"/>
          <p:cNvSpPr txBox="1">
            <a:spLocks noChangeArrowheads="1"/>
          </p:cNvSpPr>
          <p:nvPr/>
        </p:nvSpPr>
        <p:spPr bwMode="auto">
          <a:xfrm>
            <a:off x="598203" y="779433"/>
            <a:ext cx="2749661" cy="461665"/>
          </a:xfrm>
          <a:prstGeom prst="rect">
            <a:avLst/>
          </a:prstGeom>
          <a:noFill/>
          <a:ln w="9525">
            <a:noFill/>
            <a:miter lim="800000"/>
            <a:headEnd/>
            <a:tailEnd/>
          </a:ln>
        </p:spPr>
        <p:txBody>
          <a:bodyPr wrap="square">
            <a:spAutoFit/>
          </a:bodyPr>
          <a:lstStyle/>
          <a:p>
            <a:pPr algn="ctr"/>
            <a:r>
              <a:rPr kumimoji="0" lang="en-US" altLang="zh-TW" sz="2400" b="1" dirty="0" err="1">
                <a:solidFill>
                  <a:srgbClr val="FF0000"/>
                </a:solidFill>
                <a:latin typeface="Calibri" pitchFamily="34" charset="0"/>
              </a:rPr>
              <a:t>Tamkang</a:t>
            </a:r>
            <a:r>
              <a:rPr kumimoji="0" lang="en-US" altLang="zh-TW" sz="2400" b="1" dirty="0">
                <a:solidFill>
                  <a:srgbClr val="FF0000"/>
                </a:solidFill>
                <a:latin typeface="Calibri" pitchFamily="34" charset="0"/>
              </a:rPr>
              <a:t> University</a:t>
            </a:r>
            <a:endParaRPr kumimoji="0" lang="zh-TW" altLang="en-US" sz="2400" b="1" dirty="0">
              <a:solidFill>
                <a:srgbClr val="FF0000"/>
              </a:solidFill>
              <a:latin typeface="Calibri" pitchFamily="34" charset="0"/>
            </a:endParaRPr>
          </a:p>
        </p:txBody>
      </p:sp>
      <p:sp>
        <p:nvSpPr>
          <p:cNvPr id="32" name="副標題 2"/>
          <p:cNvSpPr txBox="1">
            <a:spLocks/>
          </p:cNvSpPr>
          <p:nvPr/>
        </p:nvSpPr>
        <p:spPr>
          <a:xfrm>
            <a:off x="2057029" y="6237312"/>
            <a:ext cx="1633075" cy="341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TW" sz="2000" b="1" dirty="0"/>
              <a:t>Yu-An Lin</a:t>
            </a:r>
            <a:endParaRPr lang="en-US" altLang="zh-TW" sz="2000" b="1" dirty="0" smtClean="0"/>
          </a:p>
        </p:txBody>
      </p:sp>
    </p:spTree>
    <p:extLst>
      <p:ext uri="{BB962C8B-B14F-4D97-AF65-F5344CB8AC3E}">
        <p14:creationId xmlns:p14="http://schemas.microsoft.com/office/powerpoint/2010/main" val="8270812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2"/>
          <a:stretch>
            <a:fillRect/>
          </a:stretch>
        </p:blipFill>
        <p:spPr>
          <a:xfrm>
            <a:off x="35496" y="40087"/>
            <a:ext cx="963680" cy="436585"/>
          </a:xfrm>
          <a:prstGeom prst="rect">
            <a:avLst/>
          </a:prstGeom>
        </p:spPr>
      </p:pic>
      <p:pic>
        <p:nvPicPr>
          <p:cNvPr id="8" name="Picture 5" descr="C:\Users\myday\Downloads\TKU-logo-12cm.jpg"/>
          <p:cNvPicPr>
            <a:picLocks noChangeAspect="1" noChangeArrowheads="1"/>
          </p:cNvPicPr>
          <p:nvPr/>
        </p:nvPicPr>
        <p:blipFill>
          <a:blip r:embed="rId3" cstate="print"/>
          <a:srcRect/>
          <a:stretch>
            <a:fillRect/>
          </a:stretch>
        </p:blipFill>
        <p:spPr bwMode="auto">
          <a:xfrm>
            <a:off x="8253206" y="0"/>
            <a:ext cx="855298" cy="851587"/>
          </a:xfrm>
          <a:prstGeom prst="rect">
            <a:avLst/>
          </a:prstGeom>
          <a:noFill/>
          <a:ln w="9525">
            <a:noFill/>
            <a:miter lim="800000"/>
            <a:headEnd/>
            <a:tailEnd/>
          </a:ln>
        </p:spPr>
      </p:pic>
      <p:sp>
        <p:nvSpPr>
          <p:cNvPr id="2" name="標題 1"/>
          <p:cNvSpPr>
            <a:spLocks noGrp="1"/>
          </p:cNvSpPr>
          <p:nvPr>
            <p:ph type="ctrTitle"/>
          </p:nvPr>
        </p:nvSpPr>
        <p:spPr>
          <a:xfrm>
            <a:off x="-21904" y="788399"/>
            <a:ext cx="9289032" cy="1272449"/>
          </a:xfrm>
        </p:spPr>
        <p:txBody>
          <a:bodyPr>
            <a:normAutofit/>
          </a:bodyPr>
          <a:lstStyle/>
          <a:p>
            <a:r>
              <a:rPr lang="en-US" altLang="zh-TW" sz="3800" b="1" dirty="0">
                <a:solidFill>
                  <a:schemeClr val="accent1">
                    <a:lumMod val="75000"/>
                  </a:schemeClr>
                </a:solidFill>
              </a:rPr>
              <a:t>IMTKU Question Answering System for </a:t>
            </a:r>
            <a:r>
              <a:rPr lang="en-US" altLang="zh-TW" sz="3800" b="1" dirty="0" smtClean="0">
                <a:solidFill>
                  <a:schemeClr val="accent1">
                    <a:lumMod val="75000"/>
                  </a:schemeClr>
                </a:solidFill>
              </a:rPr>
              <a:t/>
            </a:r>
            <a:br>
              <a:rPr lang="en-US" altLang="zh-TW" sz="3800" b="1" dirty="0" smtClean="0">
                <a:solidFill>
                  <a:schemeClr val="accent1">
                    <a:lumMod val="75000"/>
                  </a:schemeClr>
                </a:solidFill>
              </a:rPr>
            </a:br>
            <a:r>
              <a:rPr lang="en-US" altLang="zh-TW" sz="3800" b="1" dirty="0" smtClean="0">
                <a:solidFill>
                  <a:schemeClr val="accent1">
                    <a:lumMod val="75000"/>
                  </a:schemeClr>
                </a:solidFill>
              </a:rPr>
              <a:t>World </a:t>
            </a:r>
            <a:r>
              <a:rPr lang="en-US" altLang="zh-TW" sz="3800" b="1" dirty="0">
                <a:solidFill>
                  <a:schemeClr val="accent1">
                    <a:lumMod val="75000"/>
                  </a:schemeClr>
                </a:solidFill>
              </a:rPr>
              <a:t>History Exams at NTCIR-12 QA Lab2</a:t>
            </a:r>
            <a:endParaRPr lang="zh-TW" altLang="en-US" sz="3800" b="1" dirty="0">
              <a:solidFill>
                <a:srgbClr val="C00000"/>
              </a:solidFill>
            </a:endParaRPr>
          </a:p>
        </p:txBody>
      </p:sp>
      <p:pic>
        <p:nvPicPr>
          <p:cNvPr id="9" name="Picture 6" descr="C:\Users\myday\Downloads\TKU-title15cm.jpg"/>
          <p:cNvPicPr>
            <a:picLocks noChangeAspect="1" noChangeArrowheads="1"/>
          </p:cNvPicPr>
          <p:nvPr/>
        </p:nvPicPr>
        <p:blipFill>
          <a:blip r:embed="rId4" cstate="print"/>
          <a:srcRect/>
          <a:stretch>
            <a:fillRect/>
          </a:stretch>
        </p:blipFill>
        <p:spPr bwMode="auto">
          <a:xfrm>
            <a:off x="6372200" y="312911"/>
            <a:ext cx="1756343" cy="451793"/>
          </a:xfrm>
          <a:prstGeom prst="rect">
            <a:avLst/>
          </a:prstGeom>
          <a:noFill/>
          <a:ln w="9525">
            <a:noFill/>
            <a:miter lim="800000"/>
            <a:headEnd/>
            <a:tailEnd/>
          </a:ln>
        </p:spPr>
      </p:pic>
      <p:sp>
        <p:nvSpPr>
          <p:cNvPr id="15" name="副標題 2"/>
          <p:cNvSpPr txBox="1">
            <a:spLocks/>
          </p:cNvSpPr>
          <p:nvPr/>
        </p:nvSpPr>
        <p:spPr>
          <a:xfrm>
            <a:off x="119112" y="6380918"/>
            <a:ext cx="8496944" cy="4320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TW" sz="1400" b="0" i="0" u="none" strike="noStrike" kern="1200" cap="none" spc="0" normalizeH="0" baseline="0" noProof="0" dirty="0" smtClean="0">
                <a:ln>
                  <a:noFill/>
                </a:ln>
                <a:solidFill>
                  <a:schemeClr val="tx1">
                    <a:tint val="75000"/>
                  </a:schemeClr>
                </a:solidFill>
                <a:effectLst/>
                <a:uLnTx/>
                <a:uFillTx/>
                <a:hlinkClick r:id="rId5"/>
              </a:rPr>
              <a:t>myday@mail.tku.edu.tw</a:t>
            </a:r>
            <a:endParaRPr kumimoji="0" lang="en-US" altLang="zh-TW" sz="1400" b="0" i="0" u="none" strike="noStrike" kern="1200" cap="none" spc="0" normalizeH="0" baseline="0" noProof="0" dirty="0" smtClean="0">
              <a:ln>
                <a:noFill/>
              </a:ln>
              <a:solidFill>
                <a:schemeClr val="tx1">
                  <a:tint val="75000"/>
                </a:schemeClr>
              </a:solidFill>
              <a:effectLst/>
              <a:uLnTx/>
              <a:uFillTx/>
            </a:endParaRPr>
          </a:p>
          <a:p>
            <a:pPr lvl="0" algn="ctr">
              <a:defRPr/>
            </a:pPr>
            <a:r>
              <a:rPr lang="en-US" altLang="zh-TW" sz="1400" dirty="0" smtClean="0">
                <a:solidFill>
                  <a:schemeClr val="tx1">
                    <a:tint val="75000"/>
                  </a:schemeClr>
                </a:solidFill>
              </a:rPr>
              <a:t>NTCIR-12 </a:t>
            </a:r>
            <a:r>
              <a:rPr lang="en-US" altLang="zh-TW" sz="1400" dirty="0">
                <a:solidFill>
                  <a:schemeClr val="tx1">
                    <a:tint val="75000"/>
                  </a:schemeClr>
                </a:solidFill>
              </a:rPr>
              <a:t>Conference, </a:t>
            </a:r>
            <a:r>
              <a:rPr lang="en-US" altLang="zh-TW" sz="1400" dirty="0" smtClean="0">
                <a:solidFill>
                  <a:schemeClr val="tx1">
                    <a:tint val="75000"/>
                  </a:schemeClr>
                </a:solidFill>
              </a:rPr>
              <a:t>June 7-10, 2016, </a:t>
            </a:r>
            <a:r>
              <a:rPr lang="en-US" altLang="zh-TW" sz="1400" dirty="0">
                <a:solidFill>
                  <a:schemeClr val="tx1">
                    <a:tint val="75000"/>
                  </a:schemeClr>
                </a:solidFill>
              </a:rPr>
              <a:t>Tokyo, Japan</a:t>
            </a:r>
          </a:p>
        </p:txBody>
      </p:sp>
      <p:sp>
        <p:nvSpPr>
          <p:cNvPr id="6" name="矩形 5"/>
          <p:cNvSpPr/>
          <p:nvPr/>
        </p:nvSpPr>
        <p:spPr>
          <a:xfrm>
            <a:off x="-16552" y="4379482"/>
            <a:ext cx="1204176" cy="323165"/>
          </a:xfrm>
          <a:prstGeom prst="rect">
            <a:avLst/>
          </a:prstGeom>
        </p:spPr>
        <p:txBody>
          <a:bodyPr wrap="none">
            <a:spAutoFit/>
          </a:bodyPr>
          <a:lstStyle/>
          <a:p>
            <a:pPr algn="ctr"/>
            <a:r>
              <a:rPr lang="en-US" altLang="zh-TW" sz="1500" b="1" dirty="0" smtClean="0">
                <a:solidFill>
                  <a:schemeClr val="tx2"/>
                </a:solidFill>
                <a:latin typeface="+mj-lt"/>
                <a:ea typeface="Arial Unicode MS" pitchFamily="34" charset="-120"/>
                <a:cs typeface="Arial Unicode MS" pitchFamily="34" charset="-120"/>
              </a:rPr>
              <a:t>Min-</a:t>
            </a:r>
            <a:r>
              <a:rPr lang="en-US" altLang="zh-TW" sz="1500" b="1" dirty="0" err="1" smtClean="0">
                <a:solidFill>
                  <a:schemeClr val="tx2"/>
                </a:solidFill>
                <a:latin typeface="+mj-lt"/>
                <a:ea typeface="Arial Unicode MS" pitchFamily="34" charset="-120"/>
                <a:cs typeface="Arial Unicode MS" pitchFamily="34" charset="-120"/>
              </a:rPr>
              <a:t>Yuh</a:t>
            </a:r>
            <a:r>
              <a:rPr lang="en-US" altLang="zh-TW" sz="1500" b="1" dirty="0" smtClean="0">
                <a:solidFill>
                  <a:schemeClr val="tx2"/>
                </a:solidFill>
                <a:latin typeface="+mj-lt"/>
                <a:ea typeface="Arial Unicode MS" pitchFamily="34" charset="-120"/>
                <a:cs typeface="Arial Unicode MS" pitchFamily="34" charset="-120"/>
              </a:rPr>
              <a:t> Day</a:t>
            </a:r>
            <a:endParaRPr lang="zh-TW" altLang="en-US" sz="1500" b="1" dirty="0">
              <a:solidFill>
                <a:schemeClr val="tx2"/>
              </a:solidFill>
              <a:latin typeface="+mj-lt"/>
              <a:ea typeface="Arial Unicode MS" pitchFamily="34" charset="-120"/>
              <a:cs typeface="Arial Unicode MS" pitchFamily="34" charset="-120"/>
            </a:endParaRPr>
          </a:p>
        </p:txBody>
      </p:sp>
      <p:pic>
        <p:nvPicPr>
          <p:cNvPr id="7" name="圖片 6"/>
          <p:cNvPicPr>
            <a:picLocks/>
          </p:cNvPicPr>
          <p:nvPr/>
        </p:nvPicPr>
        <p:blipFill>
          <a:blip r:embed="rId6">
            <a:extLst>
              <a:ext uri="{28A0092B-C50C-407E-A947-70E740481C1C}">
                <a14:useLocalDpi xmlns:a14="http://schemas.microsoft.com/office/drawing/2010/main" val="0"/>
              </a:ext>
            </a:extLst>
          </a:blip>
          <a:stretch>
            <a:fillRect/>
          </a:stretch>
        </p:blipFill>
        <p:spPr>
          <a:xfrm>
            <a:off x="35496" y="2991515"/>
            <a:ext cx="1080000" cy="1440000"/>
          </a:xfrm>
          <a:prstGeom prst="rect">
            <a:avLst/>
          </a:prstGeom>
        </p:spPr>
      </p:pic>
      <p:sp>
        <p:nvSpPr>
          <p:cNvPr id="14" name="矩形 13"/>
          <p:cNvSpPr/>
          <p:nvPr/>
        </p:nvSpPr>
        <p:spPr>
          <a:xfrm>
            <a:off x="1043608" y="4379482"/>
            <a:ext cx="1265218" cy="292388"/>
          </a:xfrm>
          <a:prstGeom prst="rect">
            <a:avLst/>
          </a:prstGeom>
        </p:spPr>
        <p:txBody>
          <a:bodyPr wrap="none">
            <a:spAutoFit/>
          </a:bodyPr>
          <a:lstStyle/>
          <a:p>
            <a:r>
              <a:rPr lang="en-US" altLang="zh-TW" sz="1300" b="1" dirty="0" smtClean="0">
                <a:latin typeface="+mj-lt"/>
                <a:ea typeface="Arial Unicode MS" pitchFamily="34" charset="-120"/>
                <a:cs typeface="Arial Unicode MS" pitchFamily="34" charset="-120"/>
              </a:rPr>
              <a:t>Cheng-Chia Tsai</a:t>
            </a:r>
            <a:endParaRPr lang="zh-TW" altLang="en-US" sz="1300" b="1" dirty="0">
              <a:latin typeface="+mj-lt"/>
              <a:ea typeface="Arial Unicode MS" pitchFamily="34" charset="-120"/>
              <a:cs typeface="Arial Unicode MS" pitchFamily="34" charset="-120"/>
            </a:endParaRPr>
          </a:p>
        </p:txBody>
      </p:sp>
      <p:sp>
        <p:nvSpPr>
          <p:cNvPr id="18" name="矩形 17"/>
          <p:cNvSpPr/>
          <p:nvPr/>
        </p:nvSpPr>
        <p:spPr>
          <a:xfrm>
            <a:off x="2226728" y="4379482"/>
            <a:ext cx="1337674" cy="292388"/>
          </a:xfrm>
          <a:prstGeom prst="rect">
            <a:avLst/>
          </a:prstGeom>
        </p:spPr>
        <p:txBody>
          <a:bodyPr wrap="none">
            <a:spAutoFit/>
          </a:bodyPr>
          <a:lstStyle/>
          <a:p>
            <a:r>
              <a:rPr lang="en-US" altLang="zh-TW" sz="1300" b="1" dirty="0" smtClean="0">
                <a:latin typeface="+mj-lt"/>
                <a:ea typeface="Arial Unicode MS" pitchFamily="34" charset="-120"/>
                <a:cs typeface="Arial Unicode MS" pitchFamily="34" charset="-120"/>
              </a:rPr>
              <a:t>Wei-Chun Chung</a:t>
            </a:r>
            <a:endParaRPr lang="zh-TW" altLang="en-US" sz="1300" b="1" dirty="0">
              <a:latin typeface="+mj-lt"/>
              <a:ea typeface="Arial Unicode MS" pitchFamily="34" charset="-120"/>
              <a:cs typeface="Arial Unicode MS" pitchFamily="34" charset="-120"/>
            </a:endParaRPr>
          </a:p>
        </p:txBody>
      </p:sp>
      <p:sp>
        <p:nvSpPr>
          <p:cNvPr id="20" name="矩形 19"/>
          <p:cNvSpPr/>
          <p:nvPr/>
        </p:nvSpPr>
        <p:spPr>
          <a:xfrm>
            <a:off x="3491880" y="4379482"/>
            <a:ext cx="1345112" cy="292388"/>
          </a:xfrm>
          <a:prstGeom prst="rect">
            <a:avLst/>
          </a:prstGeom>
        </p:spPr>
        <p:txBody>
          <a:bodyPr wrap="none">
            <a:spAutoFit/>
          </a:bodyPr>
          <a:lstStyle/>
          <a:p>
            <a:r>
              <a:rPr lang="en-US" altLang="zh-TW" sz="1300" b="1" dirty="0" err="1" smtClean="0">
                <a:latin typeface="+mj-lt"/>
                <a:ea typeface="Arial Unicode MS" panose="020B0604020202020204" pitchFamily="34" charset="-120"/>
                <a:cs typeface="Arial Unicode MS" panose="020B0604020202020204" pitchFamily="34" charset="-120"/>
              </a:rPr>
              <a:t>Hsiu</a:t>
            </a:r>
            <a:r>
              <a:rPr lang="en-US" altLang="zh-TW" sz="1300" b="1" dirty="0" smtClean="0">
                <a:latin typeface="+mj-lt"/>
                <a:ea typeface="Arial Unicode MS" panose="020B0604020202020204" pitchFamily="34" charset="-120"/>
                <a:cs typeface="Arial Unicode MS" panose="020B0604020202020204" pitchFamily="34" charset="-120"/>
              </a:rPr>
              <a:t>-Yuan Chang</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22" name="矩形 21"/>
          <p:cNvSpPr/>
          <p:nvPr/>
        </p:nvSpPr>
        <p:spPr>
          <a:xfrm>
            <a:off x="5796136" y="4379482"/>
            <a:ext cx="1053494" cy="292388"/>
          </a:xfrm>
          <a:prstGeom prst="rect">
            <a:avLst/>
          </a:prstGeom>
        </p:spPr>
        <p:txBody>
          <a:bodyPr wrap="none">
            <a:spAutoFit/>
          </a:bodyPr>
          <a:lstStyle/>
          <a:p>
            <a:r>
              <a:rPr lang="en-US" altLang="zh-TW" sz="1300" b="1" dirty="0" smtClean="0">
                <a:latin typeface="+mj-lt"/>
                <a:ea typeface="Arial Unicode MS" pitchFamily="34" charset="-120"/>
                <a:cs typeface="Arial Unicode MS" pitchFamily="34" charset="-120"/>
              </a:rPr>
              <a:t>Yuan-</a:t>
            </a:r>
            <a:r>
              <a:rPr lang="en-US" altLang="zh-TW" sz="1300" b="1" dirty="0" err="1" smtClean="0">
                <a:latin typeface="+mj-lt"/>
                <a:ea typeface="Arial Unicode MS" pitchFamily="34" charset="-120"/>
                <a:cs typeface="Arial Unicode MS" pitchFamily="34" charset="-120"/>
              </a:rPr>
              <a:t>Jie</a:t>
            </a:r>
            <a:r>
              <a:rPr lang="en-US" altLang="zh-TW" sz="1300" b="1" dirty="0" smtClean="0">
                <a:latin typeface="+mj-lt"/>
                <a:ea typeface="Arial Unicode MS" pitchFamily="34" charset="-120"/>
                <a:cs typeface="Arial Unicode MS" pitchFamily="34" charset="-120"/>
              </a:rPr>
              <a:t> Tsai</a:t>
            </a:r>
            <a:endParaRPr lang="zh-TW" altLang="en-US" sz="1300" b="1" dirty="0">
              <a:latin typeface="+mj-lt"/>
              <a:ea typeface="Arial Unicode MS" pitchFamily="34" charset="-120"/>
              <a:cs typeface="Arial Unicode MS" pitchFamily="34" charset="-120"/>
            </a:endParaRPr>
          </a:p>
        </p:txBody>
      </p:sp>
      <p:sp>
        <p:nvSpPr>
          <p:cNvPr id="24" name="矩形 23"/>
          <p:cNvSpPr/>
          <p:nvPr/>
        </p:nvSpPr>
        <p:spPr>
          <a:xfrm>
            <a:off x="6952895" y="4379482"/>
            <a:ext cx="931473" cy="292388"/>
          </a:xfrm>
          <a:prstGeom prst="rect">
            <a:avLst/>
          </a:prstGeom>
        </p:spPr>
        <p:txBody>
          <a:bodyPr wrap="none">
            <a:spAutoFit/>
          </a:bodyPr>
          <a:lstStyle/>
          <a:p>
            <a:r>
              <a:rPr lang="en-US" altLang="zh-TW" sz="1300" b="1" dirty="0" err="1" smtClean="0">
                <a:latin typeface="+mj-lt"/>
                <a:ea typeface="Arial Unicode MS" pitchFamily="34" charset="-120"/>
                <a:cs typeface="Arial Unicode MS" pitchFamily="34" charset="-120"/>
              </a:rPr>
              <a:t>Jin</a:t>
            </a:r>
            <a:r>
              <a:rPr lang="en-US" altLang="zh-TW" sz="1300" b="1" dirty="0" smtClean="0">
                <a:latin typeface="+mj-lt"/>
                <a:ea typeface="Arial Unicode MS" pitchFamily="34" charset="-120"/>
                <a:cs typeface="Arial Unicode MS" pitchFamily="34" charset="-120"/>
              </a:rPr>
              <a:t>-Kun Lin</a:t>
            </a:r>
            <a:endParaRPr lang="zh-TW" altLang="en-US" sz="1300" b="1" dirty="0">
              <a:latin typeface="+mj-lt"/>
              <a:ea typeface="Arial Unicode MS" pitchFamily="34" charset="-120"/>
              <a:cs typeface="Arial Unicode MS" pitchFamily="34" charset="-120"/>
            </a:endParaRPr>
          </a:p>
        </p:txBody>
      </p:sp>
      <p:sp>
        <p:nvSpPr>
          <p:cNvPr id="4" name="矩形 3"/>
          <p:cNvSpPr/>
          <p:nvPr/>
        </p:nvSpPr>
        <p:spPr>
          <a:xfrm>
            <a:off x="1237607" y="6168188"/>
            <a:ext cx="989121" cy="292388"/>
          </a:xfrm>
          <a:prstGeom prst="rect">
            <a:avLst/>
          </a:prstGeom>
        </p:spPr>
        <p:txBody>
          <a:bodyPr wrap="square">
            <a:spAutoFit/>
          </a:bodyPr>
          <a:lstStyle/>
          <a:p>
            <a:r>
              <a:rPr lang="zh-TW" altLang="en-US" sz="1300" b="1" dirty="0">
                <a:latin typeface="+mj-lt"/>
                <a:ea typeface="Arial Unicode MS" panose="020B0604020202020204" pitchFamily="34" charset="-120"/>
                <a:cs typeface="Arial Unicode MS" panose="020B0604020202020204" pitchFamily="34" charset="-120"/>
              </a:rPr>
              <a:t>Yue-Da Lin </a:t>
            </a:r>
          </a:p>
        </p:txBody>
      </p:sp>
      <p:sp>
        <p:nvSpPr>
          <p:cNvPr id="11" name="矩形 10"/>
          <p:cNvSpPr/>
          <p:nvPr/>
        </p:nvSpPr>
        <p:spPr>
          <a:xfrm>
            <a:off x="2195736" y="6168188"/>
            <a:ext cx="1251112"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Wei-Ming Chen</a:t>
            </a:r>
          </a:p>
        </p:txBody>
      </p:sp>
      <p:sp>
        <p:nvSpPr>
          <p:cNvPr id="16" name="矩形 15"/>
          <p:cNvSpPr/>
          <p:nvPr/>
        </p:nvSpPr>
        <p:spPr>
          <a:xfrm>
            <a:off x="3532805" y="6168188"/>
            <a:ext cx="97975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Yun-Da Tsai</a:t>
            </a:r>
          </a:p>
        </p:txBody>
      </p:sp>
      <p:sp>
        <p:nvSpPr>
          <p:cNvPr id="26" name="矩形 25"/>
          <p:cNvSpPr/>
          <p:nvPr/>
        </p:nvSpPr>
        <p:spPr>
          <a:xfrm>
            <a:off x="4499992" y="6168188"/>
            <a:ext cx="1257075"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Cheng-Jhih Han</a:t>
            </a:r>
          </a:p>
        </p:txBody>
      </p:sp>
      <p:sp>
        <p:nvSpPr>
          <p:cNvPr id="28" name="矩形 27"/>
          <p:cNvSpPr/>
          <p:nvPr/>
        </p:nvSpPr>
        <p:spPr>
          <a:xfrm>
            <a:off x="5874458" y="6168188"/>
            <a:ext cx="866648"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Yi-Jing Lin</a:t>
            </a:r>
          </a:p>
        </p:txBody>
      </p:sp>
      <p:sp>
        <p:nvSpPr>
          <p:cNvPr id="30" name="矩形 29"/>
          <p:cNvSpPr/>
          <p:nvPr/>
        </p:nvSpPr>
        <p:spPr>
          <a:xfrm>
            <a:off x="46449" y="6168188"/>
            <a:ext cx="1083823" cy="292388"/>
          </a:xfrm>
          <a:prstGeom prst="rect">
            <a:avLst/>
          </a:prstGeom>
        </p:spPr>
        <p:txBody>
          <a:bodyPr wrap="none">
            <a:spAutoFit/>
          </a:bodyPr>
          <a:lstStyle/>
          <a:p>
            <a:r>
              <a:rPr lang="zh-TW" altLang="en-US" sz="1300" b="1" dirty="0">
                <a:latin typeface="+mj-lt"/>
                <a:ea typeface="Arial Unicode MS" panose="020B0604020202020204" pitchFamily="34" charset="-120"/>
                <a:cs typeface="Arial Unicode MS" panose="020B0604020202020204" pitchFamily="34" charset="-120"/>
              </a:rPr>
              <a:t>Yu-Ming Guo</a:t>
            </a:r>
          </a:p>
        </p:txBody>
      </p:sp>
      <p:sp>
        <p:nvSpPr>
          <p:cNvPr id="32" name="矩形 31"/>
          <p:cNvSpPr/>
          <p:nvPr/>
        </p:nvSpPr>
        <p:spPr>
          <a:xfrm>
            <a:off x="4864984" y="4379482"/>
            <a:ext cx="946156" cy="292388"/>
          </a:xfrm>
          <a:prstGeom prst="rect">
            <a:avLst/>
          </a:prstGeom>
        </p:spPr>
        <p:txBody>
          <a:bodyPr wrap="none">
            <a:spAutoFit/>
          </a:bodyPr>
          <a:lstStyle/>
          <a:p>
            <a:r>
              <a:rPr lang="en-US" altLang="zh-TW" sz="1300" b="1" dirty="0">
                <a:solidFill>
                  <a:srgbClr val="000000"/>
                </a:solidFill>
                <a:latin typeface="+mj-lt"/>
                <a:ea typeface="Arial Unicode MS" panose="020B0604020202020204" pitchFamily="34" charset="-120"/>
                <a:cs typeface="Arial Unicode MS" panose="020B0604020202020204" pitchFamily="34" charset="-120"/>
              </a:rPr>
              <a:t>Tzu-</a:t>
            </a:r>
            <a:r>
              <a:rPr lang="en-US" altLang="zh-TW" sz="1300" b="1" dirty="0" err="1">
                <a:solidFill>
                  <a:srgbClr val="000000"/>
                </a:solidFill>
                <a:latin typeface="+mj-lt"/>
                <a:ea typeface="Arial Unicode MS" panose="020B0604020202020204" pitchFamily="34" charset="-120"/>
                <a:cs typeface="Arial Unicode MS" panose="020B0604020202020204" pitchFamily="34" charset="-120"/>
              </a:rPr>
              <a:t>Jui</a:t>
            </a:r>
            <a:r>
              <a:rPr lang="en-US" altLang="zh-TW" sz="1300" b="1" dirty="0">
                <a:solidFill>
                  <a:srgbClr val="000000"/>
                </a:solidFill>
                <a:latin typeface="+mj-lt"/>
                <a:ea typeface="Arial Unicode MS" panose="020B0604020202020204" pitchFamily="34" charset="-120"/>
                <a:cs typeface="Arial Unicode MS" panose="020B0604020202020204" pitchFamily="34" charset="-120"/>
              </a:rPr>
              <a:t> </a:t>
            </a:r>
            <a:r>
              <a:rPr lang="en-US" altLang="zh-TW" sz="1300" b="1" dirty="0" smtClean="0">
                <a:solidFill>
                  <a:srgbClr val="000000"/>
                </a:solidFill>
                <a:latin typeface="+mj-lt"/>
                <a:ea typeface="Arial Unicode MS" panose="020B0604020202020204" pitchFamily="34" charset="-120"/>
                <a:cs typeface="Arial Unicode MS" panose="020B0604020202020204" pitchFamily="34" charset="-120"/>
              </a:rPr>
              <a:t>Sun</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5" name="矩形 34"/>
          <p:cNvSpPr/>
          <p:nvPr/>
        </p:nvSpPr>
        <p:spPr>
          <a:xfrm>
            <a:off x="6690580" y="6168188"/>
            <a:ext cx="1265796" cy="292388"/>
          </a:xfrm>
          <a:prstGeom prst="rect">
            <a:avLst/>
          </a:prstGeom>
        </p:spPr>
        <p:txBody>
          <a:bodyPr wrap="none">
            <a:spAutoFit/>
          </a:bodyPr>
          <a:lstStyle/>
          <a:p>
            <a:r>
              <a:rPr lang="en-US" altLang="zh-TW" sz="1300" b="1" dirty="0">
                <a:latin typeface="+mj-lt"/>
                <a:ea typeface="Arial Unicode MS" panose="020B0604020202020204" pitchFamily="34" charset="-120"/>
                <a:cs typeface="Arial Unicode MS" panose="020B0604020202020204" pitchFamily="34" charset="-120"/>
              </a:rPr>
              <a:t>Yi-</a:t>
            </a:r>
            <a:r>
              <a:rPr lang="en-US" altLang="zh-TW" sz="1300" b="1" dirty="0" err="1">
                <a:latin typeface="+mj-lt"/>
                <a:ea typeface="Arial Unicode MS" panose="020B0604020202020204" pitchFamily="34" charset="-120"/>
                <a:cs typeface="Arial Unicode MS" panose="020B0604020202020204" pitchFamily="34" charset="-120"/>
              </a:rPr>
              <a:t>Heng</a:t>
            </a:r>
            <a:r>
              <a:rPr lang="en-US" altLang="zh-TW" sz="1300" b="1" dirty="0">
                <a:latin typeface="+mj-lt"/>
                <a:ea typeface="Arial Unicode MS" panose="020B0604020202020204" pitchFamily="34" charset="-120"/>
                <a:cs typeface="Arial Unicode MS" panose="020B0604020202020204" pitchFamily="34" charset="-120"/>
              </a:rPr>
              <a:t> Chiang </a:t>
            </a:r>
            <a:endParaRPr lang="zh-TW" altLang="en-US" sz="1300" b="1" dirty="0">
              <a:latin typeface="+mj-lt"/>
              <a:ea typeface="Arial Unicode MS" panose="020B0604020202020204" pitchFamily="34" charset="-120"/>
              <a:cs typeface="Arial Unicode MS" panose="020B0604020202020204" pitchFamily="34" charset="-120"/>
            </a:endParaRPr>
          </a:p>
        </p:txBody>
      </p:sp>
      <p:sp>
        <p:nvSpPr>
          <p:cNvPr id="37" name="矩形 36"/>
          <p:cNvSpPr/>
          <p:nvPr/>
        </p:nvSpPr>
        <p:spPr>
          <a:xfrm>
            <a:off x="7819568" y="6168188"/>
            <a:ext cx="1433277" cy="292388"/>
          </a:xfrm>
          <a:prstGeom prst="rect">
            <a:avLst/>
          </a:prstGeom>
        </p:spPr>
        <p:txBody>
          <a:bodyPr wrap="none">
            <a:spAutoFit/>
          </a:bodyPr>
          <a:lstStyle/>
          <a:p>
            <a:r>
              <a:rPr lang="en-US" altLang="zh-TW" sz="1300" b="1" dirty="0" smtClean="0">
                <a:solidFill>
                  <a:srgbClr val="000000"/>
                </a:solidFill>
                <a:latin typeface="+mj-lt"/>
                <a:ea typeface="Arial Unicode MS" panose="020B0604020202020204" pitchFamily="34" charset="-120"/>
                <a:cs typeface="Arial Unicode MS" panose="020B0604020202020204" pitchFamily="34" charset="-120"/>
              </a:rPr>
              <a:t>Ching-Yuan </a:t>
            </a:r>
            <a:r>
              <a:rPr lang="en-US" altLang="zh-TW" sz="1300" b="1" dirty="0" err="1" smtClean="0">
                <a:solidFill>
                  <a:srgbClr val="000000"/>
                </a:solidFill>
                <a:latin typeface="+mj-lt"/>
                <a:ea typeface="Arial Unicode MS" panose="020B0604020202020204" pitchFamily="34" charset="-120"/>
                <a:cs typeface="Arial Unicode MS" panose="020B0604020202020204" pitchFamily="34" charset="-120"/>
              </a:rPr>
              <a:t>Chien</a:t>
            </a:r>
            <a:r>
              <a:rPr lang="en-US" altLang="zh-TW" sz="1300" b="1" dirty="0" smtClean="0">
                <a:latin typeface="+mj-lt"/>
                <a:ea typeface="Arial Unicode MS" panose="020B0604020202020204" pitchFamily="34" charset="-120"/>
                <a:cs typeface="Arial Unicode MS" panose="020B0604020202020204" pitchFamily="34" charset="-120"/>
              </a:rPr>
              <a:t> </a:t>
            </a:r>
            <a:endParaRPr lang="zh-TW" altLang="en-US" sz="1300" b="1" dirty="0">
              <a:latin typeface="+mj-lt"/>
              <a:ea typeface="Arial Unicode MS" panose="020B0604020202020204" pitchFamily="34" charset="-120"/>
              <a:cs typeface="Arial Unicode MS" panose="020B0604020202020204" pitchFamily="34" charset="-120"/>
            </a:endParaRPr>
          </a:p>
        </p:txBody>
      </p:sp>
      <p:pic>
        <p:nvPicPr>
          <p:cNvPr id="39" name="圖片 38"/>
          <p:cNvPicPr>
            <a:picLocks/>
          </p:cNvPicPr>
          <p:nvPr/>
        </p:nvPicPr>
        <p:blipFill rotWithShape="1">
          <a:blip r:embed="rId7" cstate="print">
            <a:extLst>
              <a:ext uri="{28A0092B-C50C-407E-A947-70E740481C1C}">
                <a14:useLocalDpi xmlns:a14="http://schemas.microsoft.com/office/drawing/2010/main" val="0"/>
              </a:ext>
            </a:extLst>
          </a:blip>
          <a:srcRect l="18539" t="2262" r="19437" b="31720"/>
          <a:stretch/>
        </p:blipFill>
        <p:spPr>
          <a:xfrm>
            <a:off x="6948368" y="2991515"/>
            <a:ext cx="936000" cy="1425398"/>
          </a:xfrm>
          <a:prstGeom prst="rect">
            <a:avLst/>
          </a:prstGeom>
        </p:spPr>
      </p:pic>
      <p:pic>
        <p:nvPicPr>
          <p:cNvPr id="42" name="圖片 41"/>
          <p:cNvPicPr>
            <a:picLocks/>
          </p:cNvPicPr>
          <p:nvPr/>
        </p:nvPicPr>
        <p:blipFill rotWithShape="1">
          <a:blip r:embed="rId8" cstate="print">
            <a:extLst>
              <a:ext uri="{28A0092B-C50C-407E-A947-70E740481C1C}">
                <a14:useLocalDpi xmlns:a14="http://schemas.microsoft.com/office/drawing/2010/main" val="0"/>
              </a:ext>
            </a:extLst>
          </a:blip>
          <a:srcRect l="33143" t="28350" r="27030" b="39793"/>
          <a:stretch/>
        </p:blipFill>
        <p:spPr>
          <a:xfrm>
            <a:off x="79928" y="4763565"/>
            <a:ext cx="1080000" cy="1440000"/>
          </a:xfrm>
          <a:prstGeom prst="rect">
            <a:avLst/>
          </a:prstGeom>
        </p:spPr>
      </p:pic>
      <p:pic>
        <p:nvPicPr>
          <p:cNvPr id="43" name="圖片 42"/>
          <p:cNvPicPr>
            <a:picLocks/>
          </p:cNvPicPr>
          <p:nvPr/>
        </p:nvPicPr>
        <p:blipFill rotWithShape="1">
          <a:blip r:embed="rId9" cstate="print">
            <a:extLst>
              <a:ext uri="{28A0092B-C50C-407E-A947-70E740481C1C}">
                <a14:useLocalDpi xmlns:a14="http://schemas.microsoft.com/office/drawing/2010/main" val="0"/>
              </a:ext>
            </a:extLst>
          </a:blip>
          <a:srcRect l="32011" t="27451" r="29896" b="41915"/>
          <a:stretch/>
        </p:blipFill>
        <p:spPr>
          <a:xfrm>
            <a:off x="1203704" y="4763565"/>
            <a:ext cx="1080000" cy="1440000"/>
          </a:xfrm>
          <a:prstGeom prst="rect">
            <a:avLst/>
          </a:prstGeom>
        </p:spPr>
      </p:pic>
      <p:pic>
        <p:nvPicPr>
          <p:cNvPr id="45" name="圖片 44"/>
          <p:cNvPicPr>
            <a:picLocks/>
          </p:cNvPicPr>
          <p:nvPr/>
        </p:nvPicPr>
        <p:blipFill rotWithShape="1">
          <a:blip r:embed="rId10" cstate="print">
            <a:extLst>
              <a:ext uri="{28A0092B-C50C-407E-A947-70E740481C1C}">
                <a14:useLocalDpi xmlns:a14="http://schemas.microsoft.com/office/drawing/2010/main" val="0"/>
              </a:ext>
            </a:extLst>
          </a:blip>
          <a:srcRect l="28749" t="21997" r="26073" b="39618"/>
          <a:stretch/>
        </p:blipFill>
        <p:spPr>
          <a:xfrm>
            <a:off x="3442328" y="4763565"/>
            <a:ext cx="1080000" cy="1440000"/>
          </a:xfrm>
          <a:prstGeom prst="rect">
            <a:avLst/>
          </a:prstGeom>
        </p:spPr>
      </p:pic>
      <p:pic>
        <p:nvPicPr>
          <p:cNvPr id="46" name="圖片 45"/>
          <p:cNvPicPr>
            <a:picLocks/>
          </p:cNvPicPr>
          <p:nvPr/>
        </p:nvPicPr>
        <p:blipFill rotWithShape="1">
          <a:blip r:embed="rId11" cstate="print">
            <a:extLst>
              <a:ext uri="{28A0092B-C50C-407E-A947-70E740481C1C}">
                <a14:useLocalDpi xmlns:a14="http://schemas.microsoft.com/office/drawing/2010/main" val="0"/>
              </a:ext>
            </a:extLst>
          </a:blip>
          <a:srcRect l="31322" t="17850" r="21758" b="43124"/>
          <a:stretch/>
        </p:blipFill>
        <p:spPr>
          <a:xfrm>
            <a:off x="4571334" y="4763565"/>
            <a:ext cx="1080000" cy="1440000"/>
          </a:xfrm>
          <a:prstGeom prst="rect">
            <a:avLst/>
          </a:prstGeom>
        </p:spPr>
      </p:pic>
      <p:pic>
        <p:nvPicPr>
          <p:cNvPr id="47" name="圖片 46"/>
          <p:cNvPicPr>
            <a:picLocks/>
          </p:cNvPicPr>
          <p:nvPr/>
        </p:nvPicPr>
        <p:blipFill rotWithShape="1">
          <a:blip r:embed="rId12" cstate="print">
            <a:extLst>
              <a:ext uri="{28A0092B-C50C-407E-A947-70E740481C1C}">
                <a14:useLocalDpi xmlns:a14="http://schemas.microsoft.com/office/drawing/2010/main" val="0"/>
              </a:ext>
            </a:extLst>
          </a:blip>
          <a:srcRect l="32760" t="25874" r="31091" b="43856"/>
          <a:stretch/>
        </p:blipFill>
        <p:spPr>
          <a:xfrm>
            <a:off x="5724128" y="4763565"/>
            <a:ext cx="1080000" cy="1440000"/>
          </a:xfrm>
          <a:prstGeom prst="rect">
            <a:avLst/>
          </a:prstGeom>
        </p:spPr>
      </p:pic>
      <p:pic>
        <p:nvPicPr>
          <p:cNvPr id="48" name="圖片 47"/>
          <p:cNvPicPr>
            <a:picLocks/>
          </p:cNvPicPr>
          <p:nvPr/>
        </p:nvPicPr>
        <p:blipFill rotWithShape="1">
          <a:blip r:embed="rId13" cstate="print">
            <a:extLst>
              <a:ext uri="{28A0092B-C50C-407E-A947-70E740481C1C}">
                <a14:useLocalDpi xmlns:a14="http://schemas.microsoft.com/office/drawing/2010/main" val="0"/>
              </a:ext>
            </a:extLst>
          </a:blip>
          <a:srcRect l="20003" r="13323" b="20705"/>
          <a:stretch/>
        </p:blipFill>
        <p:spPr>
          <a:xfrm>
            <a:off x="6898492" y="4763565"/>
            <a:ext cx="933134" cy="1440000"/>
          </a:xfrm>
          <a:prstGeom prst="rect">
            <a:avLst/>
          </a:prstGeom>
        </p:spPr>
      </p:pic>
      <p:pic>
        <p:nvPicPr>
          <p:cNvPr id="49" name="圖片 48"/>
          <p:cNvPicPr>
            <a:picLocks/>
          </p:cNvPicPr>
          <p:nvPr/>
        </p:nvPicPr>
        <p:blipFill rotWithShape="1">
          <a:blip r:embed="rId14" cstate="print">
            <a:extLst>
              <a:ext uri="{28A0092B-C50C-407E-A947-70E740481C1C}">
                <a14:useLocalDpi xmlns:a14="http://schemas.microsoft.com/office/drawing/2010/main" val="0"/>
              </a:ext>
            </a:extLst>
          </a:blip>
          <a:srcRect l="18995" t="5605" r="16592" b="14385"/>
          <a:stretch/>
        </p:blipFill>
        <p:spPr>
          <a:xfrm>
            <a:off x="8061661" y="4763565"/>
            <a:ext cx="946445" cy="1440000"/>
          </a:xfrm>
          <a:prstGeom prst="rect">
            <a:avLst/>
          </a:prstGeom>
        </p:spPr>
      </p:pic>
      <p:pic>
        <p:nvPicPr>
          <p:cNvPr id="50" name="圖片 49"/>
          <p:cNvPicPr>
            <a:picLocks/>
          </p:cNvPicPr>
          <p:nvPr/>
        </p:nvPicPr>
        <p:blipFill rotWithShape="1">
          <a:blip r:embed="rId15" cstate="print">
            <a:extLst>
              <a:ext uri="{28A0092B-C50C-407E-A947-70E740481C1C}">
                <a14:useLocalDpi xmlns:a14="http://schemas.microsoft.com/office/drawing/2010/main" val="0"/>
              </a:ext>
            </a:extLst>
          </a:blip>
          <a:srcRect l="31668" t="21651" r="25090" b="42903"/>
          <a:stretch/>
        </p:blipFill>
        <p:spPr>
          <a:xfrm>
            <a:off x="2321143" y="4763565"/>
            <a:ext cx="1080000" cy="1440000"/>
          </a:xfrm>
          <a:prstGeom prst="rect">
            <a:avLst/>
          </a:prstGeom>
        </p:spPr>
      </p:pic>
      <p:pic>
        <p:nvPicPr>
          <p:cNvPr id="51" name="圖片 50"/>
          <p:cNvPicPr>
            <a:picLocks/>
          </p:cNvPicPr>
          <p:nvPr/>
        </p:nvPicPr>
        <p:blipFill rotWithShape="1">
          <a:blip r:embed="rId16">
            <a:extLst>
              <a:ext uri="{28A0092B-C50C-407E-A947-70E740481C1C}">
                <a14:useLocalDpi xmlns:a14="http://schemas.microsoft.com/office/drawing/2010/main" val="0"/>
              </a:ext>
            </a:extLst>
          </a:blip>
          <a:srcRect l="33201" t="5900" r="31800" b="55250"/>
          <a:stretch/>
        </p:blipFill>
        <p:spPr>
          <a:xfrm>
            <a:off x="2339752" y="2991515"/>
            <a:ext cx="1080000" cy="1440000"/>
          </a:xfrm>
          <a:prstGeom prst="rect">
            <a:avLst/>
          </a:prstGeom>
        </p:spPr>
      </p:pic>
      <p:pic>
        <p:nvPicPr>
          <p:cNvPr id="53" name="圖片 52"/>
          <p:cNvPicPr>
            <a:picLocks noChangeAspect="1"/>
          </p:cNvPicPr>
          <p:nvPr/>
        </p:nvPicPr>
        <p:blipFill rotWithShape="1">
          <a:blip r:embed="rId17" cstate="print">
            <a:extLst>
              <a:ext uri="{28A0092B-C50C-407E-A947-70E740481C1C}">
                <a14:useLocalDpi xmlns:a14="http://schemas.microsoft.com/office/drawing/2010/main" val="0"/>
              </a:ext>
            </a:extLst>
          </a:blip>
          <a:srcRect l="7876" t="21581" r="76442" b="62623"/>
          <a:stretch/>
        </p:blipFill>
        <p:spPr>
          <a:xfrm>
            <a:off x="1187624" y="2991515"/>
            <a:ext cx="1080000" cy="1450496"/>
          </a:xfrm>
          <a:prstGeom prst="rect">
            <a:avLst/>
          </a:prstGeom>
        </p:spPr>
      </p:pic>
      <p:pic>
        <p:nvPicPr>
          <p:cNvPr id="54" name="圖片 53"/>
          <p:cNvPicPr>
            <a:picLocks/>
          </p:cNvPicPr>
          <p:nvPr/>
        </p:nvPicPr>
        <p:blipFill rotWithShape="1">
          <a:blip r:embed="rId18">
            <a:extLst>
              <a:ext uri="{28A0092B-C50C-407E-A947-70E740481C1C}">
                <a14:useLocalDpi xmlns:a14="http://schemas.microsoft.com/office/drawing/2010/main" val="0"/>
              </a:ext>
            </a:extLst>
          </a:blip>
          <a:srcRect l="28626" t="26806" r="34161" b="42823"/>
          <a:stretch/>
        </p:blipFill>
        <p:spPr>
          <a:xfrm>
            <a:off x="5797371" y="2991515"/>
            <a:ext cx="1080000" cy="1440000"/>
          </a:xfrm>
          <a:prstGeom prst="rect">
            <a:avLst/>
          </a:prstGeom>
        </p:spPr>
      </p:pic>
      <p:pic>
        <p:nvPicPr>
          <p:cNvPr id="5" name="圖片 4"/>
          <p:cNvPicPr>
            <a:picLocks/>
          </p:cNvPicPr>
          <p:nvPr/>
        </p:nvPicPr>
        <p:blipFill rotWithShape="1">
          <a:blip r:embed="rId19" cstate="print">
            <a:extLst>
              <a:ext uri="{28A0092B-C50C-407E-A947-70E740481C1C}">
                <a14:useLocalDpi xmlns:a14="http://schemas.microsoft.com/office/drawing/2010/main" val="0"/>
              </a:ext>
            </a:extLst>
          </a:blip>
          <a:srcRect l="36980" t="6246" r="42849" b="71122"/>
          <a:stretch/>
        </p:blipFill>
        <p:spPr>
          <a:xfrm>
            <a:off x="3491880" y="2991515"/>
            <a:ext cx="1080000" cy="1440000"/>
          </a:xfrm>
          <a:prstGeom prst="rect">
            <a:avLst/>
          </a:prstGeom>
        </p:spPr>
      </p:pic>
      <p:pic>
        <p:nvPicPr>
          <p:cNvPr id="12" name="圖片 11"/>
          <p:cNvPicPr>
            <a:picLocks/>
          </p:cNvPicPr>
          <p:nvPr/>
        </p:nvPicPr>
        <p:blipFill rotWithShape="1">
          <a:blip r:embed="rId20" cstate="print">
            <a:extLst>
              <a:ext uri="{28A0092B-C50C-407E-A947-70E740481C1C}">
                <a14:useLocalDpi xmlns:a14="http://schemas.microsoft.com/office/drawing/2010/main" val="0"/>
              </a:ext>
            </a:extLst>
          </a:blip>
          <a:srcRect l="35416" t="4450" r="45266" b="74641"/>
          <a:stretch/>
        </p:blipFill>
        <p:spPr>
          <a:xfrm>
            <a:off x="4680449" y="2991515"/>
            <a:ext cx="1080000" cy="1440000"/>
          </a:xfrm>
          <a:prstGeom prst="rect">
            <a:avLst/>
          </a:prstGeom>
        </p:spPr>
      </p:pic>
      <p:sp>
        <p:nvSpPr>
          <p:cNvPr id="3" name="矩形 2"/>
          <p:cNvSpPr/>
          <p:nvPr/>
        </p:nvSpPr>
        <p:spPr>
          <a:xfrm>
            <a:off x="1107322" y="2032392"/>
            <a:ext cx="6929355" cy="892552"/>
          </a:xfrm>
          <a:prstGeom prst="rect">
            <a:avLst/>
          </a:prstGeom>
        </p:spPr>
        <p:txBody>
          <a:bodyPr wrap="square">
            <a:spAutoFit/>
          </a:bodyPr>
          <a:lstStyle/>
          <a:p>
            <a:pPr algn="ctr"/>
            <a:r>
              <a:rPr lang="zh-TW" altLang="en-US" sz="2600" b="1" dirty="0">
                <a:latin typeface="+mj-lt"/>
                <a:ea typeface="+mj-ea"/>
                <a:cs typeface="+mj-cs"/>
              </a:rPr>
              <a:t>Department of Information Management </a:t>
            </a:r>
          </a:p>
          <a:p>
            <a:pPr algn="ctr"/>
            <a:r>
              <a:rPr lang="zh-TW" altLang="en-US" sz="2600" b="1" dirty="0">
                <a:latin typeface="+mj-lt"/>
                <a:ea typeface="+mj-ea"/>
                <a:cs typeface="+mj-cs"/>
              </a:rPr>
              <a:t>Tamkang University, Taiwan</a:t>
            </a:r>
          </a:p>
        </p:txBody>
      </p:sp>
      <p:pic>
        <p:nvPicPr>
          <p:cNvPr id="10" name="圖片 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956376" y="2991515"/>
            <a:ext cx="1065600" cy="1440000"/>
          </a:xfrm>
          <a:prstGeom prst="rect">
            <a:avLst/>
          </a:prstGeom>
        </p:spPr>
      </p:pic>
      <p:sp>
        <p:nvSpPr>
          <p:cNvPr id="13" name="矩形 12"/>
          <p:cNvSpPr/>
          <p:nvPr/>
        </p:nvSpPr>
        <p:spPr>
          <a:xfrm>
            <a:off x="7865927" y="4379482"/>
            <a:ext cx="1305165" cy="292388"/>
          </a:xfrm>
          <a:prstGeom prst="rect">
            <a:avLst/>
          </a:prstGeom>
        </p:spPr>
        <p:txBody>
          <a:bodyPr wrap="none">
            <a:spAutoFit/>
          </a:bodyPr>
          <a:lstStyle/>
          <a:p>
            <a:r>
              <a:rPr lang="zh-TW" altLang="en-US" sz="1300" b="1" dirty="0">
                <a:latin typeface="+mj-lt"/>
                <a:ea typeface="Arial Unicode MS" pitchFamily="34" charset="-120"/>
                <a:cs typeface="Arial Unicode MS" pitchFamily="34" charset="-120"/>
              </a:rPr>
              <a:t>Cheng-Hung Lee</a:t>
            </a:r>
          </a:p>
        </p:txBody>
      </p:sp>
      <p:sp>
        <p:nvSpPr>
          <p:cNvPr id="40" name="文字方塊 14"/>
          <p:cNvSpPr txBox="1">
            <a:spLocks noChangeArrowheads="1"/>
          </p:cNvSpPr>
          <p:nvPr/>
        </p:nvSpPr>
        <p:spPr bwMode="auto">
          <a:xfrm>
            <a:off x="6182376" y="-27384"/>
            <a:ext cx="213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itchFamily="34" charset="0"/>
                <a:ea typeface="ＭＳ Ｐゴシック" pitchFamily="34" charset="-128"/>
              </a:defRPr>
            </a:lvl1pPr>
            <a:lvl2pPr marL="742950" indent="-285750" eaLnBrk="0" hangingPunct="0">
              <a:defRPr kumimoji="1" sz="2400">
                <a:solidFill>
                  <a:schemeClr val="tx1"/>
                </a:solidFill>
                <a:latin typeface="Arial" pitchFamily="34" charset="0"/>
                <a:ea typeface="ＭＳ Ｐゴシック" pitchFamily="34" charset="-128"/>
              </a:defRPr>
            </a:lvl2pPr>
            <a:lvl3pPr marL="1143000" indent="-228600" eaLnBrk="0" hangingPunct="0">
              <a:defRPr kumimoji="1" sz="2400">
                <a:solidFill>
                  <a:schemeClr val="tx1"/>
                </a:solidFill>
                <a:latin typeface="Arial" pitchFamily="34" charset="0"/>
                <a:ea typeface="ＭＳ Ｐゴシック" pitchFamily="34" charset="-128"/>
              </a:defRPr>
            </a:lvl3pPr>
            <a:lvl4pPr marL="1600200" indent="-228600" eaLnBrk="0" hangingPunct="0">
              <a:defRPr kumimoji="1" sz="2400">
                <a:solidFill>
                  <a:schemeClr val="tx1"/>
                </a:solidFill>
                <a:latin typeface="Arial" pitchFamily="34" charset="0"/>
                <a:ea typeface="ＭＳ Ｐゴシック" pitchFamily="34" charset="-128"/>
              </a:defRPr>
            </a:lvl4pPr>
            <a:lvl5pPr marL="2057400" indent="-228600" eaLnBrk="0" hangingPunct="0">
              <a:defRPr kumimoji="1"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34" charset="-128"/>
              </a:defRPr>
            </a:lvl9pPr>
          </a:lstStyle>
          <a:p>
            <a:pPr eaLnBrk="1" hangingPunct="1"/>
            <a:r>
              <a:rPr kumimoji="0" lang="en-US" altLang="zh-TW" sz="1800" b="1" dirty="0" err="1" smtClean="0">
                <a:solidFill>
                  <a:srgbClr val="FF0000"/>
                </a:solidFill>
                <a:latin typeface="Calibri" pitchFamily="34" charset="0"/>
              </a:rPr>
              <a:t>Tamkang</a:t>
            </a:r>
            <a:r>
              <a:rPr kumimoji="0" lang="en-US" altLang="zh-TW" sz="1800" b="1" dirty="0" smtClean="0">
                <a:solidFill>
                  <a:srgbClr val="FF0000"/>
                </a:solidFill>
                <a:latin typeface="Calibri" pitchFamily="34" charset="0"/>
              </a:rPr>
              <a:t> University</a:t>
            </a:r>
            <a:endParaRPr kumimoji="0" lang="zh-TW" altLang="en-US" sz="1800" b="1" dirty="0">
              <a:solidFill>
                <a:srgbClr val="FF0000"/>
              </a:solidFill>
              <a:latin typeface="Calibri" pitchFamily="34" charset="0"/>
            </a:endParaRPr>
          </a:p>
        </p:txBody>
      </p:sp>
      <p:sp>
        <p:nvSpPr>
          <p:cNvPr id="41" name="矩形 40"/>
          <p:cNvSpPr/>
          <p:nvPr/>
        </p:nvSpPr>
        <p:spPr>
          <a:xfrm>
            <a:off x="3563888" y="81035"/>
            <a:ext cx="1742785" cy="1015663"/>
          </a:xfrm>
          <a:prstGeom prst="rect">
            <a:avLst/>
          </a:prstGeom>
        </p:spPr>
        <p:txBody>
          <a:bodyPr wrap="none">
            <a:spAutoFit/>
          </a:bodyPr>
          <a:lstStyle/>
          <a:p>
            <a:r>
              <a:rPr lang="en-US" altLang="zh-TW" sz="6000" b="1" dirty="0" smtClean="0">
                <a:solidFill>
                  <a:srgbClr val="C00000"/>
                </a:solidFill>
              </a:rPr>
              <a:t>2016</a:t>
            </a:r>
            <a:endParaRPr lang="zh-TW" altLang="en-US" sz="6000" b="1" dirty="0">
              <a:solidFill>
                <a:srgbClr val="C00000"/>
              </a:solidFill>
            </a:endParaRPr>
          </a:p>
        </p:txBody>
      </p:sp>
      <p:sp>
        <p:nvSpPr>
          <p:cNvPr id="44" name="矩形 43"/>
          <p:cNvSpPr/>
          <p:nvPr/>
        </p:nvSpPr>
        <p:spPr>
          <a:xfrm>
            <a:off x="7774612" y="2678723"/>
            <a:ext cx="1261884" cy="246221"/>
          </a:xfrm>
          <a:prstGeom prst="rect">
            <a:avLst/>
          </a:prstGeom>
        </p:spPr>
        <p:txBody>
          <a:bodyPr wrap="none">
            <a:spAutoFit/>
          </a:bodyPr>
          <a:lstStyle/>
          <a:p>
            <a:r>
              <a:rPr lang="en-US" altLang="zh-TW" sz="1000" b="1" dirty="0"/>
              <a:t>Sagacity </a:t>
            </a:r>
            <a:r>
              <a:rPr lang="en-US" altLang="zh-TW" sz="1000" b="1" dirty="0" smtClean="0"/>
              <a:t>Technology</a:t>
            </a:r>
            <a:endParaRPr lang="zh-TW" altLang="en-US" sz="1000" b="1" dirty="0"/>
          </a:p>
        </p:txBody>
      </p:sp>
    </p:spTree>
    <p:extLst>
      <p:ext uri="{BB962C8B-B14F-4D97-AF65-F5344CB8AC3E}">
        <p14:creationId xmlns:p14="http://schemas.microsoft.com/office/powerpoint/2010/main" val="923166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88640"/>
            <a:ext cx="8229600" cy="1426170"/>
          </a:xfrm>
        </p:spPr>
        <p:txBody>
          <a:bodyPr>
            <a:normAutofit fontScale="90000"/>
          </a:bodyPr>
          <a:lstStyle/>
          <a:p>
            <a:r>
              <a:rPr lang="en-US" altLang="zh-TW" sz="5600" b="1" dirty="0" smtClean="0">
                <a:solidFill>
                  <a:schemeClr val="accent1"/>
                </a:solidFill>
              </a:rPr>
              <a:t>Motivation</a:t>
            </a:r>
            <a:r>
              <a:rPr lang="en-US" altLang="zh-TW" b="1" dirty="0" smtClean="0">
                <a:solidFill>
                  <a:schemeClr val="accent1"/>
                </a:solidFill>
              </a:rPr>
              <a:t/>
            </a:r>
            <a:br>
              <a:rPr lang="en-US" altLang="zh-TW" b="1" dirty="0" smtClean="0">
                <a:solidFill>
                  <a:schemeClr val="accent1"/>
                </a:solidFill>
              </a:rPr>
            </a:br>
            <a:r>
              <a:rPr lang="en-US" altLang="zh-TW" b="1" dirty="0" smtClean="0">
                <a:solidFill>
                  <a:schemeClr val="accent1"/>
                </a:solidFill>
              </a:rPr>
              <a:t>Question Answering System</a:t>
            </a:r>
            <a:endParaRPr lang="zh-TW" altLang="en-US" b="1" dirty="0">
              <a:solidFill>
                <a:schemeClr val="accent1"/>
              </a:solidFill>
            </a:endParaRPr>
          </a:p>
        </p:txBody>
      </p:sp>
      <p:sp>
        <p:nvSpPr>
          <p:cNvPr id="4" name="頁尾版面配置區 3"/>
          <p:cNvSpPr>
            <a:spLocks noGrp="1"/>
          </p:cNvSpPr>
          <p:nvPr>
            <p:ph type="ftr" sz="quarter" idx="11"/>
          </p:nvPr>
        </p:nvSpPr>
        <p:spPr>
          <a:xfrm>
            <a:off x="3124200" y="6669360"/>
            <a:ext cx="4184104" cy="215628"/>
          </a:xfrm>
        </p:spPr>
        <p:txBody>
          <a:bodyPr/>
          <a:lstStyle/>
          <a:p>
            <a:r>
              <a:rPr lang="es-ES" altLang="zh-TW"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62</a:t>
            </a:fld>
            <a:endParaRPr lang="zh-TW" altLang="en-US"/>
          </a:p>
        </p:txBody>
      </p:sp>
      <p:sp>
        <p:nvSpPr>
          <p:cNvPr id="7" name="矩形 6"/>
          <p:cNvSpPr/>
          <p:nvPr/>
        </p:nvSpPr>
        <p:spPr>
          <a:xfrm>
            <a:off x="469792" y="2618328"/>
            <a:ext cx="8374793" cy="738664"/>
          </a:xfrm>
          <a:prstGeom prst="rect">
            <a:avLst/>
          </a:prstGeom>
          <a:solidFill>
            <a:schemeClr val="accent6">
              <a:lumMod val="20000"/>
              <a:lumOff val="80000"/>
            </a:schemeClr>
          </a:solidFill>
        </p:spPr>
        <p:txBody>
          <a:bodyPr wrap="none">
            <a:spAutoFit/>
          </a:bodyPr>
          <a:lstStyle/>
          <a:p>
            <a:r>
              <a:rPr lang="en-US" altLang="zh-TW" sz="4200" b="1" dirty="0">
                <a:solidFill>
                  <a:schemeClr val="accent3">
                    <a:lumMod val="75000"/>
                  </a:schemeClr>
                </a:solidFill>
                <a:latin typeface="Calibri" charset="0"/>
                <a:ea typeface="Calibri" charset="0"/>
                <a:cs typeface="Calibri" charset="0"/>
              </a:rPr>
              <a:t>Who was the U.S. president in 2012?</a:t>
            </a:r>
          </a:p>
        </p:txBody>
      </p:sp>
      <p:sp>
        <p:nvSpPr>
          <p:cNvPr id="8" name="矩形 7"/>
          <p:cNvSpPr/>
          <p:nvPr/>
        </p:nvSpPr>
        <p:spPr>
          <a:xfrm>
            <a:off x="1006633" y="4365104"/>
            <a:ext cx="7130735" cy="1477328"/>
          </a:xfrm>
          <a:prstGeom prst="rect">
            <a:avLst/>
          </a:prstGeom>
          <a:solidFill>
            <a:schemeClr val="accent6">
              <a:lumMod val="20000"/>
              <a:lumOff val="80000"/>
            </a:schemeClr>
          </a:solidFill>
        </p:spPr>
        <p:txBody>
          <a:bodyPr wrap="none">
            <a:spAutoFit/>
          </a:bodyPr>
          <a:lstStyle/>
          <a:p>
            <a:r>
              <a:rPr lang="en-US" altLang="zh-TW" sz="9000" b="1" dirty="0">
                <a:solidFill>
                  <a:srgbClr val="FF0000"/>
                </a:solidFill>
                <a:latin typeface="Calibri" charset="0"/>
                <a:ea typeface="Calibri" charset="0"/>
                <a:cs typeface="Calibri" charset="0"/>
              </a:rPr>
              <a:t>Barack Obama</a:t>
            </a:r>
            <a:endParaRPr lang="zh-TW" altLang="en-US" sz="9000" b="1" dirty="0">
              <a:solidFill>
                <a:srgbClr val="FF0000"/>
              </a:solidFill>
              <a:latin typeface="Calibri" charset="0"/>
              <a:ea typeface="Calibri" charset="0"/>
              <a:cs typeface="Calibri" charset="0"/>
            </a:endParaRPr>
          </a:p>
        </p:txBody>
      </p:sp>
      <p:pic>
        <p:nvPicPr>
          <p:cNvPr id="9"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Tree>
    <p:extLst>
      <p:ext uri="{BB962C8B-B14F-4D97-AF65-F5344CB8AC3E}">
        <p14:creationId xmlns:p14="http://schemas.microsoft.com/office/powerpoint/2010/main" val="19595929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778098"/>
          </a:xfrm>
        </p:spPr>
        <p:txBody>
          <a:bodyPr/>
          <a:lstStyle/>
          <a:p>
            <a:r>
              <a:rPr lang="en-US" altLang="zh-TW" b="1" dirty="0" smtClean="0">
                <a:solidFill>
                  <a:schemeClr val="accent1"/>
                </a:solidFill>
              </a:rPr>
              <a:t>Highlights</a:t>
            </a:r>
            <a:endParaRPr lang="zh-TW" altLang="en-US" b="1" dirty="0">
              <a:solidFill>
                <a:schemeClr val="accent1"/>
              </a:solidFill>
            </a:endParaRPr>
          </a:p>
        </p:txBody>
      </p:sp>
      <p:sp>
        <p:nvSpPr>
          <p:cNvPr id="3" name="內容版面配置區 2"/>
          <p:cNvSpPr>
            <a:spLocks noGrp="1"/>
          </p:cNvSpPr>
          <p:nvPr>
            <p:ph idx="1"/>
          </p:nvPr>
        </p:nvSpPr>
        <p:spPr>
          <a:xfrm>
            <a:off x="179512" y="1052736"/>
            <a:ext cx="8784976" cy="5184576"/>
          </a:xfrm>
        </p:spPr>
        <p:txBody>
          <a:bodyPr>
            <a:noAutofit/>
          </a:bodyPr>
          <a:lstStyle/>
          <a:p>
            <a:r>
              <a:rPr lang="en-US" altLang="zh-TW" sz="2800" b="1" dirty="0">
                <a:latin typeface="+mj-lt"/>
              </a:rPr>
              <a:t>IMTKU </a:t>
            </a:r>
            <a:r>
              <a:rPr lang="en-US" altLang="zh-TW" sz="2600" b="1" dirty="0">
                <a:latin typeface="+mj-lt"/>
              </a:rPr>
              <a:t>(</a:t>
            </a:r>
            <a:r>
              <a:rPr lang="en-US" altLang="zh-TW" sz="2600" b="1" dirty="0">
                <a:solidFill>
                  <a:srgbClr val="FF0000"/>
                </a:solidFill>
                <a:latin typeface="+mj-lt"/>
              </a:rPr>
              <a:t>I</a:t>
            </a:r>
            <a:r>
              <a:rPr lang="en-US" altLang="zh-TW" sz="2600" b="1" dirty="0">
                <a:latin typeface="+mj-lt"/>
              </a:rPr>
              <a:t>nformation </a:t>
            </a:r>
            <a:r>
              <a:rPr lang="en-US" altLang="zh-TW" sz="2600" b="1" dirty="0">
                <a:solidFill>
                  <a:srgbClr val="FF0000"/>
                </a:solidFill>
                <a:latin typeface="+mj-lt"/>
              </a:rPr>
              <a:t>M</a:t>
            </a:r>
            <a:r>
              <a:rPr lang="en-US" altLang="zh-TW" sz="2600" b="1" dirty="0">
                <a:latin typeface="+mj-lt"/>
              </a:rPr>
              <a:t>anagement at </a:t>
            </a:r>
            <a:r>
              <a:rPr lang="en-US" altLang="zh-TW" sz="2600" b="1" dirty="0" err="1" smtClean="0">
                <a:solidFill>
                  <a:srgbClr val="FF0000"/>
                </a:solidFill>
                <a:latin typeface="+mj-lt"/>
              </a:rPr>
              <a:t>T</a:t>
            </a:r>
            <a:r>
              <a:rPr lang="en-US" altLang="zh-TW" sz="2600" b="1" dirty="0" err="1" smtClean="0">
                <a:latin typeface="+mj-lt"/>
              </a:rPr>
              <a:t>am</a:t>
            </a:r>
            <a:r>
              <a:rPr lang="en-US" altLang="zh-TW" sz="2600" b="1" dirty="0" err="1" smtClean="0">
                <a:solidFill>
                  <a:srgbClr val="FF0000"/>
                </a:solidFill>
                <a:latin typeface="+mj-lt"/>
              </a:rPr>
              <a:t>K</a:t>
            </a:r>
            <a:r>
              <a:rPr lang="en-US" altLang="zh-TW" sz="2600" b="1" dirty="0" err="1" smtClean="0">
                <a:latin typeface="+mj-lt"/>
              </a:rPr>
              <a:t>ang</a:t>
            </a:r>
            <a:r>
              <a:rPr lang="en-US" altLang="zh-TW" sz="2600" b="1" dirty="0" smtClean="0">
                <a:latin typeface="+mj-lt"/>
              </a:rPr>
              <a:t> </a:t>
            </a:r>
            <a:r>
              <a:rPr lang="en-US" altLang="zh-TW" sz="2600" b="1" dirty="0" smtClean="0">
                <a:solidFill>
                  <a:srgbClr val="FF0000"/>
                </a:solidFill>
                <a:latin typeface="+mj-lt"/>
              </a:rPr>
              <a:t>U</a:t>
            </a:r>
            <a:r>
              <a:rPr lang="en-US" altLang="zh-TW" sz="2600" b="1" dirty="0" smtClean="0">
                <a:latin typeface="+mj-lt"/>
              </a:rPr>
              <a:t>niversity</a:t>
            </a:r>
            <a:r>
              <a:rPr lang="en-US" altLang="zh-TW" sz="2600" b="1" dirty="0">
                <a:latin typeface="+mj-lt"/>
              </a:rPr>
              <a:t>) </a:t>
            </a:r>
            <a:r>
              <a:rPr lang="en-US" altLang="zh-TW" sz="2800" b="1" dirty="0">
                <a:latin typeface="+mj-lt"/>
              </a:rPr>
              <a:t>Question Answering System for World History Exams </a:t>
            </a:r>
            <a:r>
              <a:rPr lang="en-US" altLang="zh-TW" sz="2800" b="1" dirty="0" smtClean="0">
                <a:latin typeface="+mj-lt"/>
              </a:rPr>
              <a:t/>
            </a:r>
            <a:br>
              <a:rPr lang="en-US" altLang="zh-TW" sz="2800" b="1" dirty="0" smtClean="0">
                <a:latin typeface="+mj-lt"/>
              </a:rPr>
            </a:br>
            <a:r>
              <a:rPr lang="en-US" altLang="zh-TW" sz="2800" b="1" dirty="0" smtClean="0">
                <a:latin typeface="+mj-lt"/>
              </a:rPr>
              <a:t>at </a:t>
            </a:r>
            <a:r>
              <a:rPr lang="en-US" altLang="zh-TW" sz="2800" b="1" dirty="0">
                <a:latin typeface="+mj-lt"/>
              </a:rPr>
              <a:t>NTCIR-12 QA </a:t>
            </a:r>
            <a:r>
              <a:rPr lang="en-US" altLang="zh-TW" sz="2800" b="1" dirty="0" smtClean="0">
                <a:latin typeface="+mj-lt"/>
              </a:rPr>
              <a:t>Lab2</a:t>
            </a:r>
          </a:p>
          <a:p>
            <a:r>
              <a:rPr lang="en-US" altLang="zh-TW" sz="2800" b="1" dirty="0" smtClean="0">
                <a:latin typeface="+mj-lt"/>
              </a:rPr>
              <a:t>Phase-1</a:t>
            </a:r>
          </a:p>
          <a:p>
            <a:pPr lvl="1">
              <a:buFont typeface="Calibri" panose="020F0502020204030204" pitchFamily="34" charset="0"/>
              <a:buChar char="―"/>
            </a:pPr>
            <a:r>
              <a:rPr lang="en-US" altLang="zh-TW" b="1" dirty="0" smtClean="0">
                <a:latin typeface="+mj-lt"/>
              </a:rPr>
              <a:t> 6 </a:t>
            </a:r>
            <a:r>
              <a:rPr lang="en-US" altLang="zh-TW" b="1" dirty="0">
                <a:latin typeface="+mj-lt"/>
              </a:rPr>
              <a:t>End-to-End QA runs results for </a:t>
            </a:r>
            <a:r>
              <a:rPr lang="en-US" altLang="zh-TW" b="1" dirty="0" smtClean="0">
                <a:solidFill>
                  <a:schemeClr val="accent1"/>
                </a:solidFill>
                <a:latin typeface="+mj-lt"/>
              </a:rPr>
              <a:t>English </a:t>
            </a:r>
            <a:r>
              <a:rPr lang="en-US" altLang="zh-TW" b="1" dirty="0">
                <a:solidFill>
                  <a:schemeClr val="accent1"/>
                </a:solidFill>
                <a:latin typeface="+mj-lt"/>
              </a:rPr>
              <a:t>subtask </a:t>
            </a:r>
            <a:r>
              <a:rPr lang="en-US" altLang="zh-TW" b="1" dirty="0" smtClean="0">
                <a:solidFill>
                  <a:schemeClr val="accent1"/>
                </a:solidFill>
                <a:latin typeface="+mj-lt"/>
              </a:rPr>
              <a:t/>
            </a:r>
            <a:br>
              <a:rPr lang="en-US" altLang="zh-TW" b="1" dirty="0" smtClean="0">
                <a:solidFill>
                  <a:schemeClr val="accent1"/>
                </a:solidFill>
                <a:latin typeface="+mj-lt"/>
              </a:rPr>
            </a:br>
            <a:r>
              <a:rPr lang="en-US" altLang="zh-TW" b="1" dirty="0" smtClean="0">
                <a:latin typeface="+mj-lt"/>
              </a:rPr>
              <a:t>for </a:t>
            </a:r>
            <a:r>
              <a:rPr lang="en-US" altLang="zh-TW" b="1" dirty="0">
                <a:latin typeface="+mj-lt"/>
              </a:rPr>
              <a:t>National Center Test for University Admissions and Secondary </a:t>
            </a:r>
            <a:r>
              <a:rPr lang="en-US" altLang="zh-TW" b="1" dirty="0" smtClean="0">
                <a:latin typeface="+mj-lt"/>
              </a:rPr>
              <a:t>exams </a:t>
            </a:r>
            <a:r>
              <a:rPr lang="en-US" altLang="zh-TW" b="1" dirty="0">
                <a:latin typeface="+mj-lt"/>
              </a:rPr>
              <a:t>subtask. </a:t>
            </a:r>
            <a:endParaRPr lang="en-US" altLang="zh-TW" b="1" dirty="0" smtClean="0">
              <a:latin typeface="+mj-lt"/>
            </a:endParaRPr>
          </a:p>
          <a:p>
            <a:r>
              <a:rPr lang="en-US" altLang="zh-TW" sz="2800" b="1" dirty="0" smtClean="0"/>
              <a:t>Phase-3</a:t>
            </a:r>
            <a:endParaRPr lang="en-US" altLang="zh-TW" sz="2800" b="1" dirty="0"/>
          </a:p>
          <a:p>
            <a:pPr lvl="1">
              <a:buFont typeface="Calibri" panose="020F0502020204030204" pitchFamily="34" charset="0"/>
              <a:buChar char="―"/>
            </a:pPr>
            <a:r>
              <a:rPr lang="en-US" altLang="zh-TW" b="1" dirty="0" smtClean="0"/>
              <a:t> 7 </a:t>
            </a:r>
            <a:r>
              <a:rPr lang="en-US" altLang="zh-TW" b="1" dirty="0"/>
              <a:t>End-to-End QA run </a:t>
            </a:r>
            <a:r>
              <a:rPr lang="en-US" altLang="zh-TW" b="1" dirty="0" smtClean="0"/>
              <a:t>results </a:t>
            </a:r>
            <a:r>
              <a:rPr lang="en-US" altLang="zh-TW" b="1" dirty="0"/>
              <a:t>for </a:t>
            </a:r>
            <a:r>
              <a:rPr lang="en-US" altLang="zh-TW" b="1" dirty="0">
                <a:solidFill>
                  <a:schemeClr val="accent1"/>
                </a:solidFill>
              </a:rPr>
              <a:t>English and Japanese subtask</a:t>
            </a:r>
            <a:r>
              <a:rPr lang="en-US" altLang="zh-TW" b="1" dirty="0"/>
              <a:t> for Nation Center Exams </a:t>
            </a:r>
            <a:r>
              <a:rPr lang="en-US" altLang="zh-TW" b="1" dirty="0" smtClean="0"/>
              <a:t>and </a:t>
            </a:r>
            <a:r>
              <a:rPr lang="en-US" altLang="zh-TW" b="1" dirty="0"/>
              <a:t>Secondary exams subtask.</a:t>
            </a: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63</a:t>
            </a:fld>
            <a:endParaRPr lang="zh-TW" altLang="en-US"/>
          </a:p>
        </p:txBody>
      </p:sp>
      <p:pic>
        <p:nvPicPr>
          <p:cNvPr id="7"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Tree>
    <p:extLst>
      <p:ext uri="{BB962C8B-B14F-4D97-AF65-F5344CB8AC3E}">
        <p14:creationId xmlns:p14="http://schemas.microsoft.com/office/powerpoint/2010/main" val="10700548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0688" y="-312452"/>
            <a:ext cx="8229600" cy="1143000"/>
          </a:xfrm>
        </p:spPr>
        <p:txBody>
          <a:bodyPr>
            <a:noAutofit/>
          </a:bodyPr>
          <a:lstStyle/>
          <a:p>
            <a:r>
              <a:rPr lang="en-US" altLang="zh-TW" sz="3000" b="1" dirty="0">
                <a:solidFill>
                  <a:schemeClr val="accent1"/>
                </a:solidFill>
              </a:rPr>
              <a:t>IMTKU </a:t>
            </a:r>
            <a:r>
              <a:rPr lang="en-US" altLang="zh-TW" sz="3000" b="1" dirty="0" smtClean="0">
                <a:solidFill>
                  <a:schemeClr val="accent1"/>
                </a:solidFill>
              </a:rPr>
              <a:t>System Architecture for NTCIR-12 QALab2 </a:t>
            </a:r>
            <a:endParaRPr lang="zh-TW" altLang="en-US" sz="3000" b="1" dirty="0">
              <a:solidFill>
                <a:schemeClr val="accent1"/>
              </a:solidFill>
            </a:endParaRPr>
          </a:p>
        </p:txBody>
      </p:sp>
      <p:sp>
        <p:nvSpPr>
          <p:cNvPr id="4"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64</a:t>
            </a:fld>
            <a:endParaRPr lang="zh-TW" altLang="en-US"/>
          </a:p>
        </p:txBody>
      </p:sp>
      <p:sp>
        <p:nvSpPr>
          <p:cNvPr id="102" name="流程圖: 文件 101"/>
          <p:cNvSpPr/>
          <p:nvPr/>
        </p:nvSpPr>
        <p:spPr>
          <a:xfrm>
            <a:off x="3011050" y="593956"/>
            <a:ext cx="2830686" cy="593122"/>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smtClean="0">
                <a:ln w="0"/>
                <a:solidFill>
                  <a:schemeClr val="tx1"/>
                </a:solidFill>
              </a:rPr>
              <a:t>Question </a:t>
            </a:r>
            <a:br>
              <a:rPr lang="en-US" altLang="zh-TW" dirty="0" smtClean="0">
                <a:ln w="0"/>
                <a:solidFill>
                  <a:schemeClr val="tx1"/>
                </a:solidFill>
              </a:rPr>
            </a:br>
            <a:r>
              <a:rPr lang="en-US" altLang="zh-TW" dirty="0" smtClean="0">
                <a:ln w="0"/>
                <a:solidFill>
                  <a:schemeClr val="tx1"/>
                </a:solidFill>
              </a:rPr>
              <a:t>(XML)</a:t>
            </a:r>
            <a:endParaRPr lang="zh-TW" altLang="en-US" dirty="0">
              <a:ln w="0"/>
              <a:solidFill>
                <a:schemeClr val="tx1"/>
              </a:solidFill>
            </a:endParaRPr>
          </a:p>
        </p:txBody>
      </p:sp>
      <p:sp>
        <p:nvSpPr>
          <p:cNvPr id="103" name="圓角矩形 102"/>
          <p:cNvSpPr/>
          <p:nvPr/>
        </p:nvSpPr>
        <p:spPr>
          <a:xfrm>
            <a:off x="3116041" y="1686704"/>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a:ln w="0"/>
                <a:solidFill>
                  <a:schemeClr val="tx1"/>
                </a:solidFill>
              </a:rPr>
              <a:t>Question </a:t>
            </a:r>
            <a:r>
              <a:rPr lang="en-US" altLang="zh-TW" sz="2000" dirty="0" smtClean="0">
                <a:ln w="0"/>
                <a:solidFill>
                  <a:schemeClr val="tx1"/>
                </a:solidFill>
              </a:rPr>
              <a:t>Analysis</a:t>
            </a:r>
            <a:endParaRPr lang="zh-TW" altLang="en-US" sz="2000" dirty="0">
              <a:ln w="0"/>
              <a:solidFill>
                <a:schemeClr val="tx1"/>
              </a:solidFill>
            </a:endParaRPr>
          </a:p>
        </p:txBody>
      </p:sp>
      <p:sp>
        <p:nvSpPr>
          <p:cNvPr id="104" name="圓角矩形 103"/>
          <p:cNvSpPr/>
          <p:nvPr/>
        </p:nvSpPr>
        <p:spPr>
          <a:xfrm>
            <a:off x="3116041" y="2850093"/>
            <a:ext cx="2620704" cy="507872"/>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Document Retrieval</a:t>
            </a:r>
            <a:endParaRPr lang="zh-TW" altLang="en-US" sz="2000" dirty="0">
              <a:ln w="0"/>
              <a:solidFill>
                <a:schemeClr val="tx1"/>
              </a:solidFill>
            </a:endParaRPr>
          </a:p>
        </p:txBody>
      </p:sp>
      <p:sp>
        <p:nvSpPr>
          <p:cNvPr id="105" name="圓角矩形 104"/>
          <p:cNvSpPr/>
          <p:nvPr/>
        </p:nvSpPr>
        <p:spPr>
          <a:xfrm>
            <a:off x="3116041" y="3881621"/>
            <a:ext cx="2620704" cy="507750"/>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Answer Extraction</a:t>
            </a:r>
            <a:endParaRPr lang="zh-TW" altLang="en-US" sz="2000" dirty="0">
              <a:ln w="0"/>
              <a:solidFill>
                <a:schemeClr val="tx1"/>
              </a:solidFill>
            </a:endParaRPr>
          </a:p>
        </p:txBody>
      </p:sp>
      <p:sp>
        <p:nvSpPr>
          <p:cNvPr id="106" name="圓角矩形 105"/>
          <p:cNvSpPr/>
          <p:nvPr/>
        </p:nvSpPr>
        <p:spPr>
          <a:xfrm>
            <a:off x="2800370" y="4978977"/>
            <a:ext cx="1645565" cy="578449"/>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Answer Generation</a:t>
            </a:r>
            <a:endParaRPr lang="zh-TW" altLang="en-US" sz="2000" dirty="0">
              <a:ln w="0"/>
              <a:solidFill>
                <a:schemeClr val="tx1"/>
              </a:solidFill>
            </a:endParaRPr>
          </a:p>
        </p:txBody>
      </p:sp>
      <p:sp>
        <p:nvSpPr>
          <p:cNvPr id="107" name="圓角矩形 106"/>
          <p:cNvSpPr/>
          <p:nvPr/>
        </p:nvSpPr>
        <p:spPr>
          <a:xfrm>
            <a:off x="4577595" y="4964947"/>
            <a:ext cx="1645565" cy="579787"/>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Answer Validation</a:t>
            </a:r>
            <a:endParaRPr lang="zh-TW" altLang="en-US" sz="2000" dirty="0">
              <a:ln w="0"/>
              <a:solidFill>
                <a:schemeClr val="tx1"/>
              </a:solidFill>
            </a:endParaRPr>
          </a:p>
        </p:txBody>
      </p:sp>
      <p:sp>
        <p:nvSpPr>
          <p:cNvPr id="108" name="圓角矩形 107"/>
          <p:cNvSpPr/>
          <p:nvPr/>
        </p:nvSpPr>
        <p:spPr>
          <a:xfrm>
            <a:off x="6954779" y="2062957"/>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Stanford </a:t>
            </a:r>
            <a:r>
              <a:rPr lang="en-US" altLang="zh-TW" dirty="0" err="1" smtClean="0">
                <a:ln w="0"/>
                <a:solidFill>
                  <a:schemeClr val="tx1"/>
                </a:solidFill>
              </a:rPr>
              <a:t>CoreNLP</a:t>
            </a:r>
            <a:endParaRPr lang="zh-TW" altLang="en-US" dirty="0">
              <a:ln w="0"/>
              <a:solidFill>
                <a:schemeClr val="tx1"/>
              </a:solidFill>
            </a:endParaRPr>
          </a:p>
        </p:txBody>
      </p:sp>
      <p:sp>
        <p:nvSpPr>
          <p:cNvPr id="109" name="圓角矩形 108"/>
          <p:cNvSpPr/>
          <p:nvPr/>
        </p:nvSpPr>
        <p:spPr>
          <a:xfrm>
            <a:off x="6954779" y="1291606"/>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JA&amp;EN Translator</a:t>
            </a:r>
            <a:endParaRPr lang="zh-TW" altLang="en-US" dirty="0">
              <a:ln w="0"/>
              <a:solidFill>
                <a:schemeClr val="tx1"/>
              </a:solidFill>
            </a:endParaRPr>
          </a:p>
        </p:txBody>
      </p:sp>
      <p:sp>
        <p:nvSpPr>
          <p:cNvPr id="110" name="圓角矩形 109"/>
          <p:cNvSpPr/>
          <p:nvPr/>
        </p:nvSpPr>
        <p:spPr>
          <a:xfrm>
            <a:off x="6954779" y="2850093"/>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Lucene</a:t>
            </a:r>
            <a:endParaRPr lang="zh-TW" altLang="en-US" dirty="0">
              <a:ln w="0"/>
              <a:solidFill>
                <a:schemeClr val="tx1"/>
              </a:solidFill>
            </a:endParaRPr>
          </a:p>
        </p:txBody>
      </p:sp>
      <p:sp>
        <p:nvSpPr>
          <p:cNvPr id="111" name="圓柱 110"/>
          <p:cNvSpPr/>
          <p:nvPr/>
        </p:nvSpPr>
        <p:spPr>
          <a:xfrm>
            <a:off x="6954779" y="3637435"/>
            <a:ext cx="1375122" cy="748999"/>
          </a:xfrm>
          <a:prstGeom prst="can">
            <a:avLst/>
          </a:prstGeom>
          <a:solidFill>
            <a:schemeClr val="accent3">
              <a:lumMod val="40000"/>
              <a:lumOff val="60000"/>
            </a:schemeClr>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000" dirty="0" smtClean="0">
                <a:solidFill>
                  <a:schemeClr val="tx1"/>
                </a:solidFill>
              </a:rPr>
              <a:t>Wikipedia</a:t>
            </a:r>
            <a:endParaRPr lang="zh-TW" altLang="en-US" sz="2000" dirty="0">
              <a:solidFill>
                <a:schemeClr val="tx1"/>
              </a:solidFill>
            </a:endParaRPr>
          </a:p>
        </p:txBody>
      </p:sp>
      <p:sp>
        <p:nvSpPr>
          <p:cNvPr id="112" name="圓角矩形 111"/>
          <p:cNvSpPr/>
          <p:nvPr/>
        </p:nvSpPr>
        <p:spPr>
          <a:xfrm>
            <a:off x="7013303" y="4964948"/>
            <a:ext cx="1375121" cy="573800"/>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Machine Learning</a:t>
            </a:r>
            <a:endParaRPr lang="zh-TW" altLang="en-US" dirty="0">
              <a:ln w="0"/>
              <a:solidFill>
                <a:schemeClr val="tx1"/>
              </a:solidFill>
            </a:endParaRPr>
          </a:p>
        </p:txBody>
      </p:sp>
      <p:sp>
        <p:nvSpPr>
          <p:cNvPr id="113" name="流程圖: 文件 112"/>
          <p:cNvSpPr/>
          <p:nvPr/>
        </p:nvSpPr>
        <p:spPr>
          <a:xfrm>
            <a:off x="3011050" y="5993416"/>
            <a:ext cx="2830686" cy="593122"/>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smtClean="0">
                <a:ln w="0"/>
                <a:solidFill>
                  <a:schemeClr val="tx1"/>
                </a:solidFill>
              </a:rPr>
              <a:t>Answer</a:t>
            </a:r>
            <a:br>
              <a:rPr lang="en-US" altLang="zh-TW" dirty="0" smtClean="0">
                <a:ln w="0"/>
                <a:solidFill>
                  <a:schemeClr val="tx1"/>
                </a:solidFill>
              </a:rPr>
            </a:br>
            <a:r>
              <a:rPr lang="en-US" altLang="zh-TW" dirty="0" smtClean="0">
                <a:ln w="0"/>
                <a:solidFill>
                  <a:schemeClr val="tx1"/>
                </a:solidFill>
              </a:rPr>
              <a:t>(XML)</a:t>
            </a:r>
            <a:endParaRPr lang="zh-TW" altLang="en-US" dirty="0">
              <a:ln w="0"/>
              <a:solidFill>
                <a:schemeClr val="tx1"/>
              </a:solidFill>
            </a:endParaRPr>
          </a:p>
        </p:txBody>
      </p:sp>
      <p:cxnSp>
        <p:nvCxnSpPr>
          <p:cNvPr id="114" name="直線單箭頭接點 113"/>
          <p:cNvCxnSpPr/>
          <p:nvPr/>
        </p:nvCxnSpPr>
        <p:spPr>
          <a:xfrm>
            <a:off x="3708453" y="4386434"/>
            <a:ext cx="0" cy="592544"/>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15" name="直線單箭頭接點 114"/>
          <p:cNvCxnSpPr>
            <a:stCxn id="103" idx="3"/>
            <a:endCxn id="109" idx="1"/>
          </p:cNvCxnSpPr>
          <p:nvPr/>
        </p:nvCxnSpPr>
        <p:spPr>
          <a:xfrm flipV="1">
            <a:off x="5736744" y="1553435"/>
            <a:ext cx="1218035" cy="387206"/>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6" name="直線單箭頭接點 115"/>
          <p:cNvCxnSpPr>
            <a:endCxn id="108" idx="1"/>
          </p:cNvCxnSpPr>
          <p:nvPr/>
        </p:nvCxnSpPr>
        <p:spPr>
          <a:xfrm>
            <a:off x="5736744" y="2062957"/>
            <a:ext cx="1218035" cy="261829"/>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7" name="直線單箭頭接點 116"/>
          <p:cNvCxnSpPr>
            <a:stCxn id="104" idx="3"/>
            <a:endCxn id="110" idx="1"/>
          </p:cNvCxnSpPr>
          <p:nvPr/>
        </p:nvCxnSpPr>
        <p:spPr>
          <a:xfrm>
            <a:off x="5736744" y="3104030"/>
            <a:ext cx="1218035" cy="7892"/>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18" name="直線單箭頭接點 117"/>
          <p:cNvCxnSpPr>
            <a:endCxn id="111" idx="2"/>
          </p:cNvCxnSpPr>
          <p:nvPr/>
        </p:nvCxnSpPr>
        <p:spPr>
          <a:xfrm>
            <a:off x="5736744" y="3245770"/>
            <a:ext cx="1218035" cy="766164"/>
          </a:xfrm>
          <a:prstGeom prst="straightConnector1">
            <a:avLst/>
          </a:prstGeom>
          <a:ln w="28575">
            <a:solidFill>
              <a:schemeClr val="tx1"/>
            </a:solidFill>
            <a:headEnd type="triangle" w="med" len="med"/>
            <a:tailEnd type="none" w="med" len="med"/>
          </a:ln>
          <a:effectLst/>
        </p:spPr>
        <p:style>
          <a:lnRef idx="3">
            <a:schemeClr val="accent6"/>
          </a:lnRef>
          <a:fillRef idx="0">
            <a:schemeClr val="accent6"/>
          </a:fillRef>
          <a:effectRef idx="2">
            <a:schemeClr val="accent6"/>
          </a:effectRef>
          <a:fontRef idx="minor">
            <a:schemeClr val="tx1"/>
          </a:fontRef>
        </p:style>
      </p:cxnSp>
      <p:cxnSp>
        <p:nvCxnSpPr>
          <p:cNvPr id="119" name="直線單箭頭接點 118"/>
          <p:cNvCxnSpPr>
            <a:stCxn id="107" idx="3"/>
            <a:endCxn id="112" idx="1"/>
          </p:cNvCxnSpPr>
          <p:nvPr/>
        </p:nvCxnSpPr>
        <p:spPr>
          <a:xfrm flipV="1">
            <a:off x="6223161" y="5251848"/>
            <a:ext cx="790142" cy="2993"/>
          </a:xfrm>
          <a:prstGeom prst="straightConnector1">
            <a:avLst/>
          </a:prstGeom>
          <a:ln w="28575">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120" name="圓角矩形 119"/>
          <p:cNvSpPr/>
          <p:nvPr/>
        </p:nvSpPr>
        <p:spPr>
          <a:xfrm>
            <a:off x="801316" y="1458341"/>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Complex Essay</a:t>
            </a:r>
            <a:endParaRPr lang="zh-TW" altLang="en-US" sz="2000" dirty="0">
              <a:ln w="0"/>
              <a:solidFill>
                <a:schemeClr val="tx1"/>
              </a:solidFill>
            </a:endParaRPr>
          </a:p>
        </p:txBody>
      </p:sp>
      <p:sp>
        <p:nvSpPr>
          <p:cNvPr id="121" name="圓角矩形 120"/>
          <p:cNvSpPr/>
          <p:nvPr/>
        </p:nvSpPr>
        <p:spPr>
          <a:xfrm>
            <a:off x="801316" y="1863627"/>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Simple Essay</a:t>
            </a:r>
            <a:endParaRPr lang="zh-TW" altLang="en-US" sz="2000" dirty="0">
              <a:ln w="0"/>
              <a:solidFill>
                <a:schemeClr val="tx1"/>
              </a:solidFill>
            </a:endParaRPr>
          </a:p>
        </p:txBody>
      </p:sp>
      <p:sp>
        <p:nvSpPr>
          <p:cNvPr id="122" name="圓角矩形 121"/>
          <p:cNvSpPr/>
          <p:nvPr/>
        </p:nvSpPr>
        <p:spPr>
          <a:xfrm>
            <a:off x="801316" y="2268913"/>
            <a:ext cx="1735551" cy="332572"/>
          </a:xfrm>
          <a:prstGeom prst="roundRect">
            <a:avLst/>
          </a:prstGeom>
          <a:solidFill>
            <a:schemeClr val="tx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True-or-False</a:t>
            </a:r>
            <a:endParaRPr lang="zh-TW" altLang="en-US" sz="2000" dirty="0">
              <a:ln w="0"/>
              <a:solidFill>
                <a:schemeClr val="tx1"/>
              </a:solidFill>
            </a:endParaRPr>
          </a:p>
        </p:txBody>
      </p:sp>
      <p:sp>
        <p:nvSpPr>
          <p:cNvPr id="123" name="圓角矩形 122"/>
          <p:cNvSpPr/>
          <p:nvPr/>
        </p:nvSpPr>
        <p:spPr>
          <a:xfrm>
            <a:off x="801316" y="2674199"/>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lumMod val="50000"/>
                    <a:lumOff val="50000"/>
                  </a:schemeClr>
                </a:solidFill>
              </a:rPr>
              <a:t>Factoid</a:t>
            </a:r>
            <a:endParaRPr lang="zh-TW" altLang="en-US" sz="2000" dirty="0">
              <a:ln w="0"/>
              <a:solidFill>
                <a:schemeClr val="tx1">
                  <a:lumMod val="50000"/>
                  <a:lumOff val="50000"/>
                </a:schemeClr>
              </a:solidFill>
            </a:endParaRPr>
          </a:p>
        </p:txBody>
      </p:sp>
      <p:sp>
        <p:nvSpPr>
          <p:cNvPr id="124" name="圓角矩形 123"/>
          <p:cNvSpPr/>
          <p:nvPr/>
        </p:nvSpPr>
        <p:spPr>
          <a:xfrm>
            <a:off x="801316" y="3079485"/>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lumMod val="50000"/>
                    <a:lumOff val="50000"/>
                  </a:schemeClr>
                </a:solidFill>
              </a:rPr>
              <a:t>Slot-Filling</a:t>
            </a:r>
            <a:endParaRPr lang="zh-TW" altLang="en-US" sz="2000" dirty="0">
              <a:ln w="0"/>
              <a:solidFill>
                <a:schemeClr val="tx1">
                  <a:lumMod val="50000"/>
                  <a:lumOff val="50000"/>
                </a:schemeClr>
              </a:solidFill>
            </a:endParaRPr>
          </a:p>
        </p:txBody>
      </p:sp>
      <p:sp>
        <p:nvSpPr>
          <p:cNvPr id="125" name="圓角矩形 124"/>
          <p:cNvSpPr/>
          <p:nvPr/>
        </p:nvSpPr>
        <p:spPr>
          <a:xfrm>
            <a:off x="801316" y="3484771"/>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lumMod val="50000"/>
                    <a:lumOff val="50000"/>
                  </a:schemeClr>
                </a:solidFill>
              </a:rPr>
              <a:t>Unique</a:t>
            </a:r>
            <a:endParaRPr lang="zh-TW" altLang="en-US" sz="2000" dirty="0">
              <a:ln w="0"/>
              <a:solidFill>
                <a:schemeClr val="tx1">
                  <a:lumMod val="50000"/>
                  <a:lumOff val="50000"/>
                </a:schemeClr>
              </a:solidFill>
            </a:endParaRPr>
          </a:p>
        </p:txBody>
      </p:sp>
      <p:cxnSp>
        <p:nvCxnSpPr>
          <p:cNvPr id="126" name="直線單箭頭接點 125"/>
          <p:cNvCxnSpPr>
            <a:endCxn id="103" idx="1"/>
          </p:cNvCxnSpPr>
          <p:nvPr/>
        </p:nvCxnSpPr>
        <p:spPr>
          <a:xfrm>
            <a:off x="2649939" y="1940640"/>
            <a:ext cx="466102"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127" name="直線單箭頭接點 126"/>
          <p:cNvCxnSpPr/>
          <p:nvPr/>
        </p:nvCxnSpPr>
        <p:spPr>
          <a:xfrm flipH="1">
            <a:off x="3707528" y="2194576"/>
            <a:ext cx="1849" cy="645908"/>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8" name="直線單箭頭接點 127"/>
          <p:cNvCxnSpPr/>
          <p:nvPr/>
        </p:nvCxnSpPr>
        <p:spPr>
          <a:xfrm>
            <a:off x="3708453" y="3373749"/>
            <a:ext cx="0" cy="507872"/>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29" name="直線單箭頭接點 128"/>
          <p:cNvCxnSpPr/>
          <p:nvPr/>
        </p:nvCxnSpPr>
        <p:spPr>
          <a:xfrm>
            <a:off x="5301726" y="2196199"/>
            <a:ext cx="0" cy="65389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0" name="直線單箭頭接點 129"/>
          <p:cNvCxnSpPr/>
          <p:nvPr/>
        </p:nvCxnSpPr>
        <p:spPr>
          <a:xfrm>
            <a:off x="5301726" y="3357965"/>
            <a:ext cx="0" cy="523656"/>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1" name="直線單箭頭接點 130"/>
          <p:cNvCxnSpPr/>
          <p:nvPr/>
        </p:nvCxnSpPr>
        <p:spPr>
          <a:xfrm>
            <a:off x="5301726" y="4386434"/>
            <a:ext cx="0" cy="57851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2" name="直線單箭頭接點 131"/>
          <p:cNvCxnSpPr>
            <a:stCxn id="102" idx="2"/>
            <a:endCxn id="103" idx="0"/>
          </p:cNvCxnSpPr>
          <p:nvPr/>
        </p:nvCxnSpPr>
        <p:spPr>
          <a:xfrm flipH="1">
            <a:off x="4426393" y="1147866"/>
            <a:ext cx="1" cy="538838"/>
          </a:xfrm>
          <a:prstGeom prst="straightConnector1">
            <a:avLst/>
          </a:prstGeom>
          <a:ln w="57150">
            <a:solidFill>
              <a:schemeClr val="tx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3" name="直線單箭頭接點 132"/>
          <p:cNvCxnSpPr/>
          <p:nvPr/>
        </p:nvCxnSpPr>
        <p:spPr>
          <a:xfrm flipH="1">
            <a:off x="3708453" y="5557426"/>
            <a:ext cx="924" cy="435990"/>
          </a:xfrm>
          <a:prstGeom prst="straightConnector1">
            <a:avLst/>
          </a:prstGeom>
          <a:ln w="57150">
            <a:solidFill>
              <a:schemeClr val="accent2">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4" name="直線單箭頭接點 133"/>
          <p:cNvCxnSpPr/>
          <p:nvPr/>
        </p:nvCxnSpPr>
        <p:spPr>
          <a:xfrm flipH="1">
            <a:off x="5301725" y="5538749"/>
            <a:ext cx="3" cy="454667"/>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135" name="圓角矩形 134"/>
          <p:cNvSpPr/>
          <p:nvPr/>
        </p:nvSpPr>
        <p:spPr>
          <a:xfrm>
            <a:off x="683568" y="1365307"/>
            <a:ext cx="1984960" cy="2516314"/>
          </a:xfrm>
          <a:prstGeom prst="roundRect">
            <a:avLst>
              <a:gd name="adj" fmla="val 451"/>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pic>
        <p:nvPicPr>
          <p:cNvPr id="42"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Tree>
    <p:extLst>
      <p:ext uri="{BB962C8B-B14F-4D97-AF65-F5344CB8AC3E}">
        <p14:creationId xmlns:p14="http://schemas.microsoft.com/office/powerpoint/2010/main" val="13844594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65</a:t>
            </a:fld>
            <a:endParaRPr lang="zh-TW" altLang="en-US"/>
          </a:p>
        </p:txBody>
      </p:sp>
      <p:sp>
        <p:nvSpPr>
          <p:cNvPr id="6" name="標題 1"/>
          <p:cNvSpPr txBox="1">
            <a:spLocks/>
          </p:cNvSpPr>
          <p:nvPr/>
        </p:nvSpPr>
        <p:spPr>
          <a:xfrm>
            <a:off x="-21904" y="692696"/>
            <a:ext cx="9165904" cy="53339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8000" b="1" dirty="0" smtClean="0">
                <a:solidFill>
                  <a:schemeClr val="accent1">
                    <a:lumMod val="75000"/>
                  </a:schemeClr>
                </a:solidFill>
              </a:rPr>
              <a:t>IMTKU </a:t>
            </a:r>
            <a:br>
              <a:rPr lang="en-US" altLang="zh-TW" sz="8000" b="1" dirty="0" smtClean="0">
                <a:solidFill>
                  <a:schemeClr val="accent1">
                    <a:lumMod val="75000"/>
                  </a:schemeClr>
                </a:solidFill>
              </a:rPr>
            </a:br>
            <a:r>
              <a:rPr lang="en-US" altLang="zh-TW" sz="8000" b="1" dirty="0" smtClean="0">
                <a:solidFill>
                  <a:schemeClr val="accent1">
                    <a:lumMod val="75000"/>
                  </a:schemeClr>
                </a:solidFill>
              </a:rPr>
              <a:t>System Description</a:t>
            </a:r>
            <a:endParaRPr lang="zh-TW" altLang="en-US" sz="8000" b="1" dirty="0">
              <a:solidFill>
                <a:srgbClr val="C00000"/>
              </a:solidFill>
            </a:endParaRPr>
          </a:p>
        </p:txBody>
      </p:sp>
      <p:pic>
        <p:nvPicPr>
          <p:cNvPr id="7"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8"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6245768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66</a:t>
            </a:fld>
            <a:endParaRPr lang="zh-TW" altLang="en-US"/>
          </a:p>
        </p:txBody>
      </p:sp>
      <p:sp>
        <p:nvSpPr>
          <p:cNvPr id="6" name="圓角矩形 5"/>
          <p:cNvSpPr/>
          <p:nvPr/>
        </p:nvSpPr>
        <p:spPr>
          <a:xfrm>
            <a:off x="3111244" y="1636471"/>
            <a:ext cx="3080705" cy="670821"/>
          </a:xfrm>
          <a:prstGeom prst="roundRect">
            <a:avLst/>
          </a:prstGeom>
          <a:solidFill>
            <a:schemeClr val="accent5">
              <a:lumMod val="20000"/>
              <a:lumOff val="8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ln w="0"/>
                <a:solidFill>
                  <a:schemeClr val="tx1"/>
                </a:solidFill>
              </a:rPr>
              <a:t>JA &amp; EN Translator</a:t>
            </a:r>
            <a:endParaRPr lang="zh-TW" altLang="en-US" sz="2400" dirty="0">
              <a:ln w="0"/>
              <a:solidFill>
                <a:schemeClr val="tx1"/>
              </a:solidFill>
            </a:endParaRPr>
          </a:p>
        </p:txBody>
      </p:sp>
      <p:sp>
        <p:nvSpPr>
          <p:cNvPr id="7" name="圓角矩形 6"/>
          <p:cNvSpPr/>
          <p:nvPr/>
        </p:nvSpPr>
        <p:spPr>
          <a:xfrm>
            <a:off x="3111244" y="2696392"/>
            <a:ext cx="3080705" cy="670821"/>
          </a:xfrm>
          <a:prstGeom prst="roundRect">
            <a:avLst/>
          </a:prstGeom>
          <a:solidFill>
            <a:schemeClr val="accent5">
              <a:lumMod val="40000"/>
              <a:lumOff val="6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ln w="0"/>
                <a:solidFill>
                  <a:schemeClr val="tx1"/>
                </a:solidFill>
              </a:rPr>
              <a:t>NER &amp; POS Tagger</a:t>
            </a:r>
            <a:endParaRPr lang="zh-TW" altLang="en-US" sz="2400" dirty="0">
              <a:ln w="0"/>
              <a:solidFill>
                <a:schemeClr val="tx1"/>
              </a:solidFill>
            </a:endParaRPr>
          </a:p>
        </p:txBody>
      </p:sp>
      <p:sp>
        <p:nvSpPr>
          <p:cNvPr id="8" name="圓角矩形 7"/>
          <p:cNvSpPr/>
          <p:nvPr/>
        </p:nvSpPr>
        <p:spPr>
          <a:xfrm>
            <a:off x="3111244" y="3756313"/>
            <a:ext cx="3080705" cy="670659"/>
          </a:xfrm>
          <a:prstGeom prst="roundRect">
            <a:avLst/>
          </a:prstGeom>
          <a:solidFill>
            <a:schemeClr val="accent1">
              <a:lumMod val="60000"/>
              <a:lumOff val="4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ln w="0"/>
                <a:solidFill>
                  <a:schemeClr val="tx1"/>
                </a:solidFill>
              </a:rPr>
              <a:t>Question Type Identification</a:t>
            </a:r>
            <a:endParaRPr lang="zh-TW" altLang="en-US" sz="2400" dirty="0">
              <a:ln w="0"/>
              <a:solidFill>
                <a:schemeClr val="tx1"/>
              </a:solidFill>
            </a:endParaRPr>
          </a:p>
        </p:txBody>
      </p:sp>
      <p:cxnSp>
        <p:nvCxnSpPr>
          <p:cNvPr id="9" name="直線單箭頭接點 8"/>
          <p:cNvCxnSpPr>
            <a:stCxn id="6" idx="2"/>
            <a:endCxn id="7" idx="0"/>
          </p:cNvCxnSpPr>
          <p:nvPr/>
        </p:nvCxnSpPr>
        <p:spPr>
          <a:xfrm>
            <a:off x="4651597" y="2307292"/>
            <a:ext cx="0" cy="389100"/>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10" name="圓角矩形 9"/>
          <p:cNvSpPr/>
          <p:nvPr/>
        </p:nvSpPr>
        <p:spPr>
          <a:xfrm>
            <a:off x="3111244" y="4816072"/>
            <a:ext cx="3080705" cy="670659"/>
          </a:xfrm>
          <a:prstGeom prst="roundRect">
            <a:avLst/>
          </a:prstGeom>
          <a:solidFill>
            <a:schemeClr val="accent1">
              <a:lumMod val="60000"/>
              <a:lumOff val="4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ln w="0"/>
                <a:solidFill>
                  <a:schemeClr val="tx1"/>
                </a:solidFill>
              </a:rPr>
              <a:t>Keyword Extraction</a:t>
            </a:r>
            <a:endParaRPr lang="zh-TW" altLang="en-US" sz="2400" dirty="0">
              <a:ln w="0"/>
              <a:solidFill>
                <a:schemeClr val="tx1"/>
              </a:solidFill>
            </a:endParaRPr>
          </a:p>
        </p:txBody>
      </p:sp>
      <p:sp>
        <p:nvSpPr>
          <p:cNvPr id="11" name="流程圖: 文件 10"/>
          <p:cNvSpPr/>
          <p:nvPr/>
        </p:nvSpPr>
        <p:spPr>
          <a:xfrm>
            <a:off x="2987824" y="764704"/>
            <a:ext cx="3327545" cy="482667"/>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200" dirty="0">
                <a:ln w="0"/>
                <a:solidFill>
                  <a:schemeClr val="tx1"/>
                </a:solidFill>
              </a:rPr>
              <a:t>Question </a:t>
            </a:r>
            <a:r>
              <a:rPr lang="en-US" altLang="zh-TW" sz="2200" dirty="0" smtClean="0">
                <a:ln w="0"/>
                <a:solidFill>
                  <a:schemeClr val="tx1"/>
                </a:solidFill>
              </a:rPr>
              <a:t>(</a:t>
            </a:r>
            <a:r>
              <a:rPr lang="en-US" altLang="zh-TW" sz="2200" dirty="0">
                <a:ln w="0"/>
                <a:solidFill>
                  <a:schemeClr val="tx1"/>
                </a:solidFill>
              </a:rPr>
              <a:t>XML)</a:t>
            </a:r>
            <a:endParaRPr lang="zh-TW" altLang="en-US" sz="2200" dirty="0">
              <a:ln w="0"/>
              <a:solidFill>
                <a:schemeClr val="tx1"/>
              </a:solidFill>
            </a:endParaRPr>
          </a:p>
        </p:txBody>
      </p:sp>
      <p:cxnSp>
        <p:nvCxnSpPr>
          <p:cNvPr id="12" name="直線單箭頭接點 11"/>
          <p:cNvCxnSpPr>
            <a:stCxn id="11" idx="2"/>
            <a:endCxn id="6" idx="0"/>
          </p:cNvCxnSpPr>
          <p:nvPr/>
        </p:nvCxnSpPr>
        <p:spPr>
          <a:xfrm>
            <a:off x="4651597" y="1215461"/>
            <a:ext cx="0" cy="421010"/>
          </a:xfrm>
          <a:prstGeom prst="straightConnector1">
            <a:avLst/>
          </a:prstGeom>
          <a:ln w="57150">
            <a:solidFill>
              <a:schemeClr val="tx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 name="直線單箭頭接點 12"/>
          <p:cNvCxnSpPr>
            <a:stCxn id="7" idx="2"/>
            <a:endCxn id="8" idx="0"/>
          </p:cNvCxnSpPr>
          <p:nvPr/>
        </p:nvCxnSpPr>
        <p:spPr>
          <a:xfrm>
            <a:off x="4651597" y="3367213"/>
            <a:ext cx="0" cy="389100"/>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4" name="直線單箭頭接點 13"/>
          <p:cNvCxnSpPr>
            <a:stCxn id="8" idx="2"/>
            <a:endCxn id="10" idx="0"/>
          </p:cNvCxnSpPr>
          <p:nvPr/>
        </p:nvCxnSpPr>
        <p:spPr>
          <a:xfrm>
            <a:off x="4651597" y="4426972"/>
            <a:ext cx="0" cy="389100"/>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15" name="流程圖: 文件 14"/>
          <p:cNvSpPr/>
          <p:nvPr/>
        </p:nvSpPr>
        <p:spPr>
          <a:xfrm>
            <a:off x="3017244" y="5875830"/>
            <a:ext cx="3268704" cy="649514"/>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200" dirty="0">
                <a:ln w="0"/>
                <a:solidFill>
                  <a:schemeClr val="tx1"/>
                </a:solidFill>
              </a:rPr>
              <a:t>Question Analysis Result </a:t>
            </a:r>
            <a:r>
              <a:rPr lang="en-US" altLang="zh-TW" sz="2200" dirty="0" smtClean="0">
                <a:ln w="0"/>
                <a:solidFill>
                  <a:schemeClr val="tx1"/>
                </a:solidFill>
              </a:rPr>
              <a:t/>
            </a:r>
            <a:br>
              <a:rPr lang="en-US" altLang="zh-TW" sz="2200" dirty="0" smtClean="0">
                <a:ln w="0"/>
                <a:solidFill>
                  <a:schemeClr val="tx1"/>
                </a:solidFill>
              </a:rPr>
            </a:br>
            <a:r>
              <a:rPr lang="en-US" altLang="zh-TW" sz="2200" dirty="0" smtClean="0">
                <a:ln w="0"/>
                <a:solidFill>
                  <a:schemeClr val="tx1"/>
                </a:solidFill>
              </a:rPr>
              <a:t>(XML)</a:t>
            </a:r>
            <a:endParaRPr lang="zh-TW" altLang="en-US" sz="2200" dirty="0">
              <a:ln w="0"/>
              <a:solidFill>
                <a:schemeClr val="tx1"/>
              </a:solidFill>
            </a:endParaRPr>
          </a:p>
        </p:txBody>
      </p:sp>
      <p:cxnSp>
        <p:nvCxnSpPr>
          <p:cNvPr id="16" name="直線單箭頭接點 15"/>
          <p:cNvCxnSpPr>
            <a:stCxn id="10" idx="2"/>
            <a:endCxn id="15" idx="0"/>
          </p:cNvCxnSpPr>
          <p:nvPr/>
        </p:nvCxnSpPr>
        <p:spPr>
          <a:xfrm flipH="1">
            <a:off x="4651596" y="5486731"/>
            <a:ext cx="1" cy="389099"/>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17" name="標題 1"/>
          <p:cNvSpPr>
            <a:spLocks noGrp="1"/>
          </p:cNvSpPr>
          <p:nvPr>
            <p:ph type="title"/>
          </p:nvPr>
        </p:nvSpPr>
        <p:spPr>
          <a:xfrm>
            <a:off x="457200" y="-99392"/>
            <a:ext cx="8229600" cy="864096"/>
          </a:xfrm>
        </p:spPr>
        <p:txBody>
          <a:bodyPr>
            <a:normAutofit/>
          </a:bodyPr>
          <a:lstStyle/>
          <a:p>
            <a:r>
              <a:rPr lang="en-US" altLang="zh-TW" b="1" dirty="0">
                <a:ln w="0"/>
                <a:solidFill>
                  <a:schemeClr val="accent1"/>
                </a:solidFill>
              </a:rPr>
              <a:t>Question Analysis</a:t>
            </a:r>
            <a:endParaRPr lang="zh-TW" altLang="en-US" b="1" dirty="0">
              <a:ln w="0"/>
              <a:solidFill>
                <a:schemeClr val="accent1"/>
              </a:solidFill>
            </a:endParaRPr>
          </a:p>
        </p:txBody>
      </p:sp>
      <p:pic>
        <p:nvPicPr>
          <p:cNvPr id="25"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26" name="文字方塊 25"/>
          <p:cNvSpPr txBox="1"/>
          <p:nvPr/>
        </p:nvSpPr>
        <p:spPr>
          <a:xfrm>
            <a:off x="30825" y="-3577"/>
            <a:ext cx="652743" cy="1200329"/>
          </a:xfrm>
          <a:prstGeom prst="rect">
            <a:avLst/>
          </a:prstGeom>
          <a:noFill/>
        </p:spPr>
        <p:txBody>
          <a:bodyPr wrap="none" rtlCol="0">
            <a:spAutoFit/>
          </a:bodyPr>
          <a:lstStyle/>
          <a:p>
            <a:r>
              <a:rPr lang="en-US" altLang="zh-TW" sz="7200" b="1" dirty="0" smtClean="0">
                <a:solidFill>
                  <a:schemeClr val="accent6">
                    <a:lumMod val="50000"/>
                  </a:schemeClr>
                </a:solidFill>
              </a:rPr>
              <a:t>1</a:t>
            </a:r>
            <a:endParaRPr lang="zh-TW" altLang="en-US" sz="7200" b="1" dirty="0">
              <a:solidFill>
                <a:schemeClr val="accent6">
                  <a:lumMod val="50000"/>
                </a:schemeClr>
              </a:solidFill>
            </a:endParaRPr>
          </a:p>
        </p:txBody>
      </p:sp>
      <p:sp>
        <p:nvSpPr>
          <p:cNvPr id="27" name="圓角矩形 26"/>
          <p:cNvSpPr/>
          <p:nvPr/>
        </p:nvSpPr>
        <p:spPr>
          <a:xfrm>
            <a:off x="369268" y="2733912"/>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Complex Essay</a:t>
            </a:r>
            <a:endParaRPr lang="zh-TW" altLang="en-US" sz="2000" dirty="0">
              <a:ln w="0"/>
              <a:solidFill>
                <a:schemeClr val="tx1"/>
              </a:solidFill>
            </a:endParaRPr>
          </a:p>
        </p:txBody>
      </p:sp>
      <p:sp>
        <p:nvSpPr>
          <p:cNvPr id="28" name="圓角矩形 27"/>
          <p:cNvSpPr/>
          <p:nvPr/>
        </p:nvSpPr>
        <p:spPr>
          <a:xfrm>
            <a:off x="369268" y="3139198"/>
            <a:ext cx="1735551" cy="332572"/>
          </a:xfrm>
          <a:prstGeom prst="roundRect">
            <a:avLst/>
          </a:prstGeom>
          <a:solidFill>
            <a:schemeClr val="accent6">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Simple Essay</a:t>
            </a:r>
            <a:endParaRPr lang="zh-TW" altLang="en-US" sz="2000" dirty="0">
              <a:ln w="0"/>
              <a:solidFill>
                <a:schemeClr val="tx1"/>
              </a:solidFill>
            </a:endParaRPr>
          </a:p>
        </p:txBody>
      </p:sp>
      <p:sp>
        <p:nvSpPr>
          <p:cNvPr id="29" name="圓角矩形 28"/>
          <p:cNvSpPr/>
          <p:nvPr/>
        </p:nvSpPr>
        <p:spPr>
          <a:xfrm>
            <a:off x="369268" y="3544484"/>
            <a:ext cx="1735551" cy="332572"/>
          </a:xfrm>
          <a:prstGeom prst="roundRect">
            <a:avLst/>
          </a:prstGeom>
          <a:solidFill>
            <a:schemeClr val="tx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solidFill>
              </a:rPr>
              <a:t>True-or-False</a:t>
            </a:r>
            <a:endParaRPr lang="zh-TW" altLang="en-US" sz="2000" dirty="0">
              <a:ln w="0"/>
              <a:solidFill>
                <a:schemeClr val="tx1"/>
              </a:solidFill>
            </a:endParaRPr>
          </a:p>
        </p:txBody>
      </p:sp>
      <p:sp>
        <p:nvSpPr>
          <p:cNvPr id="30" name="圓角矩形 29"/>
          <p:cNvSpPr/>
          <p:nvPr/>
        </p:nvSpPr>
        <p:spPr>
          <a:xfrm>
            <a:off x="369268" y="3949770"/>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lumMod val="50000"/>
                    <a:lumOff val="50000"/>
                  </a:schemeClr>
                </a:solidFill>
              </a:rPr>
              <a:t>Factoid</a:t>
            </a:r>
            <a:endParaRPr lang="zh-TW" altLang="en-US" sz="2000" dirty="0">
              <a:ln w="0"/>
              <a:solidFill>
                <a:schemeClr val="tx1">
                  <a:lumMod val="50000"/>
                  <a:lumOff val="50000"/>
                </a:schemeClr>
              </a:solidFill>
            </a:endParaRPr>
          </a:p>
        </p:txBody>
      </p:sp>
      <p:sp>
        <p:nvSpPr>
          <p:cNvPr id="31" name="圓角矩形 30"/>
          <p:cNvSpPr/>
          <p:nvPr/>
        </p:nvSpPr>
        <p:spPr>
          <a:xfrm>
            <a:off x="369268" y="4355056"/>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lumMod val="50000"/>
                    <a:lumOff val="50000"/>
                  </a:schemeClr>
                </a:solidFill>
              </a:rPr>
              <a:t>Slot-Filling</a:t>
            </a:r>
            <a:endParaRPr lang="zh-TW" altLang="en-US" sz="2000" dirty="0">
              <a:ln w="0"/>
              <a:solidFill>
                <a:schemeClr val="tx1">
                  <a:lumMod val="50000"/>
                  <a:lumOff val="50000"/>
                </a:schemeClr>
              </a:solidFill>
            </a:endParaRPr>
          </a:p>
        </p:txBody>
      </p:sp>
      <p:sp>
        <p:nvSpPr>
          <p:cNvPr id="32" name="圓角矩形 31"/>
          <p:cNvSpPr/>
          <p:nvPr/>
        </p:nvSpPr>
        <p:spPr>
          <a:xfrm>
            <a:off x="369268" y="4760342"/>
            <a:ext cx="1735551" cy="332572"/>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dirty="0" smtClean="0">
                <a:ln w="0"/>
                <a:solidFill>
                  <a:schemeClr val="tx1">
                    <a:lumMod val="50000"/>
                    <a:lumOff val="50000"/>
                  </a:schemeClr>
                </a:solidFill>
              </a:rPr>
              <a:t>Unique</a:t>
            </a:r>
            <a:endParaRPr lang="zh-TW" altLang="en-US" sz="2000" dirty="0">
              <a:ln w="0"/>
              <a:solidFill>
                <a:schemeClr val="tx1">
                  <a:lumMod val="50000"/>
                  <a:lumOff val="50000"/>
                </a:schemeClr>
              </a:solidFill>
            </a:endParaRPr>
          </a:p>
        </p:txBody>
      </p:sp>
      <p:sp>
        <p:nvSpPr>
          <p:cNvPr id="33" name="圓角矩形 32"/>
          <p:cNvSpPr/>
          <p:nvPr/>
        </p:nvSpPr>
        <p:spPr>
          <a:xfrm>
            <a:off x="251520" y="2640878"/>
            <a:ext cx="1984960" cy="2516314"/>
          </a:xfrm>
          <a:prstGeom prst="roundRect">
            <a:avLst>
              <a:gd name="adj" fmla="val 451"/>
            </a:avLst>
          </a:prstGeom>
          <a:noFill/>
          <a:ln w="28575">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sp>
        <p:nvSpPr>
          <p:cNvPr id="34" name="圓角矩形 33"/>
          <p:cNvSpPr/>
          <p:nvPr/>
        </p:nvSpPr>
        <p:spPr>
          <a:xfrm>
            <a:off x="7301334" y="2544167"/>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Stanford </a:t>
            </a:r>
            <a:r>
              <a:rPr lang="en-US" altLang="zh-TW" dirty="0" err="1" smtClean="0">
                <a:ln w="0"/>
                <a:solidFill>
                  <a:schemeClr val="tx1"/>
                </a:solidFill>
              </a:rPr>
              <a:t>CoreNLP</a:t>
            </a:r>
            <a:endParaRPr lang="zh-TW" altLang="en-US" dirty="0">
              <a:ln w="0"/>
              <a:solidFill>
                <a:schemeClr val="tx1"/>
              </a:solidFill>
            </a:endParaRPr>
          </a:p>
        </p:txBody>
      </p:sp>
      <p:sp>
        <p:nvSpPr>
          <p:cNvPr id="35" name="圓角矩形 34"/>
          <p:cNvSpPr/>
          <p:nvPr/>
        </p:nvSpPr>
        <p:spPr>
          <a:xfrm>
            <a:off x="7301334" y="1772816"/>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ln w="0"/>
                <a:solidFill>
                  <a:schemeClr val="tx1"/>
                </a:solidFill>
              </a:rPr>
              <a:t>JA&amp;EN Translator</a:t>
            </a:r>
            <a:endParaRPr lang="zh-TW" altLang="en-US" dirty="0">
              <a:ln w="0"/>
              <a:solidFill>
                <a:schemeClr val="tx1"/>
              </a:solidFill>
            </a:endParaRPr>
          </a:p>
        </p:txBody>
      </p:sp>
      <p:sp>
        <p:nvSpPr>
          <p:cNvPr id="37" name="圓角矩形 36"/>
          <p:cNvSpPr/>
          <p:nvPr/>
        </p:nvSpPr>
        <p:spPr>
          <a:xfrm>
            <a:off x="2843808" y="1425966"/>
            <a:ext cx="3600400" cy="4255314"/>
          </a:xfrm>
          <a:prstGeom prst="roundRect">
            <a:avLst>
              <a:gd name="adj" fmla="val 451"/>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000" dirty="0">
              <a:ln w="0"/>
              <a:solidFill>
                <a:schemeClr val="tx1"/>
              </a:solidFill>
            </a:endParaRPr>
          </a:p>
        </p:txBody>
      </p:sp>
      <p:cxnSp>
        <p:nvCxnSpPr>
          <p:cNvPr id="38" name="直線單箭頭接點 37"/>
          <p:cNvCxnSpPr/>
          <p:nvPr/>
        </p:nvCxnSpPr>
        <p:spPr>
          <a:xfrm>
            <a:off x="2236480" y="4116056"/>
            <a:ext cx="607328"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39" name="直線單箭頭接點 38"/>
          <p:cNvCxnSpPr>
            <a:endCxn id="35" idx="1"/>
          </p:cNvCxnSpPr>
          <p:nvPr/>
        </p:nvCxnSpPr>
        <p:spPr>
          <a:xfrm>
            <a:off x="6444208" y="2034644"/>
            <a:ext cx="857126"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cxnSp>
        <p:nvCxnSpPr>
          <p:cNvPr id="42" name="直線單箭頭接點 41"/>
          <p:cNvCxnSpPr/>
          <p:nvPr/>
        </p:nvCxnSpPr>
        <p:spPr>
          <a:xfrm>
            <a:off x="6444208" y="2852936"/>
            <a:ext cx="857126" cy="0"/>
          </a:xfrm>
          <a:prstGeom prst="straightConnector1">
            <a:avLst/>
          </a:prstGeom>
          <a:ln w="57150">
            <a:solidFill>
              <a:schemeClr val="tx1"/>
            </a:solidFill>
            <a:headEnd type="triangle" w="med" len="med"/>
            <a:tailEnd type="triangle" w="med" len="med"/>
          </a:ln>
          <a:effectLst/>
        </p:spPr>
        <p:style>
          <a:lnRef idx="3">
            <a:schemeClr val="accent6"/>
          </a:lnRef>
          <a:fillRef idx="0">
            <a:schemeClr val="accent6"/>
          </a:fillRef>
          <a:effectRef idx="2">
            <a:schemeClr val="accent6"/>
          </a:effectRef>
          <a:fontRef idx="minor">
            <a:schemeClr val="tx1"/>
          </a:fontRef>
        </p:style>
      </p:cxnSp>
      <p:sp>
        <p:nvSpPr>
          <p:cNvPr id="36"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3633875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67</a:t>
            </a:fld>
            <a:endParaRPr lang="zh-TW" altLang="en-US"/>
          </a:p>
        </p:txBody>
      </p:sp>
      <p:sp>
        <p:nvSpPr>
          <p:cNvPr id="7" name="文字方塊 2"/>
          <p:cNvSpPr txBox="1">
            <a:spLocks noChangeArrowheads="1"/>
          </p:cNvSpPr>
          <p:nvPr/>
        </p:nvSpPr>
        <p:spPr bwMode="auto">
          <a:xfrm>
            <a:off x="107504" y="1124744"/>
            <a:ext cx="8982171" cy="5016758"/>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spcAft>
                <a:spcPts val="0"/>
              </a:spcAft>
            </a:pPr>
            <a:r>
              <a:rPr lang="en-US" sz="3200" b="1" kern="100" dirty="0" smtClean="0">
                <a:solidFill>
                  <a:srgbClr val="222222"/>
                </a:solidFill>
                <a:effectLst/>
                <a:latin typeface="+mj-lt"/>
                <a:ea typeface="標楷體" panose="03000509000000000000" pitchFamily="65" charset="-120"/>
                <a:cs typeface="Times New Roman" panose="02020603050405020304" pitchFamily="18" charset="0"/>
              </a:rPr>
              <a:t>Japanese: </a:t>
            </a:r>
            <a:r>
              <a:rPr lang="en-US" sz="3200" kern="100" dirty="0" smtClean="0">
                <a:solidFill>
                  <a:srgbClr val="222222"/>
                </a:solidFill>
                <a:effectLst/>
                <a:latin typeface="+mj-lt"/>
                <a:ea typeface="標楷體" panose="03000509000000000000" pitchFamily="65" charset="-120"/>
                <a:cs typeface="Times New Roman" panose="02020603050405020304" pitchFamily="18" charset="0"/>
              </a:rPr>
              <a:t/>
            </a:r>
            <a:br>
              <a:rPr lang="en-US" sz="3200" kern="100" dirty="0" smtClean="0">
                <a:solidFill>
                  <a:srgbClr val="222222"/>
                </a:solidFill>
                <a:effectLst/>
                <a:latin typeface="+mj-lt"/>
                <a:ea typeface="標楷體" panose="03000509000000000000" pitchFamily="65" charset="-120"/>
                <a:cs typeface="Times New Roman" panose="02020603050405020304" pitchFamily="18" charset="0"/>
              </a:rPr>
            </a:br>
            <a:r>
              <a:rPr lang="zh-TW" sz="3200" kern="100" dirty="0" smtClean="0">
                <a:solidFill>
                  <a:schemeClr val="accent3">
                    <a:lumMod val="75000"/>
                  </a:schemeClr>
                </a:solidFill>
                <a:effectLst/>
                <a:latin typeface="Arial Unicode MS" panose="020B0604020202020204" pitchFamily="34" charset="-120"/>
                <a:ea typeface="Arial Unicode MS" panose="020B0604020202020204" pitchFamily="34" charset="-120"/>
                <a:cs typeface="Arial Unicode MS" panose="020B0604020202020204" pitchFamily="34" charset="-120"/>
              </a:rPr>
              <a:t>欧陽脩や蘇軾は，唐代を代表する文筆家である。</a:t>
            </a:r>
            <a:r>
              <a:rPr lang="en-US" sz="3200" kern="100" dirty="0" smtClean="0">
                <a:solidFill>
                  <a:schemeClr val="accent3">
                    <a:lumMod val="75000"/>
                  </a:schemeClr>
                </a:solidFill>
                <a:effectLst/>
                <a:latin typeface="Arial Unicode MS" panose="020B0604020202020204" pitchFamily="34" charset="-120"/>
                <a:ea typeface="Arial Unicode MS" panose="020B0604020202020204" pitchFamily="34" charset="-120"/>
                <a:cs typeface="Arial Unicode MS" panose="020B0604020202020204" pitchFamily="34" charset="-120"/>
              </a:rPr>
              <a:t/>
            </a:r>
            <a:br>
              <a:rPr lang="en-US" sz="3200" kern="100" dirty="0" smtClean="0">
                <a:solidFill>
                  <a:schemeClr val="accent3">
                    <a:lumMod val="75000"/>
                  </a:schemeClr>
                </a:solidFill>
                <a:effectLst/>
                <a:latin typeface="Arial Unicode MS" panose="020B0604020202020204" pitchFamily="34" charset="-120"/>
                <a:ea typeface="Arial Unicode MS" panose="020B0604020202020204" pitchFamily="34" charset="-120"/>
                <a:cs typeface="Arial Unicode MS" panose="020B0604020202020204" pitchFamily="34" charset="-120"/>
              </a:rPr>
            </a:br>
            <a:endParaRPr lang="en-US" sz="3200" kern="100" dirty="0" smtClean="0">
              <a:solidFill>
                <a:schemeClr val="accent3">
                  <a:lumMod val="75000"/>
                </a:schemeClr>
              </a:solidFill>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a:spcAft>
                <a:spcPts val="0"/>
              </a:spcAft>
            </a:pPr>
            <a:r>
              <a:rPr lang="en-US" sz="3200" b="1" kern="100" dirty="0" smtClean="0">
                <a:solidFill>
                  <a:srgbClr val="222222"/>
                </a:solidFill>
                <a:effectLst/>
                <a:latin typeface="+mj-lt"/>
                <a:ea typeface="標楷體" panose="03000509000000000000" pitchFamily="65" charset="-120"/>
                <a:cs typeface="Times New Roman" panose="02020603050405020304" pitchFamily="18" charset="0"/>
              </a:rPr>
              <a:t>English (provided by organizer):  </a:t>
            </a:r>
            <a:br>
              <a:rPr lang="en-US" sz="3200" b="1" kern="100" dirty="0" smtClean="0">
                <a:solidFill>
                  <a:srgbClr val="222222"/>
                </a:solidFill>
                <a:effectLst/>
                <a:latin typeface="+mj-lt"/>
                <a:ea typeface="標楷體" panose="03000509000000000000" pitchFamily="65" charset="-120"/>
                <a:cs typeface="Times New Roman" panose="02020603050405020304" pitchFamily="18" charset="0"/>
              </a:rPr>
            </a:br>
            <a:r>
              <a:rPr lang="en-US" sz="3200" kern="100" dirty="0" smtClean="0">
                <a:solidFill>
                  <a:schemeClr val="accent3">
                    <a:lumMod val="75000"/>
                  </a:schemeClr>
                </a:solidFill>
                <a:effectLst/>
                <a:latin typeface="+mj-lt"/>
                <a:ea typeface="標楷體" panose="03000509000000000000" pitchFamily="65" charset="-120"/>
                <a:cs typeface="Times New Roman" panose="02020603050405020304" pitchFamily="18" charset="0"/>
              </a:rPr>
              <a:t>Ouyang </a:t>
            </a:r>
            <a:r>
              <a:rPr lang="en-US" sz="3200" kern="100" dirty="0" err="1" smtClean="0">
                <a:solidFill>
                  <a:schemeClr val="accent3">
                    <a:lumMod val="75000"/>
                  </a:schemeClr>
                </a:solidFill>
                <a:effectLst/>
                <a:latin typeface="+mj-lt"/>
                <a:ea typeface="標楷體" panose="03000509000000000000" pitchFamily="65" charset="-120"/>
                <a:cs typeface="Times New Roman" panose="02020603050405020304" pitchFamily="18" charset="0"/>
              </a:rPr>
              <a:t>Xiu</a:t>
            </a:r>
            <a:r>
              <a:rPr lang="en-US" sz="3200" kern="100" dirty="0" smtClean="0">
                <a:solidFill>
                  <a:schemeClr val="accent3">
                    <a:lumMod val="75000"/>
                  </a:schemeClr>
                </a:solidFill>
                <a:effectLst/>
                <a:latin typeface="+mj-lt"/>
                <a:ea typeface="標楷體" panose="03000509000000000000" pitchFamily="65" charset="-120"/>
                <a:cs typeface="Times New Roman" panose="02020603050405020304" pitchFamily="18" charset="0"/>
              </a:rPr>
              <a:t> and Su Shi are writers representative of the Tang period.</a:t>
            </a:r>
            <a:r>
              <a:rPr lang="en-US" sz="3200" kern="100" dirty="0" smtClean="0">
                <a:solidFill>
                  <a:srgbClr val="222222"/>
                </a:solidFill>
                <a:effectLst/>
                <a:latin typeface="+mj-lt"/>
                <a:ea typeface="標楷體" panose="03000509000000000000" pitchFamily="65" charset="-120"/>
                <a:cs typeface="Times New Roman" panose="02020603050405020304" pitchFamily="18" charset="0"/>
              </a:rPr>
              <a:t/>
            </a:r>
            <a:br>
              <a:rPr lang="en-US" sz="3200" kern="100" dirty="0" smtClean="0">
                <a:solidFill>
                  <a:srgbClr val="222222"/>
                </a:solidFill>
                <a:effectLst/>
                <a:latin typeface="+mj-lt"/>
                <a:ea typeface="標楷體" panose="03000509000000000000" pitchFamily="65" charset="-120"/>
                <a:cs typeface="Times New Roman" panose="02020603050405020304" pitchFamily="18" charset="0"/>
              </a:rPr>
            </a:br>
            <a:endParaRPr lang="en-US" sz="3200" kern="100" dirty="0" smtClean="0">
              <a:solidFill>
                <a:srgbClr val="222222"/>
              </a:solidFill>
              <a:effectLst/>
              <a:latin typeface="+mj-lt"/>
              <a:ea typeface="標楷體" panose="03000509000000000000" pitchFamily="65" charset="-120"/>
              <a:cs typeface="Times New Roman" panose="02020603050405020304" pitchFamily="18" charset="0"/>
            </a:endParaRPr>
          </a:p>
          <a:p>
            <a:pPr>
              <a:spcAft>
                <a:spcPts val="0"/>
              </a:spcAft>
            </a:pPr>
            <a:r>
              <a:rPr lang="en-US" sz="3200" b="1" kern="100" dirty="0" smtClean="0">
                <a:solidFill>
                  <a:srgbClr val="222222"/>
                </a:solidFill>
                <a:effectLst/>
                <a:latin typeface="+mj-lt"/>
                <a:ea typeface="標楷體" panose="03000509000000000000" pitchFamily="65" charset="-120"/>
                <a:cs typeface="Times New Roman" panose="02020603050405020304" pitchFamily="18" charset="0"/>
              </a:rPr>
              <a:t>English (JA &amp; EN Translator by Google Translate): </a:t>
            </a:r>
            <a:r>
              <a:rPr lang="en-US" sz="3200" kern="100" dirty="0" smtClean="0">
                <a:solidFill>
                  <a:srgbClr val="222222"/>
                </a:solidFill>
                <a:effectLst/>
                <a:latin typeface="+mj-lt"/>
                <a:ea typeface="標楷體" panose="03000509000000000000" pitchFamily="65" charset="-120"/>
                <a:cs typeface="Times New Roman" panose="02020603050405020304" pitchFamily="18" charset="0"/>
              </a:rPr>
              <a:t/>
            </a:r>
            <a:br>
              <a:rPr lang="en-US" sz="3200" kern="100" dirty="0" smtClean="0">
                <a:solidFill>
                  <a:srgbClr val="222222"/>
                </a:solidFill>
                <a:effectLst/>
                <a:latin typeface="+mj-lt"/>
                <a:ea typeface="標楷體" panose="03000509000000000000" pitchFamily="65" charset="-120"/>
                <a:cs typeface="Times New Roman" panose="02020603050405020304" pitchFamily="18" charset="0"/>
              </a:rPr>
            </a:br>
            <a:r>
              <a:rPr lang="en-US" sz="3200" kern="100" dirty="0" smtClean="0">
                <a:solidFill>
                  <a:schemeClr val="accent1"/>
                </a:solidFill>
                <a:effectLst/>
                <a:latin typeface="+mj-lt"/>
                <a:ea typeface="標楷體" panose="03000509000000000000" pitchFamily="65" charset="-120"/>
                <a:cs typeface="Times New Roman" panose="02020603050405020304" pitchFamily="18" charset="0"/>
              </a:rPr>
              <a:t>Ouyang </a:t>
            </a:r>
            <a:r>
              <a:rPr lang="en-US" sz="3200" kern="100" dirty="0" err="1" smtClean="0">
                <a:solidFill>
                  <a:schemeClr val="accent1"/>
                </a:solidFill>
                <a:effectLst/>
                <a:latin typeface="+mj-lt"/>
                <a:ea typeface="標楷體" panose="03000509000000000000" pitchFamily="65" charset="-120"/>
                <a:cs typeface="Times New Roman" panose="02020603050405020304" pitchFamily="18" charset="0"/>
              </a:rPr>
              <a:t>Xiu</a:t>
            </a:r>
            <a:r>
              <a:rPr lang="en-US" sz="3200" kern="100" dirty="0" smtClean="0">
                <a:solidFill>
                  <a:schemeClr val="accent1"/>
                </a:solidFill>
                <a:effectLst/>
                <a:latin typeface="+mj-lt"/>
                <a:ea typeface="標楷體" panose="03000509000000000000" pitchFamily="65" charset="-120"/>
                <a:cs typeface="Times New Roman" panose="02020603050405020304" pitchFamily="18" charset="0"/>
              </a:rPr>
              <a:t> and Su Shi is a writer representative of the Tang Dynasty.</a:t>
            </a:r>
            <a:endParaRPr lang="zh-TW" sz="3200" kern="100" dirty="0">
              <a:solidFill>
                <a:schemeClr val="accent1"/>
              </a:solidFill>
              <a:effectLst/>
              <a:latin typeface="+mj-lt"/>
              <a:ea typeface="標楷體" panose="03000509000000000000" pitchFamily="65" charset="-120"/>
              <a:cs typeface="Times New Roman" panose="02020603050405020304" pitchFamily="18" charset="0"/>
            </a:endParaRPr>
          </a:p>
        </p:txBody>
      </p:sp>
      <p:pic>
        <p:nvPicPr>
          <p:cNvPr id="10"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11" name="標題 1"/>
          <p:cNvSpPr>
            <a:spLocks noGrp="1"/>
          </p:cNvSpPr>
          <p:nvPr>
            <p:ph type="title"/>
          </p:nvPr>
        </p:nvSpPr>
        <p:spPr>
          <a:xfrm>
            <a:off x="457200" y="-27384"/>
            <a:ext cx="8229600" cy="1143000"/>
          </a:xfrm>
        </p:spPr>
        <p:txBody>
          <a:bodyPr>
            <a:normAutofit/>
          </a:bodyPr>
          <a:lstStyle/>
          <a:p>
            <a:r>
              <a:rPr lang="en-US" altLang="zh-TW" b="1" dirty="0">
                <a:ln w="0"/>
                <a:solidFill>
                  <a:schemeClr val="accent1"/>
                </a:solidFill>
              </a:rPr>
              <a:t>JA &amp; EN Translator</a:t>
            </a:r>
            <a:endParaRPr lang="zh-TW" altLang="en-US" b="1" dirty="0">
              <a:solidFill>
                <a:schemeClr val="accent1"/>
              </a:solidFill>
            </a:endParaRPr>
          </a:p>
        </p:txBody>
      </p:sp>
      <p:sp>
        <p:nvSpPr>
          <p:cNvPr id="12" name="圓角矩形 11"/>
          <p:cNvSpPr/>
          <p:nvPr/>
        </p:nvSpPr>
        <p:spPr>
          <a:xfrm>
            <a:off x="7661374" y="980728"/>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ln w="0"/>
                <a:solidFill>
                  <a:schemeClr val="tx1"/>
                </a:solidFill>
              </a:rPr>
              <a:t>JA&amp;EN Translator</a:t>
            </a:r>
            <a:endParaRPr lang="zh-TW" altLang="en-US" b="1" dirty="0">
              <a:ln w="0"/>
              <a:solidFill>
                <a:schemeClr val="tx1"/>
              </a:solidFill>
            </a:endParaRPr>
          </a:p>
        </p:txBody>
      </p:sp>
      <p:sp>
        <p:nvSpPr>
          <p:cNvPr id="8"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111280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68</a:t>
            </a:fld>
            <a:endParaRPr lang="zh-TW" altLang="en-US"/>
          </a:p>
        </p:txBody>
      </p:sp>
      <p:sp>
        <p:nvSpPr>
          <p:cNvPr id="6" name="文字方塊 2"/>
          <p:cNvSpPr txBox="1">
            <a:spLocks noChangeArrowheads="1"/>
          </p:cNvSpPr>
          <p:nvPr/>
        </p:nvSpPr>
        <p:spPr bwMode="auto">
          <a:xfrm>
            <a:off x="251520" y="1700808"/>
            <a:ext cx="8694140" cy="4832092"/>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spcAft>
                <a:spcPts val="0"/>
              </a:spcAft>
            </a:pPr>
            <a:r>
              <a:rPr lang="en-US" altLang="zh-TW" sz="2800" b="1" kern="100" dirty="0" smtClean="0">
                <a:effectLst/>
                <a:latin typeface="+mj-lt"/>
                <a:ea typeface="標楷體" panose="03000509000000000000" pitchFamily="65" charset="-120"/>
                <a:cs typeface="Times New Roman" panose="02020603050405020304" pitchFamily="18" charset="0"/>
              </a:rPr>
              <a:t>Raw Data:</a:t>
            </a:r>
            <a:endParaRPr lang="zh-TW" sz="2800" b="1" kern="100" dirty="0" smtClean="0">
              <a:effectLst/>
              <a:latin typeface="+mj-lt"/>
              <a:ea typeface="標楷體" panose="03000509000000000000" pitchFamily="65" charset="-120"/>
              <a:cs typeface="Times New Roman" panose="02020603050405020304" pitchFamily="18" charset="0"/>
            </a:endParaRPr>
          </a:p>
          <a:p>
            <a:pPr>
              <a:spcAft>
                <a:spcPts val="0"/>
              </a:spcAft>
            </a:pPr>
            <a:r>
              <a:rPr lang="en-US" sz="2800" kern="100" dirty="0" smtClean="0">
                <a:solidFill>
                  <a:schemeClr val="accent3">
                    <a:lumMod val="50000"/>
                  </a:schemeClr>
                </a:solidFill>
                <a:effectLst/>
                <a:latin typeface="+mj-lt"/>
                <a:ea typeface="標楷體" panose="03000509000000000000" pitchFamily="65" charset="-120"/>
                <a:cs typeface="Times New Roman" panose="02020603050405020304" pitchFamily="18" charset="0"/>
              </a:rPr>
              <a:t>Wang </a:t>
            </a:r>
            <a:r>
              <a:rPr lang="en-US" sz="2800" kern="100" dirty="0" err="1" smtClean="0">
                <a:solidFill>
                  <a:schemeClr val="accent3">
                    <a:lumMod val="50000"/>
                  </a:schemeClr>
                </a:solidFill>
                <a:effectLst/>
                <a:latin typeface="+mj-lt"/>
                <a:ea typeface="標楷體" panose="03000509000000000000" pitchFamily="65" charset="-120"/>
                <a:cs typeface="Times New Roman" panose="02020603050405020304" pitchFamily="18" charset="0"/>
              </a:rPr>
              <a:t>Anshi</a:t>
            </a:r>
            <a:r>
              <a:rPr lang="en-US" sz="2800" kern="100" dirty="0" smtClean="0">
                <a:solidFill>
                  <a:schemeClr val="accent3">
                    <a:lumMod val="50000"/>
                  </a:schemeClr>
                </a:solidFill>
                <a:effectLst/>
                <a:latin typeface="+mj-lt"/>
                <a:ea typeface="標楷體" panose="03000509000000000000" pitchFamily="65" charset="-120"/>
                <a:cs typeface="Times New Roman" panose="02020603050405020304" pitchFamily="18" charset="0"/>
              </a:rPr>
              <a:t>, who lived during the Song period, carried out reforms called the New Policies (</a:t>
            </a:r>
            <a:r>
              <a:rPr lang="en-US" sz="2800" kern="100" dirty="0" err="1" smtClean="0">
                <a:solidFill>
                  <a:schemeClr val="accent3">
                    <a:lumMod val="50000"/>
                  </a:schemeClr>
                </a:solidFill>
                <a:effectLst/>
                <a:latin typeface="+mj-lt"/>
                <a:ea typeface="標楷體" panose="03000509000000000000" pitchFamily="65" charset="-120"/>
                <a:cs typeface="Times New Roman" panose="02020603050405020304" pitchFamily="18" charset="0"/>
              </a:rPr>
              <a:t>xin</a:t>
            </a:r>
            <a:r>
              <a:rPr lang="en-US" sz="2800" kern="100" dirty="0" smtClean="0">
                <a:solidFill>
                  <a:schemeClr val="accent3">
                    <a:lumMod val="50000"/>
                  </a:schemeClr>
                </a:solidFill>
                <a:effectLst/>
                <a:latin typeface="+mj-lt"/>
                <a:ea typeface="標楷體" panose="03000509000000000000" pitchFamily="65" charset="-120"/>
                <a:cs typeface="Times New Roman" panose="02020603050405020304" pitchFamily="18" charset="0"/>
              </a:rPr>
              <a:t> </a:t>
            </a:r>
            <a:r>
              <a:rPr lang="en-US" sz="2800" kern="100" dirty="0" err="1" smtClean="0">
                <a:solidFill>
                  <a:schemeClr val="accent3">
                    <a:lumMod val="50000"/>
                  </a:schemeClr>
                </a:solidFill>
                <a:effectLst/>
                <a:latin typeface="+mj-lt"/>
                <a:ea typeface="標楷體" panose="03000509000000000000" pitchFamily="65" charset="-120"/>
                <a:cs typeface="Times New Roman" panose="02020603050405020304" pitchFamily="18" charset="0"/>
              </a:rPr>
              <a:t>fa</a:t>
            </a:r>
            <a:r>
              <a:rPr lang="en-US" sz="2800" kern="100" dirty="0" smtClean="0">
                <a:solidFill>
                  <a:schemeClr val="accent3">
                    <a:lumMod val="50000"/>
                  </a:schemeClr>
                </a:solidFill>
                <a:effectLst/>
                <a:latin typeface="+mj-lt"/>
                <a:ea typeface="標楷體" panose="03000509000000000000" pitchFamily="65" charset="-120"/>
                <a:cs typeface="Times New Roman" panose="02020603050405020304" pitchFamily="18" charset="0"/>
              </a:rPr>
              <a:t>).</a:t>
            </a:r>
            <a:endParaRPr lang="zh-TW" sz="2800" kern="100" dirty="0" smtClean="0">
              <a:solidFill>
                <a:schemeClr val="accent3">
                  <a:lumMod val="50000"/>
                </a:schemeClr>
              </a:solidFill>
              <a:effectLst/>
              <a:latin typeface="+mj-lt"/>
              <a:ea typeface="標楷體" panose="03000509000000000000" pitchFamily="65" charset="-120"/>
              <a:cs typeface="Times New Roman" panose="02020603050405020304" pitchFamily="18" charset="0"/>
            </a:endParaRPr>
          </a:p>
          <a:p>
            <a:pPr>
              <a:spcAft>
                <a:spcPts val="0"/>
              </a:spcAft>
            </a:pPr>
            <a:endParaRPr lang="en-US" altLang="zh-TW" sz="2800" kern="100" dirty="0" smtClean="0">
              <a:effectLst/>
              <a:latin typeface="+mj-lt"/>
              <a:ea typeface="標楷體" panose="03000509000000000000" pitchFamily="65" charset="-120"/>
              <a:cs typeface="Times New Roman" panose="02020603050405020304" pitchFamily="18" charset="0"/>
            </a:endParaRPr>
          </a:p>
          <a:p>
            <a:pPr>
              <a:spcAft>
                <a:spcPts val="0"/>
              </a:spcAft>
            </a:pPr>
            <a:r>
              <a:rPr lang="en-US" altLang="zh-TW" sz="2800" b="1" kern="100" dirty="0" smtClean="0">
                <a:effectLst/>
                <a:latin typeface="+mj-lt"/>
                <a:ea typeface="標楷體" panose="03000509000000000000" pitchFamily="65" charset="-120"/>
                <a:cs typeface="Times New Roman" panose="02020603050405020304" pitchFamily="18" charset="0"/>
              </a:rPr>
              <a:t>POS tagger and NER</a:t>
            </a:r>
            <a:r>
              <a:rPr lang="en-US" altLang="zh-TW" sz="2800" b="1" kern="100" dirty="0" smtClean="0">
                <a:latin typeface="+mj-lt"/>
                <a:ea typeface="標楷體" panose="03000509000000000000" pitchFamily="65" charset="-120"/>
                <a:cs typeface="Times New Roman" panose="02020603050405020304" pitchFamily="18" charset="0"/>
              </a:rPr>
              <a:t>:</a:t>
            </a:r>
            <a:endParaRPr lang="zh-TW" sz="2800" b="1" kern="100" dirty="0" smtClean="0">
              <a:effectLst/>
              <a:latin typeface="+mj-lt"/>
              <a:ea typeface="標楷體" panose="03000509000000000000" pitchFamily="65" charset="-120"/>
              <a:cs typeface="Times New Roman" panose="02020603050405020304" pitchFamily="18" charset="0"/>
            </a:endParaRPr>
          </a:p>
          <a:p>
            <a:pPr>
              <a:spcAft>
                <a:spcPts val="0"/>
              </a:spcAft>
            </a:pPr>
            <a:r>
              <a:rPr lang="en-US" sz="2800" kern="100" dirty="0" smtClean="0">
                <a:solidFill>
                  <a:schemeClr val="accent1"/>
                </a:solidFill>
                <a:effectLst/>
                <a:latin typeface="+mj-lt"/>
                <a:ea typeface="標楷體" panose="03000509000000000000" pitchFamily="65" charset="-120"/>
                <a:cs typeface="Times New Roman" panose="02020603050405020304" pitchFamily="18" charset="0"/>
              </a:rPr>
              <a:t>Wang/PERSON/NNP </a:t>
            </a:r>
            <a:r>
              <a:rPr lang="en-US" sz="2800" kern="100" dirty="0" err="1" smtClean="0">
                <a:solidFill>
                  <a:schemeClr val="accent1"/>
                </a:solidFill>
                <a:effectLst/>
                <a:latin typeface="+mj-lt"/>
                <a:ea typeface="標楷體" panose="03000509000000000000" pitchFamily="65" charset="-120"/>
                <a:cs typeface="Times New Roman" panose="02020603050405020304" pitchFamily="18" charset="0"/>
              </a:rPr>
              <a:t>Anshi</a:t>
            </a:r>
            <a:r>
              <a:rPr lang="en-US" sz="2800" kern="100" dirty="0" smtClean="0">
                <a:solidFill>
                  <a:schemeClr val="accent1"/>
                </a:solidFill>
                <a:effectLst/>
                <a:latin typeface="+mj-lt"/>
                <a:ea typeface="標楷體" panose="03000509000000000000" pitchFamily="65" charset="-120"/>
                <a:cs typeface="Times New Roman" panose="02020603050405020304" pitchFamily="18" charset="0"/>
              </a:rPr>
              <a:t>/PERSON/NNP ,/O/, who/O/WP lived/O/VBD during/O/IN the/O/DT Song/O/NN period/O/NN ,/O/, carried/O/VBD out/O/RP reforms/O/NNS called/O/VBD the/O/DT New/O/JJ Policies/O/NNS -LRB-/O/-LRB- </a:t>
            </a:r>
            <a:r>
              <a:rPr lang="en-US" sz="2800" kern="100" dirty="0" err="1" smtClean="0">
                <a:solidFill>
                  <a:schemeClr val="accent1"/>
                </a:solidFill>
                <a:effectLst/>
                <a:latin typeface="+mj-lt"/>
                <a:ea typeface="標楷體" panose="03000509000000000000" pitchFamily="65" charset="-120"/>
                <a:cs typeface="Times New Roman" panose="02020603050405020304" pitchFamily="18" charset="0"/>
              </a:rPr>
              <a:t>xin</a:t>
            </a:r>
            <a:r>
              <a:rPr lang="en-US" sz="2800" kern="100" dirty="0" smtClean="0">
                <a:solidFill>
                  <a:schemeClr val="accent1"/>
                </a:solidFill>
                <a:effectLst/>
                <a:latin typeface="+mj-lt"/>
                <a:ea typeface="標楷體" panose="03000509000000000000" pitchFamily="65" charset="-120"/>
                <a:cs typeface="Times New Roman" panose="02020603050405020304" pitchFamily="18" charset="0"/>
              </a:rPr>
              <a:t>/O/FW </a:t>
            </a:r>
            <a:r>
              <a:rPr lang="en-US" sz="2800" kern="100" dirty="0" err="1" smtClean="0">
                <a:solidFill>
                  <a:schemeClr val="accent1"/>
                </a:solidFill>
                <a:effectLst/>
                <a:latin typeface="+mj-lt"/>
                <a:ea typeface="標楷體" panose="03000509000000000000" pitchFamily="65" charset="-120"/>
                <a:cs typeface="Times New Roman" panose="02020603050405020304" pitchFamily="18" charset="0"/>
              </a:rPr>
              <a:t>fa</a:t>
            </a:r>
            <a:r>
              <a:rPr lang="en-US" sz="2800" kern="100" dirty="0" smtClean="0">
                <a:solidFill>
                  <a:schemeClr val="accent1"/>
                </a:solidFill>
                <a:effectLst/>
                <a:latin typeface="+mj-lt"/>
                <a:ea typeface="標楷體" panose="03000509000000000000" pitchFamily="65" charset="-120"/>
                <a:cs typeface="Times New Roman" panose="02020603050405020304" pitchFamily="18" charset="0"/>
              </a:rPr>
              <a:t>/O/FW -RRB-/O/-RRB- ./O/.</a:t>
            </a:r>
            <a:endParaRPr lang="zh-TW" sz="2800" kern="100" dirty="0">
              <a:solidFill>
                <a:schemeClr val="accent1"/>
              </a:solidFill>
              <a:effectLst/>
              <a:latin typeface="+mj-lt"/>
              <a:ea typeface="標楷體" panose="03000509000000000000" pitchFamily="65" charset="-120"/>
              <a:cs typeface="Times New Roman" panose="02020603050405020304" pitchFamily="18" charset="0"/>
            </a:endParaRPr>
          </a:p>
        </p:txBody>
      </p:sp>
      <p:pic>
        <p:nvPicPr>
          <p:cNvPr id="10"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12" name="標題 1"/>
          <p:cNvSpPr>
            <a:spLocks noGrp="1"/>
          </p:cNvSpPr>
          <p:nvPr>
            <p:ph type="title"/>
          </p:nvPr>
        </p:nvSpPr>
        <p:spPr>
          <a:xfrm>
            <a:off x="457200" y="-27384"/>
            <a:ext cx="8229600" cy="1143000"/>
          </a:xfrm>
        </p:spPr>
        <p:txBody>
          <a:bodyPr>
            <a:normAutofit/>
          </a:bodyPr>
          <a:lstStyle/>
          <a:p>
            <a:r>
              <a:rPr lang="en-US" altLang="zh-TW" b="1" dirty="0">
                <a:ln w="0"/>
                <a:solidFill>
                  <a:schemeClr val="accent1"/>
                </a:solidFill>
              </a:rPr>
              <a:t>NER &amp; POS tagger</a:t>
            </a:r>
            <a:endParaRPr lang="zh-TW" altLang="en-US" b="1" dirty="0">
              <a:ln w="0"/>
              <a:solidFill>
                <a:schemeClr val="accent1"/>
              </a:solidFill>
            </a:endParaRPr>
          </a:p>
        </p:txBody>
      </p:sp>
      <p:sp>
        <p:nvSpPr>
          <p:cNvPr id="13" name="圓角矩形 12"/>
          <p:cNvSpPr/>
          <p:nvPr/>
        </p:nvSpPr>
        <p:spPr>
          <a:xfrm>
            <a:off x="7517358" y="980728"/>
            <a:ext cx="1375122" cy="523656"/>
          </a:xfrm>
          <a:prstGeom prst="roundRect">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ln w="0"/>
                <a:solidFill>
                  <a:schemeClr val="tx1"/>
                </a:solidFill>
              </a:rPr>
              <a:t>Stanford </a:t>
            </a:r>
            <a:r>
              <a:rPr lang="en-US" altLang="zh-TW" b="1" dirty="0" err="1" smtClean="0">
                <a:ln w="0"/>
                <a:solidFill>
                  <a:schemeClr val="tx1"/>
                </a:solidFill>
              </a:rPr>
              <a:t>CoreNLP</a:t>
            </a:r>
            <a:endParaRPr lang="zh-TW" altLang="en-US" b="1" dirty="0">
              <a:ln w="0"/>
              <a:solidFill>
                <a:schemeClr val="tx1"/>
              </a:solidFill>
            </a:endParaRPr>
          </a:p>
        </p:txBody>
      </p:sp>
      <p:sp>
        <p:nvSpPr>
          <p:cNvPr id="8"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197386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2"/>
          <p:cNvSpPr txBox="1">
            <a:spLocks noChangeArrowheads="1"/>
          </p:cNvSpPr>
          <p:nvPr/>
        </p:nvSpPr>
        <p:spPr bwMode="auto">
          <a:xfrm>
            <a:off x="179512" y="1340768"/>
            <a:ext cx="8784976" cy="52914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000" kern="100" dirty="0">
                <a:effectLst/>
                <a:latin typeface="+mj-lt"/>
                <a:ea typeface="標楷體" panose="03000509000000000000" pitchFamily="65" charset="-120"/>
                <a:cs typeface="Times New Roman" panose="02020603050405020304" pitchFamily="18" charset="0"/>
              </a:rPr>
              <a:t>&lt;KEY_TERM_SET LANGUAGE="EN"&gt;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smtClean="0">
                <a:effectLst/>
                <a:latin typeface="+mj-lt"/>
                <a:ea typeface="標楷體" panose="03000509000000000000" pitchFamily="65" charset="-120"/>
                <a:cs typeface="Times New Roman" panose="02020603050405020304" pitchFamily="18" charset="0"/>
              </a:rPr>
              <a:t>	&lt;</a:t>
            </a:r>
            <a:r>
              <a:rPr lang="en-US" sz="2000" kern="100" dirty="0">
                <a:effectLst/>
                <a:latin typeface="+mj-lt"/>
                <a:ea typeface="標楷體" panose="03000509000000000000" pitchFamily="65" charset="-120"/>
                <a:cs typeface="Times New Roman" panose="02020603050405020304" pitchFamily="18" charset="0"/>
              </a:rPr>
              <a:t>KEY_TERM RANK="1" SCORE="1"&gt;</a:t>
            </a:r>
            <a:r>
              <a:rPr lang="en-US" sz="2000" kern="100" dirty="0">
                <a:solidFill>
                  <a:srgbClr val="FF0000"/>
                </a:solidFill>
                <a:effectLst/>
                <a:latin typeface="+mj-lt"/>
                <a:ea typeface="標楷體" panose="03000509000000000000" pitchFamily="65" charset="-120"/>
                <a:cs typeface="Times New Roman" panose="02020603050405020304" pitchFamily="18" charset="0"/>
              </a:rPr>
              <a:t>time</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RANK="2" SCORE="0.95"&gt;</a:t>
            </a:r>
            <a:r>
              <a:rPr lang="en-US" sz="2000" kern="100" dirty="0" err="1">
                <a:solidFill>
                  <a:srgbClr val="FF0000"/>
                </a:solidFill>
                <a:effectLst/>
                <a:latin typeface="+mj-lt"/>
                <a:ea typeface="標楷體" panose="03000509000000000000" pitchFamily="65" charset="-120"/>
                <a:cs typeface="Times New Roman" panose="02020603050405020304" pitchFamily="18" charset="0"/>
              </a:rPr>
              <a:t>Tsuda</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RANK="3" SCORE="0.9"&gt;</a:t>
            </a:r>
            <a:r>
              <a:rPr lang="en-US" sz="2000" kern="100" dirty="0" err="1">
                <a:solidFill>
                  <a:srgbClr val="FF0000"/>
                </a:solidFill>
                <a:effectLst/>
                <a:latin typeface="+mj-lt"/>
                <a:ea typeface="標楷體" panose="03000509000000000000" pitchFamily="65" charset="-120"/>
                <a:cs typeface="Times New Roman" panose="02020603050405020304" pitchFamily="18" charset="0"/>
              </a:rPr>
              <a:t>Umeko</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RANK="4" SCORE="0.85"&gt;</a:t>
            </a:r>
            <a:r>
              <a:rPr lang="en-US" sz="2000" kern="100" dirty="0">
                <a:solidFill>
                  <a:srgbClr val="FF0000"/>
                </a:solidFill>
                <a:effectLst/>
                <a:latin typeface="+mj-lt"/>
                <a:ea typeface="標楷體" panose="03000509000000000000" pitchFamily="65" charset="-120"/>
                <a:cs typeface="Times New Roman" panose="02020603050405020304" pitchFamily="18" charset="0"/>
              </a:rPr>
              <a:t>journey</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RANK="5" SCORE="0.8"&gt;</a:t>
            </a:r>
            <a:r>
              <a:rPr lang="en-US" sz="2000" kern="100" dirty="0">
                <a:solidFill>
                  <a:srgbClr val="FF0000"/>
                </a:solidFill>
                <a:effectLst/>
                <a:latin typeface="+mj-lt"/>
                <a:ea typeface="標楷體" panose="03000509000000000000" pitchFamily="65" charset="-120"/>
                <a:cs typeface="Times New Roman" panose="02020603050405020304" pitchFamily="18" charset="0"/>
              </a:rPr>
              <a:t>USA</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RANK="6" SCORE="0.75"&gt;</a:t>
            </a:r>
            <a:r>
              <a:rPr lang="en-US" sz="2000" kern="100" dirty="0">
                <a:solidFill>
                  <a:srgbClr val="FF0000"/>
                </a:solidFill>
                <a:effectLst/>
                <a:latin typeface="+mj-lt"/>
                <a:ea typeface="標楷體" panose="03000509000000000000" pitchFamily="65" charset="-120"/>
                <a:cs typeface="Times New Roman" panose="02020603050405020304" pitchFamily="18" charset="0"/>
              </a:rPr>
              <a:t>China</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RANK="7" SCORE="0.7"&gt;</a:t>
            </a:r>
            <a:r>
              <a:rPr lang="en-US" sz="2000" kern="100" dirty="0">
                <a:solidFill>
                  <a:srgbClr val="FF0000"/>
                </a:solidFill>
                <a:effectLst/>
                <a:latin typeface="+mj-lt"/>
                <a:ea typeface="標楷體" panose="03000509000000000000" pitchFamily="65" charset="-120"/>
                <a:cs typeface="Times New Roman" panose="02020603050405020304" pitchFamily="18" charset="0"/>
              </a:rPr>
              <a:t>language</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RANK="8" SCORE="0.65"&gt;</a:t>
            </a:r>
            <a:r>
              <a:rPr lang="en-US" sz="2000" kern="100" dirty="0">
                <a:solidFill>
                  <a:srgbClr val="FF0000"/>
                </a:solidFill>
                <a:effectLst/>
                <a:latin typeface="+mj-lt"/>
                <a:ea typeface="標楷體" panose="03000509000000000000" pitchFamily="65" charset="-120"/>
                <a:cs typeface="Times New Roman" panose="02020603050405020304" pitchFamily="18" charset="0"/>
              </a:rPr>
              <a:t>schools</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RANK="9" SCORE="0.6"&gt;</a:t>
            </a:r>
            <a:r>
              <a:rPr lang="en-US" sz="2000" kern="100" dirty="0">
                <a:solidFill>
                  <a:srgbClr val="FF0000"/>
                </a:solidFill>
                <a:effectLst/>
                <a:latin typeface="+mj-lt"/>
                <a:ea typeface="標楷體" panose="03000509000000000000" pitchFamily="65" charset="-120"/>
                <a:cs typeface="Times New Roman" panose="02020603050405020304" pitchFamily="18" charset="0"/>
              </a:rPr>
              <a:t>students</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RANK="10" SCORE="0.55"&gt;</a:t>
            </a:r>
            <a:r>
              <a:rPr lang="en-US" sz="2000" kern="100" dirty="0">
                <a:solidFill>
                  <a:srgbClr val="FF0000"/>
                </a:solidFill>
                <a:effectLst/>
                <a:latin typeface="+mj-lt"/>
                <a:ea typeface="標楷體" panose="03000509000000000000" pitchFamily="65" charset="-120"/>
                <a:cs typeface="Times New Roman" panose="02020603050405020304" pitchFamily="18" charset="0"/>
              </a:rPr>
              <a:t>modernization</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RANK="11" SCORE="0.5"&gt;</a:t>
            </a:r>
            <a:r>
              <a:rPr lang="en-US" sz="2000" kern="100" dirty="0">
                <a:solidFill>
                  <a:srgbClr val="FF0000"/>
                </a:solidFill>
                <a:effectLst/>
                <a:latin typeface="+mj-lt"/>
                <a:ea typeface="標楷體" panose="03000509000000000000" pitchFamily="65" charset="-120"/>
                <a:cs typeface="Times New Roman" panose="02020603050405020304" pitchFamily="18" charset="0"/>
              </a:rPr>
              <a:t>policy</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RANK="12" SCORE="0.45"&gt;</a:t>
            </a:r>
            <a:r>
              <a:rPr lang="en-US" sz="2000" kern="100" dirty="0">
                <a:solidFill>
                  <a:srgbClr val="FF0000"/>
                </a:solidFill>
                <a:effectLst/>
                <a:latin typeface="+mj-lt"/>
                <a:ea typeface="標楷體" panose="03000509000000000000" pitchFamily="65" charset="-120"/>
                <a:cs typeface="Times New Roman" panose="02020603050405020304" pitchFamily="18" charset="0"/>
              </a:rPr>
              <a:t>foreign</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RANK="13" SCORE="0.4"&gt;</a:t>
            </a:r>
            <a:r>
              <a:rPr lang="en-US" sz="2000" kern="100" dirty="0">
                <a:solidFill>
                  <a:srgbClr val="FF0000"/>
                </a:solidFill>
                <a:effectLst/>
                <a:latin typeface="+mj-lt"/>
                <a:ea typeface="標楷體" panose="03000509000000000000" pitchFamily="65" charset="-120"/>
                <a:cs typeface="Times New Roman" panose="02020603050405020304" pitchFamily="18" charset="0"/>
              </a:rPr>
              <a:t>government-funded</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RANK="14" SCORE="0.35"&gt;</a:t>
            </a:r>
            <a:r>
              <a:rPr lang="en-US" sz="2000" kern="100" dirty="0" err="1">
                <a:solidFill>
                  <a:srgbClr val="FF0000"/>
                </a:solidFill>
                <a:effectLst/>
                <a:latin typeface="+mj-lt"/>
                <a:ea typeface="標楷體" panose="03000509000000000000" pitchFamily="65" charset="-120"/>
                <a:cs typeface="Times New Roman" panose="02020603050405020304" pitchFamily="18" charset="0"/>
              </a:rPr>
              <a:t>Tsuda</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	</a:t>
            </a:r>
            <a:r>
              <a:rPr lang="en-US" sz="2000" kern="100" dirty="0" smtClean="0">
                <a:effectLst/>
                <a:latin typeface="+mj-lt"/>
                <a:ea typeface="標楷體" panose="03000509000000000000" pitchFamily="65" charset="-120"/>
                <a:cs typeface="Times New Roman" panose="02020603050405020304" pitchFamily="18" charset="0"/>
              </a:rPr>
              <a:t>&lt;</a:t>
            </a:r>
            <a:r>
              <a:rPr lang="en-US" sz="2000" kern="100" dirty="0">
                <a:effectLst/>
                <a:latin typeface="+mj-lt"/>
                <a:ea typeface="標楷體" panose="03000509000000000000" pitchFamily="65" charset="-120"/>
                <a:cs typeface="Times New Roman" panose="02020603050405020304" pitchFamily="18" charset="0"/>
              </a:rPr>
              <a:t>KEY_TERM RANK="15" SCORE="0.3"&gt;</a:t>
            </a:r>
            <a:r>
              <a:rPr lang="en-US" sz="2000" kern="100" dirty="0" err="1">
                <a:solidFill>
                  <a:srgbClr val="FF0000"/>
                </a:solidFill>
                <a:effectLst/>
                <a:latin typeface="+mj-lt"/>
                <a:ea typeface="標楷體" panose="03000509000000000000" pitchFamily="65" charset="-120"/>
                <a:cs typeface="Times New Roman" panose="02020603050405020304" pitchFamily="18" charset="0"/>
              </a:rPr>
              <a:t>Umeko</a:t>
            </a:r>
            <a:r>
              <a:rPr lang="en-US" sz="2000" kern="100" dirty="0">
                <a:effectLst/>
                <a:latin typeface="+mj-lt"/>
                <a:ea typeface="標楷體" panose="03000509000000000000" pitchFamily="65" charset="-120"/>
                <a:cs typeface="Times New Roman" panose="02020603050405020304" pitchFamily="18" charset="0"/>
              </a:rPr>
              <a:t>&lt;/KEY_TERM&gt;</a:t>
            </a:r>
            <a:endParaRPr lang="zh-TW" sz="2000" kern="100" dirty="0">
              <a:effectLst/>
              <a:latin typeface="+mj-lt"/>
              <a:ea typeface="標楷體" panose="03000509000000000000" pitchFamily="65" charset="-120"/>
              <a:cs typeface="Times New Roman" panose="02020603050405020304" pitchFamily="18" charset="0"/>
            </a:endParaRPr>
          </a:p>
          <a:p>
            <a:pPr>
              <a:spcAft>
                <a:spcPts val="0"/>
              </a:spcAft>
            </a:pPr>
            <a:r>
              <a:rPr lang="en-US" sz="2000" kern="100" dirty="0">
                <a:effectLst/>
                <a:latin typeface="+mj-lt"/>
                <a:ea typeface="標楷體" panose="03000509000000000000" pitchFamily="65" charset="-120"/>
                <a:cs typeface="Times New Roman" panose="02020603050405020304" pitchFamily="18" charset="0"/>
              </a:rPr>
              <a:t>&lt;/KEY_TERM_SET&gt;</a:t>
            </a:r>
            <a:endParaRPr lang="zh-TW" sz="2000" kern="100" dirty="0">
              <a:effectLst/>
              <a:latin typeface="+mj-lt"/>
              <a:ea typeface="標楷體" panose="03000509000000000000"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69</a:t>
            </a:fld>
            <a:endParaRPr lang="zh-TW" altLang="en-US"/>
          </a:p>
        </p:txBody>
      </p:sp>
      <p:sp>
        <p:nvSpPr>
          <p:cNvPr id="7" name="標題 1"/>
          <p:cNvSpPr>
            <a:spLocks noGrp="1"/>
          </p:cNvSpPr>
          <p:nvPr>
            <p:ph type="title"/>
          </p:nvPr>
        </p:nvSpPr>
        <p:spPr>
          <a:xfrm>
            <a:off x="457200" y="-15835"/>
            <a:ext cx="8229600" cy="1143000"/>
          </a:xfrm>
        </p:spPr>
        <p:txBody>
          <a:bodyPr/>
          <a:lstStyle/>
          <a:p>
            <a:r>
              <a:rPr lang="en-US" altLang="zh-TW" b="1" dirty="0">
                <a:ln w="0"/>
                <a:solidFill>
                  <a:schemeClr val="accent1"/>
                </a:solidFill>
              </a:rPr>
              <a:t>Question </a:t>
            </a:r>
            <a:r>
              <a:rPr lang="en-US" altLang="zh-TW" b="1" dirty="0" smtClean="0">
                <a:ln w="0"/>
                <a:solidFill>
                  <a:schemeClr val="accent1"/>
                </a:solidFill>
              </a:rPr>
              <a:t>Analysis Result</a:t>
            </a:r>
            <a:endParaRPr lang="zh-TW" altLang="en-US" b="1" dirty="0">
              <a:ln w="0"/>
              <a:solidFill>
                <a:schemeClr val="accent1"/>
              </a:solidFill>
            </a:endParaRPr>
          </a:p>
        </p:txBody>
      </p:sp>
      <p:pic>
        <p:nvPicPr>
          <p:cNvPr id="8"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9"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17648772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09075" cy="737485"/>
          </a:xfrm>
        </p:spPr>
        <p:txBody>
          <a:bodyPr/>
          <a:lstStyle/>
          <a:p>
            <a:r>
              <a:rPr lang="en-US" dirty="0">
                <a:solidFill>
                  <a:schemeClr val="accent1"/>
                </a:solidFill>
              </a:rPr>
              <a:t> </a:t>
            </a:r>
            <a:r>
              <a:rPr lang="en-US" dirty="0" err="1" smtClean="0">
                <a:solidFill>
                  <a:schemeClr val="accent1"/>
                </a:solidFill>
              </a:rPr>
              <a:t>FinTech</a:t>
            </a:r>
            <a:r>
              <a:rPr lang="en-US" dirty="0" smtClean="0">
                <a:solidFill>
                  <a:schemeClr val="accent1"/>
                </a:solidFill>
              </a:rPr>
              <a:t>: Financial Services Innovation</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7</a:t>
            </a:fld>
            <a:endParaRPr lang="zh-TW" altLang="en-US"/>
          </a:p>
        </p:txBody>
      </p:sp>
      <p:sp>
        <p:nvSpPr>
          <p:cNvPr id="5" name="Rectangle 4"/>
          <p:cNvSpPr/>
          <p:nvPr/>
        </p:nvSpPr>
        <p:spPr>
          <a:xfrm>
            <a:off x="564486" y="6597352"/>
            <a:ext cx="8015028" cy="276999"/>
          </a:xfrm>
          <a:prstGeom prst="rect">
            <a:avLst/>
          </a:prstGeom>
        </p:spPr>
        <p:txBody>
          <a:bodyPr wrap="square">
            <a:spAutoFit/>
          </a:bodyPr>
          <a:lstStyle/>
          <a:p>
            <a:pPr algn="ctr"/>
            <a:r>
              <a:rPr lang="en-US" sz="1200" dirty="0" smtClean="0">
                <a:solidFill>
                  <a:schemeClr val="bg1">
                    <a:lumMod val="75000"/>
                  </a:schemeClr>
                </a:solidFill>
              </a:rPr>
              <a:t>Source</a:t>
            </a:r>
            <a:r>
              <a:rPr lang="en-US" sz="1200" dirty="0">
                <a:solidFill>
                  <a:schemeClr val="bg1">
                    <a:lumMod val="75000"/>
                  </a:schemeClr>
                </a:solidFill>
              </a:rPr>
              <a:t>: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pic>
        <p:nvPicPr>
          <p:cNvPr id="7" name="Picture 6"/>
          <p:cNvPicPr>
            <a:picLocks noChangeAspect="1"/>
          </p:cNvPicPr>
          <p:nvPr/>
        </p:nvPicPr>
        <p:blipFill>
          <a:blip r:embed="rId2"/>
          <a:stretch>
            <a:fillRect/>
          </a:stretch>
        </p:blipFill>
        <p:spPr>
          <a:xfrm>
            <a:off x="1230111" y="752698"/>
            <a:ext cx="6683778" cy="5805909"/>
          </a:xfrm>
          <a:prstGeom prst="rect">
            <a:avLst/>
          </a:prstGeom>
        </p:spPr>
      </p:pic>
    </p:spTree>
    <p:extLst>
      <p:ext uri="{BB962C8B-B14F-4D97-AF65-F5344CB8AC3E}">
        <p14:creationId xmlns:p14="http://schemas.microsoft.com/office/powerpoint/2010/main" val="16022725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70</a:t>
            </a:fld>
            <a:endParaRPr lang="zh-TW" altLang="en-US"/>
          </a:p>
        </p:txBody>
      </p:sp>
      <p:sp>
        <p:nvSpPr>
          <p:cNvPr id="17" name="標題 1"/>
          <p:cNvSpPr>
            <a:spLocks noGrp="1"/>
          </p:cNvSpPr>
          <p:nvPr>
            <p:ph type="title"/>
          </p:nvPr>
        </p:nvSpPr>
        <p:spPr>
          <a:xfrm>
            <a:off x="457200" y="-99392"/>
            <a:ext cx="8229600" cy="864096"/>
          </a:xfrm>
        </p:spPr>
        <p:txBody>
          <a:bodyPr>
            <a:normAutofit/>
          </a:bodyPr>
          <a:lstStyle/>
          <a:p>
            <a:r>
              <a:rPr lang="en-US" altLang="zh-TW" b="1" dirty="0">
                <a:ln w="0"/>
                <a:solidFill>
                  <a:schemeClr val="accent1"/>
                </a:solidFill>
              </a:rPr>
              <a:t>Document Retrieval</a:t>
            </a:r>
            <a:endParaRPr lang="zh-TW" altLang="en-US" b="1" dirty="0">
              <a:ln w="0"/>
              <a:solidFill>
                <a:schemeClr val="accent1"/>
              </a:solidFill>
            </a:endParaRPr>
          </a:p>
        </p:txBody>
      </p:sp>
      <p:pic>
        <p:nvPicPr>
          <p:cNvPr id="25" name="Picture 5" descr="C:\Users\myday\Downloads\TKU-logo-12cm.jpg"/>
          <p:cNvPicPr>
            <a:picLocks noChangeAspect="1" noChangeArrowheads="1"/>
          </p:cNvPicPr>
          <p:nvPr/>
        </p:nvPicPr>
        <p:blipFill>
          <a:blip r:embed="rId3" cstate="print"/>
          <a:srcRect/>
          <a:stretch>
            <a:fillRect/>
          </a:stretch>
        </p:blipFill>
        <p:spPr bwMode="auto">
          <a:xfrm>
            <a:off x="8680854" y="50878"/>
            <a:ext cx="427649" cy="425794"/>
          </a:xfrm>
          <a:prstGeom prst="rect">
            <a:avLst/>
          </a:prstGeom>
          <a:noFill/>
          <a:ln w="9525">
            <a:noFill/>
            <a:miter lim="800000"/>
            <a:headEnd/>
            <a:tailEnd/>
          </a:ln>
        </p:spPr>
      </p:pic>
      <p:sp>
        <p:nvSpPr>
          <p:cNvPr id="26" name="文字方塊 25"/>
          <p:cNvSpPr txBox="1"/>
          <p:nvPr/>
        </p:nvSpPr>
        <p:spPr>
          <a:xfrm>
            <a:off x="30825" y="-3577"/>
            <a:ext cx="652743" cy="1200329"/>
          </a:xfrm>
          <a:prstGeom prst="rect">
            <a:avLst/>
          </a:prstGeom>
          <a:noFill/>
        </p:spPr>
        <p:txBody>
          <a:bodyPr wrap="none" rtlCol="0">
            <a:spAutoFit/>
          </a:bodyPr>
          <a:lstStyle/>
          <a:p>
            <a:r>
              <a:rPr lang="en-US" altLang="zh-TW" sz="7200" b="1" dirty="0" smtClean="0">
                <a:solidFill>
                  <a:schemeClr val="accent6">
                    <a:lumMod val="50000"/>
                  </a:schemeClr>
                </a:solidFill>
              </a:rPr>
              <a:t>2</a:t>
            </a:r>
            <a:endParaRPr lang="zh-TW" altLang="en-US" sz="7200" b="1" dirty="0">
              <a:solidFill>
                <a:schemeClr val="accent6">
                  <a:lumMod val="50000"/>
                </a:schemeClr>
              </a:solidFill>
            </a:endParaRPr>
          </a:p>
        </p:txBody>
      </p:sp>
      <p:sp>
        <p:nvSpPr>
          <p:cNvPr id="75" name="圓角矩形 74"/>
          <p:cNvSpPr/>
          <p:nvPr/>
        </p:nvSpPr>
        <p:spPr>
          <a:xfrm>
            <a:off x="1777542" y="4745401"/>
            <a:ext cx="1847083" cy="784299"/>
          </a:xfrm>
          <a:prstGeom prst="roundRect">
            <a:avLst/>
          </a:prstGeom>
          <a:solidFill>
            <a:schemeClr val="tx2">
              <a:lumMod val="40000"/>
              <a:lumOff val="6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200" dirty="0" smtClean="0">
                <a:ln w="0"/>
                <a:solidFill>
                  <a:schemeClr val="tx1"/>
                </a:solidFill>
              </a:rPr>
              <a:t>Lucene Search </a:t>
            </a:r>
            <a:endParaRPr lang="zh-TW" altLang="en-US" sz="2200" dirty="0">
              <a:ln w="0"/>
              <a:solidFill>
                <a:schemeClr val="tx1"/>
              </a:solidFill>
            </a:endParaRPr>
          </a:p>
        </p:txBody>
      </p:sp>
      <p:sp>
        <p:nvSpPr>
          <p:cNvPr id="76" name="流程圖: 文件 75"/>
          <p:cNvSpPr/>
          <p:nvPr/>
        </p:nvSpPr>
        <p:spPr>
          <a:xfrm>
            <a:off x="1475656" y="727347"/>
            <a:ext cx="2450854" cy="734528"/>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200" dirty="0">
                <a:ln w="0"/>
                <a:solidFill>
                  <a:schemeClr val="tx1"/>
                </a:solidFill>
              </a:rPr>
              <a:t>Question Analysis </a:t>
            </a:r>
            <a:r>
              <a:rPr lang="en-US" altLang="zh-TW" sz="2200" dirty="0" smtClean="0">
                <a:ln w="0"/>
                <a:solidFill>
                  <a:schemeClr val="tx1"/>
                </a:solidFill>
              </a:rPr>
              <a:t/>
            </a:r>
            <a:br>
              <a:rPr lang="en-US" altLang="zh-TW" sz="2200" dirty="0" smtClean="0">
                <a:ln w="0"/>
                <a:solidFill>
                  <a:schemeClr val="tx1"/>
                </a:solidFill>
              </a:rPr>
            </a:br>
            <a:r>
              <a:rPr lang="en-US" altLang="zh-TW" sz="2200" dirty="0" smtClean="0">
                <a:ln w="0"/>
                <a:solidFill>
                  <a:schemeClr val="tx1"/>
                </a:solidFill>
              </a:rPr>
              <a:t>Result (</a:t>
            </a:r>
            <a:r>
              <a:rPr lang="en-US" altLang="zh-TW" sz="2200" dirty="0">
                <a:ln w="0"/>
                <a:solidFill>
                  <a:schemeClr val="tx1"/>
                </a:solidFill>
              </a:rPr>
              <a:t>XML)</a:t>
            </a:r>
            <a:endParaRPr lang="zh-TW" altLang="en-US" sz="2200" dirty="0">
              <a:ln w="0"/>
              <a:solidFill>
                <a:schemeClr val="tx1"/>
              </a:solidFill>
            </a:endParaRPr>
          </a:p>
        </p:txBody>
      </p:sp>
      <p:sp>
        <p:nvSpPr>
          <p:cNvPr id="77" name="流程圖: 文件 76"/>
          <p:cNvSpPr/>
          <p:nvPr/>
        </p:nvSpPr>
        <p:spPr>
          <a:xfrm>
            <a:off x="1550980" y="5914472"/>
            <a:ext cx="2300207" cy="754888"/>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200" dirty="0">
                <a:ln w="0"/>
                <a:solidFill>
                  <a:schemeClr val="tx1"/>
                </a:solidFill>
              </a:rPr>
              <a:t>IR run Result </a:t>
            </a:r>
            <a:br>
              <a:rPr lang="en-US" altLang="zh-TW" sz="2200" dirty="0">
                <a:ln w="0"/>
                <a:solidFill>
                  <a:schemeClr val="tx1"/>
                </a:solidFill>
              </a:rPr>
            </a:br>
            <a:r>
              <a:rPr lang="en-US" altLang="zh-TW" sz="2200" dirty="0">
                <a:ln w="0"/>
                <a:solidFill>
                  <a:schemeClr val="tx1"/>
                </a:solidFill>
              </a:rPr>
              <a:t>(XML)</a:t>
            </a:r>
            <a:endParaRPr lang="zh-TW" altLang="en-US" sz="2200" dirty="0">
              <a:ln w="0"/>
              <a:solidFill>
                <a:schemeClr val="tx1"/>
              </a:solidFill>
            </a:endParaRPr>
          </a:p>
        </p:txBody>
      </p:sp>
      <p:cxnSp>
        <p:nvCxnSpPr>
          <p:cNvPr id="78" name="直線單箭頭接點 77"/>
          <p:cNvCxnSpPr>
            <a:stCxn id="75" idx="2"/>
            <a:endCxn id="77" idx="0"/>
          </p:cNvCxnSpPr>
          <p:nvPr/>
        </p:nvCxnSpPr>
        <p:spPr>
          <a:xfrm>
            <a:off x="2701084" y="5529700"/>
            <a:ext cx="0" cy="384772"/>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79" name="文字方塊 78"/>
          <p:cNvSpPr txBox="1"/>
          <p:nvPr/>
        </p:nvSpPr>
        <p:spPr>
          <a:xfrm>
            <a:off x="2369164" y="2658865"/>
            <a:ext cx="324066" cy="430887"/>
          </a:xfrm>
          <a:prstGeom prst="rect">
            <a:avLst/>
          </a:prstGeom>
          <a:noFill/>
        </p:spPr>
        <p:txBody>
          <a:bodyPr wrap="square" rtlCol="0">
            <a:spAutoFit/>
          </a:bodyPr>
          <a:lstStyle/>
          <a:p>
            <a:r>
              <a:rPr lang="en-US" altLang="zh-TW" sz="2200" dirty="0"/>
              <a:t>Y</a:t>
            </a:r>
            <a:endParaRPr lang="zh-TW" altLang="en-US" sz="2200" dirty="0"/>
          </a:p>
        </p:txBody>
      </p:sp>
      <p:sp>
        <p:nvSpPr>
          <p:cNvPr id="80" name="文字方塊 79"/>
          <p:cNvSpPr txBox="1"/>
          <p:nvPr/>
        </p:nvSpPr>
        <p:spPr>
          <a:xfrm>
            <a:off x="4210329" y="1653327"/>
            <a:ext cx="369090" cy="430887"/>
          </a:xfrm>
          <a:prstGeom prst="rect">
            <a:avLst/>
          </a:prstGeom>
          <a:noFill/>
        </p:spPr>
        <p:txBody>
          <a:bodyPr wrap="square" rtlCol="0">
            <a:spAutoFit/>
          </a:bodyPr>
          <a:lstStyle/>
          <a:p>
            <a:r>
              <a:rPr lang="en-US" altLang="zh-TW" sz="2200" dirty="0"/>
              <a:t>N</a:t>
            </a:r>
            <a:endParaRPr lang="zh-TW" altLang="en-US" sz="2200" dirty="0"/>
          </a:p>
        </p:txBody>
      </p:sp>
      <p:sp>
        <p:nvSpPr>
          <p:cNvPr id="81" name="圓角矩形 80"/>
          <p:cNvSpPr/>
          <p:nvPr/>
        </p:nvSpPr>
        <p:spPr>
          <a:xfrm>
            <a:off x="6223476" y="4216216"/>
            <a:ext cx="1881373" cy="420452"/>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ln w="0"/>
                <a:solidFill>
                  <a:schemeClr val="tx1"/>
                </a:solidFill>
              </a:rPr>
              <a:t>Lucene</a:t>
            </a:r>
            <a:endParaRPr lang="zh-TW" altLang="en-US" sz="2400" dirty="0">
              <a:ln w="0"/>
              <a:solidFill>
                <a:schemeClr val="tx1"/>
              </a:solidFill>
            </a:endParaRPr>
          </a:p>
        </p:txBody>
      </p:sp>
      <p:sp>
        <p:nvSpPr>
          <p:cNvPr id="82" name="圓柱 81"/>
          <p:cNvSpPr/>
          <p:nvPr/>
        </p:nvSpPr>
        <p:spPr>
          <a:xfrm>
            <a:off x="6274008" y="1632488"/>
            <a:ext cx="1780309" cy="903451"/>
          </a:xfrm>
          <a:prstGeom prst="can">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chemeClr val="tx1"/>
                </a:solidFill>
              </a:rPr>
              <a:t>Wikipedia</a:t>
            </a:r>
            <a:endParaRPr lang="zh-TW" altLang="en-US" sz="2400" dirty="0">
              <a:solidFill>
                <a:schemeClr val="tx1"/>
              </a:solidFill>
            </a:endParaRPr>
          </a:p>
        </p:txBody>
      </p:sp>
      <p:sp>
        <p:nvSpPr>
          <p:cNvPr id="83" name="圓角矩形 82"/>
          <p:cNvSpPr/>
          <p:nvPr/>
        </p:nvSpPr>
        <p:spPr>
          <a:xfrm>
            <a:off x="6274008" y="2781791"/>
            <a:ext cx="1763732" cy="857353"/>
          </a:xfrm>
          <a:prstGeom prst="roundRect">
            <a:avLst/>
          </a:prstGeom>
          <a:solidFill>
            <a:schemeClr val="accent1">
              <a:lumMod val="20000"/>
              <a:lumOff val="80000"/>
            </a:schemeClr>
          </a:solidFill>
          <a:ln w="28575">
            <a:solidFill>
              <a:schemeClr val="accent5">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000" dirty="0" smtClean="0">
                <a:ln w="0"/>
                <a:solidFill>
                  <a:schemeClr val="tx1"/>
                </a:solidFill>
              </a:rPr>
              <a:t>Wikipedia Preprocessing </a:t>
            </a:r>
            <a:endParaRPr lang="zh-TW" altLang="en-US" sz="2000" dirty="0">
              <a:ln w="0"/>
              <a:solidFill>
                <a:schemeClr val="tx1"/>
              </a:solidFill>
            </a:endParaRPr>
          </a:p>
        </p:txBody>
      </p:sp>
      <p:sp>
        <p:nvSpPr>
          <p:cNvPr id="84" name="圓柱 83"/>
          <p:cNvSpPr/>
          <p:nvPr/>
        </p:nvSpPr>
        <p:spPr>
          <a:xfrm>
            <a:off x="3985262" y="4673248"/>
            <a:ext cx="1798281" cy="920732"/>
          </a:xfrm>
          <a:prstGeom prst="can">
            <a:avLst>
              <a:gd name="adj" fmla="val 14362"/>
            </a:avLst>
          </a:prstGeom>
          <a:solidFill>
            <a:schemeClr val="accent5">
              <a:lumMod val="20000"/>
              <a:lumOff val="8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dirty="0">
                <a:solidFill>
                  <a:schemeClr val="tx1"/>
                </a:solidFill>
              </a:rPr>
              <a:t>Wikipedia </a:t>
            </a:r>
            <a:r>
              <a:rPr lang="en-US" altLang="zh-TW" dirty="0" smtClean="0">
                <a:solidFill>
                  <a:schemeClr val="tx1"/>
                </a:solidFill>
              </a:rPr>
              <a:t>Knowledge Base</a:t>
            </a:r>
            <a:endParaRPr lang="zh-TW" altLang="en-US" dirty="0">
              <a:solidFill>
                <a:schemeClr val="tx1"/>
              </a:solidFill>
            </a:endParaRPr>
          </a:p>
        </p:txBody>
      </p:sp>
      <p:sp>
        <p:nvSpPr>
          <p:cNvPr id="85" name="圓角矩形 84"/>
          <p:cNvSpPr/>
          <p:nvPr/>
        </p:nvSpPr>
        <p:spPr>
          <a:xfrm>
            <a:off x="1625937" y="1764498"/>
            <a:ext cx="2150293" cy="806412"/>
          </a:xfrm>
          <a:prstGeom prst="roundRect">
            <a:avLst/>
          </a:prstGeom>
          <a:solidFill>
            <a:schemeClr val="tx2">
              <a:lumMod val="40000"/>
              <a:lumOff val="6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200" dirty="0" smtClean="0">
                <a:ln w="0"/>
                <a:solidFill>
                  <a:schemeClr val="tx1"/>
                </a:solidFill>
              </a:rPr>
              <a:t>Keyword </a:t>
            </a:r>
          </a:p>
          <a:p>
            <a:pPr algn="ctr"/>
            <a:r>
              <a:rPr lang="en-US" altLang="zh-TW" sz="2200" dirty="0" smtClean="0">
                <a:ln w="0"/>
                <a:solidFill>
                  <a:schemeClr val="tx1"/>
                </a:solidFill>
              </a:rPr>
              <a:t>Index Matching</a:t>
            </a:r>
            <a:endParaRPr lang="zh-TW" altLang="en-US" sz="2200" dirty="0">
              <a:ln w="0"/>
              <a:solidFill>
                <a:schemeClr val="tx1"/>
              </a:solidFill>
            </a:endParaRPr>
          </a:p>
        </p:txBody>
      </p:sp>
      <p:cxnSp>
        <p:nvCxnSpPr>
          <p:cNvPr id="86" name="直線單箭頭接點 85"/>
          <p:cNvCxnSpPr>
            <a:stCxn id="76" idx="2"/>
            <a:endCxn id="85" idx="0"/>
          </p:cNvCxnSpPr>
          <p:nvPr/>
        </p:nvCxnSpPr>
        <p:spPr>
          <a:xfrm>
            <a:off x="2701083" y="1413315"/>
            <a:ext cx="1" cy="351183"/>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87" name="直線單箭頭接點 86"/>
          <p:cNvCxnSpPr>
            <a:stCxn id="85" idx="2"/>
            <a:endCxn id="75" idx="0"/>
          </p:cNvCxnSpPr>
          <p:nvPr/>
        </p:nvCxnSpPr>
        <p:spPr>
          <a:xfrm>
            <a:off x="2701084" y="2570910"/>
            <a:ext cx="0" cy="2174491"/>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88" name="圓角矩形 87"/>
          <p:cNvSpPr/>
          <p:nvPr/>
        </p:nvSpPr>
        <p:spPr>
          <a:xfrm>
            <a:off x="4059448" y="2836775"/>
            <a:ext cx="1602200" cy="866941"/>
          </a:xfrm>
          <a:prstGeom prst="roundRect">
            <a:avLst/>
          </a:prstGeom>
          <a:solidFill>
            <a:schemeClr val="tx2">
              <a:lumMod val="40000"/>
              <a:lumOff val="6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200" dirty="0" smtClean="0">
                <a:ln w="0"/>
                <a:solidFill>
                  <a:schemeClr val="tx1"/>
                </a:solidFill>
              </a:rPr>
              <a:t>Wikipedia </a:t>
            </a:r>
            <a:br>
              <a:rPr lang="en-US" altLang="zh-TW" sz="2200" dirty="0" smtClean="0">
                <a:ln w="0"/>
                <a:solidFill>
                  <a:schemeClr val="tx1"/>
                </a:solidFill>
              </a:rPr>
            </a:br>
            <a:r>
              <a:rPr lang="en-US" altLang="zh-TW" sz="2200" dirty="0" smtClean="0">
                <a:ln w="0"/>
                <a:solidFill>
                  <a:schemeClr val="tx1"/>
                </a:solidFill>
              </a:rPr>
              <a:t>Search</a:t>
            </a:r>
            <a:endParaRPr lang="zh-TW" altLang="en-US" sz="2200" dirty="0">
              <a:ln w="0"/>
              <a:solidFill>
                <a:schemeClr val="tx1"/>
              </a:solidFill>
            </a:endParaRPr>
          </a:p>
        </p:txBody>
      </p:sp>
      <p:cxnSp>
        <p:nvCxnSpPr>
          <p:cNvPr id="89" name="直線單箭頭接點 88"/>
          <p:cNvCxnSpPr>
            <a:stCxn id="82" idx="2"/>
            <a:endCxn id="88" idx="0"/>
          </p:cNvCxnSpPr>
          <p:nvPr/>
        </p:nvCxnSpPr>
        <p:spPr>
          <a:xfrm flipH="1">
            <a:off x="4860548" y="2084214"/>
            <a:ext cx="1413460" cy="752561"/>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90" name="肘形接點 89"/>
          <p:cNvCxnSpPr>
            <a:stCxn id="81" idx="2"/>
            <a:endCxn id="84" idx="4"/>
          </p:cNvCxnSpPr>
          <p:nvPr/>
        </p:nvCxnSpPr>
        <p:spPr>
          <a:xfrm rot="5400000">
            <a:off x="6225380" y="4194831"/>
            <a:ext cx="496946" cy="1380620"/>
          </a:xfrm>
          <a:prstGeom prst="bentConnector2">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91" name="肘形接點 90"/>
          <p:cNvCxnSpPr>
            <a:stCxn id="85" idx="3"/>
            <a:endCxn id="88" idx="0"/>
          </p:cNvCxnSpPr>
          <p:nvPr/>
        </p:nvCxnSpPr>
        <p:spPr>
          <a:xfrm>
            <a:off x="3776230" y="2167704"/>
            <a:ext cx="1084318" cy="669071"/>
          </a:xfrm>
          <a:prstGeom prst="bentConnector2">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92" name="直線單箭頭接點 91"/>
          <p:cNvCxnSpPr>
            <a:stCxn id="88" idx="2"/>
            <a:endCxn id="84" idx="1"/>
          </p:cNvCxnSpPr>
          <p:nvPr/>
        </p:nvCxnSpPr>
        <p:spPr>
          <a:xfrm>
            <a:off x="4860548" y="3703716"/>
            <a:ext cx="23855" cy="969532"/>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93" name="直線單箭頭接點 92"/>
          <p:cNvCxnSpPr>
            <a:stCxn id="82" idx="3"/>
            <a:endCxn id="83" idx="0"/>
          </p:cNvCxnSpPr>
          <p:nvPr/>
        </p:nvCxnSpPr>
        <p:spPr>
          <a:xfrm flipH="1">
            <a:off x="7155874" y="2535939"/>
            <a:ext cx="8289" cy="245852"/>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94" name="直線單箭頭接點 93"/>
          <p:cNvCxnSpPr>
            <a:stCxn id="83" idx="2"/>
            <a:endCxn id="81" idx="0"/>
          </p:cNvCxnSpPr>
          <p:nvPr/>
        </p:nvCxnSpPr>
        <p:spPr>
          <a:xfrm>
            <a:off x="7155874" y="3639144"/>
            <a:ext cx="8289" cy="577072"/>
          </a:xfrm>
          <a:prstGeom prst="straightConnector1">
            <a:avLst/>
          </a:prstGeom>
          <a:ln w="57150">
            <a:solidFill>
              <a:schemeClr val="accent6">
                <a:lumMod val="75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27" name="直線單箭頭接點 26"/>
          <p:cNvCxnSpPr>
            <a:stCxn id="84" idx="2"/>
            <a:endCxn id="75" idx="3"/>
          </p:cNvCxnSpPr>
          <p:nvPr/>
        </p:nvCxnSpPr>
        <p:spPr>
          <a:xfrm flipH="1">
            <a:off x="3624625" y="5133614"/>
            <a:ext cx="360637" cy="3937"/>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28"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12486319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2"/>
          <p:cNvSpPr txBox="1">
            <a:spLocks noChangeArrowheads="1"/>
          </p:cNvSpPr>
          <p:nvPr/>
        </p:nvSpPr>
        <p:spPr bwMode="auto">
          <a:xfrm>
            <a:off x="107504" y="980728"/>
            <a:ext cx="8928992" cy="554461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1900" kern="100" dirty="0">
                <a:effectLst/>
                <a:latin typeface="+mj-lt"/>
                <a:ea typeface="標楷體" panose="03000509000000000000" pitchFamily="65" charset="-120"/>
                <a:cs typeface="Times New Roman" panose="02020603050405020304" pitchFamily="18" charset="0"/>
              </a:rPr>
              <a:t>  &lt;DOCUMENT_SET&gt;</a:t>
            </a:r>
            <a:endParaRPr lang="zh-TW" sz="1900" kern="100" dirty="0">
              <a:effectLst/>
              <a:latin typeface="+mj-lt"/>
              <a:ea typeface="標楷體" panose="03000509000000000000" pitchFamily="65" charset="-120"/>
              <a:cs typeface="Times New Roman" panose="02020603050405020304" pitchFamily="18" charset="0"/>
            </a:endParaRPr>
          </a:p>
          <a:p>
            <a:pPr>
              <a:spcAft>
                <a:spcPts val="0"/>
              </a:spcAft>
            </a:pPr>
            <a:r>
              <a:rPr lang="en-US" sz="1900" kern="100" dirty="0">
                <a:effectLst/>
                <a:latin typeface="+mj-lt"/>
                <a:ea typeface="標楷體" panose="03000509000000000000" pitchFamily="65" charset="-120"/>
                <a:cs typeface="Times New Roman" panose="02020603050405020304" pitchFamily="18" charset="0"/>
              </a:rPr>
              <a:t>      &lt;DOCUMENT RANK="1" SCORE="0.4393864" SOURCE_ID="https://en.wikipedia.org/wiki/Buddha-nature" SOURCE_ID_TYPE="WEB"&gt;</a:t>
            </a:r>
            <a:r>
              <a:rPr lang="en-US" sz="1900" kern="100" dirty="0">
                <a:solidFill>
                  <a:srgbClr val="FF0000"/>
                </a:solidFill>
                <a:effectLst/>
                <a:latin typeface="+mj-lt"/>
                <a:ea typeface="標楷體" panose="03000509000000000000" pitchFamily="65" charset="-120"/>
                <a:cs typeface="Times New Roman" panose="02020603050405020304" pitchFamily="18" charset="0"/>
              </a:rPr>
              <a:t>Zen in the USA</a:t>
            </a:r>
            <a:r>
              <a:rPr lang="en-US" sz="1900" kern="100" dirty="0">
                <a:effectLst/>
                <a:latin typeface="+mj-lt"/>
                <a:ea typeface="標楷體" panose="03000509000000000000" pitchFamily="65" charset="-120"/>
                <a:cs typeface="Times New Roman" panose="02020603050405020304" pitchFamily="18" charset="0"/>
              </a:rPr>
              <a:t>&lt;/DOCUMENT&gt;</a:t>
            </a:r>
            <a:endParaRPr lang="zh-TW" sz="1900" kern="100" dirty="0">
              <a:effectLst/>
              <a:latin typeface="+mj-lt"/>
              <a:ea typeface="標楷體" panose="03000509000000000000" pitchFamily="65" charset="-120"/>
              <a:cs typeface="Times New Roman" panose="02020603050405020304" pitchFamily="18" charset="0"/>
            </a:endParaRPr>
          </a:p>
          <a:p>
            <a:pPr>
              <a:spcAft>
                <a:spcPts val="0"/>
              </a:spcAft>
            </a:pPr>
            <a:r>
              <a:rPr lang="en-US" sz="1900" kern="100" dirty="0">
                <a:effectLst/>
                <a:latin typeface="+mj-lt"/>
                <a:ea typeface="標楷體" panose="03000509000000000000" pitchFamily="65" charset="-120"/>
                <a:cs typeface="Times New Roman" panose="02020603050405020304" pitchFamily="18" charset="0"/>
              </a:rPr>
              <a:t>      &lt;DOCUMENT RANK="2" SCORE="0.3515091" SOURCE_ID="https://en.wikipedia.org/wiki/</a:t>
            </a:r>
            <a:r>
              <a:rPr lang="en-US" sz="1900" kern="100" dirty="0" err="1">
                <a:effectLst/>
                <a:latin typeface="+mj-lt"/>
                <a:ea typeface="標楷體" panose="03000509000000000000" pitchFamily="65" charset="-120"/>
                <a:cs typeface="Times New Roman" panose="02020603050405020304" pitchFamily="18" charset="0"/>
              </a:rPr>
              <a:t>Robert_Smithson</a:t>
            </a:r>
            <a:r>
              <a:rPr lang="en-US" sz="1900" kern="100" dirty="0">
                <a:effectLst/>
                <a:latin typeface="+mj-lt"/>
                <a:ea typeface="標楷體" panose="03000509000000000000" pitchFamily="65" charset="-120"/>
                <a:cs typeface="Times New Roman" panose="02020603050405020304" pitchFamily="18" charset="0"/>
              </a:rPr>
              <a:t>" SOURCE_ID_TYPE="WEB"&gt;</a:t>
            </a:r>
            <a:r>
              <a:rPr lang="en-US" sz="1900" kern="100" dirty="0">
                <a:solidFill>
                  <a:srgbClr val="FF0000"/>
                </a:solidFill>
                <a:effectLst/>
                <a:latin typeface="+mj-lt"/>
                <a:ea typeface="標楷體" panose="03000509000000000000" pitchFamily="65" charset="-120"/>
                <a:cs typeface="Times New Roman" panose="02020603050405020304" pitchFamily="18" charset="0"/>
              </a:rPr>
              <a:t>Spiral Jetty, Utah, USA</a:t>
            </a:r>
            <a:r>
              <a:rPr lang="en-US" sz="1900" kern="100" dirty="0">
                <a:effectLst/>
                <a:latin typeface="+mj-lt"/>
                <a:ea typeface="標楷體" panose="03000509000000000000" pitchFamily="65" charset="-120"/>
                <a:cs typeface="Times New Roman" panose="02020603050405020304" pitchFamily="18" charset="0"/>
              </a:rPr>
              <a:t>&lt;/DOCUMENT&gt;</a:t>
            </a:r>
            <a:endParaRPr lang="zh-TW" sz="1900" kern="100" dirty="0">
              <a:effectLst/>
              <a:latin typeface="+mj-lt"/>
              <a:ea typeface="標楷體" panose="03000509000000000000" pitchFamily="65" charset="-120"/>
              <a:cs typeface="Times New Roman" panose="02020603050405020304" pitchFamily="18" charset="0"/>
            </a:endParaRPr>
          </a:p>
          <a:p>
            <a:pPr>
              <a:spcAft>
                <a:spcPts val="0"/>
              </a:spcAft>
            </a:pPr>
            <a:r>
              <a:rPr lang="en-US" sz="1900" kern="100" dirty="0">
                <a:effectLst/>
                <a:latin typeface="+mj-lt"/>
                <a:ea typeface="標楷體" panose="03000509000000000000" pitchFamily="65" charset="-120"/>
                <a:cs typeface="Times New Roman" panose="02020603050405020304" pitchFamily="18" charset="0"/>
              </a:rPr>
              <a:t>      &lt;DOCUMENT RANK="3" SCORE="0.2636318" SOURCE_ID="https://en.wikipedia.org/wiki/</a:t>
            </a:r>
            <a:r>
              <a:rPr lang="en-US" sz="1900" kern="100" dirty="0" err="1">
                <a:effectLst/>
                <a:latin typeface="+mj-lt"/>
                <a:ea typeface="標楷體" panose="03000509000000000000" pitchFamily="65" charset="-120"/>
                <a:cs typeface="Times New Roman" panose="02020603050405020304" pitchFamily="18" charset="0"/>
              </a:rPr>
              <a:t>Buddhism_in_China</a:t>
            </a:r>
            <a:r>
              <a:rPr lang="en-US" sz="1900" kern="100" dirty="0">
                <a:effectLst/>
                <a:latin typeface="+mj-lt"/>
                <a:ea typeface="標楷體" panose="03000509000000000000" pitchFamily="65" charset="-120"/>
                <a:cs typeface="Times New Roman" panose="02020603050405020304" pitchFamily="18" charset="0"/>
              </a:rPr>
              <a:t>" SOURCE_ID_TYPE="WEB"&gt;</a:t>
            </a:r>
            <a:r>
              <a:rPr lang="en-US" sz="1900" kern="100" dirty="0">
                <a:solidFill>
                  <a:srgbClr val="FF0000"/>
                </a:solidFill>
                <a:effectLst/>
                <a:latin typeface="+mj-lt"/>
                <a:ea typeface="標楷體" panose="03000509000000000000" pitchFamily="65" charset="-120"/>
                <a:cs typeface="Times New Roman" panose="02020603050405020304" pitchFamily="18" charset="0"/>
              </a:rPr>
              <a:t>Sheng Yen also founded dharma centers in the USA</a:t>
            </a:r>
            <a:r>
              <a:rPr lang="en-US" sz="1900" kern="100" dirty="0">
                <a:effectLst/>
                <a:latin typeface="+mj-lt"/>
                <a:ea typeface="標楷體" panose="03000509000000000000" pitchFamily="65" charset="-120"/>
                <a:cs typeface="Times New Roman" panose="02020603050405020304" pitchFamily="18" charset="0"/>
              </a:rPr>
              <a:t>&lt;/DOCUMENT&gt;</a:t>
            </a:r>
            <a:endParaRPr lang="zh-TW" sz="1900" kern="100" dirty="0">
              <a:effectLst/>
              <a:latin typeface="+mj-lt"/>
              <a:ea typeface="標楷體" panose="03000509000000000000" pitchFamily="65" charset="-120"/>
              <a:cs typeface="Times New Roman" panose="02020603050405020304" pitchFamily="18" charset="0"/>
            </a:endParaRPr>
          </a:p>
          <a:p>
            <a:pPr>
              <a:spcAft>
                <a:spcPts val="0"/>
              </a:spcAft>
            </a:pPr>
            <a:r>
              <a:rPr lang="en-US" sz="1900" kern="100" dirty="0">
                <a:effectLst/>
                <a:latin typeface="+mj-lt"/>
                <a:ea typeface="標楷體" panose="03000509000000000000" pitchFamily="65" charset="-120"/>
                <a:cs typeface="Times New Roman" panose="02020603050405020304" pitchFamily="18" charset="0"/>
              </a:rPr>
              <a:t>      &lt;DOCUMENT RANK="4" SCORE="0.2515581" SOURCE_ID="https://en.wikipedia.org/wiki/</a:t>
            </a:r>
            <a:r>
              <a:rPr lang="en-US" sz="1900" kern="100" dirty="0" err="1">
                <a:effectLst/>
                <a:latin typeface="+mj-lt"/>
                <a:ea typeface="標楷體" panose="03000509000000000000" pitchFamily="65" charset="-120"/>
                <a:cs typeface="Times New Roman" panose="02020603050405020304" pitchFamily="18" charset="0"/>
              </a:rPr>
              <a:t>Chinese_language</a:t>
            </a:r>
            <a:r>
              <a:rPr lang="en-US" sz="1900" kern="100" dirty="0">
                <a:effectLst/>
                <a:latin typeface="+mj-lt"/>
                <a:ea typeface="標楷體" panose="03000509000000000000" pitchFamily="65" charset="-120"/>
                <a:cs typeface="Times New Roman" panose="02020603050405020304" pitchFamily="18" charset="0"/>
              </a:rPr>
              <a:t>" SOURCE_ID_TYPE="WEB"&gt;</a:t>
            </a:r>
            <a:r>
              <a:rPr lang="en-US" sz="1900" kern="100" dirty="0">
                <a:solidFill>
                  <a:srgbClr val="FF0000"/>
                </a:solidFill>
                <a:effectLst/>
                <a:latin typeface="+mj-lt"/>
                <a:ea typeface="標楷體" panose="03000509000000000000" pitchFamily="65" charset="-120"/>
                <a:cs typeface="Times New Roman" panose="02020603050405020304" pitchFamily="18" charset="0"/>
              </a:rPr>
              <a:t>Numbers of first-language speakers</a:t>
            </a:r>
            <a:r>
              <a:rPr lang="en-US" sz="1900" kern="100" dirty="0">
                <a:effectLst/>
                <a:latin typeface="+mj-lt"/>
                <a:ea typeface="標楷體" panose="03000509000000000000" pitchFamily="65" charset="-120"/>
                <a:cs typeface="Times New Roman" panose="02020603050405020304" pitchFamily="18" charset="0"/>
              </a:rPr>
              <a:t>&lt;/DOCUMENT&gt;</a:t>
            </a:r>
            <a:endParaRPr lang="zh-TW" sz="1900" kern="100" dirty="0">
              <a:effectLst/>
              <a:latin typeface="+mj-lt"/>
              <a:ea typeface="標楷體" panose="03000509000000000000" pitchFamily="65" charset="-120"/>
              <a:cs typeface="Times New Roman" panose="02020603050405020304" pitchFamily="18" charset="0"/>
            </a:endParaRPr>
          </a:p>
          <a:p>
            <a:pPr>
              <a:spcAft>
                <a:spcPts val="0"/>
              </a:spcAft>
            </a:pPr>
            <a:r>
              <a:rPr lang="en-US" sz="1900" kern="100" dirty="0">
                <a:effectLst/>
                <a:latin typeface="+mj-lt"/>
                <a:ea typeface="標楷體" panose="03000509000000000000" pitchFamily="65" charset="-120"/>
                <a:cs typeface="Times New Roman" panose="02020603050405020304" pitchFamily="18" charset="0"/>
              </a:rPr>
              <a:t>      &lt;DOCUMENT RANK="5" SCORE="0.2500338" SOURCE_ID="https://en.wikipedia.org/wiki/</a:t>
            </a:r>
            <a:r>
              <a:rPr lang="en-US" sz="1900" kern="100" dirty="0" err="1">
                <a:effectLst/>
                <a:latin typeface="+mj-lt"/>
                <a:ea typeface="標楷體" panose="03000509000000000000" pitchFamily="65" charset="-120"/>
                <a:cs typeface="Times New Roman" panose="02020603050405020304" pitchFamily="18" charset="0"/>
              </a:rPr>
              <a:t>Gloucester,_Massachusetts</a:t>
            </a:r>
            <a:r>
              <a:rPr lang="en-US" sz="1900" kern="100" dirty="0">
                <a:effectLst/>
                <a:latin typeface="+mj-lt"/>
                <a:ea typeface="標楷體" panose="03000509000000000000" pitchFamily="65" charset="-120"/>
                <a:cs typeface="Times New Roman" panose="02020603050405020304" pitchFamily="18" charset="0"/>
              </a:rPr>
              <a:t>" SOURCE_ID_TYPE="WEB"&gt;</a:t>
            </a:r>
            <a:r>
              <a:rPr lang="en-US" sz="1900" kern="100" dirty="0">
                <a:solidFill>
                  <a:srgbClr val="FF0000"/>
                </a:solidFill>
                <a:effectLst/>
                <a:latin typeface="+mj-lt"/>
                <a:ea typeface="標楷體" panose="03000509000000000000" pitchFamily="65" charset="-120"/>
                <a:cs typeface="Times New Roman" panose="02020603050405020304" pitchFamily="18" charset="0"/>
              </a:rPr>
              <a:t>The following schools are located within the Gloucester Public Schools District</a:t>
            </a:r>
            <a:r>
              <a:rPr lang="en-US" sz="1900" kern="100" dirty="0" smtClean="0">
                <a:solidFill>
                  <a:srgbClr val="FF0000"/>
                </a:solidFill>
                <a:effectLst/>
                <a:latin typeface="+mj-lt"/>
                <a:ea typeface="標楷體" panose="03000509000000000000" pitchFamily="65" charset="-120"/>
                <a:cs typeface="Times New Roman" panose="02020603050405020304" pitchFamily="18" charset="0"/>
              </a:rPr>
              <a:t>:</a:t>
            </a:r>
            <a:r>
              <a:rPr lang="en-US" sz="1900" kern="100" dirty="0" smtClean="0">
                <a:effectLst/>
                <a:latin typeface="+mj-lt"/>
                <a:ea typeface="標楷體" panose="03000509000000000000" pitchFamily="65" charset="-120"/>
                <a:cs typeface="Times New Roman" panose="02020603050405020304" pitchFamily="18" charset="0"/>
              </a:rPr>
              <a:t>&lt;/</a:t>
            </a:r>
            <a:r>
              <a:rPr lang="en-US" sz="1900" kern="100" dirty="0">
                <a:effectLst/>
                <a:latin typeface="+mj-lt"/>
                <a:ea typeface="標楷體" panose="03000509000000000000" pitchFamily="65" charset="-120"/>
                <a:cs typeface="Times New Roman" panose="02020603050405020304" pitchFamily="18" charset="0"/>
              </a:rPr>
              <a:t>DOCUMENT</a:t>
            </a:r>
            <a:r>
              <a:rPr lang="en-US" sz="1900" kern="100" dirty="0" smtClean="0">
                <a:effectLst/>
                <a:latin typeface="+mj-lt"/>
                <a:ea typeface="標楷體" panose="03000509000000000000" pitchFamily="65" charset="-120"/>
                <a:cs typeface="Times New Roman" panose="02020603050405020304" pitchFamily="18" charset="0"/>
              </a:rPr>
              <a:t>&gt;</a:t>
            </a:r>
          </a:p>
          <a:p>
            <a:pPr>
              <a:spcAft>
                <a:spcPts val="0"/>
              </a:spcAft>
            </a:pPr>
            <a:r>
              <a:rPr lang="en-US" sz="1900" kern="100" dirty="0" smtClean="0">
                <a:effectLst/>
                <a:latin typeface="+mj-lt"/>
                <a:ea typeface="標楷體" panose="03000509000000000000" pitchFamily="65" charset="-120"/>
                <a:cs typeface="Times New Roman" panose="02020603050405020304" pitchFamily="18" charset="0"/>
              </a:rPr>
              <a:t>&lt;/</a:t>
            </a:r>
            <a:r>
              <a:rPr lang="en-US" sz="1900" kern="100" dirty="0">
                <a:effectLst/>
                <a:latin typeface="+mj-lt"/>
                <a:ea typeface="標楷體" panose="03000509000000000000" pitchFamily="65" charset="-120"/>
                <a:cs typeface="Times New Roman" panose="02020603050405020304" pitchFamily="18" charset="0"/>
              </a:rPr>
              <a:t>DOCUMENT_SET&gt;</a:t>
            </a:r>
            <a:endParaRPr lang="zh-TW" sz="1900" kern="100" dirty="0">
              <a:effectLst/>
              <a:latin typeface="+mj-lt"/>
              <a:ea typeface="標楷體" panose="03000509000000000000" pitchFamily="65" charset="-120"/>
              <a:cs typeface="Times New Roman" panose="02020603050405020304" pitchFamily="18" charset="0"/>
            </a:endParaRPr>
          </a:p>
        </p:txBody>
      </p:sp>
      <p:sp>
        <p:nvSpPr>
          <p:cNvPr id="2" name="標題 1"/>
          <p:cNvSpPr>
            <a:spLocks noGrp="1"/>
          </p:cNvSpPr>
          <p:nvPr>
            <p:ph type="title"/>
          </p:nvPr>
        </p:nvSpPr>
        <p:spPr>
          <a:xfrm>
            <a:off x="457200" y="-1711"/>
            <a:ext cx="8229600" cy="1143000"/>
          </a:xfrm>
        </p:spPr>
        <p:txBody>
          <a:bodyPr/>
          <a:lstStyle/>
          <a:p>
            <a:r>
              <a:rPr lang="en-US" altLang="zh-TW" b="1" dirty="0" smtClean="0">
                <a:solidFill>
                  <a:schemeClr val="accent1"/>
                </a:solidFill>
              </a:rPr>
              <a:t>Document Retrieval Result</a:t>
            </a:r>
            <a:endParaRPr lang="zh-TW" altLang="en-US"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71</a:t>
            </a:fld>
            <a:endParaRPr lang="zh-TW" altLang="en-US"/>
          </a:p>
        </p:txBody>
      </p:sp>
      <p:pic>
        <p:nvPicPr>
          <p:cNvPr id="7"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8"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3126628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fld id="{97AE402F-9171-4F92-A403-4FC7DED30397}" type="slidenum">
              <a:rPr lang="zh-TW" altLang="en-US" smtClean="0"/>
              <a:t>72</a:t>
            </a:fld>
            <a:endParaRPr lang="zh-TW" altLang="en-US"/>
          </a:p>
        </p:txBody>
      </p:sp>
      <p:sp>
        <p:nvSpPr>
          <p:cNvPr id="17" name="標題 1"/>
          <p:cNvSpPr>
            <a:spLocks noGrp="1"/>
          </p:cNvSpPr>
          <p:nvPr>
            <p:ph type="title"/>
          </p:nvPr>
        </p:nvSpPr>
        <p:spPr>
          <a:xfrm>
            <a:off x="457200" y="-99392"/>
            <a:ext cx="8229600" cy="864096"/>
          </a:xfrm>
        </p:spPr>
        <p:txBody>
          <a:bodyPr>
            <a:normAutofit/>
          </a:bodyPr>
          <a:lstStyle/>
          <a:p>
            <a:r>
              <a:rPr lang="en-US" altLang="zh-TW" b="1" dirty="0" smtClean="0">
                <a:ln w="0"/>
                <a:solidFill>
                  <a:schemeClr val="accent1"/>
                </a:solidFill>
              </a:rPr>
              <a:t>Answer Extraction</a:t>
            </a:r>
            <a:endParaRPr lang="zh-TW" altLang="en-US" b="1" dirty="0">
              <a:ln w="0"/>
              <a:solidFill>
                <a:schemeClr val="accent1"/>
              </a:solidFill>
            </a:endParaRPr>
          </a:p>
        </p:txBody>
      </p:sp>
      <p:pic>
        <p:nvPicPr>
          <p:cNvPr id="25"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26" name="文字方塊 25"/>
          <p:cNvSpPr txBox="1"/>
          <p:nvPr/>
        </p:nvSpPr>
        <p:spPr>
          <a:xfrm>
            <a:off x="30825" y="-3577"/>
            <a:ext cx="652743" cy="1200329"/>
          </a:xfrm>
          <a:prstGeom prst="rect">
            <a:avLst/>
          </a:prstGeom>
          <a:noFill/>
        </p:spPr>
        <p:txBody>
          <a:bodyPr wrap="none" rtlCol="0">
            <a:spAutoFit/>
          </a:bodyPr>
          <a:lstStyle/>
          <a:p>
            <a:r>
              <a:rPr lang="en-US" altLang="zh-TW" sz="7200" b="1" dirty="0" smtClean="0">
                <a:solidFill>
                  <a:schemeClr val="accent6">
                    <a:lumMod val="50000"/>
                  </a:schemeClr>
                </a:solidFill>
              </a:rPr>
              <a:t>3</a:t>
            </a:r>
            <a:endParaRPr lang="zh-TW" altLang="en-US" sz="7200" b="1" dirty="0">
              <a:solidFill>
                <a:schemeClr val="accent6">
                  <a:lumMod val="50000"/>
                </a:schemeClr>
              </a:solidFill>
            </a:endParaRPr>
          </a:p>
        </p:txBody>
      </p:sp>
      <p:sp>
        <p:nvSpPr>
          <p:cNvPr id="40" name="流程圖: 文件 39"/>
          <p:cNvSpPr/>
          <p:nvPr/>
        </p:nvSpPr>
        <p:spPr>
          <a:xfrm>
            <a:off x="809624" y="783143"/>
            <a:ext cx="2980114" cy="871708"/>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400" dirty="0">
                <a:ln w="0"/>
                <a:solidFill>
                  <a:schemeClr val="tx1"/>
                </a:solidFill>
              </a:rPr>
              <a:t>Question Analysis </a:t>
            </a:r>
            <a:r>
              <a:rPr lang="en-US" altLang="zh-TW" sz="2400" dirty="0" smtClean="0">
                <a:ln w="0"/>
                <a:solidFill>
                  <a:schemeClr val="tx1"/>
                </a:solidFill>
              </a:rPr>
              <a:t/>
            </a:r>
            <a:br>
              <a:rPr lang="en-US" altLang="zh-TW" sz="2400" dirty="0" smtClean="0">
                <a:ln w="0"/>
                <a:solidFill>
                  <a:schemeClr val="tx1"/>
                </a:solidFill>
              </a:rPr>
            </a:br>
            <a:r>
              <a:rPr lang="en-US" altLang="zh-TW" sz="2400" dirty="0" smtClean="0">
                <a:ln w="0"/>
                <a:solidFill>
                  <a:schemeClr val="tx1"/>
                </a:solidFill>
              </a:rPr>
              <a:t>Result (</a:t>
            </a:r>
            <a:r>
              <a:rPr lang="en-US" altLang="zh-TW" sz="2400" dirty="0">
                <a:ln w="0"/>
                <a:solidFill>
                  <a:schemeClr val="tx1"/>
                </a:solidFill>
              </a:rPr>
              <a:t>XML)</a:t>
            </a:r>
            <a:endParaRPr lang="zh-TW" altLang="en-US" sz="2400" dirty="0">
              <a:ln w="0"/>
              <a:solidFill>
                <a:schemeClr val="tx1"/>
              </a:solidFill>
            </a:endParaRPr>
          </a:p>
        </p:txBody>
      </p:sp>
      <p:cxnSp>
        <p:nvCxnSpPr>
          <p:cNvPr id="41" name="直線單箭頭接點 40"/>
          <p:cNvCxnSpPr>
            <a:stCxn id="49" idx="2"/>
            <a:endCxn id="43" idx="0"/>
          </p:cNvCxnSpPr>
          <p:nvPr/>
        </p:nvCxnSpPr>
        <p:spPr>
          <a:xfrm flipH="1">
            <a:off x="4301078" y="5337072"/>
            <a:ext cx="1" cy="396184"/>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43" name="流程圖: 文件 42"/>
          <p:cNvSpPr/>
          <p:nvPr/>
        </p:nvSpPr>
        <p:spPr>
          <a:xfrm>
            <a:off x="2768951" y="5733256"/>
            <a:ext cx="3064254" cy="839655"/>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400" dirty="0">
                <a:ln w="0"/>
                <a:solidFill>
                  <a:schemeClr val="tx1"/>
                </a:solidFill>
              </a:rPr>
              <a:t>Answer Extraction </a:t>
            </a:r>
            <a:r>
              <a:rPr lang="en-US" altLang="zh-TW" sz="2400" dirty="0" smtClean="0">
                <a:ln w="0"/>
                <a:solidFill>
                  <a:schemeClr val="tx1"/>
                </a:solidFill>
              </a:rPr>
              <a:t/>
            </a:r>
            <a:br>
              <a:rPr lang="en-US" altLang="zh-TW" sz="2400" dirty="0" smtClean="0">
                <a:ln w="0"/>
                <a:solidFill>
                  <a:schemeClr val="tx1"/>
                </a:solidFill>
              </a:rPr>
            </a:br>
            <a:r>
              <a:rPr lang="en-US" altLang="zh-TW" sz="2400" dirty="0" smtClean="0">
                <a:ln w="0"/>
                <a:solidFill>
                  <a:schemeClr val="tx1"/>
                </a:solidFill>
              </a:rPr>
              <a:t>Result (</a:t>
            </a:r>
            <a:r>
              <a:rPr lang="en-US" altLang="zh-TW" sz="2400" dirty="0">
                <a:ln w="0"/>
                <a:solidFill>
                  <a:schemeClr val="tx1"/>
                </a:solidFill>
              </a:rPr>
              <a:t>XML)</a:t>
            </a:r>
            <a:endParaRPr lang="zh-TW" altLang="en-US" sz="2400" dirty="0">
              <a:ln w="0"/>
              <a:solidFill>
                <a:schemeClr val="tx1"/>
              </a:solidFill>
            </a:endParaRPr>
          </a:p>
        </p:txBody>
      </p:sp>
      <p:sp>
        <p:nvSpPr>
          <p:cNvPr id="44" name="流程圖: 文件 43"/>
          <p:cNvSpPr/>
          <p:nvPr/>
        </p:nvSpPr>
        <p:spPr>
          <a:xfrm>
            <a:off x="4678178" y="783142"/>
            <a:ext cx="3189471" cy="871709"/>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400" dirty="0">
                <a:ln w="0"/>
                <a:solidFill>
                  <a:schemeClr val="tx1"/>
                </a:solidFill>
              </a:rPr>
              <a:t>Document </a:t>
            </a:r>
            <a:r>
              <a:rPr lang="en-US" altLang="zh-TW" sz="2400" dirty="0" smtClean="0">
                <a:ln w="0"/>
                <a:solidFill>
                  <a:schemeClr val="tx1"/>
                </a:solidFill>
              </a:rPr>
              <a:t>Retrieval Result</a:t>
            </a:r>
            <a:r>
              <a:rPr lang="en-US" altLang="zh-TW" sz="2400" dirty="0">
                <a:ln w="0"/>
                <a:solidFill>
                  <a:schemeClr val="tx1"/>
                </a:solidFill>
              </a:rPr>
              <a:t> </a:t>
            </a:r>
            <a:r>
              <a:rPr lang="en-US" altLang="zh-TW" sz="2400" dirty="0" smtClean="0">
                <a:ln w="0"/>
                <a:solidFill>
                  <a:schemeClr val="tx1"/>
                </a:solidFill>
              </a:rPr>
              <a:t>(XML</a:t>
            </a:r>
            <a:r>
              <a:rPr lang="en-US" altLang="zh-TW" sz="2400" dirty="0">
                <a:ln w="0"/>
                <a:solidFill>
                  <a:schemeClr val="tx1"/>
                </a:solidFill>
              </a:rPr>
              <a:t>)</a:t>
            </a:r>
            <a:endParaRPr lang="zh-TW" altLang="en-US" sz="2400" dirty="0">
              <a:ln w="0"/>
              <a:solidFill>
                <a:schemeClr val="tx1"/>
              </a:solidFill>
            </a:endParaRPr>
          </a:p>
        </p:txBody>
      </p:sp>
      <p:sp>
        <p:nvSpPr>
          <p:cNvPr id="45" name="圓角矩形 44"/>
          <p:cNvSpPr/>
          <p:nvPr/>
        </p:nvSpPr>
        <p:spPr>
          <a:xfrm>
            <a:off x="924809" y="2531836"/>
            <a:ext cx="1866015" cy="547415"/>
          </a:xfrm>
          <a:prstGeom prst="roundRect">
            <a:avLst/>
          </a:prstGeom>
          <a:solidFill>
            <a:schemeClr val="tx2">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ln w="0"/>
                <a:solidFill>
                  <a:schemeClr val="tx1"/>
                </a:solidFill>
              </a:rPr>
              <a:t>True-or-False</a:t>
            </a:r>
            <a:endParaRPr lang="zh-TW" altLang="en-US" sz="2400" dirty="0">
              <a:ln w="0"/>
              <a:solidFill>
                <a:schemeClr val="tx1"/>
              </a:solidFill>
            </a:endParaRPr>
          </a:p>
        </p:txBody>
      </p:sp>
      <p:sp>
        <p:nvSpPr>
          <p:cNvPr id="46" name="圓角矩形 45"/>
          <p:cNvSpPr/>
          <p:nvPr/>
        </p:nvSpPr>
        <p:spPr>
          <a:xfrm>
            <a:off x="924809" y="3294189"/>
            <a:ext cx="1866015" cy="547415"/>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ln w="0"/>
                <a:solidFill>
                  <a:schemeClr val="tx1">
                    <a:lumMod val="50000"/>
                    <a:lumOff val="50000"/>
                  </a:schemeClr>
                </a:solidFill>
              </a:rPr>
              <a:t>Factoid</a:t>
            </a:r>
            <a:endParaRPr lang="zh-TW" altLang="en-US" sz="2400" dirty="0">
              <a:ln w="0"/>
              <a:solidFill>
                <a:schemeClr val="tx1">
                  <a:lumMod val="50000"/>
                  <a:lumOff val="50000"/>
                </a:schemeClr>
              </a:solidFill>
            </a:endParaRPr>
          </a:p>
        </p:txBody>
      </p:sp>
      <p:sp>
        <p:nvSpPr>
          <p:cNvPr id="47" name="圓角矩形 46"/>
          <p:cNvSpPr/>
          <p:nvPr/>
        </p:nvSpPr>
        <p:spPr>
          <a:xfrm>
            <a:off x="965481" y="4057059"/>
            <a:ext cx="1866015" cy="547415"/>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ln w="0"/>
                <a:solidFill>
                  <a:schemeClr val="tx1">
                    <a:lumMod val="50000"/>
                    <a:lumOff val="50000"/>
                  </a:schemeClr>
                </a:solidFill>
              </a:rPr>
              <a:t>Slot-Filling</a:t>
            </a:r>
            <a:endParaRPr lang="zh-TW" altLang="en-US" sz="2400" dirty="0">
              <a:ln w="0"/>
              <a:solidFill>
                <a:schemeClr val="tx1">
                  <a:lumMod val="50000"/>
                  <a:lumOff val="50000"/>
                </a:schemeClr>
              </a:solidFill>
            </a:endParaRPr>
          </a:p>
        </p:txBody>
      </p:sp>
      <p:sp>
        <p:nvSpPr>
          <p:cNvPr id="48" name="圓角矩形 47"/>
          <p:cNvSpPr/>
          <p:nvPr/>
        </p:nvSpPr>
        <p:spPr>
          <a:xfrm>
            <a:off x="965481" y="4838462"/>
            <a:ext cx="1866015" cy="547415"/>
          </a:xfrm>
          <a:prstGeom prst="roundRect">
            <a:avLst/>
          </a:prstGeom>
          <a:solidFill>
            <a:schemeClr val="accent5">
              <a:lumMod val="20000"/>
              <a:lumOff val="80000"/>
            </a:schemeClr>
          </a:solid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ln w="0"/>
                <a:solidFill>
                  <a:schemeClr val="tx1">
                    <a:lumMod val="50000"/>
                    <a:lumOff val="50000"/>
                  </a:schemeClr>
                </a:solidFill>
              </a:rPr>
              <a:t>Unique</a:t>
            </a:r>
            <a:endParaRPr lang="zh-TW" altLang="en-US" sz="2400" dirty="0">
              <a:ln w="0"/>
              <a:solidFill>
                <a:schemeClr val="tx1">
                  <a:lumMod val="50000"/>
                  <a:lumOff val="50000"/>
                </a:schemeClr>
              </a:solidFill>
            </a:endParaRPr>
          </a:p>
        </p:txBody>
      </p:sp>
      <p:sp>
        <p:nvSpPr>
          <p:cNvPr id="49" name="圓角矩形 48"/>
          <p:cNvSpPr/>
          <p:nvPr/>
        </p:nvSpPr>
        <p:spPr>
          <a:xfrm>
            <a:off x="3092022" y="4077072"/>
            <a:ext cx="2418113" cy="1260000"/>
          </a:xfrm>
          <a:prstGeom prst="roundRect">
            <a:avLst/>
          </a:prstGeom>
          <a:solidFill>
            <a:schemeClr val="accent1">
              <a:lumMod val="60000"/>
              <a:lumOff val="40000"/>
            </a:schemeClr>
          </a:solidFill>
          <a:ln w="28575">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3000" dirty="0">
                <a:ln w="0"/>
                <a:solidFill>
                  <a:schemeClr val="tx1"/>
                </a:solidFill>
              </a:rPr>
              <a:t>Answer </a:t>
            </a:r>
            <a:r>
              <a:rPr lang="en-US" altLang="zh-TW" sz="3000" dirty="0" smtClean="0">
                <a:ln w="0"/>
                <a:solidFill>
                  <a:schemeClr val="tx1"/>
                </a:solidFill>
              </a:rPr>
              <a:t/>
            </a:r>
            <a:br>
              <a:rPr lang="en-US" altLang="zh-TW" sz="3000" dirty="0" smtClean="0">
                <a:ln w="0"/>
                <a:solidFill>
                  <a:schemeClr val="tx1"/>
                </a:solidFill>
              </a:rPr>
            </a:br>
            <a:r>
              <a:rPr lang="en-US" altLang="zh-TW" sz="3000" dirty="0" smtClean="0">
                <a:ln w="0"/>
                <a:solidFill>
                  <a:schemeClr val="tx1"/>
                </a:solidFill>
              </a:rPr>
              <a:t>Scoring</a:t>
            </a:r>
            <a:endParaRPr lang="en-US" altLang="zh-TW" sz="3000" dirty="0">
              <a:ln w="0"/>
              <a:solidFill>
                <a:schemeClr val="tx1"/>
              </a:solidFill>
            </a:endParaRPr>
          </a:p>
        </p:txBody>
      </p:sp>
      <p:sp>
        <p:nvSpPr>
          <p:cNvPr id="50" name="圓角矩形 49"/>
          <p:cNvSpPr/>
          <p:nvPr/>
        </p:nvSpPr>
        <p:spPr>
          <a:xfrm>
            <a:off x="3092022" y="2353166"/>
            <a:ext cx="2418113" cy="1260000"/>
          </a:xfrm>
          <a:prstGeom prst="roundRect">
            <a:avLst/>
          </a:prstGeom>
          <a:solidFill>
            <a:schemeClr val="accent1">
              <a:lumMod val="60000"/>
              <a:lumOff val="40000"/>
            </a:schemeClr>
          </a:solidFill>
          <a:ln w="28575">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3000" dirty="0" smtClean="0">
                <a:ln w="0"/>
                <a:solidFill>
                  <a:schemeClr val="tx1"/>
                </a:solidFill>
              </a:rPr>
              <a:t>Sentence </a:t>
            </a:r>
            <a:br>
              <a:rPr lang="en-US" altLang="zh-TW" sz="3000" dirty="0" smtClean="0">
                <a:ln w="0"/>
                <a:solidFill>
                  <a:schemeClr val="tx1"/>
                </a:solidFill>
              </a:rPr>
            </a:br>
            <a:r>
              <a:rPr lang="en-US" altLang="zh-TW" sz="3000" dirty="0" smtClean="0">
                <a:ln w="0"/>
                <a:solidFill>
                  <a:schemeClr val="tx1"/>
                </a:solidFill>
              </a:rPr>
              <a:t>Scoring</a:t>
            </a:r>
            <a:endParaRPr lang="en-US" altLang="zh-TW" sz="3000" dirty="0">
              <a:ln w="0"/>
              <a:solidFill>
                <a:schemeClr val="tx1"/>
              </a:solidFill>
            </a:endParaRPr>
          </a:p>
        </p:txBody>
      </p:sp>
      <p:cxnSp>
        <p:nvCxnSpPr>
          <p:cNvPr id="51" name="肘形接點 50"/>
          <p:cNvCxnSpPr>
            <a:stCxn id="44" idx="2"/>
            <a:endCxn id="50" idx="0"/>
          </p:cNvCxnSpPr>
          <p:nvPr/>
        </p:nvCxnSpPr>
        <p:spPr>
          <a:xfrm rot="5400000">
            <a:off x="4909025" y="989276"/>
            <a:ext cx="755945" cy="1971835"/>
          </a:xfrm>
          <a:prstGeom prst="bentConnector3">
            <a:avLst>
              <a:gd name="adj1" fmla="val 50000"/>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52" name="肘形接點 51"/>
          <p:cNvCxnSpPr>
            <a:stCxn id="40" idx="2"/>
            <a:endCxn id="50" idx="0"/>
          </p:cNvCxnSpPr>
          <p:nvPr/>
        </p:nvCxnSpPr>
        <p:spPr>
          <a:xfrm rot="16200000" flipH="1">
            <a:off x="2922408" y="974494"/>
            <a:ext cx="755945" cy="2001398"/>
          </a:xfrm>
          <a:prstGeom prst="bentConnector3">
            <a:avLst>
              <a:gd name="adj1" fmla="val 50000"/>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53" name="直線單箭頭接點 52"/>
          <p:cNvCxnSpPr>
            <a:stCxn id="50" idx="2"/>
            <a:endCxn id="49" idx="0"/>
          </p:cNvCxnSpPr>
          <p:nvPr/>
        </p:nvCxnSpPr>
        <p:spPr>
          <a:xfrm>
            <a:off x="4301079" y="3613166"/>
            <a:ext cx="0" cy="463906"/>
          </a:xfrm>
          <a:prstGeom prst="straightConnector1">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20"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323214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2"/>
          <p:cNvSpPr txBox="1">
            <a:spLocks noChangeArrowheads="1"/>
          </p:cNvSpPr>
          <p:nvPr/>
        </p:nvSpPr>
        <p:spPr bwMode="auto">
          <a:xfrm>
            <a:off x="132035" y="615182"/>
            <a:ext cx="8879929" cy="597135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1500" kern="100" dirty="0">
                <a:effectLst/>
                <a:latin typeface="+mj-lt"/>
                <a:ea typeface="標楷體" panose="03000509000000000000" pitchFamily="65" charset="-120"/>
                <a:cs typeface="Times New Roman" panose="02020603050405020304" pitchFamily="18" charset="0"/>
              </a:rPr>
              <a:t>&lt;question </a:t>
            </a:r>
            <a:r>
              <a:rPr lang="en-US" sz="1500" kern="100" dirty="0" err="1">
                <a:effectLst/>
                <a:latin typeface="+mj-lt"/>
                <a:ea typeface="標楷體" panose="03000509000000000000" pitchFamily="65" charset="-120"/>
                <a:cs typeface="Times New Roman" panose="02020603050405020304" pitchFamily="18" charset="0"/>
              </a:rPr>
              <a:t>anscol</a:t>
            </a:r>
            <a:r>
              <a:rPr lang="en-US" sz="1500" kern="100" dirty="0">
                <a:effectLst/>
                <a:latin typeface="+mj-lt"/>
                <a:ea typeface="標楷體" panose="03000509000000000000" pitchFamily="65" charset="-120"/>
                <a:cs typeface="Times New Roman" panose="02020603050405020304" pitchFamily="18" charset="0"/>
              </a:rPr>
              <a:t>="A1" target="time"&gt;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keyList</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mainKey</a:t>
            </a:r>
            <a:r>
              <a:rPr lang="en-US" sz="1500" kern="100" dirty="0">
                <a:effectLst/>
                <a:latin typeface="+mj-lt"/>
                <a:ea typeface="標楷體" panose="03000509000000000000" pitchFamily="65" charset="-120"/>
                <a:cs typeface="Times New Roman" panose="02020603050405020304" pitchFamily="18" charset="0"/>
              </a:rPr>
              <a:t>&gt;Imperial&lt;/</a:t>
            </a:r>
            <a:r>
              <a:rPr lang="en-US" sz="1500" kern="100" dirty="0" err="1">
                <a:effectLst/>
                <a:latin typeface="+mj-lt"/>
                <a:ea typeface="標楷體" panose="03000509000000000000" pitchFamily="65" charset="-120"/>
                <a:cs typeface="Times New Roman" panose="02020603050405020304" pitchFamily="18" charset="0"/>
              </a:rPr>
              <a:t>mainKey</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mainKey</a:t>
            </a:r>
            <a:r>
              <a:rPr lang="en-US" sz="1500" kern="100" dirty="0">
                <a:effectLst/>
                <a:latin typeface="+mj-lt"/>
                <a:ea typeface="標楷體" panose="03000509000000000000" pitchFamily="65" charset="-120"/>
                <a:cs typeface="Times New Roman" panose="02020603050405020304" pitchFamily="18" charset="0"/>
              </a:rPr>
              <a:t>&gt;Tang&lt;/</a:t>
            </a:r>
            <a:r>
              <a:rPr lang="en-US" sz="1500" kern="100" dirty="0" err="1">
                <a:effectLst/>
                <a:latin typeface="+mj-lt"/>
                <a:ea typeface="標楷體" panose="03000509000000000000" pitchFamily="65" charset="-120"/>
                <a:cs typeface="Times New Roman" panose="02020603050405020304" pitchFamily="18" charset="0"/>
              </a:rPr>
              <a:t>mainKey</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mainKey</a:t>
            </a:r>
            <a:r>
              <a:rPr lang="en-US" sz="1500" kern="100" dirty="0">
                <a:effectLst/>
                <a:latin typeface="+mj-lt"/>
                <a:ea typeface="標楷體" panose="03000509000000000000" pitchFamily="65" charset="-120"/>
                <a:cs typeface="Times New Roman" panose="02020603050405020304" pitchFamily="18" charset="0"/>
              </a:rPr>
              <a:t>&gt;Song&lt;/</a:t>
            </a:r>
            <a:r>
              <a:rPr lang="en-US" sz="1500" kern="100" dirty="0" err="1">
                <a:effectLst/>
                <a:latin typeface="+mj-lt"/>
                <a:ea typeface="標楷體" panose="03000509000000000000" pitchFamily="65" charset="-120"/>
                <a:cs typeface="Times New Roman" panose="02020603050405020304" pitchFamily="18" charset="0"/>
              </a:rPr>
              <a:t>mainKey</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a:t>
            </a:r>
            <a:r>
              <a:rPr lang="en-US" sz="1500" kern="100" dirty="0" smtClean="0">
                <a:effectLst/>
                <a:latin typeface="+mj-lt"/>
                <a:ea typeface="標楷體" panose="03000509000000000000" pitchFamily="65" charset="-120"/>
                <a:cs typeface="Times New Roman" panose="02020603050405020304" pitchFamily="18" charset="0"/>
              </a:rPr>
              <a:t>&lt;</a:t>
            </a:r>
            <a:r>
              <a:rPr lang="en-US" sz="1500" kern="100" dirty="0" err="1">
                <a:effectLst/>
                <a:latin typeface="+mj-lt"/>
                <a:ea typeface="標楷體" panose="03000509000000000000" pitchFamily="65" charset="-120"/>
                <a:cs typeface="Times New Roman" panose="02020603050405020304" pitchFamily="18" charset="0"/>
              </a:rPr>
              <a:t>mainKey</a:t>
            </a:r>
            <a:r>
              <a:rPr lang="en-US" sz="1500" kern="100" dirty="0">
                <a:effectLst/>
                <a:latin typeface="+mj-lt"/>
                <a:ea typeface="標楷體" panose="03000509000000000000" pitchFamily="65" charset="-120"/>
                <a:cs typeface="Times New Roman" panose="02020603050405020304" pitchFamily="18" charset="0"/>
              </a:rPr>
              <a:t>&gt;onwards&lt;/</a:t>
            </a:r>
            <a:r>
              <a:rPr lang="en-US" sz="1500" kern="100" dirty="0" err="1">
                <a:effectLst/>
                <a:latin typeface="+mj-lt"/>
                <a:ea typeface="標楷體" panose="03000509000000000000" pitchFamily="65" charset="-120"/>
                <a:cs typeface="Times New Roman" panose="02020603050405020304" pitchFamily="18" charset="0"/>
              </a:rPr>
              <a:t>mainKey</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mainKey</a:t>
            </a:r>
            <a:r>
              <a:rPr lang="en-US" sz="1500" kern="100" dirty="0">
                <a:effectLst/>
                <a:latin typeface="+mj-lt"/>
                <a:ea typeface="標楷體" panose="03000509000000000000" pitchFamily="65" charset="-120"/>
                <a:cs typeface="Times New Roman" panose="02020603050405020304" pitchFamily="18" charset="0"/>
              </a:rPr>
              <a:t>&gt;culture&lt;/</a:t>
            </a:r>
            <a:r>
              <a:rPr lang="en-US" sz="1500" kern="100" dirty="0" err="1">
                <a:effectLst/>
                <a:latin typeface="+mj-lt"/>
                <a:ea typeface="標楷體" panose="03000509000000000000" pitchFamily="65" charset="-120"/>
                <a:cs typeface="Times New Roman" panose="02020603050405020304" pitchFamily="18" charset="0"/>
              </a:rPr>
              <a:t>mainKey</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viceKey</a:t>
            </a:r>
            <a:r>
              <a:rPr lang="en-US" sz="1500" kern="100" dirty="0">
                <a:effectLst/>
                <a:latin typeface="+mj-lt"/>
                <a:ea typeface="標楷體" panose="03000509000000000000" pitchFamily="65" charset="-120"/>
                <a:cs typeface="Times New Roman" panose="02020603050405020304" pitchFamily="18" charset="0"/>
              </a:rPr>
              <a:t>&gt;song&lt;/</a:t>
            </a:r>
            <a:r>
              <a:rPr lang="en-US" sz="1500" kern="100" dirty="0" err="1">
                <a:effectLst/>
                <a:latin typeface="+mj-lt"/>
                <a:ea typeface="標楷體" panose="03000509000000000000" pitchFamily="65" charset="-120"/>
                <a:cs typeface="Times New Roman" panose="02020603050405020304" pitchFamily="18" charset="0"/>
              </a:rPr>
              <a:t>viceKey</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viceKey</a:t>
            </a:r>
            <a:r>
              <a:rPr lang="en-US" sz="1500" kern="100" dirty="0">
                <a:effectLst/>
                <a:latin typeface="+mj-lt"/>
                <a:ea typeface="標楷體" panose="03000509000000000000" pitchFamily="65" charset="-120"/>
                <a:cs typeface="Times New Roman" panose="02020603050405020304" pitchFamily="18" charset="0"/>
              </a:rPr>
              <a:t>&gt;tang&lt;/</a:t>
            </a:r>
            <a:r>
              <a:rPr lang="en-US" sz="1500" kern="100" dirty="0" err="1">
                <a:effectLst/>
                <a:latin typeface="+mj-lt"/>
                <a:ea typeface="標楷體" panose="03000509000000000000" pitchFamily="65" charset="-120"/>
                <a:cs typeface="Times New Roman" panose="02020603050405020304" pitchFamily="18" charset="0"/>
              </a:rPr>
              <a:t>viceKey</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keyList</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sentenceList</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&lt;sentence&gt;</a:t>
            </a:r>
            <a:r>
              <a:rPr lang="en-US" sz="1500" kern="100" dirty="0">
                <a:solidFill>
                  <a:srgbClr val="FF0000"/>
                </a:solidFill>
                <a:effectLst/>
                <a:latin typeface="+mj-lt"/>
                <a:ea typeface="標楷體" panose="03000509000000000000" pitchFamily="65" charset="-120"/>
                <a:cs typeface="Times New Roman" panose="02020603050405020304" pitchFamily="18" charset="0"/>
              </a:rPr>
              <a:t>During this time, the Song court retreated south of the Yangtze River and established their capital at </a:t>
            </a:r>
            <a:r>
              <a:rPr lang="en-US" sz="1500" kern="100" dirty="0" err="1">
                <a:solidFill>
                  <a:srgbClr val="FF0000"/>
                </a:solidFill>
                <a:effectLst/>
                <a:latin typeface="+mj-lt"/>
                <a:ea typeface="標楷體" panose="03000509000000000000" pitchFamily="65" charset="-120"/>
                <a:cs typeface="Times New Roman" panose="02020603050405020304" pitchFamily="18" charset="0"/>
              </a:rPr>
              <a:t>Lin'an</a:t>
            </a:r>
            <a:r>
              <a:rPr lang="en-US" sz="1500" kern="100" dirty="0">
                <a:solidFill>
                  <a:srgbClr val="FF0000"/>
                </a:solidFill>
                <a:effectLst/>
                <a:latin typeface="+mj-lt"/>
                <a:ea typeface="標楷體" panose="03000509000000000000" pitchFamily="65" charset="-120"/>
                <a:cs typeface="Times New Roman" panose="02020603050405020304" pitchFamily="18" charset="0"/>
              </a:rPr>
              <a:t>  Although the Song Dynasty had lost control of the traditional birthplace of Chinese civilization along the Yellow River, the Song economy was not in ruins, as the Southern Song Empire contained 60 percent of China's population and a majority of the most productive agricultural land</a:t>
            </a:r>
            <a:r>
              <a:rPr lang="en-US" sz="1500" kern="100" dirty="0">
                <a:effectLst/>
                <a:latin typeface="+mj-lt"/>
                <a:ea typeface="標楷體" panose="03000509000000000000" pitchFamily="65" charset="-120"/>
                <a:cs typeface="Times New Roman" panose="02020603050405020304" pitchFamily="18" charset="0"/>
              </a:rPr>
              <a:t>&lt;/sentence&gt;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&lt;sentence&gt;</a:t>
            </a:r>
            <a:r>
              <a:rPr lang="en-US" sz="1500" kern="100" dirty="0">
                <a:solidFill>
                  <a:srgbClr val="FF0000"/>
                </a:solidFill>
                <a:effectLst/>
                <a:latin typeface="+mj-lt"/>
                <a:ea typeface="標楷體" panose="03000509000000000000" pitchFamily="65" charset="-120"/>
                <a:cs typeface="Times New Roman" panose="02020603050405020304" pitchFamily="18" charset="0"/>
              </a:rPr>
              <a:t>Southern Tang was conquered in 976 by the Northern Song Dynasty</a:t>
            </a:r>
            <a:r>
              <a:rPr lang="en-US" sz="1500" kern="100" dirty="0">
                <a:effectLst/>
                <a:latin typeface="+mj-lt"/>
                <a:ea typeface="標楷體" panose="03000509000000000000" pitchFamily="65" charset="-120"/>
                <a:cs typeface="Times New Roman" panose="02020603050405020304" pitchFamily="18" charset="0"/>
              </a:rPr>
              <a:t>&lt;/sentence&gt;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sentenceList</a:t>
            </a:r>
            <a:r>
              <a:rPr lang="en-US" sz="1500" kern="100" dirty="0" smtClean="0">
                <a:effectLst/>
                <a:latin typeface="+mj-lt"/>
                <a:ea typeface="標楷體" panose="03000509000000000000" pitchFamily="65" charset="-120"/>
                <a:cs typeface="Times New Roman" panose="02020603050405020304" pitchFamily="18" charset="0"/>
              </a:rPr>
              <a:t>&gt;</a:t>
            </a:r>
          </a:p>
          <a:p>
            <a:pPr>
              <a:spcAft>
                <a:spcPts val="0"/>
              </a:spcAft>
            </a:pPr>
            <a:r>
              <a:rPr lang="en-US" sz="1500" kern="100" dirty="0" smtClean="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answerList</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a:t>
            </a:r>
            <a:r>
              <a:rPr lang="en-US" sz="1500" kern="100" dirty="0" smtClean="0">
                <a:effectLst/>
                <a:latin typeface="+mj-lt"/>
                <a:ea typeface="標楷體" panose="03000509000000000000" pitchFamily="65" charset="-120"/>
                <a:cs typeface="Times New Roman" panose="02020603050405020304" pitchFamily="18" charset="0"/>
              </a:rPr>
              <a:t>&gt;&lt;</a:t>
            </a:r>
            <a:r>
              <a:rPr lang="en-US" sz="1500" kern="100" dirty="0">
                <a:effectLst/>
                <a:latin typeface="+mj-lt"/>
                <a:ea typeface="標楷體" panose="03000509000000000000" pitchFamily="65" charset="-120"/>
                <a:cs typeface="Times New Roman" panose="02020603050405020304" pitchFamily="18" charset="0"/>
              </a:rPr>
              <a:t>answer&gt;Ouyang </a:t>
            </a:r>
            <a:r>
              <a:rPr lang="en-US" sz="1500" kern="100" dirty="0" err="1">
                <a:effectLst/>
                <a:latin typeface="+mj-lt"/>
                <a:ea typeface="標楷體" panose="03000509000000000000" pitchFamily="65" charset="-120"/>
                <a:cs typeface="Times New Roman" panose="02020603050405020304" pitchFamily="18" charset="0"/>
              </a:rPr>
              <a:t>Xiu</a:t>
            </a:r>
            <a:r>
              <a:rPr lang="en-US" sz="1500" kern="100" dirty="0">
                <a:effectLst/>
                <a:latin typeface="+mj-lt"/>
                <a:ea typeface="標楷體" panose="03000509000000000000" pitchFamily="65" charset="-120"/>
                <a:cs typeface="Times New Roman" panose="02020603050405020304" pitchFamily="18" charset="0"/>
              </a:rPr>
              <a:t> and Su Shi are writers representative of the Tang period.&lt;/answer</a:t>
            </a:r>
            <a:r>
              <a:rPr lang="en-US" sz="1500" kern="100" dirty="0" smtClean="0">
                <a:effectLst/>
                <a:latin typeface="+mj-lt"/>
                <a:ea typeface="標楷體" panose="03000509000000000000" pitchFamily="65" charset="-120"/>
                <a:cs typeface="Times New Roman" panose="02020603050405020304" pitchFamily="18" charset="0"/>
              </a:rPr>
              <a:t>&gt;&lt;/</a:t>
            </a:r>
            <a:r>
              <a:rPr lang="en-US" sz="1500" kern="100" dirty="0">
                <a:effectLst/>
                <a:latin typeface="+mj-lt"/>
                <a:ea typeface="標楷體" panose="03000509000000000000" pitchFamily="65" charset="-120"/>
                <a:cs typeface="Times New Roman" panose="02020603050405020304" pitchFamily="18" charset="0"/>
              </a:rPr>
              <a:t>A&gt;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&lt;B</a:t>
            </a:r>
            <a:r>
              <a:rPr lang="en-US" sz="1500" kern="100" dirty="0" smtClean="0">
                <a:effectLst/>
                <a:latin typeface="+mj-lt"/>
                <a:ea typeface="標楷體" panose="03000509000000000000" pitchFamily="65" charset="-120"/>
                <a:cs typeface="Times New Roman" panose="02020603050405020304" pitchFamily="18" charset="0"/>
              </a:rPr>
              <a:t>&gt;&lt;</a:t>
            </a:r>
            <a:r>
              <a:rPr lang="en-US" sz="1500" kern="100" dirty="0">
                <a:effectLst/>
                <a:latin typeface="+mj-lt"/>
                <a:ea typeface="標楷體" panose="03000509000000000000" pitchFamily="65" charset="-120"/>
                <a:cs typeface="Times New Roman" panose="02020603050405020304" pitchFamily="18" charset="0"/>
              </a:rPr>
              <a:t>answer&gt;Yan </a:t>
            </a:r>
            <a:r>
              <a:rPr lang="en-US" sz="1500" kern="100" dirty="0" err="1">
                <a:effectLst/>
                <a:latin typeface="+mj-lt"/>
                <a:ea typeface="標楷體" panose="03000509000000000000" pitchFamily="65" charset="-120"/>
                <a:cs typeface="Times New Roman" panose="02020603050405020304" pitchFamily="18" charset="0"/>
              </a:rPr>
              <a:t>Zhenqing</a:t>
            </a:r>
            <a:r>
              <a:rPr lang="en-US" sz="1500" kern="100" dirty="0">
                <a:effectLst/>
                <a:latin typeface="+mj-lt"/>
                <a:ea typeface="標楷體" panose="03000509000000000000" pitchFamily="65" charset="-120"/>
                <a:cs typeface="Times New Roman" panose="02020603050405020304" pitchFamily="18" charset="0"/>
              </a:rPr>
              <a:t> is a calligrapher representative of the Song period.&lt;/answer</a:t>
            </a:r>
            <a:r>
              <a:rPr lang="en-US" sz="1500" kern="100" dirty="0" smtClean="0">
                <a:effectLst/>
                <a:latin typeface="+mj-lt"/>
                <a:ea typeface="標楷體" panose="03000509000000000000" pitchFamily="65" charset="-120"/>
                <a:cs typeface="Times New Roman" panose="02020603050405020304" pitchFamily="18" charset="0"/>
              </a:rPr>
              <a:t>&gt;&lt;/</a:t>
            </a:r>
            <a:r>
              <a:rPr lang="en-US" sz="1500" kern="100" dirty="0">
                <a:effectLst/>
                <a:latin typeface="+mj-lt"/>
                <a:ea typeface="標楷體" panose="03000509000000000000" pitchFamily="65" charset="-120"/>
                <a:cs typeface="Times New Roman" panose="02020603050405020304" pitchFamily="18" charset="0"/>
              </a:rPr>
              <a:t>B&gt;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&lt;C</a:t>
            </a:r>
            <a:r>
              <a:rPr lang="en-US" sz="1500" kern="100" dirty="0" smtClean="0">
                <a:effectLst/>
                <a:latin typeface="+mj-lt"/>
                <a:ea typeface="標楷體" panose="03000509000000000000" pitchFamily="65" charset="-120"/>
                <a:cs typeface="Times New Roman" panose="02020603050405020304" pitchFamily="18" charset="0"/>
              </a:rPr>
              <a:t>&gt;&lt;</a:t>
            </a:r>
            <a:r>
              <a:rPr lang="en-US" sz="1500" kern="100" dirty="0">
                <a:effectLst/>
                <a:latin typeface="+mj-lt"/>
                <a:ea typeface="標楷體" panose="03000509000000000000" pitchFamily="65" charset="-120"/>
                <a:cs typeface="Times New Roman" panose="02020603050405020304" pitchFamily="18" charset="0"/>
              </a:rPr>
              <a:t>answer&gt;Wang </a:t>
            </a:r>
            <a:r>
              <a:rPr lang="en-US" sz="1500" kern="100" dirty="0" err="1">
                <a:effectLst/>
                <a:latin typeface="+mj-lt"/>
                <a:ea typeface="標楷體" panose="03000509000000000000" pitchFamily="65" charset="-120"/>
                <a:cs typeface="Times New Roman" panose="02020603050405020304" pitchFamily="18" charset="0"/>
              </a:rPr>
              <a:t>Anshi</a:t>
            </a:r>
            <a:r>
              <a:rPr lang="en-US" sz="1500" kern="100" dirty="0">
                <a:effectLst/>
                <a:latin typeface="+mj-lt"/>
                <a:ea typeface="標楷體" panose="03000509000000000000" pitchFamily="65" charset="-120"/>
                <a:cs typeface="Times New Roman" panose="02020603050405020304" pitchFamily="18" charset="0"/>
              </a:rPr>
              <a:t>, who lived during the Song period, carried out reforms called the New Policies (</a:t>
            </a:r>
            <a:r>
              <a:rPr lang="en-US" sz="1500" kern="100" dirty="0" err="1">
                <a:effectLst/>
                <a:latin typeface="+mj-lt"/>
                <a:ea typeface="標楷體" panose="03000509000000000000" pitchFamily="65" charset="-120"/>
                <a:cs typeface="Times New Roman" panose="02020603050405020304" pitchFamily="18" charset="0"/>
              </a:rPr>
              <a:t>xin</a:t>
            </a:r>
            <a:r>
              <a:rPr lang="en-US" sz="1500" kern="100" dirty="0">
                <a:effectLst/>
                <a:latin typeface="+mj-lt"/>
                <a:ea typeface="標楷體" panose="03000509000000000000" pitchFamily="65" charset="-120"/>
                <a:cs typeface="Times New Roman" panose="02020603050405020304" pitchFamily="18" charset="0"/>
              </a:rPr>
              <a:t> </a:t>
            </a:r>
            <a:r>
              <a:rPr lang="en-US" sz="1500" kern="100" dirty="0" err="1">
                <a:effectLst/>
                <a:latin typeface="+mj-lt"/>
                <a:ea typeface="標楷體" panose="03000509000000000000" pitchFamily="65" charset="-120"/>
                <a:cs typeface="Times New Roman" panose="02020603050405020304" pitchFamily="18" charset="0"/>
              </a:rPr>
              <a:t>fa</a:t>
            </a:r>
            <a:r>
              <a:rPr lang="en-US" sz="1500" kern="100" dirty="0">
                <a:effectLst/>
                <a:latin typeface="+mj-lt"/>
                <a:ea typeface="標楷體" panose="03000509000000000000" pitchFamily="65" charset="-120"/>
                <a:cs typeface="Times New Roman" panose="02020603050405020304" pitchFamily="18" charset="0"/>
              </a:rPr>
              <a:t>).&lt;/answer</a:t>
            </a:r>
            <a:r>
              <a:rPr lang="en-US" sz="1500" kern="100" dirty="0" smtClean="0">
                <a:effectLst/>
                <a:latin typeface="+mj-lt"/>
                <a:ea typeface="標楷體" panose="03000509000000000000" pitchFamily="65" charset="-120"/>
                <a:cs typeface="Times New Roman" panose="02020603050405020304" pitchFamily="18" charset="0"/>
              </a:rPr>
              <a:t>&gt;&lt;/</a:t>
            </a:r>
            <a:r>
              <a:rPr lang="en-US" sz="1500" kern="100" dirty="0">
                <a:effectLst/>
                <a:latin typeface="+mj-lt"/>
                <a:ea typeface="標楷體" panose="03000509000000000000" pitchFamily="65" charset="-120"/>
                <a:cs typeface="Times New Roman" panose="02020603050405020304" pitchFamily="18" charset="0"/>
              </a:rPr>
              <a:t>C&gt;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&lt;D</a:t>
            </a:r>
            <a:r>
              <a:rPr lang="en-US" sz="1500" kern="100" dirty="0" smtClean="0">
                <a:effectLst/>
                <a:latin typeface="+mj-lt"/>
                <a:ea typeface="標楷體" panose="03000509000000000000" pitchFamily="65" charset="-120"/>
                <a:cs typeface="Times New Roman" panose="02020603050405020304" pitchFamily="18" charset="0"/>
              </a:rPr>
              <a:t>&gt;&lt;</a:t>
            </a:r>
            <a:r>
              <a:rPr lang="en-US" sz="1500" kern="100" dirty="0">
                <a:effectLst/>
                <a:latin typeface="+mj-lt"/>
                <a:ea typeface="標楷體" panose="03000509000000000000" pitchFamily="65" charset="-120"/>
                <a:cs typeface="Times New Roman" panose="02020603050405020304" pitchFamily="18" charset="0"/>
              </a:rPr>
              <a:t>answer&gt;Qin </a:t>
            </a:r>
            <a:r>
              <a:rPr lang="en-US" sz="1500" kern="100" dirty="0" err="1">
                <a:effectLst/>
                <a:latin typeface="+mj-lt"/>
                <a:ea typeface="標楷體" panose="03000509000000000000" pitchFamily="65" charset="-120"/>
                <a:cs typeface="Times New Roman" panose="02020603050405020304" pitchFamily="18" charset="0"/>
              </a:rPr>
              <a:t>Hui</a:t>
            </a:r>
            <a:r>
              <a:rPr lang="en-US" sz="1500" kern="100" dirty="0">
                <a:effectLst/>
                <a:latin typeface="+mj-lt"/>
                <a:ea typeface="標楷體" panose="03000509000000000000" pitchFamily="65" charset="-120"/>
                <a:cs typeface="Times New Roman" panose="02020603050405020304" pitchFamily="18" charset="0"/>
              </a:rPr>
              <a:t> came into conflict with the party in favor of war, concerning the relationship with the Yuan.&lt;/answer</a:t>
            </a:r>
            <a:r>
              <a:rPr lang="en-US" sz="1500" kern="100" dirty="0" smtClean="0">
                <a:effectLst/>
                <a:latin typeface="+mj-lt"/>
                <a:ea typeface="標楷體" panose="03000509000000000000" pitchFamily="65" charset="-120"/>
                <a:cs typeface="Times New Roman" panose="02020603050405020304" pitchFamily="18" charset="0"/>
              </a:rPr>
              <a:t>&gt;&lt;/</a:t>
            </a:r>
            <a:r>
              <a:rPr lang="en-US" sz="1500" kern="100" dirty="0">
                <a:effectLst/>
                <a:latin typeface="+mj-lt"/>
                <a:ea typeface="標楷體" panose="03000509000000000000" pitchFamily="65" charset="-120"/>
                <a:cs typeface="Times New Roman" panose="02020603050405020304" pitchFamily="18" charset="0"/>
              </a:rPr>
              <a:t>D&gt;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    &lt;/</a:t>
            </a:r>
            <a:r>
              <a:rPr lang="en-US" sz="1500" kern="100" dirty="0" err="1">
                <a:effectLst/>
                <a:latin typeface="+mj-lt"/>
                <a:ea typeface="標楷體" panose="03000509000000000000" pitchFamily="65" charset="-120"/>
                <a:cs typeface="Times New Roman" panose="02020603050405020304" pitchFamily="18" charset="0"/>
              </a:rPr>
              <a:t>answerList</a:t>
            </a:r>
            <a:r>
              <a:rPr lang="en-US" sz="1500" kern="100" dirty="0">
                <a:effectLst/>
                <a:latin typeface="+mj-lt"/>
                <a:ea typeface="標楷體" panose="03000509000000000000" pitchFamily="65" charset="-120"/>
                <a:cs typeface="Times New Roman" panose="02020603050405020304" pitchFamily="18" charset="0"/>
              </a:rPr>
              <a:t>&gt;</a:t>
            </a:r>
            <a:endParaRPr lang="zh-TW" sz="1500" kern="100" dirty="0">
              <a:effectLst/>
              <a:latin typeface="+mj-lt"/>
              <a:ea typeface="標楷體" panose="03000509000000000000" pitchFamily="65" charset="-120"/>
              <a:cs typeface="Times New Roman" panose="02020603050405020304" pitchFamily="18" charset="0"/>
            </a:endParaRPr>
          </a:p>
          <a:p>
            <a:pPr>
              <a:spcAft>
                <a:spcPts val="0"/>
              </a:spcAft>
            </a:pPr>
            <a:r>
              <a:rPr lang="en-US" sz="1500" kern="100" dirty="0">
                <a:effectLst/>
                <a:latin typeface="+mj-lt"/>
                <a:ea typeface="標楷體" panose="03000509000000000000" pitchFamily="65" charset="-120"/>
                <a:cs typeface="Times New Roman" panose="02020603050405020304" pitchFamily="18" charset="0"/>
              </a:rPr>
              <a:t>&lt;/question&gt;</a:t>
            </a:r>
            <a:endParaRPr lang="zh-TW" sz="1500" kern="100" dirty="0">
              <a:effectLst/>
              <a:latin typeface="+mj-lt"/>
              <a:ea typeface="標楷體" panose="03000509000000000000" pitchFamily="65" charset="-120"/>
              <a:cs typeface="Times New Roman" panose="02020603050405020304" pitchFamily="18" charset="0"/>
            </a:endParaRPr>
          </a:p>
        </p:txBody>
      </p:sp>
      <p:sp>
        <p:nvSpPr>
          <p:cNvPr id="2" name="標題 1"/>
          <p:cNvSpPr>
            <a:spLocks noGrp="1"/>
          </p:cNvSpPr>
          <p:nvPr>
            <p:ph type="title"/>
          </p:nvPr>
        </p:nvSpPr>
        <p:spPr>
          <a:xfrm>
            <a:off x="395536" y="0"/>
            <a:ext cx="8229600" cy="764704"/>
          </a:xfrm>
        </p:spPr>
        <p:txBody>
          <a:bodyPr>
            <a:normAutofit/>
          </a:bodyPr>
          <a:lstStyle/>
          <a:p>
            <a:r>
              <a:rPr lang="en-US" altLang="zh-TW" b="1" dirty="0">
                <a:ln w="0"/>
                <a:solidFill>
                  <a:schemeClr val="accent1"/>
                </a:solidFill>
              </a:rPr>
              <a:t>Answer </a:t>
            </a:r>
            <a:r>
              <a:rPr lang="en-US" altLang="zh-TW" b="1" dirty="0" smtClean="0">
                <a:ln w="0"/>
                <a:solidFill>
                  <a:schemeClr val="accent1"/>
                </a:solidFill>
              </a:rPr>
              <a:t>Extraction Result</a:t>
            </a:r>
            <a:endParaRPr lang="zh-TW" altLang="en-US"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73</a:t>
            </a:fld>
            <a:endParaRPr lang="zh-TW" altLang="en-US"/>
          </a:p>
        </p:txBody>
      </p:sp>
      <p:pic>
        <p:nvPicPr>
          <p:cNvPr id="7" name="Picture 5" descr="C:\Users\myday\Downloads\TKU-logo-12cm.jpg"/>
          <p:cNvPicPr>
            <a:picLocks noChangeAspect="1" noChangeArrowheads="1"/>
          </p:cNvPicPr>
          <p:nvPr/>
        </p:nvPicPr>
        <p:blipFill>
          <a:blip r:embed="rId3" cstate="print"/>
          <a:srcRect/>
          <a:stretch>
            <a:fillRect/>
          </a:stretch>
        </p:blipFill>
        <p:spPr bwMode="auto">
          <a:xfrm>
            <a:off x="8680854" y="50878"/>
            <a:ext cx="427649" cy="425794"/>
          </a:xfrm>
          <a:prstGeom prst="rect">
            <a:avLst/>
          </a:prstGeom>
          <a:noFill/>
          <a:ln w="9525">
            <a:noFill/>
            <a:miter lim="800000"/>
            <a:headEnd/>
            <a:tailEnd/>
          </a:ln>
        </p:spPr>
      </p:pic>
      <p:sp>
        <p:nvSpPr>
          <p:cNvPr id="8" name="頁尾版面配置區 3"/>
          <p:cNvSpPr txBox="1">
            <a:spLocks/>
          </p:cNvSpPr>
          <p:nvPr/>
        </p:nvSpPr>
        <p:spPr>
          <a:xfrm>
            <a:off x="1979712" y="6666022"/>
            <a:ext cx="4968552" cy="218966"/>
          </a:xfrm>
          <a:prstGeom prst="rect">
            <a:avLst/>
          </a:prstGeom>
        </p:spPr>
        <p:txBody>
          <a:bodyPr vert="horz" wrap="square" lIns="91440" tIns="45720" rIns="91440" bIns="45720" numCol="1" anchor="ctr" anchorCtr="0" compatLnSpc="1">
            <a:prstTxWarp prst="textNoShape">
              <a:avLst/>
            </a:prstTxWarp>
          </a:bodyPr>
          <a:lstStyle>
            <a:defPPr>
              <a:defRPr lang="zh-TW"/>
            </a:defPPr>
            <a:lvl1pPr algn="ctr" rtl="0" fontAlgn="base">
              <a:spcBef>
                <a:spcPct val="0"/>
              </a:spcBef>
              <a:spcAft>
                <a:spcPct val="0"/>
              </a:spcAft>
              <a:defRPr kumimoji="0" sz="1200" kern="1200">
                <a:solidFill>
                  <a:srgbClr val="898989"/>
                </a:solidFill>
                <a:latin typeface="Calibri"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r>
              <a:rPr lang="es-ES" altLang="zh-TW" smtClean="0"/>
              <a:t>NTCIR-12 Conference, June 7-10, 2016, Tokyo, Japan</a:t>
            </a:r>
            <a:endParaRPr lang="zh-TW" altLang="en-US" dirty="0"/>
          </a:p>
        </p:txBody>
      </p:sp>
    </p:spTree>
    <p:extLst>
      <p:ext uri="{BB962C8B-B14F-4D97-AF65-F5344CB8AC3E}">
        <p14:creationId xmlns:p14="http://schemas.microsoft.com/office/powerpoint/2010/main" val="20608991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7238"/>
            <a:ext cx="8229600" cy="1143000"/>
          </a:xfrm>
        </p:spPr>
        <p:txBody>
          <a:bodyPr>
            <a:normAutofit/>
          </a:bodyPr>
          <a:lstStyle/>
          <a:p>
            <a:r>
              <a:rPr lang="en-US" altLang="zh-TW" sz="5400" b="1" dirty="0">
                <a:ln w="0"/>
                <a:solidFill>
                  <a:schemeClr val="accent1"/>
                </a:solidFill>
              </a:rPr>
              <a:t>Answer </a:t>
            </a:r>
            <a:r>
              <a:rPr lang="en-US" altLang="zh-TW" sz="5400" b="1" dirty="0" smtClean="0">
                <a:ln w="0"/>
                <a:solidFill>
                  <a:schemeClr val="accent1"/>
                </a:solidFill>
              </a:rPr>
              <a:t>Generation</a:t>
            </a:r>
            <a:endParaRPr lang="zh-TW" altLang="en-US" sz="54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74</a:t>
            </a:fld>
            <a:endParaRPr lang="zh-TW" altLang="en-US"/>
          </a:p>
        </p:txBody>
      </p:sp>
      <p:pic>
        <p:nvPicPr>
          <p:cNvPr id="9"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11" name="流程圖: 文件 10"/>
          <p:cNvSpPr/>
          <p:nvPr/>
        </p:nvSpPr>
        <p:spPr>
          <a:xfrm>
            <a:off x="1187624" y="1340768"/>
            <a:ext cx="2052000" cy="1262155"/>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400" dirty="0">
                <a:ln w="0"/>
                <a:solidFill>
                  <a:schemeClr val="tx1"/>
                </a:solidFill>
              </a:rPr>
              <a:t>Question Analysis </a:t>
            </a:r>
            <a:br>
              <a:rPr lang="en-US" altLang="zh-TW" sz="2400" dirty="0">
                <a:ln w="0"/>
                <a:solidFill>
                  <a:schemeClr val="tx1"/>
                </a:solidFill>
              </a:rPr>
            </a:br>
            <a:r>
              <a:rPr lang="en-US" altLang="zh-TW" sz="2400" dirty="0" smtClean="0">
                <a:ln w="0"/>
                <a:solidFill>
                  <a:schemeClr val="tx1"/>
                </a:solidFill>
              </a:rPr>
              <a:t>Result (</a:t>
            </a:r>
            <a:r>
              <a:rPr lang="en-US" altLang="zh-TW" sz="2400" dirty="0">
                <a:ln w="0"/>
                <a:solidFill>
                  <a:schemeClr val="tx1"/>
                </a:solidFill>
              </a:rPr>
              <a:t>XML)</a:t>
            </a:r>
            <a:endParaRPr lang="zh-TW" altLang="en-US" sz="2400" dirty="0">
              <a:ln w="0"/>
              <a:solidFill>
                <a:schemeClr val="tx1"/>
              </a:solidFill>
            </a:endParaRPr>
          </a:p>
        </p:txBody>
      </p:sp>
      <p:sp>
        <p:nvSpPr>
          <p:cNvPr id="12" name="流程圖: 文件 11"/>
          <p:cNvSpPr/>
          <p:nvPr/>
        </p:nvSpPr>
        <p:spPr>
          <a:xfrm>
            <a:off x="3561001" y="1322974"/>
            <a:ext cx="2052000" cy="1262155"/>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400" dirty="0">
                <a:ln w="0"/>
                <a:solidFill>
                  <a:schemeClr val="tx1"/>
                </a:solidFill>
              </a:rPr>
              <a:t>Document </a:t>
            </a:r>
            <a:r>
              <a:rPr lang="en-US" altLang="zh-TW" sz="2400" dirty="0" smtClean="0">
                <a:ln w="0"/>
                <a:solidFill>
                  <a:schemeClr val="tx1"/>
                </a:solidFill>
              </a:rPr>
              <a:t>Retrieval </a:t>
            </a:r>
            <a:br>
              <a:rPr lang="en-US" altLang="zh-TW" sz="2400" dirty="0" smtClean="0">
                <a:ln w="0"/>
                <a:solidFill>
                  <a:schemeClr val="tx1"/>
                </a:solidFill>
              </a:rPr>
            </a:br>
            <a:r>
              <a:rPr lang="en-US" altLang="zh-TW" sz="2400" dirty="0" smtClean="0">
                <a:ln w="0"/>
                <a:solidFill>
                  <a:schemeClr val="tx1"/>
                </a:solidFill>
              </a:rPr>
              <a:t>Result (XML</a:t>
            </a:r>
            <a:r>
              <a:rPr lang="en-US" altLang="zh-TW" sz="2400" dirty="0">
                <a:ln w="0"/>
                <a:solidFill>
                  <a:schemeClr val="tx1"/>
                </a:solidFill>
              </a:rPr>
              <a:t>)</a:t>
            </a:r>
            <a:endParaRPr lang="zh-TW" altLang="en-US" sz="2400" dirty="0">
              <a:ln w="0"/>
              <a:solidFill>
                <a:schemeClr val="tx1"/>
              </a:solidFill>
            </a:endParaRPr>
          </a:p>
        </p:txBody>
      </p:sp>
      <p:sp>
        <p:nvSpPr>
          <p:cNvPr id="13" name="流程圖: 文件 12"/>
          <p:cNvSpPr/>
          <p:nvPr/>
        </p:nvSpPr>
        <p:spPr>
          <a:xfrm>
            <a:off x="5934377" y="1302669"/>
            <a:ext cx="2052000" cy="1262155"/>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400" dirty="0" smtClean="0">
                <a:ln w="0"/>
                <a:solidFill>
                  <a:schemeClr val="tx1"/>
                </a:solidFill>
              </a:rPr>
              <a:t>Answer Extraction</a:t>
            </a:r>
            <a:br>
              <a:rPr lang="en-US" altLang="zh-TW" sz="2400" dirty="0" smtClean="0">
                <a:ln w="0"/>
                <a:solidFill>
                  <a:schemeClr val="tx1"/>
                </a:solidFill>
              </a:rPr>
            </a:br>
            <a:r>
              <a:rPr lang="en-US" altLang="zh-TW" sz="2400" dirty="0" smtClean="0">
                <a:ln w="0"/>
                <a:solidFill>
                  <a:schemeClr val="tx1"/>
                </a:solidFill>
              </a:rPr>
              <a:t>Result (XML</a:t>
            </a:r>
            <a:r>
              <a:rPr lang="en-US" altLang="zh-TW" sz="2400" dirty="0">
                <a:ln w="0"/>
                <a:solidFill>
                  <a:schemeClr val="tx1"/>
                </a:solidFill>
              </a:rPr>
              <a:t>)</a:t>
            </a:r>
            <a:endParaRPr lang="zh-TW" altLang="en-US" sz="2400" dirty="0">
              <a:ln w="0"/>
              <a:solidFill>
                <a:schemeClr val="tx1"/>
              </a:solidFill>
            </a:endParaRPr>
          </a:p>
        </p:txBody>
      </p:sp>
      <p:sp>
        <p:nvSpPr>
          <p:cNvPr id="14" name="圓角矩形 13"/>
          <p:cNvSpPr/>
          <p:nvPr/>
        </p:nvSpPr>
        <p:spPr>
          <a:xfrm>
            <a:off x="1705278" y="3284984"/>
            <a:ext cx="5753099" cy="922080"/>
          </a:xfrm>
          <a:prstGeom prst="roundRect">
            <a:avLst/>
          </a:prstGeom>
          <a:ln w="28575"/>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ln w="0"/>
                <a:solidFill>
                  <a:schemeClr val="tx1"/>
                </a:solidFill>
              </a:rPr>
              <a:t>Combination and Matching Strategy</a:t>
            </a:r>
            <a:endParaRPr lang="zh-TW" altLang="en-US" sz="2400" dirty="0">
              <a:ln w="0"/>
              <a:solidFill>
                <a:schemeClr val="tx1"/>
              </a:solidFill>
            </a:endParaRPr>
          </a:p>
        </p:txBody>
      </p:sp>
      <p:sp>
        <p:nvSpPr>
          <p:cNvPr id="15" name="流程圖: 文件 14"/>
          <p:cNvSpPr/>
          <p:nvPr/>
        </p:nvSpPr>
        <p:spPr>
          <a:xfrm>
            <a:off x="3510563" y="4916961"/>
            <a:ext cx="2102437" cy="960311"/>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400" dirty="0" smtClean="0">
                <a:ln w="0"/>
                <a:solidFill>
                  <a:schemeClr val="tx1"/>
                </a:solidFill>
              </a:rPr>
              <a:t>Answer </a:t>
            </a:r>
            <a:br>
              <a:rPr lang="en-US" altLang="zh-TW" sz="2400" dirty="0" smtClean="0">
                <a:ln w="0"/>
                <a:solidFill>
                  <a:schemeClr val="tx1"/>
                </a:solidFill>
              </a:rPr>
            </a:br>
            <a:r>
              <a:rPr lang="en-US" altLang="zh-TW" sz="2400" dirty="0" smtClean="0">
                <a:ln w="0"/>
                <a:solidFill>
                  <a:schemeClr val="tx1"/>
                </a:solidFill>
              </a:rPr>
              <a:t>(XML</a:t>
            </a:r>
            <a:r>
              <a:rPr lang="en-US" altLang="zh-TW" sz="2400" dirty="0">
                <a:ln w="0"/>
                <a:solidFill>
                  <a:schemeClr val="tx1"/>
                </a:solidFill>
              </a:rPr>
              <a:t>)</a:t>
            </a:r>
            <a:endParaRPr lang="zh-TW" altLang="en-US" sz="2400" dirty="0">
              <a:ln w="0"/>
              <a:solidFill>
                <a:schemeClr val="tx1"/>
              </a:solidFill>
            </a:endParaRPr>
          </a:p>
        </p:txBody>
      </p:sp>
      <p:cxnSp>
        <p:nvCxnSpPr>
          <p:cNvPr id="16" name="直線單箭頭接點 15"/>
          <p:cNvCxnSpPr>
            <a:stCxn id="11" idx="2"/>
          </p:cNvCxnSpPr>
          <p:nvPr/>
        </p:nvCxnSpPr>
        <p:spPr>
          <a:xfrm>
            <a:off x="2213624" y="2519481"/>
            <a:ext cx="846208" cy="765503"/>
          </a:xfrm>
          <a:prstGeom prst="straightConnector1">
            <a:avLst/>
          </a:prstGeom>
          <a:ln w="57150">
            <a:solidFill>
              <a:schemeClr val="accent2">
                <a:lumMod val="50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7" name="直線單箭頭接點 16"/>
          <p:cNvCxnSpPr>
            <a:stCxn id="12" idx="2"/>
            <a:endCxn id="14" idx="0"/>
          </p:cNvCxnSpPr>
          <p:nvPr/>
        </p:nvCxnSpPr>
        <p:spPr>
          <a:xfrm flipH="1">
            <a:off x="4581828" y="2501687"/>
            <a:ext cx="5173" cy="783297"/>
          </a:xfrm>
          <a:prstGeom prst="straightConnector1">
            <a:avLst/>
          </a:prstGeom>
          <a:ln w="57150">
            <a:solidFill>
              <a:schemeClr val="accent2">
                <a:lumMod val="50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8" name="直線單箭頭接點 17"/>
          <p:cNvCxnSpPr>
            <a:stCxn id="13" idx="2"/>
          </p:cNvCxnSpPr>
          <p:nvPr/>
        </p:nvCxnSpPr>
        <p:spPr>
          <a:xfrm flipH="1">
            <a:off x="6228184" y="2481382"/>
            <a:ext cx="732193" cy="803602"/>
          </a:xfrm>
          <a:prstGeom prst="straightConnector1">
            <a:avLst/>
          </a:prstGeom>
          <a:ln w="57150">
            <a:solidFill>
              <a:schemeClr val="accent2">
                <a:lumMod val="50000"/>
              </a:schemeClr>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9" name="直線單箭頭接點 18"/>
          <p:cNvCxnSpPr>
            <a:stCxn id="14" idx="2"/>
            <a:endCxn id="15" idx="0"/>
          </p:cNvCxnSpPr>
          <p:nvPr/>
        </p:nvCxnSpPr>
        <p:spPr>
          <a:xfrm flipH="1">
            <a:off x="4561782" y="4207064"/>
            <a:ext cx="20046" cy="709897"/>
          </a:xfrm>
          <a:prstGeom prst="straightConnector1">
            <a:avLst/>
          </a:prstGeom>
          <a:ln w="57150">
            <a:solidFill>
              <a:schemeClr val="accent2">
                <a:lumMod val="50000"/>
              </a:schemeClr>
            </a:solidFill>
            <a:tailEnd type="triangle"/>
          </a:ln>
          <a:effectLst/>
        </p:spPr>
        <p:style>
          <a:lnRef idx="3">
            <a:schemeClr val="accent6"/>
          </a:lnRef>
          <a:fillRef idx="0">
            <a:schemeClr val="accent6"/>
          </a:fillRef>
          <a:effectRef idx="2">
            <a:schemeClr val="accent6"/>
          </a:effectRef>
          <a:fontRef idx="minor">
            <a:schemeClr val="tx1"/>
          </a:fontRef>
        </p:style>
      </p:cxnSp>
      <p:sp>
        <p:nvSpPr>
          <p:cNvPr id="20" name="圓角矩形 19"/>
          <p:cNvSpPr/>
          <p:nvPr/>
        </p:nvSpPr>
        <p:spPr>
          <a:xfrm>
            <a:off x="1705278" y="4406311"/>
            <a:ext cx="1519238" cy="685455"/>
          </a:xfrm>
          <a:prstGeom prst="round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ln w="0"/>
                <a:solidFill>
                  <a:schemeClr val="tx1"/>
                </a:solidFill>
              </a:rPr>
              <a:t>Complex </a:t>
            </a:r>
            <a:r>
              <a:rPr lang="en-US" altLang="zh-TW" sz="2400" dirty="0" smtClean="0">
                <a:ln w="0"/>
                <a:solidFill>
                  <a:schemeClr val="tx1"/>
                </a:solidFill>
              </a:rPr>
              <a:t/>
            </a:r>
            <a:br>
              <a:rPr lang="en-US" altLang="zh-TW" sz="2400" dirty="0" smtClean="0">
                <a:ln w="0"/>
                <a:solidFill>
                  <a:schemeClr val="tx1"/>
                </a:solidFill>
              </a:rPr>
            </a:br>
            <a:r>
              <a:rPr lang="en-US" altLang="zh-TW" sz="2400" dirty="0" smtClean="0">
                <a:ln w="0"/>
                <a:solidFill>
                  <a:schemeClr val="tx1"/>
                </a:solidFill>
              </a:rPr>
              <a:t>Essay</a:t>
            </a:r>
            <a:endParaRPr lang="zh-TW" altLang="en-US" sz="2400" dirty="0">
              <a:ln w="0"/>
              <a:solidFill>
                <a:schemeClr val="tx1"/>
              </a:solidFill>
            </a:endParaRPr>
          </a:p>
        </p:txBody>
      </p:sp>
      <p:sp>
        <p:nvSpPr>
          <p:cNvPr id="21" name="圓角矩形 20"/>
          <p:cNvSpPr/>
          <p:nvPr/>
        </p:nvSpPr>
        <p:spPr>
          <a:xfrm>
            <a:off x="5934377" y="4451530"/>
            <a:ext cx="1524000" cy="685248"/>
          </a:xfrm>
          <a:prstGeom prst="roundRect">
            <a:avLst/>
          </a:prstGeom>
          <a:solidFill>
            <a:schemeClr val="accent2">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ln w="0"/>
                <a:solidFill>
                  <a:schemeClr val="tx1"/>
                </a:solidFill>
              </a:rPr>
              <a:t>Simple Essay</a:t>
            </a:r>
            <a:endParaRPr lang="zh-TW" altLang="en-US" sz="2400" dirty="0">
              <a:ln w="0"/>
              <a:solidFill>
                <a:schemeClr val="tx1"/>
              </a:solidFill>
            </a:endParaRPr>
          </a:p>
        </p:txBody>
      </p:sp>
      <p:sp>
        <p:nvSpPr>
          <p:cNvPr id="22" name="文字方塊 21"/>
          <p:cNvSpPr txBox="1"/>
          <p:nvPr/>
        </p:nvSpPr>
        <p:spPr>
          <a:xfrm>
            <a:off x="30825" y="-3577"/>
            <a:ext cx="652743" cy="1200329"/>
          </a:xfrm>
          <a:prstGeom prst="rect">
            <a:avLst/>
          </a:prstGeom>
          <a:noFill/>
        </p:spPr>
        <p:txBody>
          <a:bodyPr wrap="none" rtlCol="0">
            <a:spAutoFit/>
          </a:bodyPr>
          <a:lstStyle/>
          <a:p>
            <a:r>
              <a:rPr lang="en-US" altLang="zh-TW" sz="7200" b="1" dirty="0" smtClean="0">
                <a:solidFill>
                  <a:schemeClr val="accent6">
                    <a:lumMod val="50000"/>
                  </a:schemeClr>
                </a:solidFill>
              </a:rPr>
              <a:t>4</a:t>
            </a:r>
            <a:endParaRPr lang="zh-TW" altLang="en-US" sz="7200" b="1" dirty="0">
              <a:solidFill>
                <a:schemeClr val="accent6">
                  <a:lumMod val="50000"/>
                </a:schemeClr>
              </a:solidFill>
            </a:endParaRPr>
          </a:p>
        </p:txBody>
      </p:sp>
      <p:sp>
        <p:nvSpPr>
          <p:cNvPr id="23"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4232988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ln w="0"/>
                <a:solidFill>
                  <a:schemeClr val="accent1"/>
                </a:solidFill>
              </a:rPr>
              <a:t>Answer </a:t>
            </a:r>
            <a:r>
              <a:rPr lang="en-US" altLang="zh-TW" b="1" dirty="0" smtClean="0">
                <a:ln w="0"/>
                <a:solidFill>
                  <a:schemeClr val="accent1"/>
                </a:solidFill>
              </a:rPr>
              <a:t>Generation Result</a:t>
            </a:r>
            <a:endParaRPr lang="zh-TW" altLang="en-US"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75</a:t>
            </a:fld>
            <a:endParaRPr lang="zh-TW" altLang="en-US"/>
          </a:p>
        </p:txBody>
      </p:sp>
      <p:sp>
        <p:nvSpPr>
          <p:cNvPr id="6" name="文字方塊 2"/>
          <p:cNvSpPr txBox="1">
            <a:spLocks noChangeArrowheads="1"/>
          </p:cNvSpPr>
          <p:nvPr/>
        </p:nvSpPr>
        <p:spPr bwMode="auto">
          <a:xfrm>
            <a:off x="251520" y="2060848"/>
            <a:ext cx="8784976" cy="288528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US" sz="2200" kern="100" dirty="0">
                <a:effectLst/>
                <a:latin typeface="+mj-lt"/>
                <a:ea typeface="標楷體" panose="03000509000000000000" pitchFamily="65" charset="-120"/>
                <a:cs typeface="Times New Roman" panose="02020603050405020304" pitchFamily="18" charset="0"/>
              </a:rPr>
              <a:t>&lt;answer </a:t>
            </a:r>
            <a:r>
              <a:rPr lang="en-US" sz="2200" kern="100" dirty="0" err="1">
                <a:effectLst/>
                <a:latin typeface="+mj-lt"/>
                <a:ea typeface="標楷體" panose="03000509000000000000" pitchFamily="65" charset="-120"/>
                <a:cs typeface="Times New Roman" panose="02020603050405020304" pitchFamily="18" charset="0"/>
              </a:rPr>
              <a:t>match_type</a:t>
            </a:r>
            <a:r>
              <a:rPr lang="en-US" sz="2200" kern="100" dirty="0">
                <a:effectLst/>
                <a:latin typeface="+mj-lt"/>
                <a:ea typeface="標楷體" panose="03000509000000000000" pitchFamily="65" charset="-120"/>
                <a:cs typeface="Times New Roman" panose="02020603050405020304" pitchFamily="18" charset="0"/>
              </a:rPr>
              <a:t>="exact" order="-1" choices="" </a:t>
            </a:r>
            <a:r>
              <a:rPr lang="en-US" sz="2200" kern="100" dirty="0" err="1">
                <a:effectLst/>
                <a:latin typeface="+mj-lt"/>
                <a:ea typeface="標楷體" panose="03000509000000000000" pitchFamily="65" charset="-120"/>
                <a:cs typeface="Times New Roman" panose="02020603050405020304" pitchFamily="18" charset="0"/>
              </a:rPr>
              <a:t>format_string</a:t>
            </a:r>
            <a:r>
              <a:rPr lang="en-US" sz="2200" kern="100" dirty="0">
                <a:effectLst/>
                <a:latin typeface="+mj-lt"/>
                <a:ea typeface="標楷體" panose="03000509000000000000" pitchFamily="65" charset="-120"/>
                <a:cs typeface="Times New Roman" panose="02020603050405020304" pitchFamily="18" charset="0"/>
              </a:rPr>
              <a:t>="" </a:t>
            </a:r>
            <a:r>
              <a:rPr lang="en-US" sz="2200" kern="100" dirty="0" err="1">
                <a:effectLst/>
                <a:latin typeface="+mj-lt"/>
                <a:ea typeface="標楷體" panose="03000509000000000000" pitchFamily="65" charset="-120"/>
                <a:cs typeface="Times New Roman" panose="02020603050405020304" pitchFamily="18" charset="0"/>
              </a:rPr>
              <a:t>length_limit</a:t>
            </a:r>
            <a:r>
              <a:rPr lang="en-US" sz="2200" kern="100" dirty="0">
                <a:effectLst/>
                <a:latin typeface="+mj-lt"/>
                <a:ea typeface="標楷體" panose="03000509000000000000" pitchFamily="65" charset="-120"/>
                <a:cs typeface="Times New Roman" panose="02020603050405020304" pitchFamily="18" charset="0"/>
              </a:rPr>
              <a:t>="-1"&gt;</a:t>
            </a:r>
            <a:endParaRPr lang="zh-TW" sz="2200" kern="100" dirty="0">
              <a:effectLst/>
              <a:latin typeface="+mj-lt"/>
              <a:ea typeface="標楷體" panose="03000509000000000000" pitchFamily="65" charset="-120"/>
              <a:cs typeface="Times New Roman" panose="02020603050405020304" pitchFamily="18" charset="0"/>
            </a:endParaRPr>
          </a:p>
          <a:p>
            <a:pPr>
              <a:spcAft>
                <a:spcPts val="0"/>
              </a:spcAft>
            </a:pPr>
            <a:r>
              <a:rPr lang="en-US" sz="2200" kern="100" dirty="0">
                <a:effectLst/>
                <a:latin typeface="+mj-lt"/>
                <a:ea typeface="標楷體" panose="03000509000000000000" pitchFamily="65" charset="-120"/>
                <a:cs typeface="Times New Roman" panose="02020603050405020304" pitchFamily="18" charset="0"/>
              </a:rPr>
              <a:t>        &lt;</a:t>
            </a:r>
            <a:r>
              <a:rPr lang="en-US" sz="2200" kern="100" dirty="0" err="1">
                <a:effectLst/>
                <a:latin typeface="+mj-lt"/>
                <a:ea typeface="標楷體" panose="03000509000000000000" pitchFamily="65" charset="-120"/>
                <a:cs typeface="Times New Roman" panose="02020603050405020304" pitchFamily="18" charset="0"/>
              </a:rPr>
              <a:t>expression_set</a:t>
            </a:r>
            <a:r>
              <a:rPr lang="en-US" sz="2200" kern="100" dirty="0">
                <a:effectLst/>
                <a:latin typeface="+mj-lt"/>
                <a:ea typeface="標楷體" panose="03000509000000000000" pitchFamily="65" charset="-120"/>
                <a:cs typeface="Times New Roman" panose="02020603050405020304" pitchFamily="18" charset="0"/>
              </a:rPr>
              <a:t>&gt;</a:t>
            </a:r>
            <a:endParaRPr lang="zh-TW" sz="2200" kern="100" dirty="0">
              <a:effectLst/>
              <a:latin typeface="+mj-lt"/>
              <a:ea typeface="標楷體" panose="03000509000000000000" pitchFamily="65" charset="-120"/>
              <a:cs typeface="Times New Roman" panose="02020603050405020304" pitchFamily="18" charset="0"/>
            </a:endParaRPr>
          </a:p>
          <a:p>
            <a:pPr>
              <a:spcAft>
                <a:spcPts val="0"/>
              </a:spcAft>
            </a:pPr>
            <a:r>
              <a:rPr lang="en-US" sz="2200" kern="100" dirty="0">
                <a:effectLst/>
                <a:latin typeface="+mj-lt"/>
                <a:ea typeface="標楷體" panose="03000509000000000000" pitchFamily="65" charset="-120"/>
                <a:cs typeface="Times New Roman" panose="02020603050405020304" pitchFamily="18" charset="0"/>
              </a:rPr>
              <a:t>          &lt;expression&gt;</a:t>
            </a:r>
            <a:endParaRPr lang="zh-TW" sz="2200" kern="100" dirty="0">
              <a:effectLst/>
              <a:latin typeface="+mj-lt"/>
              <a:ea typeface="標楷體" panose="03000509000000000000" pitchFamily="65" charset="-120"/>
              <a:cs typeface="Times New Roman" panose="02020603050405020304" pitchFamily="18" charset="0"/>
            </a:endParaRPr>
          </a:p>
          <a:p>
            <a:pPr>
              <a:spcAft>
                <a:spcPts val="0"/>
              </a:spcAft>
            </a:pPr>
            <a:r>
              <a:rPr lang="en-US" sz="2200" kern="100" dirty="0">
                <a:effectLst/>
                <a:latin typeface="+mj-lt"/>
                <a:ea typeface="標楷體" panose="03000509000000000000" pitchFamily="65" charset="-120"/>
                <a:cs typeface="Times New Roman" panose="02020603050405020304" pitchFamily="18" charset="0"/>
              </a:rPr>
              <a:t>            </a:t>
            </a:r>
            <a:r>
              <a:rPr lang="en-US" sz="2200" kern="100" dirty="0">
                <a:solidFill>
                  <a:srgbClr val="FF0000"/>
                </a:solidFill>
                <a:effectLst/>
                <a:latin typeface="+mj-lt"/>
                <a:ea typeface="標楷體" panose="03000509000000000000" pitchFamily="65" charset="-120"/>
                <a:cs typeface="Times New Roman" panose="02020603050405020304" pitchFamily="18" charset="0"/>
              </a:rPr>
              <a:t>Jessica </a:t>
            </a:r>
            <a:r>
              <a:rPr lang="en-US" sz="2200" kern="100" dirty="0" err="1">
                <a:solidFill>
                  <a:srgbClr val="FF0000"/>
                </a:solidFill>
                <a:effectLst/>
                <a:latin typeface="+mj-lt"/>
                <a:ea typeface="標楷體" panose="03000509000000000000" pitchFamily="65" charset="-120"/>
                <a:cs typeface="Times New Roman" panose="02020603050405020304" pitchFamily="18" charset="0"/>
              </a:rPr>
              <a:t>Motaung</a:t>
            </a:r>
            <a:endParaRPr lang="zh-TW" sz="2200" kern="100" dirty="0">
              <a:solidFill>
                <a:srgbClr val="FF0000"/>
              </a:solidFill>
              <a:effectLst/>
              <a:latin typeface="+mj-lt"/>
              <a:ea typeface="標楷體" panose="03000509000000000000" pitchFamily="65" charset="-120"/>
              <a:cs typeface="Times New Roman" panose="02020603050405020304" pitchFamily="18" charset="0"/>
            </a:endParaRPr>
          </a:p>
          <a:p>
            <a:pPr>
              <a:spcAft>
                <a:spcPts val="0"/>
              </a:spcAft>
            </a:pPr>
            <a:r>
              <a:rPr lang="en-US" sz="2200" kern="100" dirty="0">
                <a:effectLst/>
                <a:latin typeface="+mj-lt"/>
                <a:ea typeface="標楷體" panose="03000509000000000000" pitchFamily="65" charset="-120"/>
                <a:cs typeface="Times New Roman" panose="02020603050405020304" pitchFamily="18" charset="0"/>
              </a:rPr>
              <a:t>          &lt;/expression&gt;</a:t>
            </a:r>
            <a:endParaRPr lang="zh-TW" sz="2200" kern="100" dirty="0">
              <a:effectLst/>
              <a:latin typeface="+mj-lt"/>
              <a:ea typeface="標楷體" panose="03000509000000000000" pitchFamily="65" charset="-120"/>
              <a:cs typeface="Times New Roman" panose="02020603050405020304" pitchFamily="18" charset="0"/>
            </a:endParaRPr>
          </a:p>
          <a:p>
            <a:pPr>
              <a:spcAft>
                <a:spcPts val="0"/>
              </a:spcAft>
            </a:pPr>
            <a:r>
              <a:rPr lang="en-US" sz="2200" kern="100" dirty="0">
                <a:effectLst/>
                <a:latin typeface="+mj-lt"/>
                <a:ea typeface="標楷體" panose="03000509000000000000" pitchFamily="65" charset="-120"/>
                <a:cs typeface="Times New Roman" panose="02020603050405020304" pitchFamily="18" charset="0"/>
              </a:rPr>
              <a:t>        &lt;/</a:t>
            </a:r>
            <a:r>
              <a:rPr lang="en-US" sz="2200" kern="100" dirty="0" err="1">
                <a:effectLst/>
                <a:latin typeface="+mj-lt"/>
                <a:ea typeface="標楷體" panose="03000509000000000000" pitchFamily="65" charset="-120"/>
                <a:cs typeface="Times New Roman" panose="02020603050405020304" pitchFamily="18" charset="0"/>
              </a:rPr>
              <a:t>expression_set</a:t>
            </a:r>
            <a:r>
              <a:rPr lang="en-US" sz="2200" kern="100" dirty="0">
                <a:effectLst/>
                <a:latin typeface="+mj-lt"/>
                <a:ea typeface="標楷體" panose="03000509000000000000" pitchFamily="65" charset="-120"/>
                <a:cs typeface="Times New Roman" panose="02020603050405020304" pitchFamily="18" charset="0"/>
              </a:rPr>
              <a:t>&gt;</a:t>
            </a:r>
            <a:endParaRPr lang="zh-TW" sz="2200" kern="100" dirty="0">
              <a:effectLst/>
              <a:latin typeface="+mj-lt"/>
              <a:ea typeface="標楷體" panose="03000509000000000000" pitchFamily="65" charset="-120"/>
              <a:cs typeface="Times New Roman" panose="02020603050405020304" pitchFamily="18" charset="0"/>
            </a:endParaRPr>
          </a:p>
          <a:p>
            <a:pPr>
              <a:spcAft>
                <a:spcPts val="0"/>
              </a:spcAft>
            </a:pPr>
            <a:r>
              <a:rPr lang="en-US" sz="2200" kern="100" dirty="0">
                <a:effectLst/>
                <a:latin typeface="+mj-lt"/>
                <a:ea typeface="標楷體" panose="03000509000000000000" pitchFamily="65" charset="-120"/>
                <a:cs typeface="Times New Roman" panose="02020603050405020304" pitchFamily="18" charset="0"/>
              </a:rPr>
              <a:t>      &lt;/answer&gt;</a:t>
            </a:r>
            <a:endParaRPr lang="zh-TW" sz="2200" kern="100" dirty="0">
              <a:effectLst/>
              <a:latin typeface="+mj-lt"/>
              <a:ea typeface="標楷體" panose="03000509000000000000" pitchFamily="65" charset="-120"/>
              <a:cs typeface="Times New Roman" panose="02020603050405020304" pitchFamily="18" charset="0"/>
            </a:endParaRPr>
          </a:p>
        </p:txBody>
      </p:sp>
      <p:pic>
        <p:nvPicPr>
          <p:cNvPr id="8"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7"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19176137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0"/>
            <a:ext cx="8229600" cy="1143000"/>
          </a:xfrm>
        </p:spPr>
        <p:txBody>
          <a:bodyPr>
            <a:normAutofit/>
          </a:bodyPr>
          <a:lstStyle/>
          <a:p>
            <a:r>
              <a:rPr lang="en-US" altLang="zh-TW" sz="4800" b="1" dirty="0">
                <a:ln w="0"/>
                <a:solidFill>
                  <a:schemeClr val="accent1"/>
                </a:solidFill>
              </a:rPr>
              <a:t>Answer </a:t>
            </a:r>
            <a:r>
              <a:rPr lang="en-US" altLang="zh-TW" sz="4800" b="1" dirty="0" smtClean="0">
                <a:ln w="0"/>
                <a:solidFill>
                  <a:schemeClr val="accent1"/>
                </a:solidFill>
              </a:rPr>
              <a:t>Validation</a:t>
            </a:r>
            <a:endParaRPr lang="zh-TW" altLang="en-US" sz="4800" b="1"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76</a:t>
            </a:fld>
            <a:endParaRPr lang="zh-TW" altLang="en-US"/>
          </a:p>
        </p:txBody>
      </p:sp>
      <p:pic>
        <p:nvPicPr>
          <p:cNvPr id="8" name="Picture 5" descr="C:\Users\myday\Downloads\TKU-logo-12cm.jpg"/>
          <p:cNvPicPr>
            <a:picLocks noChangeAspect="1" noChangeArrowheads="1"/>
          </p:cNvPicPr>
          <p:nvPr/>
        </p:nvPicPr>
        <p:blipFill>
          <a:blip r:embed="rId3" cstate="print"/>
          <a:srcRect/>
          <a:stretch>
            <a:fillRect/>
          </a:stretch>
        </p:blipFill>
        <p:spPr bwMode="auto">
          <a:xfrm>
            <a:off x="8680854" y="50878"/>
            <a:ext cx="427649" cy="425794"/>
          </a:xfrm>
          <a:prstGeom prst="rect">
            <a:avLst/>
          </a:prstGeom>
          <a:noFill/>
          <a:ln w="9525">
            <a:noFill/>
            <a:miter lim="800000"/>
            <a:headEnd/>
            <a:tailEnd/>
          </a:ln>
        </p:spPr>
      </p:pic>
      <p:sp>
        <p:nvSpPr>
          <p:cNvPr id="9" name="流程圖: 文件 8"/>
          <p:cNvSpPr/>
          <p:nvPr/>
        </p:nvSpPr>
        <p:spPr>
          <a:xfrm>
            <a:off x="3101918" y="1247383"/>
            <a:ext cx="3680966" cy="1173505"/>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400" dirty="0" smtClean="0">
                <a:ln w="0"/>
                <a:solidFill>
                  <a:schemeClr val="tx1"/>
                </a:solidFill>
              </a:rPr>
              <a:t>Answer Extraction Result </a:t>
            </a:r>
            <a:br>
              <a:rPr lang="en-US" altLang="zh-TW" sz="2400" dirty="0" smtClean="0">
                <a:ln w="0"/>
                <a:solidFill>
                  <a:schemeClr val="tx1"/>
                </a:solidFill>
              </a:rPr>
            </a:br>
            <a:r>
              <a:rPr lang="en-US" altLang="zh-TW" sz="2400" dirty="0" smtClean="0">
                <a:ln w="0"/>
                <a:solidFill>
                  <a:schemeClr val="tx1"/>
                </a:solidFill>
              </a:rPr>
              <a:t>(XML)</a:t>
            </a:r>
            <a:endParaRPr lang="zh-TW" altLang="en-US" sz="2400" dirty="0">
              <a:ln w="0"/>
              <a:solidFill>
                <a:schemeClr val="tx1"/>
              </a:solidFill>
            </a:endParaRPr>
          </a:p>
        </p:txBody>
      </p:sp>
      <p:sp>
        <p:nvSpPr>
          <p:cNvPr id="10" name="圓角矩形 9"/>
          <p:cNvSpPr/>
          <p:nvPr/>
        </p:nvSpPr>
        <p:spPr>
          <a:xfrm>
            <a:off x="4896400" y="3429000"/>
            <a:ext cx="3276000" cy="871478"/>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ln w="0"/>
                <a:solidFill>
                  <a:schemeClr val="tx1"/>
                </a:solidFill>
              </a:rPr>
              <a:t>Machine </a:t>
            </a:r>
            <a:r>
              <a:rPr lang="en-US" altLang="zh-TW" sz="2400" dirty="0" smtClean="0">
                <a:ln w="0"/>
                <a:solidFill>
                  <a:schemeClr val="tx1"/>
                </a:solidFill>
              </a:rPr>
              <a:t>Learning (SVM)</a:t>
            </a:r>
            <a:endParaRPr lang="zh-TW" altLang="en-US" sz="2400" dirty="0">
              <a:ln w="0"/>
              <a:solidFill>
                <a:schemeClr val="tx1"/>
              </a:solidFill>
            </a:endParaRPr>
          </a:p>
        </p:txBody>
      </p:sp>
      <p:sp>
        <p:nvSpPr>
          <p:cNvPr id="11" name="圓角矩形 10"/>
          <p:cNvSpPr/>
          <p:nvPr/>
        </p:nvSpPr>
        <p:spPr>
          <a:xfrm>
            <a:off x="1371879" y="3429000"/>
            <a:ext cx="3276000" cy="871478"/>
          </a:xfrm>
          <a:prstGeom prst="roundRect">
            <a:avLst/>
          </a:prstGeom>
          <a:solidFill>
            <a:schemeClr val="accent1">
              <a:lumMod val="40000"/>
              <a:lumOff val="60000"/>
            </a:schemeClr>
          </a:solidFill>
          <a:ln w="28575"/>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smtClean="0">
                <a:ln w="0"/>
                <a:solidFill>
                  <a:schemeClr val="tx1"/>
                </a:solidFill>
              </a:rPr>
              <a:t>Cosine Similarity</a:t>
            </a:r>
            <a:endParaRPr lang="zh-TW" altLang="en-US" sz="2400" dirty="0">
              <a:ln w="0"/>
              <a:solidFill>
                <a:schemeClr val="tx1"/>
              </a:solidFill>
            </a:endParaRPr>
          </a:p>
        </p:txBody>
      </p:sp>
      <p:cxnSp>
        <p:nvCxnSpPr>
          <p:cNvPr id="12" name="肘形接點 11"/>
          <p:cNvCxnSpPr>
            <a:stCxn id="9" idx="2"/>
            <a:endCxn id="10" idx="0"/>
          </p:cNvCxnSpPr>
          <p:nvPr/>
        </p:nvCxnSpPr>
        <p:spPr>
          <a:xfrm rot="16200000" flipH="1">
            <a:off x="5195553" y="2090153"/>
            <a:ext cx="1085694" cy="1591999"/>
          </a:xfrm>
          <a:prstGeom prst="bentConnector3">
            <a:avLst>
              <a:gd name="adj1" fmla="val 50000"/>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3" name="肘形接點 12"/>
          <p:cNvCxnSpPr>
            <a:stCxn id="9" idx="2"/>
            <a:endCxn id="11" idx="0"/>
          </p:cNvCxnSpPr>
          <p:nvPr/>
        </p:nvCxnSpPr>
        <p:spPr>
          <a:xfrm rot="5400000">
            <a:off x="3433293" y="1919892"/>
            <a:ext cx="1085694" cy="1932522"/>
          </a:xfrm>
          <a:prstGeom prst="bentConnector3">
            <a:avLst>
              <a:gd name="adj1" fmla="val 50000"/>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14" name="流程圖: 文件 13"/>
          <p:cNvSpPr/>
          <p:nvPr/>
        </p:nvSpPr>
        <p:spPr>
          <a:xfrm>
            <a:off x="3774217" y="5493025"/>
            <a:ext cx="2102437" cy="816295"/>
          </a:xfrm>
          <a:prstGeom prst="flowChartDocumen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2400" dirty="0" smtClean="0">
                <a:ln w="0"/>
                <a:solidFill>
                  <a:schemeClr val="tx1"/>
                </a:solidFill>
              </a:rPr>
              <a:t>Answer </a:t>
            </a:r>
            <a:br>
              <a:rPr lang="en-US" altLang="zh-TW" sz="2400" dirty="0" smtClean="0">
                <a:ln w="0"/>
                <a:solidFill>
                  <a:schemeClr val="tx1"/>
                </a:solidFill>
              </a:rPr>
            </a:br>
            <a:r>
              <a:rPr lang="en-US" altLang="zh-TW" sz="2400" dirty="0" smtClean="0">
                <a:ln w="0"/>
                <a:solidFill>
                  <a:schemeClr val="tx1"/>
                </a:solidFill>
              </a:rPr>
              <a:t>(XML</a:t>
            </a:r>
            <a:r>
              <a:rPr lang="en-US" altLang="zh-TW" sz="2400" dirty="0">
                <a:ln w="0"/>
                <a:solidFill>
                  <a:schemeClr val="tx1"/>
                </a:solidFill>
              </a:rPr>
              <a:t>)</a:t>
            </a:r>
            <a:endParaRPr lang="zh-TW" altLang="en-US" sz="2400" dirty="0">
              <a:ln w="0"/>
              <a:solidFill>
                <a:schemeClr val="tx1"/>
              </a:solidFill>
            </a:endParaRPr>
          </a:p>
        </p:txBody>
      </p:sp>
      <p:cxnSp>
        <p:nvCxnSpPr>
          <p:cNvPr id="15" name="肘形接點 14"/>
          <p:cNvCxnSpPr>
            <a:stCxn id="10" idx="2"/>
            <a:endCxn id="14" idx="0"/>
          </p:cNvCxnSpPr>
          <p:nvPr/>
        </p:nvCxnSpPr>
        <p:spPr>
          <a:xfrm rot="5400000">
            <a:off x="5083645" y="4042269"/>
            <a:ext cx="1192547" cy="1708964"/>
          </a:xfrm>
          <a:prstGeom prst="bentConnector3">
            <a:avLst>
              <a:gd name="adj1" fmla="val 50000"/>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cxnSp>
        <p:nvCxnSpPr>
          <p:cNvPr id="16" name="肘形接點 15"/>
          <p:cNvCxnSpPr>
            <a:stCxn id="11" idx="2"/>
            <a:endCxn id="14" idx="0"/>
          </p:cNvCxnSpPr>
          <p:nvPr/>
        </p:nvCxnSpPr>
        <p:spPr>
          <a:xfrm rot="16200000" flipH="1">
            <a:off x="3321384" y="3988972"/>
            <a:ext cx="1192547" cy="1815557"/>
          </a:xfrm>
          <a:prstGeom prst="bentConnector3">
            <a:avLst>
              <a:gd name="adj1" fmla="val 50000"/>
            </a:avLst>
          </a:prstGeom>
          <a:ln w="57150">
            <a:solidFill>
              <a:schemeClr val="accent1"/>
            </a:solidFill>
            <a:tailEnd type="triangle"/>
          </a:ln>
          <a:effectLst/>
        </p:spPr>
        <p:style>
          <a:lnRef idx="3">
            <a:schemeClr val="accent6"/>
          </a:lnRef>
          <a:fillRef idx="0">
            <a:schemeClr val="accent6"/>
          </a:fillRef>
          <a:effectRef idx="2">
            <a:schemeClr val="accent6"/>
          </a:effectRef>
          <a:fontRef idx="minor">
            <a:schemeClr val="tx1"/>
          </a:fontRef>
        </p:style>
      </p:cxnSp>
      <p:sp>
        <p:nvSpPr>
          <p:cNvPr id="25" name="文字方塊 24"/>
          <p:cNvSpPr txBox="1"/>
          <p:nvPr/>
        </p:nvSpPr>
        <p:spPr>
          <a:xfrm>
            <a:off x="30825" y="-3577"/>
            <a:ext cx="652743" cy="1200329"/>
          </a:xfrm>
          <a:prstGeom prst="rect">
            <a:avLst/>
          </a:prstGeom>
          <a:noFill/>
        </p:spPr>
        <p:txBody>
          <a:bodyPr wrap="none" rtlCol="0">
            <a:spAutoFit/>
          </a:bodyPr>
          <a:lstStyle/>
          <a:p>
            <a:r>
              <a:rPr lang="en-US" altLang="zh-TW" sz="7200" b="1" dirty="0" smtClean="0">
                <a:solidFill>
                  <a:schemeClr val="accent6">
                    <a:lumMod val="50000"/>
                  </a:schemeClr>
                </a:solidFill>
              </a:rPr>
              <a:t>5</a:t>
            </a:r>
            <a:endParaRPr lang="zh-TW" altLang="en-US" sz="7200" b="1" dirty="0">
              <a:solidFill>
                <a:schemeClr val="accent6">
                  <a:lumMod val="50000"/>
                </a:schemeClr>
              </a:solidFill>
            </a:endParaRPr>
          </a:p>
        </p:txBody>
      </p:sp>
      <p:sp>
        <p:nvSpPr>
          <p:cNvPr id="17"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20472561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5946" y="-6375"/>
            <a:ext cx="8229600" cy="1143000"/>
          </a:xfrm>
        </p:spPr>
        <p:txBody>
          <a:bodyPr/>
          <a:lstStyle/>
          <a:p>
            <a:r>
              <a:rPr lang="en-US" altLang="zh-TW" b="1" dirty="0">
                <a:ln w="0"/>
                <a:solidFill>
                  <a:schemeClr val="accent1"/>
                </a:solidFill>
              </a:rPr>
              <a:t>Answer </a:t>
            </a:r>
            <a:r>
              <a:rPr lang="en-US" altLang="zh-TW" b="1" dirty="0" smtClean="0">
                <a:ln w="0"/>
                <a:solidFill>
                  <a:schemeClr val="accent1"/>
                </a:solidFill>
              </a:rPr>
              <a:t>Validation Result</a:t>
            </a:r>
            <a:endParaRPr lang="zh-TW" altLang="en-US" dirty="0">
              <a:solidFill>
                <a:schemeClr val="accent1"/>
              </a:solidFill>
            </a:endParaRPr>
          </a:p>
        </p:txBody>
      </p:sp>
      <p:sp>
        <p:nvSpPr>
          <p:cNvPr id="5" name="投影片編號版面配置區 4"/>
          <p:cNvSpPr>
            <a:spLocks noGrp="1"/>
          </p:cNvSpPr>
          <p:nvPr>
            <p:ph type="sldNum" sz="quarter" idx="12"/>
          </p:nvPr>
        </p:nvSpPr>
        <p:spPr/>
        <p:txBody>
          <a:bodyPr/>
          <a:lstStyle/>
          <a:p>
            <a:fld id="{97AE402F-9171-4F92-A403-4FC7DED30397}" type="slidenum">
              <a:rPr lang="zh-TW" altLang="en-US" smtClean="0"/>
              <a:t>77</a:t>
            </a:fld>
            <a:endParaRPr lang="zh-TW" altLang="en-US"/>
          </a:p>
        </p:txBody>
      </p:sp>
      <p:sp>
        <p:nvSpPr>
          <p:cNvPr id="6" name="文字方塊 2"/>
          <p:cNvSpPr txBox="1">
            <a:spLocks noChangeArrowheads="1"/>
          </p:cNvSpPr>
          <p:nvPr/>
        </p:nvSpPr>
        <p:spPr bwMode="auto">
          <a:xfrm>
            <a:off x="94506" y="1149722"/>
            <a:ext cx="8892480" cy="50875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r>
              <a:rPr lang="en-US" altLang="zh-TW" dirty="0">
                <a:latin typeface="Calibri" charset="0"/>
                <a:ea typeface="Calibri" charset="0"/>
                <a:cs typeface="Calibri" charset="0"/>
              </a:rPr>
              <a:t>&lt;combine&gt;</a:t>
            </a:r>
            <a:endParaRPr lang="zh-TW" altLang="zh-TW" dirty="0">
              <a:latin typeface="Calibri" charset="0"/>
              <a:ea typeface="Calibri" charset="0"/>
              <a:cs typeface="Calibri" charset="0"/>
            </a:endParaRPr>
          </a:p>
          <a:p>
            <a:r>
              <a:rPr lang="zh-TW" altLang="en-US" dirty="0" smtClean="0">
                <a:latin typeface="Calibri" charset="0"/>
                <a:ea typeface="Calibri" charset="0"/>
                <a:cs typeface="Calibri" charset="0"/>
              </a:rPr>
              <a:t>　　</a:t>
            </a:r>
            <a:r>
              <a:rPr lang="en-US" altLang="zh-TW" dirty="0" smtClean="0">
                <a:latin typeface="Calibri" charset="0"/>
                <a:ea typeface="Calibri" charset="0"/>
                <a:cs typeface="Calibri" charset="0"/>
              </a:rPr>
              <a:t>&lt;sentence&gt;China </a:t>
            </a:r>
            <a:r>
              <a:rPr lang="en-US" altLang="zh-TW" dirty="0">
                <a:latin typeface="Calibri" charset="0"/>
                <a:ea typeface="Calibri" charset="0"/>
                <a:cs typeface="Calibri" charset="0"/>
              </a:rPr>
              <a:t>is the largest trading nation in the world and plays a vital role in international trade, and has increasingly engaged in trade organizations and treaties in recent years&lt;/sentence&gt;</a:t>
            </a:r>
            <a:endParaRPr lang="zh-TW" altLang="zh-TW" dirty="0">
              <a:latin typeface="Calibri" charset="0"/>
              <a:ea typeface="Calibri" charset="0"/>
              <a:cs typeface="Calibri" charset="0"/>
            </a:endParaRPr>
          </a:p>
          <a:p>
            <a:r>
              <a:rPr lang="zh-TW" altLang="en-US" dirty="0">
                <a:latin typeface="Calibri" charset="0"/>
                <a:ea typeface="Calibri" charset="0"/>
                <a:cs typeface="Calibri" charset="0"/>
              </a:rPr>
              <a:t>　</a:t>
            </a:r>
            <a:r>
              <a:rPr lang="zh-TW" altLang="en-US" dirty="0" smtClean="0">
                <a:latin typeface="Calibri" charset="0"/>
                <a:ea typeface="Calibri" charset="0"/>
                <a:cs typeface="Calibri" charset="0"/>
              </a:rPr>
              <a:t>　</a:t>
            </a:r>
            <a:r>
              <a:rPr lang="en-US" altLang="zh-TW" dirty="0" smtClean="0">
                <a:latin typeface="Calibri" charset="0"/>
                <a:ea typeface="Calibri" charset="0"/>
                <a:cs typeface="Calibri" charset="0"/>
              </a:rPr>
              <a:t>&lt;</a:t>
            </a:r>
            <a:r>
              <a:rPr lang="en-US" altLang="zh-TW" dirty="0">
                <a:latin typeface="Calibri" charset="0"/>
                <a:ea typeface="Calibri" charset="0"/>
                <a:cs typeface="Calibri" charset="0"/>
              </a:rPr>
              <a:t>answer&gt;Song is to manage maritime trade, established a Maritime Affairs.&lt;/answer&gt;</a:t>
            </a:r>
            <a:endParaRPr lang="zh-TW" altLang="zh-TW" dirty="0">
              <a:latin typeface="Calibri" charset="0"/>
              <a:ea typeface="Calibri" charset="0"/>
              <a:cs typeface="Calibri" charset="0"/>
            </a:endParaRPr>
          </a:p>
          <a:p>
            <a:r>
              <a:rPr lang="zh-TW" altLang="en-US" dirty="0">
                <a:latin typeface="Calibri" charset="0"/>
                <a:ea typeface="Calibri" charset="0"/>
                <a:cs typeface="Calibri" charset="0"/>
              </a:rPr>
              <a:t>　</a:t>
            </a:r>
            <a:r>
              <a:rPr lang="zh-TW" altLang="en-US" dirty="0" smtClean="0">
                <a:latin typeface="Calibri" charset="0"/>
                <a:ea typeface="Calibri" charset="0"/>
                <a:cs typeface="Calibri" charset="0"/>
              </a:rPr>
              <a:t>　</a:t>
            </a:r>
            <a:r>
              <a:rPr lang="en-US" altLang="zh-TW" dirty="0" smtClean="0">
                <a:latin typeface="Calibri" charset="0"/>
                <a:ea typeface="Calibri" charset="0"/>
                <a:cs typeface="Calibri" charset="0"/>
              </a:rPr>
              <a:t>&lt;</a:t>
            </a:r>
            <a:r>
              <a:rPr lang="en-US" altLang="zh-TW" dirty="0">
                <a:latin typeface="Calibri" charset="0"/>
                <a:ea typeface="Calibri" charset="0"/>
                <a:cs typeface="Calibri" charset="0"/>
              </a:rPr>
              <a:t>option&gt;1&lt;/option&gt;</a:t>
            </a:r>
            <a:endParaRPr lang="zh-TW" altLang="zh-TW" dirty="0">
              <a:latin typeface="Calibri" charset="0"/>
              <a:ea typeface="Calibri" charset="0"/>
              <a:cs typeface="Calibri" charset="0"/>
            </a:endParaRPr>
          </a:p>
          <a:p>
            <a:r>
              <a:rPr lang="zh-TW" altLang="en-US" dirty="0">
                <a:latin typeface="Calibri" charset="0"/>
                <a:ea typeface="Calibri" charset="0"/>
                <a:cs typeface="Calibri" charset="0"/>
              </a:rPr>
              <a:t>　</a:t>
            </a:r>
            <a:r>
              <a:rPr lang="zh-TW" altLang="en-US" dirty="0" smtClean="0">
                <a:latin typeface="Calibri" charset="0"/>
                <a:ea typeface="Calibri" charset="0"/>
                <a:cs typeface="Calibri" charset="0"/>
              </a:rPr>
              <a:t>　</a:t>
            </a:r>
            <a:r>
              <a:rPr lang="en-US" altLang="zh-TW" dirty="0" smtClean="0">
                <a:latin typeface="Calibri" charset="0"/>
                <a:ea typeface="Calibri" charset="0"/>
                <a:cs typeface="Calibri" charset="0"/>
              </a:rPr>
              <a:t>&lt;</a:t>
            </a:r>
            <a:r>
              <a:rPr lang="en-US" altLang="zh-TW" dirty="0" err="1">
                <a:latin typeface="Calibri" charset="0"/>
                <a:ea typeface="Calibri" charset="0"/>
                <a:cs typeface="Calibri" charset="0"/>
              </a:rPr>
              <a:t>dict</a:t>
            </a:r>
            <a:r>
              <a:rPr lang="en-US" altLang="zh-TW" dirty="0">
                <a:latin typeface="Calibri" charset="0"/>
                <a:ea typeface="Calibri" charset="0"/>
                <a:cs typeface="Calibri" charset="0"/>
              </a:rPr>
              <a:t>&gt;</a:t>
            </a:r>
            <a:r>
              <a:rPr lang="en-US" altLang="zh-TW" dirty="0">
                <a:solidFill>
                  <a:srgbClr val="FF0000"/>
                </a:solidFill>
                <a:latin typeface="Calibri" charset="0"/>
                <a:ea typeface="Calibri" charset="0"/>
                <a:cs typeface="Calibri" charset="0"/>
              </a:rPr>
              <a:t>0.177122977108019</a:t>
            </a:r>
            <a:r>
              <a:rPr lang="en-US" altLang="zh-TW" dirty="0">
                <a:latin typeface="Calibri" charset="0"/>
                <a:ea typeface="Calibri" charset="0"/>
                <a:cs typeface="Calibri" charset="0"/>
              </a:rPr>
              <a:t>&lt;/</a:t>
            </a:r>
            <a:r>
              <a:rPr lang="en-US" altLang="zh-TW" dirty="0" err="1">
                <a:latin typeface="Calibri" charset="0"/>
                <a:ea typeface="Calibri" charset="0"/>
                <a:cs typeface="Calibri" charset="0"/>
              </a:rPr>
              <a:t>dict</a:t>
            </a:r>
            <a:r>
              <a:rPr lang="en-US" altLang="zh-TW" dirty="0">
                <a:latin typeface="Calibri" charset="0"/>
                <a:ea typeface="Calibri" charset="0"/>
                <a:cs typeface="Calibri" charset="0"/>
              </a:rPr>
              <a:t>&gt;</a:t>
            </a:r>
            <a:endParaRPr lang="zh-TW" altLang="zh-TW" dirty="0">
              <a:latin typeface="Calibri" charset="0"/>
              <a:ea typeface="Calibri" charset="0"/>
              <a:cs typeface="Calibri" charset="0"/>
            </a:endParaRPr>
          </a:p>
          <a:p>
            <a:r>
              <a:rPr lang="en-US" altLang="zh-TW" dirty="0" smtClean="0">
                <a:latin typeface="Calibri" charset="0"/>
                <a:ea typeface="Calibri" charset="0"/>
                <a:cs typeface="Calibri" charset="0"/>
              </a:rPr>
              <a:t>&lt;/</a:t>
            </a:r>
            <a:r>
              <a:rPr lang="en-US" altLang="zh-TW" dirty="0">
                <a:latin typeface="Calibri" charset="0"/>
                <a:ea typeface="Calibri" charset="0"/>
                <a:cs typeface="Calibri" charset="0"/>
              </a:rPr>
              <a:t>combine</a:t>
            </a:r>
            <a:r>
              <a:rPr lang="en-US" altLang="zh-TW" dirty="0" smtClean="0">
                <a:latin typeface="Calibri" charset="0"/>
                <a:ea typeface="Calibri" charset="0"/>
                <a:cs typeface="Calibri" charset="0"/>
              </a:rPr>
              <a:t>&gt;</a:t>
            </a:r>
          </a:p>
          <a:p>
            <a:r>
              <a:rPr lang="en-US" altLang="zh-TW" dirty="0" smtClean="0">
                <a:latin typeface="Calibri" charset="0"/>
                <a:ea typeface="Calibri" charset="0"/>
                <a:cs typeface="Calibri" charset="0"/>
              </a:rPr>
              <a:t>&lt;</a:t>
            </a:r>
            <a:r>
              <a:rPr lang="en-US" altLang="zh-TW" dirty="0">
                <a:latin typeface="Calibri" charset="0"/>
                <a:ea typeface="Calibri" charset="0"/>
                <a:cs typeface="Calibri" charset="0"/>
              </a:rPr>
              <a:t>combine&gt;</a:t>
            </a:r>
            <a:endParaRPr lang="zh-TW" altLang="zh-TW" dirty="0">
              <a:latin typeface="Calibri" charset="0"/>
              <a:ea typeface="Calibri" charset="0"/>
              <a:cs typeface="Calibri" charset="0"/>
            </a:endParaRPr>
          </a:p>
          <a:p>
            <a:r>
              <a:rPr lang="zh-TW" altLang="en-US" dirty="0">
                <a:latin typeface="Calibri" charset="0"/>
                <a:ea typeface="Calibri" charset="0"/>
                <a:cs typeface="Calibri" charset="0"/>
              </a:rPr>
              <a:t>　</a:t>
            </a:r>
            <a:r>
              <a:rPr lang="zh-TW" altLang="en-US" dirty="0" smtClean="0">
                <a:latin typeface="Calibri" charset="0"/>
                <a:ea typeface="Calibri" charset="0"/>
                <a:cs typeface="Calibri" charset="0"/>
              </a:rPr>
              <a:t>　</a:t>
            </a:r>
            <a:r>
              <a:rPr lang="en-US" altLang="zh-TW" dirty="0" smtClean="0">
                <a:latin typeface="Calibri" charset="0"/>
                <a:ea typeface="Calibri" charset="0"/>
                <a:cs typeface="Calibri" charset="0"/>
              </a:rPr>
              <a:t>&lt;</a:t>
            </a:r>
            <a:r>
              <a:rPr lang="en-US" altLang="zh-TW" dirty="0">
                <a:latin typeface="Calibri" charset="0"/>
                <a:ea typeface="Calibri" charset="0"/>
                <a:cs typeface="Calibri" charset="0"/>
              </a:rPr>
              <a:t>sentence&gt;China is the largest trading nation in the world and plays a vital role in international trade, and has increasingly engaged in trade organizations and treaties in recent years&lt;/sentence&gt;</a:t>
            </a:r>
            <a:endParaRPr lang="zh-TW" altLang="zh-TW" dirty="0">
              <a:latin typeface="Calibri" charset="0"/>
              <a:ea typeface="Calibri" charset="0"/>
              <a:cs typeface="Calibri" charset="0"/>
            </a:endParaRPr>
          </a:p>
          <a:p>
            <a:r>
              <a:rPr lang="zh-TW" altLang="en-US" dirty="0">
                <a:latin typeface="Calibri" charset="0"/>
                <a:ea typeface="Calibri" charset="0"/>
                <a:cs typeface="Calibri" charset="0"/>
              </a:rPr>
              <a:t>　</a:t>
            </a:r>
            <a:r>
              <a:rPr lang="zh-TW" altLang="en-US" dirty="0" smtClean="0">
                <a:latin typeface="Calibri" charset="0"/>
                <a:ea typeface="Calibri" charset="0"/>
                <a:cs typeface="Calibri" charset="0"/>
              </a:rPr>
              <a:t>　</a:t>
            </a:r>
            <a:r>
              <a:rPr lang="en-US" altLang="zh-TW" dirty="0" smtClean="0">
                <a:latin typeface="Calibri" charset="0"/>
                <a:ea typeface="Calibri" charset="0"/>
                <a:cs typeface="Calibri" charset="0"/>
              </a:rPr>
              <a:t>&lt;</a:t>
            </a:r>
            <a:r>
              <a:rPr lang="en-US" altLang="zh-TW" dirty="0">
                <a:latin typeface="Calibri" charset="0"/>
                <a:ea typeface="Calibri" charset="0"/>
                <a:cs typeface="Calibri" charset="0"/>
              </a:rPr>
              <a:t>answer&gt;In the Middle Ages of the Champagne region, large-scale regular city is opened.&lt;/answer&gt;</a:t>
            </a:r>
            <a:endParaRPr lang="zh-TW" altLang="zh-TW" dirty="0">
              <a:latin typeface="Calibri" charset="0"/>
              <a:ea typeface="Calibri" charset="0"/>
              <a:cs typeface="Calibri" charset="0"/>
            </a:endParaRPr>
          </a:p>
          <a:p>
            <a:r>
              <a:rPr lang="zh-TW" altLang="en-US" dirty="0">
                <a:latin typeface="Calibri" charset="0"/>
                <a:ea typeface="Calibri" charset="0"/>
                <a:cs typeface="Calibri" charset="0"/>
              </a:rPr>
              <a:t>　</a:t>
            </a:r>
            <a:r>
              <a:rPr lang="zh-TW" altLang="en-US" dirty="0" smtClean="0">
                <a:latin typeface="Calibri" charset="0"/>
                <a:ea typeface="Calibri" charset="0"/>
                <a:cs typeface="Calibri" charset="0"/>
              </a:rPr>
              <a:t>　</a:t>
            </a:r>
            <a:r>
              <a:rPr lang="en-US" altLang="zh-TW" dirty="0" smtClean="0">
                <a:latin typeface="Calibri" charset="0"/>
                <a:ea typeface="Calibri" charset="0"/>
                <a:cs typeface="Calibri" charset="0"/>
              </a:rPr>
              <a:t>&lt;</a:t>
            </a:r>
            <a:r>
              <a:rPr lang="en-US" altLang="zh-TW" dirty="0">
                <a:latin typeface="Calibri" charset="0"/>
                <a:ea typeface="Calibri" charset="0"/>
                <a:cs typeface="Calibri" charset="0"/>
              </a:rPr>
              <a:t>option&gt;2&lt;/option&gt;</a:t>
            </a:r>
            <a:endParaRPr lang="zh-TW" altLang="zh-TW" dirty="0">
              <a:latin typeface="Calibri" charset="0"/>
              <a:ea typeface="Calibri" charset="0"/>
              <a:cs typeface="Calibri" charset="0"/>
            </a:endParaRPr>
          </a:p>
          <a:p>
            <a:r>
              <a:rPr lang="zh-TW" altLang="en-US" dirty="0">
                <a:latin typeface="Calibri" charset="0"/>
                <a:ea typeface="Calibri" charset="0"/>
                <a:cs typeface="Calibri" charset="0"/>
              </a:rPr>
              <a:t>　</a:t>
            </a:r>
            <a:r>
              <a:rPr lang="zh-TW" altLang="en-US" dirty="0" smtClean="0">
                <a:latin typeface="Calibri" charset="0"/>
                <a:ea typeface="Calibri" charset="0"/>
                <a:cs typeface="Calibri" charset="0"/>
              </a:rPr>
              <a:t>　</a:t>
            </a:r>
            <a:r>
              <a:rPr lang="en-US" altLang="zh-TW" dirty="0" smtClean="0">
                <a:latin typeface="Calibri" charset="0"/>
                <a:ea typeface="Calibri" charset="0"/>
                <a:cs typeface="Calibri" charset="0"/>
              </a:rPr>
              <a:t>&lt;</a:t>
            </a:r>
            <a:r>
              <a:rPr lang="en-US" altLang="zh-TW" dirty="0" err="1">
                <a:latin typeface="Calibri" charset="0"/>
                <a:ea typeface="Calibri" charset="0"/>
                <a:cs typeface="Calibri" charset="0"/>
              </a:rPr>
              <a:t>dict</a:t>
            </a:r>
            <a:r>
              <a:rPr lang="en-US" altLang="zh-TW" dirty="0">
                <a:latin typeface="Calibri" charset="0"/>
                <a:ea typeface="Calibri" charset="0"/>
                <a:cs typeface="Calibri" charset="0"/>
              </a:rPr>
              <a:t>&gt;</a:t>
            </a:r>
            <a:r>
              <a:rPr lang="en-US" altLang="zh-TW" dirty="0">
                <a:solidFill>
                  <a:srgbClr val="FF0000"/>
                </a:solidFill>
                <a:latin typeface="Calibri" charset="0"/>
                <a:ea typeface="Calibri" charset="0"/>
                <a:cs typeface="Calibri" charset="0"/>
              </a:rPr>
              <a:t>0.180775381515547</a:t>
            </a:r>
            <a:r>
              <a:rPr lang="en-US" altLang="zh-TW" dirty="0">
                <a:latin typeface="Calibri" charset="0"/>
                <a:ea typeface="Calibri" charset="0"/>
                <a:cs typeface="Calibri" charset="0"/>
              </a:rPr>
              <a:t>&lt;/</a:t>
            </a:r>
            <a:r>
              <a:rPr lang="en-US" altLang="zh-TW" dirty="0" err="1">
                <a:latin typeface="Calibri" charset="0"/>
                <a:ea typeface="Calibri" charset="0"/>
                <a:cs typeface="Calibri" charset="0"/>
              </a:rPr>
              <a:t>dict</a:t>
            </a:r>
            <a:r>
              <a:rPr lang="en-US" altLang="zh-TW" dirty="0" smtClean="0">
                <a:latin typeface="Calibri" charset="0"/>
                <a:ea typeface="Calibri" charset="0"/>
                <a:cs typeface="Calibri" charset="0"/>
              </a:rPr>
              <a:t>&gt;</a:t>
            </a:r>
            <a:endParaRPr lang="en-US" altLang="zh-TW" dirty="0">
              <a:latin typeface="Calibri" charset="0"/>
              <a:ea typeface="Calibri" charset="0"/>
              <a:cs typeface="Calibri" charset="0"/>
            </a:endParaRPr>
          </a:p>
          <a:p>
            <a:r>
              <a:rPr lang="zh-TW" altLang="en-US" dirty="0">
                <a:latin typeface="Calibri" charset="0"/>
                <a:ea typeface="Calibri" charset="0"/>
                <a:cs typeface="Calibri" charset="0"/>
              </a:rPr>
              <a:t>　</a:t>
            </a:r>
            <a:r>
              <a:rPr lang="zh-TW" altLang="en-US" dirty="0" smtClean="0">
                <a:latin typeface="Calibri" charset="0"/>
                <a:ea typeface="Calibri" charset="0"/>
                <a:cs typeface="Calibri" charset="0"/>
              </a:rPr>
              <a:t>　</a:t>
            </a:r>
            <a:r>
              <a:rPr lang="en-US" altLang="zh-TW" dirty="0" smtClean="0">
                <a:latin typeface="Calibri" charset="0"/>
                <a:ea typeface="Calibri" charset="0"/>
                <a:cs typeface="Calibri" charset="0"/>
              </a:rPr>
              <a:t>&lt;/</a:t>
            </a:r>
            <a:r>
              <a:rPr lang="en-US" altLang="zh-TW" dirty="0">
                <a:latin typeface="Calibri" charset="0"/>
                <a:ea typeface="Calibri" charset="0"/>
                <a:cs typeface="Calibri" charset="0"/>
              </a:rPr>
              <a:t>combine&gt;</a:t>
            </a:r>
            <a:endParaRPr lang="zh-TW" altLang="zh-TW" dirty="0">
              <a:latin typeface="Calibri" charset="0"/>
              <a:ea typeface="Calibri" charset="0"/>
              <a:cs typeface="Calibri" charset="0"/>
            </a:endParaRPr>
          </a:p>
          <a:p>
            <a:r>
              <a:rPr lang="en-US" altLang="zh-TW" dirty="0" smtClean="0">
                <a:latin typeface="Calibri" charset="0"/>
                <a:ea typeface="Calibri" charset="0"/>
                <a:cs typeface="Calibri" charset="0"/>
              </a:rPr>
              <a:t>&lt;</a:t>
            </a:r>
            <a:r>
              <a:rPr lang="en-US" altLang="zh-TW" dirty="0">
                <a:latin typeface="Calibri" charset="0"/>
                <a:ea typeface="Calibri" charset="0"/>
                <a:cs typeface="Calibri" charset="0"/>
              </a:rPr>
              <a:t>combine&gt;</a:t>
            </a:r>
            <a:endParaRPr lang="zh-TW" altLang="zh-TW" dirty="0">
              <a:latin typeface="Calibri" charset="0"/>
              <a:ea typeface="Calibri" charset="0"/>
              <a:cs typeface="Calibri" charset="0"/>
            </a:endParaRPr>
          </a:p>
          <a:p>
            <a:endParaRPr lang="zh-TW" altLang="zh-TW" dirty="0">
              <a:latin typeface="Calibri" charset="0"/>
              <a:ea typeface="Calibri" charset="0"/>
              <a:cs typeface="Calibri" charset="0"/>
            </a:endParaRPr>
          </a:p>
        </p:txBody>
      </p:sp>
      <p:pic>
        <p:nvPicPr>
          <p:cNvPr id="8" name="Picture 5" descr="C:\Users\myday\Downloads\TKU-logo-12cm.jpg"/>
          <p:cNvPicPr>
            <a:picLocks noChangeAspect="1" noChangeArrowheads="1"/>
          </p:cNvPicPr>
          <p:nvPr/>
        </p:nvPicPr>
        <p:blipFill>
          <a:blip r:embed="rId2" cstate="print"/>
          <a:srcRect/>
          <a:stretch>
            <a:fillRect/>
          </a:stretch>
        </p:blipFill>
        <p:spPr bwMode="auto">
          <a:xfrm>
            <a:off x="8680854" y="50878"/>
            <a:ext cx="427649" cy="425794"/>
          </a:xfrm>
          <a:prstGeom prst="rect">
            <a:avLst/>
          </a:prstGeom>
          <a:noFill/>
          <a:ln w="9525">
            <a:noFill/>
            <a:miter lim="800000"/>
            <a:headEnd/>
            <a:tailEnd/>
          </a:ln>
        </p:spPr>
      </p:pic>
      <p:sp>
        <p:nvSpPr>
          <p:cNvPr id="7" name="頁尾版面配置區 3"/>
          <p:cNvSpPr>
            <a:spLocks noGrp="1"/>
          </p:cNvSpPr>
          <p:nvPr>
            <p:ph type="ftr" sz="quarter" idx="11"/>
          </p:nvPr>
        </p:nvSpPr>
        <p:spPr>
          <a:xfrm>
            <a:off x="1979712" y="6666022"/>
            <a:ext cx="4968552" cy="218966"/>
          </a:xfrm>
        </p:spPr>
        <p:txBody>
          <a:bodyPr/>
          <a:lstStyle/>
          <a:p>
            <a:r>
              <a:rPr lang="es-ES" altLang="zh-TW" dirty="0" smtClean="0"/>
              <a:t>NTCIR-12 </a:t>
            </a:r>
            <a:r>
              <a:rPr lang="es-ES" altLang="zh-TW" dirty="0" err="1" smtClean="0"/>
              <a:t>Conference</a:t>
            </a:r>
            <a:r>
              <a:rPr lang="es-ES" altLang="zh-TW" dirty="0" smtClean="0"/>
              <a:t>, June 7-10, 2016, </a:t>
            </a:r>
            <a:r>
              <a:rPr lang="es-ES" altLang="zh-TW" dirty="0" err="1" smtClean="0"/>
              <a:t>Tokyo</a:t>
            </a:r>
            <a:r>
              <a:rPr lang="es-ES" altLang="zh-TW" dirty="0" smtClean="0"/>
              <a:t>, </a:t>
            </a:r>
            <a:r>
              <a:rPr lang="es-ES" altLang="zh-TW" dirty="0" err="1" smtClean="0"/>
              <a:t>Japan</a:t>
            </a:r>
            <a:endParaRPr lang="zh-TW" altLang="en-US" dirty="0"/>
          </a:p>
        </p:txBody>
      </p:sp>
    </p:spTree>
    <p:extLst>
      <p:ext uri="{BB962C8B-B14F-4D97-AF65-F5344CB8AC3E}">
        <p14:creationId xmlns:p14="http://schemas.microsoft.com/office/powerpoint/2010/main" val="14628483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034682"/>
          </a:xfrm>
        </p:spPr>
        <p:txBody>
          <a:bodyPr/>
          <a:lstStyle/>
          <a:p>
            <a:r>
              <a:rPr lang="en-US" altLang="zh-TW" sz="9600" dirty="0" smtClean="0">
                <a:solidFill>
                  <a:srgbClr val="FF0000"/>
                </a:solidFill>
              </a:rPr>
              <a:t>Dialogue System</a:t>
            </a:r>
            <a:endParaRPr lang="zh-TW" altLang="en-US" sz="96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9B8809F5-A27F-4139-8A34-0456750D047B}" type="slidenum">
              <a:rPr lang="zh-TW" altLang="en-US" smtClean="0"/>
              <a:pPr>
                <a:defRPr/>
              </a:pPr>
              <a:t>78</a:t>
            </a:fld>
            <a:endParaRPr lang="zh-TW" altLang="en-US"/>
          </a:p>
        </p:txBody>
      </p:sp>
    </p:spTree>
    <p:extLst>
      <p:ext uri="{BB962C8B-B14F-4D97-AF65-F5344CB8AC3E}">
        <p14:creationId xmlns:p14="http://schemas.microsoft.com/office/powerpoint/2010/main" val="17000998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solidFill>
                  <a:schemeClr val="accent1"/>
                </a:solidFill>
              </a:rPr>
              <a:t>Dialogue </a:t>
            </a:r>
            <a:r>
              <a:rPr lang="en-US" sz="6000" dirty="0" smtClean="0">
                <a:solidFill>
                  <a:schemeClr val="accent1"/>
                </a:solidFill>
              </a:rPr>
              <a:t>System</a:t>
            </a:r>
            <a:endParaRPr lang="en-US" sz="6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79</a:t>
            </a:fld>
            <a:endParaRPr lang="zh-TW" altLang="en-US"/>
          </a:p>
        </p:txBody>
      </p:sp>
      <p:pic>
        <p:nvPicPr>
          <p:cNvPr id="5" name="Picture 4"/>
          <p:cNvPicPr>
            <a:picLocks noChangeAspect="1"/>
          </p:cNvPicPr>
          <p:nvPr/>
        </p:nvPicPr>
        <p:blipFill>
          <a:blip r:embed="rId2"/>
          <a:stretch>
            <a:fillRect/>
          </a:stretch>
        </p:blipFill>
        <p:spPr>
          <a:xfrm>
            <a:off x="179512" y="1889084"/>
            <a:ext cx="8763322" cy="4030389"/>
          </a:xfrm>
          <a:prstGeom prst="rect">
            <a:avLst/>
          </a:prstGeom>
        </p:spPr>
      </p:pic>
      <p:sp>
        <p:nvSpPr>
          <p:cNvPr id="6" name="Rectangle 5"/>
          <p:cNvSpPr/>
          <p:nvPr/>
        </p:nvSpPr>
        <p:spPr>
          <a:xfrm>
            <a:off x="179512" y="6457890"/>
            <a:ext cx="8507288" cy="400110"/>
          </a:xfrm>
          <a:prstGeom prst="rect">
            <a:avLst/>
          </a:prstGeom>
        </p:spPr>
        <p:txBody>
          <a:bodyPr wrap="square">
            <a:spAutoFit/>
          </a:bodyPr>
          <a:lstStyle/>
          <a:p>
            <a:r>
              <a:rPr lang="en-US" sz="1000" smtClean="0">
                <a:solidFill>
                  <a:schemeClr val="bg1">
                    <a:lumMod val="75000"/>
                  </a:schemeClr>
                </a:solidFill>
              </a:rPr>
              <a:t>Source: </a:t>
            </a:r>
            <a:r>
              <a:rPr lang="en-US" sz="1000" dirty="0" err="1" smtClean="0">
                <a:solidFill>
                  <a:schemeClr val="bg1">
                    <a:lumMod val="75000"/>
                  </a:schemeClr>
                </a:solidFill>
              </a:rPr>
              <a:t>Serban</a:t>
            </a:r>
            <a:r>
              <a:rPr lang="en-US" sz="1000" dirty="0">
                <a:solidFill>
                  <a:schemeClr val="bg1">
                    <a:lumMod val="75000"/>
                  </a:schemeClr>
                </a:solidFill>
              </a:rPr>
              <a:t>, I. V., Lowe, R., </a:t>
            </a:r>
            <a:r>
              <a:rPr lang="en-US" sz="1000" dirty="0" err="1">
                <a:solidFill>
                  <a:schemeClr val="bg1">
                    <a:lumMod val="75000"/>
                  </a:schemeClr>
                </a:solidFill>
              </a:rPr>
              <a:t>Charlin</a:t>
            </a:r>
            <a:r>
              <a:rPr lang="en-US" sz="1000" dirty="0">
                <a:solidFill>
                  <a:schemeClr val="bg1">
                    <a:lumMod val="75000"/>
                  </a:schemeClr>
                </a:solidFill>
              </a:rPr>
              <a:t>, L., &amp; </a:t>
            </a:r>
            <a:r>
              <a:rPr lang="en-US" sz="1000" dirty="0" err="1">
                <a:solidFill>
                  <a:schemeClr val="bg1">
                    <a:lumMod val="75000"/>
                  </a:schemeClr>
                </a:solidFill>
              </a:rPr>
              <a:t>Pineau</a:t>
            </a:r>
            <a:r>
              <a:rPr lang="en-US" sz="1000" dirty="0">
                <a:solidFill>
                  <a:schemeClr val="bg1">
                    <a:lumMod val="75000"/>
                  </a:schemeClr>
                </a:solidFill>
              </a:rPr>
              <a:t>, J. (2015). A survey of available corpora for building data-driven dialogue systems. </a:t>
            </a:r>
            <a:r>
              <a:rPr lang="en-US" sz="1000" i="1" dirty="0" err="1">
                <a:solidFill>
                  <a:schemeClr val="bg1">
                    <a:lumMod val="75000"/>
                  </a:schemeClr>
                </a:solidFill>
              </a:rPr>
              <a:t>arXiv</a:t>
            </a:r>
            <a:r>
              <a:rPr lang="en-US" sz="1000" i="1" dirty="0">
                <a:solidFill>
                  <a:schemeClr val="bg1">
                    <a:lumMod val="75000"/>
                  </a:schemeClr>
                </a:solidFill>
              </a:rPr>
              <a:t> preprint arXiv:1512.05742</a:t>
            </a:r>
            <a:r>
              <a:rPr lang="en-US" sz="1000" dirty="0">
                <a:solidFill>
                  <a:schemeClr val="bg1">
                    <a:lumMod val="75000"/>
                  </a:schemeClr>
                </a:solidFill>
              </a:rPr>
              <a:t>.</a:t>
            </a:r>
          </a:p>
        </p:txBody>
      </p:sp>
    </p:spTree>
    <p:extLst>
      <p:ext uri="{BB962C8B-B14F-4D97-AF65-F5344CB8AC3E}">
        <p14:creationId xmlns:p14="http://schemas.microsoft.com/office/powerpoint/2010/main" val="1308658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33" y="188641"/>
            <a:ext cx="8029699" cy="6331222"/>
          </a:xfrm>
        </p:spPr>
        <p:txBody>
          <a:bodyPr/>
          <a:lstStyle/>
          <a:p>
            <a:r>
              <a:rPr lang="en-US" sz="6000" dirty="0" err="1" smtClean="0">
                <a:solidFill>
                  <a:schemeClr val="accent1"/>
                </a:solidFill>
              </a:rPr>
              <a:t>FinTech</a:t>
            </a:r>
            <a:r>
              <a:rPr lang="en-US" sz="6000" dirty="0" smtClean="0">
                <a:solidFill>
                  <a:schemeClr val="accent1"/>
                </a:solidFill>
              </a:rPr>
              <a:t>: </a:t>
            </a:r>
            <a:br>
              <a:rPr lang="en-US" sz="6000" dirty="0" smtClean="0">
                <a:solidFill>
                  <a:schemeClr val="accent1"/>
                </a:solidFill>
              </a:rPr>
            </a:br>
            <a:r>
              <a:rPr lang="en-US" sz="4800" dirty="0" smtClean="0">
                <a:solidFill>
                  <a:schemeClr val="accent1"/>
                </a:solidFill>
              </a:rPr>
              <a:t>Financial Services Innovation</a:t>
            </a:r>
            <a:br>
              <a:rPr lang="en-US" sz="4800" dirty="0" smtClean="0">
                <a:solidFill>
                  <a:schemeClr val="accent1"/>
                </a:solidFill>
              </a:rPr>
            </a:br>
            <a:r>
              <a:rPr lang="en-US" dirty="0" smtClean="0">
                <a:solidFill>
                  <a:schemeClr val="accent1"/>
                </a:solidFill>
              </a:rPr>
              <a:t/>
            </a:r>
            <a:br>
              <a:rPr lang="en-US" dirty="0" smtClean="0">
                <a:solidFill>
                  <a:schemeClr val="accent1"/>
                </a:solidFill>
              </a:rPr>
            </a:br>
            <a:r>
              <a:rPr lang="en-US" dirty="0" smtClean="0">
                <a:solidFill>
                  <a:schemeClr val="accent1"/>
                </a:solidFill>
              </a:rPr>
              <a:t>1. Payments</a:t>
            </a:r>
            <a:br>
              <a:rPr lang="en-US" dirty="0" smtClean="0">
                <a:solidFill>
                  <a:schemeClr val="accent1"/>
                </a:solidFill>
              </a:rPr>
            </a:br>
            <a:r>
              <a:rPr lang="en-US" dirty="0" smtClean="0">
                <a:solidFill>
                  <a:schemeClr val="accent1"/>
                </a:solidFill>
              </a:rPr>
              <a:t>2. Insurance</a:t>
            </a:r>
            <a:br>
              <a:rPr lang="en-US" dirty="0" smtClean="0">
                <a:solidFill>
                  <a:schemeClr val="accent1"/>
                </a:solidFill>
              </a:rPr>
            </a:br>
            <a:r>
              <a:rPr lang="en-US" dirty="0" smtClean="0">
                <a:solidFill>
                  <a:schemeClr val="accent1"/>
                </a:solidFill>
              </a:rPr>
              <a:t>3. Deposits &amp; Lending</a:t>
            </a:r>
            <a:br>
              <a:rPr lang="en-US" dirty="0" smtClean="0">
                <a:solidFill>
                  <a:schemeClr val="accent1"/>
                </a:solidFill>
              </a:rPr>
            </a:br>
            <a:r>
              <a:rPr lang="en-US" dirty="0" smtClean="0">
                <a:solidFill>
                  <a:schemeClr val="accent1"/>
                </a:solidFill>
              </a:rPr>
              <a:t>4. Capital Raising</a:t>
            </a:r>
            <a:br>
              <a:rPr lang="en-US" dirty="0" smtClean="0">
                <a:solidFill>
                  <a:schemeClr val="accent1"/>
                </a:solidFill>
              </a:rPr>
            </a:br>
            <a:r>
              <a:rPr lang="en-US" dirty="0" smtClean="0">
                <a:solidFill>
                  <a:srgbClr val="FF0000"/>
                </a:solidFill>
              </a:rPr>
              <a:t>5. Investment Management</a:t>
            </a:r>
            <a:r>
              <a:rPr lang="en-US" dirty="0" smtClean="0">
                <a:solidFill>
                  <a:schemeClr val="accent1"/>
                </a:solidFill>
              </a:rPr>
              <a:t/>
            </a:r>
            <a:br>
              <a:rPr lang="en-US" dirty="0" smtClean="0">
                <a:solidFill>
                  <a:schemeClr val="accent1"/>
                </a:solidFill>
              </a:rPr>
            </a:br>
            <a:r>
              <a:rPr lang="en-US" dirty="0" smtClean="0">
                <a:solidFill>
                  <a:schemeClr val="accent1"/>
                </a:solidFill>
              </a:rPr>
              <a:t>6. Market Provisioning</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8</a:t>
            </a:fld>
            <a:endParaRPr lang="zh-TW" altLang="en-US"/>
          </a:p>
        </p:txBody>
      </p:sp>
      <p:sp>
        <p:nvSpPr>
          <p:cNvPr id="5" name="Rectangle 4"/>
          <p:cNvSpPr/>
          <p:nvPr/>
        </p:nvSpPr>
        <p:spPr>
          <a:xfrm>
            <a:off x="564486" y="6597352"/>
            <a:ext cx="8015028" cy="276999"/>
          </a:xfrm>
          <a:prstGeom prst="rect">
            <a:avLst/>
          </a:prstGeom>
        </p:spPr>
        <p:txBody>
          <a:bodyPr wrap="square">
            <a:spAutoFit/>
          </a:bodyPr>
          <a:lstStyle/>
          <a:p>
            <a:pPr algn="ctr"/>
            <a:r>
              <a:rPr lang="en-US" sz="1200" dirty="0" smtClean="0">
                <a:solidFill>
                  <a:schemeClr val="bg1">
                    <a:lumMod val="75000"/>
                  </a:schemeClr>
                </a:solidFill>
              </a:rPr>
              <a:t>Source</a:t>
            </a:r>
            <a:r>
              <a:rPr lang="en-US" sz="1200" dirty="0">
                <a:solidFill>
                  <a:schemeClr val="bg1">
                    <a:lumMod val="75000"/>
                  </a:schemeClr>
                </a:solidFill>
              </a:rPr>
              <a:t>: http://www3.weforum.org/docs/WEF_The_future__</a:t>
            </a:r>
            <a:r>
              <a:rPr lang="en-US" sz="1200" dirty="0" err="1">
                <a:solidFill>
                  <a:schemeClr val="bg1">
                    <a:lumMod val="75000"/>
                  </a:schemeClr>
                </a:solidFill>
              </a:rPr>
              <a:t>of_financial_services.pdf</a:t>
            </a:r>
            <a:endParaRPr lang="en-US" sz="1200" dirty="0">
              <a:solidFill>
                <a:schemeClr val="bg1">
                  <a:lumMod val="75000"/>
                </a:schemeClr>
              </a:solidFill>
            </a:endParaRPr>
          </a:p>
        </p:txBody>
      </p:sp>
    </p:spTree>
    <p:extLst>
      <p:ext uri="{BB962C8B-B14F-4D97-AF65-F5344CB8AC3E}">
        <p14:creationId xmlns:p14="http://schemas.microsoft.com/office/powerpoint/2010/main" val="20965081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80</a:t>
            </a:fld>
            <a:endParaRPr lang="zh-TW" altLang="en-US"/>
          </a:p>
        </p:txBody>
      </p:sp>
      <p:pic>
        <p:nvPicPr>
          <p:cNvPr id="5" name="Picture 4"/>
          <p:cNvPicPr>
            <a:picLocks noChangeAspect="1"/>
          </p:cNvPicPr>
          <p:nvPr/>
        </p:nvPicPr>
        <p:blipFill>
          <a:blip r:embed="rId2"/>
          <a:stretch>
            <a:fillRect/>
          </a:stretch>
        </p:blipFill>
        <p:spPr>
          <a:xfrm>
            <a:off x="2383524" y="836712"/>
            <a:ext cx="4376952" cy="5547978"/>
          </a:xfrm>
          <a:prstGeom prst="rect">
            <a:avLst/>
          </a:prstGeom>
        </p:spPr>
      </p:pic>
      <p:sp>
        <p:nvSpPr>
          <p:cNvPr id="7" name="Title 1"/>
          <p:cNvSpPr>
            <a:spLocks noGrp="1"/>
          </p:cNvSpPr>
          <p:nvPr>
            <p:ph type="title"/>
          </p:nvPr>
        </p:nvSpPr>
        <p:spPr>
          <a:xfrm>
            <a:off x="457200" y="0"/>
            <a:ext cx="8229600" cy="764704"/>
          </a:xfrm>
        </p:spPr>
        <p:txBody>
          <a:bodyPr/>
          <a:lstStyle/>
          <a:p>
            <a:r>
              <a:rPr lang="en-US" sz="4000" dirty="0">
                <a:solidFill>
                  <a:schemeClr val="accent1"/>
                </a:solidFill>
              </a:rPr>
              <a:t>Chat-oriented Dialogue System</a:t>
            </a:r>
          </a:p>
        </p:txBody>
      </p:sp>
      <p:sp>
        <p:nvSpPr>
          <p:cNvPr id="8" name="Rectangle 7"/>
          <p:cNvSpPr/>
          <p:nvPr/>
        </p:nvSpPr>
        <p:spPr>
          <a:xfrm>
            <a:off x="450537" y="6434744"/>
            <a:ext cx="7433831" cy="400110"/>
          </a:xfrm>
          <a:prstGeom prst="rect">
            <a:avLst/>
          </a:prstGeom>
        </p:spPr>
        <p:txBody>
          <a:bodyPr wrap="square">
            <a:spAutoFit/>
          </a:bodyPr>
          <a:lstStyle/>
          <a:p>
            <a:pPr algn="ctr"/>
            <a:r>
              <a:rPr lang="en-US" sz="1000" smtClean="0">
                <a:solidFill>
                  <a:schemeClr val="bg1">
                    <a:lumMod val="75000"/>
                  </a:schemeClr>
                </a:solidFill>
              </a:rPr>
              <a:t>Source: </a:t>
            </a:r>
            <a:r>
              <a:rPr lang="en-US" sz="1000" dirty="0" err="1" smtClean="0">
                <a:solidFill>
                  <a:schemeClr val="bg1">
                    <a:lumMod val="75000"/>
                  </a:schemeClr>
                </a:solidFill>
              </a:rPr>
              <a:t>Banchs</a:t>
            </a:r>
            <a:r>
              <a:rPr lang="en-US" sz="1000" dirty="0">
                <a:solidFill>
                  <a:schemeClr val="bg1">
                    <a:lumMod val="75000"/>
                  </a:schemeClr>
                </a:solidFill>
              </a:rPr>
              <a:t>, R. E., &amp; Li, H. (2012, July). IRIS: a chat-oriented dialogue system based on the vector space model. In </a:t>
            </a:r>
            <a:r>
              <a:rPr lang="en-US" sz="1000" i="1" dirty="0">
                <a:solidFill>
                  <a:schemeClr val="bg1">
                    <a:lumMod val="75000"/>
                  </a:schemeClr>
                </a:solidFill>
              </a:rPr>
              <a:t>Proceedings of the ACL 2012 System Demonstrations</a:t>
            </a:r>
            <a:r>
              <a:rPr lang="en-US" sz="1000" dirty="0">
                <a:solidFill>
                  <a:schemeClr val="bg1">
                    <a:lumMod val="75000"/>
                  </a:schemeClr>
                </a:solidFill>
              </a:rPr>
              <a:t> (pp. 37-42). Association for Computational Linguistics.</a:t>
            </a:r>
          </a:p>
        </p:txBody>
      </p:sp>
    </p:spTree>
    <p:extLst>
      <p:ext uri="{BB962C8B-B14F-4D97-AF65-F5344CB8AC3E}">
        <p14:creationId xmlns:p14="http://schemas.microsoft.com/office/powerpoint/2010/main" val="1040147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solidFill>
                  <a:schemeClr val="accent1"/>
                </a:solidFill>
              </a:rPr>
              <a:t>AIML Dialogue System</a:t>
            </a:r>
            <a:endParaRPr lang="en-US" sz="6000"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81</a:t>
            </a:fld>
            <a:endParaRPr lang="zh-TW" altLang="en-US"/>
          </a:p>
        </p:txBody>
      </p:sp>
      <p:pic>
        <p:nvPicPr>
          <p:cNvPr id="5" name="Picture 4"/>
          <p:cNvPicPr>
            <a:picLocks noChangeAspect="1"/>
          </p:cNvPicPr>
          <p:nvPr/>
        </p:nvPicPr>
        <p:blipFill>
          <a:blip r:embed="rId2"/>
          <a:stretch>
            <a:fillRect/>
          </a:stretch>
        </p:blipFill>
        <p:spPr>
          <a:xfrm>
            <a:off x="251520" y="2204864"/>
            <a:ext cx="8651875" cy="3975446"/>
          </a:xfrm>
          <a:prstGeom prst="rect">
            <a:avLst/>
          </a:prstGeom>
        </p:spPr>
      </p:pic>
      <p:sp>
        <p:nvSpPr>
          <p:cNvPr id="6" name="Rectangle 5"/>
          <p:cNvSpPr/>
          <p:nvPr/>
        </p:nvSpPr>
        <p:spPr>
          <a:xfrm>
            <a:off x="229350" y="6519446"/>
            <a:ext cx="8457450" cy="338554"/>
          </a:xfrm>
          <a:prstGeom prst="rect">
            <a:avLst/>
          </a:prstGeom>
        </p:spPr>
        <p:txBody>
          <a:bodyPr wrap="square">
            <a:spAutoFit/>
          </a:bodyPr>
          <a:lstStyle/>
          <a:p>
            <a:r>
              <a:rPr lang="en-US" sz="800" dirty="0" smtClean="0">
                <a:solidFill>
                  <a:schemeClr val="bg1">
                    <a:lumMod val="75000"/>
                  </a:schemeClr>
                </a:solidFill>
              </a:rPr>
              <a:t>Source: Morales-Rodríguez</a:t>
            </a:r>
            <a:r>
              <a:rPr lang="en-US" sz="800" dirty="0">
                <a:solidFill>
                  <a:schemeClr val="bg1">
                    <a:lumMod val="75000"/>
                  </a:schemeClr>
                </a:solidFill>
              </a:rPr>
              <a:t>, </a:t>
            </a:r>
            <a:r>
              <a:rPr lang="en-US" sz="800" dirty="0" err="1">
                <a:solidFill>
                  <a:schemeClr val="bg1">
                    <a:lumMod val="75000"/>
                  </a:schemeClr>
                </a:solidFill>
              </a:rPr>
              <a:t>María</a:t>
            </a:r>
            <a:r>
              <a:rPr lang="en-US" sz="800" dirty="0">
                <a:solidFill>
                  <a:schemeClr val="bg1">
                    <a:lumMod val="75000"/>
                  </a:schemeClr>
                </a:solidFill>
              </a:rPr>
              <a:t> </a:t>
            </a:r>
            <a:r>
              <a:rPr lang="en-US" sz="800" dirty="0" err="1">
                <a:solidFill>
                  <a:schemeClr val="bg1">
                    <a:lumMod val="75000"/>
                  </a:schemeClr>
                </a:solidFill>
              </a:rPr>
              <a:t>Lucila</a:t>
            </a:r>
            <a:r>
              <a:rPr lang="en-US" sz="800" dirty="0">
                <a:solidFill>
                  <a:schemeClr val="bg1">
                    <a:lumMod val="75000"/>
                  </a:schemeClr>
                </a:solidFill>
              </a:rPr>
              <a:t>, Rogelio Florencia </a:t>
            </a:r>
            <a:r>
              <a:rPr lang="en-US" sz="800" dirty="0" err="1">
                <a:solidFill>
                  <a:schemeClr val="bg1">
                    <a:lumMod val="75000"/>
                  </a:schemeClr>
                </a:solidFill>
              </a:rPr>
              <a:t>Juárez</a:t>
            </a:r>
            <a:r>
              <a:rPr lang="en-US" sz="800" dirty="0">
                <a:solidFill>
                  <a:schemeClr val="bg1">
                    <a:lumMod val="75000"/>
                  </a:schemeClr>
                </a:solidFill>
              </a:rPr>
              <a:t>, Hector J. </a:t>
            </a:r>
            <a:r>
              <a:rPr lang="en-US" sz="800" dirty="0" err="1">
                <a:solidFill>
                  <a:schemeClr val="bg1">
                    <a:lumMod val="75000"/>
                  </a:schemeClr>
                </a:solidFill>
              </a:rPr>
              <a:t>Fraire</a:t>
            </a:r>
            <a:r>
              <a:rPr lang="en-US" sz="800" dirty="0">
                <a:solidFill>
                  <a:schemeClr val="bg1">
                    <a:lumMod val="75000"/>
                  </a:schemeClr>
                </a:solidFill>
              </a:rPr>
              <a:t> </a:t>
            </a:r>
            <a:r>
              <a:rPr lang="en-US" sz="800" dirty="0" err="1">
                <a:solidFill>
                  <a:schemeClr val="bg1">
                    <a:lumMod val="75000"/>
                  </a:schemeClr>
                </a:solidFill>
              </a:rPr>
              <a:t>Huacuja</a:t>
            </a:r>
            <a:r>
              <a:rPr lang="en-US" sz="800" dirty="0">
                <a:solidFill>
                  <a:schemeClr val="bg1">
                    <a:lumMod val="75000"/>
                  </a:schemeClr>
                </a:solidFill>
              </a:rPr>
              <a:t>, and José A. </a:t>
            </a:r>
            <a:r>
              <a:rPr lang="en-US" sz="800" dirty="0" err="1">
                <a:solidFill>
                  <a:schemeClr val="bg1">
                    <a:lumMod val="75000"/>
                  </a:schemeClr>
                </a:solidFill>
              </a:rPr>
              <a:t>Martínez</a:t>
            </a:r>
            <a:r>
              <a:rPr lang="en-US" sz="800" dirty="0">
                <a:solidFill>
                  <a:schemeClr val="bg1">
                    <a:lumMod val="75000"/>
                  </a:schemeClr>
                </a:solidFill>
              </a:rPr>
              <a:t> Flores. "Emotional conversational agents in clinical psychology and psychiatry." In </a:t>
            </a:r>
            <a:r>
              <a:rPr lang="en-US" sz="800" i="1" dirty="0">
                <a:solidFill>
                  <a:schemeClr val="bg1">
                    <a:lumMod val="75000"/>
                  </a:schemeClr>
                </a:solidFill>
              </a:rPr>
              <a:t>Mexican International Conference on Artificial Intelligence</a:t>
            </a:r>
            <a:r>
              <a:rPr lang="en-US" sz="800" dirty="0">
                <a:solidFill>
                  <a:schemeClr val="bg1">
                    <a:lumMod val="75000"/>
                  </a:schemeClr>
                </a:solidFill>
              </a:rPr>
              <a:t>, pp. 458-466. Springer Berlin Heidelberg, </a:t>
            </a:r>
            <a:r>
              <a:rPr lang="en-US" sz="800" dirty="0" smtClean="0">
                <a:solidFill>
                  <a:schemeClr val="bg1">
                    <a:lumMod val="75000"/>
                  </a:schemeClr>
                </a:solidFill>
              </a:rPr>
              <a:t>2010.</a:t>
            </a:r>
            <a:endParaRPr lang="en-US" sz="800" dirty="0">
              <a:solidFill>
                <a:schemeClr val="bg1">
                  <a:lumMod val="75000"/>
                </a:schemeClr>
              </a:solidFill>
            </a:endParaRPr>
          </a:p>
        </p:txBody>
      </p:sp>
    </p:spTree>
    <p:extLst>
      <p:ext uri="{BB962C8B-B14F-4D97-AF65-F5344CB8AC3E}">
        <p14:creationId xmlns:p14="http://schemas.microsoft.com/office/powerpoint/2010/main" val="123491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56066"/>
          </a:xfrm>
        </p:spPr>
        <p:txBody>
          <a:bodyPr/>
          <a:lstStyle/>
          <a:p>
            <a:r>
              <a:rPr lang="en-US" smtClean="0">
                <a:solidFill>
                  <a:schemeClr val="accent1"/>
                </a:solidFill>
              </a:rPr>
              <a:t>ALICE and AIML</a:t>
            </a:r>
            <a:endParaRPr lang="en-US">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82</a:t>
            </a:fld>
            <a:endParaRPr lang="zh-TW" altLang="en-US"/>
          </a:p>
        </p:txBody>
      </p:sp>
      <p:pic>
        <p:nvPicPr>
          <p:cNvPr id="5" name="Picture 4"/>
          <p:cNvPicPr>
            <a:picLocks noChangeAspect="1"/>
          </p:cNvPicPr>
          <p:nvPr/>
        </p:nvPicPr>
        <p:blipFill>
          <a:blip r:embed="rId2"/>
          <a:stretch>
            <a:fillRect/>
          </a:stretch>
        </p:blipFill>
        <p:spPr>
          <a:xfrm>
            <a:off x="0" y="1083287"/>
            <a:ext cx="9144000" cy="5370049"/>
          </a:xfrm>
          <a:prstGeom prst="rect">
            <a:avLst/>
          </a:prstGeom>
        </p:spPr>
      </p:pic>
      <p:sp>
        <p:nvSpPr>
          <p:cNvPr id="6" name="Rectangle 5"/>
          <p:cNvSpPr/>
          <p:nvPr/>
        </p:nvSpPr>
        <p:spPr>
          <a:xfrm>
            <a:off x="3092493" y="6563925"/>
            <a:ext cx="2959015" cy="276999"/>
          </a:xfrm>
          <a:prstGeom prst="rect">
            <a:avLst/>
          </a:prstGeom>
        </p:spPr>
        <p:txBody>
          <a:bodyPr wrap="none">
            <a:spAutoFit/>
          </a:bodyPr>
          <a:lstStyle/>
          <a:p>
            <a:pPr algn="ctr"/>
            <a:r>
              <a:rPr lang="en-US" sz="1200" smtClean="0">
                <a:solidFill>
                  <a:schemeClr val="bg1">
                    <a:lumMod val="75000"/>
                  </a:schemeClr>
                </a:solidFill>
              </a:rPr>
              <a:t>Source: http</a:t>
            </a:r>
            <a:r>
              <a:rPr lang="en-US" sz="1200" dirty="0">
                <a:solidFill>
                  <a:schemeClr val="bg1">
                    <a:lumMod val="75000"/>
                  </a:schemeClr>
                </a:solidFill>
              </a:rPr>
              <a:t>://</a:t>
            </a:r>
            <a:r>
              <a:rPr lang="en-US" sz="1200" dirty="0" err="1">
                <a:solidFill>
                  <a:schemeClr val="bg1">
                    <a:lumMod val="75000"/>
                  </a:schemeClr>
                </a:solidFill>
              </a:rPr>
              <a:t>www.alicebot.org</a:t>
            </a:r>
            <a:r>
              <a:rPr lang="en-US" sz="1200" dirty="0">
                <a:solidFill>
                  <a:schemeClr val="bg1">
                    <a:lumMod val="75000"/>
                  </a:schemeClr>
                </a:solidFill>
              </a:rPr>
              <a:t>/</a:t>
            </a:r>
            <a:r>
              <a:rPr lang="en-US" sz="1200" dirty="0" err="1">
                <a:solidFill>
                  <a:schemeClr val="bg1">
                    <a:lumMod val="75000"/>
                  </a:schemeClr>
                </a:solidFill>
              </a:rPr>
              <a:t>aiml.html</a:t>
            </a:r>
            <a:endParaRPr lang="en-US" sz="1200" dirty="0">
              <a:solidFill>
                <a:schemeClr val="bg1">
                  <a:lumMod val="75000"/>
                </a:schemeClr>
              </a:solidFill>
            </a:endParaRPr>
          </a:p>
        </p:txBody>
      </p:sp>
    </p:spTree>
    <p:extLst>
      <p:ext uri="{BB962C8B-B14F-4D97-AF65-F5344CB8AC3E}">
        <p14:creationId xmlns:p14="http://schemas.microsoft.com/office/powerpoint/2010/main" val="10590090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a:solidFill>
                  <a:schemeClr val="accent1"/>
                </a:solidFill>
              </a:rPr>
              <a:t>AIML </a:t>
            </a:r>
            <a:r>
              <a:rPr lang="en-US" dirty="0" smtClean="0">
                <a:solidFill>
                  <a:schemeClr val="accent1"/>
                </a:solidFill>
              </a:rPr>
              <a:t/>
            </a:r>
            <a:br>
              <a:rPr lang="en-US" dirty="0" smtClean="0">
                <a:solidFill>
                  <a:schemeClr val="accent1"/>
                </a:solidFill>
              </a:rPr>
            </a:br>
            <a:r>
              <a:rPr lang="en-US" sz="3600" dirty="0" smtClean="0">
                <a:solidFill>
                  <a:schemeClr val="accent1"/>
                </a:solidFill>
              </a:rPr>
              <a:t>(</a:t>
            </a:r>
            <a:r>
              <a:rPr lang="en-US" sz="3600" dirty="0">
                <a:solidFill>
                  <a:schemeClr val="accent1"/>
                </a:solidFill>
              </a:rPr>
              <a:t>Artificial Intelligence Markup Language)</a:t>
            </a:r>
          </a:p>
        </p:txBody>
      </p:sp>
      <p:sp>
        <p:nvSpPr>
          <p:cNvPr id="3" name="Content Placeholder 2"/>
          <p:cNvSpPr>
            <a:spLocks noGrp="1"/>
          </p:cNvSpPr>
          <p:nvPr>
            <p:ph idx="1"/>
          </p:nvPr>
        </p:nvSpPr>
        <p:spPr/>
        <p:txBody>
          <a:bodyPr/>
          <a:lstStyle/>
          <a:p>
            <a:pPr marL="0" indent="0">
              <a:buNone/>
            </a:pPr>
            <a:r>
              <a:rPr lang="en-US" dirty="0"/>
              <a:t>&lt;category&gt;</a:t>
            </a:r>
          </a:p>
          <a:p>
            <a:pPr marL="400050" lvl="1" indent="0">
              <a:buNone/>
            </a:pPr>
            <a:r>
              <a:rPr lang="en-US" sz="3200" dirty="0">
                <a:solidFill>
                  <a:srgbClr val="FF0000"/>
                </a:solidFill>
              </a:rPr>
              <a:t>&lt;</a:t>
            </a:r>
            <a:r>
              <a:rPr lang="en-US" sz="3200" dirty="0" smtClean="0">
                <a:solidFill>
                  <a:srgbClr val="FF0000"/>
                </a:solidFill>
              </a:rPr>
              <a:t>pattern&gt;</a:t>
            </a:r>
            <a:r>
              <a:rPr lang="en-US" sz="3200" dirty="0" smtClean="0">
                <a:solidFill>
                  <a:schemeClr val="accent6">
                    <a:lumMod val="50000"/>
                  </a:schemeClr>
                </a:solidFill>
              </a:rPr>
              <a:t>HELLO</a:t>
            </a:r>
            <a:r>
              <a:rPr lang="en-US" sz="3200" dirty="0">
                <a:solidFill>
                  <a:srgbClr val="FF0000"/>
                </a:solidFill>
              </a:rPr>
              <a:t>&lt;/pattern&gt;</a:t>
            </a:r>
          </a:p>
          <a:p>
            <a:pPr marL="400050" lvl="1" indent="0">
              <a:buNone/>
            </a:pPr>
            <a:r>
              <a:rPr lang="en-US" sz="3200" dirty="0">
                <a:solidFill>
                  <a:schemeClr val="accent1"/>
                </a:solidFill>
              </a:rPr>
              <a:t>&lt;template&gt;</a:t>
            </a:r>
            <a:r>
              <a:rPr lang="en-US" sz="3200" dirty="0">
                <a:solidFill>
                  <a:schemeClr val="accent6">
                    <a:lumMod val="50000"/>
                  </a:schemeClr>
                </a:solidFill>
              </a:rPr>
              <a:t>Hi, </a:t>
            </a:r>
            <a:r>
              <a:rPr lang="en-US" sz="3200" dirty="0" smtClean="0">
                <a:solidFill>
                  <a:schemeClr val="accent6">
                    <a:lumMod val="50000"/>
                  </a:schemeClr>
                </a:solidFill>
              </a:rPr>
              <a:t>I am a robot</a:t>
            </a:r>
            <a:r>
              <a:rPr lang="en-US" sz="3200" dirty="0" smtClean="0">
                <a:solidFill>
                  <a:schemeClr val="accent1"/>
                </a:solidFill>
              </a:rPr>
              <a:t>&lt;/</a:t>
            </a:r>
            <a:r>
              <a:rPr lang="en-US" sz="3200" dirty="0">
                <a:solidFill>
                  <a:schemeClr val="accent1"/>
                </a:solidFill>
              </a:rPr>
              <a:t>template&gt;</a:t>
            </a:r>
          </a:p>
          <a:p>
            <a:pPr marL="0" indent="0">
              <a:buNone/>
            </a:pPr>
            <a:r>
              <a:rPr lang="en-US" dirty="0"/>
              <a:t>&lt;/category&gt;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83</a:t>
            </a:fld>
            <a:endParaRPr lang="zh-TW" altLang="en-US"/>
          </a:p>
        </p:txBody>
      </p:sp>
      <p:sp>
        <p:nvSpPr>
          <p:cNvPr id="6" name="Rectangle 5"/>
          <p:cNvSpPr/>
          <p:nvPr/>
        </p:nvSpPr>
        <p:spPr>
          <a:xfrm>
            <a:off x="3092493" y="6563925"/>
            <a:ext cx="2959015" cy="276999"/>
          </a:xfrm>
          <a:prstGeom prst="rect">
            <a:avLst/>
          </a:prstGeom>
        </p:spPr>
        <p:txBody>
          <a:bodyPr wrap="none">
            <a:spAutoFit/>
          </a:bodyPr>
          <a:lstStyle/>
          <a:p>
            <a:pPr algn="ctr"/>
            <a:r>
              <a:rPr lang="en-US" sz="1200" smtClean="0">
                <a:solidFill>
                  <a:schemeClr val="bg1">
                    <a:lumMod val="75000"/>
                  </a:schemeClr>
                </a:solidFill>
              </a:rPr>
              <a:t>Source: http</a:t>
            </a:r>
            <a:r>
              <a:rPr lang="en-US" sz="1200" dirty="0">
                <a:solidFill>
                  <a:schemeClr val="bg1">
                    <a:lumMod val="75000"/>
                  </a:schemeClr>
                </a:solidFill>
              </a:rPr>
              <a:t>://</a:t>
            </a:r>
            <a:r>
              <a:rPr lang="en-US" sz="1200" dirty="0" err="1">
                <a:solidFill>
                  <a:schemeClr val="bg1">
                    <a:lumMod val="75000"/>
                  </a:schemeClr>
                </a:solidFill>
              </a:rPr>
              <a:t>www.alicebot.org</a:t>
            </a:r>
            <a:r>
              <a:rPr lang="en-US" sz="1200" dirty="0">
                <a:solidFill>
                  <a:schemeClr val="bg1">
                    <a:lumMod val="75000"/>
                  </a:schemeClr>
                </a:solidFill>
              </a:rPr>
              <a:t>/</a:t>
            </a:r>
            <a:r>
              <a:rPr lang="en-US" sz="1200" dirty="0" err="1">
                <a:solidFill>
                  <a:schemeClr val="bg1">
                    <a:lumMod val="75000"/>
                  </a:schemeClr>
                </a:solidFill>
              </a:rPr>
              <a:t>aiml.html</a:t>
            </a:r>
            <a:endParaRPr lang="en-US" sz="1200" dirty="0">
              <a:solidFill>
                <a:schemeClr val="bg1">
                  <a:lumMod val="75000"/>
                </a:schemeClr>
              </a:solidFill>
            </a:endParaRPr>
          </a:p>
        </p:txBody>
      </p:sp>
    </p:spTree>
    <p:extLst>
      <p:ext uri="{BB962C8B-B14F-4D97-AF65-F5344CB8AC3E}">
        <p14:creationId xmlns:p14="http://schemas.microsoft.com/office/powerpoint/2010/main" val="4203849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US" dirty="0">
                <a:solidFill>
                  <a:schemeClr val="accent1"/>
                </a:solidFill>
              </a:rPr>
              <a:t>AIML </a:t>
            </a:r>
            <a:r>
              <a:rPr lang="en-US" dirty="0" smtClean="0">
                <a:solidFill>
                  <a:schemeClr val="accent1"/>
                </a:solidFill>
              </a:rPr>
              <a:t/>
            </a:r>
            <a:br>
              <a:rPr lang="en-US" dirty="0" smtClean="0">
                <a:solidFill>
                  <a:schemeClr val="accent1"/>
                </a:solidFill>
              </a:rPr>
            </a:br>
            <a:r>
              <a:rPr lang="en-US" sz="3600" dirty="0" smtClean="0">
                <a:solidFill>
                  <a:schemeClr val="accent1"/>
                </a:solidFill>
              </a:rPr>
              <a:t>(</a:t>
            </a:r>
            <a:r>
              <a:rPr lang="en-US" sz="3600" dirty="0">
                <a:solidFill>
                  <a:schemeClr val="accent1"/>
                </a:solidFill>
              </a:rPr>
              <a:t>Artificial Intelligence Markup Language)</a:t>
            </a:r>
          </a:p>
        </p:txBody>
      </p:sp>
      <p:sp>
        <p:nvSpPr>
          <p:cNvPr id="3" name="Content Placeholder 2"/>
          <p:cNvSpPr>
            <a:spLocks noGrp="1"/>
          </p:cNvSpPr>
          <p:nvPr>
            <p:ph idx="1"/>
          </p:nvPr>
        </p:nvSpPr>
        <p:spPr>
          <a:xfrm>
            <a:off x="457200" y="1340768"/>
            <a:ext cx="8229600" cy="5223157"/>
          </a:xfrm>
        </p:spPr>
        <p:txBody>
          <a:bodyPr/>
          <a:lstStyle/>
          <a:p>
            <a:r>
              <a:rPr lang="en-US" dirty="0"/>
              <a:t>&lt;</a:t>
            </a:r>
            <a:r>
              <a:rPr lang="en-US" dirty="0" err="1"/>
              <a:t>aiml</a:t>
            </a:r>
            <a:r>
              <a:rPr lang="en-US" dirty="0" smtClean="0"/>
              <a:t>&gt;</a:t>
            </a:r>
          </a:p>
          <a:p>
            <a:pPr lvl="1"/>
            <a:r>
              <a:rPr lang="en-US" dirty="0" smtClean="0"/>
              <a:t>the </a:t>
            </a:r>
            <a:r>
              <a:rPr lang="en-US" dirty="0"/>
              <a:t>tag that begins and ends an AIML document</a:t>
            </a:r>
          </a:p>
          <a:p>
            <a:r>
              <a:rPr lang="en-US" dirty="0"/>
              <a:t>&lt;category</a:t>
            </a:r>
            <a:r>
              <a:rPr lang="en-US" dirty="0" smtClean="0"/>
              <a:t>&gt;</a:t>
            </a:r>
          </a:p>
          <a:p>
            <a:pPr lvl="1"/>
            <a:r>
              <a:rPr lang="en-US" dirty="0" smtClean="0"/>
              <a:t>the </a:t>
            </a:r>
            <a:r>
              <a:rPr lang="en-US" dirty="0"/>
              <a:t>tag that marks a "unit of knowledge" in an </a:t>
            </a:r>
            <a:r>
              <a:rPr lang="en-US" dirty="0" err="1"/>
              <a:t>Alicebot's</a:t>
            </a:r>
            <a:r>
              <a:rPr lang="en-US" dirty="0"/>
              <a:t> knowledge base</a:t>
            </a:r>
          </a:p>
          <a:p>
            <a:r>
              <a:rPr lang="en-US" dirty="0">
                <a:solidFill>
                  <a:srgbClr val="FF0000"/>
                </a:solidFill>
              </a:rPr>
              <a:t>&lt;pattern</a:t>
            </a:r>
            <a:r>
              <a:rPr lang="en-US" dirty="0" smtClean="0">
                <a:solidFill>
                  <a:srgbClr val="FF0000"/>
                </a:solidFill>
              </a:rPr>
              <a:t>&gt;</a:t>
            </a:r>
          </a:p>
          <a:p>
            <a:pPr lvl="1"/>
            <a:r>
              <a:rPr lang="en-US" dirty="0" smtClean="0"/>
              <a:t>used </a:t>
            </a:r>
            <a:r>
              <a:rPr lang="en-US" dirty="0"/>
              <a:t>to contain a simple pattern that matches what a </a:t>
            </a:r>
            <a:r>
              <a:rPr lang="en-US" dirty="0">
                <a:solidFill>
                  <a:srgbClr val="FF0000"/>
                </a:solidFill>
              </a:rPr>
              <a:t>user</a:t>
            </a:r>
            <a:r>
              <a:rPr lang="en-US" dirty="0"/>
              <a:t> may say or type to an </a:t>
            </a:r>
            <a:r>
              <a:rPr lang="en-US" dirty="0" err="1"/>
              <a:t>Alicebot</a:t>
            </a:r>
            <a:endParaRPr lang="en-US" dirty="0"/>
          </a:p>
          <a:p>
            <a:r>
              <a:rPr lang="en-US" dirty="0">
                <a:solidFill>
                  <a:srgbClr val="FF0000"/>
                </a:solidFill>
              </a:rPr>
              <a:t>&lt;template</a:t>
            </a:r>
            <a:r>
              <a:rPr lang="en-US" dirty="0" smtClean="0">
                <a:solidFill>
                  <a:srgbClr val="FF0000"/>
                </a:solidFill>
              </a:rPr>
              <a:t>&gt;</a:t>
            </a:r>
          </a:p>
          <a:p>
            <a:pPr lvl="1"/>
            <a:r>
              <a:rPr lang="en-US" dirty="0" smtClean="0"/>
              <a:t>contains </a:t>
            </a:r>
            <a:r>
              <a:rPr lang="en-US" dirty="0"/>
              <a:t>the </a:t>
            </a:r>
            <a:r>
              <a:rPr lang="en-US" dirty="0">
                <a:solidFill>
                  <a:srgbClr val="FF0000"/>
                </a:solidFill>
              </a:rPr>
              <a:t>response</a:t>
            </a:r>
            <a:r>
              <a:rPr lang="en-US" dirty="0"/>
              <a:t> to a user input</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84</a:t>
            </a:fld>
            <a:endParaRPr lang="zh-TW" altLang="en-US"/>
          </a:p>
        </p:txBody>
      </p:sp>
      <p:sp>
        <p:nvSpPr>
          <p:cNvPr id="6" name="Rectangle 5"/>
          <p:cNvSpPr/>
          <p:nvPr/>
        </p:nvSpPr>
        <p:spPr>
          <a:xfrm>
            <a:off x="3092493" y="6563925"/>
            <a:ext cx="2959015" cy="276999"/>
          </a:xfrm>
          <a:prstGeom prst="rect">
            <a:avLst/>
          </a:prstGeom>
        </p:spPr>
        <p:txBody>
          <a:bodyPr wrap="none">
            <a:spAutoFit/>
          </a:bodyPr>
          <a:lstStyle/>
          <a:p>
            <a:pPr algn="ctr"/>
            <a:r>
              <a:rPr lang="en-US" sz="1200" smtClean="0">
                <a:solidFill>
                  <a:schemeClr val="bg1">
                    <a:lumMod val="75000"/>
                  </a:schemeClr>
                </a:solidFill>
              </a:rPr>
              <a:t>Source: http</a:t>
            </a:r>
            <a:r>
              <a:rPr lang="en-US" sz="1200" dirty="0">
                <a:solidFill>
                  <a:schemeClr val="bg1">
                    <a:lumMod val="75000"/>
                  </a:schemeClr>
                </a:solidFill>
              </a:rPr>
              <a:t>://</a:t>
            </a:r>
            <a:r>
              <a:rPr lang="en-US" sz="1200" dirty="0" err="1">
                <a:solidFill>
                  <a:schemeClr val="bg1">
                    <a:lumMod val="75000"/>
                  </a:schemeClr>
                </a:solidFill>
              </a:rPr>
              <a:t>www.alicebot.org</a:t>
            </a:r>
            <a:r>
              <a:rPr lang="en-US" sz="1200" dirty="0">
                <a:solidFill>
                  <a:schemeClr val="bg1">
                    <a:lumMod val="75000"/>
                  </a:schemeClr>
                </a:solidFill>
              </a:rPr>
              <a:t>/</a:t>
            </a:r>
            <a:r>
              <a:rPr lang="en-US" sz="1200" dirty="0" err="1">
                <a:solidFill>
                  <a:schemeClr val="bg1">
                    <a:lumMod val="75000"/>
                  </a:schemeClr>
                </a:solidFill>
              </a:rPr>
              <a:t>aiml.html</a:t>
            </a:r>
            <a:endParaRPr lang="en-US" sz="1200" dirty="0">
              <a:solidFill>
                <a:schemeClr val="bg1">
                  <a:lumMod val="75000"/>
                </a:schemeClr>
              </a:solidFill>
            </a:endParaRPr>
          </a:p>
        </p:txBody>
      </p:sp>
    </p:spTree>
    <p:extLst>
      <p:ext uri="{BB962C8B-B14F-4D97-AF65-F5344CB8AC3E}">
        <p14:creationId xmlns:p14="http://schemas.microsoft.com/office/powerpoint/2010/main" val="1879669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63272" cy="4525963"/>
          </a:xfrm>
        </p:spPr>
        <p:txBody>
          <a:bodyPr/>
          <a:lstStyle/>
          <a:p>
            <a:pPr marL="0" indent="0">
              <a:buNone/>
            </a:pPr>
            <a:r>
              <a:rPr lang="en-US" sz="2600" dirty="0"/>
              <a:t>&lt;category&gt;</a:t>
            </a:r>
            <a:br>
              <a:rPr lang="en-US" sz="2600" dirty="0"/>
            </a:br>
            <a:r>
              <a:rPr lang="en-US" sz="2600" dirty="0"/>
              <a:t>    &lt;pattern&gt;WHAT ARE YOU&lt;/pattern&gt;</a:t>
            </a:r>
            <a:br>
              <a:rPr lang="en-US" sz="2600" dirty="0"/>
            </a:br>
            <a:r>
              <a:rPr lang="en-US" sz="2600" dirty="0"/>
              <a:t>    &lt;template&gt;</a:t>
            </a:r>
            <a:br>
              <a:rPr lang="en-US" sz="2600" dirty="0"/>
            </a:br>
            <a:r>
              <a:rPr lang="en-US" sz="2600" dirty="0"/>
              <a:t>        &lt;think&gt;&lt;set name="topic"&gt;Me&lt;/set&gt;&lt;/think&gt; </a:t>
            </a:r>
            <a:br>
              <a:rPr lang="en-US" sz="2600" dirty="0"/>
            </a:br>
            <a:r>
              <a:rPr lang="en-US" sz="2600" dirty="0"/>
              <a:t>        I am the latest result in artificial intelligence,</a:t>
            </a:r>
            <a:br>
              <a:rPr lang="en-US" sz="2600" dirty="0"/>
            </a:br>
            <a:r>
              <a:rPr lang="en-US" sz="2600" dirty="0"/>
              <a:t>        which can reproduce the capabilities of the human brain</a:t>
            </a:r>
            <a:br>
              <a:rPr lang="en-US" sz="2600" dirty="0"/>
            </a:br>
            <a:r>
              <a:rPr lang="en-US" sz="2600" dirty="0"/>
              <a:t>        with greater speed and accuracy.</a:t>
            </a:r>
            <a:br>
              <a:rPr lang="en-US" sz="2600" dirty="0"/>
            </a:br>
            <a:r>
              <a:rPr lang="en-US" sz="2600" dirty="0"/>
              <a:t>    &lt;/template&gt;</a:t>
            </a:r>
            <a:br>
              <a:rPr lang="en-US" sz="2600" dirty="0"/>
            </a:br>
            <a:r>
              <a:rPr lang="en-US" sz="2600" dirty="0"/>
              <a:t>&lt;/category&gt;</a:t>
            </a:r>
          </a:p>
          <a:p>
            <a:pPr marL="0" indent="0">
              <a:buNone/>
            </a:pPr>
            <a:endParaRPr lang="en-US" sz="2600"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85</a:t>
            </a:fld>
            <a:endParaRPr lang="zh-TW" altLang="en-US"/>
          </a:p>
        </p:txBody>
      </p:sp>
      <p:sp>
        <p:nvSpPr>
          <p:cNvPr id="5" name="Title 1"/>
          <p:cNvSpPr>
            <a:spLocks noGrp="1"/>
          </p:cNvSpPr>
          <p:nvPr>
            <p:ph type="title"/>
          </p:nvPr>
        </p:nvSpPr>
        <p:spPr>
          <a:xfrm>
            <a:off x="457200" y="116632"/>
            <a:ext cx="8229600" cy="1143000"/>
          </a:xfrm>
        </p:spPr>
        <p:txBody>
          <a:bodyPr/>
          <a:lstStyle/>
          <a:p>
            <a:r>
              <a:rPr lang="en-US" dirty="0">
                <a:solidFill>
                  <a:schemeClr val="accent1"/>
                </a:solidFill>
              </a:rPr>
              <a:t>AIML </a:t>
            </a:r>
            <a:r>
              <a:rPr lang="en-US" dirty="0" smtClean="0">
                <a:solidFill>
                  <a:schemeClr val="accent1"/>
                </a:solidFill>
              </a:rPr>
              <a:t/>
            </a:r>
            <a:br>
              <a:rPr lang="en-US" dirty="0" smtClean="0">
                <a:solidFill>
                  <a:schemeClr val="accent1"/>
                </a:solidFill>
              </a:rPr>
            </a:br>
            <a:r>
              <a:rPr lang="en-US" sz="3600" dirty="0" smtClean="0">
                <a:solidFill>
                  <a:schemeClr val="accent1"/>
                </a:solidFill>
              </a:rPr>
              <a:t>(</a:t>
            </a:r>
            <a:r>
              <a:rPr lang="en-US" sz="3600" dirty="0">
                <a:solidFill>
                  <a:schemeClr val="accent1"/>
                </a:solidFill>
              </a:rPr>
              <a:t>Artificial Intelligence Markup Language)</a:t>
            </a:r>
          </a:p>
        </p:txBody>
      </p:sp>
      <p:sp>
        <p:nvSpPr>
          <p:cNvPr id="6" name="Rectangle 5"/>
          <p:cNvSpPr/>
          <p:nvPr/>
        </p:nvSpPr>
        <p:spPr>
          <a:xfrm>
            <a:off x="3092493" y="6563925"/>
            <a:ext cx="2959015" cy="276999"/>
          </a:xfrm>
          <a:prstGeom prst="rect">
            <a:avLst/>
          </a:prstGeom>
        </p:spPr>
        <p:txBody>
          <a:bodyPr wrap="none">
            <a:spAutoFit/>
          </a:bodyPr>
          <a:lstStyle/>
          <a:p>
            <a:pPr algn="ctr"/>
            <a:r>
              <a:rPr lang="en-US" sz="1200" smtClean="0">
                <a:solidFill>
                  <a:schemeClr val="bg1">
                    <a:lumMod val="75000"/>
                  </a:schemeClr>
                </a:solidFill>
              </a:rPr>
              <a:t>Source: http</a:t>
            </a:r>
            <a:r>
              <a:rPr lang="en-US" sz="1200" dirty="0">
                <a:solidFill>
                  <a:schemeClr val="bg1">
                    <a:lumMod val="75000"/>
                  </a:schemeClr>
                </a:solidFill>
              </a:rPr>
              <a:t>://</a:t>
            </a:r>
            <a:r>
              <a:rPr lang="en-US" sz="1200" dirty="0" err="1">
                <a:solidFill>
                  <a:schemeClr val="bg1">
                    <a:lumMod val="75000"/>
                  </a:schemeClr>
                </a:solidFill>
              </a:rPr>
              <a:t>www.alicebot.org</a:t>
            </a:r>
            <a:r>
              <a:rPr lang="en-US" sz="1200" dirty="0">
                <a:solidFill>
                  <a:schemeClr val="bg1">
                    <a:lumMod val="75000"/>
                  </a:schemeClr>
                </a:solidFill>
              </a:rPr>
              <a:t>/</a:t>
            </a:r>
            <a:r>
              <a:rPr lang="en-US" sz="1200" dirty="0" err="1">
                <a:solidFill>
                  <a:schemeClr val="bg1">
                    <a:lumMod val="75000"/>
                  </a:schemeClr>
                </a:solidFill>
              </a:rPr>
              <a:t>aiml.html</a:t>
            </a:r>
            <a:endParaRPr lang="en-US" sz="1200" dirty="0">
              <a:solidFill>
                <a:schemeClr val="bg1">
                  <a:lumMod val="75000"/>
                </a:schemeClr>
              </a:solidFill>
            </a:endParaRPr>
          </a:p>
        </p:txBody>
      </p:sp>
    </p:spTree>
    <p:extLst>
      <p:ext uri="{BB962C8B-B14F-4D97-AF65-F5344CB8AC3E}">
        <p14:creationId xmlns:p14="http://schemas.microsoft.com/office/powerpoint/2010/main" val="2117981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 y="745192"/>
            <a:ext cx="9144000" cy="5852160"/>
          </a:xfrm>
          <a:prstGeom prst="rect">
            <a:avLst/>
          </a:prstGeom>
        </p:spPr>
      </p:pic>
      <p:sp>
        <p:nvSpPr>
          <p:cNvPr id="6" name="Rectangle 5"/>
          <p:cNvSpPr/>
          <p:nvPr/>
        </p:nvSpPr>
        <p:spPr>
          <a:xfrm>
            <a:off x="-1375" y="6611779"/>
            <a:ext cx="8604448" cy="246221"/>
          </a:xfrm>
          <a:prstGeom prst="rect">
            <a:avLst/>
          </a:prstGeom>
        </p:spPr>
        <p:txBody>
          <a:bodyPr wrap="square">
            <a:spAutoFit/>
          </a:bodyPr>
          <a:lstStyle/>
          <a:p>
            <a:pPr algn="ctr"/>
            <a:r>
              <a:rPr lang="en-US" sz="1000" dirty="0" smtClean="0">
                <a:solidFill>
                  <a:schemeClr val="bg1">
                    <a:lumMod val="75000"/>
                  </a:schemeClr>
                </a:solidFill>
              </a:rPr>
              <a:t>Source: Pilato</a:t>
            </a:r>
            <a:r>
              <a:rPr lang="en-US" sz="1000" dirty="0">
                <a:solidFill>
                  <a:schemeClr val="bg1">
                    <a:lumMod val="75000"/>
                  </a:schemeClr>
                </a:solidFill>
              </a:rPr>
              <a:t>, G., Augello, A., </a:t>
            </a:r>
            <a:r>
              <a:rPr lang="en-US" sz="1000" dirty="0" err="1">
                <a:solidFill>
                  <a:schemeClr val="bg1">
                    <a:lumMod val="75000"/>
                  </a:schemeClr>
                </a:solidFill>
              </a:rPr>
              <a:t>Vassallo</a:t>
            </a:r>
            <a:r>
              <a:rPr lang="en-US" sz="1000" dirty="0">
                <a:solidFill>
                  <a:schemeClr val="bg1">
                    <a:lumMod val="75000"/>
                  </a:schemeClr>
                </a:solidFill>
              </a:rPr>
              <a:t>, G., &amp; </a:t>
            </a:r>
            <a:r>
              <a:rPr lang="en-US" sz="1000" dirty="0" err="1">
                <a:solidFill>
                  <a:schemeClr val="bg1">
                    <a:lumMod val="75000"/>
                  </a:schemeClr>
                </a:solidFill>
              </a:rPr>
              <a:t>Gaglio</a:t>
            </a:r>
            <a:r>
              <a:rPr lang="en-US" sz="1000" dirty="0">
                <a:solidFill>
                  <a:schemeClr val="bg1">
                    <a:lumMod val="75000"/>
                  </a:schemeClr>
                </a:solidFill>
              </a:rPr>
              <a:t>, S. (2008). </a:t>
            </a:r>
            <a:r>
              <a:rPr lang="en-US" sz="1000" dirty="0" err="1">
                <a:solidFill>
                  <a:schemeClr val="bg1">
                    <a:lumMod val="75000"/>
                  </a:schemeClr>
                </a:solidFill>
              </a:rPr>
              <a:t>EHeBby</a:t>
            </a:r>
            <a:r>
              <a:rPr lang="en-US" sz="1000" dirty="0">
                <a:solidFill>
                  <a:schemeClr val="bg1">
                    <a:lumMod val="75000"/>
                  </a:schemeClr>
                </a:solidFill>
              </a:rPr>
              <a:t>: An evocative humorist chat-bot. </a:t>
            </a:r>
            <a:r>
              <a:rPr lang="en-US" sz="1000" i="1" dirty="0">
                <a:solidFill>
                  <a:schemeClr val="bg1">
                    <a:lumMod val="75000"/>
                  </a:schemeClr>
                </a:solidFill>
              </a:rPr>
              <a:t>Mobile Information Systems</a:t>
            </a:r>
            <a:r>
              <a:rPr lang="en-US" sz="1000" dirty="0">
                <a:solidFill>
                  <a:schemeClr val="bg1">
                    <a:lumMod val="75000"/>
                  </a:schemeClr>
                </a:solidFill>
              </a:rPr>
              <a:t>, </a:t>
            </a:r>
            <a:r>
              <a:rPr lang="en-US" sz="1000" i="1" dirty="0">
                <a:solidFill>
                  <a:schemeClr val="bg1">
                    <a:lumMod val="75000"/>
                  </a:schemeClr>
                </a:solidFill>
              </a:rPr>
              <a:t>4</a:t>
            </a:r>
            <a:r>
              <a:rPr lang="en-US" sz="1000" dirty="0">
                <a:solidFill>
                  <a:schemeClr val="bg1">
                    <a:lumMod val="75000"/>
                  </a:schemeClr>
                </a:solidFill>
              </a:rPr>
              <a:t>(3), 165-181.</a:t>
            </a:r>
          </a:p>
        </p:txBody>
      </p:sp>
      <p:sp>
        <p:nvSpPr>
          <p:cNvPr id="7" name="Rectangle 6"/>
          <p:cNvSpPr/>
          <p:nvPr/>
        </p:nvSpPr>
        <p:spPr>
          <a:xfrm>
            <a:off x="2339752" y="44624"/>
            <a:ext cx="4516814" cy="769441"/>
          </a:xfrm>
          <a:prstGeom prst="rect">
            <a:avLst/>
          </a:prstGeom>
        </p:spPr>
        <p:txBody>
          <a:bodyPr wrap="none">
            <a:spAutoFit/>
          </a:bodyPr>
          <a:lstStyle/>
          <a:p>
            <a:r>
              <a:rPr lang="en-US" sz="4400" b="1" dirty="0">
                <a:solidFill>
                  <a:schemeClr val="accent1"/>
                </a:solidFill>
                <a:latin typeface="Calibri" charset="0"/>
                <a:ea typeface="Calibri" charset="0"/>
                <a:cs typeface="Calibri" charset="0"/>
              </a:rPr>
              <a:t>H</a:t>
            </a:r>
            <a:r>
              <a:rPr lang="en-US" sz="4400" b="1" dirty="0" smtClean="0">
                <a:solidFill>
                  <a:schemeClr val="accent1"/>
                </a:solidFill>
                <a:latin typeface="Calibri" charset="0"/>
                <a:ea typeface="Calibri" charset="0"/>
                <a:cs typeface="Calibri" charset="0"/>
              </a:rPr>
              <a:t>umorist Chat-bot</a:t>
            </a:r>
            <a:endParaRPr lang="en-US" sz="4400" b="1" dirty="0">
              <a:solidFill>
                <a:schemeClr val="accent1"/>
              </a:solidFill>
              <a:latin typeface="Calibri" charset="0"/>
              <a:ea typeface="Calibri" charset="0"/>
              <a:cs typeface="Calibri" charset="0"/>
            </a:endParaRPr>
          </a:p>
        </p:txBody>
      </p:sp>
    </p:spTree>
    <p:extLst>
      <p:ext uri="{BB962C8B-B14F-4D97-AF65-F5344CB8AC3E}">
        <p14:creationId xmlns:p14="http://schemas.microsoft.com/office/powerpoint/2010/main" val="13118434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5976664"/>
          </a:xfrm>
        </p:spPr>
        <p:txBody>
          <a:bodyPr/>
          <a:lstStyle/>
          <a:p>
            <a:r>
              <a:rPr lang="en-US" sz="5400" dirty="0">
                <a:solidFill>
                  <a:srgbClr val="FF0000"/>
                </a:solidFill>
              </a:rPr>
              <a:t>Ask Me Anything: </a:t>
            </a:r>
            <a:r>
              <a:rPr lang="en-US" sz="5400" dirty="0" smtClean="0">
                <a:solidFill>
                  <a:srgbClr val="FF0000"/>
                </a:solidFill>
              </a:rPr>
              <a:t/>
            </a:r>
            <a:br>
              <a:rPr lang="en-US" sz="5400" dirty="0" smtClean="0">
                <a:solidFill>
                  <a:srgbClr val="FF0000"/>
                </a:solidFill>
              </a:rPr>
            </a:br>
            <a:r>
              <a:rPr lang="en-US" sz="5400" dirty="0" smtClean="0">
                <a:solidFill>
                  <a:srgbClr val="FF0000"/>
                </a:solidFill>
              </a:rPr>
              <a:t>Dynamic </a:t>
            </a:r>
            <a:r>
              <a:rPr lang="en-US" sz="5400" dirty="0">
                <a:solidFill>
                  <a:srgbClr val="FF0000"/>
                </a:solidFill>
              </a:rPr>
              <a:t>Memory Networks for </a:t>
            </a:r>
            <a:r>
              <a:rPr lang="en-US" sz="5400" dirty="0" smtClean="0">
                <a:solidFill>
                  <a:srgbClr val="FF0000"/>
                </a:solidFill>
              </a:rPr>
              <a:t/>
            </a:r>
            <a:br>
              <a:rPr lang="en-US" sz="5400" dirty="0" smtClean="0">
                <a:solidFill>
                  <a:srgbClr val="FF0000"/>
                </a:solidFill>
              </a:rPr>
            </a:br>
            <a:r>
              <a:rPr lang="en-US" sz="5400" dirty="0" smtClean="0">
                <a:solidFill>
                  <a:srgbClr val="FF0000"/>
                </a:solidFill>
              </a:rPr>
              <a:t>Natural </a:t>
            </a:r>
            <a:r>
              <a:rPr lang="en-US" sz="5400" dirty="0">
                <a:solidFill>
                  <a:srgbClr val="FF0000"/>
                </a:solidFill>
              </a:rPr>
              <a:t>Language Processing</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
        <p:nvSpPr>
          <p:cNvPr id="5" name="Rectangle 4"/>
          <p:cNvSpPr/>
          <p:nvPr/>
        </p:nvSpPr>
        <p:spPr>
          <a:xfrm>
            <a:off x="457200" y="6452777"/>
            <a:ext cx="8061946" cy="400110"/>
          </a:xfrm>
          <a:prstGeom prst="rect">
            <a:avLst/>
          </a:prstGeom>
        </p:spPr>
        <p:txBody>
          <a:bodyPr wrap="square">
            <a:spAutoFit/>
          </a:bodyPr>
          <a:lstStyle/>
          <a:p>
            <a:r>
              <a:rPr lang="en-US" sz="1000" dirty="0" smtClean="0">
                <a:solidFill>
                  <a:schemeClr val="bg1">
                    <a:lumMod val="75000"/>
                  </a:schemeClr>
                </a:solidFill>
              </a:rPr>
              <a:t>Source: Kumar</a:t>
            </a:r>
            <a:r>
              <a:rPr lang="en-US" sz="1000" dirty="0">
                <a:solidFill>
                  <a:schemeClr val="bg1">
                    <a:lumMod val="75000"/>
                  </a:schemeClr>
                </a:solidFill>
              </a:rPr>
              <a:t>, Ankit, </a:t>
            </a:r>
            <a:r>
              <a:rPr lang="en-US" sz="1000" dirty="0" err="1">
                <a:solidFill>
                  <a:schemeClr val="bg1">
                    <a:lumMod val="75000"/>
                  </a:schemeClr>
                </a:solidFill>
              </a:rPr>
              <a:t>Ozan</a:t>
            </a:r>
            <a:r>
              <a:rPr lang="en-US" sz="1000" dirty="0">
                <a:solidFill>
                  <a:schemeClr val="bg1">
                    <a:lumMod val="75000"/>
                  </a:schemeClr>
                </a:solidFill>
              </a:rPr>
              <a:t> </a:t>
            </a:r>
            <a:r>
              <a:rPr lang="en-US" sz="1000" dirty="0" err="1">
                <a:solidFill>
                  <a:schemeClr val="bg1">
                    <a:lumMod val="75000"/>
                  </a:schemeClr>
                </a:solidFill>
              </a:rPr>
              <a:t>Irsoy</a:t>
            </a:r>
            <a:r>
              <a:rPr lang="en-US" sz="1000" dirty="0">
                <a:solidFill>
                  <a:schemeClr val="bg1">
                    <a:lumMod val="75000"/>
                  </a:schemeClr>
                </a:solidFill>
              </a:rPr>
              <a:t>, Jonathan Su, James Bradbury, Robert English, Brian Pierce, Peter </a:t>
            </a:r>
            <a:r>
              <a:rPr lang="en-US" sz="1000" dirty="0" err="1">
                <a:solidFill>
                  <a:schemeClr val="bg1">
                    <a:lumMod val="75000"/>
                  </a:schemeClr>
                </a:solidFill>
              </a:rPr>
              <a:t>Ondruska</a:t>
            </a:r>
            <a:r>
              <a:rPr lang="en-US" sz="1000" dirty="0">
                <a:solidFill>
                  <a:schemeClr val="bg1">
                    <a:lumMod val="75000"/>
                  </a:schemeClr>
                </a:solidFill>
              </a:rPr>
              <a:t>, Ishaan </a:t>
            </a:r>
            <a:r>
              <a:rPr lang="en-US" sz="1000" dirty="0" err="1">
                <a:solidFill>
                  <a:schemeClr val="bg1">
                    <a:lumMod val="75000"/>
                  </a:schemeClr>
                </a:solidFill>
              </a:rPr>
              <a:t>Gulrajani</a:t>
            </a:r>
            <a:r>
              <a:rPr lang="en-US" sz="1000" dirty="0">
                <a:solidFill>
                  <a:schemeClr val="bg1">
                    <a:lumMod val="75000"/>
                  </a:schemeClr>
                </a:solidFill>
              </a:rPr>
              <a:t>, and Richard </a:t>
            </a:r>
            <a:r>
              <a:rPr lang="en-US" sz="1000" dirty="0" err="1">
                <a:solidFill>
                  <a:schemeClr val="bg1">
                    <a:lumMod val="75000"/>
                  </a:schemeClr>
                </a:solidFill>
              </a:rPr>
              <a:t>Socher</a:t>
            </a:r>
            <a:r>
              <a:rPr lang="en-US" sz="1000" dirty="0">
                <a:solidFill>
                  <a:schemeClr val="bg1">
                    <a:lumMod val="75000"/>
                  </a:schemeClr>
                </a:solidFill>
              </a:rPr>
              <a:t>. "Ask me anything: Dynamic memory networks for natural language processing." </a:t>
            </a:r>
            <a:r>
              <a:rPr lang="en-US" sz="1000" i="1" dirty="0" err="1">
                <a:solidFill>
                  <a:schemeClr val="bg1">
                    <a:lumMod val="75000"/>
                  </a:schemeClr>
                </a:solidFill>
              </a:rPr>
              <a:t>arXiv</a:t>
            </a:r>
            <a:r>
              <a:rPr lang="en-US" sz="1000" i="1" dirty="0">
                <a:solidFill>
                  <a:schemeClr val="bg1">
                    <a:lumMod val="75000"/>
                  </a:schemeClr>
                </a:solidFill>
              </a:rPr>
              <a:t> preprint arXiv:1506.07285</a:t>
            </a:r>
            <a:r>
              <a:rPr lang="en-US" sz="1000" dirty="0">
                <a:solidFill>
                  <a:schemeClr val="bg1">
                    <a:lumMod val="75000"/>
                  </a:schemeClr>
                </a:solidFill>
              </a:rPr>
              <a:t> (2015).</a:t>
            </a:r>
          </a:p>
        </p:txBody>
      </p:sp>
    </p:spTree>
    <p:extLst>
      <p:ext uri="{BB962C8B-B14F-4D97-AF65-F5344CB8AC3E}">
        <p14:creationId xmlns:p14="http://schemas.microsoft.com/office/powerpoint/2010/main" val="20862314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251103"/>
          </a:xfrm>
        </p:spPr>
        <p:txBody>
          <a:bodyPr/>
          <a:lstStyle/>
          <a:p>
            <a:r>
              <a:rPr lang="en-US" sz="2400" dirty="0"/>
              <a:t>I: Jane went to the hallway.</a:t>
            </a:r>
          </a:p>
          <a:p>
            <a:r>
              <a:rPr lang="en-US" sz="2400" dirty="0"/>
              <a:t>I: Mary walked to the bathroom.</a:t>
            </a:r>
          </a:p>
          <a:p>
            <a:r>
              <a:rPr lang="en-US" sz="2400" dirty="0"/>
              <a:t>I: Sandra went to the garden.</a:t>
            </a:r>
          </a:p>
          <a:p>
            <a:r>
              <a:rPr lang="en-US" sz="2400" dirty="0"/>
              <a:t>I: Daniel went back to the garden.</a:t>
            </a:r>
          </a:p>
          <a:p>
            <a:r>
              <a:rPr lang="en-US" sz="2400" dirty="0"/>
              <a:t>I: Sandra took the milk there.</a:t>
            </a:r>
          </a:p>
          <a:p>
            <a:r>
              <a:rPr lang="en-US" sz="2400" dirty="0"/>
              <a:t>Q: </a:t>
            </a:r>
            <a:r>
              <a:rPr lang="en-US" sz="2400" dirty="0">
                <a:solidFill>
                  <a:srgbClr val="FF0000"/>
                </a:solidFill>
              </a:rPr>
              <a:t>Where is the milk?</a:t>
            </a:r>
          </a:p>
          <a:p>
            <a:endParaRPr lang="en-US" sz="2400"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88</a:t>
            </a:fld>
            <a:endParaRPr lang="zh-TW" altLang="en-US"/>
          </a:p>
        </p:txBody>
      </p:sp>
      <p:sp>
        <p:nvSpPr>
          <p:cNvPr id="5" name="Title 1"/>
          <p:cNvSpPr>
            <a:spLocks noGrp="1"/>
          </p:cNvSpPr>
          <p:nvPr>
            <p:ph type="title"/>
          </p:nvPr>
        </p:nvSpPr>
        <p:spPr>
          <a:xfrm>
            <a:off x="457200" y="-27384"/>
            <a:ext cx="8229600" cy="1301006"/>
          </a:xfrm>
        </p:spPr>
        <p:txBody>
          <a:bodyPr/>
          <a:lstStyle/>
          <a:p>
            <a:r>
              <a:rPr lang="en-US">
                <a:solidFill>
                  <a:schemeClr val="accent1"/>
                </a:solidFill>
              </a:rPr>
              <a:t>Dynamic Memory </a:t>
            </a:r>
            <a:r>
              <a:rPr lang="en-US" smtClean="0">
                <a:solidFill>
                  <a:schemeClr val="accent1"/>
                </a:solidFill>
              </a:rPr>
              <a:t>Networks</a:t>
            </a:r>
            <a:br>
              <a:rPr lang="en-US" smtClean="0">
                <a:solidFill>
                  <a:schemeClr val="accent1"/>
                </a:solidFill>
              </a:rPr>
            </a:br>
            <a:r>
              <a:rPr lang="en-US" smtClean="0">
                <a:solidFill>
                  <a:schemeClr val="accent1"/>
                </a:solidFill>
              </a:rPr>
              <a:t>(DMN)</a:t>
            </a:r>
            <a:endParaRPr lang="en-US">
              <a:solidFill>
                <a:schemeClr val="accent1"/>
              </a:solidFill>
            </a:endParaRPr>
          </a:p>
        </p:txBody>
      </p:sp>
      <p:sp>
        <p:nvSpPr>
          <p:cNvPr id="6" name="Rectangle 5"/>
          <p:cNvSpPr/>
          <p:nvPr/>
        </p:nvSpPr>
        <p:spPr>
          <a:xfrm>
            <a:off x="457200" y="6452777"/>
            <a:ext cx="8061946" cy="400110"/>
          </a:xfrm>
          <a:prstGeom prst="rect">
            <a:avLst/>
          </a:prstGeom>
        </p:spPr>
        <p:txBody>
          <a:bodyPr wrap="square">
            <a:spAutoFit/>
          </a:bodyPr>
          <a:lstStyle/>
          <a:p>
            <a:r>
              <a:rPr lang="en-US" sz="1000" smtClean="0">
                <a:solidFill>
                  <a:schemeClr val="bg1">
                    <a:lumMod val="75000"/>
                  </a:schemeClr>
                </a:solidFill>
              </a:rPr>
              <a:t>Source: Kumar</a:t>
            </a:r>
            <a:r>
              <a:rPr lang="en-US" sz="1000" dirty="0">
                <a:solidFill>
                  <a:schemeClr val="bg1">
                    <a:lumMod val="75000"/>
                  </a:schemeClr>
                </a:solidFill>
              </a:rPr>
              <a:t>, Ankit, </a:t>
            </a:r>
            <a:r>
              <a:rPr lang="en-US" sz="1000" dirty="0" err="1">
                <a:solidFill>
                  <a:schemeClr val="bg1">
                    <a:lumMod val="75000"/>
                  </a:schemeClr>
                </a:solidFill>
              </a:rPr>
              <a:t>Ozan</a:t>
            </a:r>
            <a:r>
              <a:rPr lang="en-US" sz="1000" dirty="0">
                <a:solidFill>
                  <a:schemeClr val="bg1">
                    <a:lumMod val="75000"/>
                  </a:schemeClr>
                </a:solidFill>
              </a:rPr>
              <a:t> </a:t>
            </a:r>
            <a:r>
              <a:rPr lang="en-US" sz="1000" dirty="0" err="1">
                <a:solidFill>
                  <a:schemeClr val="bg1">
                    <a:lumMod val="75000"/>
                  </a:schemeClr>
                </a:solidFill>
              </a:rPr>
              <a:t>Irsoy</a:t>
            </a:r>
            <a:r>
              <a:rPr lang="en-US" sz="1000" dirty="0">
                <a:solidFill>
                  <a:schemeClr val="bg1">
                    <a:lumMod val="75000"/>
                  </a:schemeClr>
                </a:solidFill>
              </a:rPr>
              <a:t>, Jonathan Su, James Bradbury, Robert English, Brian Pierce, Peter </a:t>
            </a:r>
            <a:r>
              <a:rPr lang="en-US" sz="1000" dirty="0" err="1">
                <a:solidFill>
                  <a:schemeClr val="bg1">
                    <a:lumMod val="75000"/>
                  </a:schemeClr>
                </a:solidFill>
              </a:rPr>
              <a:t>Ondruska</a:t>
            </a:r>
            <a:r>
              <a:rPr lang="en-US" sz="1000" dirty="0">
                <a:solidFill>
                  <a:schemeClr val="bg1">
                    <a:lumMod val="75000"/>
                  </a:schemeClr>
                </a:solidFill>
              </a:rPr>
              <a:t>, Ishaan </a:t>
            </a:r>
            <a:r>
              <a:rPr lang="en-US" sz="1000" dirty="0" err="1">
                <a:solidFill>
                  <a:schemeClr val="bg1">
                    <a:lumMod val="75000"/>
                  </a:schemeClr>
                </a:solidFill>
              </a:rPr>
              <a:t>Gulrajani</a:t>
            </a:r>
            <a:r>
              <a:rPr lang="en-US" sz="1000" dirty="0">
                <a:solidFill>
                  <a:schemeClr val="bg1">
                    <a:lumMod val="75000"/>
                  </a:schemeClr>
                </a:solidFill>
              </a:rPr>
              <a:t>, and Richard </a:t>
            </a:r>
            <a:r>
              <a:rPr lang="en-US" sz="1000" dirty="0" err="1">
                <a:solidFill>
                  <a:schemeClr val="bg1">
                    <a:lumMod val="75000"/>
                  </a:schemeClr>
                </a:solidFill>
              </a:rPr>
              <a:t>Socher</a:t>
            </a:r>
            <a:r>
              <a:rPr lang="en-US" sz="1000" dirty="0">
                <a:solidFill>
                  <a:schemeClr val="bg1">
                    <a:lumMod val="75000"/>
                  </a:schemeClr>
                </a:solidFill>
              </a:rPr>
              <a:t>. "Ask me anything: Dynamic memory networks for natural language processing." </a:t>
            </a:r>
            <a:r>
              <a:rPr lang="en-US" sz="1000" i="1" dirty="0" err="1">
                <a:solidFill>
                  <a:schemeClr val="bg1">
                    <a:lumMod val="75000"/>
                  </a:schemeClr>
                </a:solidFill>
              </a:rPr>
              <a:t>arXiv</a:t>
            </a:r>
            <a:r>
              <a:rPr lang="en-US" sz="1000" i="1" dirty="0">
                <a:solidFill>
                  <a:schemeClr val="bg1">
                    <a:lumMod val="75000"/>
                  </a:schemeClr>
                </a:solidFill>
              </a:rPr>
              <a:t> preprint arXiv:1506.07285</a:t>
            </a:r>
            <a:r>
              <a:rPr lang="en-US" sz="1000" dirty="0">
                <a:solidFill>
                  <a:schemeClr val="bg1">
                    <a:lumMod val="75000"/>
                  </a:schemeClr>
                </a:solidFill>
              </a:rPr>
              <a:t> (2015).</a:t>
            </a:r>
          </a:p>
        </p:txBody>
      </p:sp>
    </p:spTree>
    <p:extLst>
      <p:ext uri="{BB962C8B-B14F-4D97-AF65-F5344CB8AC3E}">
        <p14:creationId xmlns:p14="http://schemas.microsoft.com/office/powerpoint/2010/main" val="13264923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251103"/>
          </a:xfrm>
        </p:spPr>
        <p:txBody>
          <a:bodyPr/>
          <a:lstStyle/>
          <a:p>
            <a:r>
              <a:rPr lang="en-US" sz="2400" dirty="0"/>
              <a:t>I: Jane went to the hallway.</a:t>
            </a:r>
          </a:p>
          <a:p>
            <a:r>
              <a:rPr lang="en-US" sz="2400" dirty="0"/>
              <a:t>I: Mary walked to the bathroom.</a:t>
            </a:r>
          </a:p>
          <a:p>
            <a:r>
              <a:rPr lang="en-US" sz="2400" dirty="0"/>
              <a:t>I: Sandra went to the garden.</a:t>
            </a:r>
          </a:p>
          <a:p>
            <a:r>
              <a:rPr lang="en-US" sz="2400" dirty="0"/>
              <a:t>I: Daniel went back to the garden.</a:t>
            </a:r>
          </a:p>
          <a:p>
            <a:r>
              <a:rPr lang="en-US" sz="2400" dirty="0"/>
              <a:t>I: Sandra took the milk there.</a:t>
            </a:r>
          </a:p>
          <a:p>
            <a:r>
              <a:rPr lang="en-US" sz="2400" dirty="0"/>
              <a:t>Q: </a:t>
            </a:r>
            <a:r>
              <a:rPr lang="en-US" sz="2400" dirty="0">
                <a:solidFill>
                  <a:srgbClr val="FF0000"/>
                </a:solidFill>
              </a:rPr>
              <a:t>Where is the milk?</a:t>
            </a:r>
          </a:p>
          <a:p>
            <a:r>
              <a:rPr lang="en-US" sz="2400" dirty="0"/>
              <a:t>A: </a:t>
            </a:r>
            <a:r>
              <a:rPr lang="en-US" sz="2400" dirty="0" smtClean="0">
                <a:solidFill>
                  <a:schemeClr val="accent4">
                    <a:lumMod val="75000"/>
                  </a:schemeClr>
                </a:solidFill>
              </a:rPr>
              <a:t>garden</a:t>
            </a:r>
            <a:endParaRPr lang="en-US" sz="2400" dirty="0">
              <a:solidFill>
                <a:schemeClr val="accent4">
                  <a:lumMod val="75000"/>
                </a:schemeClr>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89</a:t>
            </a:fld>
            <a:endParaRPr lang="zh-TW" altLang="en-US"/>
          </a:p>
        </p:txBody>
      </p:sp>
      <p:sp>
        <p:nvSpPr>
          <p:cNvPr id="5" name="Title 1"/>
          <p:cNvSpPr>
            <a:spLocks noGrp="1"/>
          </p:cNvSpPr>
          <p:nvPr>
            <p:ph type="title"/>
          </p:nvPr>
        </p:nvSpPr>
        <p:spPr>
          <a:xfrm>
            <a:off x="457200" y="-27384"/>
            <a:ext cx="8229600" cy="1301006"/>
          </a:xfrm>
        </p:spPr>
        <p:txBody>
          <a:bodyPr/>
          <a:lstStyle/>
          <a:p>
            <a:r>
              <a:rPr lang="en-US">
                <a:solidFill>
                  <a:schemeClr val="accent1"/>
                </a:solidFill>
              </a:rPr>
              <a:t>Dynamic Memory </a:t>
            </a:r>
            <a:r>
              <a:rPr lang="en-US" smtClean="0">
                <a:solidFill>
                  <a:schemeClr val="accent1"/>
                </a:solidFill>
              </a:rPr>
              <a:t>Networks</a:t>
            </a:r>
            <a:br>
              <a:rPr lang="en-US" smtClean="0">
                <a:solidFill>
                  <a:schemeClr val="accent1"/>
                </a:solidFill>
              </a:rPr>
            </a:br>
            <a:r>
              <a:rPr lang="en-US" smtClean="0">
                <a:solidFill>
                  <a:schemeClr val="accent1"/>
                </a:solidFill>
              </a:rPr>
              <a:t>(DMN)</a:t>
            </a:r>
            <a:endParaRPr lang="en-US">
              <a:solidFill>
                <a:schemeClr val="accent1"/>
              </a:solidFill>
            </a:endParaRPr>
          </a:p>
        </p:txBody>
      </p:sp>
      <p:sp>
        <p:nvSpPr>
          <p:cNvPr id="6" name="Rectangle 5"/>
          <p:cNvSpPr/>
          <p:nvPr/>
        </p:nvSpPr>
        <p:spPr>
          <a:xfrm>
            <a:off x="457200" y="6452777"/>
            <a:ext cx="8061946" cy="400110"/>
          </a:xfrm>
          <a:prstGeom prst="rect">
            <a:avLst/>
          </a:prstGeom>
        </p:spPr>
        <p:txBody>
          <a:bodyPr wrap="square">
            <a:spAutoFit/>
          </a:bodyPr>
          <a:lstStyle/>
          <a:p>
            <a:r>
              <a:rPr lang="en-US" sz="1000" smtClean="0">
                <a:solidFill>
                  <a:schemeClr val="bg1">
                    <a:lumMod val="75000"/>
                  </a:schemeClr>
                </a:solidFill>
              </a:rPr>
              <a:t>Source: Kumar</a:t>
            </a:r>
            <a:r>
              <a:rPr lang="en-US" sz="1000" dirty="0">
                <a:solidFill>
                  <a:schemeClr val="bg1">
                    <a:lumMod val="75000"/>
                  </a:schemeClr>
                </a:solidFill>
              </a:rPr>
              <a:t>, Ankit, </a:t>
            </a:r>
            <a:r>
              <a:rPr lang="en-US" sz="1000" dirty="0" err="1">
                <a:solidFill>
                  <a:schemeClr val="bg1">
                    <a:lumMod val="75000"/>
                  </a:schemeClr>
                </a:solidFill>
              </a:rPr>
              <a:t>Ozan</a:t>
            </a:r>
            <a:r>
              <a:rPr lang="en-US" sz="1000" dirty="0">
                <a:solidFill>
                  <a:schemeClr val="bg1">
                    <a:lumMod val="75000"/>
                  </a:schemeClr>
                </a:solidFill>
              </a:rPr>
              <a:t> </a:t>
            </a:r>
            <a:r>
              <a:rPr lang="en-US" sz="1000" dirty="0" err="1">
                <a:solidFill>
                  <a:schemeClr val="bg1">
                    <a:lumMod val="75000"/>
                  </a:schemeClr>
                </a:solidFill>
              </a:rPr>
              <a:t>Irsoy</a:t>
            </a:r>
            <a:r>
              <a:rPr lang="en-US" sz="1000" dirty="0">
                <a:solidFill>
                  <a:schemeClr val="bg1">
                    <a:lumMod val="75000"/>
                  </a:schemeClr>
                </a:solidFill>
              </a:rPr>
              <a:t>, Jonathan Su, James Bradbury, Robert English, Brian Pierce, Peter </a:t>
            </a:r>
            <a:r>
              <a:rPr lang="en-US" sz="1000" dirty="0" err="1">
                <a:solidFill>
                  <a:schemeClr val="bg1">
                    <a:lumMod val="75000"/>
                  </a:schemeClr>
                </a:solidFill>
              </a:rPr>
              <a:t>Ondruska</a:t>
            </a:r>
            <a:r>
              <a:rPr lang="en-US" sz="1000" dirty="0">
                <a:solidFill>
                  <a:schemeClr val="bg1">
                    <a:lumMod val="75000"/>
                  </a:schemeClr>
                </a:solidFill>
              </a:rPr>
              <a:t>, Ishaan </a:t>
            </a:r>
            <a:r>
              <a:rPr lang="en-US" sz="1000" dirty="0" err="1">
                <a:solidFill>
                  <a:schemeClr val="bg1">
                    <a:lumMod val="75000"/>
                  </a:schemeClr>
                </a:solidFill>
              </a:rPr>
              <a:t>Gulrajani</a:t>
            </a:r>
            <a:r>
              <a:rPr lang="en-US" sz="1000" dirty="0">
                <a:solidFill>
                  <a:schemeClr val="bg1">
                    <a:lumMod val="75000"/>
                  </a:schemeClr>
                </a:solidFill>
              </a:rPr>
              <a:t>, and Richard </a:t>
            </a:r>
            <a:r>
              <a:rPr lang="en-US" sz="1000" dirty="0" err="1">
                <a:solidFill>
                  <a:schemeClr val="bg1">
                    <a:lumMod val="75000"/>
                  </a:schemeClr>
                </a:solidFill>
              </a:rPr>
              <a:t>Socher</a:t>
            </a:r>
            <a:r>
              <a:rPr lang="en-US" sz="1000" dirty="0">
                <a:solidFill>
                  <a:schemeClr val="bg1">
                    <a:lumMod val="75000"/>
                  </a:schemeClr>
                </a:solidFill>
              </a:rPr>
              <a:t>. "Ask me anything: Dynamic memory networks for natural language processing." </a:t>
            </a:r>
            <a:r>
              <a:rPr lang="en-US" sz="1000" i="1" dirty="0" err="1">
                <a:solidFill>
                  <a:schemeClr val="bg1">
                    <a:lumMod val="75000"/>
                  </a:schemeClr>
                </a:solidFill>
              </a:rPr>
              <a:t>arXiv</a:t>
            </a:r>
            <a:r>
              <a:rPr lang="en-US" sz="1000" i="1" dirty="0">
                <a:solidFill>
                  <a:schemeClr val="bg1">
                    <a:lumMod val="75000"/>
                  </a:schemeClr>
                </a:solidFill>
              </a:rPr>
              <a:t> preprint arXiv:1506.07285</a:t>
            </a:r>
            <a:r>
              <a:rPr lang="en-US" sz="1000" dirty="0">
                <a:solidFill>
                  <a:schemeClr val="bg1">
                    <a:lumMod val="75000"/>
                  </a:schemeClr>
                </a:solidFill>
              </a:rPr>
              <a:t> (2015).</a:t>
            </a:r>
          </a:p>
        </p:txBody>
      </p:sp>
    </p:spTree>
    <p:extLst>
      <p:ext uri="{BB962C8B-B14F-4D97-AF65-F5344CB8AC3E}">
        <p14:creationId xmlns:p14="http://schemas.microsoft.com/office/powerpoint/2010/main" val="1329825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B8809F5-A27F-4139-8A34-0456750D047B}" type="slidenum">
              <a:rPr lang="zh-TW" altLang="en-US" smtClean="0"/>
              <a:pPr>
                <a:defRPr/>
              </a:pPr>
              <a:t>9</a:t>
            </a:fld>
            <a:endParaRPr lang="zh-TW" altLang="en-US"/>
          </a:p>
        </p:txBody>
      </p:sp>
      <p:sp>
        <p:nvSpPr>
          <p:cNvPr id="6" name="Rectangle 5"/>
          <p:cNvSpPr/>
          <p:nvPr/>
        </p:nvSpPr>
        <p:spPr>
          <a:xfrm>
            <a:off x="2286000" y="6597352"/>
            <a:ext cx="4572000" cy="246221"/>
          </a:xfrm>
          <a:prstGeom prst="rect">
            <a:avLst/>
          </a:prstGeom>
        </p:spPr>
        <p:txBody>
          <a:bodyPr>
            <a:spAutoFit/>
          </a:bodyPr>
          <a:lstStyle/>
          <a:p>
            <a:pPr algn="ctr"/>
            <a:r>
              <a:rPr lang="en-US" sz="1000" smtClean="0">
                <a:solidFill>
                  <a:schemeClr val="bg1">
                    <a:lumMod val="75000"/>
                  </a:schemeClr>
                </a:solidFill>
              </a:rPr>
              <a:t>Source: https</a:t>
            </a:r>
            <a:r>
              <a:rPr lang="en-US" sz="1000" dirty="0">
                <a:solidFill>
                  <a:schemeClr val="bg1">
                    <a:lumMod val="75000"/>
                  </a:schemeClr>
                </a:solidFill>
              </a:rPr>
              <a:t>://</a:t>
            </a:r>
            <a:r>
              <a:rPr lang="en-US" sz="1000" dirty="0" err="1">
                <a:solidFill>
                  <a:schemeClr val="bg1">
                    <a:lumMod val="75000"/>
                  </a:schemeClr>
                </a:solidFill>
              </a:rPr>
              <a:t>www.stockfeel.com.tw</a:t>
            </a:r>
            <a:r>
              <a:rPr lang="en-US" sz="1000" dirty="0">
                <a:solidFill>
                  <a:schemeClr val="bg1">
                    <a:lumMod val="75000"/>
                  </a:schemeClr>
                </a:solidFill>
              </a:rPr>
              <a:t>/2015年世界經濟論壇－未來的金融服務/</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781" y="182374"/>
            <a:ext cx="7266438" cy="6414978"/>
          </a:xfrm>
          <a:prstGeom prst="rect">
            <a:avLst/>
          </a:prstGeom>
        </p:spPr>
      </p:pic>
    </p:spTree>
    <p:extLst>
      <p:ext uri="{BB962C8B-B14F-4D97-AF65-F5344CB8AC3E}">
        <p14:creationId xmlns:p14="http://schemas.microsoft.com/office/powerpoint/2010/main" val="1014357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251103"/>
          </a:xfrm>
        </p:spPr>
        <p:txBody>
          <a:bodyPr/>
          <a:lstStyle/>
          <a:p>
            <a:r>
              <a:rPr lang="en-US" sz="2400" dirty="0"/>
              <a:t>I: Jane went to the hallway.</a:t>
            </a:r>
          </a:p>
          <a:p>
            <a:r>
              <a:rPr lang="en-US" sz="2400" dirty="0"/>
              <a:t>I: Mary walked to the bathroom.</a:t>
            </a:r>
          </a:p>
          <a:p>
            <a:r>
              <a:rPr lang="en-US" sz="2400" dirty="0"/>
              <a:t>I: Sandra went to the garden.</a:t>
            </a:r>
          </a:p>
          <a:p>
            <a:r>
              <a:rPr lang="en-US" sz="2400" dirty="0"/>
              <a:t>I: Daniel went back to the garden.</a:t>
            </a:r>
          </a:p>
          <a:p>
            <a:r>
              <a:rPr lang="en-US" sz="2400" dirty="0"/>
              <a:t>I: Sandra took the milk there.</a:t>
            </a:r>
          </a:p>
          <a:p>
            <a:r>
              <a:rPr lang="en-US" sz="2400" dirty="0"/>
              <a:t>Q: </a:t>
            </a:r>
            <a:r>
              <a:rPr lang="en-US" sz="2400" dirty="0">
                <a:solidFill>
                  <a:srgbClr val="FF0000"/>
                </a:solidFill>
              </a:rPr>
              <a:t>Where is the milk?</a:t>
            </a:r>
          </a:p>
          <a:p>
            <a:r>
              <a:rPr lang="en-US" sz="2400" dirty="0"/>
              <a:t>A: </a:t>
            </a:r>
            <a:r>
              <a:rPr lang="en-US" sz="2400" dirty="0">
                <a:solidFill>
                  <a:schemeClr val="accent4">
                    <a:lumMod val="75000"/>
                  </a:schemeClr>
                </a:solidFill>
              </a:rPr>
              <a:t>garden</a:t>
            </a:r>
          </a:p>
          <a:p>
            <a:r>
              <a:rPr lang="en-US" sz="2400" dirty="0"/>
              <a:t>I: It started boring, but then it got interesting.</a:t>
            </a:r>
          </a:p>
          <a:p>
            <a:r>
              <a:rPr lang="en-US" sz="2400" dirty="0"/>
              <a:t>Q: </a:t>
            </a:r>
            <a:r>
              <a:rPr lang="en-US" sz="2400" dirty="0">
                <a:solidFill>
                  <a:srgbClr val="FF0000"/>
                </a:solidFill>
              </a:rPr>
              <a:t>What’s the sentiment?</a:t>
            </a:r>
          </a:p>
          <a:p>
            <a:r>
              <a:rPr lang="en-US" sz="2400" dirty="0"/>
              <a:t>A: positive</a:t>
            </a:r>
          </a:p>
          <a:p>
            <a:r>
              <a:rPr lang="en-US" sz="2400" dirty="0"/>
              <a:t>Q: POS tags?</a:t>
            </a:r>
          </a:p>
          <a:p>
            <a:r>
              <a:rPr lang="en-US" sz="2400" dirty="0"/>
              <a:t>A: PRP VBD JJ , CC RB PRP VBD JJ .</a:t>
            </a:r>
          </a:p>
          <a:p>
            <a:endParaRPr lang="en-US" sz="2400" dirty="0"/>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90</a:t>
            </a:fld>
            <a:endParaRPr lang="zh-TW" altLang="en-US"/>
          </a:p>
        </p:txBody>
      </p:sp>
      <p:sp>
        <p:nvSpPr>
          <p:cNvPr id="5" name="Title 1"/>
          <p:cNvSpPr>
            <a:spLocks noGrp="1"/>
          </p:cNvSpPr>
          <p:nvPr>
            <p:ph type="title"/>
          </p:nvPr>
        </p:nvSpPr>
        <p:spPr>
          <a:xfrm>
            <a:off x="457200" y="-27384"/>
            <a:ext cx="8229600" cy="1301006"/>
          </a:xfrm>
        </p:spPr>
        <p:txBody>
          <a:bodyPr/>
          <a:lstStyle/>
          <a:p>
            <a:r>
              <a:rPr lang="en-US">
                <a:solidFill>
                  <a:schemeClr val="accent1"/>
                </a:solidFill>
              </a:rPr>
              <a:t>Dynamic Memory </a:t>
            </a:r>
            <a:r>
              <a:rPr lang="en-US" smtClean="0">
                <a:solidFill>
                  <a:schemeClr val="accent1"/>
                </a:solidFill>
              </a:rPr>
              <a:t>Networks</a:t>
            </a:r>
            <a:br>
              <a:rPr lang="en-US" smtClean="0">
                <a:solidFill>
                  <a:schemeClr val="accent1"/>
                </a:solidFill>
              </a:rPr>
            </a:br>
            <a:r>
              <a:rPr lang="en-US" smtClean="0">
                <a:solidFill>
                  <a:schemeClr val="accent1"/>
                </a:solidFill>
              </a:rPr>
              <a:t>(DMN)</a:t>
            </a:r>
            <a:endParaRPr lang="en-US">
              <a:solidFill>
                <a:schemeClr val="accent1"/>
              </a:solidFill>
            </a:endParaRPr>
          </a:p>
        </p:txBody>
      </p:sp>
      <p:sp>
        <p:nvSpPr>
          <p:cNvPr id="6" name="Rectangle 5"/>
          <p:cNvSpPr/>
          <p:nvPr/>
        </p:nvSpPr>
        <p:spPr>
          <a:xfrm>
            <a:off x="457200" y="6452777"/>
            <a:ext cx="8061946" cy="400110"/>
          </a:xfrm>
          <a:prstGeom prst="rect">
            <a:avLst/>
          </a:prstGeom>
        </p:spPr>
        <p:txBody>
          <a:bodyPr wrap="square">
            <a:spAutoFit/>
          </a:bodyPr>
          <a:lstStyle/>
          <a:p>
            <a:r>
              <a:rPr lang="en-US" sz="1000" smtClean="0">
                <a:solidFill>
                  <a:schemeClr val="bg1">
                    <a:lumMod val="75000"/>
                  </a:schemeClr>
                </a:solidFill>
              </a:rPr>
              <a:t>Source: Kumar</a:t>
            </a:r>
            <a:r>
              <a:rPr lang="en-US" sz="1000" dirty="0">
                <a:solidFill>
                  <a:schemeClr val="bg1">
                    <a:lumMod val="75000"/>
                  </a:schemeClr>
                </a:solidFill>
              </a:rPr>
              <a:t>, Ankit, </a:t>
            </a:r>
            <a:r>
              <a:rPr lang="en-US" sz="1000" dirty="0" err="1">
                <a:solidFill>
                  <a:schemeClr val="bg1">
                    <a:lumMod val="75000"/>
                  </a:schemeClr>
                </a:solidFill>
              </a:rPr>
              <a:t>Ozan</a:t>
            </a:r>
            <a:r>
              <a:rPr lang="en-US" sz="1000" dirty="0">
                <a:solidFill>
                  <a:schemeClr val="bg1">
                    <a:lumMod val="75000"/>
                  </a:schemeClr>
                </a:solidFill>
              </a:rPr>
              <a:t> </a:t>
            </a:r>
            <a:r>
              <a:rPr lang="en-US" sz="1000" dirty="0" err="1">
                <a:solidFill>
                  <a:schemeClr val="bg1">
                    <a:lumMod val="75000"/>
                  </a:schemeClr>
                </a:solidFill>
              </a:rPr>
              <a:t>Irsoy</a:t>
            </a:r>
            <a:r>
              <a:rPr lang="en-US" sz="1000" dirty="0">
                <a:solidFill>
                  <a:schemeClr val="bg1">
                    <a:lumMod val="75000"/>
                  </a:schemeClr>
                </a:solidFill>
              </a:rPr>
              <a:t>, Jonathan Su, James Bradbury, Robert English, Brian Pierce, Peter </a:t>
            </a:r>
            <a:r>
              <a:rPr lang="en-US" sz="1000" dirty="0" err="1">
                <a:solidFill>
                  <a:schemeClr val="bg1">
                    <a:lumMod val="75000"/>
                  </a:schemeClr>
                </a:solidFill>
              </a:rPr>
              <a:t>Ondruska</a:t>
            </a:r>
            <a:r>
              <a:rPr lang="en-US" sz="1000" dirty="0">
                <a:solidFill>
                  <a:schemeClr val="bg1">
                    <a:lumMod val="75000"/>
                  </a:schemeClr>
                </a:solidFill>
              </a:rPr>
              <a:t>, Ishaan </a:t>
            </a:r>
            <a:r>
              <a:rPr lang="en-US" sz="1000" dirty="0" err="1">
                <a:solidFill>
                  <a:schemeClr val="bg1">
                    <a:lumMod val="75000"/>
                  </a:schemeClr>
                </a:solidFill>
              </a:rPr>
              <a:t>Gulrajani</a:t>
            </a:r>
            <a:r>
              <a:rPr lang="en-US" sz="1000" dirty="0">
                <a:solidFill>
                  <a:schemeClr val="bg1">
                    <a:lumMod val="75000"/>
                  </a:schemeClr>
                </a:solidFill>
              </a:rPr>
              <a:t>, and Richard </a:t>
            </a:r>
            <a:r>
              <a:rPr lang="en-US" sz="1000" dirty="0" err="1">
                <a:solidFill>
                  <a:schemeClr val="bg1">
                    <a:lumMod val="75000"/>
                  </a:schemeClr>
                </a:solidFill>
              </a:rPr>
              <a:t>Socher</a:t>
            </a:r>
            <a:r>
              <a:rPr lang="en-US" sz="1000" dirty="0">
                <a:solidFill>
                  <a:schemeClr val="bg1">
                    <a:lumMod val="75000"/>
                  </a:schemeClr>
                </a:solidFill>
              </a:rPr>
              <a:t>. "Ask me anything: Dynamic memory networks for natural language processing." </a:t>
            </a:r>
            <a:r>
              <a:rPr lang="en-US" sz="1000" i="1" dirty="0" err="1">
                <a:solidFill>
                  <a:schemeClr val="bg1">
                    <a:lumMod val="75000"/>
                  </a:schemeClr>
                </a:solidFill>
              </a:rPr>
              <a:t>arXiv</a:t>
            </a:r>
            <a:r>
              <a:rPr lang="en-US" sz="1000" i="1" dirty="0">
                <a:solidFill>
                  <a:schemeClr val="bg1">
                    <a:lumMod val="75000"/>
                  </a:schemeClr>
                </a:solidFill>
              </a:rPr>
              <a:t> preprint arXiv:1506.07285</a:t>
            </a:r>
            <a:r>
              <a:rPr lang="en-US" sz="1000" dirty="0">
                <a:solidFill>
                  <a:schemeClr val="bg1">
                    <a:lumMod val="75000"/>
                  </a:schemeClr>
                </a:solidFill>
              </a:rPr>
              <a:t> (2015).</a:t>
            </a:r>
          </a:p>
        </p:txBody>
      </p:sp>
    </p:spTree>
    <p:extLst>
      <p:ext uri="{BB962C8B-B14F-4D97-AF65-F5344CB8AC3E}">
        <p14:creationId xmlns:p14="http://schemas.microsoft.com/office/powerpoint/2010/main" val="15166961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301006"/>
          </a:xfrm>
        </p:spPr>
        <p:txBody>
          <a:bodyPr/>
          <a:lstStyle/>
          <a:p>
            <a:r>
              <a:rPr lang="en-US">
                <a:solidFill>
                  <a:schemeClr val="accent1"/>
                </a:solidFill>
              </a:rPr>
              <a:t>Dynamic Memory </a:t>
            </a:r>
            <a:r>
              <a:rPr lang="en-US" smtClean="0">
                <a:solidFill>
                  <a:schemeClr val="accent1"/>
                </a:solidFill>
              </a:rPr>
              <a:t>Networks</a:t>
            </a:r>
            <a:br>
              <a:rPr lang="en-US" smtClean="0">
                <a:solidFill>
                  <a:schemeClr val="accent1"/>
                </a:solidFill>
              </a:rPr>
            </a:br>
            <a:r>
              <a:rPr lang="en-US" smtClean="0">
                <a:solidFill>
                  <a:schemeClr val="accent1"/>
                </a:solidFill>
              </a:rPr>
              <a:t>(DMN)</a:t>
            </a:r>
            <a:endParaRPr lang="en-US">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91</a:t>
            </a:fld>
            <a:endParaRPr lang="zh-TW" altLang="en-US"/>
          </a:p>
        </p:txBody>
      </p:sp>
      <p:pic>
        <p:nvPicPr>
          <p:cNvPr id="5" name="Picture 4"/>
          <p:cNvPicPr>
            <a:picLocks noChangeAspect="1"/>
          </p:cNvPicPr>
          <p:nvPr/>
        </p:nvPicPr>
        <p:blipFill>
          <a:blip r:embed="rId2"/>
          <a:stretch>
            <a:fillRect/>
          </a:stretch>
        </p:blipFill>
        <p:spPr>
          <a:xfrm>
            <a:off x="693498" y="1599213"/>
            <a:ext cx="7757004" cy="4747047"/>
          </a:xfrm>
          <a:prstGeom prst="rect">
            <a:avLst/>
          </a:prstGeom>
        </p:spPr>
      </p:pic>
      <p:sp>
        <p:nvSpPr>
          <p:cNvPr id="6" name="Rectangle 5"/>
          <p:cNvSpPr/>
          <p:nvPr/>
        </p:nvSpPr>
        <p:spPr>
          <a:xfrm>
            <a:off x="457200" y="6452777"/>
            <a:ext cx="8061946" cy="400110"/>
          </a:xfrm>
          <a:prstGeom prst="rect">
            <a:avLst/>
          </a:prstGeom>
        </p:spPr>
        <p:txBody>
          <a:bodyPr wrap="square">
            <a:spAutoFit/>
          </a:bodyPr>
          <a:lstStyle/>
          <a:p>
            <a:r>
              <a:rPr lang="en-US" sz="1000" smtClean="0">
                <a:solidFill>
                  <a:schemeClr val="bg1">
                    <a:lumMod val="75000"/>
                  </a:schemeClr>
                </a:solidFill>
              </a:rPr>
              <a:t>Source: Kumar</a:t>
            </a:r>
            <a:r>
              <a:rPr lang="en-US" sz="1000" dirty="0">
                <a:solidFill>
                  <a:schemeClr val="bg1">
                    <a:lumMod val="75000"/>
                  </a:schemeClr>
                </a:solidFill>
              </a:rPr>
              <a:t>, Ankit, </a:t>
            </a:r>
            <a:r>
              <a:rPr lang="en-US" sz="1000" dirty="0" err="1">
                <a:solidFill>
                  <a:schemeClr val="bg1">
                    <a:lumMod val="75000"/>
                  </a:schemeClr>
                </a:solidFill>
              </a:rPr>
              <a:t>Ozan</a:t>
            </a:r>
            <a:r>
              <a:rPr lang="en-US" sz="1000" dirty="0">
                <a:solidFill>
                  <a:schemeClr val="bg1">
                    <a:lumMod val="75000"/>
                  </a:schemeClr>
                </a:solidFill>
              </a:rPr>
              <a:t> </a:t>
            </a:r>
            <a:r>
              <a:rPr lang="en-US" sz="1000" dirty="0" err="1">
                <a:solidFill>
                  <a:schemeClr val="bg1">
                    <a:lumMod val="75000"/>
                  </a:schemeClr>
                </a:solidFill>
              </a:rPr>
              <a:t>Irsoy</a:t>
            </a:r>
            <a:r>
              <a:rPr lang="en-US" sz="1000" dirty="0">
                <a:solidFill>
                  <a:schemeClr val="bg1">
                    <a:lumMod val="75000"/>
                  </a:schemeClr>
                </a:solidFill>
              </a:rPr>
              <a:t>, Jonathan Su, James Bradbury, Robert English, Brian Pierce, Peter </a:t>
            </a:r>
            <a:r>
              <a:rPr lang="en-US" sz="1000" dirty="0" err="1">
                <a:solidFill>
                  <a:schemeClr val="bg1">
                    <a:lumMod val="75000"/>
                  </a:schemeClr>
                </a:solidFill>
              </a:rPr>
              <a:t>Ondruska</a:t>
            </a:r>
            <a:r>
              <a:rPr lang="en-US" sz="1000" dirty="0">
                <a:solidFill>
                  <a:schemeClr val="bg1">
                    <a:lumMod val="75000"/>
                  </a:schemeClr>
                </a:solidFill>
              </a:rPr>
              <a:t>, Ishaan </a:t>
            </a:r>
            <a:r>
              <a:rPr lang="en-US" sz="1000" dirty="0" err="1">
                <a:solidFill>
                  <a:schemeClr val="bg1">
                    <a:lumMod val="75000"/>
                  </a:schemeClr>
                </a:solidFill>
              </a:rPr>
              <a:t>Gulrajani</a:t>
            </a:r>
            <a:r>
              <a:rPr lang="en-US" sz="1000" dirty="0">
                <a:solidFill>
                  <a:schemeClr val="bg1">
                    <a:lumMod val="75000"/>
                  </a:schemeClr>
                </a:solidFill>
              </a:rPr>
              <a:t>, and Richard </a:t>
            </a:r>
            <a:r>
              <a:rPr lang="en-US" sz="1000" dirty="0" err="1">
                <a:solidFill>
                  <a:schemeClr val="bg1">
                    <a:lumMod val="75000"/>
                  </a:schemeClr>
                </a:solidFill>
              </a:rPr>
              <a:t>Socher</a:t>
            </a:r>
            <a:r>
              <a:rPr lang="en-US" sz="1000" dirty="0">
                <a:solidFill>
                  <a:schemeClr val="bg1">
                    <a:lumMod val="75000"/>
                  </a:schemeClr>
                </a:solidFill>
              </a:rPr>
              <a:t>. "Ask me anything: Dynamic memory networks for natural language processing." </a:t>
            </a:r>
            <a:r>
              <a:rPr lang="en-US" sz="1000" i="1" dirty="0" err="1">
                <a:solidFill>
                  <a:schemeClr val="bg1">
                    <a:lumMod val="75000"/>
                  </a:schemeClr>
                </a:solidFill>
              </a:rPr>
              <a:t>arXiv</a:t>
            </a:r>
            <a:r>
              <a:rPr lang="en-US" sz="1000" i="1" dirty="0">
                <a:solidFill>
                  <a:schemeClr val="bg1">
                    <a:lumMod val="75000"/>
                  </a:schemeClr>
                </a:solidFill>
              </a:rPr>
              <a:t> preprint arXiv:1506.07285</a:t>
            </a:r>
            <a:r>
              <a:rPr lang="en-US" sz="1000" dirty="0">
                <a:solidFill>
                  <a:schemeClr val="bg1">
                    <a:lumMod val="75000"/>
                  </a:schemeClr>
                </a:solidFill>
              </a:rPr>
              <a:t> (2015).</a:t>
            </a:r>
          </a:p>
        </p:txBody>
      </p:sp>
    </p:spTree>
    <p:extLst>
      <p:ext uri="{BB962C8B-B14F-4D97-AF65-F5344CB8AC3E}">
        <p14:creationId xmlns:p14="http://schemas.microsoft.com/office/powerpoint/2010/main" val="4810342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92</a:t>
            </a:fld>
            <a:endParaRPr lang="zh-TW" altLang="en-US"/>
          </a:p>
        </p:txBody>
      </p:sp>
      <p:pic>
        <p:nvPicPr>
          <p:cNvPr id="6" name="Picture 5"/>
          <p:cNvPicPr>
            <a:picLocks noChangeAspect="1"/>
          </p:cNvPicPr>
          <p:nvPr/>
        </p:nvPicPr>
        <p:blipFill>
          <a:blip r:embed="rId2"/>
          <a:stretch>
            <a:fillRect/>
          </a:stretch>
        </p:blipFill>
        <p:spPr>
          <a:xfrm>
            <a:off x="117572" y="1988840"/>
            <a:ext cx="8990932" cy="4229627"/>
          </a:xfrm>
          <a:prstGeom prst="rect">
            <a:avLst/>
          </a:prstGeom>
        </p:spPr>
      </p:pic>
      <p:sp>
        <p:nvSpPr>
          <p:cNvPr id="7" name="Title 1"/>
          <p:cNvSpPr>
            <a:spLocks noGrp="1"/>
          </p:cNvSpPr>
          <p:nvPr>
            <p:ph type="title"/>
          </p:nvPr>
        </p:nvSpPr>
        <p:spPr>
          <a:xfrm>
            <a:off x="457200" y="116632"/>
            <a:ext cx="8229600" cy="1301006"/>
          </a:xfrm>
        </p:spPr>
        <p:txBody>
          <a:bodyPr/>
          <a:lstStyle/>
          <a:p>
            <a:r>
              <a:rPr lang="en-US">
                <a:solidFill>
                  <a:schemeClr val="accent1"/>
                </a:solidFill>
              </a:rPr>
              <a:t>Dynamic Memory </a:t>
            </a:r>
            <a:r>
              <a:rPr lang="en-US" smtClean="0">
                <a:solidFill>
                  <a:schemeClr val="accent1"/>
                </a:solidFill>
              </a:rPr>
              <a:t>Networks</a:t>
            </a:r>
            <a:br>
              <a:rPr lang="en-US" smtClean="0">
                <a:solidFill>
                  <a:schemeClr val="accent1"/>
                </a:solidFill>
              </a:rPr>
            </a:br>
            <a:r>
              <a:rPr lang="en-US" smtClean="0">
                <a:solidFill>
                  <a:schemeClr val="accent1"/>
                </a:solidFill>
              </a:rPr>
              <a:t>(DMN)</a:t>
            </a:r>
            <a:endParaRPr lang="en-US">
              <a:solidFill>
                <a:schemeClr val="accent1"/>
              </a:solidFill>
            </a:endParaRPr>
          </a:p>
        </p:txBody>
      </p:sp>
      <p:sp>
        <p:nvSpPr>
          <p:cNvPr id="8" name="Rectangle 7"/>
          <p:cNvSpPr/>
          <p:nvPr/>
        </p:nvSpPr>
        <p:spPr>
          <a:xfrm>
            <a:off x="457200" y="6452777"/>
            <a:ext cx="8061946" cy="400110"/>
          </a:xfrm>
          <a:prstGeom prst="rect">
            <a:avLst/>
          </a:prstGeom>
        </p:spPr>
        <p:txBody>
          <a:bodyPr wrap="square">
            <a:spAutoFit/>
          </a:bodyPr>
          <a:lstStyle/>
          <a:p>
            <a:r>
              <a:rPr lang="en-US" sz="1000" smtClean="0">
                <a:solidFill>
                  <a:schemeClr val="bg1">
                    <a:lumMod val="75000"/>
                  </a:schemeClr>
                </a:solidFill>
              </a:rPr>
              <a:t>Source: Kumar</a:t>
            </a:r>
            <a:r>
              <a:rPr lang="en-US" sz="1000" dirty="0">
                <a:solidFill>
                  <a:schemeClr val="bg1">
                    <a:lumMod val="75000"/>
                  </a:schemeClr>
                </a:solidFill>
              </a:rPr>
              <a:t>, Ankit, </a:t>
            </a:r>
            <a:r>
              <a:rPr lang="en-US" sz="1000" dirty="0" err="1">
                <a:solidFill>
                  <a:schemeClr val="bg1">
                    <a:lumMod val="75000"/>
                  </a:schemeClr>
                </a:solidFill>
              </a:rPr>
              <a:t>Ozan</a:t>
            </a:r>
            <a:r>
              <a:rPr lang="en-US" sz="1000" dirty="0">
                <a:solidFill>
                  <a:schemeClr val="bg1">
                    <a:lumMod val="75000"/>
                  </a:schemeClr>
                </a:solidFill>
              </a:rPr>
              <a:t> </a:t>
            </a:r>
            <a:r>
              <a:rPr lang="en-US" sz="1000" dirty="0" err="1">
                <a:solidFill>
                  <a:schemeClr val="bg1">
                    <a:lumMod val="75000"/>
                  </a:schemeClr>
                </a:solidFill>
              </a:rPr>
              <a:t>Irsoy</a:t>
            </a:r>
            <a:r>
              <a:rPr lang="en-US" sz="1000" dirty="0">
                <a:solidFill>
                  <a:schemeClr val="bg1">
                    <a:lumMod val="75000"/>
                  </a:schemeClr>
                </a:solidFill>
              </a:rPr>
              <a:t>, Jonathan Su, James Bradbury, Robert English, Brian Pierce, Peter </a:t>
            </a:r>
            <a:r>
              <a:rPr lang="en-US" sz="1000" dirty="0" err="1">
                <a:solidFill>
                  <a:schemeClr val="bg1">
                    <a:lumMod val="75000"/>
                  </a:schemeClr>
                </a:solidFill>
              </a:rPr>
              <a:t>Ondruska</a:t>
            </a:r>
            <a:r>
              <a:rPr lang="en-US" sz="1000" dirty="0">
                <a:solidFill>
                  <a:schemeClr val="bg1">
                    <a:lumMod val="75000"/>
                  </a:schemeClr>
                </a:solidFill>
              </a:rPr>
              <a:t>, Ishaan </a:t>
            </a:r>
            <a:r>
              <a:rPr lang="en-US" sz="1000" dirty="0" err="1">
                <a:solidFill>
                  <a:schemeClr val="bg1">
                    <a:lumMod val="75000"/>
                  </a:schemeClr>
                </a:solidFill>
              </a:rPr>
              <a:t>Gulrajani</a:t>
            </a:r>
            <a:r>
              <a:rPr lang="en-US" sz="1000" dirty="0">
                <a:solidFill>
                  <a:schemeClr val="bg1">
                    <a:lumMod val="75000"/>
                  </a:schemeClr>
                </a:solidFill>
              </a:rPr>
              <a:t>, and Richard </a:t>
            </a:r>
            <a:r>
              <a:rPr lang="en-US" sz="1000" dirty="0" err="1">
                <a:solidFill>
                  <a:schemeClr val="bg1">
                    <a:lumMod val="75000"/>
                  </a:schemeClr>
                </a:solidFill>
              </a:rPr>
              <a:t>Socher</a:t>
            </a:r>
            <a:r>
              <a:rPr lang="en-US" sz="1000" dirty="0">
                <a:solidFill>
                  <a:schemeClr val="bg1">
                    <a:lumMod val="75000"/>
                  </a:schemeClr>
                </a:solidFill>
              </a:rPr>
              <a:t>. "Ask me anything: Dynamic memory networks for natural language processing." </a:t>
            </a:r>
            <a:r>
              <a:rPr lang="en-US" sz="1000" i="1" dirty="0" err="1">
                <a:solidFill>
                  <a:schemeClr val="bg1">
                    <a:lumMod val="75000"/>
                  </a:schemeClr>
                </a:solidFill>
              </a:rPr>
              <a:t>arXiv</a:t>
            </a:r>
            <a:r>
              <a:rPr lang="en-US" sz="1000" i="1" dirty="0">
                <a:solidFill>
                  <a:schemeClr val="bg1">
                    <a:lumMod val="75000"/>
                  </a:schemeClr>
                </a:solidFill>
              </a:rPr>
              <a:t> preprint arXiv:1506.07285</a:t>
            </a:r>
            <a:r>
              <a:rPr lang="en-US" sz="1000" dirty="0">
                <a:solidFill>
                  <a:schemeClr val="bg1">
                    <a:lumMod val="75000"/>
                  </a:schemeClr>
                </a:solidFill>
              </a:rPr>
              <a:t> (2015).</a:t>
            </a:r>
          </a:p>
        </p:txBody>
      </p:sp>
    </p:spTree>
    <p:extLst>
      <p:ext uri="{BB962C8B-B14F-4D97-AF65-F5344CB8AC3E}">
        <p14:creationId xmlns:p14="http://schemas.microsoft.com/office/powerpoint/2010/main" val="16141588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93</a:t>
            </a:fld>
            <a:endParaRPr lang="zh-TW" altLang="en-US"/>
          </a:p>
        </p:txBody>
      </p:sp>
      <p:pic>
        <p:nvPicPr>
          <p:cNvPr id="5" name="Picture 4"/>
          <p:cNvPicPr>
            <a:picLocks noChangeAspect="1"/>
          </p:cNvPicPr>
          <p:nvPr/>
        </p:nvPicPr>
        <p:blipFill>
          <a:blip r:embed="rId2"/>
          <a:stretch>
            <a:fillRect/>
          </a:stretch>
        </p:blipFill>
        <p:spPr>
          <a:xfrm>
            <a:off x="107504" y="3212976"/>
            <a:ext cx="8893417" cy="2683258"/>
          </a:xfrm>
          <a:prstGeom prst="rect">
            <a:avLst/>
          </a:prstGeom>
        </p:spPr>
      </p:pic>
      <p:sp>
        <p:nvSpPr>
          <p:cNvPr id="3" name="Rectangle 2"/>
          <p:cNvSpPr/>
          <p:nvPr/>
        </p:nvSpPr>
        <p:spPr>
          <a:xfrm>
            <a:off x="220349" y="1628800"/>
            <a:ext cx="8600123" cy="584775"/>
          </a:xfrm>
          <a:prstGeom prst="rect">
            <a:avLst/>
          </a:prstGeom>
        </p:spPr>
        <p:txBody>
          <a:bodyPr wrap="square">
            <a:spAutoFit/>
          </a:bodyPr>
          <a:lstStyle/>
          <a:p>
            <a:pPr marL="0" marR="0">
              <a:spcBef>
                <a:spcPts val="0"/>
              </a:spcBef>
              <a:spcAft>
                <a:spcPts val="0"/>
              </a:spcAft>
            </a:pPr>
            <a:r>
              <a:rPr lang="en-US" sz="3200" dirty="0">
                <a:latin typeface="Calibri" charset="0"/>
                <a:ea typeface="Calibri" charset="0"/>
                <a:cs typeface="Calibri" charset="0"/>
              </a:rPr>
              <a:t>Question: </a:t>
            </a:r>
            <a:r>
              <a:rPr lang="en-US" sz="3200" dirty="0">
                <a:solidFill>
                  <a:srgbClr val="FF0000"/>
                </a:solidFill>
                <a:latin typeface="Calibri" charset="0"/>
                <a:ea typeface="Calibri" charset="0"/>
                <a:cs typeface="Calibri" charset="0"/>
              </a:rPr>
              <a:t>Where was Mary before the Bedroom?</a:t>
            </a:r>
            <a:r>
              <a:rPr lang="en-US" sz="3200" dirty="0">
                <a:latin typeface="Calibri" charset="0"/>
                <a:ea typeface="Calibri" charset="0"/>
                <a:cs typeface="Calibri" charset="0"/>
              </a:rPr>
              <a:t> </a:t>
            </a:r>
          </a:p>
        </p:txBody>
      </p:sp>
      <p:sp>
        <p:nvSpPr>
          <p:cNvPr id="7" name="Title 1"/>
          <p:cNvSpPr>
            <a:spLocks noGrp="1"/>
          </p:cNvSpPr>
          <p:nvPr>
            <p:ph type="title"/>
          </p:nvPr>
        </p:nvSpPr>
        <p:spPr>
          <a:xfrm>
            <a:off x="457200" y="116632"/>
            <a:ext cx="8229600" cy="1301006"/>
          </a:xfrm>
        </p:spPr>
        <p:txBody>
          <a:bodyPr/>
          <a:lstStyle/>
          <a:p>
            <a:r>
              <a:rPr lang="en-US">
                <a:solidFill>
                  <a:schemeClr val="accent1"/>
                </a:solidFill>
              </a:rPr>
              <a:t>Dynamic Memory </a:t>
            </a:r>
            <a:r>
              <a:rPr lang="en-US" smtClean="0">
                <a:solidFill>
                  <a:schemeClr val="accent1"/>
                </a:solidFill>
              </a:rPr>
              <a:t>Networks</a:t>
            </a:r>
            <a:br>
              <a:rPr lang="en-US" smtClean="0">
                <a:solidFill>
                  <a:schemeClr val="accent1"/>
                </a:solidFill>
              </a:rPr>
            </a:br>
            <a:r>
              <a:rPr lang="en-US" smtClean="0">
                <a:solidFill>
                  <a:schemeClr val="accent1"/>
                </a:solidFill>
              </a:rPr>
              <a:t>(DMN)</a:t>
            </a:r>
            <a:endParaRPr lang="en-US">
              <a:solidFill>
                <a:schemeClr val="accent1"/>
              </a:solidFill>
            </a:endParaRPr>
          </a:p>
        </p:txBody>
      </p:sp>
      <p:sp>
        <p:nvSpPr>
          <p:cNvPr id="8" name="Rectangle 7"/>
          <p:cNvSpPr/>
          <p:nvPr/>
        </p:nvSpPr>
        <p:spPr>
          <a:xfrm>
            <a:off x="457200" y="6452777"/>
            <a:ext cx="8061946" cy="400110"/>
          </a:xfrm>
          <a:prstGeom prst="rect">
            <a:avLst/>
          </a:prstGeom>
        </p:spPr>
        <p:txBody>
          <a:bodyPr wrap="square">
            <a:spAutoFit/>
          </a:bodyPr>
          <a:lstStyle/>
          <a:p>
            <a:r>
              <a:rPr lang="en-US" sz="1000" smtClean="0">
                <a:solidFill>
                  <a:schemeClr val="bg1">
                    <a:lumMod val="75000"/>
                  </a:schemeClr>
                </a:solidFill>
              </a:rPr>
              <a:t>Source: Kumar</a:t>
            </a:r>
            <a:r>
              <a:rPr lang="en-US" sz="1000" dirty="0">
                <a:solidFill>
                  <a:schemeClr val="bg1">
                    <a:lumMod val="75000"/>
                  </a:schemeClr>
                </a:solidFill>
              </a:rPr>
              <a:t>, Ankit, </a:t>
            </a:r>
            <a:r>
              <a:rPr lang="en-US" sz="1000" dirty="0" err="1">
                <a:solidFill>
                  <a:schemeClr val="bg1">
                    <a:lumMod val="75000"/>
                  </a:schemeClr>
                </a:solidFill>
              </a:rPr>
              <a:t>Ozan</a:t>
            </a:r>
            <a:r>
              <a:rPr lang="en-US" sz="1000" dirty="0">
                <a:solidFill>
                  <a:schemeClr val="bg1">
                    <a:lumMod val="75000"/>
                  </a:schemeClr>
                </a:solidFill>
              </a:rPr>
              <a:t> </a:t>
            </a:r>
            <a:r>
              <a:rPr lang="en-US" sz="1000" dirty="0" err="1">
                <a:solidFill>
                  <a:schemeClr val="bg1">
                    <a:lumMod val="75000"/>
                  </a:schemeClr>
                </a:solidFill>
              </a:rPr>
              <a:t>Irsoy</a:t>
            </a:r>
            <a:r>
              <a:rPr lang="en-US" sz="1000" dirty="0">
                <a:solidFill>
                  <a:schemeClr val="bg1">
                    <a:lumMod val="75000"/>
                  </a:schemeClr>
                </a:solidFill>
              </a:rPr>
              <a:t>, Jonathan Su, James Bradbury, Robert English, Brian Pierce, Peter </a:t>
            </a:r>
            <a:r>
              <a:rPr lang="en-US" sz="1000" dirty="0" err="1">
                <a:solidFill>
                  <a:schemeClr val="bg1">
                    <a:lumMod val="75000"/>
                  </a:schemeClr>
                </a:solidFill>
              </a:rPr>
              <a:t>Ondruska</a:t>
            </a:r>
            <a:r>
              <a:rPr lang="en-US" sz="1000" dirty="0">
                <a:solidFill>
                  <a:schemeClr val="bg1">
                    <a:lumMod val="75000"/>
                  </a:schemeClr>
                </a:solidFill>
              </a:rPr>
              <a:t>, Ishaan </a:t>
            </a:r>
            <a:r>
              <a:rPr lang="en-US" sz="1000" dirty="0" err="1">
                <a:solidFill>
                  <a:schemeClr val="bg1">
                    <a:lumMod val="75000"/>
                  </a:schemeClr>
                </a:solidFill>
              </a:rPr>
              <a:t>Gulrajani</a:t>
            </a:r>
            <a:r>
              <a:rPr lang="en-US" sz="1000" dirty="0">
                <a:solidFill>
                  <a:schemeClr val="bg1">
                    <a:lumMod val="75000"/>
                  </a:schemeClr>
                </a:solidFill>
              </a:rPr>
              <a:t>, and Richard </a:t>
            </a:r>
            <a:r>
              <a:rPr lang="en-US" sz="1000" dirty="0" err="1">
                <a:solidFill>
                  <a:schemeClr val="bg1">
                    <a:lumMod val="75000"/>
                  </a:schemeClr>
                </a:solidFill>
              </a:rPr>
              <a:t>Socher</a:t>
            </a:r>
            <a:r>
              <a:rPr lang="en-US" sz="1000" dirty="0">
                <a:solidFill>
                  <a:schemeClr val="bg1">
                    <a:lumMod val="75000"/>
                  </a:schemeClr>
                </a:solidFill>
              </a:rPr>
              <a:t>. "Ask me anything: Dynamic memory networks for natural language processing." </a:t>
            </a:r>
            <a:r>
              <a:rPr lang="en-US" sz="1000" i="1" dirty="0" err="1">
                <a:solidFill>
                  <a:schemeClr val="bg1">
                    <a:lumMod val="75000"/>
                  </a:schemeClr>
                </a:solidFill>
              </a:rPr>
              <a:t>arXiv</a:t>
            </a:r>
            <a:r>
              <a:rPr lang="en-US" sz="1000" i="1" dirty="0">
                <a:solidFill>
                  <a:schemeClr val="bg1">
                    <a:lumMod val="75000"/>
                  </a:schemeClr>
                </a:solidFill>
              </a:rPr>
              <a:t> preprint arXiv:1506.07285</a:t>
            </a:r>
            <a:r>
              <a:rPr lang="en-US" sz="1000" dirty="0">
                <a:solidFill>
                  <a:schemeClr val="bg1">
                    <a:lumMod val="75000"/>
                  </a:schemeClr>
                </a:solidFill>
              </a:rPr>
              <a:t> (2015).</a:t>
            </a:r>
          </a:p>
        </p:txBody>
      </p:sp>
    </p:spTree>
    <p:extLst>
      <p:ext uri="{BB962C8B-B14F-4D97-AF65-F5344CB8AC3E}">
        <p14:creationId xmlns:p14="http://schemas.microsoft.com/office/powerpoint/2010/main" val="65096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94</a:t>
            </a:fld>
            <a:endParaRPr lang="zh-TW" altLang="en-US"/>
          </a:p>
        </p:txBody>
      </p:sp>
      <p:pic>
        <p:nvPicPr>
          <p:cNvPr id="5" name="Picture 4"/>
          <p:cNvPicPr>
            <a:picLocks noChangeAspect="1"/>
          </p:cNvPicPr>
          <p:nvPr/>
        </p:nvPicPr>
        <p:blipFill>
          <a:blip r:embed="rId2"/>
          <a:stretch>
            <a:fillRect/>
          </a:stretch>
        </p:blipFill>
        <p:spPr>
          <a:xfrm>
            <a:off x="107504" y="3212976"/>
            <a:ext cx="8893417" cy="2683258"/>
          </a:xfrm>
          <a:prstGeom prst="rect">
            <a:avLst/>
          </a:prstGeom>
        </p:spPr>
      </p:pic>
      <p:sp>
        <p:nvSpPr>
          <p:cNvPr id="3" name="Rectangle 2"/>
          <p:cNvSpPr/>
          <p:nvPr/>
        </p:nvSpPr>
        <p:spPr>
          <a:xfrm>
            <a:off x="220349" y="1628800"/>
            <a:ext cx="8600123" cy="1077218"/>
          </a:xfrm>
          <a:prstGeom prst="rect">
            <a:avLst/>
          </a:prstGeom>
        </p:spPr>
        <p:txBody>
          <a:bodyPr wrap="square">
            <a:spAutoFit/>
          </a:bodyPr>
          <a:lstStyle/>
          <a:p>
            <a:pPr marL="0" marR="0">
              <a:spcBef>
                <a:spcPts val="0"/>
              </a:spcBef>
              <a:spcAft>
                <a:spcPts val="0"/>
              </a:spcAft>
            </a:pPr>
            <a:r>
              <a:rPr lang="en-US" sz="3200" dirty="0">
                <a:latin typeface="Calibri" charset="0"/>
                <a:ea typeface="Calibri" charset="0"/>
                <a:cs typeface="Calibri" charset="0"/>
              </a:rPr>
              <a:t>Question: </a:t>
            </a:r>
            <a:r>
              <a:rPr lang="en-US" sz="3200" dirty="0">
                <a:solidFill>
                  <a:srgbClr val="FF0000"/>
                </a:solidFill>
                <a:latin typeface="Calibri" charset="0"/>
                <a:ea typeface="Calibri" charset="0"/>
                <a:cs typeface="Calibri" charset="0"/>
              </a:rPr>
              <a:t>Where was Mary before the Bedroom?</a:t>
            </a:r>
            <a:r>
              <a:rPr lang="en-US" sz="3200" dirty="0">
                <a:latin typeface="Calibri" charset="0"/>
                <a:ea typeface="Calibri" charset="0"/>
                <a:cs typeface="Calibri" charset="0"/>
              </a:rPr>
              <a:t> </a:t>
            </a:r>
          </a:p>
          <a:p>
            <a:pPr marL="0" marR="0">
              <a:spcBef>
                <a:spcPts val="0"/>
              </a:spcBef>
              <a:spcAft>
                <a:spcPts val="0"/>
              </a:spcAft>
            </a:pPr>
            <a:r>
              <a:rPr lang="en-US" sz="3200" dirty="0">
                <a:latin typeface="Calibri" charset="0"/>
                <a:ea typeface="Calibri" charset="0"/>
                <a:cs typeface="Calibri" charset="0"/>
              </a:rPr>
              <a:t>Answer: </a:t>
            </a:r>
            <a:r>
              <a:rPr lang="en-US" sz="3200" dirty="0">
                <a:solidFill>
                  <a:schemeClr val="accent1"/>
                </a:solidFill>
                <a:latin typeface="Calibri" charset="0"/>
                <a:ea typeface="Calibri" charset="0"/>
                <a:cs typeface="Calibri" charset="0"/>
              </a:rPr>
              <a:t>Cinema.</a:t>
            </a:r>
            <a:endParaRPr lang="en-US" sz="3200" dirty="0">
              <a:solidFill>
                <a:schemeClr val="accent1"/>
              </a:solidFill>
              <a:effectLst/>
              <a:latin typeface="Calibri" charset="0"/>
              <a:ea typeface="Calibri" charset="0"/>
              <a:cs typeface="Calibri" charset="0"/>
            </a:endParaRPr>
          </a:p>
        </p:txBody>
      </p:sp>
      <p:sp>
        <p:nvSpPr>
          <p:cNvPr id="6" name="Title 1"/>
          <p:cNvSpPr>
            <a:spLocks noGrp="1"/>
          </p:cNvSpPr>
          <p:nvPr>
            <p:ph type="title"/>
          </p:nvPr>
        </p:nvSpPr>
        <p:spPr>
          <a:xfrm>
            <a:off x="457200" y="116632"/>
            <a:ext cx="8229600" cy="1301006"/>
          </a:xfrm>
        </p:spPr>
        <p:txBody>
          <a:bodyPr/>
          <a:lstStyle/>
          <a:p>
            <a:r>
              <a:rPr lang="en-US">
                <a:solidFill>
                  <a:schemeClr val="accent1"/>
                </a:solidFill>
              </a:rPr>
              <a:t>Dynamic Memory </a:t>
            </a:r>
            <a:r>
              <a:rPr lang="en-US" smtClean="0">
                <a:solidFill>
                  <a:schemeClr val="accent1"/>
                </a:solidFill>
              </a:rPr>
              <a:t>Networks</a:t>
            </a:r>
            <a:br>
              <a:rPr lang="en-US" smtClean="0">
                <a:solidFill>
                  <a:schemeClr val="accent1"/>
                </a:solidFill>
              </a:rPr>
            </a:br>
            <a:r>
              <a:rPr lang="en-US" smtClean="0">
                <a:solidFill>
                  <a:schemeClr val="accent1"/>
                </a:solidFill>
              </a:rPr>
              <a:t>(DMN)</a:t>
            </a:r>
            <a:endParaRPr lang="en-US">
              <a:solidFill>
                <a:schemeClr val="accent1"/>
              </a:solidFill>
            </a:endParaRPr>
          </a:p>
        </p:txBody>
      </p:sp>
      <p:sp>
        <p:nvSpPr>
          <p:cNvPr id="7" name="Rectangle 6"/>
          <p:cNvSpPr/>
          <p:nvPr/>
        </p:nvSpPr>
        <p:spPr>
          <a:xfrm>
            <a:off x="457200" y="6452777"/>
            <a:ext cx="8061946" cy="400110"/>
          </a:xfrm>
          <a:prstGeom prst="rect">
            <a:avLst/>
          </a:prstGeom>
        </p:spPr>
        <p:txBody>
          <a:bodyPr wrap="square">
            <a:spAutoFit/>
          </a:bodyPr>
          <a:lstStyle/>
          <a:p>
            <a:r>
              <a:rPr lang="en-US" sz="1000" dirty="0" smtClean="0">
                <a:solidFill>
                  <a:schemeClr val="bg1">
                    <a:lumMod val="75000"/>
                  </a:schemeClr>
                </a:solidFill>
              </a:rPr>
              <a:t>Source: Kumar</a:t>
            </a:r>
            <a:r>
              <a:rPr lang="en-US" sz="1000" dirty="0">
                <a:solidFill>
                  <a:schemeClr val="bg1">
                    <a:lumMod val="75000"/>
                  </a:schemeClr>
                </a:solidFill>
              </a:rPr>
              <a:t>, Ankit, </a:t>
            </a:r>
            <a:r>
              <a:rPr lang="en-US" sz="1000" dirty="0" err="1">
                <a:solidFill>
                  <a:schemeClr val="bg1">
                    <a:lumMod val="75000"/>
                  </a:schemeClr>
                </a:solidFill>
              </a:rPr>
              <a:t>Ozan</a:t>
            </a:r>
            <a:r>
              <a:rPr lang="en-US" sz="1000" dirty="0">
                <a:solidFill>
                  <a:schemeClr val="bg1">
                    <a:lumMod val="75000"/>
                  </a:schemeClr>
                </a:solidFill>
              </a:rPr>
              <a:t> </a:t>
            </a:r>
            <a:r>
              <a:rPr lang="en-US" sz="1000" dirty="0" err="1">
                <a:solidFill>
                  <a:schemeClr val="bg1">
                    <a:lumMod val="75000"/>
                  </a:schemeClr>
                </a:solidFill>
              </a:rPr>
              <a:t>Irsoy</a:t>
            </a:r>
            <a:r>
              <a:rPr lang="en-US" sz="1000" dirty="0">
                <a:solidFill>
                  <a:schemeClr val="bg1">
                    <a:lumMod val="75000"/>
                  </a:schemeClr>
                </a:solidFill>
              </a:rPr>
              <a:t>, Jonathan Su, James Bradbury, Robert English, Brian Pierce, Peter </a:t>
            </a:r>
            <a:r>
              <a:rPr lang="en-US" sz="1000" dirty="0" err="1">
                <a:solidFill>
                  <a:schemeClr val="bg1">
                    <a:lumMod val="75000"/>
                  </a:schemeClr>
                </a:solidFill>
              </a:rPr>
              <a:t>Ondruska</a:t>
            </a:r>
            <a:r>
              <a:rPr lang="en-US" sz="1000" dirty="0">
                <a:solidFill>
                  <a:schemeClr val="bg1">
                    <a:lumMod val="75000"/>
                  </a:schemeClr>
                </a:solidFill>
              </a:rPr>
              <a:t>, Ishaan </a:t>
            </a:r>
            <a:r>
              <a:rPr lang="en-US" sz="1000" dirty="0" err="1">
                <a:solidFill>
                  <a:schemeClr val="bg1">
                    <a:lumMod val="75000"/>
                  </a:schemeClr>
                </a:solidFill>
              </a:rPr>
              <a:t>Gulrajani</a:t>
            </a:r>
            <a:r>
              <a:rPr lang="en-US" sz="1000" dirty="0">
                <a:solidFill>
                  <a:schemeClr val="bg1">
                    <a:lumMod val="75000"/>
                  </a:schemeClr>
                </a:solidFill>
              </a:rPr>
              <a:t>, and Richard </a:t>
            </a:r>
            <a:r>
              <a:rPr lang="en-US" sz="1000" dirty="0" err="1">
                <a:solidFill>
                  <a:schemeClr val="bg1">
                    <a:lumMod val="75000"/>
                  </a:schemeClr>
                </a:solidFill>
              </a:rPr>
              <a:t>Socher</a:t>
            </a:r>
            <a:r>
              <a:rPr lang="en-US" sz="1000" dirty="0">
                <a:solidFill>
                  <a:schemeClr val="bg1">
                    <a:lumMod val="75000"/>
                  </a:schemeClr>
                </a:solidFill>
              </a:rPr>
              <a:t>. "Ask me anything: Dynamic memory networks for natural language processing." </a:t>
            </a:r>
            <a:r>
              <a:rPr lang="en-US" sz="1000" i="1" dirty="0" err="1">
                <a:solidFill>
                  <a:schemeClr val="bg1">
                    <a:lumMod val="75000"/>
                  </a:schemeClr>
                </a:solidFill>
              </a:rPr>
              <a:t>arXiv</a:t>
            </a:r>
            <a:r>
              <a:rPr lang="en-US" sz="1000" i="1" dirty="0">
                <a:solidFill>
                  <a:schemeClr val="bg1">
                    <a:lumMod val="75000"/>
                  </a:schemeClr>
                </a:solidFill>
              </a:rPr>
              <a:t> preprint arXiv:1506.07285</a:t>
            </a:r>
            <a:r>
              <a:rPr lang="en-US" sz="1000" dirty="0">
                <a:solidFill>
                  <a:schemeClr val="bg1">
                    <a:lumMod val="75000"/>
                  </a:schemeClr>
                </a:solidFill>
              </a:rPr>
              <a:t> (2015).</a:t>
            </a:r>
          </a:p>
        </p:txBody>
      </p:sp>
    </p:spTree>
    <p:extLst>
      <p:ext uri="{BB962C8B-B14F-4D97-AF65-F5344CB8AC3E}">
        <p14:creationId xmlns:p14="http://schemas.microsoft.com/office/powerpoint/2010/main" val="20334211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lstStyle/>
          <a:p>
            <a:r>
              <a:rPr lang="en-US" sz="5400" dirty="0">
                <a:solidFill>
                  <a:srgbClr val="FF0000"/>
                </a:solidFill>
              </a:rPr>
              <a:t>Dynamic Memory </a:t>
            </a:r>
            <a:r>
              <a:rPr lang="en-US" sz="5400">
                <a:solidFill>
                  <a:srgbClr val="FF0000"/>
                </a:solidFill>
              </a:rPr>
              <a:t>Networks </a:t>
            </a:r>
            <a:r>
              <a:rPr lang="en-US" sz="5400" smtClean="0">
                <a:solidFill>
                  <a:srgbClr val="FF0000"/>
                </a:solidFill>
              </a:rPr>
              <a:t/>
            </a:r>
            <a:br>
              <a:rPr lang="en-US" sz="5400" smtClean="0">
                <a:solidFill>
                  <a:srgbClr val="FF0000"/>
                </a:solidFill>
              </a:rPr>
            </a:br>
            <a:r>
              <a:rPr lang="en-US" sz="5400" smtClean="0">
                <a:solidFill>
                  <a:srgbClr val="FF0000"/>
                </a:solidFill>
              </a:rPr>
              <a:t>for </a:t>
            </a:r>
            <a:r>
              <a:rPr lang="en-US" sz="5400" dirty="0">
                <a:solidFill>
                  <a:srgbClr val="FF0000"/>
                </a:solidFill>
              </a:rPr>
              <a:t>Visual and </a:t>
            </a:r>
            <a:r>
              <a:rPr lang="en-US" sz="5400">
                <a:solidFill>
                  <a:srgbClr val="FF0000"/>
                </a:solidFill>
              </a:rPr>
              <a:t>Textual </a:t>
            </a:r>
            <a:r>
              <a:rPr lang="en-US" sz="5400" smtClean="0">
                <a:solidFill>
                  <a:srgbClr val="FF0000"/>
                </a:solidFill>
              </a:rPr>
              <a:t/>
            </a:r>
            <a:br>
              <a:rPr lang="en-US" sz="5400" smtClean="0">
                <a:solidFill>
                  <a:srgbClr val="FF0000"/>
                </a:solidFill>
              </a:rPr>
            </a:br>
            <a:r>
              <a:rPr lang="en-US" sz="5400" smtClean="0">
                <a:solidFill>
                  <a:srgbClr val="FF0000"/>
                </a:solidFill>
              </a:rPr>
              <a:t>Question </a:t>
            </a:r>
            <a:r>
              <a:rPr lang="en-US" sz="5400" dirty="0">
                <a:solidFill>
                  <a:srgbClr val="FF0000"/>
                </a:solidFill>
              </a:rPr>
              <a:t>Answering</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95</a:t>
            </a:fld>
            <a:endParaRPr lang="zh-TW" altLang="en-US"/>
          </a:p>
        </p:txBody>
      </p:sp>
    </p:spTree>
    <p:extLst>
      <p:ext uri="{BB962C8B-B14F-4D97-AF65-F5344CB8AC3E}">
        <p14:creationId xmlns:p14="http://schemas.microsoft.com/office/powerpoint/2010/main" val="6547617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4624"/>
            <a:ext cx="8579296" cy="1143000"/>
          </a:xfrm>
        </p:spPr>
        <p:txBody>
          <a:bodyPr/>
          <a:lstStyle/>
          <a:p>
            <a:r>
              <a:rPr lang="en-US" dirty="0">
                <a:solidFill>
                  <a:schemeClr val="accent1"/>
                </a:solidFill>
              </a:rPr>
              <a:t>Question Answering </a:t>
            </a:r>
            <a:r>
              <a:rPr lang="en-US" dirty="0" smtClean="0">
                <a:solidFill>
                  <a:schemeClr val="accent1"/>
                </a:solidFill>
              </a:rPr>
              <a:t>with</a:t>
            </a:r>
            <a:br>
              <a:rPr lang="en-US" dirty="0" smtClean="0">
                <a:solidFill>
                  <a:schemeClr val="accent1"/>
                </a:solidFill>
              </a:rPr>
            </a:br>
            <a:r>
              <a:rPr lang="en-US" dirty="0" smtClean="0">
                <a:solidFill>
                  <a:schemeClr val="accent1"/>
                </a:solidFill>
              </a:rPr>
              <a:t>Dynamic </a:t>
            </a:r>
            <a:r>
              <a:rPr lang="en-US" dirty="0">
                <a:solidFill>
                  <a:schemeClr val="accent1"/>
                </a:solidFill>
              </a:rPr>
              <a:t>Memory </a:t>
            </a:r>
            <a:r>
              <a:rPr lang="en-US" dirty="0" smtClean="0">
                <a:solidFill>
                  <a:schemeClr val="accent1"/>
                </a:solidFill>
              </a:rPr>
              <a:t>Network (DMN+)</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96</a:t>
            </a:fld>
            <a:endParaRPr lang="zh-TW" altLang="en-US"/>
          </a:p>
        </p:txBody>
      </p:sp>
      <p:sp>
        <p:nvSpPr>
          <p:cNvPr id="5" name="Rectangle 4"/>
          <p:cNvSpPr/>
          <p:nvPr/>
        </p:nvSpPr>
        <p:spPr>
          <a:xfrm>
            <a:off x="457200" y="6457890"/>
            <a:ext cx="8028384" cy="400110"/>
          </a:xfrm>
          <a:prstGeom prst="rect">
            <a:avLst/>
          </a:prstGeom>
        </p:spPr>
        <p:txBody>
          <a:bodyPr wrap="square">
            <a:spAutoFit/>
          </a:bodyPr>
          <a:lstStyle/>
          <a:p>
            <a:r>
              <a:rPr lang="en-US" sz="1000" dirty="0" smtClean="0">
                <a:solidFill>
                  <a:schemeClr val="bg1">
                    <a:lumMod val="75000"/>
                  </a:schemeClr>
                </a:solidFill>
              </a:rPr>
              <a:t>Source: </a:t>
            </a:r>
            <a:r>
              <a:rPr lang="en-US" sz="1000" dirty="0" err="1" smtClean="0">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Caiming</a:t>
            </a:r>
            <a:r>
              <a:rPr lang="en-US" sz="1000" dirty="0">
                <a:solidFill>
                  <a:schemeClr val="bg1">
                    <a:lumMod val="75000"/>
                  </a:schemeClr>
                </a:solidFill>
              </a:rPr>
              <a:t>, Stephen </a:t>
            </a:r>
            <a:r>
              <a:rPr lang="en-US" sz="1000" dirty="0" err="1">
                <a:solidFill>
                  <a:schemeClr val="bg1">
                    <a:lumMod val="75000"/>
                  </a:schemeClr>
                </a:solidFill>
              </a:rPr>
              <a:t>Merity</a:t>
            </a:r>
            <a:r>
              <a:rPr lang="en-US" sz="1000" dirty="0">
                <a:solidFill>
                  <a:schemeClr val="bg1">
                    <a:lumMod val="75000"/>
                  </a:schemeClr>
                </a:solidFill>
              </a:rPr>
              <a:t>, and Richard </a:t>
            </a:r>
            <a:r>
              <a:rPr lang="en-US" sz="1000" dirty="0" err="1">
                <a:solidFill>
                  <a:schemeClr val="bg1">
                    <a:lumMod val="75000"/>
                  </a:schemeClr>
                </a:solidFill>
              </a:rPr>
              <a:t>Socher</a:t>
            </a:r>
            <a:r>
              <a:rPr lang="en-US" sz="1000" dirty="0">
                <a:solidFill>
                  <a:schemeClr val="bg1">
                    <a:lumMod val="75000"/>
                  </a:schemeClr>
                </a:solidFill>
              </a:rPr>
              <a:t>. "Dynamic memory networks for visual and textual question answering." </a:t>
            </a:r>
            <a:r>
              <a:rPr lang="en-US" sz="1000" dirty="0" smtClean="0">
                <a:solidFill>
                  <a:schemeClr val="bg1">
                    <a:lumMod val="75000"/>
                  </a:schemeClr>
                </a:solidFill>
              </a:rPr>
              <a:t/>
            </a:r>
            <a:br>
              <a:rPr lang="en-US" sz="1000" dirty="0" smtClean="0">
                <a:solidFill>
                  <a:schemeClr val="bg1">
                    <a:lumMod val="75000"/>
                  </a:schemeClr>
                </a:solidFill>
              </a:rPr>
            </a:br>
            <a:r>
              <a:rPr lang="en-US" sz="1000" i="1" dirty="0" err="1" smtClean="0">
                <a:solidFill>
                  <a:schemeClr val="bg1">
                    <a:lumMod val="75000"/>
                  </a:schemeClr>
                </a:solidFill>
              </a:rPr>
              <a:t>arXiv</a:t>
            </a:r>
            <a:r>
              <a:rPr lang="en-US" sz="1000" i="1" dirty="0" smtClean="0">
                <a:solidFill>
                  <a:schemeClr val="bg1">
                    <a:lumMod val="75000"/>
                  </a:schemeClr>
                </a:solidFill>
              </a:rPr>
              <a:t> </a:t>
            </a:r>
            <a:r>
              <a:rPr lang="en-US" sz="1000" i="1" dirty="0">
                <a:solidFill>
                  <a:schemeClr val="bg1">
                    <a:lumMod val="75000"/>
                  </a:schemeClr>
                </a:solidFill>
              </a:rPr>
              <a:t>preprint arXiv:1603.01417</a:t>
            </a:r>
            <a:r>
              <a:rPr lang="en-US" sz="1000" dirty="0">
                <a:solidFill>
                  <a:schemeClr val="bg1">
                    <a:lumMod val="75000"/>
                  </a:schemeClr>
                </a:solidFill>
              </a:rPr>
              <a:t> (2016).</a:t>
            </a:r>
          </a:p>
        </p:txBody>
      </p:sp>
      <p:pic>
        <p:nvPicPr>
          <p:cNvPr id="6" name="Picture 5"/>
          <p:cNvPicPr>
            <a:picLocks noChangeAspect="1"/>
          </p:cNvPicPr>
          <p:nvPr/>
        </p:nvPicPr>
        <p:blipFill>
          <a:blip r:embed="rId2"/>
          <a:stretch>
            <a:fillRect/>
          </a:stretch>
        </p:blipFill>
        <p:spPr>
          <a:xfrm>
            <a:off x="107504" y="1268760"/>
            <a:ext cx="8784976" cy="5143901"/>
          </a:xfrm>
          <a:prstGeom prst="rect">
            <a:avLst/>
          </a:prstGeom>
        </p:spPr>
      </p:pic>
    </p:spTree>
    <p:extLst>
      <p:ext uri="{BB962C8B-B14F-4D97-AF65-F5344CB8AC3E}">
        <p14:creationId xmlns:p14="http://schemas.microsoft.com/office/powerpoint/2010/main" val="8753149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97</a:t>
            </a:fld>
            <a:endParaRPr lang="zh-TW" altLang="en-US"/>
          </a:p>
        </p:txBody>
      </p:sp>
      <p:pic>
        <p:nvPicPr>
          <p:cNvPr id="5" name="Picture 4"/>
          <p:cNvPicPr>
            <a:picLocks noChangeAspect="1"/>
          </p:cNvPicPr>
          <p:nvPr/>
        </p:nvPicPr>
        <p:blipFill>
          <a:blip r:embed="rId2"/>
          <a:stretch>
            <a:fillRect/>
          </a:stretch>
        </p:blipFill>
        <p:spPr>
          <a:xfrm>
            <a:off x="928266" y="932028"/>
            <a:ext cx="7287468" cy="5587835"/>
          </a:xfrm>
          <a:prstGeom prst="rect">
            <a:avLst/>
          </a:prstGeom>
        </p:spPr>
      </p:pic>
      <p:sp>
        <p:nvSpPr>
          <p:cNvPr id="6" name="Rectangle 5"/>
          <p:cNvSpPr/>
          <p:nvPr/>
        </p:nvSpPr>
        <p:spPr>
          <a:xfrm>
            <a:off x="457200" y="6457890"/>
            <a:ext cx="8028384" cy="400110"/>
          </a:xfrm>
          <a:prstGeom prst="rect">
            <a:avLst/>
          </a:prstGeom>
        </p:spPr>
        <p:txBody>
          <a:bodyPr wrap="square">
            <a:spAutoFit/>
          </a:bodyPr>
          <a:lstStyle/>
          <a:p>
            <a:r>
              <a:rPr lang="en-US" sz="1000" dirty="0" smtClean="0">
                <a:solidFill>
                  <a:schemeClr val="bg1">
                    <a:lumMod val="75000"/>
                  </a:schemeClr>
                </a:solidFill>
              </a:rPr>
              <a:t>Source: </a:t>
            </a:r>
            <a:r>
              <a:rPr lang="en-US" sz="1000" dirty="0" err="1" smtClean="0">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Caiming</a:t>
            </a:r>
            <a:r>
              <a:rPr lang="en-US" sz="1000" dirty="0">
                <a:solidFill>
                  <a:schemeClr val="bg1">
                    <a:lumMod val="75000"/>
                  </a:schemeClr>
                </a:solidFill>
              </a:rPr>
              <a:t>, Stephen </a:t>
            </a:r>
            <a:r>
              <a:rPr lang="en-US" sz="1000" dirty="0" err="1">
                <a:solidFill>
                  <a:schemeClr val="bg1">
                    <a:lumMod val="75000"/>
                  </a:schemeClr>
                </a:solidFill>
              </a:rPr>
              <a:t>Merity</a:t>
            </a:r>
            <a:r>
              <a:rPr lang="en-US" sz="1000" dirty="0">
                <a:solidFill>
                  <a:schemeClr val="bg1">
                    <a:lumMod val="75000"/>
                  </a:schemeClr>
                </a:solidFill>
              </a:rPr>
              <a:t>, and Richard </a:t>
            </a:r>
            <a:r>
              <a:rPr lang="en-US" sz="1000" dirty="0" err="1">
                <a:solidFill>
                  <a:schemeClr val="bg1">
                    <a:lumMod val="75000"/>
                  </a:schemeClr>
                </a:solidFill>
              </a:rPr>
              <a:t>Socher</a:t>
            </a:r>
            <a:r>
              <a:rPr lang="en-US" sz="1000" dirty="0">
                <a:solidFill>
                  <a:schemeClr val="bg1">
                    <a:lumMod val="75000"/>
                  </a:schemeClr>
                </a:solidFill>
              </a:rPr>
              <a:t>. "Dynamic memory networks for visual and textual question answering." </a:t>
            </a:r>
            <a:r>
              <a:rPr lang="en-US" sz="1000" dirty="0" smtClean="0">
                <a:solidFill>
                  <a:schemeClr val="bg1">
                    <a:lumMod val="75000"/>
                  </a:schemeClr>
                </a:solidFill>
              </a:rPr>
              <a:t/>
            </a:r>
            <a:br>
              <a:rPr lang="en-US" sz="1000" dirty="0" smtClean="0">
                <a:solidFill>
                  <a:schemeClr val="bg1">
                    <a:lumMod val="75000"/>
                  </a:schemeClr>
                </a:solidFill>
              </a:rPr>
            </a:br>
            <a:r>
              <a:rPr lang="en-US" sz="1000" i="1" dirty="0" err="1" smtClean="0">
                <a:solidFill>
                  <a:schemeClr val="bg1">
                    <a:lumMod val="75000"/>
                  </a:schemeClr>
                </a:solidFill>
              </a:rPr>
              <a:t>arXiv</a:t>
            </a:r>
            <a:r>
              <a:rPr lang="en-US" sz="1000" i="1" dirty="0" smtClean="0">
                <a:solidFill>
                  <a:schemeClr val="bg1">
                    <a:lumMod val="75000"/>
                  </a:schemeClr>
                </a:solidFill>
              </a:rPr>
              <a:t> </a:t>
            </a:r>
            <a:r>
              <a:rPr lang="en-US" sz="1000" i="1" dirty="0">
                <a:solidFill>
                  <a:schemeClr val="bg1">
                    <a:lumMod val="75000"/>
                  </a:schemeClr>
                </a:solidFill>
              </a:rPr>
              <a:t>preprint arXiv:1603.01417</a:t>
            </a:r>
            <a:r>
              <a:rPr lang="en-US" sz="1000" dirty="0">
                <a:solidFill>
                  <a:schemeClr val="bg1">
                    <a:lumMod val="75000"/>
                  </a:schemeClr>
                </a:solidFill>
              </a:rPr>
              <a:t> (2016).</a:t>
            </a:r>
          </a:p>
        </p:txBody>
      </p:sp>
      <p:sp>
        <p:nvSpPr>
          <p:cNvPr id="7" name="Title 1"/>
          <p:cNvSpPr>
            <a:spLocks noGrp="1"/>
          </p:cNvSpPr>
          <p:nvPr>
            <p:ph type="title"/>
          </p:nvPr>
        </p:nvSpPr>
        <p:spPr>
          <a:xfrm>
            <a:off x="107504" y="44624"/>
            <a:ext cx="8579296" cy="887404"/>
          </a:xfrm>
        </p:spPr>
        <p:txBody>
          <a:bodyPr/>
          <a:lstStyle/>
          <a:p>
            <a:r>
              <a:rPr lang="en-US" smtClean="0">
                <a:solidFill>
                  <a:schemeClr val="accent1"/>
                </a:solidFill>
              </a:rPr>
              <a:t>Dynamic </a:t>
            </a:r>
            <a:r>
              <a:rPr lang="en-US" dirty="0">
                <a:solidFill>
                  <a:schemeClr val="accent1"/>
                </a:solidFill>
              </a:rPr>
              <a:t>Memory </a:t>
            </a:r>
            <a:r>
              <a:rPr lang="en-US" dirty="0" smtClean="0">
                <a:solidFill>
                  <a:schemeClr val="accent1"/>
                </a:solidFill>
              </a:rPr>
              <a:t>Network (DMN+)</a:t>
            </a:r>
            <a:endParaRPr lang="en-US" dirty="0">
              <a:solidFill>
                <a:schemeClr val="accent1"/>
              </a:solidFill>
            </a:endParaRPr>
          </a:p>
        </p:txBody>
      </p:sp>
    </p:spTree>
    <p:extLst>
      <p:ext uri="{BB962C8B-B14F-4D97-AF65-F5344CB8AC3E}">
        <p14:creationId xmlns:p14="http://schemas.microsoft.com/office/powerpoint/2010/main" val="11553995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98</a:t>
            </a:fld>
            <a:endParaRPr lang="zh-TW" altLang="en-US"/>
          </a:p>
        </p:txBody>
      </p:sp>
      <p:sp>
        <p:nvSpPr>
          <p:cNvPr id="6" name="Rectangle 5"/>
          <p:cNvSpPr/>
          <p:nvPr/>
        </p:nvSpPr>
        <p:spPr>
          <a:xfrm>
            <a:off x="457200" y="6457890"/>
            <a:ext cx="8028384" cy="400110"/>
          </a:xfrm>
          <a:prstGeom prst="rect">
            <a:avLst/>
          </a:prstGeom>
        </p:spPr>
        <p:txBody>
          <a:bodyPr wrap="square">
            <a:spAutoFit/>
          </a:bodyPr>
          <a:lstStyle/>
          <a:p>
            <a:r>
              <a:rPr lang="en-US" sz="1000" dirty="0" smtClean="0">
                <a:solidFill>
                  <a:schemeClr val="bg1">
                    <a:lumMod val="75000"/>
                  </a:schemeClr>
                </a:solidFill>
              </a:rPr>
              <a:t>Source: </a:t>
            </a:r>
            <a:r>
              <a:rPr lang="en-US" sz="1000" dirty="0" err="1" smtClean="0">
                <a:solidFill>
                  <a:schemeClr val="bg1">
                    <a:lumMod val="75000"/>
                  </a:schemeClr>
                </a:solidFill>
              </a:rPr>
              <a:t>Xiong</a:t>
            </a:r>
            <a:r>
              <a:rPr lang="en-US" sz="1000" dirty="0">
                <a:solidFill>
                  <a:schemeClr val="bg1">
                    <a:lumMod val="75000"/>
                  </a:schemeClr>
                </a:solidFill>
              </a:rPr>
              <a:t>, </a:t>
            </a:r>
            <a:r>
              <a:rPr lang="en-US" sz="1000" dirty="0" err="1">
                <a:solidFill>
                  <a:schemeClr val="bg1">
                    <a:lumMod val="75000"/>
                  </a:schemeClr>
                </a:solidFill>
              </a:rPr>
              <a:t>Caiming</a:t>
            </a:r>
            <a:r>
              <a:rPr lang="en-US" sz="1000" dirty="0">
                <a:solidFill>
                  <a:schemeClr val="bg1">
                    <a:lumMod val="75000"/>
                  </a:schemeClr>
                </a:solidFill>
              </a:rPr>
              <a:t>, Stephen </a:t>
            </a:r>
            <a:r>
              <a:rPr lang="en-US" sz="1000" dirty="0" err="1">
                <a:solidFill>
                  <a:schemeClr val="bg1">
                    <a:lumMod val="75000"/>
                  </a:schemeClr>
                </a:solidFill>
              </a:rPr>
              <a:t>Merity</a:t>
            </a:r>
            <a:r>
              <a:rPr lang="en-US" sz="1000" dirty="0">
                <a:solidFill>
                  <a:schemeClr val="bg1">
                    <a:lumMod val="75000"/>
                  </a:schemeClr>
                </a:solidFill>
              </a:rPr>
              <a:t>, and Richard </a:t>
            </a:r>
            <a:r>
              <a:rPr lang="en-US" sz="1000" dirty="0" err="1">
                <a:solidFill>
                  <a:schemeClr val="bg1">
                    <a:lumMod val="75000"/>
                  </a:schemeClr>
                </a:solidFill>
              </a:rPr>
              <a:t>Socher</a:t>
            </a:r>
            <a:r>
              <a:rPr lang="en-US" sz="1000" dirty="0">
                <a:solidFill>
                  <a:schemeClr val="bg1">
                    <a:lumMod val="75000"/>
                  </a:schemeClr>
                </a:solidFill>
              </a:rPr>
              <a:t>. "Dynamic memory networks for visual and textual question answering." </a:t>
            </a:r>
            <a:r>
              <a:rPr lang="en-US" sz="1000" dirty="0" smtClean="0">
                <a:solidFill>
                  <a:schemeClr val="bg1">
                    <a:lumMod val="75000"/>
                  </a:schemeClr>
                </a:solidFill>
              </a:rPr>
              <a:t/>
            </a:r>
            <a:br>
              <a:rPr lang="en-US" sz="1000" dirty="0" smtClean="0">
                <a:solidFill>
                  <a:schemeClr val="bg1">
                    <a:lumMod val="75000"/>
                  </a:schemeClr>
                </a:solidFill>
              </a:rPr>
            </a:br>
            <a:r>
              <a:rPr lang="en-US" sz="1000" i="1" dirty="0" err="1" smtClean="0">
                <a:solidFill>
                  <a:schemeClr val="bg1">
                    <a:lumMod val="75000"/>
                  </a:schemeClr>
                </a:solidFill>
              </a:rPr>
              <a:t>arXiv</a:t>
            </a:r>
            <a:r>
              <a:rPr lang="en-US" sz="1000" i="1" dirty="0" smtClean="0">
                <a:solidFill>
                  <a:schemeClr val="bg1">
                    <a:lumMod val="75000"/>
                  </a:schemeClr>
                </a:solidFill>
              </a:rPr>
              <a:t> </a:t>
            </a:r>
            <a:r>
              <a:rPr lang="en-US" sz="1000" i="1" dirty="0">
                <a:solidFill>
                  <a:schemeClr val="bg1">
                    <a:lumMod val="75000"/>
                  </a:schemeClr>
                </a:solidFill>
              </a:rPr>
              <a:t>preprint arXiv:1603.01417</a:t>
            </a:r>
            <a:r>
              <a:rPr lang="en-US" sz="1000" dirty="0">
                <a:solidFill>
                  <a:schemeClr val="bg1">
                    <a:lumMod val="75000"/>
                  </a:schemeClr>
                </a:solidFill>
              </a:rPr>
              <a:t> (2016).</a:t>
            </a:r>
          </a:p>
        </p:txBody>
      </p:sp>
      <p:sp>
        <p:nvSpPr>
          <p:cNvPr id="7" name="Title 1"/>
          <p:cNvSpPr>
            <a:spLocks noGrp="1"/>
          </p:cNvSpPr>
          <p:nvPr>
            <p:ph type="title"/>
          </p:nvPr>
        </p:nvSpPr>
        <p:spPr>
          <a:xfrm>
            <a:off x="107504" y="44624"/>
            <a:ext cx="8579296" cy="887404"/>
          </a:xfrm>
        </p:spPr>
        <p:txBody>
          <a:bodyPr/>
          <a:lstStyle/>
          <a:p>
            <a:r>
              <a:rPr lang="en-US" smtClean="0">
                <a:solidFill>
                  <a:schemeClr val="accent1"/>
                </a:solidFill>
              </a:rPr>
              <a:t>Dynamic </a:t>
            </a:r>
            <a:r>
              <a:rPr lang="en-US" dirty="0">
                <a:solidFill>
                  <a:schemeClr val="accent1"/>
                </a:solidFill>
              </a:rPr>
              <a:t>Memory </a:t>
            </a:r>
            <a:r>
              <a:rPr lang="en-US" dirty="0" smtClean="0">
                <a:solidFill>
                  <a:schemeClr val="accent1"/>
                </a:solidFill>
              </a:rPr>
              <a:t>Network (DMN+)</a:t>
            </a:r>
            <a:endParaRPr lang="en-US" dirty="0">
              <a:solidFill>
                <a:schemeClr val="accent1"/>
              </a:solidFill>
            </a:endParaRPr>
          </a:p>
        </p:txBody>
      </p:sp>
      <p:pic>
        <p:nvPicPr>
          <p:cNvPr id="2" name="Picture 1"/>
          <p:cNvPicPr>
            <a:picLocks noChangeAspect="1"/>
          </p:cNvPicPr>
          <p:nvPr/>
        </p:nvPicPr>
        <p:blipFill>
          <a:blip r:embed="rId2"/>
          <a:stretch>
            <a:fillRect/>
          </a:stretch>
        </p:blipFill>
        <p:spPr>
          <a:xfrm>
            <a:off x="263002" y="1124744"/>
            <a:ext cx="8415381" cy="5278613"/>
          </a:xfrm>
          <a:prstGeom prst="rect">
            <a:avLst/>
          </a:prstGeom>
        </p:spPr>
      </p:pic>
      <p:sp>
        <p:nvSpPr>
          <p:cNvPr id="3" name="Rectangle 2"/>
          <p:cNvSpPr/>
          <p:nvPr/>
        </p:nvSpPr>
        <p:spPr>
          <a:xfrm>
            <a:off x="1907704" y="817701"/>
            <a:ext cx="5464958" cy="461665"/>
          </a:xfrm>
          <a:prstGeom prst="rect">
            <a:avLst/>
          </a:prstGeom>
        </p:spPr>
        <p:txBody>
          <a:bodyPr wrap="none">
            <a:spAutoFit/>
          </a:bodyPr>
          <a:lstStyle/>
          <a:p>
            <a:r>
              <a:rPr lang="en-US" sz="2400" dirty="0" smtClean="0">
                <a:solidFill>
                  <a:schemeClr val="accent1"/>
                </a:solidFill>
              </a:rPr>
              <a:t>Episodic </a:t>
            </a:r>
            <a:r>
              <a:rPr lang="en-US" sz="2400" smtClean="0">
                <a:solidFill>
                  <a:schemeClr val="accent1"/>
                </a:solidFill>
              </a:rPr>
              <a:t>Memory Module </a:t>
            </a:r>
            <a:r>
              <a:rPr lang="en-US" sz="2400" dirty="0">
                <a:solidFill>
                  <a:schemeClr val="accent1"/>
                </a:solidFill>
              </a:rPr>
              <a:t>of the </a:t>
            </a:r>
            <a:r>
              <a:rPr lang="en-US" sz="2400">
                <a:solidFill>
                  <a:schemeClr val="accent1"/>
                </a:solidFill>
              </a:rPr>
              <a:t>DMN</a:t>
            </a:r>
            <a:r>
              <a:rPr lang="en-US" sz="2400" smtClean="0">
                <a:solidFill>
                  <a:schemeClr val="accent1"/>
                </a:solidFill>
              </a:rPr>
              <a:t>+</a:t>
            </a:r>
            <a:endParaRPr lang="en-US" sz="2400" dirty="0">
              <a:solidFill>
                <a:schemeClr val="accent1"/>
              </a:solidFill>
            </a:endParaRPr>
          </a:p>
        </p:txBody>
      </p:sp>
    </p:spTree>
    <p:extLst>
      <p:ext uri="{BB962C8B-B14F-4D97-AF65-F5344CB8AC3E}">
        <p14:creationId xmlns:p14="http://schemas.microsoft.com/office/powerpoint/2010/main" val="12523779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accent1"/>
                </a:solidFill>
              </a:rPr>
              <a:t>Differentiable Neural Computer</a:t>
            </a:r>
            <a:r>
              <a:rPr lang="en-US" dirty="0">
                <a:solidFill>
                  <a:schemeClr val="accent1"/>
                </a:solidFill>
              </a:rPr>
              <a:t/>
            </a:r>
            <a:br>
              <a:rPr lang="en-US" dirty="0">
                <a:solidFill>
                  <a:schemeClr val="accent1"/>
                </a:solidFill>
              </a:rPr>
            </a:br>
            <a:r>
              <a:rPr lang="en-US" dirty="0">
                <a:solidFill>
                  <a:schemeClr val="accent1"/>
                </a:solidFill>
              </a:rPr>
              <a:t>(DNC)</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99</a:t>
            </a:fld>
            <a:endParaRPr lang="zh-TW" alt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45092"/>
            <a:ext cx="8686800" cy="4536236"/>
          </a:xfrm>
          <a:prstGeom prst="rect">
            <a:avLst/>
          </a:prstGeom>
        </p:spPr>
      </p:pic>
      <p:sp>
        <p:nvSpPr>
          <p:cNvPr id="6" name="Rectangle 5"/>
          <p:cNvSpPr/>
          <p:nvPr/>
        </p:nvSpPr>
        <p:spPr>
          <a:xfrm>
            <a:off x="251520" y="6519862"/>
            <a:ext cx="8435280" cy="400110"/>
          </a:xfrm>
          <a:prstGeom prst="rect">
            <a:avLst/>
          </a:prstGeom>
        </p:spPr>
        <p:txBody>
          <a:bodyPr wrap="square">
            <a:spAutoFit/>
          </a:bodyPr>
          <a:lstStyle/>
          <a:p>
            <a:r>
              <a:rPr lang="en-US" sz="1000" dirty="0" smtClean="0">
                <a:solidFill>
                  <a:schemeClr val="bg1">
                    <a:lumMod val="75000"/>
                  </a:schemeClr>
                </a:solidFill>
                <a:latin typeface="Calibri" charset="0"/>
                <a:ea typeface="Calibri" charset="0"/>
                <a:cs typeface="Calibri" charset="0"/>
              </a:rPr>
              <a:t>Source: Graves</a:t>
            </a:r>
            <a:r>
              <a:rPr lang="en-US" sz="1000" dirty="0">
                <a:solidFill>
                  <a:schemeClr val="bg1">
                    <a:lumMod val="75000"/>
                  </a:schemeClr>
                </a:solidFill>
                <a:latin typeface="Calibri" charset="0"/>
                <a:ea typeface="Calibri" charset="0"/>
                <a:cs typeface="Calibri" charset="0"/>
              </a:rPr>
              <a:t>, A., Wayne, G., Reynolds, M., Harley, T., </a:t>
            </a:r>
            <a:r>
              <a:rPr lang="en-US" sz="1000" dirty="0" err="1">
                <a:solidFill>
                  <a:schemeClr val="bg1">
                    <a:lumMod val="75000"/>
                  </a:schemeClr>
                </a:solidFill>
                <a:latin typeface="Calibri" charset="0"/>
                <a:ea typeface="Calibri" charset="0"/>
                <a:cs typeface="Calibri" charset="0"/>
              </a:rPr>
              <a:t>Danihelka</a:t>
            </a:r>
            <a:r>
              <a:rPr lang="en-US" sz="1000" dirty="0">
                <a:solidFill>
                  <a:schemeClr val="bg1">
                    <a:lumMod val="75000"/>
                  </a:schemeClr>
                </a:solidFill>
                <a:latin typeface="Calibri" charset="0"/>
                <a:ea typeface="Calibri" charset="0"/>
                <a:cs typeface="Calibri" charset="0"/>
              </a:rPr>
              <a:t>, I., </a:t>
            </a:r>
            <a:r>
              <a:rPr lang="en-US" sz="1000" dirty="0" err="1">
                <a:solidFill>
                  <a:schemeClr val="bg1">
                    <a:lumMod val="75000"/>
                  </a:schemeClr>
                </a:solidFill>
                <a:latin typeface="Calibri" charset="0"/>
                <a:ea typeface="Calibri" charset="0"/>
                <a:cs typeface="Calibri" charset="0"/>
              </a:rPr>
              <a:t>Grabska-Barwińska</a:t>
            </a:r>
            <a:r>
              <a:rPr lang="en-US" sz="1000" dirty="0">
                <a:solidFill>
                  <a:schemeClr val="bg1">
                    <a:lumMod val="75000"/>
                  </a:schemeClr>
                </a:solidFill>
                <a:latin typeface="Calibri" charset="0"/>
                <a:ea typeface="Calibri" charset="0"/>
                <a:cs typeface="Calibri" charset="0"/>
              </a:rPr>
              <a:t>, A., ... &amp; </a:t>
            </a:r>
            <a:r>
              <a:rPr lang="en-US" sz="1000" dirty="0" err="1">
                <a:solidFill>
                  <a:schemeClr val="bg1">
                    <a:lumMod val="75000"/>
                  </a:schemeClr>
                </a:solidFill>
                <a:latin typeface="Calibri" charset="0"/>
                <a:ea typeface="Calibri" charset="0"/>
                <a:cs typeface="Calibri" charset="0"/>
              </a:rPr>
              <a:t>Badia</a:t>
            </a:r>
            <a:r>
              <a:rPr lang="en-US" sz="1000" dirty="0">
                <a:solidFill>
                  <a:schemeClr val="bg1">
                    <a:lumMod val="75000"/>
                  </a:schemeClr>
                </a:solidFill>
                <a:latin typeface="Calibri" charset="0"/>
                <a:ea typeface="Calibri" charset="0"/>
                <a:cs typeface="Calibri" charset="0"/>
              </a:rPr>
              <a:t>, A. P. (2016). </a:t>
            </a:r>
            <a:r>
              <a:rPr lang="en-US" sz="1000" dirty="0" smtClean="0">
                <a:solidFill>
                  <a:schemeClr val="bg1">
                    <a:lumMod val="75000"/>
                  </a:schemeClr>
                </a:solidFill>
                <a:latin typeface="Calibri" charset="0"/>
                <a:ea typeface="Calibri" charset="0"/>
                <a:cs typeface="Calibri" charset="0"/>
              </a:rPr>
              <a:t/>
            </a:r>
            <a:br>
              <a:rPr lang="en-US" sz="1000" dirty="0" smtClean="0">
                <a:solidFill>
                  <a:schemeClr val="bg1">
                    <a:lumMod val="75000"/>
                  </a:schemeClr>
                </a:solidFill>
                <a:latin typeface="Calibri" charset="0"/>
                <a:ea typeface="Calibri" charset="0"/>
                <a:cs typeface="Calibri" charset="0"/>
              </a:rPr>
            </a:br>
            <a:r>
              <a:rPr lang="en-US" sz="1000" dirty="0" smtClean="0">
                <a:solidFill>
                  <a:schemeClr val="bg1">
                    <a:lumMod val="75000"/>
                  </a:schemeClr>
                </a:solidFill>
                <a:latin typeface="Calibri" charset="0"/>
                <a:ea typeface="Calibri" charset="0"/>
                <a:cs typeface="Calibri" charset="0"/>
              </a:rPr>
              <a:t>Hybrid </a:t>
            </a:r>
            <a:r>
              <a:rPr lang="en-US" sz="1000" dirty="0">
                <a:solidFill>
                  <a:schemeClr val="bg1">
                    <a:lumMod val="75000"/>
                  </a:schemeClr>
                </a:solidFill>
                <a:latin typeface="Calibri" charset="0"/>
                <a:ea typeface="Calibri" charset="0"/>
                <a:cs typeface="Calibri" charset="0"/>
              </a:rPr>
              <a:t>computing using a neural network with dynamic external memory. </a:t>
            </a:r>
            <a:r>
              <a:rPr lang="en-US" sz="1000" i="1" dirty="0">
                <a:solidFill>
                  <a:schemeClr val="bg1">
                    <a:lumMod val="75000"/>
                  </a:schemeClr>
                </a:solidFill>
                <a:latin typeface="Calibri" charset="0"/>
                <a:ea typeface="Calibri" charset="0"/>
                <a:cs typeface="Calibri" charset="0"/>
              </a:rPr>
              <a:t>Nature</a:t>
            </a:r>
            <a:r>
              <a:rPr lang="en-US" sz="1000" dirty="0">
                <a:solidFill>
                  <a:schemeClr val="bg1">
                    <a:lumMod val="75000"/>
                  </a:schemeClr>
                </a:solidFill>
                <a:latin typeface="Calibri" charset="0"/>
                <a:ea typeface="Calibri" charset="0"/>
                <a:cs typeface="Calibri" charset="0"/>
              </a:rPr>
              <a:t>, </a:t>
            </a:r>
            <a:r>
              <a:rPr lang="en-US" sz="1000" i="1" dirty="0">
                <a:solidFill>
                  <a:schemeClr val="bg1">
                    <a:lumMod val="75000"/>
                  </a:schemeClr>
                </a:solidFill>
                <a:latin typeface="Calibri" charset="0"/>
                <a:ea typeface="Calibri" charset="0"/>
                <a:cs typeface="Calibri" charset="0"/>
              </a:rPr>
              <a:t>538</a:t>
            </a:r>
            <a:r>
              <a:rPr lang="en-US" sz="1000" dirty="0">
                <a:solidFill>
                  <a:schemeClr val="bg1">
                    <a:lumMod val="75000"/>
                  </a:schemeClr>
                </a:solidFill>
                <a:latin typeface="Calibri" charset="0"/>
                <a:ea typeface="Calibri" charset="0"/>
                <a:cs typeface="Calibri" charset="0"/>
              </a:rPr>
              <a:t>(7626), 471-476</a:t>
            </a:r>
          </a:p>
        </p:txBody>
      </p:sp>
    </p:spTree>
    <p:extLst>
      <p:ext uri="{BB962C8B-B14F-4D97-AF65-F5344CB8AC3E}">
        <p14:creationId xmlns:p14="http://schemas.microsoft.com/office/powerpoint/2010/main" val="122940157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26743</TotalTime>
  <Words>4032</Words>
  <Application>Microsoft Macintosh PowerPoint</Application>
  <PresentationFormat>On-screen Show (4:3)</PresentationFormat>
  <Paragraphs>712</Paragraphs>
  <Slides>111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111</vt:i4>
      </vt:variant>
    </vt:vector>
  </HeadingPairs>
  <TitlesOfParts>
    <vt:vector size="119" baseType="lpstr">
      <vt:lpstr>Arial Unicode MS</vt:lpstr>
      <vt:lpstr>Calibri</vt:lpstr>
      <vt:lpstr>ＭＳ Ｐゴシック</vt:lpstr>
      <vt:lpstr>Times New Roman</vt:lpstr>
      <vt:lpstr>新細明體</vt:lpstr>
      <vt:lpstr>標楷體</vt:lpstr>
      <vt:lpstr>Arial</vt:lpstr>
      <vt:lpstr>Office 佈景主題</vt:lpstr>
      <vt:lpstr>金融科技 FinTech: Financial Technology</vt:lpstr>
      <vt:lpstr>PowerPoint Presentation</vt:lpstr>
      <vt:lpstr>PowerPoint Presentation</vt:lpstr>
      <vt:lpstr>PowerPoint Presentation</vt:lpstr>
      <vt:lpstr>Intelligent  Question Answering  System  for Fintech</vt:lpstr>
      <vt:lpstr>FinTech Innovation:  From Robo-Advisors to Goal Based Investing and Gamification,  Paolo Sironi, Wiley, 2016</vt:lpstr>
      <vt:lpstr> FinTech: Financial Services Innovation</vt:lpstr>
      <vt:lpstr>FinTech:  Financial Services Innovation  1. Payments 2. Insurance 3. Deposits &amp; Lending 4. Capital Raising 5. Investment Management 6. Market Provisioning</vt:lpstr>
      <vt:lpstr>PowerPoint Presentation</vt:lpstr>
      <vt:lpstr> FinTech: Financial Services Innovation</vt:lpstr>
      <vt:lpstr> FinTech: Investment Management</vt:lpstr>
      <vt:lpstr> FinTech: Investment Management Empowered Investors Process Externalization</vt:lpstr>
      <vt:lpstr> FinTech: Market Provisioning</vt:lpstr>
      <vt:lpstr>FinTech: Market Provisioning Smarter, Faster Machines New Market Platforms</vt:lpstr>
      <vt:lpstr>AI and Big Data Analytics in Finance</vt:lpstr>
      <vt:lpstr>Question Answering</vt:lpstr>
      <vt:lpstr>Dialogue System</vt:lpstr>
      <vt:lpstr>Chatbot</vt:lpstr>
      <vt:lpstr>From  E-Commerce  to  Conversational Commerce: Chatbots  and  Virtual Assistants</vt:lpstr>
      <vt:lpstr>H&amp;M’s chatbot on Kik</vt:lpstr>
      <vt:lpstr>Uber’s chatbot on Facebook’s messenger</vt:lpstr>
      <vt:lpstr>Savings Bot</vt:lpstr>
      <vt:lpstr>PowerPoint Presentation</vt:lpstr>
      <vt:lpstr>PowerPoint Presentation</vt:lpstr>
      <vt:lpstr>PowerPoint Presentation</vt:lpstr>
      <vt:lpstr>PowerPoint Presentation</vt:lpstr>
      <vt:lpstr>System Architecture of  Intelligent Dialogue and Question Answering System</vt:lpstr>
      <vt:lpstr>IMTKU System Architecture for NTCIR-12 QALab2 </vt:lpstr>
      <vt:lpstr>Dialogue System</vt:lpstr>
      <vt:lpstr>Chat-oriented Dialogue System</vt:lpstr>
      <vt:lpstr>AIML Dialogue System</vt:lpstr>
      <vt:lpstr>Deep Learning for Dialogues   Intent Classification Intent LSTM  LSTM (Long-Short Term Memory) GRU (Gated Recurrent Unit)</vt:lpstr>
      <vt:lpstr>Dialogue Utterance</vt:lpstr>
      <vt:lpstr>End-to-end Memory Network Model for Multi-turn SLU</vt:lpstr>
      <vt:lpstr>PowerPoint Presentation</vt:lpstr>
      <vt:lpstr>Deep Learning for SLU  (Spoken Language Understanding)</vt:lpstr>
      <vt:lpstr>Encoder-decoder model for joint intent detection and slot filling</vt:lpstr>
      <vt:lpstr>Encoder-decoder model for joint intent detection and slot filling</vt:lpstr>
      <vt:lpstr>Encoder-decoder model for joint intent detection and slot filling</vt:lpstr>
      <vt:lpstr>LSTM/GRU Utterance Classifer</vt:lpstr>
      <vt:lpstr>RNN and LSTM cell</vt:lpstr>
      <vt:lpstr>Basic Chat Bot Components</vt:lpstr>
      <vt:lpstr>Traditional Chat Bots</vt:lpstr>
      <vt:lpstr>Chatbots with Machine Learning</vt:lpstr>
      <vt:lpstr>How Brain Works</vt:lpstr>
      <vt:lpstr>Information Pathway During Conversation</vt:lpstr>
      <vt:lpstr>Idea from Structure  </vt:lpstr>
      <vt:lpstr>AI Deep Learning Chatbot Architecture</vt:lpstr>
      <vt:lpstr>Model Chain Order</vt:lpstr>
      <vt:lpstr>Model Chain Order</vt:lpstr>
      <vt:lpstr>AI Deep Learning for Chatbot</vt:lpstr>
      <vt:lpstr>Data Converter for Chatbot Subtitle Files from Movie</vt:lpstr>
      <vt:lpstr>Data Converter for Chatbot Subtitle Files from Movie</vt:lpstr>
      <vt:lpstr>Conversation Bot Model</vt:lpstr>
      <vt:lpstr>Question Answering</vt:lpstr>
      <vt:lpstr>IMTKU Question Answering System for  World History Exams at NTCIR-12 QA Lab2</vt:lpstr>
      <vt:lpstr>PowerPoint Presentation</vt:lpstr>
      <vt:lpstr>PowerPoint Presentation</vt:lpstr>
      <vt:lpstr>IMTKU Textual Entailment System for  Recognizing Inference in Text  at NTCIR-10 RITE-2</vt:lpstr>
      <vt:lpstr>PowerPoint Presentation</vt:lpstr>
      <vt:lpstr>IMTKU Question Answering System for  World History Exams at NTCIR-12 QA Lab2</vt:lpstr>
      <vt:lpstr>Motivation Question Answering System</vt:lpstr>
      <vt:lpstr>Highlights</vt:lpstr>
      <vt:lpstr>IMTKU System Architecture for NTCIR-12 QALab2 </vt:lpstr>
      <vt:lpstr>PowerPoint Presentation</vt:lpstr>
      <vt:lpstr>Question Analysis</vt:lpstr>
      <vt:lpstr>JA &amp; EN Translator</vt:lpstr>
      <vt:lpstr>NER &amp; POS tagger</vt:lpstr>
      <vt:lpstr>Question Analysis Result</vt:lpstr>
      <vt:lpstr>Document Retrieval</vt:lpstr>
      <vt:lpstr>Document Retrieval Result</vt:lpstr>
      <vt:lpstr>Answer Extraction</vt:lpstr>
      <vt:lpstr>Answer Extraction Result</vt:lpstr>
      <vt:lpstr>Answer Generation</vt:lpstr>
      <vt:lpstr>Answer Generation Result</vt:lpstr>
      <vt:lpstr>Answer Validation</vt:lpstr>
      <vt:lpstr>Answer Validation Result</vt:lpstr>
      <vt:lpstr>Dialogue System</vt:lpstr>
      <vt:lpstr>Dialogue System</vt:lpstr>
      <vt:lpstr>Chat-oriented Dialogue System</vt:lpstr>
      <vt:lpstr>AIML Dialogue System</vt:lpstr>
      <vt:lpstr>ALICE and AIML</vt:lpstr>
      <vt:lpstr>AIML  (Artificial Intelligence Markup Language)</vt:lpstr>
      <vt:lpstr>AIML  (Artificial Intelligence Markup Language)</vt:lpstr>
      <vt:lpstr>AIML  (Artificial Intelligence Markup Language)</vt:lpstr>
      <vt:lpstr>PowerPoint Presentation</vt:lpstr>
      <vt:lpstr>Ask Me Anything:  Dynamic Memory Networks for  Natural Language Processing</vt:lpstr>
      <vt:lpstr>Dynamic Memory Networks (DMN)</vt:lpstr>
      <vt:lpstr>Dynamic Memory Networks (DMN)</vt:lpstr>
      <vt:lpstr>Dynamic Memory Networks (DMN)</vt:lpstr>
      <vt:lpstr>Dynamic Memory Networks (DMN)</vt:lpstr>
      <vt:lpstr>Dynamic Memory Networks (DMN)</vt:lpstr>
      <vt:lpstr>Dynamic Memory Networks (DMN)</vt:lpstr>
      <vt:lpstr>Dynamic Memory Networks (DMN)</vt:lpstr>
      <vt:lpstr>Dynamic Memory Networks  for Visual and Textual  Question Answering</vt:lpstr>
      <vt:lpstr>Question Answering with Dynamic Memory Network (DMN+)</vt:lpstr>
      <vt:lpstr>Dynamic Memory Network (DMN+)</vt:lpstr>
      <vt:lpstr>Dynamic Memory Network (DMN+)</vt:lpstr>
      <vt:lpstr>Differentiable Neural Computer (DNC)</vt:lpstr>
      <vt:lpstr>Facebook AI Research :  bAbI Project</vt:lpstr>
      <vt:lpstr>Facebook bAbI QA Datasets</vt:lpstr>
      <vt:lpstr>Facebook bAbI QA Datasets</vt:lpstr>
      <vt:lpstr>Facebook bAbI QA Datasets</vt:lpstr>
      <vt:lpstr>Facebook bAbI QA Datasets</vt:lpstr>
      <vt:lpstr>Learning End-to-End  Goal-Oriented Dialog</vt:lpstr>
      <vt:lpstr>Facebook bAbI Dialogue Datasets</vt:lpstr>
      <vt:lpstr>PowerPoint Presentation</vt:lpstr>
      <vt:lpstr>The Dialog bAbI Tasks</vt:lpstr>
      <vt:lpstr>The Dialog bAbI Tasks</vt:lpstr>
      <vt:lpstr>The Dialog bAbI Tasks</vt:lpstr>
      <vt:lpstr>References</vt:lpstr>
    </vt:vector>
  </TitlesOfParts>
  <Manager/>
  <Company/>
  <LinksUpToDate>false</LinksUpToDate>
  <SharedDoc>false</SharedDoc>
  <HyperlinkBase/>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金融科技 (FinTech: Financial Technology)</dc:title>
  <dc:subject/>
  <dc:creator>myday</dc:creator>
  <cp:keywords>金融科技 (FinTech: Financial Technology)</cp:keywords>
  <dc:description>金融科技 (FinTech: Financial Technology)</dc:description>
  <cp:lastModifiedBy>Microsoft Office User</cp:lastModifiedBy>
  <cp:revision>1077</cp:revision>
  <cp:lastPrinted>2017-06-02T00:26:37Z</cp:lastPrinted>
  <dcterms:created xsi:type="dcterms:W3CDTF">2011-02-14T23:24:00Z</dcterms:created>
  <dcterms:modified xsi:type="dcterms:W3CDTF">2017-06-02T00:59:49Z</dcterms:modified>
  <cp:category/>
</cp:coreProperties>
</file>