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848" r:id="rId2"/>
    <p:sldId id="1166" r:id="rId3"/>
    <p:sldId id="1183" r:id="rId4"/>
    <p:sldId id="1184" r:id="rId5"/>
    <p:sldId id="1193" r:id="rId6"/>
    <p:sldId id="1278" r:id="rId7"/>
    <p:sldId id="1277" r:id="rId8"/>
    <p:sldId id="1291" r:id="rId9"/>
    <p:sldId id="1301" r:id="rId10"/>
    <p:sldId id="1303" r:id="rId11"/>
    <p:sldId id="1328" r:id="rId12"/>
    <p:sldId id="1329" r:id="rId13"/>
    <p:sldId id="1279" r:id="rId14"/>
    <p:sldId id="1280" r:id="rId15"/>
    <p:sldId id="1281" r:id="rId16"/>
    <p:sldId id="1273" r:id="rId17"/>
    <p:sldId id="1272" r:id="rId18"/>
    <p:sldId id="1275" r:id="rId19"/>
    <p:sldId id="1274" r:id="rId20"/>
    <p:sldId id="1268" r:id="rId21"/>
    <p:sldId id="1331" r:id="rId22"/>
    <p:sldId id="1318" r:id="rId23"/>
    <p:sldId id="1319" r:id="rId24"/>
    <p:sldId id="1333" r:id="rId25"/>
    <p:sldId id="1304" r:id="rId26"/>
    <p:sldId id="1334" r:id="rId27"/>
    <p:sldId id="1270" r:id="rId28"/>
    <p:sldId id="1271" r:id="rId29"/>
    <p:sldId id="1327" r:id="rId30"/>
    <p:sldId id="1330" r:id="rId31"/>
    <p:sldId id="1332" r:id="rId32"/>
    <p:sldId id="1338" r:id="rId33"/>
    <p:sldId id="1337" r:id="rId34"/>
    <p:sldId id="1335" r:id="rId35"/>
    <p:sldId id="1306" r:id="rId36"/>
    <p:sldId id="1307" r:id="rId37"/>
    <p:sldId id="1282" r:id="rId38"/>
    <p:sldId id="1233" r:id="rId39"/>
    <p:sldId id="1326" r:id="rId40"/>
    <p:sldId id="1261" r:id="rId41"/>
    <p:sldId id="1262" r:id="rId42"/>
    <p:sldId id="1234" r:id="rId43"/>
    <p:sldId id="1263" r:id="rId44"/>
    <p:sldId id="1324" r:id="rId45"/>
    <p:sldId id="1325" r:id="rId46"/>
    <p:sldId id="1266" r:id="rId47"/>
    <p:sldId id="1264" r:id="rId48"/>
    <p:sldId id="1267" r:id="rId49"/>
    <p:sldId id="1265" r:id="rId50"/>
    <p:sldId id="1323" r:id="rId51"/>
    <p:sldId id="1321" r:id="rId52"/>
    <p:sldId id="1322" r:id="rId53"/>
    <p:sldId id="1320" r:id="rId54"/>
    <p:sldId id="1293" r:id="rId55"/>
    <p:sldId id="1294" r:id="rId56"/>
    <p:sldId id="1295" r:id="rId57"/>
    <p:sldId id="1296" r:id="rId58"/>
    <p:sldId id="1297" r:id="rId59"/>
    <p:sldId id="1298" r:id="rId60"/>
    <p:sldId id="1299" r:id="rId61"/>
    <p:sldId id="1300" r:id="rId62"/>
    <p:sldId id="1285" r:id="rId63"/>
    <p:sldId id="1286" r:id="rId64"/>
    <p:sldId id="1287" r:id="rId65"/>
    <p:sldId id="1288" r:id="rId66"/>
    <p:sldId id="1289" r:id="rId67"/>
    <p:sldId id="1290" r:id="rId68"/>
    <p:sldId id="1284" r:id="rId69"/>
    <p:sldId id="1308" r:id="rId70"/>
    <p:sldId id="1317" r:id="rId71"/>
    <p:sldId id="1309" r:id="rId72"/>
    <p:sldId id="1310" r:id="rId73"/>
    <p:sldId id="1311" r:id="rId74"/>
    <p:sldId id="1312" r:id="rId75"/>
    <p:sldId id="1313" r:id="rId76"/>
    <p:sldId id="1314" r:id="rId77"/>
    <p:sldId id="1315" r:id="rId78"/>
    <p:sldId id="1316" r:id="rId79"/>
    <p:sldId id="1192" r:id="rId80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 autoAdjust="0"/>
    <p:restoredTop sz="93632"/>
  </p:normalViewPr>
  <p:slideViewPr>
    <p:cSldViewPr>
      <p:cViewPr varScale="1">
        <p:scale>
          <a:sx n="66" d="100"/>
          <a:sy n="66" d="100"/>
        </p:scale>
        <p:origin x="9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Creativity is not a new idea. Creativity is an old belief you leave behind.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33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ail.tku.edu.tw/myday/" TargetMode="External"/><Relationship Id="rId3" Type="http://schemas.openxmlformats.org/officeDocument/2006/relationships/hyperlink" Target="http://mail.tku.edu.tw/myday/cindex.htm" TargetMode="External"/><Relationship Id="rId4" Type="http://schemas.openxmlformats.org/officeDocument/2006/relationships/hyperlink" Target="http://www.im.tku.edu.tw/en_index.html" TargetMode="External"/><Relationship Id="rId5" Type="http://schemas.openxmlformats.org/officeDocument/2006/relationships/hyperlink" Target="http://english.tku.edu.tw/index.asp" TargetMode="External"/><Relationship Id="rId6" Type="http://schemas.openxmlformats.org/officeDocument/2006/relationships/hyperlink" Target="http://www.tku.edu.tw/" TargetMode="External"/><Relationship Id="rId7" Type="http://schemas.openxmlformats.org/officeDocument/2006/relationships/hyperlink" Target="http://www.im.tku.edu.tw/" TargetMode="External"/><Relationship Id="rId8" Type="http://schemas.openxmlformats.org/officeDocument/2006/relationships/hyperlink" Target="http://mail.im.tku.edu.tw/~myday/" TargetMode="External"/><Relationship Id="rId9" Type="http://schemas.openxmlformats.org/officeDocument/2006/relationships/image" Target="../media/image1.jpeg"/><Relationship Id="rId10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44450"/>
            <a:ext cx="8423275" cy="1008063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solidFill>
                  <a:schemeClr val="tx2"/>
                </a:solidFill>
              </a:rPr>
              <a:t>金融科技</a:t>
            </a:r>
            <a:r>
              <a:rPr lang="en-US" altLang="zh-TW" sz="3600" dirty="0" smtClean="0">
                <a:solidFill>
                  <a:schemeClr val="tx2"/>
                </a:solidFill>
              </a:rPr>
              <a:t/>
            </a:r>
            <a:br>
              <a:rPr lang="en-US" altLang="zh-TW" sz="3600" dirty="0" smtClean="0">
                <a:solidFill>
                  <a:schemeClr val="tx2"/>
                </a:solidFill>
              </a:rPr>
            </a:br>
            <a:r>
              <a:rPr lang="en-US" altLang="zh-TW" sz="3500" dirty="0" err="1" smtClean="0">
                <a:solidFill>
                  <a:schemeClr val="tx2"/>
                </a:solidFill>
              </a:rPr>
              <a:t>FinTech</a:t>
            </a:r>
            <a:r>
              <a:rPr lang="en-US" altLang="zh-TW" sz="3500" dirty="0" smtClean="0">
                <a:solidFill>
                  <a:schemeClr val="tx2"/>
                </a:solidFill>
              </a:rPr>
              <a:t>: Financial Technology</a:t>
            </a:r>
            <a:endParaRPr lang="zh-TW" altLang="en-US" sz="3500" dirty="0" smtClean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268538" y="3141663"/>
            <a:ext cx="40322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 smtClean="0">
                <a:solidFill>
                  <a:srgbClr val="7F7F7F"/>
                </a:solidFill>
              </a:rPr>
              <a:t>1052FinTech03</a:t>
            </a:r>
            <a:endParaRPr kumimoji="0" lang="en-US" altLang="zh-TW" sz="18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MIS EMBA </a:t>
            </a:r>
            <a:r>
              <a:rPr kumimoji="0" lang="is-IS" altLang="zh-TW" sz="1800" dirty="0">
                <a:solidFill>
                  <a:srgbClr val="7F7F7F"/>
                </a:solidFill>
              </a:rPr>
              <a:t>(M2263) (8595</a:t>
            </a:r>
            <a:r>
              <a:rPr kumimoji="0" lang="is-IS" altLang="zh-TW" sz="1800" dirty="0" smtClean="0">
                <a:solidFill>
                  <a:srgbClr val="7F7F7F"/>
                </a:solidFill>
              </a:rPr>
              <a:t>)</a:t>
            </a:r>
            <a:br>
              <a:rPr kumimoji="0" lang="is-IS" altLang="zh-TW" sz="1800" dirty="0" smtClean="0">
                <a:solidFill>
                  <a:srgbClr val="7F7F7F"/>
                </a:solidFill>
              </a:rPr>
            </a:br>
            <a:r>
              <a:rPr kumimoji="0" lang="en-US" altLang="ja-JP" sz="1800" dirty="0" smtClean="0">
                <a:solidFill>
                  <a:srgbClr val="7F7F7F"/>
                </a:solidFill>
              </a:rPr>
              <a:t> Fri, </a:t>
            </a:r>
            <a:r>
              <a:rPr kumimoji="0" lang="en-US" altLang="ja-JP" sz="1800" dirty="0">
                <a:solidFill>
                  <a:srgbClr val="7F7F7F"/>
                </a:solidFill>
              </a:rPr>
              <a:t>12,13,14 (19:20-22:10) (</a:t>
            </a:r>
            <a:r>
              <a:rPr kumimoji="0" lang="en-US" altLang="ja-JP" sz="1800" dirty="0" smtClean="0">
                <a:solidFill>
                  <a:srgbClr val="7F7F7F"/>
                </a:solidFill>
              </a:rPr>
              <a:t>D409</a:t>
            </a:r>
            <a:r>
              <a:rPr kumimoji="0" lang="en-US" altLang="ja-JP" sz="1800" dirty="0">
                <a:solidFill>
                  <a:srgbClr val="7F7F7F"/>
                </a:solidFill>
              </a:rPr>
              <a:t>)</a:t>
            </a: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281114"/>
            <a:ext cx="8784976" cy="174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FF0000"/>
                </a:solidFill>
                <a:ea typeface="標楷體" pitchFamily="65" charset="-120"/>
              </a:rPr>
              <a:t>Fintech </a:t>
            </a:r>
            <a:r>
              <a:rPr lang="zh-TW" altLang="en-US" sz="4400" b="1" dirty="0">
                <a:solidFill>
                  <a:srgbClr val="FF0000"/>
                </a:solidFill>
                <a:ea typeface="標楷體" pitchFamily="65" charset="-120"/>
              </a:rPr>
              <a:t>金融科技</a:t>
            </a:r>
            <a:r>
              <a:rPr lang="zh-TW" altLang="en-US" sz="4400" b="1" dirty="0" smtClean="0">
                <a:solidFill>
                  <a:srgbClr val="FF0000"/>
                </a:solidFill>
                <a:ea typeface="標楷體" pitchFamily="65" charset="-120"/>
              </a:rPr>
              <a:t>：</a:t>
            </a: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/>
            </a:r>
            <a:b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</a:br>
            <a:r>
              <a:rPr lang="zh-TW" altLang="en-US" sz="4400" b="1" dirty="0" smtClean="0">
                <a:solidFill>
                  <a:srgbClr val="FF0000"/>
                </a:solidFill>
                <a:ea typeface="標楷體" pitchFamily="65" charset="-120"/>
              </a:rPr>
              <a:t>金融</a:t>
            </a:r>
            <a:r>
              <a:rPr lang="zh-TW" altLang="en-US" sz="4400" b="1" dirty="0">
                <a:solidFill>
                  <a:srgbClr val="FF0000"/>
                </a:solidFill>
                <a:ea typeface="標楷體" pitchFamily="65" charset="-120"/>
              </a:rPr>
              <a:t>服務科技</a:t>
            </a:r>
            <a:r>
              <a:rPr lang="zh-TW" altLang="en-US" sz="4400" b="1" dirty="0" smtClean="0">
                <a:solidFill>
                  <a:srgbClr val="FF0000"/>
                </a:solidFill>
                <a:ea typeface="標楷體" pitchFamily="65" charset="-120"/>
              </a:rPr>
              <a:t>創新</a:t>
            </a:r>
            <a: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  <a:t/>
            </a:r>
            <a:br>
              <a:rPr lang="en-US" altLang="zh-TW" sz="4400" b="1" dirty="0" smtClean="0">
                <a:solidFill>
                  <a:srgbClr val="FF0000"/>
                </a:solidFill>
                <a:ea typeface="標楷體" pitchFamily="65" charset="-120"/>
              </a:rPr>
            </a:br>
            <a:r>
              <a:rPr lang="en-US" altLang="zh-TW" sz="3000" b="1" dirty="0" smtClean="0">
                <a:solidFill>
                  <a:srgbClr val="FF0000"/>
                </a:solidFill>
                <a:ea typeface="標楷體" pitchFamily="65" charset="-120"/>
              </a:rPr>
              <a:t>(</a:t>
            </a:r>
            <a:r>
              <a:rPr lang="en-US" altLang="zh-TW" sz="3000" b="1" dirty="0">
                <a:solidFill>
                  <a:srgbClr val="FF0000"/>
                </a:solidFill>
                <a:ea typeface="標楷體" pitchFamily="65" charset="-120"/>
              </a:rPr>
              <a:t>Fintech: Technology Innovation in </a:t>
            </a:r>
            <a:r>
              <a:rPr lang="en-US" altLang="zh-TW" sz="3000" b="1" dirty="0" smtClean="0">
                <a:solidFill>
                  <a:srgbClr val="FF0000"/>
                </a:solidFill>
                <a:ea typeface="標楷體" pitchFamily="65" charset="-120"/>
              </a:rPr>
              <a:t>Financial </a:t>
            </a:r>
            <a:r>
              <a:rPr lang="en-US" altLang="zh-TW" sz="3000" b="1" dirty="0">
                <a:solidFill>
                  <a:srgbClr val="FF0000"/>
                </a:solidFill>
                <a:ea typeface="標楷體" pitchFamily="65" charset="-120"/>
              </a:rPr>
              <a:t>Services)</a:t>
            </a: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3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Tamkang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  <a:cs typeface="Times New Roman" pitchFamily="18" charset="0"/>
              </a:rPr>
              <a:t>2017-03-03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20713"/>
            <a:ext cx="103981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680" y="-27384"/>
            <a:ext cx="8229600" cy="1484784"/>
          </a:xfr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Chris Skinner </a:t>
            </a:r>
            <a:r>
              <a:rPr lang="en-US" sz="1800" dirty="0" smtClean="0">
                <a:solidFill>
                  <a:schemeClr val="accent1"/>
                </a:solidFill>
              </a:rPr>
              <a:t>(2014), </a:t>
            </a:r>
            <a:br>
              <a:rPr lang="en-US" sz="1800" dirty="0" smtClean="0">
                <a:solidFill>
                  <a:schemeClr val="accent1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Digital </a:t>
            </a:r>
            <a:r>
              <a:rPr lang="en-US" sz="3600" dirty="0">
                <a:solidFill>
                  <a:srgbClr val="FF0000"/>
                </a:solidFill>
              </a:rPr>
              <a:t>Bank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Strategies </a:t>
            </a:r>
            <a:r>
              <a:rPr lang="en-US" sz="2400" dirty="0">
                <a:solidFill>
                  <a:schemeClr val="accent1"/>
                </a:solidFill>
              </a:rPr>
              <a:t>to Launch or Become a Digital Bank,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Marshall Cavendish International </a:t>
            </a:r>
            <a:r>
              <a:rPr lang="en-US" sz="1800" dirty="0" smtClean="0">
                <a:solidFill>
                  <a:schemeClr val="accent1"/>
                </a:solidFill>
              </a:rPr>
              <a:t>Asia </a:t>
            </a:r>
            <a:r>
              <a:rPr lang="en-US" sz="1800" dirty="0" err="1">
                <a:solidFill>
                  <a:schemeClr val="accent1"/>
                </a:solidFill>
              </a:rPr>
              <a:t>Pte</a:t>
            </a:r>
            <a:r>
              <a:rPr lang="en-US" sz="1800" dirty="0">
                <a:solidFill>
                  <a:schemeClr val="accent1"/>
                </a:solidFill>
              </a:rPr>
              <a:t> Ltd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546880"/>
            <a:ext cx="3410840" cy="5050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3688" y="6650676"/>
            <a:ext cx="64032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/Digital-Bank-Strategies-Launch-Become/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/9814516465</a:t>
            </a:r>
          </a:p>
        </p:txBody>
      </p:sp>
    </p:spTree>
    <p:extLst>
      <p:ext uri="{BB962C8B-B14F-4D97-AF65-F5344CB8AC3E}">
        <p14:creationId xmlns:p14="http://schemas.microsoft.com/office/powerpoint/2010/main" val="189808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1152128"/>
          </a:xfrm>
        </p:spPr>
        <p:txBody>
          <a:bodyPr/>
          <a:lstStyle/>
          <a:p>
            <a:r>
              <a:rPr lang="en-US" sz="2400" dirty="0"/>
              <a:t>Everett M. </a:t>
            </a:r>
            <a:r>
              <a:rPr lang="en-US" sz="2400" dirty="0" smtClean="0"/>
              <a:t>Rogers (2003), </a:t>
            </a:r>
            <a:br>
              <a:rPr lang="en-US" sz="2400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Diffusion </a:t>
            </a:r>
            <a:r>
              <a:rPr lang="en-US" sz="3600" dirty="0">
                <a:solidFill>
                  <a:srgbClr val="FF0000"/>
                </a:solidFill>
              </a:rPr>
              <a:t>of Innovations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5th Edition, Free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412776"/>
            <a:ext cx="3384376" cy="51331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5656" y="6611779"/>
            <a:ext cx="68230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/Diffusion-Innovations-5th-Everett-Rogers/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/0743222091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6216" y="4755472"/>
            <a:ext cx="11521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(Rogers</a:t>
            </a:r>
            <a:r>
              <a:rPr lang="en-US" smtClean="0">
                <a:solidFill>
                  <a:schemeClr val="accent1"/>
                </a:solidFill>
              </a:rPr>
              <a:t>, 1962; 1971; 1983; 1995; 2003)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63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094169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Joseph A. </a:t>
            </a:r>
            <a:r>
              <a:rPr lang="en-US" sz="2400" dirty="0" smtClean="0">
                <a:solidFill>
                  <a:schemeClr val="accent1"/>
                </a:solidFill>
              </a:rPr>
              <a:t>Schumpeter, </a:t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The </a:t>
            </a:r>
            <a:r>
              <a:rPr lang="en-US" sz="2400" dirty="0">
                <a:solidFill>
                  <a:srgbClr val="FF0000"/>
                </a:solidFill>
              </a:rPr>
              <a:t>Theory of Economic Development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An </a:t>
            </a:r>
            <a:r>
              <a:rPr lang="en-US" sz="1800" dirty="0">
                <a:solidFill>
                  <a:schemeClr val="accent1"/>
                </a:solidFill>
              </a:rPr>
              <a:t>Inquiry into Profits, Capital, Credit, Interest, and the Business Cycle,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Transaction </a:t>
            </a:r>
            <a:r>
              <a:rPr lang="en-US" sz="1200" dirty="0" smtClean="0">
                <a:solidFill>
                  <a:schemeClr val="accent1"/>
                </a:solidFill>
              </a:rPr>
              <a:t>Publishers, 1982 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277086"/>
            <a:ext cx="3561060" cy="5320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0953" y="6611779"/>
            <a:ext cx="61220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/Theory-Economic-Development-Interest-Business/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/0878556982</a:t>
            </a:r>
          </a:p>
        </p:txBody>
      </p:sp>
      <p:sp>
        <p:nvSpPr>
          <p:cNvPr id="7" name="Rectangle 6"/>
          <p:cNvSpPr/>
          <p:nvPr/>
        </p:nvSpPr>
        <p:spPr>
          <a:xfrm>
            <a:off x="6506599" y="6011823"/>
            <a:ext cx="221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(Schumpeter, 1912)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5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728192"/>
          </a:xfrm>
          <a:solidFill>
            <a:srgbClr val="FFC000"/>
          </a:solidFill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err="1" smtClean="0">
                <a:solidFill>
                  <a:srgbClr val="FF0000"/>
                </a:solidFill>
              </a:rPr>
              <a:t>Fin</a:t>
            </a:r>
            <a:r>
              <a:rPr lang="en-US" sz="6000" dirty="0" err="1" smtClean="0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03031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“</a:t>
            </a:r>
            <a:r>
              <a:rPr lang="en-US" sz="6000" smtClean="0"/>
              <a:t>providing </a:t>
            </a:r>
            <a:br>
              <a:rPr lang="en-US" sz="6000" smtClean="0"/>
            </a:br>
            <a:r>
              <a:rPr lang="en-US" sz="6000" smtClean="0">
                <a:solidFill>
                  <a:srgbClr val="FF0000"/>
                </a:solidFill>
              </a:rPr>
              <a:t>financial </a:t>
            </a:r>
            <a:r>
              <a:rPr lang="en-US" sz="6000">
                <a:solidFill>
                  <a:srgbClr val="FF0000"/>
                </a:solidFill>
              </a:rPr>
              <a:t>services </a:t>
            </a:r>
            <a:r>
              <a:rPr lang="en-US" sz="6000" smtClean="0">
                <a:solidFill>
                  <a:srgbClr val="FF0000"/>
                </a:solidFill>
              </a:rPr>
              <a:t/>
            </a:r>
            <a:br>
              <a:rPr lang="en-US" sz="6000" smtClean="0">
                <a:solidFill>
                  <a:srgbClr val="FF0000"/>
                </a:solidFill>
              </a:rPr>
            </a:br>
            <a:r>
              <a:rPr lang="en-US" sz="6000" smtClean="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r>
              <a:rPr lang="en-US" sz="6000" smtClean="0"/>
              <a:t/>
            </a:r>
            <a:br>
              <a:rPr lang="en-US" sz="6000" smtClean="0"/>
            </a:br>
            <a:r>
              <a:rPr lang="en-US" sz="6000" smtClean="0">
                <a:solidFill>
                  <a:schemeClr val="accent1"/>
                </a:solidFill>
              </a:rPr>
              <a:t>modern </a:t>
            </a:r>
            <a:r>
              <a:rPr lang="en-US" sz="6000" dirty="0" smtClean="0">
                <a:solidFill>
                  <a:schemeClr val="accent1"/>
                </a:solidFill>
              </a:rPr>
              <a:t>technology</a:t>
            </a:r>
            <a:r>
              <a:rPr lang="en-US" sz="6000" dirty="0" smtClean="0"/>
              <a:t>”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00808" y="6597352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6839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15000" dirty="0" smtClean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19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12000" dirty="0" smtClean="0">
                <a:solidFill>
                  <a:srgbClr val="FF0000"/>
                </a:solidFill>
              </a:rPr>
              <a:t>Technology</a:t>
            </a:r>
            <a:br>
              <a:rPr lang="en-US" sz="12000" dirty="0" smtClean="0">
                <a:solidFill>
                  <a:srgbClr val="FF0000"/>
                </a:solidFill>
              </a:rPr>
            </a:br>
            <a:r>
              <a:rPr lang="en-US" sz="12000" dirty="0" smtClean="0">
                <a:solidFill>
                  <a:srgbClr val="FF0000"/>
                </a:solidFill>
              </a:rPr>
              <a:t>Innovation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0385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12000" smtClean="0">
                <a:solidFill>
                  <a:srgbClr val="FF0000"/>
                </a:solidFill>
              </a:rPr>
              <a:t>Innovation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1905498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r>
              <a:rPr lang="en-US" sz="10000" dirty="0">
                <a:solidFill>
                  <a:srgbClr val="FF0000"/>
                </a:solidFill>
              </a:rPr>
              <a:t>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10000" dirty="0">
                <a:solidFill>
                  <a:schemeClr val="accent1"/>
                </a:solidFill>
              </a:rPr>
              <a:t>a </a:t>
            </a:r>
            <a:r>
              <a:rPr lang="en-US" sz="10000" u="sng" dirty="0">
                <a:solidFill>
                  <a:srgbClr val="FF0000"/>
                </a:solidFill>
              </a:rPr>
              <a:t>new</a:t>
            </a:r>
            <a:r>
              <a:rPr lang="en-US" sz="10000" dirty="0">
                <a:solidFill>
                  <a:schemeClr val="accent1"/>
                </a:solidFill>
              </a:rPr>
              <a:t> idea, method, or </a:t>
            </a:r>
            <a:r>
              <a:rPr lang="en-US" sz="10000" dirty="0" smtClean="0">
                <a:solidFill>
                  <a:schemeClr val="accent1"/>
                </a:solidFill>
              </a:rPr>
              <a:t>device</a:t>
            </a:r>
            <a:endParaRPr lang="en-US" sz="10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562400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r>
              <a:rPr lang="en-US" sz="10000" dirty="0">
                <a:solidFill>
                  <a:srgbClr val="FF0000"/>
                </a:solidFill>
              </a:rPr>
              <a:t>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10000" dirty="0" smtClean="0">
                <a:solidFill>
                  <a:schemeClr val="accent1"/>
                </a:solidFill>
              </a:rPr>
              <a:t>something new</a:t>
            </a:r>
            <a:endParaRPr lang="en-US" sz="10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386952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10000" dirty="0" smtClean="0">
                <a:solidFill>
                  <a:srgbClr val="FF0000"/>
                </a:solidFill>
              </a:rPr>
              <a:t>Novelty </a:t>
            </a:r>
            <a:r>
              <a:rPr lang="en-US" sz="10000" dirty="0">
                <a:solidFill>
                  <a:srgbClr val="FF0000"/>
                </a:solidFill>
              </a:rPr>
              <a:t>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something new or </a:t>
            </a:r>
            <a:r>
              <a:rPr lang="en-US" sz="5400" dirty="0" smtClean="0">
                <a:solidFill>
                  <a:schemeClr val="accent1"/>
                </a:solidFill>
              </a:rPr>
              <a:t>unusual</a:t>
            </a:r>
            <a:br>
              <a:rPr lang="en-US" sz="5400" dirty="0" smtClean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/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 smtClean="0">
                <a:solidFill>
                  <a:schemeClr val="accent1"/>
                </a:solidFill>
              </a:rPr>
              <a:t> </a:t>
            </a:r>
            <a:r>
              <a:rPr lang="en-US" sz="4800" dirty="0" smtClean="0">
                <a:solidFill>
                  <a:schemeClr val="accent1"/>
                </a:solidFill>
              </a:rPr>
              <a:t/>
            </a:r>
            <a:br>
              <a:rPr lang="en-US" sz="4800" dirty="0" smtClean="0">
                <a:solidFill>
                  <a:schemeClr val="accent1"/>
                </a:solidFill>
              </a:rPr>
            </a:br>
            <a:r>
              <a:rPr lang="en-US" sz="4800" dirty="0" smtClean="0">
                <a:solidFill>
                  <a:schemeClr val="accent1"/>
                </a:solidFill>
              </a:rPr>
              <a:t>the </a:t>
            </a:r>
            <a:r>
              <a:rPr lang="en-US" sz="4800" dirty="0">
                <a:solidFill>
                  <a:schemeClr val="accent1"/>
                </a:solidFill>
              </a:rPr>
              <a:t>novelty of a self-driving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/dictionary/novelty</a:t>
            </a:r>
          </a:p>
        </p:txBody>
      </p:sp>
    </p:spTree>
    <p:extLst>
      <p:ext uri="{BB962C8B-B14F-4D97-AF65-F5344CB8AC3E}">
        <p14:creationId xmlns:p14="http://schemas.microsoft.com/office/powerpoint/2010/main" val="494304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   2017/02/17    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金融科技課程介紹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300" dirty="0" smtClean="0">
                <a:latin typeface="Calibri" charset="0"/>
                <a:ea typeface="標楷體" charset="-120"/>
              </a:rPr>
              <a:t>(</a:t>
            </a:r>
            <a:r>
              <a:rPr lang="en-US" altLang="zh-TW" sz="2300" dirty="0">
                <a:latin typeface="Calibri" charset="0"/>
                <a:ea typeface="標楷體" charset="-120"/>
              </a:rPr>
              <a:t>Course Orientation for Fintech: </a:t>
            </a:r>
            <a:r>
              <a:rPr lang="en-US" altLang="zh-TW" sz="2300" dirty="0" smtClean="0">
                <a:latin typeface="Calibri" charset="0"/>
                <a:ea typeface="標楷體" charset="-120"/>
              </a:rPr>
              <a:t>Financial </a:t>
            </a:r>
            <a:r>
              <a:rPr lang="en-US" altLang="zh-TW" sz="2300" dirty="0">
                <a:latin typeface="Calibri" charset="0"/>
                <a:ea typeface="標楷體" charset="-120"/>
              </a:rPr>
              <a:t>Technology)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   2017/02/24    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金融科技的演進：貨幣與金融</a:t>
            </a:r>
            <a:r>
              <a:rPr lang="zh-TW" altLang="en-US" sz="2400" dirty="0" smtClean="0">
                <a:latin typeface="Calibri" charset="0"/>
                <a:ea typeface="標楷體" charset="-120"/>
              </a:rPr>
              <a:t>服務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</a:t>
            </a:r>
            <a:r>
              <a:rPr lang="zh-TW" altLang="en-US" sz="2400" dirty="0" smtClean="0">
                <a:latin typeface="Calibri" charset="0"/>
                <a:ea typeface="標楷體" charset="-120"/>
              </a:rPr>
              <a:t>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 (</a:t>
            </a:r>
            <a:r>
              <a:rPr lang="en-US" altLang="zh-TW" sz="2400" dirty="0">
                <a:latin typeface="Calibri" charset="0"/>
                <a:ea typeface="標楷體" charset="-120"/>
              </a:rPr>
              <a:t>Evolution of Fintech: Money and Financial Services)</a:t>
            </a:r>
          </a:p>
          <a:p>
            <a:pPr>
              <a:buNone/>
            </a:pP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3    2017/03/03   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金融科技：金融服務科技創新 </a:t>
            </a: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3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zh-TW" sz="23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Fintech: Technology Innovation in Financial Services</a:t>
            </a:r>
            <a:r>
              <a:rPr lang="en-US" altLang="zh-TW" sz="23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   2017/03/10    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金融科技與金融服務價值鏈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and Financial Services Value Chain)</a:t>
            </a:r>
          </a:p>
          <a:p>
            <a:pPr>
              <a:buNone/>
            </a:pPr>
            <a:r>
              <a:rPr lang="en-US" altLang="zh-TW" sz="2400" dirty="0" smtClean="0">
                <a:latin typeface="Calibri" charset="0"/>
                <a:ea typeface="標楷體" charset="-120"/>
              </a:rPr>
              <a:t>5    2017/03/17    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金融科技商業模式創新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Fintech Business Models Innovation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)</a:t>
            </a:r>
          </a:p>
          <a:p>
            <a:pPr>
              <a:buNone/>
            </a:pP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6    2017/03/24    </a:t>
            </a:r>
            <a:r>
              <a:rPr lang="de-DE" altLang="zh-TW" sz="2400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Fintech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de-DE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金融科技個案研究 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r>
              <a:rPr lang="de-DE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/>
            </a:r>
            <a:br>
              <a:rPr lang="de-DE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de-DE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on </a:t>
            </a:r>
            <a:r>
              <a:rPr lang="de-DE" altLang="zh-TW" sz="2400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Fintech</a:t>
            </a:r>
            <a:r>
              <a:rPr lang="de-DE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I)</a:t>
            </a:r>
            <a:endParaRPr lang="en-US" altLang="zh-TW" sz="2400" dirty="0">
              <a:solidFill>
                <a:schemeClr val="accent5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Creativity</a:t>
            </a:r>
            <a:r>
              <a:rPr lang="en-US" sz="7200" dirty="0">
                <a:solidFill>
                  <a:schemeClr val="accent1"/>
                </a:solidFill>
              </a:rPr>
              <a:t> is </a:t>
            </a:r>
            <a:r>
              <a:rPr lang="en-US" sz="7200" dirty="0">
                <a:solidFill>
                  <a:srgbClr val="FF0000"/>
                </a:solidFill>
              </a:rPr>
              <a:t>n</a:t>
            </a:r>
            <a:r>
              <a:rPr lang="en-US" sz="7200" dirty="0" smtClean="0">
                <a:solidFill>
                  <a:srgbClr val="FF0000"/>
                </a:solidFill>
              </a:rPr>
              <a:t>ot</a:t>
            </a:r>
            <a:r>
              <a:rPr lang="en-US" sz="7200" dirty="0" smtClean="0">
                <a:solidFill>
                  <a:schemeClr val="accent1"/>
                </a:solidFill>
              </a:rPr>
              <a:t> </a:t>
            </a:r>
            <a:r>
              <a:rPr lang="en-US" sz="7200" dirty="0">
                <a:solidFill>
                  <a:schemeClr val="accent1"/>
                </a:solidFill>
              </a:rPr>
              <a:t>a </a:t>
            </a:r>
            <a:r>
              <a:rPr lang="en-US" sz="7200" u="sng" dirty="0" smtClean="0">
                <a:solidFill>
                  <a:srgbClr val="FF0000"/>
                </a:solidFill>
              </a:rPr>
              <a:t>new Idea</a:t>
            </a:r>
            <a:r>
              <a:rPr lang="en-US" sz="7200" dirty="0">
                <a:solidFill>
                  <a:schemeClr val="accent1"/>
                </a:solidFill>
              </a:rPr>
              <a:t>.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Creativity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smtClean="0">
                <a:solidFill>
                  <a:schemeClr val="accent1"/>
                </a:solidFill>
              </a:rPr>
              <a:t>is </a:t>
            </a:r>
            <a:br>
              <a:rPr lang="en-US" sz="7200" dirty="0" smtClean="0">
                <a:solidFill>
                  <a:schemeClr val="accent1"/>
                </a:solidFill>
              </a:rPr>
            </a:br>
            <a:r>
              <a:rPr lang="en-US" sz="7200" dirty="0" smtClean="0">
                <a:solidFill>
                  <a:schemeClr val="accent1"/>
                </a:solidFill>
              </a:rPr>
              <a:t>an </a:t>
            </a:r>
            <a:r>
              <a:rPr lang="en-US" sz="7200" u="sng" dirty="0" smtClean="0">
                <a:solidFill>
                  <a:srgbClr val="FF0000"/>
                </a:solidFill>
              </a:rPr>
              <a:t>old belief </a:t>
            </a:r>
            <a:r>
              <a:rPr lang="en-US" sz="7200" dirty="0" smtClean="0">
                <a:solidFill>
                  <a:schemeClr val="accent1"/>
                </a:solidFill>
              </a:rPr>
              <a:t/>
            </a:r>
            <a:br>
              <a:rPr lang="en-US" sz="7200" dirty="0" smtClean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y</a:t>
            </a:r>
            <a:r>
              <a:rPr lang="en-US" sz="7200" dirty="0" smtClean="0">
                <a:solidFill>
                  <a:schemeClr val="accent1"/>
                </a:solidFill>
              </a:rPr>
              <a:t>ou </a:t>
            </a:r>
            <a:r>
              <a:rPr lang="en-US" sz="7200" dirty="0" smtClean="0">
                <a:solidFill>
                  <a:srgbClr val="FF0000"/>
                </a:solidFill>
              </a:rPr>
              <a:t>leave behind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661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92848"/>
          </a:xfrm>
        </p:spPr>
        <p:txBody>
          <a:bodyPr/>
          <a:lstStyle/>
          <a:p>
            <a:r>
              <a:rPr lang="en-US" sz="4000" dirty="0" err="1">
                <a:solidFill>
                  <a:schemeClr val="accent1"/>
                </a:solidFill>
              </a:rPr>
              <a:t>FinTechs</a:t>
            </a:r>
            <a:r>
              <a:rPr lang="en-US" sz="4000" dirty="0">
                <a:solidFill>
                  <a:schemeClr val="accent1"/>
                </a:solidFill>
              </a:rPr>
              <a:t> as </a:t>
            </a:r>
            <a:r>
              <a:rPr lang="en-US" sz="4000" dirty="0" smtClean="0">
                <a:solidFill>
                  <a:schemeClr val="accent1"/>
                </a:solidFill>
              </a:rPr>
              <a:t>Service Innovators</a:t>
            </a:r>
            <a:r>
              <a:rPr lang="en-US" sz="4000" dirty="0">
                <a:solidFill>
                  <a:schemeClr val="accent1"/>
                </a:solidFill>
              </a:rPr>
              <a:t>: </a:t>
            </a:r>
            <a:r>
              <a:rPr lang="en-US" sz="4000" dirty="0" err="1" smtClean="0">
                <a:solidFill>
                  <a:schemeClr val="accent1"/>
                </a:solidFill>
              </a:rPr>
              <a:t>Analysing</a:t>
            </a:r>
            <a:r>
              <a:rPr lang="en-US" sz="4000" dirty="0" smtClean="0">
                <a:solidFill>
                  <a:schemeClr val="accent1"/>
                </a:solidFill>
              </a:rPr>
              <a:t> Components </a:t>
            </a:r>
            <a:r>
              <a:rPr lang="en-US" sz="4000" dirty="0">
                <a:solidFill>
                  <a:schemeClr val="accent1"/>
                </a:solidFill>
              </a:rPr>
              <a:t>of </a:t>
            </a:r>
            <a:r>
              <a:rPr lang="en-US" sz="4000" dirty="0" smtClean="0">
                <a:solidFill>
                  <a:schemeClr val="accent1"/>
                </a:solidFill>
              </a:rPr>
              <a:t>Innovation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1209480"/>
            <a:ext cx="6408712" cy="5283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6504239"/>
            <a:ext cx="6720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 smtClean="0">
                <a:solidFill>
                  <a:schemeClr val="bg1">
                    <a:lumMod val="75000"/>
                  </a:schemeClr>
                </a:solidFill>
              </a:rPr>
              <a:t>Riikkinen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Mikko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Kaisa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Still,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Saila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Saraniemi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Kallio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FinTechs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as service innovators: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analysing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components of innovation." In 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</a:rPr>
              <a:t>ISPIM Innovation Symposium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International Society for Professional Innovation Management (ISPIM), 2016.</a:t>
            </a:r>
          </a:p>
        </p:txBody>
      </p:sp>
    </p:spTree>
    <p:extLst>
      <p:ext uri="{BB962C8B-B14F-4D97-AF65-F5344CB8AC3E}">
        <p14:creationId xmlns:p14="http://schemas.microsoft.com/office/powerpoint/2010/main" val="1688137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05162"/>
          </a:xfrm>
        </p:spPr>
        <p:txBody>
          <a:bodyPr/>
          <a:lstStyle/>
          <a:p>
            <a:r>
              <a:rPr lang="en-US" sz="12000" dirty="0" smtClean="0">
                <a:solidFill>
                  <a:srgbClr val="FF0000"/>
                </a:solidFill>
              </a:rPr>
              <a:t>Innovation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chemeClr val="accent1"/>
                </a:solidFill>
              </a:rPr>
              <a:t>“a </a:t>
            </a:r>
            <a:r>
              <a:rPr lang="en-US" sz="6000" dirty="0">
                <a:solidFill>
                  <a:schemeClr val="accent1"/>
                </a:solidFill>
              </a:rPr>
              <a:t>process of </a:t>
            </a: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searching</a:t>
            </a:r>
            <a:r>
              <a:rPr lang="en-US" sz="6000" dirty="0" smtClean="0">
                <a:solidFill>
                  <a:schemeClr val="accent1"/>
                </a:solidFill>
              </a:rPr>
              <a:t> </a:t>
            </a:r>
            <a:r>
              <a:rPr lang="en-US" sz="6000" dirty="0">
                <a:solidFill>
                  <a:schemeClr val="accent1"/>
                </a:solidFill>
              </a:rPr>
              <a:t>and </a:t>
            </a:r>
            <a:r>
              <a:rPr lang="en-US" sz="6000" dirty="0">
                <a:solidFill>
                  <a:srgbClr val="FF0000"/>
                </a:solidFill>
              </a:rPr>
              <a:t>recombining</a:t>
            </a:r>
            <a:r>
              <a:rPr lang="en-US" sz="6000" dirty="0">
                <a:solidFill>
                  <a:schemeClr val="accent1"/>
                </a:solidFill>
              </a:rPr>
              <a:t> </a:t>
            </a: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chemeClr val="accent1"/>
                </a:solidFill>
              </a:rPr>
              <a:t>existing knowledge elements”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457200" y="6453336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Savino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Tommaso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Antonio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Messeni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Petruzzelli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Vito Albino.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Search and recombination process to innovate: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review of the empirical evidence and a research agenda." International Journal of Management Reviews (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2017).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49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904074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>
                <a:solidFill>
                  <a:schemeClr val="accent1"/>
                </a:solidFill>
              </a:rPr>
              <a:t> and </a:t>
            </a:r>
            <a:r>
              <a:rPr lang="en-US" sz="2800" dirty="0">
                <a:solidFill>
                  <a:srgbClr val="FF0000"/>
                </a:solidFill>
              </a:rPr>
              <a:t>recombination</a:t>
            </a:r>
            <a:r>
              <a:rPr lang="en-US" sz="2800" dirty="0">
                <a:solidFill>
                  <a:schemeClr val="accent1"/>
                </a:solidFill>
              </a:rPr>
              <a:t> process to </a:t>
            </a:r>
            <a:r>
              <a:rPr lang="en-US" sz="2800" dirty="0">
                <a:solidFill>
                  <a:srgbClr val="FF0000"/>
                </a:solidFill>
              </a:rPr>
              <a:t>innovate</a:t>
            </a:r>
            <a:r>
              <a:rPr lang="en-US" sz="2800" dirty="0">
                <a:solidFill>
                  <a:schemeClr val="accent1"/>
                </a:solidFill>
              </a:rPr>
              <a:t>: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review of the empirical evidence and a research 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132036"/>
            <a:ext cx="6172200" cy="5321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453336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Savino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Tommaso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Antonio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Messeni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Petruzzelli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Vito Albino.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Search and recombination process to innovate: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review of the empirical evidence and a research agenda." International Journal of Management Reviews (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2017).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28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05162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Innovation</a:t>
            </a:r>
            <a:r>
              <a:rPr lang="en-US" sz="7200" dirty="0">
                <a:solidFill>
                  <a:schemeClr val="accent1"/>
                </a:solidFill>
              </a:rPr>
              <a:t> Research </a:t>
            </a:r>
            <a:r>
              <a:rPr lang="en-US" sz="7200" dirty="0" smtClean="0">
                <a:solidFill>
                  <a:schemeClr val="accent1"/>
                </a:solidFill>
              </a:rPr>
              <a:t/>
            </a:r>
            <a:br>
              <a:rPr lang="en-US" sz="7200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chemeClr val="accent1"/>
                </a:solidFill>
              </a:rPr>
              <a:t>in </a:t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chemeClr val="accent1"/>
                </a:solidFill>
              </a:rPr>
              <a:t>Economics</a:t>
            </a:r>
            <a:r>
              <a:rPr lang="en-US" sz="6000" dirty="0">
                <a:solidFill>
                  <a:schemeClr val="accent1"/>
                </a:solidFill>
              </a:rPr>
              <a:t>, </a:t>
            </a:r>
            <a:r>
              <a:rPr lang="en-US" sz="6000" dirty="0" smtClean="0">
                <a:solidFill>
                  <a:schemeClr val="accent1"/>
                </a:solidFill>
              </a:rPr>
              <a:t/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6000" dirty="0" smtClean="0">
                <a:solidFill>
                  <a:schemeClr val="accent1"/>
                </a:solidFill>
              </a:rPr>
              <a:t>Sociology </a:t>
            </a:r>
            <a:r>
              <a:rPr lang="en-US" sz="6000" dirty="0">
                <a:solidFill>
                  <a:schemeClr val="accent1"/>
                </a:solidFill>
              </a:rPr>
              <a:t>and Technology </a:t>
            </a:r>
            <a:r>
              <a:rPr lang="en-US" sz="6000" dirty="0" smtClean="0">
                <a:solidFill>
                  <a:schemeClr val="accent1"/>
                </a:solidFill>
              </a:rPr>
              <a:t>Management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07604" y="645789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Gopalakrishnan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Shanti,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Fariborz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Damanpour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 review of innovation research in economics, sociology and technology management."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Omega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25, no. 1 (1997): 15-28.</a:t>
            </a:r>
          </a:p>
        </p:txBody>
      </p:sp>
    </p:spTree>
    <p:extLst>
      <p:ext uri="{BB962C8B-B14F-4D97-AF65-F5344CB8AC3E}">
        <p14:creationId xmlns:p14="http://schemas.microsoft.com/office/powerpoint/2010/main" val="1602144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332836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Innovation Research </a:t>
            </a:r>
            <a:r>
              <a:rPr lang="en-US" sz="3600" dirty="0">
                <a:solidFill>
                  <a:schemeClr val="accent1"/>
                </a:solidFill>
              </a:rPr>
              <a:t>in </a:t>
            </a:r>
            <a:r>
              <a:rPr lang="en-US" sz="3600" dirty="0" smtClean="0">
                <a:solidFill>
                  <a:schemeClr val="accent1"/>
                </a:solidFill>
              </a:rPr>
              <a:t>Economics</a:t>
            </a:r>
            <a:r>
              <a:rPr lang="en-US" sz="3600" dirty="0">
                <a:solidFill>
                  <a:schemeClr val="accent1"/>
                </a:solidFill>
              </a:rPr>
              <a:t>, </a:t>
            </a:r>
            <a:r>
              <a:rPr lang="en-US" sz="3600" dirty="0" smtClean="0">
                <a:solidFill>
                  <a:schemeClr val="accent1"/>
                </a:solidFill>
              </a:rPr>
              <a:t>Sociology </a:t>
            </a:r>
            <a:r>
              <a:rPr lang="en-US" sz="3600" dirty="0">
                <a:solidFill>
                  <a:schemeClr val="accent1"/>
                </a:solidFill>
              </a:rPr>
              <a:t>and </a:t>
            </a:r>
            <a:r>
              <a:rPr lang="en-US" sz="3600" dirty="0" smtClean="0">
                <a:solidFill>
                  <a:schemeClr val="accent1"/>
                </a:solidFill>
              </a:rPr>
              <a:t>Technology Management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07604" y="645789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Gopalakrishnan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Shanti,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Fariborz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Damanpour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 review of innovation research in economics, sociology and technology management."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Omega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25, no. 1 (1997): 15-28.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60848"/>
            <a:ext cx="8892480" cy="40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23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925"/>
            <a:ext cx="8229600" cy="6366977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 Business, </a:t>
            </a:r>
            <a:r>
              <a:rPr lang="en-US" sz="7200" dirty="0" smtClean="0">
                <a:solidFill>
                  <a:schemeClr val="accent1"/>
                </a:solidFill>
              </a:rPr>
              <a:t/>
            </a:r>
            <a:br>
              <a:rPr lang="en-US" sz="7200" dirty="0" smtClean="0">
                <a:solidFill>
                  <a:schemeClr val="accent1"/>
                </a:solidFill>
              </a:rPr>
            </a:br>
            <a:r>
              <a:rPr lang="en-US" sz="7200" dirty="0" smtClean="0">
                <a:solidFill>
                  <a:srgbClr val="FF0000"/>
                </a:solidFill>
              </a:rPr>
              <a:t>Innovation</a:t>
            </a:r>
            <a:r>
              <a:rPr lang="en-US" sz="7200" dirty="0">
                <a:solidFill>
                  <a:schemeClr val="accent1"/>
                </a:solidFill>
              </a:rPr>
              <a:t>, </a:t>
            </a:r>
            <a:r>
              <a:rPr lang="en-US" sz="7200" dirty="0" smtClean="0">
                <a:solidFill>
                  <a:schemeClr val="accent1"/>
                </a:solidFill>
              </a:rPr>
              <a:t/>
            </a:r>
            <a:br>
              <a:rPr lang="en-US" sz="7200" dirty="0" smtClean="0">
                <a:solidFill>
                  <a:schemeClr val="accent1"/>
                </a:solidFill>
              </a:rPr>
            </a:br>
            <a:r>
              <a:rPr lang="en-US" sz="7200" dirty="0" smtClean="0">
                <a:solidFill>
                  <a:schemeClr val="accent1"/>
                </a:solidFill>
              </a:rPr>
              <a:t>and </a:t>
            </a:r>
            <a:br>
              <a:rPr lang="en-US" sz="7200" dirty="0" smtClean="0">
                <a:solidFill>
                  <a:schemeClr val="accent1"/>
                </a:solidFill>
              </a:rPr>
            </a:br>
            <a:r>
              <a:rPr lang="en-US" sz="7200" dirty="0" smtClean="0">
                <a:solidFill>
                  <a:schemeClr val="accent1"/>
                </a:solidFill>
              </a:rPr>
              <a:t>Knowledge </a:t>
            </a:r>
            <a:br>
              <a:rPr lang="en-US" sz="7200" dirty="0" smtClean="0">
                <a:solidFill>
                  <a:schemeClr val="accent1"/>
                </a:solidFill>
              </a:rPr>
            </a:br>
            <a:r>
              <a:rPr lang="en-US" sz="7200" dirty="0" smtClean="0">
                <a:solidFill>
                  <a:schemeClr val="accent1"/>
                </a:solidFill>
              </a:rPr>
              <a:t>Ecosystems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638957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</p:spTree>
    <p:extLst>
      <p:ext uri="{BB962C8B-B14F-4D97-AF65-F5344CB8AC3E}">
        <p14:creationId xmlns:p14="http://schemas.microsoft.com/office/powerpoint/2010/main" val="484869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925"/>
            <a:ext cx="8229600" cy="916803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 Business, </a:t>
            </a:r>
            <a:r>
              <a:rPr lang="en-US" sz="3200" dirty="0" smtClean="0">
                <a:solidFill>
                  <a:schemeClr val="accent1"/>
                </a:solidFill>
              </a:rPr>
              <a:t>Innovation</a:t>
            </a:r>
            <a:r>
              <a:rPr lang="en-US" sz="3200" dirty="0">
                <a:solidFill>
                  <a:schemeClr val="accent1"/>
                </a:solidFill>
              </a:rPr>
              <a:t>, and </a:t>
            </a:r>
            <a:r>
              <a:rPr lang="en-US" sz="3200" dirty="0" smtClean="0">
                <a:solidFill>
                  <a:schemeClr val="accent1"/>
                </a:solidFill>
              </a:rPr>
              <a:t>Knowledge Ecosystems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89386"/>
            <a:ext cx="6464305" cy="5388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8957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</p:spTree>
    <p:extLst>
      <p:ext uri="{BB962C8B-B14F-4D97-AF65-F5344CB8AC3E}">
        <p14:creationId xmlns:p14="http://schemas.microsoft.com/office/powerpoint/2010/main" val="1145590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60461"/>
              </p:ext>
            </p:extLst>
          </p:nvPr>
        </p:nvGraphicFramePr>
        <p:xfrm>
          <a:off x="233518" y="1363200"/>
          <a:ext cx="8676964" cy="501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8940"/>
                <a:gridCol w="2260386"/>
                <a:gridCol w="2479133"/>
                <a:gridCol w="2588505"/>
              </a:tblGrid>
              <a:tr h="44892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Business Ecosystems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Ecosystems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Knowledge Ecosystems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</a:tr>
              <a:tr h="7629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Baseline of Ecosystem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Resource exploitation for customer value</a:t>
                      </a:r>
                      <a:endParaRPr lang="en-US" sz="16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Co-creation of innovation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Knowledge exploration</a:t>
                      </a:r>
                      <a:endParaRPr lang="en-US" sz="16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62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Relationships and Connectivity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Global business relationships both competitive and co-operative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Geographically clustered actors, different levels of collaboration and openness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Decentralized and disturbed knowledge nodes, synergies through knowledge exchange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1223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Actors and Roles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Suppliers, customers, and focal companies as a core, other actors more loosely involved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policymakers, 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/>
                      </a:r>
                      <a:b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local 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intermediators, 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/>
                      </a:r>
                      <a:b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innovation 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brokers, and 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/>
                      </a:r>
                      <a:b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funding 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organizations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Research institutes, innovators, and technology entrepreneurs serve as knowledge nodes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521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Logic of Action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 main actor that operates as a platform sharing resources, assets, and benefits or aggregates other actors together in the networked business operations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Geographically proximate actors interacting around hubs facilitated by intermediating actors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 large number of actors that are grouped around knowledge exchange or a central non-proprietary resource for the benefit of all actors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638957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3925"/>
            <a:ext cx="8229600" cy="113324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Innovation Ecosystems</a:t>
            </a:r>
            <a:br>
              <a:rPr lang="en-US" smtClean="0">
                <a:solidFill>
                  <a:schemeClr val="accent1"/>
                </a:solidFill>
              </a:rPr>
            </a:br>
            <a:r>
              <a:rPr lang="en-US" smtClean="0">
                <a:solidFill>
                  <a:schemeClr val="accent1"/>
                </a:solidFill>
              </a:rPr>
              <a:t>Characteristics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24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3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Diffusion of Innovation </a:t>
            </a:r>
            <a:r>
              <a:rPr lang="en-US" sz="4800" dirty="0" smtClean="0">
                <a:solidFill>
                  <a:srgbClr val="FF0000"/>
                </a:solidFill>
              </a:rPr>
              <a:t>Theory</a:t>
            </a:r>
            <a:r>
              <a:rPr lang="en-US" sz="4800" dirty="0" smtClean="0">
                <a:solidFill>
                  <a:schemeClr val="accent1"/>
                </a:solidFill>
              </a:rPr>
              <a:t/>
            </a:r>
            <a:br>
              <a:rPr lang="en-US" sz="4800" dirty="0" smtClean="0">
                <a:solidFill>
                  <a:schemeClr val="accent1"/>
                </a:solidFill>
              </a:rPr>
            </a:br>
            <a:r>
              <a:rPr lang="en-US" sz="4800" dirty="0" smtClean="0">
                <a:solidFill>
                  <a:schemeClr val="accent1"/>
                </a:solidFill>
              </a:rPr>
              <a:t>(DOI) 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827584" y="659735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Everett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M. Rogers (2003), “Diffusion of Innovations”, Free Press, 5th Edition</a:t>
            </a:r>
          </a:p>
        </p:txBody>
      </p:sp>
    </p:spTree>
    <p:extLst>
      <p:ext uri="{BB962C8B-B14F-4D97-AF65-F5344CB8AC3E}">
        <p14:creationId xmlns:p14="http://schemas.microsoft.com/office/powerpoint/2010/main" val="1939795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7    2017/03/31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金融服務消費者心理與行為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100" dirty="0" smtClean="0">
                <a:latin typeface="Calibri" charset="0"/>
                <a:ea typeface="標楷體" charset="-120"/>
              </a:rPr>
              <a:t>(</a:t>
            </a:r>
            <a:r>
              <a:rPr lang="en-US" altLang="zh-TW" sz="2100" dirty="0">
                <a:latin typeface="Calibri" charset="0"/>
                <a:ea typeface="標楷體" charset="-120"/>
              </a:rPr>
              <a:t>Consumer Psychology and Behavior on Financial Services)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8    2017/04/07   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教學行政觀摩日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(Off-campus study)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9    2017/04/14    </a:t>
            </a:r>
            <a:r>
              <a:rPr lang="zh-TW" altLang="en-US" sz="2400" dirty="0">
                <a:latin typeface="Calibri" charset="0"/>
                <a:ea typeface="標楷體" charset="-120"/>
              </a:rPr>
              <a:t>區塊鏈技術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Blockchain</a:t>
            </a:r>
            <a:r>
              <a:rPr lang="en-US" altLang="zh-TW" sz="2400" dirty="0">
                <a:latin typeface="Calibri" charset="0"/>
                <a:ea typeface="標楷體" charset="-120"/>
              </a:rPr>
              <a:t> Technology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000" dirty="0">
                <a:latin typeface="Calibri" charset="0"/>
                <a:ea typeface="標楷體" charset="-120"/>
              </a:rPr>
              <a:t>[Invited Speaker: Dr. </a:t>
            </a:r>
            <a:r>
              <a:rPr lang="en-US" altLang="zh-TW" sz="2000" dirty="0" err="1">
                <a:latin typeface="Calibri" charset="0"/>
                <a:ea typeface="標楷體" charset="-120"/>
              </a:rPr>
              <a:t>Raymund</a:t>
            </a:r>
            <a:r>
              <a:rPr lang="en-US" altLang="zh-TW" sz="2000" dirty="0">
                <a:latin typeface="Calibri" charset="0"/>
                <a:ea typeface="標楷體" charset="-120"/>
              </a:rPr>
              <a:t> Lin, IBM (</a:t>
            </a:r>
            <a:r>
              <a:rPr lang="zh-TW" altLang="en-US" sz="2000" dirty="0">
                <a:latin typeface="Calibri" charset="0"/>
                <a:ea typeface="標楷體" charset="-120"/>
              </a:rPr>
              <a:t>林俊叡 博士，</a:t>
            </a:r>
            <a:r>
              <a:rPr lang="en-US" altLang="zh-TW" sz="2000" dirty="0">
                <a:latin typeface="Calibri" charset="0"/>
                <a:ea typeface="標楷體" charset="-120"/>
              </a:rPr>
              <a:t>IBM)]</a:t>
            </a:r>
            <a:endParaRPr lang="en-US" altLang="zh-TW" sz="2000" dirty="0">
              <a:latin typeface="Calibri" charset="0"/>
              <a:ea typeface="標楷體" charset="-120"/>
            </a:endParaRP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10    2017/04/21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11    2017/04/28    Python Pandas</a:t>
            </a:r>
            <a:r>
              <a:rPr lang="zh-TW" altLang="en-US" sz="2400" dirty="0">
                <a:latin typeface="Calibri" charset="0"/>
                <a:ea typeface="標楷體" charset="-120"/>
              </a:rPr>
              <a:t>財務大數據分析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Finance Big Data Analytics with Pandas in Python)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12    2017/05/05   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人工智慧與深度學習金融科技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</a:t>
            </a:r>
            <a:r>
              <a:rPr lang="en-US" altLang="zh-TW" sz="2200" dirty="0" smtClean="0">
                <a:latin typeface="Calibri" charset="0"/>
                <a:ea typeface="標楷體" charset="-120"/>
              </a:rPr>
              <a:t>(</a:t>
            </a:r>
            <a:r>
              <a:rPr lang="en-US" altLang="zh-TW" sz="2200" dirty="0">
                <a:latin typeface="Calibri" charset="0"/>
                <a:ea typeface="標楷體" charset="-120"/>
              </a:rPr>
              <a:t>Artificial Intelligence and Deep Learning for Fintech)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1442152"/>
          </a:xfrm>
        </p:spPr>
        <p:txBody>
          <a:bodyPr/>
          <a:lstStyle/>
          <a:p>
            <a:r>
              <a:rPr lang="en-US" sz="4800" dirty="0" smtClean="0">
                <a:solidFill>
                  <a:schemeClr val="accent1"/>
                </a:solidFill>
              </a:rPr>
              <a:t>Innovation</a:t>
            </a:r>
            <a:r>
              <a:rPr lang="en-US" sz="4800" dirty="0">
                <a:solidFill>
                  <a:schemeClr val="accent1"/>
                </a:solidFill>
              </a:rPr>
              <a:t/>
            </a:r>
            <a:br>
              <a:rPr lang="en-US" sz="48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chemeClr val="accent1"/>
                </a:solidFill>
              </a:rPr>
              <a:t>(Diffusion of Innovation)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/>
              <a:t>1</a:t>
            </a:r>
            <a:r>
              <a:rPr lang="en-US" sz="4400" dirty="0"/>
              <a:t>. Relative </a:t>
            </a:r>
            <a:r>
              <a:rPr lang="en-US" sz="4400" dirty="0" smtClean="0"/>
              <a:t>advantage</a:t>
            </a:r>
          </a:p>
          <a:p>
            <a:pPr marL="0" indent="0">
              <a:buNone/>
            </a:pPr>
            <a:r>
              <a:rPr lang="en-US" sz="4400" dirty="0" smtClean="0"/>
              <a:t>2</a:t>
            </a:r>
            <a:r>
              <a:rPr lang="en-US" sz="4400" dirty="0"/>
              <a:t>. </a:t>
            </a:r>
            <a:r>
              <a:rPr lang="en-US" sz="4400" dirty="0" smtClean="0"/>
              <a:t>Compatibility</a:t>
            </a:r>
          </a:p>
          <a:p>
            <a:pPr marL="0" indent="0">
              <a:buNone/>
            </a:pPr>
            <a:r>
              <a:rPr lang="en-US" sz="4400" dirty="0" smtClean="0"/>
              <a:t>3</a:t>
            </a:r>
            <a:r>
              <a:rPr lang="en-US" sz="4400" dirty="0"/>
              <a:t>. </a:t>
            </a:r>
            <a:r>
              <a:rPr lang="en-US" sz="4400" dirty="0" smtClean="0"/>
              <a:t>Complexity</a:t>
            </a:r>
          </a:p>
          <a:p>
            <a:pPr marL="0" indent="0">
              <a:buNone/>
            </a:pPr>
            <a:r>
              <a:rPr lang="en-US" sz="4400" dirty="0" smtClean="0"/>
              <a:t>4</a:t>
            </a:r>
            <a:r>
              <a:rPr lang="en-US" sz="4400" dirty="0"/>
              <a:t>. </a:t>
            </a:r>
            <a:r>
              <a:rPr lang="en-US" sz="4400" dirty="0" err="1" smtClean="0"/>
              <a:t>Trialability</a:t>
            </a:r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5</a:t>
            </a:r>
            <a:r>
              <a:rPr lang="en-US" sz="4400" dirty="0"/>
              <a:t>. Observability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827584" y="659735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Everett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M. Rogers (2003), “Diffusion of Innovations”, Free Press, 5th Edition</a:t>
            </a:r>
          </a:p>
        </p:txBody>
      </p:sp>
    </p:spTree>
    <p:extLst>
      <p:ext uri="{BB962C8B-B14F-4D97-AF65-F5344CB8AC3E}">
        <p14:creationId xmlns:p14="http://schemas.microsoft.com/office/powerpoint/2010/main" val="1089061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Diffusion of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60" y="1052736"/>
            <a:ext cx="7092280" cy="5319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636" y="6597352"/>
            <a:ext cx="65527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Diffusion_of_innovations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87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Innovation </a:t>
            </a:r>
            <a:r>
              <a:rPr lang="en-US" dirty="0" smtClean="0">
                <a:solidFill>
                  <a:schemeClr val="accent1"/>
                </a:solidFill>
              </a:rPr>
              <a:t>Adoption Process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30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The innovation adoption process: A multidimensional approach." Journal of Management and Organization 22, no. 4 (2016): 476.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9512" y="1435340"/>
            <a:ext cx="2232248" cy="1345587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smtClean="0">
                <a:solidFill>
                  <a:schemeClr val="accent1"/>
                </a:solidFill>
              </a:rPr>
              <a:t>Initiation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55876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smtClean="0">
                <a:solidFill>
                  <a:schemeClr val="accent1"/>
                </a:solidFill>
              </a:rPr>
              <a:t>Adoption Decision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88224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smtClean="0">
                <a:solidFill>
                  <a:schemeClr val="accent1"/>
                </a:solidFill>
              </a:rPr>
              <a:t>Implementation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83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688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5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Innovation</a:t>
            </a:r>
            <a:r>
              <a:rPr lang="en-US" dirty="0" smtClean="0">
                <a:solidFill>
                  <a:schemeClr val="accent1"/>
                </a:solidFill>
              </a:rPr>
              <a:t> Adoption Process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30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The innovation adoption process: A multidimensional approach." Journal of Management and Organization 22, no. 4 (2016): 476.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6669" y="5930116"/>
            <a:ext cx="256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DOI = </a:t>
            </a:r>
            <a:br>
              <a:rPr lang="en-US" sz="1400" dirty="0" smtClean="0">
                <a:solidFill>
                  <a:schemeClr val="accent1"/>
                </a:solidFill>
              </a:rPr>
            </a:br>
            <a:r>
              <a:rPr lang="en-US" sz="1400" dirty="0" smtClean="0">
                <a:solidFill>
                  <a:schemeClr val="accent1"/>
                </a:solidFill>
              </a:rPr>
              <a:t>Diffusion of Innovation Theory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12360" y="5715253"/>
            <a:ext cx="119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TAM= </a:t>
            </a:r>
            <a:br>
              <a:rPr lang="en-US" sz="1400" dirty="0" smtClean="0">
                <a:solidFill>
                  <a:schemeClr val="accent1"/>
                </a:solidFill>
              </a:rPr>
            </a:br>
            <a:r>
              <a:rPr lang="en-US" sz="1400" dirty="0" smtClean="0">
                <a:solidFill>
                  <a:schemeClr val="accent1"/>
                </a:solidFill>
              </a:rPr>
              <a:t>Technology Acceptance Model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75656" y="5877272"/>
            <a:ext cx="212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>
                <a:solidFill>
                  <a:schemeClr val="accent1"/>
                </a:solidFill>
              </a:rPr>
              <a:t>RBV=</a:t>
            </a:r>
            <a:br>
              <a:rPr lang="en-US" sz="1400" smtClean="0">
                <a:solidFill>
                  <a:schemeClr val="accent1"/>
                </a:solidFill>
              </a:rPr>
            </a:br>
            <a:r>
              <a:rPr lang="en-US" sz="1400" smtClean="0">
                <a:solidFill>
                  <a:schemeClr val="accent1"/>
                </a:solidFill>
              </a:rPr>
              <a:t>Resource-Based View</a:t>
            </a:r>
            <a:endParaRPr lang="en-US" sz="1400" dirty="0" smtClean="0">
              <a:solidFill>
                <a:schemeClr val="accent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9512" y="1435340"/>
            <a:ext cx="2232248" cy="1345587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smtClean="0">
                <a:solidFill>
                  <a:schemeClr val="accent1"/>
                </a:solidFill>
              </a:rPr>
              <a:t>Initiation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55876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smtClean="0">
                <a:solidFill>
                  <a:schemeClr val="accent1"/>
                </a:solidFill>
              </a:rPr>
              <a:t>Adoption Decision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88224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smtClean="0">
                <a:solidFill>
                  <a:schemeClr val="accent1"/>
                </a:solidFill>
              </a:rPr>
              <a:t>Implementation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83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688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1610" y="3315668"/>
            <a:ext cx="1444046" cy="2423458"/>
          </a:xfrm>
          <a:prstGeom prst="roundRect">
            <a:avLst>
              <a:gd name="adj" fmla="val 839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smtClean="0">
                <a:solidFill>
                  <a:schemeClr val="accent1"/>
                </a:solidFill>
              </a:rPr>
              <a:t>Environmental </a:t>
            </a:r>
            <a:r>
              <a:rPr lang="en-US" sz="1600" b="1" dirty="0" smtClean="0">
                <a:solidFill>
                  <a:schemeClr val="accent1"/>
                </a:solidFill>
              </a:rPr>
              <a:t>Characteristics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94301" y="3315668"/>
            <a:ext cx="1803458" cy="2423458"/>
          </a:xfrm>
          <a:prstGeom prst="roundRect">
            <a:avLst>
              <a:gd name="adj" fmla="val 839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smtClean="0">
                <a:solidFill>
                  <a:schemeClr val="accent1"/>
                </a:solidFill>
              </a:rPr>
              <a:t>Organizational </a:t>
            </a:r>
            <a:r>
              <a:rPr lang="en-US" sz="1600" b="1" dirty="0" smtClean="0">
                <a:solidFill>
                  <a:schemeClr val="accent1"/>
                </a:solidFill>
              </a:rPr>
              <a:t>Characteristics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758741" y="3315668"/>
            <a:ext cx="1444046" cy="2423458"/>
          </a:xfrm>
          <a:prstGeom prst="roundRect">
            <a:avLst>
              <a:gd name="adj" fmla="val 839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Top Managers Characteristics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21432" y="3315668"/>
            <a:ext cx="1741266" cy="2423458"/>
          </a:xfrm>
          <a:prstGeom prst="roundRect">
            <a:avLst>
              <a:gd name="adj" fmla="val 839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Innovation  Characteristics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668343" y="3315668"/>
            <a:ext cx="1427033" cy="2423458"/>
          </a:xfrm>
          <a:prstGeom prst="roundRect">
            <a:avLst>
              <a:gd name="adj" fmla="val 839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smtClean="0">
                <a:solidFill>
                  <a:schemeClr val="accent1"/>
                </a:solidFill>
              </a:rPr>
              <a:t>User Acceptance Attributes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2476387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540594" y="2997992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6200000">
            <a:off x="8245450" y="2997992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6200000">
            <a:off x="4285010" y="2997992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6200000">
            <a:off x="6301234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07504" y="1094465"/>
            <a:ext cx="8976112" cy="1824138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Innovation</a:t>
            </a:r>
            <a:r>
              <a:rPr lang="en-US" dirty="0" smtClean="0">
                <a:solidFill>
                  <a:schemeClr val="accent1"/>
                </a:solidFill>
              </a:rPr>
              <a:t> Adoption Process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30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The innovation adoption process: A multidimensional approach." Journal of Management and Organization 22, no. 4 (2016): 476.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465"/>
            <a:ext cx="9144000" cy="46690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06669" y="5930116"/>
            <a:ext cx="256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DOI = </a:t>
            </a:r>
            <a:br>
              <a:rPr lang="en-US" sz="1400" dirty="0" smtClean="0">
                <a:solidFill>
                  <a:schemeClr val="accent1"/>
                </a:solidFill>
              </a:rPr>
            </a:br>
            <a:r>
              <a:rPr lang="en-US" sz="1400" dirty="0" smtClean="0">
                <a:solidFill>
                  <a:schemeClr val="accent1"/>
                </a:solidFill>
              </a:rPr>
              <a:t>Diffusion of Innovation Theory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12360" y="5715253"/>
            <a:ext cx="119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TAM= </a:t>
            </a:r>
            <a:br>
              <a:rPr lang="en-US" sz="1400" dirty="0" smtClean="0">
                <a:solidFill>
                  <a:schemeClr val="accent1"/>
                </a:solidFill>
              </a:rPr>
            </a:br>
            <a:r>
              <a:rPr lang="en-US" sz="1400" dirty="0" smtClean="0">
                <a:solidFill>
                  <a:schemeClr val="accent1"/>
                </a:solidFill>
              </a:rPr>
              <a:t>Technology Acceptance Model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75656" y="5877272"/>
            <a:ext cx="212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>
                <a:solidFill>
                  <a:schemeClr val="accent1"/>
                </a:solidFill>
              </a:rPr>
              <a:t>RBV=</a:t>
            </a:r>
            <a:br>
              <a:rPr lang="en-US" sz="1400" smtClean="0">
                <a:solidFill>
                  <a:schemeClr val="accent1"/>
                </a:solidFill>
              </a:rPr>
            </a:br>
            <a:r>
              <a:rPr lang="en-US" sz="1400" smtClean="0">
                <a:solidFill>
                  <a:schemeClr val="accent1"/>
                </a:solidFill>
              </a:rPr>
              <a:t>Resource-Based View</a:t>
            </a:r>
            <a:endParaRPr lang="en-US" sz="1400" dirty="0" smtClean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83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688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44463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Innovation</a:t>
            </a:r>
            <a:r>
              <a:rPr lang="en-US" dirty="0" smtClean="0">
                <a:solidFill>
                  <a:schemeClr val="accent1"/>
                </a:solidFill>
              </a:rPr>
              <a:t> Adoption Process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The innovation adoption process: A multidimensional approach." Journal of Management and Organization 22, no. 4 (2016): 476.</a:t>
            </a:r>
          </a:p>
        </p:txBody>
      </p:sp>
    </p:spTree>
    <p:extLst>
      <p:ext uri="{BB962C8B-B14F-4D97-AF65-F5344CB8AC3E}">
        <p14:creationId xmlns:p14="http://schemas.microsoft.com/office/powerpoint/2010/main" val="68053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84" y="801948"/>
            <a:ext cx="8087816" cy="57233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8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Innovation</a:t>
            </a:r>
            <a:r>
              <a:rPr lang="en-US" dirty="0" smtClean="0">
                <a:solidFill>
                  <a:schemeClr val="accent1"/>
                </a:solidFill>
              </a:rPr>
              <a:t> Adoption Process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The innovation adoption process: A multidimensional approach." Journal of Management and Organization 22, no. 4 (2016): 476.</a:t>
            </a:r>
          </a:p>
        </p:txBody>
      </p:sp>
    </p:spTree>
    <p:extLst>
      <p:ext uri="{BB962C8B-B14F-4D97-AF65-F5344CB8AC3E}">
        <p14:creationId xmlns:p14="http://schemas.microsoft.com/office/powerpoint/2010/main" val="282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2123728" y="3573016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457200" y="4100065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5672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high-level classification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Lending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05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03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Analytics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54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 smtClean="0">
                <a:solidFill>
                  <a:schemeClr val="accent1"/>
                </a:solidFill>
              </a:rPr>
              <a:t>Robo</a:t>
            </a:r>
            <a:r>
              <a:rPr lang="en-US" sz="2400" b="1" smtClean="0">
                <a:solidFill>
                  <a:schemeClr val="accent1"/>
                </a:solidFill>
              </a:rPr>
              <a:t> Advisors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52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Others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9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Profile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11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43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75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Indexing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5977" y="6591840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smtClean="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15714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Financial Services Innovation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11" y="752698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733" y="188641"/>
            <a:ext cx="8029699" cy="6331222"/>
          </a:xfrm>
        </p:spPr>
        <p:txBody>
          <a:bodyPr/>
          <a:lstStyle/>
          <a:p>
            <a:r>
              <a:rPr lang="en-US" sz="6000" dirty="0" err="1" smtClean="0">
                <a:solidFill>
                  <a:schemeClr val="accent1"/>
                </a:solidFill>
              </a:rPr>
              <a:t>FinTech</a:t>
            </a:r>
            <a:r>
              <a:rPr lang="en-US" sz="6000" dirty="0" smtClean="0">
                <a:solidFill>
                  <a:schemeClr val="accent1"/>
                </a:solidFill>
              </a:rPr>
              <a:t>: </a:t>
            </a:r>
            <a:br>
              <a:rPr lang="en-US" sz="6000" dirty="0" smtClean="0">
                <a:solidFill>
                  <a:schemeClr val="accent1"/>
                </a:solidFill>
              </a:rPr>
            </a:br>
            <a:r>
              <a:rPr lang="en-US" sz="4800" dirty="0" smtClean="0">
                <a:solidFill>
                  <a:schemeClr val="accent1"/>
                </a:solidFill>
              </a:rPr>
              <a:t>Financial Services Innovation</a:t>
            </a:r>
            <a:br>
              <a:rPr lang="en-US" sz="4800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1. Payments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2. Insurance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3. Deposits &amp; Lending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4. Capital Raising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5. Investment Management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6. Market Provisioning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3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13    2017/05/12    Fintech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金融科技個案研究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on Fintech II)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14    2017/05/19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金融科技財富管理：機器人理財</a:t>
            </a:r>
            <a:r>
              <a:rPr lang="zh-TW" altLang="en-US" sz="2400" dirty="0" smtClean="0">
                <a:latin typeface="Calibri" charset="0"/>
                <a:ea typeface="標楷體" charset="-120"/>
              </a:rPr>
              <a:t>顧問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Robo</a:t>
            </a:r>
            <a:r>
              <a:rPr lang="en-US" altLang="zh-TW" sz="2400" dirty="0">
                <a:latin typeface="Calibri" charset="0"/>
                <a:ea typeface="標楷體" charset="-120"/>
              </a:rPr>
              <a:t>-Advisors for Wealth Management in Fintech)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15    2017/05/26    </a:t>
            </a:r>
            <a:r>
              <a:rPr lang="zh-TW" altLang="en-US" sz="2400" dirty="0">
                <a:latin typeface="Calibri" charset="0"/>
                <a:ea typeface="標楷體" charset="-120"/>
              </a:rPr>
              <a:t>投資組合最佳化與程式交易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Portfolio Optimization and Algorithmic Trading)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16    2017/06/02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金融科技智慧問答系統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/>
            </a:r>
            <a:br>
              <a:rPr lang="en-US" altLang="zh-TW" sz="2400" dirty="0" smtClean="0">
                <a:latin typeface="Calibri" charset="0"/>
                <a:ea typeface="標楷體" charset="-120"/>
              </a:rPr>
            </a:br>
            <a:r>
              <a:rPr lang="en-US" altLang="zh-TW" sz="2400" dirty="0" smtClean="0">
                <a:latin typeface="Calibri" charset="0"/>
                <a:ea typeface="標楷體" charset="-120"/>
              </a:rPr>
              <a:t>                             (</a:t>
            </a:r>
            <a:r>
              <a:rPr lang="en-US" altLang="zh-TW" sz="2400" dirty="0">
                <a:latin typeface="Calibri" charset="0"/>
                <a:ea typeface="標楷體" charset="-120"/>
              </a:rPr>
              <a:t>Intelligent Question Answering System for Fintech)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17    2017/06/09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18    2017/06/16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1" y="182374"/>
            <a:ext cx="7266438" cy="6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6146"/>
            <a:ext cx="8316416" cy="585803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Financial Services Innovation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Payment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r="48922" b="51424"/>
          <a:stretch/>
        </p:blipFill>
        <p:spPr>
          <a:xfrm>
            <a:off x="1187624" y="764704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1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2276872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Payment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Cashless World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Emerging Payment Rails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2936"/>
            <a:ext cx="9144000" cy="3384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1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Insurance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703" t="614" r="14074" b="52077"/>
          <a:stretch/>
        </p:blipFill>
        <p:spPr>
          <a:xfrm>
            <a:off x="2092469" y="780780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2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44016"/>
            <a:ext cx="9109075" cy="18448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Insurance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Insurance Disaggregation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Connected Insurance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2420888"/>
            <a:ext cx="8949475" cy="33128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2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Deposits &amp; Lending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077" t="26252" b="26619"/>
          <a:stretch/>
        </p:blipFill>
        <p:spPr>
          <a:xfrm>
            <a:off x="1403648" y="786708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78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144503"/>
            <a:ext cx="9109075" cy="2204377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</a:t>
            </a:r>
            <a:r>
              <a:rPr lang="en-US" dirty="0" smtClean="0">
                <a:solidFill>
                  <a:schemeClr val="accent1"/>
                </a:solidFill>
              </a:rPr>
              <a:t>Lending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Alternative Lending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Shifting Customer Preferences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433"/>
            <a:ext cx="9144000" cy="3384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281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Capital Raising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636" t="50845" r="13404"/>
          <a:stretch/>
        </p:blipFill>
        <p:spPr>
          <a:xfrm>
            <a:off x="2123728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4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1340768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Capital Raising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Crowdfunding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5932"/>
            <a:ext cx="9144000" cy="2301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4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9600" dirty="0">
                <a:solidFill>
                  <a:srgbClr val="FF0000"/>
                </a:solidFill>
              </a:rPr>
              <a:t>Fintech: </a:t>
            </a:r>
            <a:r>
              <a:rPr lang="en-US" altLang="zh-TW" sz="8000" dirty="0">
                <a:solidFill>
                  <a:srgbClr val="FF0000"/>
                </a:solidFill>
              </a:rPr>
              <a:t>Technology Innovation </a:t>
            </a:r>
            <a:r>
              <a:rPr lang="en-US" altLang="zh-TW" sz="8000" dirty="0" smtClean="0">
                <a:solidFill>
                  <a:srgbClr val="FF0000"/>
                </a:solidFill>
              </a:rPr>
              <a:t>in </a:t>
            </a:r>
            <a:r>
              <a:rPr lang="en-US" altLang="zh-TW" sz="8000" dirty="0">
                <a:solidFill>
                  <a:srgbClr val="FF0000"/>
                </a:solidFill>
              </a:rPr>
              <a:t>Financial Services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6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329" t="51031" r="49275" b="-1"/>
          <a:stretch/>
        </p:blipFill>
        <p:spPr>
          <a:xfrm>
            <a:off x="2267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297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409"/>
            <a:ext cx="9144000" cy="33848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21328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Investment Management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Empowered Investors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Process Externalization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00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389" r="49671" b="27449"/>
          <a:stretch/>
        </p:blipFill>
        <p:spPr>
          <a:xfrm>
            <a:off x="1043608" y="814975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6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38110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72008"/>
            <a:ext cx="9109075" cy="198884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Market Provisioning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Smarter, Faster Machines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New Market Platforms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6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522" y="1635719"/>
            <a:ext cx="3330956" cy="49616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55"/>
            <a:ext cx="8229600" cy="1555775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Brett King (</a:t>
            </a:r>
            <a:r>
              <a:rPr lang="en-US" sz="2400" dirty="0" smtClean="0">
                <a:solidFill>
                  <a:schemeClr val="accent1"/>
                </a:solidFill>
              </a:rPr>
              <a:t>2014), </a:t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Breaking Banks: </a:t>
            </a:r>
            <a:r>
              <a:rPr lang="en-US" sz="3200" dirty="0" smtClean="0">
                <a:solidFill>
                  <a:schemeClr val="accent1"/>
                </a:solidFill>
              </a:rPr>
              <a:t/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The </a:t>
            </a:r>
            <a:r>
              <a:rPr lang="en-US" sz="2400" dirty="0">
                <a:solidFill>
                  <a:schemeClr val="accent1"/>
                </a:solidFill>
              </a:rPr>
              <a:t>Innovators, Rogues, and Strategists Rebooting </a:t>
            </a:r>
            <a:r>
              <a:rPr lang="en-US" sz="2400" dirty="0" smtClean="0">
                <a:solidFill>
                  <a:schemeClr val="accent1"/>
                </a:solidFill>
              </a:rPr>
              <a:t>Banking</a:t>
            </a:r>
            <a:r>
              <a:rPr lang="en-US" sz="3200" dirty="0" smtClean="0">
                <a:solidFill>
                  <a:schemeClr val="accent1"/>
                </a:solidFill>
              </a:rPr>
              <a:t/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Wiley</a:t>
            </a:r>
            <a:r>
              <a:rPr lang="en-US" sz="2200" dirty="0" smtClean="0">
                <a:solidFill>
                  <a:schemeClr val="accent1"/>
                </a:solidFill>
              </a:rPr>
              <a:t> 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600" y="6597352"/>
            <a:ext cx="70706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/Breaking-Banks-Innovators-Strategists-Rebooting/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/1118900146</a:t>
            </a:r>
          </a:p>
        </p:txBody>
      </p:sp>
    </p:spTree>
    <p:extLst>
      <p:ext uri="{BB962C8B-B14F-4D97-AF65-F5344CB8AC3E}">
        <p14:creationId xmlns:p14="http://schemas.microsoft.com/office/powerpoint/2010/main" val="7304220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“In </a:t>
            </a:r>
            <a:r>
              <a:rPr lang="en-US" sz="5400" dirty="0">
                <a:solidFill>
                  <a:schemeClr val="accent1"/>
                </a:solidFill>
              </a:rPr>
              <a:t>the next 10 years, </a:t>
            </a:r>
            <a:r>
              <a:rPr lang="en-US" sz="5400" dirty="0" smtClean="0">
                <a:solidFill>
                  <a:schemeClr val="accent1"/>
                </a:solidFill>
              </a:rPr>
              <a:t/>
            </a:r>
            <a:br>
              <a:rPr lang="en-US" sz="5400" dirty="0" smtClean="0">
                <a:solidFill>
                  <a:schemeClr val="accent1"/>
                </a:solidFill>
              </a:rPr>
            </a:br>
            <a:r>
              <a:rPr lang="en-US" sz="5400" dirty="0" smtClean="0">
                <a:solidFill>
                  <a:schemeClr val="accent1"/>
                </a:solidFill>
              </a:rPr>
              <a:t>we'll </a:t>
            </a:r>
            <a:r>
              <a:rPr lang="en-US" sz="5400" dirty="0">
                <a:solidFill>
                  <a:schemeClr val="accent1"/>
                </a:solidFill>
              </a:rPr>
              <a:t>see more </a:t>
            </a:r>
            <a:r>
              <a:rPr lang="en-US" sz="5400" dirty="0" smtClean="0">
                <a:solidFill>
                  <a:schemeClr val="accent1"/>
                </a:solidFill>
              </a:rPr>
              <a:t/>
            </a:r>
            <a:br>
              <a:rPr lang="en-US" sz="5400" dirty="0" smtClean="0">
                <a:solidFill>
                  <a:schemeClr val="accent1"/>
                </a:solidFill>
              </a:rPr>
            </a:br>
            <a:r>
              <a:rPr lang="en-US" sz="5400" dirty="0" smtClean="0">
                <a:solidFill>
                  <a:srgbClr val="FF0000"/>
                </a:solidFill>
              </a:rPr>
              <a:t>disruption</a:t>
            </a:r>
            <a:r>
              <a:rPr lang="en-US" sz="5400" dirty="0" smtClean="0">
                <a:solidFill>
                  <a:schemeClr val="accent1"/>
                </a:solidFill>
              </a:rPr>
              <a:t> </a:t>
            </a:r>
            <a:r>
              <a:rPr lang="en-US" sz="5400" dirty="0">
                <a:solidFill>
                  <a:schemeClr val="accent1"/>
                </a:solidFill>
              </a:rPr>
              <a:t>and </a:t>
            </a:r>
            <a:r>
              <a:rPr lang="en-US" sz="5400" dirty="0">
                <a:solidFill>
                  <a:srgbClr val="FF0000"/>
                </a:solidFill>
              </a:rPr>
              <a:t>changes</a:t>
            </a:r>
            <a:r>
              <a:rPr lang="en-US" sz="5400" dirty="0">
                <a:solidFill>
                  <a:schemeClr val="accent1"/>
                </a:solidFill>
              </a:rPr>
              <a:t> </a:t>
            </a:r>
            <a:r>
              <a:rPr lang="en-US" sz="5400" dirty="0" smtClean="0">
                <a:solidFill>
                  <a:schemeClr val="accent1"/>
                </a:solidFill>
              </a:rPr>
              <a:t/>
            </a:r>
            <a:br>
              <a:rPr lang="en-US" sz="5400" dirty="0" smtClean="0">
                <a:solidFill>
                  <a:schemeClr val="accent1"/>
                </a:solidFill>
              </a:rPr>
            </a:br>
            <a:r>
              <a:rPr lang="en-US" sz="5400" dirty="0" smtClean="0">
                <a:solidFill>
                  <a:schemeClr val="accent1"/>
                </a:solidFill>
              </a:rPr>
              <a:t>to </a:t>
            </a:r>
            <a:r>
              <a:rPr lang="en-US" sz="5400" dirty="0">
                <a:solidFill>
                  <a:schemeClr val="accent1"/>
                </a:solidFill>
              </a:rPr>
              <a:t>the </a:t>
            </a:r>
            <a:r>
              <a:rPr lang="en-US" sz="5400" dirty="0">
                <a:solidFill>
                  <a:srgbClr val="FF0000"/>
                </a:solidFill>
              </a:rPr>
              <a:t>banking</a:t>
            </a:r>
            <a:r>
              <a:rPr lang="en-US" sz="5400" dirty="0">
                <a:solidFill>
                  <a:schemeClr val="accent1"/>
                </a:solidFill>
              </a:rPr>
              <a:t> and </a:t>
            </a:r>
            <a:r>
              <a:rPr lang="en-US" sz="5400" dirty="0" smtClean="0">
                <a:solidFill>
                  <a:schemeClr val="accent1"/>
                </a:solidFill>
              </a:rPr>
              <a:t/>
            </a:r>
            <a:br>
              <a:rPr lang="en-US" sz="5400" dirty="0" smtClean="0">
                <a:solidFill>
                  <a:schemeClr val="accent1"/>
                </a:solidFill>
              </a:rPr>
            </a:br>
            <a:r>
              <a:rPr lang="en-US" sz="5400" dirty="0" smtClean="0">
                <a:solidFill>
                  <a:srgbClr val="FF0000"/>
                </a:solidFill>
              </a:rPr>
              <a:t>financial </a:t>
            </a:r>
            <a:r>
              <a:rPr lang="en-US" sz="5400" dirty="0">
                <a:solidFill>
                  <a:srgbClr val="FF0000"/>
                </a:solidFill>
              </a:rPr>
              <a:t>industry </a:t>
            </a:r>
            <a:r>
              <a:rPr lang="en-US" sz="5400" dirty="0" smtClean="0">
                <a:solidFill>
                  <a:schemeClr val="accent1"/>
                </a:solidFill>
              </a:rPr>
              <a:t/>
            </a:r>
            <a:br>
              <a:rPr lang="en-US" sz="5400" dirty="0" smtClean="0">
                <a:solidFill>
                  <a:schemeClr val="accent1"/>
                </a:solidFill>
              </a:rPr>
            </a:br>
            <a:r>
              <a:rPr lang="en-US" sz="5400" dirty="0" smtClean="0">
                <a:solidFill>
                  <a:schemeClr val="accent1"/>
                </a:solidFill>
              </a:rPr>
              <a:t>than </a:t>
            </a:r>
            <a:r>
              <a:rPr lang="en-US" sz="5400" dirty="0">
                <a:solidFill>
                  <a:schemeClr val="accent1"/>
                </a:solidFill>
              </a:rPr>
              <a:t>we've seen in the preceding 100 </a:t>
            </a:r>
            <a:r>
              <a:rPr lang="en-US" sz="5400" dirty="0" smtClean="0">
                <a:solidFill>
                  <a:schemeClr val="accent1"/>
                </a:solidFill>
              </a:rPr>
              <a:t>years.” </a:t>
            </a:r>
            <a:br>
              <a:rPr lang="en-US" sz="5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(Brett King, 2014)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16732" y="6611779"/>
            <a:ext cx="71105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Brett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King (2014), Breaking Banks: The Innovators, Rogues, and Strategists Rebooting Banking, Wiley </a:t>
            </a:r>
          </a:p>
        </p:txBody>
      </p:sp>
    </p:spTree>
    <p:extLst>
      <p:ext uri="{BB962C8B-B14F-4D97-AF65-F5344CB8AC3E}">
        <p14:creationId xmlns:p14="http://schemas.microsoft.com/office/powerpoint/2010/main" val="11871874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11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Fintech: Financial Technology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4440" y="6561529"/>
            <a:ext cx="6995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/blog/industry-market-map-landscape/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1187276"/>
            <a:ext cx="78488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Disrupting Banking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 Startups </a:t>
            </a: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That Are Unbundling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Wells Fargo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Citi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Bank of America</a:t>
            </a:r>
          </a:p>
        </p:txBody>
      </p:sp>
    </p:spTree>
    <p:extLst>
      <p:ext uri="{BB962C8B-B14F-4D97-AF65-F5344CB8AC3E}">
        <p14:creationId xmlns:p14="http://schemas.microsoft.com/office/powerpoint/2010/main" val="7885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751"/>
            <a:ext cx="8507288" cy="970977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Fintech: </a:t>
            </a:r>
            <a:r>
              <a:rPr lang="en-US" sz="5400" dirty="0" err="1" smtClean="0">
                <a:solidFill>
                  <a:schemeClr val="accent1"/>
                </a:solidFill>
              </a:rPr>
              <a:t>Unbunding</a:t>
            </a:r>
            <a:r>
              <a:rPr lang="en-US" sz="5400" dirty="0" smtClean="0">
                <a:solidFill>
                  <a:schemeClr val="accent1"/>
                </a:solidFill>
              </a:rPr>
              <a:t> the Bank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/blog/disrupting-banking-fintech-startups-2016/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851477"/>
            <a:ext cx="8244408" cy="580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0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751"/>
            <a:ext cx="8507288" cy="970977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Fintech: </a:t>
            </a:r>
            <a:r>
              <a:rPr lang="en-US" sz="5400" dirty="0" err="1" smtClean="0">
                <a:solidFill>
                  <a:schemeClr val="accent1"/>
                </a:solidFill>
              </a:rPr>
              <a:t>Unbunding</a:t>
            </a:r>
            <a:r>
              <a:rPr lang="en-US" sz="5400" dirty="0" smtClean="0">
                <a:solidFill>
                  <a:schemeClr val="accent1"/>
                </a:solidFill>
              </a:rPr>
              <a:t> the Bank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/blog/disrupting-banking-fintech-startups-2016/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13317" b="54361"/>
          <a:stretch/>
        </p:blipFill>
        <p:spPr>
          <a:xfrm>
            <a:off x="229381" y="1911620"/>
            <a:ext cx="8685238" cy="3528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3364" y="981828"/>
            <a:ext cx="6657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Wealth Management: </a:t>
            </a:r>
            <a:r>
              <a:rPr lang="en-US" sz="3200" b="1" dirty="0" err="1" smtClean="0">
                <a:solidFill>
                  <a:srgbClr val="FF0000"/>
                </a:solidFill>
              </a:rPr>
              <a:t>Wealthfront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83968" y="3501008"/>
            <a:ext cx="864096" cy="144016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2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11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Fintech: Financial Technology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4440" y="6561529"/>
            <a:ext cx="6995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/blog/industry-market-map-landscape/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908720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Disrupting </a:t>
            </a:r>
            <a:r>
              <a:rPr lang="en-US" sz="6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European </a:t>
            </a:r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Banking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6000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  <a:r>
              <a:rPr lang="en-US" sz="6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Startups 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That Are Unbundling </a:t>
            </a:r>
            <a:r>
              <a:rPr lang="en-US" sz="6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HSBC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6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Santander</a:t>
            </a:r>
            <a:r>
              <a:rPr lang="en-US" sz="60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and </a:t>
            </a:r>
            <a:r>
              <a:rPr lang="en-US" sz="60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BNP</a:t>
            </a:r>
          </a:p>
        </p:txBody>
      </p:sp>
    </p:spTree>
    <p:extLst>
      <p:ext uri="{BB962C8B-B14F-4D97-AF65-F5344CB8AC3E}">
        <p14:creationId xmlns:p14="http://schemas.microsoft.com/office/powerpoint/2010/main" val="18167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6" name="矩形 4"/>
          <p:cNvSpPr/>
          <p:nvPr/>
        </p:nvSpPr>
        <p:spPr>
          <a:xfrm>
            <a:off x="1152036" y="6639163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435280" cy="1387664"/>
          </a:xfrm>
        </p:spPr>
        <p:txBody>
          <a:bodyPr/>
          <a:lstStyle/>
          <a:p>
            <a:r>
              <a:rPr lang="en-US" altLang="zh-TW" sz="1800" dirty="0">
                <a:solidFill>
                  <a:schemeClr val="accent1"/>
                </a:solidFill>
              </a:rPr>
              <a:t>Paolo </a:t>
            </a:r>
            <a:r>
              <a:rPr lang="en-US" altLang="zh-TW" sz="1800" dirty="0" err="1" smtClean="0">
                <a:solidFill>
                  <a:schemeClr val="accent1"/>
                </a:solidFill>
              </a:rPr>
              <a:t>Sironi</a:t>
            </a:r>
            <a:r>
              <a:rPr lang="en-US" altLang="zh-TW" sz="1800" dirty="0" smtClean="0">
                <a:solidFill>
                  <a:schemeClr val="accent1"/>
                </a:solidFill>
              </a:rPr>
              <a:t> (2016)</a:t>
            </a:r>
            <a:br>
              <a:rPr lang="en-US" altLang="zh-TW" sz="1800" dirty="0" smtClean="0">
                <a:solidFill>
                  <a:schemeClr val="accent1"/>
                </a:solidFill>
              </a:rPr>
            </a:br>
            <a:r>
              <a:rPr lang="en-US" altLang="zh-TW" sz="3200" dirty="0" err="1" smtClean="0">
                <a:solidFill>
                  <a:srgbClr val="FF0000"/>
                </a:solidFill>
              </a:rPr>
              <a:t>FinTech</a:t>
            </a:r>
            <a:r>
              <a:rPr lang="en-US" altLang="zh-TW" sz="3200" dirty="0" smtClean="0">
                <a:solidFill>
                  <a:srgbClr val="FF0000"/>
                </a:solidFill>
              </a:rPr>
              <a:t> </a:t>
            </a:r>
            <a:r>
              <a:rPr lang="en-US" altLang="zh-TW" sz="3200" dirty="0">
                <a:solidFill>
                  <a:srgbClr val="FF0000"/>
                </a:solidFill>
              </a:rPr>
              <a:t>Innovation</a:t>
            </a:r>
            <a:r>
              <a:rPr lang="en-US" altLang="zh-TW" sz="2400" dirty="0">
                <a:solidFill>
                  <a:schemeClr val="accent1"/>
                </a:solidFill>
              </a:rPr>
              <a:t>: </a:t>
            </a:r>
            <a:r>
              <a:rPr lang="en-US" altLang="zh-TW" sz="2400" dirty="0" smtClean="0">
                <a:solidFill>
                  <a:schemeClr val="accent1"/>
                </a:solidFill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</a:rPr>
            </a:br>
            <a:r>
              <a:rPr lang="en-US" altLang="zh-TW" sz="2400" dirty="0" smtClean="0">
                <a:solidFill>
                  <a:schemeClr val="accent1"/>
                </a:solidFill>
              </a:rPr>
              <a:t>From </a:t>
            </a:r>
            <a:r>
              <a:rPr lang="en-US" altLang="zh-TW" sz="2400" dirty="0" err="1">
                <a:solidFill>
                  <a:schemeClr val="accent1"/>
                </a:solidFill>
              </a:rPr>
              <a:t>Robo</a:t>
            </a:r>
            <a:r>
              <a:rPr lang="en-US" altLang="zh-TW" sz="2400" dirty="0">
                <a:solidFill>
                  <a:schemeClr val="accent1"/>
                </a:solidFill>
              </a:rPr>
              <a:t>-Advisors to Goal Based Investing and Gamification, </a:t>
            </a:r>
            <a:r>
              <a:rPr lang="en-US" altLang="zh-TW" sz="2400" dirty="0" smtClean="0">
                <a:solidFill>
                  <a:schemeClr val="accent1"/>
                </a:solidFill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</a:rPr>
            </a:br>
            <a:r>
              <a:rPr lang="en-US" altLang="zh-TW" sz="1800" dirty="0" smtClean="0">
                <a:solidFill>
                  <a:schemeClr val="accent1"/>
                </a:solidFill>
              </a:rPr>
              <a:t>Wiley</a:t>
            </a:r>
            <a:endParaRPr lang="en-US" altLang="zh-TW" sz="1800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224" y="1504296"/>
            <a:ext cx="3339510" cy="512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european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-banking-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-startups/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6886"/>
            <a:ext cx="6692312" cy="65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/blog/disrupting-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european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-banking-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-startups/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2"/>
          <a:stretch/>
        </p:blipFill>
        <p:spPr>
          <a:xfrm>
            <a:off x="-14795" y="116631"/>
            <a:ext cx="9123870" cy="64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7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Technology </a:t>
            </a:r>
            <a:r>
              <a:rPr lang="en-US" dirty="0" smtClean="0">
                <a:solidFill>
                  <a:schemeClr val="accent1"/>
                </a:solidFill>
              </a:rPr>
              <a:t>(Fintech) Categories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164"/>
            <a:ext cx="8229600" cy="525618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Banking </a:t>
            </a:r>
            <a:r>
              <a:rPr lang="en-US" sz="1800" dirty="0" smtClean="0"/>
              <a:t>Infrastructure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Business </a:t>
            </a:r>
            <a:r>
              <a:rPr lang="en-US" sz="1800" dirty="0" smtClean="0"/>
              <a:t>Lending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Consumer and Commercial </a:t>
            </a:r>
            <a:r>
              <a:rPr lang="en-US" sz="1800" dirty="0" smtClean="0"/>
              <a:t>Banking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Consumer </a:t>
            </a:r>
            <a:r>
              <a:rPr lang="en-US" sz="1800" dirty="0" smtClean="0"/>
              <a:t>Lending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Consumer </a:t>
            </a:r>
            <a:r>
              <a:rPr lang="en-US" sz="1800" dirty="0" smtClean="0"/>
              <a:t>Payments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/>
              <a:t>Crowdfunding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Equity </a:t>
            </a:r>
            <a:r>
              <a:rPr lang="en-US" sz="1800" dirty="0" smtClean="0"/>
              <a:t>Financing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Financial Research and </a:t>
            </a:r>
            <a:r>
              <a:rPr lang="en-US" sz="1800" dirty="0" smtClean="0">
                <a:solidFill>
                  <a:srgbClr val="FF0000"/>
                </a:solidFill>
              </a:rPr>
              <a:t>Data</a:t>
            </a:r>
            <a:endParaRPr lang="en-US" sz="18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Financial Transaction </a:t>
            </a:r>
            <a:r>
              <a:rPr lang="en-US" sz="1800" dirty="0" smtClean="0"/>
              <a:t>Security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Institutional </a:t>
            </a:r>
            <a:r>
              <a:rPr lang="en-US" sz="1800" dirty="0" smtClean="0"/>
              <a:t>Investing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International Money </a:t>
            </a:r>
            <a:r>
              <a:rPr lang="en-US" sz="1800" dirty="0" smtClean="0"/>
              <a:t>Transfer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Payments Backend and </a:t>
            </a:r>
            <a:r>
              <a:rPr lang="en-US" sz="1800" dirty="0" smtClean="0"/>
              <a:t>Infrastructure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Personal </a:t>
            </a:r>
            <a:r>
              <a:rPr lang="en-US" sz="1800" dirty="0" smtClean="0"/>
              <a:t>Finance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Point of Sale </a:t>
            </a:r>
            <a:r>
              <a:rPr lang="en-US" sz="1800" dirty="0" smtClean="0"/>
              <a:t>Payments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Retail </a:t>
            </a:r>
            <a:r>
              <a:rPr lang="en-US" sz="1800" dirty="0" smtClean="0"/>
              <a:t>Investing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Small and Medium Business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810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www.venturescanner.com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/financial-technology</a:t>
            </a:r>
          </a:p>
        </p:txBody>
      </p:sp>
    </p:spTree>
    <p:extLst>
      <p:ext uri="{BB962C8B-B14F-4D97-AF65-F5344CB8AC3E}">
        <p14:creationId xmlns:p14="http://schemas.microsoft.com/office/powerpoint/2010/main" val="13859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538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Ecosystem </a:t>
            </a:r>
            <a:r>
              <a:rPr lang="en-US" dirty="0" smtClean="0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April 2015)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779008"/>
            <a:ext cx="8532440" cy="59070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57806" y="6611779"/>
            <a:ext cx="64283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venturescannerinsights.wordpress.com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/2015/04/07/fintech-ecosystem-update-april-2015/</a:t>
            </a:r>
          </a:p>
        </p:txBody>
      </p:sp>
    </p:spTree>
    <p:extLst>
      <p:ext uri="{BB962C8B-B14F-4D97-AF65-F5344CB8AC3E}">
        <p14:creationId xmlns:p14="http://schemas.microsoft.com/office/powerpoint/2010/main" val="17114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74"/>
            <a:ext cx="8229600" cy="87877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Financial Technology (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634299" y="6638767"/>
            <a:ext cx="7875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</a:rPr>
              <a:t>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/the-fintech-ecosystem-explained-measuring-the-effects-of-technology-on-the-entire-financial-services-industry-2015-12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91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74"/>
            <a:ext cx="8229600" cy="87877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Financial Technology (</a:t>
            </a:r>
            <a:r>
              <a:rPr lang="en-US" dirty="0" err="1" smtClean="0">
                <a:solidFill>
                  <a:schemeClr val="accent1"/>
                </a:solidFill>
              </a:rPr>
              <a:t>FinTech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3" y="845354"/>
            <a:ext cx="7681609" cy="57612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4299" y="6638767"/>
            <a:ext cx="7875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/fintech-ecosystem-financial-technology-research-plus-business-opportunities-2016-2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623"/>
            <a:ext cx="7380820" cy="65825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9572" y="6669544"/>
            <a:ext cx="77048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www.forbes.com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/sites/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jeanbaptiste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/2016/09/28/the-global-fintech-landscape-reaches-over-1000-companies-105b-in-funding-867b-in-value-report</a:t>
            </a:r>
          </a:p>
        </p:txBody>
      </p:sp>
    </p:spTree>
    <p:extLst>
      <p:ext uri="{BB962C8B-B14F-4D97-AF65-F5344CB8AC3E}">
        <p14:creationId xmlns:p14="http://schemas.microsoft.com/office/powerpoint/2010/main" val="1065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6632"/>
            <a:ext cx="9109075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accent1"/>
                </a:solidFill>
              </a:rPr>
              <a:t>FinTech</a:t>
            </a:r>
            <a:r>
              <a:rPr lang="en-US" sz="4000" dirty="0" smtClean="0">
                <a:solidFill>
                  <a:schemeClr val="accent1"/>
                </a:solidFill>
              </a:rPr>
              <a:t> Landscape Enabling Technologies </a:t>
            </a:r>
            <a:br>
              <a:rPr lang="en-US" sz="4000" dirty="0" smtClean="0">
                <a:solidFill>
                  <a:schemeClr val="accent1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Data &amp; Analytics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5" t="70586"/>
          <a:stretch/>
        </p:blipFill>
        <p:spPr>
          <a:xfrm>
            <a:off x="-5732" y="1484784"/>
            <a:ext cx="9136510" cy="50356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572" y="6597352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www.vbprofiles.com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719572" y="6597352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everisnext.com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/2015/06/02/top-9-verticals-within-the-fintech-landscape-for-large-corporations/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1" y="0"/>
            <a:ext cx="8882338" cy="66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sz="12000" dirty="0" err="1" smtClean="0">
                <a:solidFill>
                  <a:schemeClr val="accent1"/>
                </a:solidFill>
              </a:rPr>
              <a:t>FinTech</a:t>
            </a:r>
            <a:r>
              <a:rPr lang="en-US" sz="12000" dirty="0" smtClean="0">
                <a:solidFill>
                  <a:schemeClr val="accent1"/>
                </a:solidFill>
              </a:rPr>
              <a:t> Startups Worldwide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4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520" y="1612538"/>
            <a:ext cx="3304959" cy="49673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32646"/>
            <a:ext cx="849314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John M. Jordan (</a:t>
            </a:r>
            <a:r>
              <a:rPr lang="en-US" b="1" dirty="0" smtClean="0">
                <a:solidFill>
                  <a:schemeClr val="accent1"/>
                </a:solidFill>
              </a:rPr>
              <a:t>2012),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Information</a:t>
            </a:r>
            <a:r>
              <a:rPr lang="en-US" sz="3200" b="1" dirty="0">
                <a:solidFill>
                  <a:srgbClr val="FF0000"/>
                </a:solidFill>
              </a:rPr>
              <a:t>, Technology, and Innovation</a:t>
            </a:r>
            <a:r>
              <a:rPr lang="en-US" sz="2400" b="1" dirty="0">
                <a:solidFill>
                  <a:schemeClr val="accent1"/>
                </a:solidFill>
              </a:rPr>
              <a:t>: </a:t>
            </a:r>
            <a:r>
              <a:rPr lang="en-US" sz="2400" b="1" dirty="0" smtClean="0">
                <a:solidFill>
                  <a:schemeClr val="accent1"/>
                </a:solidFill>
              </a:rPr>
              <a:t/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2400" b="1" dirty="0" smtClean="0">
                <a:solidFill>
                  <a:schemeClr val="accent1"/>
                </a:solidFill>
              </a:rPr>
              <a:t>Resources </a:t>
            </a:r>
            <a:r>
              <a:rPr lang="en-US" sz="2400" b="1" dirty="0">
                <a:solidFill>
                  <a:schemeClr val="accent1"/>
                </a:solidFill>
              </a:rPr>
              <a:t>for Growth in a Connected </a:t>
            </a:r>
            <a:r>
              <a:rPr lang="en-US" sz="2400" b="1" dirty="0" smtClean="0">
                <a:solidFill>
                  <a:schemeClr val="accent1"/>
                </a:solidFill>
              </a:rPr>
              <a:t>World</a:t>
            </a:r>
            <a:r>
              <a:rPr lang="en-US" sz="2400" b="1" dirty="0">
                <a:solidFill>
                  <a:schemeClr val="accent1"/>
                </a:solidFill>
              </a:rPr>
              <a:t>, </a:t>
            </a:r>
            <a:r>
              <a:rPr lang="en-US" sz="2400" b="1" dirty="0" smtClean="0">
                <a:solidFill>
                  <a:schemeClr val="accent1"/>
                </a:solidFill>
              </a:rPr>
              <a:t/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Wiley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9523" y="6613774"/>
            <a:ext cx="67649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/Information-Technology-Innovation-Resources-Connected/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/1118155785</a:t>
            </a:r>
          </a:p>
        </p:txBody>
      </p:sp>
    </p:spTree>
    <p:extLst>
      <p:ext uri="{BB962C8B-B14F-4D97-AF65-F5344CB8AC3E}">
        <p14:creationId xmlns:p14="http://schemas.microsoft.com/office/powerpoint/2010/main" val="3802302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985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 Startups </a:t>
            </a:r>
            <a:r>
              <a:rPr lang="en-US" dirty="0" err="1">
                <a:solidFill>
                  <a:schemeClr val="accent1"/>
                </a:solidFill>
              </a:rPr>
              <a:t>WorldWide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563925"/>
            <a:ext cx="682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startups.watch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-ecosystems-worldwide/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" y="1013424"/>
            <a:ext cx="8987813" cy="52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8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985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 Startups </a:t>
            </a:r>
            <a:r>
              <a:rPr lang="en-US" dirty="0" err="1">
                <a:solidFill>
                  <a:schemeClr val="accent1"/>
                </a:solidFill>
              </a:rPr>
              <a:t>WorldWide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563925"/>
            <a:ext cx="682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startups.watch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-ecosystems-worldwide/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1" y="664274"/>
            <a:ext cx="7983538" cy="59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985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 Startups </a:t>
            </a:r>
            <a:r>
              <a:rPr lang="en-US" dirty="0" err="1">
                <a:solidFill>
                  <a:schemeClr val="accent1"/>
                </a:solidFill>
              </a:rPr>
              <a:t>WorldWide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563925"/>
            <a:ext cx="682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startups.watch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-ecosystems-worldwide/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51106"/>
            <a:ext cx="8460432" cy="583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985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 Startups </a:t>
            </a:r>
            <a:r>
              <a:rPr lang="en-US" dirty="0" err="1">
                <a:solidFill>
                  <a:schemeClr val="accent1"/>
                </a:solidFill>
              </a:rPr>
              <a:t>WorldWide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563925"/>
            <a:ext cx="682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startups.watch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-ecosystems-worldwide/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985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 Startups </a:t>
            </a:r>
            <a:r>
              <a:rPr lang="en-US" dirty="0" err="1">
                <a:solidFill>
                  <a:schemeClr val="accent1"/>
                </a:solidFill>
              </a:rPr>
              <a:t>WorldWide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563925"/>
            <a:ext cx="682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startups.watch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-ecosystems-worldwide/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23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985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 Startups </a:t>
            </a:r>
            <a:r>
              <a:rPr lang="en-US" dirty="0" err="1">
                <a:solidFill>
                  <a:schemeClr val="accent1"/>
                </a:solidFill>
              </a:rPr>
              <a:t>WorldWide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563925"/>
            <a:ext cx="682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startups.watch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-ecosystems-worldwide/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721070"/>
            <a:ext cx="8686801" cy="580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985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 Startups </a:t>
            </a:r>
            <a:r>
              <a:rPr lang="en-US" dirty="0" err="1">
                <a:solidFill>
                  <a:schemeClr val="accent1"/>
                </a:solidFill>
              </a:rPr>
              <a:t>WorldWide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563925"/>
            <a:ext cx="682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startups.watch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-ecosystems-worldwide/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02" y="729075"/>
            <a:ext cx="7859215" cy="58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985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 Startups </a:t>
            </a:r>
            <a:r>
              <a:rPr lang="en-US" dirty="0" err="1">
                <a:solidFill>
                  <a:schemeClr val="accent1"/>
                </a:solidFill>
              </a:rPr>
              <a:t>WorldWide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563925"/>
            <a:ext cx="682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startups.watch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-ecosystems-worldwide/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74458"/>
            <a:ext cx="8234063" cy="59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6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985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Fintech Startups </a:t>
            </a:r>
            <a:r>
              <a:rPr lang="en-US" dirty="0" err="1">
                <a:solidFill>
                  <a:schemeClr val="accent1"/>
                </a:solidFill>
              </a:rPr>
              <a:t>WorldWide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563925"/>
            <a:ext cx="6823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startups.watch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-ecosystems-worldwide/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7" y="715143"/>
            <a:ext cx="8104401" cy="584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4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References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5539135"/>
          </a:xfrm>
        </p:spPr>
        <p:txBody>
          <a:bodyPr/>
          <a:lstStyle/>
          <a:p>
            <a:r>
              <a:rPr lang="en-US" sz="2000" dirty="0" smtClean="0"/>
              <a:t>Paolo </a:t>
            </a:r>
            <a:r>
              <a:rPr lang="en-US" sz="2000" dirty="0" err="1"/>
              <a:t>Sironi</a:t>
            </a:r>
            <a:r>
              <a:rPr lang="en-US" sz="2000" dirty="0"/>
              <a:t> (2016), “</a:t>
            </a:r>
            <a:r>
              <a:rPr lang="en-US" sz="2000" dirty="0" err="1"/>
              <a:t>FinTech</a:t>
            </a:r>
            <a:r>
              <a:rPr lang="en-US" sz="2000" dirty="0"/>
              <a:t> Innovation: From </a:t>
            </a:r>
            <a:r>
              <a:rPr lang="en-US" sz="2000" dirty="0" err="1"/>
              <a:t>Robo</a:t>
            </a:r>
            <a:r>
              <a:rPr lang="en-US" sz="2000" dirty="0"/>
              <a:t>-Advisors to Goal Based Investing and Gamification”, Wiley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/>
              <a:t>Brett King (2014), “Breaking Banks: The Innovators, Rogues, and Strategists Rebooting Banking”, Wiley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Brett King (2012</a:t>
            </a:r>
            <a:r>
              <a:rPr lang="en-US" sz="2000" dirty="0" smtClean="0"/>
              <a:t>), “Bank 3.0: Why </a:t>
            </a:r>
            <a:r>
              <a:rPr lang="en-US" sz="2000" dirty="0"/>
              <a:t>banking is no longer somewhere you go, but something you </a:t>
            </a:r>
            <a:r>
              <a:rPr lang="en-US" sz="2000" dirty="0" smtClean="0"/>
              <a:t>do”, John </a:t>
            </a:r>
            <a:r>
              <a:rPr lang="en-US" sz="2000" dirty="0"/>
              <a:t>Wiley &amp; Sons </a:t>
            </a:r>
          </a:p>
          <a:p>
            <a:r>
              <a:rPr lang="en-US" sz="2000" dirty="0" smtClean="0"/>
              <a:t>Susanne </a:t>
            </a:r>
            <a:r>
              <a:rPr lang="en-US" sz="2000" dirty="0"/>
              <a:t>Chishti and Janos </a:t>
            </a:r>
            <a:r>
              <a:rPr lang="en-US" sz="2000" dirty="0" err="1"/>
              <a:t>Barberis</a:t>
            </a:r>
            <a:r>
              <a:rPr lang="en-US" sz="2000" dirty="0"/>
              <a:t> (2016), “The FINTECH Book: The Financial Technology Handbook for Investors, Entrepreneurs and Visionaries”, Wiley.</a:t>
            </a:r>
          </a:p>
          <a:p>
            <a:r>
              <a:rPr lang="en-US" sz="2000" dirty="0" err="1" smtClean="0"/>
              <a:t>Gopalakrishnan</a:t>
            </a:r>
            <a:r>
              <a:rPr lang="en-US" sz="2000" dirty="0"/>
              <a:t>, Shanti, and </a:t>
            </a:r>
            <a:r>
              <a:rPr lang="en-US" sz="2000" dirty="0" err="1"/>
              <a:t>Fariborz</a:t>
            </a:r>
            <a:r>
              <a:rPr lang="en-US" sz="2000" dirty="0"/>
              <a:t> </a:t>
            </a:r>
            <a:r>
              <a:rPr lang="en-US" sz="2000" dirty="0" err="1"/>
              <a:t>Damanpour</a:t>
            </a:r>
            <a:r>
              <a:rPr lang="en-US" sz="2000" dirty="0"/>
              <a:t>. </a:t>
            </a:r>
            <a:r>
              <a:rPr lang="en-US" sz="2000" dirty="0" smtClean="0"/>
              <a:t>"</a:t>
            </a:r>
            <a:r>
              <a:rPr lang="en-US" sz="2000" dirty="0"/>
              <a:t>A review of innovation research in economics, sociology and technology management." Omega 25, no. 1 (1997): 15-28</a:t>
            </a:r>
            <a:r>
              <a:rPr lang="en-US" sz="2000" dirty="0" smtClean="0"/>
              <a:t>.</a:t>
            </a:r>
          </a:p>
          <a:p>
            <a:r>
              <a:rPr lang="en-US" sz="2000" dirty="0" err="1"/>
              <a:t>Pichlak</a:t>
            </a:r>
            <a:r>
              <a:rPr lang="en-US" sz="2000" dirty="0"/>
              <a:t>, Magdalena. "The innovation adoption process: A multidimensional approach." Journal of Management and Organization 22, no. 4 (2016): 476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Everett M. Rogers (2003), </a:t>
            </a:r>
            <a:r>
              <a:rPr lang="en-US" sz="2000" dirty="0" smtClean="0"/>
              <a:t>“Diffusion </a:t>
            </a:r>
            <a:r>
              <a:rPr lang="en-US" sz="2000" dirty="0"/>
              <a:t>of </a:t>
            </a:r>
            <a:r>
              <a:rPr lang="en-US" sz="2000" dirty="0" smtClean="0"/>
              <a:t>Innovations”, Free Press, </a:t>
            </a:r>
            <a:r>
              <a:rPr lang="en-US" sz="2000" dirty="0"/>
              <a:t>5th </a:t>
            </a:r>
            <a:r>
              <a:rPr lang="en-US" sz="2000" dirty="0" smtClean="0"/>
              <a:t>Edition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2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5"/>
            <a:ext cx="8229600" cy="1555775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Brett King (</a:t>
            </a:r>
            <a:r>
              <a:rPr lang="en-US" sz="2400" dirty="0" smtClean="0">
                <a:solidFill>
                  <a:schemeClr val="accent1"/>
                </a:solidFill>
              </a:rPr>
              <a:t>2012), </a:t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Bank 3.0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200" dirty="0">
                <a:solidFill>
                  <a:schemeClr val="accent1"/>
                </a:solidFill>
              </a:rPr>
              <a:t>Why banking is no longer somewhere you go, but something you </a:t>
            </a:r>
            <a:r>
              <a:rPr lang="en-US" sz="2200" dirty="0" smtClean="0">
                <a:solidFill>
                  <a:schemeClr val="accent1"/>
                </a:solidFill>
              </a:rPr>
              <a:t>do,</a:t>
            </a:r>
            <a:r>
              <a:rPr lang="en-US" sz="2200" dirty="0">
                <a:solidFill>
                  <a:schemeClr val="accent1"/>
                </a:solidFill>
              </a:rPr>
              <a:t/>
            </a:r>
            <a:br>
              <a:rPr lang="en-US" sz="22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Marshall Cavendish International Asia </a:t>
            </a:r>
            <a:r>
              <a:rPr lang="en-US" sz="1800" dirty="0" err="1">
                <a:solidFill>
                  <a:schemeClr val="accent1"/>
                </a:solidFill>
              </a:rPr>
              <a:t>Pte</a:t>
            </a:r>
            <a:r>
              <a:rPr lang="en-US" sz="1800" dirty="0">
                <a:solidFill>
                  <a:schemeClr val="accent1"/>
                </a:solidFill>
              </a:rPr>
              <a:t> Ltd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2050" name="Picture 2" descr="https://images-na.ssl-images-amazon.com/images/I/41WOrbbyqpL._SX340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2" y="1556792"/>
            <a:ext cx="3428975" cy="50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9418" y="6607274"/>
            <a:ext cx="70706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/Bank-3-0-Banking-Somewhere-Something/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/1118589637</a:t>
            </a:r>
          </a:p>
        </p:txBody>
      </p:sp>
    </p:spTree>
    <p:extLst>
      <p:ext uri="{BB962C8B-B14F-4D97-AF65-F5344CB8AC3E}">
        <p14:creationId xmlns:p14="http://schemas.microsoft.com/office/powerpoint/2010/main" val="2145311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522" y="1635719"/>
            <a:ext cx="3330956" cy="49616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55"/>
            <a:ext cx="8229600" cy="1555775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Brett King (</a:t>
            </a:r>
            <a:r>
              <a:rPr lang="en-US" sz="2400" dirty="0" smtClean="0">
                <a:solidFill>
                  <a:schemeClr val="accent1"/>
                </a:solidFill>
              </a:rPr>
              <a:t>2014), </a:t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Breaking Banks</a:t>
            </a:r>
            <a:r>
              <a:rPr lang="en-US" sz="3200" dirty="0">
                <a:solidFill>
                  <a:schemeClr val="accent1"/>
                </a:solidFill>
              </a:rPr>
              <a:t>: </a:t>
            </a:r>
            <a:r>
              <a:rPr lang="en-US" sz="3200" dirty="0" smtClean="0">
                <a:solidFill>
                  <a:schemeClr val="accent1"/>
                </a:solidFill>
              </a:rPr>
              <a:t/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The </a:t>
            </a:r>
            <a:r>
              <a:rPr lang="en-US" sz="2400" dirty="0">
                <a:solidFill>
                  <a:schemeClr val="accent1"/>
                </a:solidFill>
              </a:rPr>
              <a:t>Innovators, Rogues, and Strategists Rebooting </a:t>
            </a:r>
            <a:r>
              <a:rPr lang="en-US" sz="2400" dirty="0" smtClean="0">
                <a:solidFill>
                  <a:schemeClr val="accent1"/>
                </a:solidFill>
              </a:rPr>
              <a:t>Banking</a:t>
            </a:r>
            <a:r>
              <a:rPr lang="en-US" sz="3200" dirty="0" smtClean="0">
                <a:solidFill>
                  <a:schemeClr val="accent1"/>
                </a:solidFill>
              </a:rPr>
              <a:t/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Wiley</a:t>
            </a:r>
            <a:r>
              <a:rPr lang="en-US" sz="2200" dirty="0" smtClean="0">
                <a:solidFill>
                  <a:schemeClr val="accent1"/>
                </a:solidFill>
              </a:rPr>
              <a:t> 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600" y="6597352"/>
            <a:ext cx="70706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/Breaking-Banks-Innovators-Strategists-Rebooting/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/1118900146</a:t>
            </a:r>
          </a:p>
        </p:txBody>
      </p:sp>
    </p:spTree>
    <p:extLst>
      <p:ext uri="{BB962C8B-B14F-4D97-AF65-F5344CB8AC3E}">
        <p14:creationId xmlns:p14="http://schemas.microsoft.com/office/powerpoint/2010/main" val="1874480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13430</TotalTime>
  <Words>1509</Words>
  <Application>Microsoft Macintosh PowerPoint</Application>
  <PresentationFormat>On-screen Show (4:3)</PresentationFormat>
  <Paragraphs>350</Paragraphs>
  <Slides>79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Calibri</vt:lpstr>
      <vt:lpstr>Times New Roman</vt:lpstr>
      <vt:lpstr>Verdana</vt:lpstr>
      <vt:lpstr>新細明體</vt:lpstr>
      <vt:lpstr>標楷體</vt:lpstr>
      <vt:lpstr>Arial</vt:lpstr>
      <vt:lpstr>Office 佈景主題</vt:lpstr>
      <vt:lpstr>金融科技 FinTech: Financial Technology</vt:lpstr>
      <vt:lpstr>PowerPoint Presentation</vt:lpstr>
      <vt:lpstr>PowerPoint Presentation</vt:lpstr>
      <vt:lpstr>PowerPoint Presentation</vt:lpstr>
      <vt:lpstr>Fintech: Technology Innovation in Financial Services</vt:lpstr>
      <vt:lpstr>Paolo Sironi (2016) FinTech Innovation:  From Robo-Advisors to Goal Based Investing and Gamification,  Wiley</vt:lpstr>
      <vt:lpstr>PowerPoint Presentation</vt:lpstr>
      <vt:lpstr>Brett King (2012),  Bank 3.0  Why banking is no longer somewhere you go, but something you do, Marshall Cavendish International Asia Pte Ltd</vt:lpstr>
      <vt:lpstr>Brett King (2014),  Breaking Banks:  The Innovators, Rogues, and Strategists Rebooting Banking Wiley </vt:lpstr>
      <vt:lpstr>Chris Skinner (2014),  Digital Bank:  Strategies to Launch or Become a Digital Bank,  Marshall Cavendish International Asia Pte Ltd</vt:lpstr>
      <vt:lpstr>Everett M. Rogers (2003),  Diffusion of Innovations,  5th Edition, Free Press</vt:lpstr>
      <vt:lpstr>Joseph A. Schumpeter,  The Theory of Economic Development:  An Inquiry into Profits, Capital, Credit, Interest, and the Business Cycle, Transaction Publishers, 1982 </vt:lpstr>
      <vt:lpstr>Financial Technology FinTech</vt:lpstr>
      <vt:lpstr>Financial Services</vt:lpstr>
      <vt:lpstr>Technology Innovation</vt:lpstr>
      <vt:lpstr>Innovation</vt:lpstr>
      <vt:lpstr>Innovation: a new idea, method, or device</vt:lpstr>
      <vt:lpstr>Innovation: something new</vt:lpstr>
      <vt:lpstr>Novelty : something new or unusual    the novelty of a self-driving car</vt:lpstr>
      <vt:lpstr>Creativity is not a new Idea.  Creativity is  an old belief  you leave behind</vt:lpstr>
      <vt:lpstr>FinTechs as Service Innovators: Analysing Components of Innovation</vt:lpstr>
      <vt:lpstr>Innovation “a process of  searching and recombining  existing knowledge elements”</vt:lpstr>
      <vt:lpstr>Search and recombination process to innovate:  A review of the empirical evidence and a research agenda</vt:lpstr>
      <vt:lpstr>Innovation Research  in  Economics,  Sociology and Technology Management</vt:lpstr>
      <vt:lpstr>Innovation Research in Economics, Sociology and Technology Management</vt:lpstr>
      <vt:lpstr> Business,  Innovation,  and  Knowledge  Ecosystems</vt:lpstr>
      <vt:lpstr> Business, Innovation, and Knowledge Ecosystems</vt:lpstr>
      <vt:lpstr>Innovation Ecosystems Characteristics</vt:lpstr>
      <vt:lpstr>Diffusion of Innovation Theory (DOI) </vt:lpstr>
      <vt:lpstr>Innovation (Diffusion of Innovation)</vt:lpstr>
      <vt:lpstr>Diffusion of Innovation</vt:lpstr>
      <vt:lpstr>Innovation Adoption Process</vt:lpstr>
      <vt:lpstr>Innovation Adoption Process</vt:lpstr>
      <vt:lpstr>Innovation Adoption Process</vt:lpstr>
      <vt:lpstr>Innovation Adoption Process</vt:lpstr>
      <vt:lpstr>Innovation Adoption Process</vt:lpstr>
      <vt:lpstr>FinTech Innovation FinTech high-level classification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PowerPoint Presentation</vt:lpstr>
      <vt:lpstr> FinTech: Financial Services Innovation</vt:lpstr>
      <vt:lpstr> FinTech: Payment</vt:lpstr>
      <vt:lpstr>FinTech: Payment Cashless World Emerging Payment Rails</vt:lpstr>
      <vt:lpstr> FinTech: Insurance</vt:lpstr>
      <vt:lpstr> FinTech: Insurance Insurance Disaggregation Connected Insurance</vt:lpstr>
      <vt:lpstr> FinTech: Deposits &amp; Lending</vt:lpstr>
      <vt:lpstr>FinTech: Deposits &amp; Lending Alternative Lending Shifting Customer Preferences</vt:lpstr>
      <vt:lpstr> FinTech: Capital Raising</vt:lpstr>
      <vt:lpstr>FinTech: Capital Raising Crowdfunding</vt:lpstr>
      <vt:lpstr> FinTech: Investment Management</vt:lpstr>
      <vt:lpstr> FinTech: Investment Management Empowered Investors Process Externalization</vt:lpstr>
      <vt:lpstr> FinTech: Market Provisioning</vt:lpstr>
      <vt:lpstr>FinTech: Market Provisioning Smarter, Faster Machines New Market Platforms</vt:lpstr>
      <vt:lpstr>Brett King (2014),  Breaking Banks:  The Innovators, Rogues, and Strategists Rebooting Banking Wiley </vt:lpstr>
      <vt:lpstr>“In the next 10 years,  we'll see more  disruption and changes  to the banking and  financial industry  than we've seen in the preceding 100 years.”  (Brett King, 2014)</vt:lpstr>
      <vt:lpstr>Fintech: Financial Technology</vt:lpstr>
      <vt:lpstr>Fintech: Unbunding the Bank</vt:lpstr>
      <vt:lpstr>Fintech: Unbunding the Bank</vt:lpstr>
      <vt:lpstr>Fintech: Financial Technology</vt:lpstr>
      <vt:lpstr>PowerPoint Presentation</vt:lpstr>
      <vt:lpstr>PowerPoint Presentation</vt:lpstr>
      <vt:lpstr>Financial Technology (Fintech) Categories</vt:lpstr>
      <vt:lpstr>FinTech Ecosystem (April 2015)</vt:lpstr>
      <vt:lpstr>Financial Technology (FinTech)</vt:lpstr>
      <vt:lpstr>Financial Technology (FinTech)</vt:lpstr>
      <vt:lpstr>PowerPoint Presentation</vt:lpstr>
      <vt:lpstr>FinTech Landscape Enabling Technologies  Data &amp; Analytics</vt:lpstr>
      <vt:lpstr>PowerPoint Presentation</vt:lpstr>
      <vt:lpstr>FinTech Startups Worldwide</vt:lpstr>
      <vt:lpstr>Fintech Startups WorldWide</vt:lpstr>
      <vt:lpstr>Fintech Startups WorldWide</vt:lpstr>
      <vt:lpstr>Fintech Startups WorldWide</vt:lpstr>
      <vt:lpstr>Fintech Startups WorldWide</vt:lpstr>
      <vt:lpstr>Fintech Startups WorldWide</vt:lpstr>
      <vt:lpstr>Fintech Startups WorldWide</vt:lpstr>
      <vt:lpstr>Fintech Startups WorldWide</vt:lpstr>
      <vt:lpstr>Fintech Startups WorldWide</vt:lpstr>
      <vt:lpstr>Fintech Startups WorldWide</vt:lpstr>
      <vt:lpstr>References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金融科技 (FinTech: Financial Technology)</dc:title>
  <dc:subject/>
  <dc:creator>myday</dc:creator>
  <cp:keywords>金融科技 (FinTech: Financial Technology)</cp:keywords>
  <dc:description>金融科技 (FinTech: Financial Technology)</dc:description>
  <cp:lastModifiedBy>Microsoft Office User</cp:lastModifiedBy>
  <cp:revision>855</cp:revision>
  <cp:lastPrinted>2017-03-03T01:39:44Z</cp:lastPrinted>
  <dcterms:created xsi:type="dcterms:W3CDTF">2011-02-14T23:24:00Z</dcterms:created>
  <dcterms:modified xsi:type="dcterms:W3CDTF">2017-03-03T02:15:14Z</dcterms:modified>
  <cp:category/>
</cp:coreProperties>
</file>