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848" r:id="rId2"/>
    <p:sldId id="1166" r:id="rId3"/>
    <p:sldId id="1183" r:id="rId4"/>
    <p:sldId id="1184" r:id="rId5"/>
    <p:sldId id="1193" r:id="rId6"/>
    <p:sldId id="1228" r:id="rId7"/>
    <p:sldId id="1231" r:id="rId8"/>
    <p:sldId id="1232" r:id="rId9"/>
    <p:sldId id="1159" r:id="rId10"/>
    <p:sldId id="1230" r:id="rId11"/>
    <p:sldId id="1229" r:id="rId12"/>
    <p:sldId id="1226" r:id="rId13"/>
    <p:sldId id="1227" r:id="rId14"/>
    <p:sldId id="1195" r:id="rId15"/>
    <p:sldId id="1194" r:id="rId16"/>
    <p:sldId id="1200" r:id="rId17"/>
    <p:sldId id="1199" r:id="rId18"/>
    <p:sldId id="1198" r:id="rId19"/>
    <p:sldId id="1201" r:id="rId20"/>
    <p:sldId id="1156" r:id="rId21"/>
    <p:sldId id="1196" r:id="rId22"/>
    <p:sldId id="1197" r:id="rId23"/>
    <p:sldId id="1204" r:id="rId24"/>
    <p:sldId id="1206" r:id="rId25"/>
    <p:sldId id="1203" r:id="rId26"/>
    <p:sldId id="1160" r:id="rId27"/>
    <p:sldId id="1158" r:id="rId28"/>
    <p:sldId id="947" r:id="rId29"/>
    <p:sldId id="948" r:id="rId30"/>
    <p:sldId id="1208" r:id="rId31"/>
    <p:sldId id="1235" r:id="rId32"/>
    <p:sldId id="1191" r:id="rId33"/>
    <p:sldId id="1210" r:id="rId34"/>
    <p:sldId id="1209" r:id="rId35"/>
    <p:sldId id="1211" r:id="rId36"/>
    <p:sldId id="1212" r:id="rId37"/>
    <p:sldId id="1213" r:id="rId38"/>
    <p:sldId id="1217" r:id="rId39"/>
    <p:sldId id="1249" r:id="rId40"/>
    <p:sldId id="1243" r:id="rId41"/>
    <p:sldId id="1244" r:id="rId42"/>
    <p:sldId id="1245" r:id="rId43"/>
    <p:sldId id="1246" r:id="rId44"/>
    <p:sldId id="1242" r:id="rId45"/>
    <p:sldId id="1248" r:id="rId46"/>
    <p:sldId id="1250" r:id="rId47"/>
    <p:sldId id="1251" r:id="rId48"/>
    <p:sldId id="1247" r:id="rId49"/>
    <p:sldId id="1252" r:id="rId50"/>
    <p:sldId id="1253" r:id="rId51"/>
    <p:sldId id="1254" r:id="rId52"/>
    <p:sldId id="1255" r:id="rId53"/>
    <p:sldId id="1256" r:id="rId54"/>
    <p:sldId id="1257" r:id="rId55"/>
    <p:sldId id="1258" r:id="rId56"/>
    <p:sldId id="1259" r:id="rId57"/>
    <p:sldId id="1260" r:id="rId58"/>
    <p:sldId id="1222" r:id="rId59"/>
    <p:sldId id="1218" r:id="rId60"/>
    <p:sldId id="1221" r:id="rId61"/>
    <p:sldId id="1225" r:id="rId62"/>
    <p:sldId id="1223" r:id="rId63"/>
    <p:sldId id="1219" r:id="rId64"/>
    <p:sldId id="1220" r:id="rId65"/>
    <p:sldId id="1224" r:id="rId66"/>
    <p:sldId id="1233" r:id="rId67"/>
    <p:sldId id="1261" r:id="rId68"/>
    <p:sldId id="1262" r:id="rId69"/>
    <p:sldId id="1234" r:id="rId70"/>
    <p:sldId id="1263" r:id="rId71"/>
    <p:sldId id="1266" r:id="rId72"/>
    <p:sldId id="1264" r:id="rId73"/>
    <p:sldId id="1267" r:id="rId74"/>
    <p:sldId id="1265" r:id="rId75"/>
    <p:sldId id="1236" r:id="rId76"/>
    <p:sldId id="1237" r:id="rId77"/>
    <p:sldId id="1238" r:id="rId78"/>
    <p:sldId id="1239" r:id="rId79"/>
    <p:sldId id="1240" r:id="rId80"/>
    <p:sldId id="1241" r:id="rId81"/>
    <p:sldId id="1192" r:id="rId82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93652"/>
  </p:normalViewPr>
  <p:slideViewPr>
    <p:cSldViewPr>
      <p:cViewPr varScale="1">
        <p:scale>
          <a:sx n="103" d="100"/>
          <a:sy n="103" d="100"/>
        </p:scale>
        <p:origin x="180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2017/2/25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ail.tku.edu.tw/myday/" TargetMode="External"/><Relationship Id="rId3" Type="http://schemas.openxmlformats.org/officeDocument/2006/relationships/hyperlink" Target="http://mail.tku.edu.tw/myday/cindex.htm" TargetMode="External"/><Relationship Id="rId4" Type="http://schemas.openxmlformats.org/officeDocument/2006/relationships/hyperlink" Target="http://www.im.tku.edu.tw/en_index.html" TargetMode="External"/><Relationship Id="rId5" Type="http://schemas.openxmlformats.org/officeDocument/2006/relationships/hyperlink" Target="http://english.tku.edu.tw/index.asp" TargetMode="External"/><Relationship Id="rId6" Type="http://schemas.openxmlformats.org/officeDocument/2006/relationships/hyperlink" Target="http://www.tku.edu.tw/" TargetMode="External"/><Relationship Id="rId7" Type="http://schemas.openxmlformats.org/officeDocument/2006/relationships/hyperlink" Target="http://www.im.tku.edu.tw/" TargetMode="External"/><Relationship Id="rId8" Type="http://schemas.openxmlformats.org/officeDocument/2006/relationships/hyperlink" Target="http://mail.im.tku.edu.tw/~myday/" TargetMode="External"/><Relationship Id="rId9" Type="http://schemas.openxmlformats.org/officeDocument/2006/relationships/image" Target="../media/image1.jpeg"/><Relationship Id="rId10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hyperlink" Target="https://www.amazon.com/Economics-Banking-Financial-Markets-Pearson/dp/0133836797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hyperlink" Target="https://www.amazon.com/Economics-Banking-Financial-Markets-Pearson/dp/0133836797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s://www.amazon.com/History-Money-Financial-Overview-Economic/dp/154107582X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44450"/>
            <a:ext cx="8423275" cy="1008063"/>
          </a:xfrm>
        </p:spPr>
        <p:txBody>
          <a:bodyPr/>
          <a:lstStyle/>
          <a:p>
            <a:pPr eaLnBrk="1" hangingPunct="1"/>
            <a:r>
              <a:rPr lang="zh-TW" altLang="en-US" sz="3600" dirty="0" smtClean="0">
                <a:solidFill>
                  <a:schemeClr val="tx2"/>
                </a:solidFill>
              </a:rPr>
              <a:t>金融科技</a:t>
            </a:r>
            <a:r>
              <a:rPr lang="en-US" altLang="zh-TW" sz="3600" dirty="0" smtClean="0">
                <a:solidFill>
                  <a:schemeClr val="tx2"/>
                </a:solidFill>
              </a:rPr>
              <a:t/>
            </a:r>
            <a:br>
              <a:rPr lang="en-US" altLang="zh-TW" sz="3600" dirty="0" smtClean="0">
                <a:solidFill>
                  <a:schemeClr val="tx2"/>
                </a:solidFill>
              </a:rPr>
            </a:br>
            <a:r>
              <a:rPr lang="en-US" altLang="zh-TW" sz="3500" dirty="0" err="1" smtClean="0">
                <a:solidFill>
                  <a:schemeClr val="tx2"/>
                </a:solidFill>
              </a:rPr>
              <a:t>FinTech</a:t>
            </a:r>
            <a:r>
              <a:rPr lang="en-US" altLang="zh-TW" sz="3500" dirty="0" smtClean="0">
                <a:solidFill>
                  <a:schemeClr val="tx2"/>
                </a:solidFill>
              </a:rPr>
              <a:t>: Financial Technology</a:t>
            </a:r>
            <a:endParaRPr lang="zh-TW" altLang="en-US" sz="3500" dirty="0" smtClean="0">
              <a:solidFill>
                <a:schemeClr val="tx2"/>
              </a:solidFill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268538" y="3141663"/>
            <a:ext cx="40322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 smtClean="0">
                <a:solidFill>
                  <a:srgbClr val="7F7F7F"/>
                </a:solidFill>
              </a:rPr>
              <a:t>1052FinTech02</a:t>
            </a:r>
            <a:endParaRPr kumimoji="0" lang="en-US" altLang="zh-TW" sz="1800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MIS EMBA </a:t>
            </a:r>
            <a:r>
              <a:rPr kumimoji="0" lang="is-IS" altLang="zh-TW" sz="1800" dirty="0">
                <a:solidFill>
                  <a:srgbClr val="7F7F7F"/>
                </a:solidFill>
              </a:rPr>
              <a:t>(M2263) (8595</a:t>
            </a:r>
            <a:r>
              <a:rPr kumimoji="0" lang="is-IS" altLang="zh-TW" sz="1800" dirty="0" smtClean="0">
                <a:solidFill>
                  <a:srgbClr val="7F7F7F"/>
                </a:solidFill>
              </a:rPr>
              <a:t>)</a:t>
            </a:r>
            <a:br>
              <a:rPr kumimoji="0" lang="is-IS" altLang="zh-TW" sz="1800" dirty="0" smtClean="0">
                <a:solidFill>
                  <a:srgbClr val="7F7F7F"/>
                </a:solidFill>
              </a:rPr>
            </a:br>
            <a:r>
              <a:rPr kumimoji="0" lang="en-US" altLang="ja-JP" sz="1800" dirty="0" smtClean="0">
                <a:solidFill>
                  <a:srgbClr val="7F7F7F"/>
                </a:solidFill>
              </a:rPr>
              <a:t> Fri, </a:t>
            </a:r>
            <a:r>
              <a:rPr kumimoji="0" lang="en-US" altLang="ja-JP" sz="1800" dirty="0">
                <a:solidFill>
                  <a:srgbClr val="7F7F7F"/>
                </a:solidFill>
              </a:rPr>
              <a:t>12,13,14 (19:20-22:10) (</a:t>
            </a:r>
            <a:r>
              <a:rPr kumimoji="0" lang="en-US" altLang="ja-JP" sz="1800" dirty="0" smtClean="0">
                <a:solidFill>
                  <a:srgbClr val="7F7F7F"/>
                </a:solidFill>
              </a:rPr>
              <a:t>D409</a:t>
            </a:r>
            <a:r>
              <a:rPr kumimoji="0" lang="en-US" altLang="ja-JP" sz="1800" dirty="0">
                <a:solidFill>
                  <a:srgbClr val="7F7F7F"/>
                </a:solidFill>
              </a:rPr>
              <a:t>)</a:t>
            </a: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281114"/>
            <a:ext cx="8784976" cy="174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rgbClr val="FF0000"/>
                </a:solidFill>
                <a:ea typeface="標楷體" pitchFamily="65" charset="-120"/>
              </a:rPr>
              <a:t>Fintech </a:t>
            </a:r>
            <a:r>
              <a:rPr lang="zh-TW" altLang="en-US" sz="4400" b="1" dirty="0">
                <a:solidFill>
                  <a:srgbClr val="FF0000"/>
                </a:solidFill>
                <a:ea typeface="標楷體" pitchFamily="65" charset="-120"/>
              </a:rPr>
              <a:t>金融科技的演進</a:t>
            </a:r>
            <a:r>
              <a:rPr lang="zh-TW" altLang="en-US" sz="4400" b="1" dirty="0" smtClean="0">
                <a:solidFill>
                  <a:srgbClr val="FF0000"/>
                </a:solidFill>
                <a:ea typeface="標楷體" pitchFamily="65" charset="-120"/>
              </a:rPr>
              <a:t>：</a:t>
            </a:r>
            <a: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  <a:t/>
            </a:r>
            <a:b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</a:br>
            <a:r>
              <a:rPr lang="zh-TW" altLang="en-US" sz="4400" b="1" dirty="0" smtClean="0">
                <a:solidFill>
                  <a:srgbClr val="FF0000"/>
                </a:solidFill>
                <a:ea typeface="標楷體" pitchFamily="65" charset="-120"/>
              </a:rPr>
              <a:t>貨幣</a:t>
            </a:r>
            <a:r>
              <a:rPr lang="zh-TW" altLang="en-US" sz="4400" b="1" dirty="0">
                <a:solidFill>
                  <a:srgbClr val="FF0000"/>
                </a:solidFill>
                <a:ea typeface="標楷體" pitchFamily="65" charset="-120"/>
              </a:rPr>
              <a:t>與金融</a:t>
            </a:r>
            <a:r>
              <a:rPr lang="zh-TW" altLang="en-US" sz="4400" b="1" dirty="0" smtClean="0">
                <a:solidFill>
                  <a:srgbClr val="FF0000"/>
                </a:solidFill>
                <a:ea typeface="標楷體" pitchFamily="65" charset="-120"/>
              </a:rPr>
              <a:t>服務</a:t>
            </a:r>
            <a: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  <a:t/>
            </a:r>
            <a:b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</a:br>
            <a:r>
              <a:rPr lang="en-US" altLang="zh-TW" sz="2800" b="1" dirty="0" smtClean="0">
                <a:solidFill>
                  <a:srgbClr val="FF0000"/>
                </a:solidFill>
                <a:ea typeface="標楷體" pitchFamily="65" charset="-120"/>
              </a:rPr>
              <a:t>(</a:t>
            </a:r>
            <a:r>
              <a:rPr lang="en-US" altLang="zh-TW" sz="2800" b="1" dirty="0">
                <a:solidFill>
                  <a:srgbClr val="FF0000"/>
                </a:solidFill>
                <a:ea typeface="標楷體" pitchFamily="65" charset="-120"/>
              </a:rPr>
              <a:t>Evolution of Fintech: Money and Financial Services)</a:t>
            </a: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3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Tamkang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http://mail. tku.edu.tw/</a:t>
            </a:r>
            <a:r>
              <a:rPr kumimoji="0" lang="en-US" altLang="zh-TW" sz="12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myday</a:t>
            </a: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kumimoji="0" lang="en-US" altLang="zh-TW" sz="12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 smtClean="0">
                <a:solidFill>
                  <a:srgbClr val="898989"/>
                </a:solidFill>
                <a:cs typeface="Times New Roman" pitchFamily="18" charset="0"/>
              </a:rPr>
              <a:t>2017-02-24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20713"/>
            <a:ext cx="103981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6000" dirty="0" smtClean="0">
                <a:solidFill>
                  <a:srgbClr val="FF0000"/>
                </a:solidFill>
              </a:rPr>
              <a:t>Exchange</a:t>
            </a:r>
            <a:endParaRPr lang="en-US" sz="1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551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16000" dirty="0">
                <a:solidFill>
                  <a:srgbClr val="FF0000"/>
                </a:solidFill>
              </a:rPr>
              <a:t>Barter</a:t>
            </a:r>
            <a:endParaRPr lang="en-US" sz="1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7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978"/>
          </a:xfrm>
        </p:spPr>
        <p:txBody>
          <a:bodyPr/>
          <a:lstStyle/>
          <a:p>
            <a:r>
              <a:rPr lang="en-US" sz="5400" dirty="0" smtClean="0">
                <a:solidFill>
                  <a:schemeClr val="accent1"/>
                </a:solidFill>
              </a:rPr>
              <a:t>Barter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978"/>
            <a:ext cx="9144000" cy="56313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83400" y="6669940"/>
            <a:ext cx="217719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www.jacksonvillebarter.com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62730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809" y="2780928"/>
            <a:ext cx="3737991" cy="2875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973897"/>
            <a:ext cx="3810000" cy="2489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93978"/>
          </a:xfrm>
        </p:spPr>
        <p:txBody>
          <a:bodyPr/>
          <a:lstStyle/>
          <a:p>
            <a:r>
              <a:rPr lang="en-US" sz="5400" smtClean="0">
                <a:solidFill>
                  <a:schemeClr val="accent1"/>
                </a:solidFill>
              </a:rPr>
              <a:t>Barter</a:t>
            </a:r>
            <a:endParaRPr lang="en-US" sz="5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12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"/>
            <a:ext cx="8229600" cy="93706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Money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286000" y="664161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/money/bills/bills_2/stack_of_bills_2.png.html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5" y="1196752"/>
            <a:ext cx="852094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1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"/>
            <a:ext cx="8229600" cy="93706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Bills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405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664161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/money/bills/bills_2/stack_of_bills_2.png.html</a:t>
            </a:r>
          </a:p>
        </p:txBody>
      </p:sp>
    </p:spTree>
    <p:extLst>
      <p:ext uri="{BB962C8B-B14F-4D97-AF65-F5344CB8AC3E}">
        <p14:creationId xmlns:p14="http://schemas.microsoft.com/office/powerpoint/2010/main" val="47717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"/>
            <a:ext cx="8229600" cy="93706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Gold Bullion Coin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664804" y="6632820"/>
            <a:ext cx="58143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: http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/money/coins/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American_buffalo_gold_bullion_coin_front.jpg.html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74" y="1094645"/>
            <a:ext cx="5292052" cy="529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"/>
            <a:ext cx="8229600" cy="93706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Gold Bullion Coin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664804" y="6632820"/>
            <a:ext cx="58143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/money/coins/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American_buffalo_gold_bullion_coin_back.jpg.html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82" y="1067957"/>
            <a:ext cx="5365636" cy="53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"/>
            <a:ext cx="8229600" cy="93706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Coin US Penny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286000" y="664161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/money/coins/coin_US_penny_2.png.html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00497"/>
            <a:ext cx="446449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"/>
            <a:ext cx="8229600" cy="93706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Gold Bricks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664804" y="6632820"/>
            <a:ext cx="58143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: http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/money/gold/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gold_bricks_stacked.jpg.html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43" y="911527"/>
            <a:ext cx="6437114" cy="560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1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    2017/02/17    Fintech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金融科技課程介紹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300" dirty="0" smtClean="0">
                <a:latin typeface="Calibri" charset="0"/>
                <a:ea typeface="標楷體" charset="-120"/>
              </a:rPr>
              <a:t>(</a:t>
            </a:r>
            <a:r>
              <a:rPr lang="en-US" altLang="zh-TW" sz="2300" dirty="0">
                <a:latin typeface="Calibri" charset="0"/>
                <a:ea typeface="標楷體" charset="-120"/>
              </a:rPr>
              <a:t>Course Orientation for Fintech: </a:t>
            </a:r>
            <a:r>
              <a:rPr lang="en-US" altLang="zh-TW" sz="2300" dirty="0" smtClean="0">
                <a:latin typeface="Calibri" charset="0"/>
                <a:ea typeface="標楷體" charset="-120"/>
              </a:rPr>
              <a:t>Financial </a:t>
            </a:r>
            <a:r>
              <a:rPr lang="en-US" altLang="zh-TW" sz="2300" dirty="0">
                <a:latin typeface="Calibri" charset="0"/>
                <a:ea typeface="標楷體" charset="-120"/>
              </a:rPr>
              <a:t>Technology)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2    2017/02/24    Fintech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金融科技的演進：貨幣與金融</a:t>
            </a:r>
            <a:r>
              <a:rPr lang="zh-TW" altLang="en-US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服務</a:t>
            </a: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</a:t>
            </a:r>
            <a:r>
              <a:rPr lang="zh-TW" altLang="en-US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 (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Evolution of Fintech: Money and Financial Services)</a:t>
            </a:r>
          </a:p>
          <a:p>
            <a:pPr>
              <a:buNone/>
            </a:pPr>
            <a:r>
              <a:rPr lang="en-US" altLang="zh-TW" sz="2400" dirty="0" smtClean="0">
                <a:latin typeface="Calibri" charset="0"/>
                <a:ea typeface="標楷體" charset="-120"/>
              </a:rPr>
              <a:t>3    2017/03/03    </a:t>
            </a:r>
            <a:r>
              <a:rPr lang="en-US" altLang="zh-TW" sz="2400" dirty="0">
                <a:latin typeface="Calibri" charset="0"/>
                <a:ea typeface="標楷體" charset="-120"/>
              </a:rPr>
              <a:t>Fintech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金融科技：金融服務科技創新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300" dirty="0" smtClean="0">
                <a:latin typeface="Calibri" charset="0"/>
                <a:ea typeface="標楷體" charset="-120"/>
              </a:rPr>
              <a:t>(</a:t>
            </a:r>
            <a:r>
              <a:rPr lang="en-US" altLang="zh-TW" sz="2300" dirty="0">
                <a:latin typeface="Calibri" charset="0"/>
                <a:ea typeface="標楷體" charset="-120"/>
              </a:rPr>
              <a:t>Fintech: Technology Innovation in Financial Services</a:t>
            </a:r>
            <a:r>
              <a:rPr lang="en-US" altLang="zh-TW" sz="2300" dirty="0" smtClean="0">
                <a:latin typeface="Calibri" charset="0"/>
                <a:ea typeface="標楷體" charset="-120"/>
              </a:rPr>
              <a:t>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4    2017/03/10    Fintech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金融科技與金融服務價值鏈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Fintech and Financial Services Value Chain)</a:t>
            </a:r>
          </a:p>
          <a:p>
            <a:pPr>
              <a:buNone/>
            </a:pPr>
            <a:r>
              <a:rPr lang="en-US" altLang="zh-TW" sz="2400" dirty="0" smtClean="0">
                <a:latin typeface="Calibri" charset="0"/>
                <a:ea typeface="標楷體" charset="-120"/>
              </a:rPr>
              <a:t>5    2017/03/17    </a:t>
            </a:r>
            <a:r>
              <a:rPr lang="en-US" altLang="zh-TW" sz="2400" dirty="0">
                <a:latin typeface="Calibri" charset="0"/>
                <a:ea typeface="標楷體" charset="-120"/>
              </a:rPr>
              <a:t>Fintech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金融科技商業模式創新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Fintech Business Models Innovation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)</a:t>
            </a:r>
          </a:p>
          <a:p>
            <a:pPr>
              <a:buNone/>
            </a:pP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6    2017/03/24    </a:t>
            </a:r>
            <a:r>
              <a:rPr lang="de-DE" altLang="zh-TW" sz="2400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Fintech</a:t>
            </a: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de-DE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金融科技個案研究 </a:t>
            </a: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 </a:t>
            </a:r>
            <a:r>
              <a:rPr lang="de-DE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/>
            </a:r>
            <a:br>
              <a:rPr lang="de-DE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de-DE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(</a:t>
            </a: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on </a:t>
            </a:r>
            <a:r>
              <a:rPr lang="de-DE" altLang="zh-TW" sz="2400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Fintech</a:t>
            </a: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I)</a:t>
            </a:r>
            <a:endParaRPr lang="en-US" altLang="zh-TW" sz="2400" dirty="0">
              <a:solidFill>
                <a:schemeClr val="accent5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15000" dirty="0" smtClean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967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24744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Financial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86000" y="664161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credit_card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credit_card.png.html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43677"/>
            <a:ext cx="5334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21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049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Financial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86000" y="664161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/working/icons/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Accountant_bank_officer.png.html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99027"/>
            <a:ext cx="5449697" cy="559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06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"/>
            <a:ext cx="8229600" cy="93706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Treasure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664804" y="6632820"/>
            <a:ext cx="58143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/money/treasure/treasure_chest_3.png.html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35" y="908720"/>
            <a:ext cx="5241661" cy="55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"/>
            <a:ext cx="8229600" cy="93706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Safe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664804" y="6632820"/>
            <a:ext cx="58143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/money/safe/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steel_safe.png.html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1288628"/>
            <a:ext cx="43180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2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"/>
            <a:ext cx="8229600" cy="93706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Currency Exchange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664804" y="6632820"/>
            <a:ext cx="58143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signs_symbol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/BW/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travel_symbols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currency_exchange.png.html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37" y="1203723"/>
            <a:ext cx="5618726" cy="52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5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6000" dirty="0" smtClean="0">
                <a:solidFill>
                  <a:srgbClr val="FF0000"/>
                </a:solidFill>
              </a:rPr>
              <a:t>Market</a:t>
            </a:r>
            <a:endParaRPr lang="en-US" sz="1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7148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18" y="105740"/>
            <a:ext cx="8229600" cy="802980"/>
          </a:xfrm>
        </p:spPr>
        <p:txBody>
          <a:bodyPr/>
          <a:lstStyle/>
          <a:p>
            <a:r>
              <a:rPr lang="en-US" sz="5400" dirty="0" smtClean="0">
                <a:solidFill>
                  <a:schemeClr val="accent1"/>
                </a:solidFill>
              </a:rPr>
              <a:t>Financial Services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9607" y="6579314"/>
            <a:ext cx="69847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www.crackitt.com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/7-reasons-why-your-fintech-startup-needs-visual-marketing/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" y="1319728"/>
            <a:ext cx="9144000" cy="52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4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Financial </a:t>
            </a:r>
            <a:r>
              <a:rPr lang="en-US" dirty="0" smtClean="0">
                <a:solidFill>
                  <a:schemeClr val="accent1"/>
                </a:solidFill>
              </a:rPr>
              <a:t>Revolution </a:t>
            </a:r>
            <a:r>
              <a:rPr lang="en-US" dirty="0">
                <a:solidFill>
                  <a:schemeClr val="accent1"/>
                </a:solidFill>
              </a:rPr>
              <a:t>with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71600" y="6579314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www.hedgethink.com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/european-fintech-top-100/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" y="1422588"/>
            <a:ext cx="9060970" cy="51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Financial Services Innovation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11" y="752698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7    2017/03/31   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金融服務消費者心理與行為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(</a:t>
            </a:r>
            <a:r>
              <a:rPr lang="en-US" altLang="zh-TW" sz="2100" dirty="0">
                <a:latin typeface="Calibri" charset="0"/>
                <a:ea typeface="標楷體" charset="-120"/>
              </a:rPr>
              <a:t>Consumer Psychology and Behavior on Financial Services)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8    2017/04/07    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教學行政觀摩日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(Off-campus study)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9    2017/04/14    </a:t>
            </a:r>
            <a:r>
              <a:rPr lang="zh-TW" altLang="en-US" sz="2400" dirty="0">
                <a:latin typeface="Calibri" charset="0"/>
                <a:ea typeface="標楷體" charset="-120"/>
              </a:rPr>
              <a:t>區塊鏈技術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(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Blockchain</a:t>
            </a:r>
            <a:r>
              <a:rPr lang="en-US" altLang="zh-TW" sz="2400" dirty="0">
                <a:latin typeface="Calibri" charset="0"/>
                <a:ea typeface="標楷體" charset="-120"/>
              </a:rPr>
              <a:t> Technology)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10    2017/04/21 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11    2017/04/28    Python Pandas</a:t>
            </a:r>
            <a:r>
              <a:rPr lang="zh-TW" altLang="en-US" sz="2400" dirty="0">
                <a:latin typeface="Calibri" charset="0"/>
                <a:ea typeface="標楷體" charset="-120"/>
              </a:rPr>
              <a:t>財務大數據分析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Finance Big Data Analytics with Pandas in Python)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12    2017/05/05   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人工智慧與深度學習金融科技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</a:t>
            </a:r>
            <a:r>
              <a:rPr lang="en-US" altLang="zh-TW" sz="2200" dirty="0" smtClean="0">
                <a:latin typeface="Calibri" charset="0"/>
                <a:ea typeface="標楷體" charset="-120"/>
              </a:rPr>
              <a:t>(</a:t>
            </a:r>
            <a:r>
              <a:rPr lang="en-US" altLang="zh-TW" sz="2200" dirty="0">
                <a:latin typeface="Calibri" charset="0"/>
                <a:ea typeface="標楷體" charset="-120"/>
              </a:rPr>
              <a:t>Artificial Intelligence and Deep Learning for Fintech)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FF0000"/>
                </a:solidFill>
              </a:rPr>
              <a:t>The Economics of Money, </a:t>
            </a:r>
            <a:r>
              <a:rPr lang="en-US" sz="8000" dirty="0" smtClean="0">
                <a:solidFill>
                  <a:srgbClr val="FF0000"/>
                </a:solidFill>
              </a:rPr>
              <a:t/>
            </a:r>
            <a:br>
              <a:rPr lang="en-US" sz="8000" dirty="0" smtClean="0">
                <a:solidFill>
                  <a:srgbClr val="FF0000"/>
                </a:solidFill>
              </a:rPr>
            </a:br>
            <a:r>
              <a:rPr lang="en-US" sz="8000" dirty="0" smtClean="0">
                <a:solidFill>
                  <a:srgbClr val="FF0000"/>
                </a:solidFill>
              </a:rPr>
              <a:t>Banking </a:t>
            </a:r>
            <a:r>
              <a:rPr lang="en-US" sz="8000" dirty="0">
                <a:solidFill>
                  <a:srgbClr val="FF0000"/>
                </a:solidFill>
              </a:rPr>
              <a:t>and Financial Markets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56881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Frederic S. </a:t>
            </a:r>
            <a:r>
              <a:rPr lang="en-US" sz="2400" dirty="0" err="1">
                <a:solidFill>
                  <a:schemeClr val="accent1"/>
                </a:solidFill>
              </a:rPr>
              <a:t>Mishkin</a:t>
            </a:r>
            <a:r>
              <a:rPr lang="en-US" sz="2400" dirty="0">
                <a:solidFill>
                  <a:schemeClr val="accent1"/>
                </a:solidFill>
              </a:rPr>
              <a:t> (2015),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The </a:t>
            </a:r>
            <a:r>
              <a:rPr lang="en-US" sz="2400" dirty="0">
                <a:solidFill>
                  <a:schemeClr val="accent1"/>
                </a:solidFill>
              </a:rPr>
              <a:t>Economics of Money, Banking and Financial Markets,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11th </a:t>
            </a:r>
            <a:r>
              <a:rPr lang="en-US" sz="2400" dirty="0">
                <a:solidFill>
                  <a:schemeClr val="accent1"/>
                </a:solidFill>
              </a:rPr>
              <a:t>Edition, Pearson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8343" y="6495989"/>
            <a:ext cx="1440731" cy="389000"/>
          </a:xfrm>
        </p:spPr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340768"/>
            <a:ext cx="4124176" cy="5155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5816" y="6606063"/>
            <a:ext cx="61120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www.amazon.com/Economics-Banking-Financial-Markets-Pearson/dp/0133836797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1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Economics of Money, 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Banking </a:t>
            </a:r>
            <a:r>
              <a:rPr lang="en-US" dirty="0">
                <a:solidFill>
                  <a:schemeClr val="accent1"/>
                </a:solidFill>
              </a:rPr>
              <a:t>and Financial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Money</a:t>
            </a:r>
            <a:r>
              <a:rPr lang="en-US" dirty="0"/>
              <a:t>, Banking, and Financial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Financial Markets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Financial Institutions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Central Banking and the Conduct of Monetary Policy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International Finance and Monetary Policy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Monetary Theory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Financial Services </a:t>
            </a:r>
            <a:r>
              <a:rPr lang="en-US" dirty="0" smtClean="0"/>
              <a:t>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130826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INTRODUCTION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Why Study Money, Banking, and Financial Markets?</a:t>
            </a:r>
          </a:p>
          <a:p>
            <a:pPr marL="0" indent="0">
              <a:buNone/>
            </a:pPr>
            <a:r>
              <a:rPr lang="en-US" dirty="0"/>
              <a:t>2. An Overview of the Financial System </a:t>
            </a:r>
          </a:p>
          <a:p>
            <a:pPr marL="0" indent="0">
              <a:buNone/>
            </a:pPr>
            <a:r>
              <a:rPr lang="en-US" dirty="0"/>
              <a:t>3. What Is Money?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425864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FINANCIAL </a:t>
            </a:r>
            <a:r>
              <a:rPr lang="en-US" dirty="0">
                <a:solidFill>
                  <a:schemeClr val="accent1"/>
                </a:solidFill>
              </a:rPr>
              <a:t>MARKETS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4. Understanding Interest Rates </a:t>
            </a:r>
          </a:p>
          <a:p>
            <a:pPr marL="0" indent="0">
              <a:buNone/>
            </a:pPr>
            <a:r>
              <a:rPr lang="en-US" dirty="0"/>
              <a:t>5. The Behavior of Interest Rates </a:t>
            </a:r>
          </a:p>
          <a:p>
            <a:pPr marL="0" indent="0">
              <a:buNone/>
            </a:pPr>
            <a:r>
              <a:rPr lang="en-US" dirty="0"/>
              <a:t>6. The Risk and Term Structure of Interest Rates </a:t>
            </a:r>
          </a:p>
          <a:p>
            <a:pPr marL="0" indent="0">
              <a:buNone/>
            </a:pPr>
            <a:r>
              <a:rPr lang="en-US" dirty="0"/>
              <a:t>7. The Stock Market, the Theory of Rational Expectations, and the Efficient Market Hypothesis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133829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FINANCIAL </a:t>
            </a:r>
            <a:r>
              <a:rPr lang="en-US" dirty="0">
                <a:solidFill>
                  <a:schemeClr val="accent1"/>
                </a:solidFill>
              </a:rPr>
              <a:t>INSTITUTIONS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8. An Economic Analysis of Financial Structure</a:t>
            </a:r>
          </a:p>
          <a:p>
            <a:pPr marL="0" indent="0">
              <a:buNone/>
            </a:pPr>
            <a:r>
              <a:rPr lang="en-US" dirty="0"/>
              <a:t>9. Banking and the Management of Financial Institutions</a:t>
            </a:r>
          </a:p>
          <a:p>
            <a:pPr marL="0" indent="0">
              <a:buNone/>
            </a:pPr>
            <a:r>
              <a:rPr lang="en-US" dirty="0"/>
              <a:t>10. Economic Analysis of Financial Regulation</a:t>
            </a:r>
          </a:p>
          <a:p>
            <a:pPr marL="0" indent="0">
              <a:buNone/>
            </a:pPr>
            <a:r>
              <a:rPr lang="en-US" dirty="0"/>
              <a:t>11. Banking Industry: Structure and Competition</a:t>
            </a:r>
          </a:p>
          <a:p>
            <a:pPr marL="0" indent="0">
              <a:buNone/>
            </a:pPr>
            <a:r>
              <a:rPr lang="en-US" dirty="0"/>
              <a:t>12. Financial Crises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00476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CENTRAL </a:t>
            </a:r>
            <a:r>
              <a:rPr lang="en-US" dirty="0">
                <a:solidFill>
                  <a:schemeClr val="accent1"/>
                </a:solidFill>
              </a:rPr>
              <a:t>BANKING AND THE CONDUCT OF MONETARY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13. Central Banks and the Federal Reserve System</a:t>
            </a:r>
          </a:p>
          <a:p>
            <a:pPr marL="0" indent="0">
              <a:buNone/>
            </a:pPr>
            <a:r>
              <a:rPr lang="en-US" dirty="0"/>
              <a:t>14. The Money Supply Process</a:t>
            </a:r>
          </a:p>
          <a:p>
            <a:pPr marL="0" indent="0">
              <a:buNone/>
            </a:pPr>
            <a:r>
              <a:rPr lang="en-US" dirty="0"/>
              <a:t>15. The Tools of Monetary Policy</a:t>
            </a:r>
          </a:p>
          <a:p>
            <a:pPr marL="0" indent="0">
              <a:buNone/>
            </a:pPr>
            <a:r>
              <a:rPr lang="en-US" dirty="0"/>
              <a:t>16. The Conduct of Monetary Policy: Strategy and Tactics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94853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579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MONETARY </a:t>
            </a:r>
            <a:r>
              <a:rPr lang="en-US" dirty="0">
                <a:solidFill>
                  <a:schemeClr val="accent1"/>
                </a:solidFill>
              </a:rPr>
              <a:t>THEORY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18457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19</a:t>
            </a:r>
            <a:r>
              <a:rPr lang="en-US" dirty="0"/>
              <a:t>. Quantity Theory, Inflation, and the Demand for Money</a:t>
            </a:r>
          </a:p>
          <a:p>
            <a:pPr marL="0" indent="0">
              <a:buNone/>
            </a:pPr>
            <a:r>
              <a:rPr lang="en-US" dirty="0"/>
              <a:t>20. The IS Curve</a:t>
            </a:r>
          </a:p>
          <a:p>
            <a:pPr marL="0" indent="0">
              <a:buNone/>
            </a:pPr>
            <a:r>
              <a:rPr lang="en-US" dirty="0"/>
              <a:t>21. The Monetary Policy and Aggregate Demand Curves</a:t>
            </a:r>
          </a:p>
          <a:p>
            <a:pPr marL="0" indent="0">
              <a:buNone/>
            </a:pPr>
            <a:r>
              <a:rPr lang="en-US" dirty="0"/>
              <a:t>22. Aggregate Demand and Supply Analysis</a:t>
            </a:r>
          </a:p>
          <a:p>
            <a:pPr marL="0" indent="0">
              <a:buNone/>
            </a:pPr>
            <a:r>
              <a:rPr lang="en-US" dirty="0"/>
              <a:t>23. Monetary Policy Theory</a:t>
            </a:r>
          </a:p>
          <a:p>
            <a:pPr marL="0" indent="0">
              <a:buNone/>
            </a:pPr>
            <a:r>
              <a:rPr lang="en-US" dirty="0"/>
              <a:t>24. The Role of Expectations in Monetary Policy</a:t>
            </a:r>
          </a:p>
          <a:p>
            <a:pPr marL="0" indent="0">
              <a:buNone/>
            </a:pPr>
            <a:r>
              <a:rPr lang="en-US" dirty="0"/>
              <a:t>25. Transmission Mechanisms of Monetary Policy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825768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Financial Services Industry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26. Financial </a:t>
            </a:r>
            <a:r>
              <a:rPr lang="en-US" dirty="0" smtClean="0"/>
              <a:t>Crises </a:t>
            </a:r>
            <a:r>
              <a:rPr lang="en-US" dirty="0"/>
              <a:t>in Emerging Market Economies</a:t>
            </a:r>
          </a:p>
          <a:p>
            <a:pPr marL="0" indent="0">
              <a:buNone/>
            </a:pPr>
            <a:r>
              <a:rPr lang="en-US" dirty="0"/>
              <a:t>27. The ISLM Model</a:t>
            </a:r>
          </a:p>
          <a:p>
            <a:pPr marL="0" indent="0">
              <a:buNone/>
            </a:pPr>
            <a:r>
              <a:rPr lang="en-US" dirty="0"/>
              <a:t>28. Nonbank Finance</a:t>
            </a:r>
          </a:p>
          <a:p>
            <a:pPr marL="0" indent="0">
              <a:buNone/>
            </a:pPr>
            <a:r>
              <a:rPr lang="en-US" dirty="0"/>
              <a:t>29. Financial Derivatives</a:t>
            </a:r>
          </a:p>
          <a:p>
            <a:pPr marL="0" indent="0">
              <a:buNone/>
            </a:pPr>
            <a:r>
              <a:rPr lang="en-US" dirty="0"/>
              <a:t>30. Conflicts of Interest in the Financial Services Industry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86774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4829"/>
          </a:xfrm>
        </p:spPr>
        <p:txBody>
          <a:bodyPr/>
          <a:lstStyle/>
          <a:p>
            <a:r>
              <a:rPr lang="en-US" sz="8800">
                <a:solidFill>
                  <a:srgbClr val="FF0000"/>
                </a:solidFill>
              </a:rPr>
              <a:t>Why Study Money, </a:t>
            </a:r>
            <a:r>
              <a:rPr lang="en-US" sz="8800" smtClean="0">
                <a:solidFill>
                  <a:srgbClr val="FF0000"/>
                </a:solidFill>
              </a:rPr>
              <a:t/>
            </a:r>
            <a:br>
              <a:rPr lang="en-US" sz="8800" smtClean="0">
                <a:solidFill>
                  <a:srgbClr val="FF0000"/>
                </a:solidFill>
              </a:rPr>
            </a:br>
            <a:r>
              <a:rPr lang="en-US" sz="8800" smtClean="0">
                <a:solidFill>
                  <a:srgbClr val="FF0000"/>
                </a:solidFill>
              </a:rPr>
              <a:t>Banking</a:t>
            </a:r>
            <a:r>
              <a:rPr lang="en-US" sz="8800">
                <a:solidFill>
                  <a:srgbClr val="FF0000"/>
                </a:solidFill>
              </a:rPr>
              <a:t>, and Financial Markets?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894637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13    2017/05/12    Fintech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金融科技個案研究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II </a:t>
            </a:r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on Fintech II)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14    2017/05/19   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金融科技財富管理：機器人理財</a:t>
            </a:r>
            <a:r>
              <a:rPr lang="zh-TW" altLang="en-US" sz="2400" dirty="0" smtClean="0">
                <a:latin typeface="Calibri" charset="0"/>
                <a:ea typeface="標楷體" charset="-120"/>
              </a:rPr>
              <a:t>顧問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Robo</a:t>
            </a:r>
            <a:r>
              <a:rPr lang="en-US" altLang="zh-TW" sz="2400" dirty="0">
                <a:latin typeface="Calibri" charset="0"/>
                <a:ea typeface="標楷體" charset="-120"/>
              </a:rPr>
              <a:t>-Advisors for Wealth Management in Fintech)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15    2017/05/26    </a:t>
            </a:r>
            <a:r>
              <a:rPr lang="zh-TW" altLang="en-US" sz="2400" dirty="0">
                <a:latin typeface="Calibri" charset="0"/>
                <a:ea typeface="標楷體" charset="-120"/>
              </a:rPr>
              <a:t>投資組合最佳化與程式交易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Portfolio Optimization and Algorithmic Trading)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16    2017/06/02   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金融科技智慧問答系統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Intelligent Question Answering System for Fintech)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17    2017/06/09 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I (Final Project Presentation I)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18    2017/06/16 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II (Final Project Presentation II)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Why Study Money, Banking, and Financial </a:t>
            </a:r>
            <a:r>
              <a:rPr lang="en-US" dirty="0" smtClean="0">
                <a:solidFill>
                  <a:schemeClr val="accent1"/>
                </a:solidFill>
              </a:rPr>
              <a:t>Markets?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To examine how </a:t>
            </a:r>
            <a:r>
              <a:rPr lang="en-US" sz="3600" dirty="0">
                <a:solidFill>
                  <a:srgbClr val="FF0000"/>
                </a:solidFill>
              </a:rPr>
              <a:t>financial markets</a:t>
            </a:r>
            <a:r>
              <a:rPr lang="en-US" sz="3600" dirty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such </a:t>
            </a:r>
            <a:r>
              <a:rPr lang="en-US" sz="3600" dirty="0"/>
              <a:t>as </a:t>
            </a:r>
            <a:r>
              <a:rPr lang="en-US" sz="3600" dirty="0">
                <a:solidFill>
                  <a:srgbClr val="C00000"/>
                </a:solidFill>
              </a:rPr>
              <a:t>bond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stock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foreign exchange</a:t>
            </a:r>
            <a:r>
              <a:rPr lang="en-US" sz="3600" dirty="0"/>
              <a:t> markets work</a:t>
            </a:r>
          </a:p>
          <a:p>
            <a:r>
              <a:rPr lang="en-US" sz="3600" dirty="0"/>
              <a:t>To examine how </a:t>
            </a:r>
            <a:r>
              <a:rPr lang="en-US" sz="3600" dirty="0">
                <a:solidFill>
                  <a:srgbClr val="FF0000"/>
                </a:solidFill>
              </a:rPr>
              <a:t>financial institutions </a:t>
            </a:r>
            <a:r>
              <a:rPr lang="en-US" sz="3600" dirty="0"/>
              <a:t>such as </a:t>
            </a:r>
            <a:r>
              <a:rPr lang="en-US" sz="3600" dirty="0">
                <a:solidFill>
                  <a:srgbClr val="C00000"/>
                </a:solidFill>
              </a:rPr>
              <a:t>banks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insurance companies</a:t>
            </a:r>
            <a:r>
              <a:rPr lang="en-US" sz="3600" dirty="0"/>
              <a:t> work</a:t>
            </a:r>
          </a:p>
          <a:p>
            <a:r>
              <a:rPr lang="en-US" sz="3600" dirty="0"/>
              <a:t>To examine the </a:t>
            </a:r>
            <a:r>
              <a:rPr lang="en-US" sz="3600" dirty="0">
                <a:solidFill>
                  <a:srgbClr val="C00000"/>
                </a:solidFill>
              </a:rPr>
              <a:t>role of money</a:t>
            </a:r>
            <a:r>
              <a:rPr lang="en-US" sz="3600" dirty="0"/>
              <a:t> in the </a:t>
            </a:r>
            <a:r>
              <a:rPr lang="en-US" sz="3600" dirty="0" smtClean="0">
                <a:solidFill>
                  <a:srgbClr val="FF0000"/>
                </a:solidFill>
              </a:rPr>
              <a:t>economy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52191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Financial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en-US" sz="4000" dirty="0"/>
              <a:t>Markets in which funds are transferred from people who have an excess of available funds to people who have a shortage of funds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Bond market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Stock market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Foreign exchange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11331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Financial Institutions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91682"/>
          </a:xfrm>
        </p:spPr>
        <p:txBody>
          <a:bodyPr/>
          <a:lstStyle/>
          <a:p>
            <a:r>
              <a:rPr lang="en-US" dirty="0"/>
              <a:t>Financial Intermediaries: institutions that borrow funds from people who have saved and make loans to other people: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Banks</a:t>
            </a:r>
            <a:r>
              <a:rPr lang="en-US" sz="3200" dirty="0"/>
              <a:t>: accept deposits and make loans</a:t>
            </a:r>
          </a:p>
          <a:p>
            <a:pPr lvl="1"/>
            <a:r>
              <a:rPr lang="en-US" sz="3200" dirty="0"/>
              <a:t>Other Financial Institutions:</a:t>
            </a:r>
            <a:r>
              <a:rPr lang="en-US" sz="3200" dirty="0">
                <a:solidFill>
                  <a:srgbClr val="FF0000"/>
                </a:solidFill>
              </a:rPr>
              <a:t> insurance companies</a:t>
            </a:r>
            <a:r>
              <a:rPr lang="en-US" sz="3200" dirty="0"/>
              <a:t>, </a:t>
            </a:r>
            <a:r>
              <a:rPr lang="en-US" sz="3200" dirty="0" smtClean="0">
                <a:solidFill>
                  <a:srgbClr val="FF0000"/>
                </a:solidFill>
              </a:rPr>
              <a:t>finance </a:t>
            </a:r>
            <a:r>
              <a:rPr lang="en-US" sz="3200" dirty="0">
                <a:solidFill>
                  <a:srgbClr val="FF0000"/>
                </a:solidFill>
              </a:rPr>
              <a:t>companies</a:t>
            </a:r>
            <a:r>
              <a:rPr lang="en-US" sz="3200" dirty="0"/>
              <a:t>, </a:t>
            </a:r>
            <a:r>
              <a:rPr lang="en-US" sz="3200" dirty="0" smtClean="0">
                <a:solidFill>
                  <a:srgbClr val="FF0000"/>
                </a:solidFill>
              </a:rPr>
              <a:t>pension funds, mutual funds and investment banks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Financial Innovation</a:t>
            </a:r>
            <a:r>
              <a:rPr lang="en-US" dirty="0"/>
              <a:t>: </a:t>
            </a:r>
            <a:r>
              <a:rPr lang="en-US" dirty="0" smtClean="0"/>
              <a:t>the </a:t>
            </a:r>
            <a:r>
              <a:rPr lang="en-US" dirty="0"/>
              <a:t>advent of the information age and e-finance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85677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chemeClr val="accent1"/>
                </a:solidFill>
              </a:rPr>
              <a:t>Money and Business Cycles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Money </a:t>
            </a:r>
            <a:r>
              <a:rPr lang="en-US" dirty="0"/>
              <a:t>plays an important role in generating business cycles</a:t>
            </a:r>
          </a:p>
          <a:p>
            <a:r>
              <a:rPr lang="en-US" dirty="0"/>
              <a:t>Recessions (unemployment) and expansions affect all of us</a:t>
            </a:r>
          </a:p>
          <a:p>
            <a:r>
              <a:rPr lang="en-US" dirty="0"/>
              <a:t>Monetary Theory ties changes in the money supply to changes in aggregate economic activity and the price level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55479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08302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Overview of the Financial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  <p:sp>
        <p:nvSpPr>
          <p:cNvPr id="8" name="Oval 7"/>
          <p:cNvSpPr/>
          <p:nvPr/>
        </p:nvSpPr>
        <p:spPr>
          <a:xfrm>
            <a:off x="3883266" y="4581128"/>
            <a:ext cx="1593492" cy="151216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Financial Markets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883266" y="1556792"/>
            <a:ext cx="1593492" cy="1512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Financial </a:t>
            </a:r>
            <a:br>
              <a:rPr lang="en-US" b="1" smtClean="0">
                <a:solidFill>
                  <a:schemeClr val="tx1"/>
                </a:solidFill>
              </a:rPr>
            </a:br>
            <a:r>
              <a:rPr lang="en-US" b="1" smtClean="0">
                <a:solidFill>
                  <a:schemeClr val="tx1"/>
                </a:solidFill>
              </a:rPr>
              <a:t>Intermediaries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91880" y="980728"/>
            <a:ext cx="2376264" cy="4040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Indirect Finance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91880" y="6193260"/>
            <a:ext cx="2376264" cy="404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D</a:t>
            </a:r>
            <a:r>
              <a:rPr lang="en-US" b="1" smtClean="0">
                <a:solidFill>
                  <a:schemeClr val="tx1"/>
                </a:solidFill>
              </a:rPr>
              <a:t>irect </a:t>
            </a:r>
            <a:r>
              <a:rPr lang="en-US" b="1" dirty="0" smtClean="0">
                <a:solidFill>
                  <a:schemeClr val="tx1"/>
                </a:solidFill>
              </a:rPr>
              <a:t>Finance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35180" y="4581128"/>
            <a:ext cx="2016224" cy="15121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Borrower-Senders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1. Business firms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2. Government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3. Households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4. Foreigners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1432" y="4581128"/>
            <a:ext cx="2016224" cy="1512168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Lender-Savers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1. Households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2. Business firms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3. Government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4. Foreigners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2472805" y="4925293"/>
            <a:ext cx="1296144" cy="82383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Funds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4031940" y="3449128"/>
            <a:ext cx="1296144" cy="82383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Funds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580112" y="4925293"/>
            <a:ext cx="1296144" cy="82383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Funds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>
            <a:off x="921797" y="1699135"/>
            <a:ext cx="2725341" cy="2828521"/>
          </a:xfrm>
          <a:prstGeom prst="bentArrow">
            <a:avLst>
              <a:gd name="adj1" fmla="val 15946"/>
              <a:gd name="adj2" fmla="val 17277"/>
              <a:gd name="adj3" fmla="val 21805"/>
              <a:gd name="adj4" fmla="val 240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rot="5400000">
            <a:off x="5681787" y="1780532"/>
            <a:ext cx="2665727" cy="2828521"/>
          </a:xfrm>
          <a:prstGeom prst="bentArrow">
            <a:avLst>
              <a:gd name="adj1" fmla="val 15946"/>
              <a:gd name="adj2" fmla="val 17277"/>
              <a:gd name="adj3" fmla="val 21805"/>
              <a:gd name="adj4" fmla="val 240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5885" y="196943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Funds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338978" y="18448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Funds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84535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/>
          <a:lstStyle/>
          <a:p>
            <a:r>
              <a:rPr lang="en-US" sz="12000" dirty="0" smtClean="0">
                <a:solidFill>
                  <a:srgbClr val="FF0000"/>
                </a:solidFill>
              </a:rPr>
              <a:t>What is Money?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793339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"/>
            <a:ext cx="8229600" cy="93706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Money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286000" y="664161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/money/bills/bills_2/stack_of_bills_2.png.html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5" y="1196752"/>
            <a:ext cx="852094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4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"/>
            <a:ext cx="8229600" cy="93706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Bills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405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664161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/money/bills/bills_2/stack_of_bills_2.png.html</a:t>
            </a:r>
          </a:p>
        </p:txBody>
      </p:sp>
    </p:spTree>
    <p:extLst>
      <p:ext uri="{BB962C8B-B14F-4D97-AF65-F5344CB8AC3E}">
        <p14:creationId xmlns:p14="http://schemas.microsoft.com/office/powerpoint/2010/main" val="2450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Meaning of Money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Money (=money supply) </a:t>
            </a:r>
            <a:r>
              <a:rPr lang="en-US" dirty="0"/>
              <a:t>any vehicle used as a means of </a:t>
            </a:r>
            <a:r>
              <a:rPr lang="en-US" dirty="0">
                <a:solidFill>
                  <a:srgbClr val="FF0000"/>
                </a:solidFill>
              </a:rPr>
              <a:t>exchange</a:t>
            </a:r>
            <a:r>
              <a:rPr lang="en-US" dirty="0"/>
              <a:t> to pay for goods, services or debts.</a:t>
            </a:r>
          </a:p>
          <a:p>
            <a:r>
              <a:rPr lang="en-US" dirty="0"/>
              <a:t>In today’s society, any </a:t>
            </a:r>
            <a:r>
              <a:rPr lang="en-US" dirty="0">
                <a:solidFill>
                  <a:srgbClr val="C00000"/>
                </a:solidFill>
              </a:rPr>
              <a:t>asset</a:t>
            </a:r>
            <a:r>
              <a:rPr lang="en-US" dirty="0"/>
              <a:t> that can quickly be transferred into cash is considered money.</a:t>
            </a:r>
          </a:p>
          <a:p>
            <a:r>
              <a:rPr lang="en-US" dirty="0"/>
              <a:t>The more </a:t>
            </a:r>
            <a:r>
              <a:rPr lang="en-US" dirty="0">
                <a:solidFill>
                  <a:srgbClr val="C00000"/>
                </a:solidFill>
              </a:rPr>
              <a:t>liquid</a:t>
            </a:r>
            <a:r>
              <a:rPr lang="en-US" dirty="0"/>
              <a:t> an asset is, the closer it is to money.</a:t>
            </a:r>
          </a:p>
          <a:p>
            <a:r>
              <a:rPr lang="en-US" dirty="0"/>
              <a:t>In economics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money</a:t>
            </a:r>
            <a:r>
              <a:rPr lang="en-US" dirty="0" smtClean="0"/>
              <a:t> </a:t>
            </a:r>
            <a:r>
              <a:rPr lang="en-US" dirty="0"/>
              <a:t>does not mean </a:t>
            </a:r>
            <a:r>
              <a:rPr lang="en-US" dirty="0">
                <a:solidFill>
                  <a:srgbClr val="C00000"/>
                </a:solidFill>
              </a:rPr>
              <a:t>wealth</a:t>
            </a:r>
            <a:r>
              <a:rPr lang="en-US" dirty="0"/>
              <a:t> nor does it mean </a:t>
            </a:r>
            <a:r>
              <a:rPr lang="en-US" dirty="0">
                <a:solidFill>
                  <a:srgbClr val="C00000"/>
                </a:solidFill>
              </a:rPr>
              <a:t>income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143317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Functions of Money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r>
              <a:rPr lang="en-US" sz="4400" dirty="0" smtClean="0">
                <a:solidFill>
                  <a:srgbClr val="FF0000"/>
                </a:solidFill>
              </a:rPr>
              <a:t>Medium of </a:t>
            </a:r>
            <a:r>
              <a:rPr lang="en-US" sz="4400" dirty="0">
                <a:solidFill>
                  <a:srgbClr val="FF0000"/>
                </a:solidFill>
              </a:rPr>
              <a:t>E</a:t>
            </a:r>
            <a:r>
              <a:rPr lang="en-US" sz="4400" dirty="0" smtClean="0">
                <a:solidFill>
                  <a:srgbClr val="FF0000"/>
                </a:solidFill>
              </a:rPr>
              <a:t>xchange</a:t>
            </a:r>
            <a:endParaRPr lang="en-US" sz="4400" dirty="0" smtClean="0">
              <a:solidFill>
                <a:srgbClr val="FF0000"/>
              </a:solidFill>
            </a:endParaRPr>
          </a:p>
          <a:p>
            <a:r>
              <a:rPr lang="en-US" sz="4400" dirty="0" smtClean="0">
                <a:solidFill>
                  <a:srgbClr val="FF0000"/>
                </a:solidFill>
              </a:rPr>
              <a:t>Unit of Account</a:t>
            </a:r>
          </a:p>
          <a:p>
            <a:r>
              <a:rPr lang="en-US" sz="4400" dirty="0" smtClean="0">
                <a:solidFill>
                  <a:srgbClr val="FF0000"/>
                </a:solidFill>
              </a:rPr>
              <a:t>Store of Value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26992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9600" dirty="0">
                <a:solidFill>
                  <a:srgbClr val="FF0000"/>
                </a:solidFill>
              </a:rPr>
              <a:t>Evolution of Fintech: </a:t>
            </a:r>
            <a:r>
              <a:rPr lang="en-US" altLang="zh-TW" sz="9600" dirty="0" smtClean="0">
                <a:solidFill>
                  <a:srgbClr val="FF0000"/>
                </a:solidFill>
              </a:rPr>
              <a:t/>
            </a:r>
            <a:br>
              <a:rPr lang="en-US" altLang="zh-TW" sz="9600" dirty="0" smtClean="0">
                <a:solidFill>
                  <a:srgbClr val="FF0000"/>
                </a:solidFill>
              </a:rPr>
            </a:br>
            <a:r>
              <a:rPr lang="en-US" altLang="zh-TW" sz="8000" dirty="0" smtClean="0">
                <a:solidFill>
                  <a:srgbClr val="FF0000"/>
                </a:solidFill>
              </a:rPr>
              <a:t>Money </a:t>
            </a:r>
            <a:r>
              <a:rPr lang="en-US" altLang="zh-TW" sz="8000" dirty="0">
                <a:solidFill>
                  <a:srgbClr val="FF0000"/>
                </a:solidFill>
              </a:rPr>
              <a:t>and Financial Services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6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Medium of Exchange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63690"/>
          </a:xfrm>
        </p:spPr>
        <p:txBody>
          <a:bodyPr/>
          <a:lstStyle/>
          <a:p>
            <a:r>
              <a:rPr lang="en-US" dirty="0"/>
              <a:t>By </a:t>
            </a:r>
            <a:r>
              <a:rPr lang="en-US" dirty="0">
                <a:solidFill>
                  <a:schemeClr val="accent1"/>
                </a:solidFill>
              </a:rPr>
              <a:t>eliminating </a:t>
            </a:r>
            <a:r>
              <a:rPr lang="en-US" dirty="0">
                <a:solidFill>
                  <a:srgbClr val="FF0000"/>
                </a:solidFill>
              </a:rPr>
              <a:t>barter</a:t>
            </a:r>
            <a:r>
              <a:rPr lang="en-US" dirty="0"/>
              <a:t>, this function of money </a:t>
            </a:r>
            <a:r>
              <a:rPr lang="en-US" dirty="0">
                <a:solidFill>
                  <a:schemeClr val="accent1"/>
                </a:solidFill>
              </a:rPr>
              <a:t>increases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efficiency</a:t>
            </a:r>
            <a:r>
              <a:rPr lang="en-US" dirty="0"/>
              <a:t> in a society.  </a:t>
            </a:r>
          </a:p>
          <a:p>
            <a:r>
              <a:rPr lang="en-US" dirty="0"/>
              <a:t>As human societies started to engage in exchange money had to be invented.</a:t>
            </a:r>
          </a:p>
          <a:p>
            <a:r>
              <a:rPr lang="en-US" dirty="0">
                <a:solidFill>
                  <a:schemeClr val="accent1"/>
                </a:solidFill>
              </a:rPr>
              <a:t>Any </a:t>
            </a:r>
            <a:r>
              <a:rPr lang="en-US" dirty="0">
                <a:solidFill>
                  <a:srgbClr val="FF0000"/>
                </a:solidFill>
              </a:rPr>
              <a:t>technological change </a:t>
            </a:r>
            <a:r>
              <a:rPr lang="en-US" dirty="0">
                <a:solidFill>
                  <a:schemeClr val="accent1"/>
                </a:solidFill>
              </a:rPr>
              <a:t>that 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reduces </a:t>
            </a:r>
            <a:r>
              <a:rPr lang="en-US" dirty="0">
                <a:solidFill>
                  <a:srgbClr val="FF0000"/>
                </a:solidFill>
              </a:rPr>
              <a:t>transaction costs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increases </a:t>
            </a:r>
            <a:r>
              <a:rPr lang="en-US" dirty="0">
                <a:solidFill>
                  <a:srgbClr val="FF0000"/>
                </a:solidFill>
              </a:rPr>
              <a:t>the wealth</a:t>
            </a:r>
            <a:r>
              <a:rPr lang="en-US" dirty="0">
                <a:solidFill>
                  <a:schemeClr val="accent1"/>
                </a:solidFill>
              </a:rPr>
              <a:t> of the society.</a:t>
            </a:r>
          </a:p>
          <a:p>
            <a:r>
              <a:rPr lang="en-US" dirty="0"/>
              <a:t>Any </a:t>
            </a:r>
            <a:r>
              <a:rPr lang="en-US" dirty="0">
                <a:solidFill>
                  <a:srgbClr val="FF0000"/>
                </a:solidFill>
              </a:rPr>
              <a:t>technological change</a:t>
            </a:r>
            <a:r>
              <a:rPr lang="en-US" dirty="0"/>
              <a:t> that allows people to specialize also </a:t>
            </a:r>
            <a:r>
              <a:rPr lang="en-US" dirty="0">
                <a:solidFill>
                  <a:srgbClr val="FF0000"/>
                </a:solidFill>
              </a:rPr>
              <a:t>increases wealth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132771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35"/>
            <a:ext cx="8229600" cy="8942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Unit of Account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9"/>
            <a:ext cx="8784976" cy="5658038"/>
          </a:xfrm>
        </p:spPr>
        <p:txBody>
          <a:bodyPr/>
          <a:lstStyle/>
          <a:p>
            <a:r>
              <a:rPr lang="en-US" sz="2800" dirty="0"/>
              <a:t>We use money to measure the value of goods and services.</a:t>
            </a:r>
          </a:p>
          <a:p>
            <a:r>
              <a:rPr lang="en-US" sz="2800" dirty="0"/>
              <a:t>Suppose we had 4 goods and no money.  How do we measure the price of each good?</a:t>
            </a:r>
          </a:p>
          <a:p>
            <a:pPr lvl="1"/>
            <a:r>
              <a:rPr lang="en-US" dirty="0"/>
              <a:t>A in terms of B</a:t>
            </a:r>
          </a:p>
          <a:p>
            <a:pPr lvl="1"/>
            <a:r>
              <a:rPr lang="en-US" dirty="0"/>
              <a:t>B in terms of C		</a:t>
            </a:r>
            <a:r>
              <a:rPr lang="en-US" dirty="0">
                <a:solidFill>
                  <a:srgbClr val="C00000"/>
                </a:solidFill>
              </a:rPr>
              <a:t>N!/2(N-2)!</a:t>
            </a:r>
          </a:p>
          <a:p>
            <a:pPr lvl="1"/>
            <a:r>
              <a:rPr lang="en-US" dirty="0"/>
              <a:t>C in terms of D</a:t>
            </a:r>
          </a:p>
          <a:p>
            <a:pPr lvl="1"/>
            <a:r>
              <a:rPr lang="en-US" dirty="0"/>
              <a:t>A in terms of C</a:t>
            </a:r>
          </a:p>
          <a:p>
            <a:pPr lvl="1"/>
            <a:r>
              <a:rPr lang="en-US" dirty="0"/>
              <a:t>A in terms of D</a:t>
            </a:r>
          </a:p>
          <a:p>
            <a:pPr lvl="1"/>
            <a:r>
              <a:rPr lang="en-US" dirty="0"/>
              <a:t>B in terms of D</a:t>
            </a:r>
          </a:p>
          <a:p>
            <a:r>
              <a:rPr lang="en-US" sz="2800" dirty="0"/>
              <a:t>Money allows to quote prices in terms of currency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7308241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35"/>
            <a:ext cx="8229600" cy="8942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Store of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9"/>
            <a:ext cx="8784976" cy="5658038"/>
          </a:xfrm>
        </p:spPr>
        <p:txBody>
          <a:bodyPr/>
          <a:lstStyle/>
          <a:p>
            <a:r>
              <a:rPr lang="en-US" sz="2800" dirty="0"/>
              <a:t>All </a:t>
            </a:r>
            <a:r>
              <a:rPr lang="en-US" sz="2800" dirty="0">
                <a:solidFill>
                  <a:srgbClr val="FF0000"/>
                </a:solidFill>
              </a:rPr>
              <a:t>assets </a:t>
            </a:r>
            <a:r>
              <a:rPr lang="en-US" sz="2800" dirty="0"/>
              <a:t>are stored value.</a:t>
            </a:r>
          </a:p>
          <a:p>
            <a:r>
              <a:rPr lang="en-US" sz="2800" dirty="0"/>
              <a:t>Money, although without any return, is still desirable to hold because it allows purchases immediately.</a:t>
            </a:r>
          </a:p>
          <a:p>
            <a:r>
              <a:rPr lang="en-US" sz="2800" dirty="0"/>
              <a:t>Other assets take time (transaction costs) to use as a payment for purchases.</a:t>
            </a:r>
          </a:p>
          <a:p>
            <a:r>
              <a:rPr lang="en-US" sz="2800" dirty="0"/>
              <a:t>The more liquid an asset is, the less transaction cost it carries.</a:t>
            </a:r>
          </a:p>
          <a:p>
            <a:r>
              <a:rPr lang="en-US" sz="2800" dirty="0"/>
              <a:t>Inflation erodes the value of money.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4289589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35"/>
            <a:ext cx="8229600" cy="8942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Store of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9"/>
            <a:ext cx="8784976" cy="5658038"/>
          </a:xfrm>
        </p:spPr>
        <p:txBody>
          <a:bodyPr/>
          <a:lstStyle/>
          <a:p>
            <a:r>
              <a:rPr lang="en-US" sz="2800" dirty="0"/>
              <a:t>All </a:t>
            </a:r>
            <a:r>
              <a:rPr lang="en-US" sz="2800" dirty="0">
                <a:solidFill>
                  <a:srgbClr val="FF0000"/>
                </a:solidFill>
              </a:rPr>
              <a:t>assets </a:t>
            </a:r>
            <a:r>
              <a:rPr lang="en-US" sz="2800" dirty="0"/>
              <a:t>are stored value.</a:t>
            </a:r>
          </a:p>
          <a:p>
            <a:r>
              <a:rPr lang="en-US" sz="2800" dirty="0"/>
              <a:t>Money, although without any return, is still desirable to hold because it allows purchases immediately.</a:t>
            </a:r>
          </a:p>
          <a:p>
            <a:r>
              <a:rPr lang="en-US" sz="2800" dirty="0"/>
              <a:t>Other assets take time (transaction costs) to use as a payment for purchases.</a:t>
            </a:r>
          </a:p>
          <a:p>
            <a:r>
              <a:rPr lang="en-US" sz="2800" dirty="0"/>
              <a:t>The more liquid an asset is, the less transaction cost it carries.</a:t>
            </a:r>
          </a:p>
          <a:p>
            <a:r>
              <a:rPr lang="en-US" sz="2800" dirty="0"/>
              <a:t>Inflation erodes the value of money.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7591558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35"/>
            <a:ext cx="8229600" cy="8942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Evolution of the Payments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9"/>
            <a:ext cx="8784976" cy="5658038"/>
          </a:xfrm>
        </p:spPr>
        <p:txBody>
          <a:bodyPr/>
          <a:lstStyle/>
          <a:p>
            <a:r>
              <a:rPr lang="en-US" dirty="0"/>
              <a:t>Commodity Money: </a:t>
            </a:r>
            <a:endParaRPr lang="en-US" dirty="0" smtClean="0"/>
          </a:p>
          <a:p>
            <a:pPr lvl="1"/>
            <a:r>
              <a:rPr lang="en-US" sz="3200" dirty="0" smtClean="0"/>
              <a:t>valuable</a:t>
            </a:r>
            <a:r>
              <a:rPr lang="en-US" sz="3200" dirty="0"/>
              <a:t>, easily standardized 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divisible </a:t>
            </a:r>
            <a:r>
              <a:rPr lang="en-US" sz="3200" dirty="0"/>
              <a:t>commodities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/>
              <a:t>e.g. precious metals, cigarettes).</a:t>
            </a:r>
          </a:p>
          <a:p>
            <a:r>
              <a:rPr lang="en-US" dirty="0"/>
              <a:t>Fiat Money: </a:t>
            </a:r>
            <a:endParaRPr lang="en-US" dirty="0" smtClean="0"/>
          </a:p>
          <a:p>
            <a:pPr lvl="1"/>
            <a:r>
              <a:rPr lang="en-US" sz="3200" dirty="0" smtClean="0"/>
              <a:t>paper </a:t>
            </a:r>
            <a:r>
              <a:rPr lang="en-US" sz="3200" dirty="0"/>
              <a:t>money decreed by governments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as </a:t>
            </a:r>
            <a:r>
              <a:rPr lang="en-US" sz="3200" dirty="0"/>
              <a:t>legal tender.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092794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35"/>
            <a:ext cx="8229600" cy="8942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Electronic Money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9"/>
            <a:ext cx="8784976" cy="5658038"/>
          </a:xfrm>
        </p:spPr>
        <p:txBody>
          <a:bodyPr/>
          <a:lstStyle/>
          <a:p>
            <a:r>
              <a:rPr lang="en-US" dirty="0"/>
              <a:t>Debit Cards</a:t>
            </a:r>
          </a:p>
          <a:p>
            <a:pPr lvl="1"/>
            <a:r>
              <a:rPr lang="en-US" dirty="0"/>
              <a:t>Instant transfer from your checking account to merchant’s checking account.</a:t>
            </a:r>
          </a:p>
          <a:p>
            <a:r>
              <a:rPr lang="en-US" dirty="0"/>
              <a:t>Stored Value Card</a:t>
            </a:r>
          </a:p>
          <a:p>
            <a:pPr lvl="1"/>
            <a:r>
              <a:rPr lang="en-US" dirty="0"/>
              <a:t>Gift cards.</a:t>
            </a:r>
          </a:p>
          <a:p>
            <a:r>
              <a:rPr lang="en-US" dirty="0"/>
              <a:t>Electronic Cash</a:t>
            </a:r>
          </a:p>
          <a:p>
            <a:pPr lvl="1"/>
            <a:r>
              <a:rPr lang="en-US" dirty="0"/>
              <a:t>Account set up on a person’s PC from her bank whereby she can buy products over the Internet.</a:t>
            </a:r>
          </a:p>
          <a:p>
            <a:r>
              <a:rPr lang="en-US" dirty="0"/>
              <a:t>Electronic Checks</a:t>
            </a:r>
          </a:p>
          <a:p>
            <a:pPr lvl="1"/>
            <a:r>
              <a:rPr lang="en-US" dirty="0"/>
              <a:t>Checks written on PC and sent through the Internet.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4691413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35"/>
            <a:ext cx="8229600" cy="8942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Benefits of Paper Checks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7"/>
            <a:ext cx="8496944" cy="5297999"/>
          </a:xfrm>
        </p:spPr>
        <p:txBody>
          <a:bodyPr/>
          <a:lstStyle/>
          <a:p>
            <a:r>
              <a:rPr lang="en-US" dirty="0"/>
              <a:t>Cheaper than telecommunications network.</a:t>
            </a:r>
          </a:p>
          <a:p>
            <a:r>
              <a:rPr lang="en-US" dirty="0"/>
              <a:t>Provide receipts.</a:t>
            </a:r>
          </a:p>
          <a:p>
            <a:r>
              <a:rPr lang="en-US" dirty="0"/>
              <a:t>Allow float.</a:t>
            </a:r>
          </a:p>
          <a:p>
            <a:r>
              <a:rPr lang="en-US" dirty="0"/>
              <a:t>May be more secure; avoid hacker problems.</a:t>
            </a:r>
          </a:p>
          <a:p>
            <a:r>
              <a:rPr lang="en-US" dirty="0"/>
              <a:t>Do not leave a wealth of information trail.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74768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942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Measuring Money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836713"/>
            <a:ext cx="9001570" cy="5802054"/>
          </a:xfrm>
        </p:spPr>
        <p:txBody>
          <a:bodyPr/>
          <a:lstStyle/>
          <a:p>
            <a:r>
              <a:rPr lang="en-US" dirty="0"/>
              <a:t>M1: </a:t>
            </a:r>
            <a:endParaRPr lang="en-US" dirty="0" smtClean="0"/>
          </a:p>
          <a:p>
            <a:pPr lvl="1"/>
            <a:r>
              <a:rPr lang="en-US" dirty="0" smtClean="0"/>
              <a:t>Currency</a:t>
            </a:r>
            <a:r>
              <a:rPr lang="en-US" dirty="0"/>
              <a:t>, demand deposits, travelers checks.</a:t>
            </a:r>
          </a:p>
          <a:p>
            <a:r>
              <a:rPr lang="en-US" dirty="0"/>
              <a:t>M2: </a:t>
            </a:r>
            <a:endParaRPr lang="en-US" dirty="0" smtClean="0"/>
          </a:p>
          <a:p>
            <a:pPr lvl="1"/>
            <a:r>
              <a:rPr lang="en-US" dirty="0" smtClean="0"/>
              <a:t>M1</a:t>
            </a:r>
            <a:r>
              <a:rPr lang="en-US" dirty="0"/>
              <a:t>, saving deposits, small time deposits, retail MMMF.</a:t>
            </a:r>
          </a:p>
          <a:p>
            <a:r>
              <a:rPr lang="en-US" dirty="0"/>
              <a:t>M3: </a:t>
            </a:r>
            <a:endParaRPr lang="en-US" dirty="0" smtClean="0"/>
          </a:p>
          <a:p>
            <a:pPr lvl="1"/>
            <a:r>
              <a:rPr lang="en-US" dirty="0" smtClean="0"/>
              <a:t>M2</a:t>
            </a:r>
            <a:r>
              <a:rPr lang="en-US" dirty="0"/>
              <a:t>, large time deposits, repos, Eurodollar deposits, institutional MMMF.</a:t>
            </a:r>
          </a:p>
          <a:p>
            <a:r>
              <a:rPr lang="en-US" dirty="0"/>
              <a:t>MZM: </a:t>
            </a:r>
            <a:endParaRPr lang="en-US" dirty="0" smtClean="0"/>
          </a:p>
          <a:p>
            <a:pPr lvl="1"/>
            <a:r>
              <a:rPr lang="en-US" dirty="0" smtClean="0"/>
              <a:t>M2</a:t>
            </a:r>
            <a:r>
              <a:rPr lang="en-US" dirty="0"/>
              <a:t>, institutional MMMF minus small time deposits. </a:t>
            </a:r>
          </a:p>
          <a:p>
            <a:r>
              <a:rPr lang="en-US" sz="2400" dirty="0"/>
              <a:t>Growth rates of these aggregates do not always go hand in hand, making monetary policy difficult since signals are conflicting.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8034593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The </a:t>
            </a:r>
            <a:r>
              <a:rPr lang="en-US" sz="12000" dirty="0" smtClean="0">
                <a:solidFill>
                  <a:srgbClr val="FF0000"/>
                </a:solidFill>
              </a:rPr>
              <a:t>IS Curve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24640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The </a:t>
            </a:r>
            <a:r>
              <a:rPr lang="en-US" sz="12000" dirty="0" smtClean="0">
                <a:solidFill>
                  <a:srgbClr val="FF0000"/>
                </a:solidFill>
              </a:rPr>
              <a:t>IS</a:t>
            </a:r>
            <a:r>
              <a:rPr lang="en-US" sz="7200" dirty="0" smtClean="0">
                <a:solidFill>
                  <a:srgbClr val="FF0000"/>
                </a:solidFill>
              </a:rPr>
              <a:t/>
            </a:r>
            <a:br>
              <a:rPr lang="en-US" sz="7200" dirty="0" smtClean="0">
                <a:solidFill>
                  <a:srgbClr val="FF0000"/>
                </a:solidFill>
              </a:rPr>
            </a:br>
            <a:r>
              <a:rPr lang="en-US" sz="7200" dirty="0" smtClean="0">
                <a:solidFill>
                  <a:srgbClr val="FF0000"/>
                </a:solidFill>
              </a:rPr>
              <a:t>(Investment/Saving) </a:t>
            </a:r>
            <a:br>
              <a:rPr lang="en-US" sz="7200" dirty="0" smtClean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C</a:t>
            </a:r>
            <a:r>
              <a:rPr lang="en-US" sz="12000" dirty="0" smtClean="0">
                <a:solidFill>
                  <a:srgbClr val="FF0000"/>
                </a:solidFill>
              </a:rPr>
              <a:t>urve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397820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Frederic S. </a:t>
            </a:r>
            <a:r>
              <a:rPr lang="en-US" sz="2400" dirty="0" err="1">
                <a:solidFill>
                  <a:schemeClr val="accent1"/>
                </a:solidFill>
              </a:rPr>
              <a:t>Mishkin</a:t>
            </a:r>
            <a:r>
              <a:rPr lang="en-US" sz="2400" dirty="0">
                <a:solidFill>
                  <a:schemeClr val="accent1"/>
                </a:solidFill>
              </a:rPr>
              <a:t> (2015),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The </a:t>
            </a:r>
            <a:r>
              <a:rPr lang="en-US" sz="2400" dirty="0">
                <a:solidFill>
                  <a:schemeClr val="accent1"/>
                </a:solidFill>
              </a:rPr>
              <a:t>Economics of Money, Banking and Financial Markets,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11th </a:t>
            </a:r>
            <a:r>
              <a:rPr lang="en-US" sz="2400" dirty="0">
                <a:solidFill>
                  <a:schemeClr val="accent1"/>
                </a:solidFill>
              </a:rPr>
              <a:t>Edition, Pearson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8343" y="6495989"/>
            <a:ext cx="1440731" cy="389000"/>
          </a:xfrm>
        </p:spPr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340768"/>
            <a:ext cx="4124176" cy="5155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5816" y="6606063"/>
            <a:ext cx="61120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www.amazon.com/Economics-Banking-Financial-Markets-Pearson/dp/0133836797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32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0449"/>
            <a:ext cx="8229600" cy="123031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</a:t>
            </a:r>
            <a:r>
              <a:rPr lang="en-US" dirty="0" smtClean="0">
                <a:solidFill>
                  <a:schemeClr val="accent1"/>
                </a:solidFill>
              </a:rPr>
              <a:t>IS (Investment/Saving) Curve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403648" y="1484784"/>
            <a:ext cx="0" cy="4392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403650" y="5877272"/>
            <a:ext cx="60486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8354" y="6207695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Output (Income), </a:t>
            </a:r>
            <a:r>
              <a:rPr lang="en-US" sz="2400" i="1" dirty="0" smtClean="0"/>
              <a:t>Y</a:t>
            </a:r>
            <a:endParaRPr lang="en-US" sz="2400" i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45561" y="3563775"/>
            <a:ext cx="206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Interest rate, </a:t>
            </a:r>
            <a:r>
              <a:rPr lang="en-US" sz="2400" i="1" dirty="0" err="1" smtClean="0"/>
              <a:t>i</a:t>
            </a:r>
            <a:endParaRPr lang="en-US" sz="2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499992" y="592098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Y</a:t>
            </a:r>
            <a:endParaRPr lang="en-US" sz="20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43608" y="4283804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mtClean="0"/>
              <a:t>i</a:t>
            </a:r>
            <a:endParaRPr lang="en-US" sz="2000" i="1" dirty="0"/>
          </a:p>
        </p:txBody>
      </p:sp>
      <p:sp>
        <p:nvSpPr>
          <p:cNvPr id="24" name="Freeform 23"/>
          <p:cNvSpPr/>
          <p:nvPr/>
        </p:nvSpPr>
        <p:spPr>
          <a:xfrm>
            <a:off x="2197810" y="1772816"/>
            <a:ext cx="4534430" cy="3672408"/>
          </a:xfrm>
          <a:custGeom>
            <a:avLst/>
            <a:gdLst>
              <a:gd name="connsiteX0" fmla="*/ 0 w 4263081"/>
              <a:gd name="connsiteY0" fmla="*/ 0 h 3694670"/>
              <a:gd name="connsiteX1" fmla="*/ 1544595 w 4263081"/>
              <a:gd name="connsiteY1" fmla="*/ 2669060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729946 w 4263081"/>
              <a:gd name="connsiteY1" fmla="*/ 2545493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3081" h="3694670">
                <a:moveTo>
                  <a:pt x="0" y="0"/>
                </a:moveTo>
                <a:cubicBezTo>
                  <a:pt x="417041" y="1026641"/>
                  <a:pt x="996200" y="1693515"/>
                  <a:pt x="1927441" y="2433609"/>
                </a:cubicBezTo>
                <a:cubicBezTo>
                  <a:pt x="2858682" y="3173703"/>
                  <a:pt x="3873808" y="3484493"/>
                  <a:pt x="4263081" y="3694670"/>
                </a:cubicBezTo>
                <a:lnTo>
                  <a:pt x="4263081" y="3694670"/>
                </a:ln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1438616" y="4509120"/>
            <a:ext cx="3061376" cy="1841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669269" y="4496926"/>
            <a:ext cx="0" cy="1380346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999131">
            <a:off x="2068118" y="2606150"/>
            <a:ext cx="2408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3">
                    <a:lumMod val="75000"/>
                  </a:schemeClr>
                </a:solidFill>
              </a:rPr>
              <a:t>Goods Markets</a:t>
            </a:r>
            <a:endParaRPr lang="en-US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36084" y="522078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3">
                    <a:lumMod val="75000"/>
                  </a:schemeClr>
                </a:solidFill>
              </a:rPr>
              <a:t>IS</a:t>
            </a:r>
            <a:endParaRPr lang="en-US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2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110449"/>
            <a:ext cx="8229600" cy="1230319"/>
          </a:xfrm>
        </p:spPr>
        <p:txBody>
          <a:bodyPr/>
          <a:lstStyle/>
          <a:p>
            <a:r>
              <a:rPr lang="en-US" sz="6000" dirty="0" smtClean="0">
                <a:solidFill>
                  <a:schemeClr val="accent1"/>
                </a:solidFill>
              </a:rPr>
              <a:t>Demand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403648" y="1484784"/>
            <a:ext cx="0" cy="4392488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403650" y="5877272"/>
            <a:ext cx="6048670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33274" y="6207695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Quantity (</a:t>
            </a:r>
            <a:r>
              <a:rPr lang="en-US" sz="2400" i="1" dirty="0" smtClean="0"/>
              <a:t>q</a:t>
            </a:r>
            <a:r>
              <a:rPr lang="en-US" sz="2400" dirty="0" smtClean="0"/>
              <a:t>)</a:t>
            </a:r>
            <a:endParaRPr lang="en-US" sz="2400" i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95880" y="3563775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Price (</a:t>
            </a:r>
            <a:r>
              <a:rPr lang="en-US" sz="2400" i="1" dirty="0" smtClean="0"/>
              <a:t>p</a:t>
            </a:r>
            <a:r>
              <a:rPr lang="en-US" sz="2400" dirty="0" smtClean="0"/>
              <a:t>)</a:t>
            </a:r>
            <a:endParaRPr lang="en-US" sz="2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499992" y="5920988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Q*</a:t>
            </a:r>
            <a:endParaRPr lang="en-US" sz="20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899592" y="4283804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mtClean="0"/>
              <a:t>P*</a:t>
            </a:r>
            <a:endParaRPr lang="en-US" sz="2000" i="1" dirty="0"/>
          </a:p>
        </p:txBody>
      </p:sp>
      <p:sp>
        <p:nvSpPr>
          <p:cNvPr id="24" name="Freeform 23"/>
          <p:cNvSpPr/>
          <p:nvPr/>
        </p:nvSpPr>
        <p:spPr>
          <a:xfrm>
            <a:off x="2197810" y="1772816"/>
            <a:ext cx="4534430" cy="3672408"/>
          </a:xfrm>
          <a:custGeom>
            <a:avLst/>
            <a:gdLst>
              <a:gd name="connsiteX0" fmla="*/ 0 w 4263081"/>
              <a:gd name="connsiteY0" fmla="*/ 0 h 3694670"/>
              <a:gd name="connsiteX1" fmla="*/ 1544595 w 4263081"/>
              <a:gd name="connsiteY1" fmla="*/ 2669060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729946 w 4263081"/>
              <a:gd name="connsiteY1" fmla="*/ 2545493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3081" h="3694670">
                <a:moveTo>
                  <a:pt x="0" y="0"/>
                </a:moveTo>
                <a:cubicBezTo>
                  <a:pt x="417041" y="1026641"/>
                  <a:pt x="996200" y="1693515"/>
                  <a:pt x="1927441" y="2433609"/>
                </a:cubicBezTo>
                <a:cubicBezTo>
                  <a:pt x="2858682" y="3173703"/>
                  <a:pt x="3873808" y="3484493"/>
                  <a:pt x="4263081" y="3694670"/>
                </a:cubicBezTo>
                <a:lnTo>
                  <a:pt x="4263081" y="3694670"/>
                </a:ln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1438616" y="4509120"/>
            <a:ext cx="3061376" cy="1841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669269" y="4496926"/>
            <a:ext cx="0" cy="1380346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999131">
            <a:off x="2572264" y="260615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Demand</a:t>
            </a:r>
            <a:endParaRPr lang="en-US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36084" y="522078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en-US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4644008" y="4437112"/>
            <a:ext cx="85040" cy="95465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6522530"/>
          </a:xfrm>
        </p:spPr>
        <p:txBody>
          <a:bodyPr/>
          <a:lstStyle/>
          <a:p>
            <a:r>
              <a:rPr lang="en-US" sz="8800" dirty="0" smtClean="0">
                <a:solidFill>
                  <a:srgbClr val="FF0000"/>
                </a:solidFill>
              </a:rPr>
              <a:t>The </a:t>
            </a:r>
            <a:r>
              <a:rPr lang="en-US" sz="8800" smtClean="0">
                <a:solidFill>
                  <a:srgbClr val="FF0000"/>
                </a:solidFill>
              </a:rPr>
              <a:t>ISLM Model</a:t>
            </a:r>
            <a:endParaRPr lang="en-US" sz="8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0638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652253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Goods and Financial Markets: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sz="8800" dirty="0" smtClean="0">
                <a:solidFill>
                  <a:srgbClr val="FF0000"/>
                </a:solidFill>
              </a:rPr>
              <a:t>The ISLM Model</a:t>
            </a:r>
            <a:br>
              <a:rPr lang="en-US" sz="8800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</a:rPr>
              <a:t>Investment Saving – 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Liquidity </a:t>
            </a:r>
            <a:r>
              <a:rPr lang="en-US" dirty="0">
                <a:solidFill>
                  <a:schemeClr val="accent1"/>
                </a:solidFill>
              </a:rPr>
              <a:t>Preference Money Supply) 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model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701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0449"/>
            <a:ext cx="8229600" cy="1230319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The </a:t>
            </a:r>
            <a:r>
              <a:rPr lang="en-US" sz="2800" dirty="0" smtClean="0">
                <a:solidFill>
                  <a:schemeClr val="accent1"/>
                </a:solidFill>
              </a:rPr>
              <a:t>ISLM Model</a:t>
            </a:r>
            <a:br>
              <a:rPr lang="en-US" sz="2800" dirty="0" smtClean="0">
                <a:solidFill>
                  <a:schemeClr val="accent1"/>
                </a:solidFill>
              </a:rPr>
            </a:br>
            <a:r>
              <a:rPr lang="en-US" sz="2800" dirty="0" smtClean="0">
                <a:solidFill>
                  <a:schemeClr val="accent1"/>
                </a:solidFill>
              </a:rPr>
              <a:t>(</a:t>
            </a:r>
            <a:r>
              <a:rPr lang="en-US" sz="2800" dirty="0">
                <a:solidFill>
                  <a:schemeClr val="accent1"/>
                </a:solidFill>
              </a:rPr>
              <a:t>Investment Saving </a:t>
            </a:r>
            <a:r>
              <a:rPr lang="en-US" sz="2800">
                <a:solidFill>
                  <a:schemeClr val="accent1"/>
                </a:solidFill>
              </a:rPr>
              <a:t>– </a:t>
            </a:r>
            <a:r>
              <a:rPr lang="en-US" sz="2800" smtClean="0">
                <a:solidFill>
                  <a:schemeClr val="accent1"/>
                </a:solidFill>
              </a:rPr>
              <a:t/>
            </a:r>
            <a:br>
              <a:rPr lang="en-US" sz="2800" smtClean="0">
                <a:solidFill>
                  <a:schemeClr val="accent1"/>
                </a:solidFill>
              </a:rPr>
            </a:br>
            <a:r>
              <a:rPr lang="en-US" sz="2800" smtClean="0">
                <a:solidFill>
                  <a:schemeClr val="accent1"/>
                </a:solidFill>
              </a:rPr>
              <a:t>Liquidity </a:t>
            </a:r>
            <a:r>
              <a:rPr lang="en-US" sz="2800" dirty="0">
                <a:solidFill>
                  <a:schemeClr val="accent1"/>
                </a:solidFill>
              </a:rPr>
              <a:t>Preference Money Supply</a:t>
            </a:r>
            <a:r>
              <a:rPr lang="en-US" sz="2800">
                <a:solidFill>
                  <a:schemeClr val="accent1"/>
                </a:solidFill>
              </a:rPr>
              <a:t>) </a:t>
            </a:r>
            <a:r>
              <a:rPr lang="en-US" sz="2800" smtClean="0">
                <a:solidFill>
                  <a:schemeClr val="accent1"/>
                </a:solidFill>
              </a:rPr>
              <a:t>model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403648" y="1484784"/>
            <a:ext cx="0" cy="4392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403650" y="5877272"/>
            <a:ext cx="60486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8354" y="6207695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Output (Income), </a:t>
            </a:r>
            <a:r>
              <a:rPr lang="en-US" sz="2400" i="1" dirty="0" smtClean="0"/>
              <a:t>Y</a:t>
            </a:r>
            <a:endParaRPr lang="en-US" sz="2400" i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45561" y="3563775"/>
            <a:ext cx="206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Interest rate, </a:t>
            </a:r>
            <a:r>
              <a:rPr lang="en-US" sz="2400" i="1" dirty="0" err="1" smtClean="0"/>
              <a:t>i</a:t>
            </a:r>
            <a:endParaRPr lang="en-US" sz="2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499992" y="592098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Y</a:t>
            </a:r>
            <a:endParaRPr lang="en-US" sz="20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43608" y="4283804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mtClean="0"/>
              <a:t>i</a:t>
            </a:r>
            <a:endParaRPr lang="en-US" sz="2000" i="1" dirty="0"/>
          </a:p>
        </p:txBody>
      </p:sp>
      <p:sp>
        <p:nvSpPr>
          <p:cNvPr id="20" name="Freeform 19"/>
          <p:cNvSpPr/>
          <p:nvPr/>
        </p:nvSpPr>
        <p:spPr>
          <a:xfrm>
            <a:off x="2197808" y="1772816"/>
            <a:ext cx="4534432" cy="3672408"/>
          </a:xfrm>
          <a:custGeom>
            <a:avLst/>
            <a:gdLst>
              <a:gd name="connsiteX0" fmla="*/ 0 w 4250724"/>
              <a:gd name="connsiteY0" fmla="*/ 3175686 h 3175686"/>
              <a:gd name="connsiteX1" fmla="*/ 2743200 w 4250724"/>
              <a:gd name="connsiteY1" fmla="*/ 2310713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17340 w 4250724"/>
              <a:gd name="connsiteY1" fmla="*/ 2051221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17340 w 4250724"/>
              <a:gd name="connsiteY1" fmla="*/ 2051221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594919 w 4250724"/>
              <a:gd name="connsiteY1" fmla="*/ 2211859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706130 w 4250724"/>
              <a:gd name="connsiteY1" fmla="*/ 2162432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900646 w 4250724"/>
              <a:gd name="connsiteY1" fmla="*/ 2009845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52017 w 4250724"/>
              <a:gd name="connsiteY1" fmla="*/ 2075239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52017 w 4250724"/>
              <a:gd name="connsiteY1" fmla="*/ 2075239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736181 w 4250724"/>
              <a:gd name="connsiteY1" fmla="*/ 2032498 h 3175686"/>
              <a:gd name="connsiteX2" fmla="*/ 4250724 w 4250724"/>
              <a:gd name="connsiteY2" fmla="*/ 0 h 317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0724" h="3175686">
                <a:moveTo>
                  <a:pt x="0" y="3175686"/>
                </a:moveTo>
                <a:cubicBezTo>
                  <a:pt x="1017373" y="3007840"/>
                  <a:pt x="1881641" y="2751438"/>
                  <a:pt x="2736181" y="2032498"/>
                </a:cubicBezTo>
                <a:cubicBezTo>
                  <a:pt x="3590721" y="1313558"/>
                  <a:pt x="4250724" y="0"/>
                  <a:pt x="4250724" y="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197810" y="1772816"/>
            <a:ext cx="4534430" cy="3672408"/>
          </a:xfrm>
          <a:custGeom>
            <a:avLst/>
            <a:gdLst>
              <a:gd name="connsiteX0" fmla="*/ 0 w 4263081"/>
              <a:gd name="connsiteY0" fmla="*/ 0 h 3694670"/>
              <a:gd name="connsiteX1" fmla="*/ 1544595 w 4263081"/>
              <a:gd name="connsiteY1" fmla="*/ 2669060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729946 w 4263081"/>
              <a:gd name="connsiteY1" fmla="*/ 2545493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3081" h="3694670">
                <a:moveTo>
                  <a:pt x="0" y="0"/>
                </a:moveTo>
                <a:cubicBezTo>
                  <a:pt x="417041" y="1026641"/>
                  <a:pt x="996200" y="1693515"/>
                  <a:pt x="1927441" y="2433609"/>
                </a:cubicBezTo>
                <a:cubicBezTo>
                  <a:pt x="2858682" y="3173703"/>
                  <a:pt x="3873808" y="3484493"/>
                  <a:pt x="4263081" y="3694670"/>
                </a:cubicBezTo>
                <a:lnTo>
                  <a:pt x="4263081" y="3694670"/>
                </a:ln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1438616" y="4509120"/>
            <a:ext cx="3061376" cy="1841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669269" y="4496926"/>
            <a:ext cx="0" cy="1380346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999131">
            <a:off x="2068118" y="2606150"/>
            <a:ext cx="2408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3">
                    <a:lumMod val="75000"/>
                  </a:schemeClr>
                </a:solidFill>
              </a:rPr>
              <a:t>Goods Markets</a:t>
            </a:r>
            <a:endParaRPr lang="en-US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8391666">
            <a:off x="4244621" y="2652499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Financial Markets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36084" y="522078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3">
                    <a:lumMod val="75000"/>
                  </a:schemeClr>
                </a:solidFill>
              </a:rPr>
              <a:t>IS</a:t>
            </a:r>
            <a:endParaRPr lang="en-US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51614" y="1455167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</a:rPr>
              <a:t>LM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5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0449"/>
            <a:ext cx="8229600" cy="1230319"/>
          </a:xfrm>
        </p:spPr>
        <p:txBody>
          <a:bodyPr/>
          <a:lstStyle/>
          <a:p>
            <a:r>
              <a:rPr lang="en-US" sz="6000" dirty="0" smtClean="0">
                <a:solidFill>
                  <a:schemeClr val="accent1"/>
                </a:solidFill>
              </a:rPr>
              <a:t>Supply and Demand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00708" y="6639163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Economics of Money, Banking and Financial Markets,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11th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Edition, Pearson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403648" y="1484784"/>
            <a:ext cx="0" cy="4392488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403650" y="5877272"/>
            <a:ext cx="6048670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33274" y="6207695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Quantity (</a:t>
            </a:r>
            <a:r>
              <a:rPr lang="en-US" sz="2400" i="1" dirty="0" smtClean="0"/>
              <a:t>q</a:t>
            </a:r>
            <a:r>
              <a:rPr lang="en-US" sz="2400" dirty="0" smtClean="0"/>
              <a:t>)</a:t>
            </a:r>
            <a:endParaRPr lang="en-US" sz="2400" i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95880" y="3563775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Price (</a:t>
            </a:r>
            <a:r>
              <a:rPr lang="en-US" sz="2400" i="1" dirty="0" smtClean="0"/>
              <a:t>p</a:t>
            </a:r>
            <a:r>
              <a:rPr lang="en-US" sz="2400" dirty="0" smtClean="0"/>
              <a:t>)</a:t>
            </a:r>
            <a:endParaRPr lang="en-US" sz="2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499992" y="5920988"/>
            <a:ext cx="553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Q *</a:t>
            </a:r>
            <a:endParaRPr lang="en-US" sz="20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899592" y="4283804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mtClean="0"/>
              <a:t>P*</a:t>
            </a:r>
            <a:endParaRPr lang="en-US" sz="2000" i="1" dirty="0"/>
          </a:p>
        </p:txBody>
      </p:sp>
      <p:sp>
        <p:nvSpPr>
          <p:cNvPr id="20" name="Freeform 19"/>
          <p:cNvSpPr/>
          <p:nvPr/>
        </p:nvSpPr>
        <p:spPr>
          <a:xfrm>
            <a:off x="2197808" y="1772816"/>
            <a:ext cx="4534432" cy="3672408"/>
          </a:xfrm>
          <a:custGeom>
            <a:avLst/>
            <a:gdLst>
              <a:gd name="connsiteX0" fmla="*/ 0 w 4250724"/>
              <a:gd name="connsiteY0" fmla="*/ 3175686 h 3175686"/>
              <a:gd name="connsiteX1" fmla="*/ 2743200 w 4250724"/>
              <a:gd name="connsiteY1" fmla="*/ 2310713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17340 w 4250724"/>
              <a:gd name="connsiteY1" fmla="*/ 2051221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17340 w 4250724"/>
              <a:gd name="connsiteY1" fmla="*/ 2051221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594919 w 4250724"/>
              <a:gd name="connsiteY1" fmla="*/ 2211859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706130 w 4250724"/>
              <a:gd name="connsiteY1" fmla="*/ 2162432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900646 w 4250724"/>
              <a:gd name="connsiteY1" fmla="*/ 2009845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52017 w 4250724"/>
              <a:gd name="connsiteY1" fmla="*/ 2075239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52017 w 4250724"/>
              <a:gd name="connsiteY1" fmla="*/ 2075239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736181 w 4250724"/>
              <a:gd name="connsiteY1" fmla="*/ 2032498 h 3175686"/>
              <a:gd name="connsiteX2" fmla="*/ 4250724 w 4250724"/>
              <a:gd name="connsiteY2" fmla="*/ 0 h 317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0724" h="3175686">
                <a:moveTo>
                  <a:pt x="0" y="3175686"/>
                </a:moveTo>
                <a:cubicBezTo>
                  <a:pt x="1017373" y="3007840"/>
                  <a:pt x="1881641" y="2751438"/>
                  <a:pt x="2736181" y="2032498"/>
                </a:cubicBezTo>
                <a:cubicBezTo>
                  <a:pt x="3590721" y="1313558"/>
                  <a:pt x="4250724" y="0"/>
                  <a:pt x="4250724" y="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197810" y="1772816"/>
            <a:ext cx="4534430" cy="3672408"/>
          </a:xfrm>
          <a:custGeom>
            <a:avLst/>
            <a:gdLst>
              <a:gd name="connsiteX0" fmla="*/ 0 w 4263081"/>
              <a:gd name="connsiteY0" fmla="*/ 0 h 3694670"/>
              <a:gd name="connsiteX1" fmla="*/ 1544595 w 4263081"/>
              <a:gd name="connsiteY1" fmla="*/ 2669060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729946 w 4263081"/>
              <a:gd name="connsiteY1" fmla="*/ 2545493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3081" h="3694670">
                <a:moveTo>
                  <a:pt x="0" y="0"/>
                </a:moveTo>
                <a:cubicBezTo>
                  <a:pt x="417041" y="1026641"/>
                  <a:pt x="996200" y="1693515"/>
                  <a:pt x="1927441" y="2433609"/>
                </a:cubicBezTo>
                <a:cubicBezTo>
                  <a:pt x="2858682" y="3173703"/>
                  <a:pt x="3873808" y="3484493"/>
                  <a:pt x="4263081" y="3694670"/>
                </a:cubicBezTo>
                <a:lnTo>
                  <a:pt x="4263081" y="3694670"/>
                </a:ln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1438616" y="4509120"/>
            <a:ext cx="3061376" cy="1841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669269" y="4496926"/>
            <a:ext cx="0" cy="1380346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999131">
            <a:off x="2572264" y="260615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Demand</a:t>
            </a:r>
            <a:endParaRPr lang="en-US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8391666">
            <a:off x="5023681" y="2652499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Supply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36084" y="522078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en-US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51614" y="145516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S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2025" y="4191471"/>
            <a:ext cx="1874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Equilibrium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4644008" y="4437112"/>
            <a:ext cx="85040" cy="95465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Financial Services Innovation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11" y="752698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1" y="182374"/>
            <a:ext cx="7266438" cy="64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6146"/>
            <a:ext cx="8316416" cy="585803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8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Financial Services Innovation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1" r="48922" b="51424"/>
          <a:stretch/>
        </p:blipFill>
        <p:spPr>
          <a:xfrm>
            <a:off x="1187624" y="764704"/>
            <a:ext cx="6968078" cy="575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4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1412776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Mike Thornton (2016),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800" dirty="0" smtClean="0">
                <a:solidFill>
                  <a:schemeClr val="accent1"/>
                </a:solidFill>
              </a:rPr>
              <a:t>History </a:t>
            </a:r>
            <a:r>
              <a:rPr lang="en-US" sz="2800" dirty="0">
                <a:solidFill>
                  <a:schemeClr val="accent1"/>
                </a:solidFill>
              </a:rPr>
              <a:t>of Money: Financial History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000" dirty="0" smtClean="0">
                <a:solidFill>
                  <a:schemeClr val="accent1"/>
                </a:solidFill>
              </a:rPr>
              <a:t>From </a:t>
            </a:r>
            <a:r>
              <a:rPr lang="en-US" sz="2000" dirty="0">
                <a:solidFill>
                  <a:schemeClr val="accent1"/>
                </a:solidFill>
              </a:rPr>
              <a:t>Barter to Bitcoin - An Overview of Our Economic History, Monetary System &amp; Currency Crisis, </a:t>
            </a:r>
            <a:r>
              <a:rPr lang="en-US" sz="2000" dirty="0" err="1">
                <a:solidFill>
                  <a:schemeClr val="accent1"/>
                </a:solidFill>
              </a:rPr>
              <a:t>CreateSpace</a:t>
            </a:r>
            <a:r>
              <a:rPr lang="en-US" sz="2000" dirty="0">
                <a:solidFill>
                  <a:schemeClr val="accent1"/>
                </a:solidFill>
              </a:rPr>
              <a:t> Independent Publishing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245" y="1628800"/>
            <a:ext cx="3261036" cy="49436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5656" y="6597352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Source: </a:t>
            </a:r>
            <a:r>
              <a:rPr lang="en-US" sz="1000" dirty="0" smtClean="0">
                <a:hlinkClick r:id="rId3"/>
              </a:rPr>
              <a:t>https</a:t>
            </a:r>
            <a:r>
              <a:rPr lang="en-US" sz="1000" dirty="0">
                <a:hlinkClick r:id="rId3"/>
              </a:rPr>
              <a:t>://</a:t>
            </a:r>
            <a:r>
              <a:rPr lang="en-US" sz="1000" dirty="0" smtClean="0">
                <a:hlinkClick r:id="rId3"/>
              </a:rPr>
              <a:t>www.amazon.com/History-Money-Financial-Overview-Economic/dp/154107582X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9745435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1340768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 smtClean="0">
                <a:solidFill>
                  <a:schemeClr val="accent1"/>
                </a:solidFill>
              </a:rPr>
              <a:t>Cashless World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Emerging Payment Rails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6568"/>
            <a:ext cx="9144000" cy="33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Financial Services Innovation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077" t="26252" b="26619"/>
          <a:stretch/>
        </p:blipFill>
        <p:spPr>
          <a:xfrm>
            <a:off x="1403648" y="786708"/>
            <a:ext cx="6838404" cy="57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3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1340768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 smtClean="0">
                <a:solidFill>
                  <a:schemeClr val="accent1"/>
                </a:solidFill>
              </a:rPr>
              <a:t>Alternative Lending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Shifting Customer Preferences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6568"/>
            <a:ext cx="9144000" cy="33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7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Financial Services Innovation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636" t="50845" r="13404"/>
          <a:stretch/>
        </p:blipFill>
        <p:spPr>
          <a:xfrm>
            <a:off x="2123728" y="809974"/>
            <a:ext cx="4851747" cy="576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1340768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 smtClean="0">
                <a:solidFill>
                  <a:schemeClr val="accent1"/>
                </a:solidFill>
              </a:rPr>
              <a:t>Crowdfunding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8390"/>
            <a:ext cx="9144000" cy="230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2114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Fintech: Financial Technology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4440" y="6561529"/>
            <a:ext cx="6995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/blog/industry-market-map-landscape/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552" y="1187276"/>
            <a:ext cx="78488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Disrupting Banking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 Startups </a:t>
            </a: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That Are Unbundling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Wells Fargo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Citi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Bank of America</a:t>
            </a:r>
          </a:p>
        </p:txBody>
      </p:sp>
    </p:spTree>
    <p:extLst>
      <p:ext uri="{BB962C8B-B14F-4D97-AF65-F5344CB8AC3E}">
        <p14:creationId xmlns:p14="http://schemas.microsoft.com/office/powerpoint/2010/main" val="85254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9751"/>
            <a:ext cx="8507288" cy="970977"/>
          </a:xfrm>
        </p:spPr>
        <p:txBody>
          <a:bodyPr/>
          <a:lstStyle/>
          <a:p>
            <a:r>
              <a:rPr lang="en-US" sz="5400" dirty="0" smtClean="0">
                <a:solidFill>
                  <a:schemeClr val="accent1"/>
                </a:solidFill>
              </a:rPr>
              <a:t>Fintech: </a:t>
            </a:r>
            <a:r>
              <a:rPr lang="en-US" sz="5400" dirty="0" err="1" smtClean="0">
                <a:solidFill>
                  <a:schemeClr val="accent1"/>
                </a:solidFill>
              </a:rPr>
              <a:t>Unbunding</a:t>
            </a:r>
            <a:r>
              <a:rPr lang="en-US" sz="5400" dirty="0" smtClean="0">
                <a:solidFill>
                  <a:schemeClr val="accent1"/>
                </a:solidFill>
              </a:rPr>
              <a:t> the Bank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/blog/disrupting-banking-fintech-startups-2016/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851477"/>
            <a:ext cx="8244408" cy="580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6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9751"/>
            <a:ext cx="8507288" cy="970977"/>
          </a:xfrm>
        </p:spPr>
        <p:txBody>
          <a:bodyPr/>
          <a:lstStyle/>
          <a:p>
            <a:r>
              <a:rPr lang="en-US" sz="5400" dirty="0" smtClean="0">
                <a:solidFill>
                  <a:schemeClr val="accent1"/>
                </a:solidFill>
              </a:rPr>
              <a:t>Fintech: </a:t>
            </a:r>
            <a:r>
              <a:rPr lang="en-US" sz="5400" dirty="0" err="1" smtClean="0">
                <a:solidFill>
                  <a:schemeClr val="accent1"/>
                </a:solidFill>
              </a:rPr>
              <a:t>Unbunding</a:t>
            </a:r>
            <a:r>
              <a:rPr lang="en-US" sz="5400" dirty="0" smtClean="0">
                <a:solidFill>
                  <a:schemeClr val="accent1"/>
                </a:solidFill>
              </a:rPr>
              <a:t> the Bank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/blog/disrupting-banking-fintech-startups-2016/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r="13317" b="54361"/>
          <a:stretch/>
        </p:blipFill>
        <p:spPr>
          <a:xfrm>
            <a:off x="229381" y="1911620"/>
            <a:ext cx="8685238" cy="35283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3364" y="981828"/>
            <a:ext cx="6657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Wealth Management: </a:t>
            </a:r>
            <a:r>
              <a:rPr lang="en-US" sz="3200" b="1" dirty="0" err="1" smtClean="0">
                <a:solidFill>
                  <a:srgbClr val="FF0000"/>
                </a:solidFill>
              </a:rPr>
              <a:t>Wealthfront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283968" y="3501008"/>
            <a:ext cx="864096" cy="144016"/>
          </a:xfrm>
          <a:prstGeom prst="round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8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2114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Fintech: Financial Technology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4440" y="6561529"/>
            <a:ext cx="6995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/blog/industry-market-map-landscape/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552" y="908720"/>
            <a:ext cx="7848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Disrupting </a:t>
            </a:r>
            <a:r>
              <a:rPr lang="en-US" sz="6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6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European </a:t>
            </a:r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Banking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6000" b="1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</a:t>
            </a:r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Startups 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That Are Unbundling </a:t>
            </a:r>
            <a:r>
              <a:rPr lang="en-US" sz="6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HSBC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6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Santander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and </a:t>
            </a:r>
            <a:r>
              <a:rPr lang="en-US" sz="6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BNP</a:t>
            </a:r>
          </a:p>
        </p:txBody>
      </p:sp>
    </p:spTree>
    <p:extLst>
      <p:ext uri="{BB962C8B-B14F-4D97-AF65-F5344CB8AC3E}">
        <p14:creationId xmlns:p14="http://schemas.microsoft.com/office/powerpoint/2010/main" val="19314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european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-banking-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-startups/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6886"/>
            <a:ext cx="6692312" cy="65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Money </a:t>
            </a:r>
            <a:r>
              <a:rPr lang="en-US" smtClean="0">
                <a:solidFill>
                  <a:schemeClr val="accent1"/>
                </a:solidFill>
              </a:rPr>
              <a:t>and Financial History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</p:spPr>
        <p:txBody>
          <a:bodyPr/>
          <a:lstStyle/>
          <a:p>
            <a:r>
              <a:rPr lang="en-US" dirty="0"/>
              <a:t>Why is a printed piece of paper worth anything?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can a coin be worth more or even less than the number stamped on it? </a:t>
            </a:r>
            <a:endParaRPr lang="en-US" dirty="0" smtClean="0"/>
          </a:p>
          <a:p>
            <a:r>
              <a:rPr lang="en-US" dirty="0" smtClean="0"/>
              <a:t>Why </a:t>
            </a:r>
            <a:r>
              <a:rPr lang="en-US" dirty="0"/>
              <a:t>is digital money real money?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can money be worth more or less than it was yesterday?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24744" y="6453912"/>
            <a:ext cx="689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Mike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Thornton (2016),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History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of Money: Financial History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From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Barter to Bitcoin - An Overview of Our Economic History, Monetary System &amp; Currency Crisis,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CreateSpace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Independent Publishing Platform</a:t>
            </a:r>
          </a:p>
        </p:txBody>
      </p:sp>
    </p:spTree>
    <p:extLst>
      <p:ext uri="{BB962C8B-B14F-4D97-AF65-F5344CB8AC3E}">
        <p14:creationId xmlns:p14="http://schemas.microsoft.com/office/powerpoint/2010/main" val="2953162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european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-banking-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-startups/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2"/>
          <a:stretch/>
        </p:blipFill>
        <p:spPr>
          <a:xfrm>
            <a:off x="-14795" y="116631"/>
            <a:ext cx="9123870" cy="64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References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3111"/>
          </a:xfrm>
        </p:spPr>
        <p:txBody>
          <a:bodyPr/>
          <a:lstStyle/>
          <a:p>
            <a:r>
              <a:rPr lang="en-US" dirty="0"/>
              <a:t>Frederic S. </a:t>
            </a:r>
            <a:r>
              <a:rPr lang="en-US" dirty="0" err="1"/>
              <a:t>Mishkin</a:t>
            </a:r>
            <a:r>
              <a:rPr lang="en-US" dirty="0"/>
              <a:t> (2015), </a:t>
            </a:r>
            <a:r>
              <a:rPr lang="en-US" dirty="0" smtClean="0"/>
              <a:t>“The </a:t>
            </a:r>
            <a:r>
              <a:rPr lang="en-US" dirty="0"/>
              <a:t>Economics of Money, Banking and Financial </a:t>
            </a:r>
            <a:r>
              <a:rPr lang="en-US" dirty="0" smtClean="0"/>
              <a:t>Markets”, </a:t>
            </a:r>
            <a:r>
              <a:rPr lang="en-US" dirty="0"/>
              <a:t>11th Edition, </a:t>
            </a:r>
            <a:r>
              <a:rPr lang="en-US" dirty="0" smtClean="0"/>
              <a:t>Pearson</a:t>
            </a:r>
          </a:p>
          <a:p>
            <a:r>
              <a:rPr lang="en-US" dirty="0"/>
              <a:t>Susanne Chishti and Janos </a:t>
            </a:r>
            <a:r>
              <a:rPr lang="en-US" dirty="0" err="1"/>
              <a:t>Barberis</a:t>
            </a:r>
            <a:r>
              <a:rPr lang="en-US" dirty="0"/>
              <a:t> (2016), “The FINTECH Book: The Financial Technology Handbook for Investors, Entrepreneurs and Visionaries”, Wiley.</a:t>
            </a:r>
          </a:p>
          <a:p>
            <a:r>
              <a:rPr lang="en-US" dirty="0"/>
              <a:t>Paolo </a:t>
            </a:r>
            <a:r>
              <a:rPr lang="en-US" dirty="0" err="1"/>
              <a:t>Sironi</a:t>
            </a:r>
            <a:r>
              <a:rPr lang="en-US" dirty="0"/>
              <a:t> (2016), “</a:t>
            </a:r>
            <a:r>
              <a:rPr lang="en-US" dirty="0" err="1"/>
              <a:t>FinTech</a:t>
            </a:r>
            <a:r>
              <a:rPr lang="en-US" dirty="0"/>
              <a:t> Innovation: From </a:t>
            </a:r>
            <a:r>
              <a:rPr lang="en-US" dirty="0" err="1"/>
              <a:t>Robo</a:t>
            </a:r>
            <a:r>
              <a:rPr lang="en-US" dirty="0"/>
              <a:t>-Advisors to Goal Based Investing and Gamification”, Wiley.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21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16000" dirty="0" smtClean="0">
                <a:solidFill>
                  <a:srgbClr val="FF0000"/>
                </a:solidFill>
              </a:rPr>
              <a:t>Money</a:t>
            </a:r>
            <a:endParaRPr lang="en-US" sz="1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825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13101</TotalTime>
  <Words>2477</Words>
  <Application>Microsoft Macintosh PowerPoint</Application>
  <PresentationFormat>On-screen Show (4:3)</PresentationFormat>
  <Paragraphs>426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Calibri</vt:lpstr>
      <vt:lpstr>新細明體</vt:lpstr>
      <vt:lpstr>標楷體</vt:lpstr>
      <vt:lpstr>Arial</vt:lpstr>
      <vt:lpstr>Times New Roman</vt:lpstr>
      <vt:lpstr>Office 佈景主題</vt:lpstr>
      <vt:lpstr>金融科技 FinTech: Financial Technology</vt:lpstr>
      <vt:lpstr>PowerPoint Presentation</vt:lpstr>
      <vt:lpstr>PowerPoint Presentation</vt:lpstr>
      <vt:lpstr>PowerPoint Presentation</vt:lpstr>
      <vt:lpstr>Evolution of Fintech:  Money and Financial Services</vt:lpstr>
      <vt:lpstr>Frederic S. Mishkin (2015),  The Economics of Money, Banking and Financial Markets,  11th Edition, Pearson</vt:lpstr>
      <vt:lpstr>Mike Thornton (2016),  History of Money: Financial History:  From Barter to Bitcoin - An Overview of Our Economic History, Monetary System &amp; Currency Crisis, CreateSpace Independent Publishing Platform</vt:lpstr>
      <vt:lpstr>Money and Financial History</vt:lpstr>
      <vt:lpstr>Money</vt:lpstr>
      <vt:lpstr>Exchange</vt:lpstr>
      <vt:lpstr>Barter</vt:lpstr>
      <vt:lpstr>Barter</vt:lpstr>
      <vt:lpstr>Barter</vt:lpstr>
      <vt:lpstr>Money</vt:lpstr>
      <vt:lpstr>Bills</vt:lpstr>
      <vt:lpstr>Gold Bullion Coin</vt:lpstr>
      <vt:lpstr>Gold Bullion Coin</vt:lpstr>
      <vt:lpstr>Coin US Penny</vt:lpstr>
      <vt:lpstr>Gold Bricks</vt:lpstr>
      <vt:lpstr>Financial Services</vt:lpstr>
      <vt:lpstr>Financial Services</vt:lpstr>
      <vt:lpstr>Financial Services</vt:lpstr>
      <vt:lpstr>Treasure</vt:lpstr>
      <vt:lpstr>Safe</vt:lpstr>
      <vt:lpstr>Currency Exchange</vt:lpstr>
      <vt:lpstr>Market</vt:lpstr>
      <vt:lpstr>Financial Services</vt:lpstr>
      <vt:lpstr>Financial Revolution with Fintech</vt:lpstr>
      <vt:lpstr> FinTech: Financial Services Innovation</vt:lpstr>
      <vt:lpstr>The Economics of Money,  Banking and Financial Markets</vt:lpstr>
      <vt:lpstr>Frederic S. Mishkin (2015),  The Economics of Money, Banking and Financial Markets,  11th Edition, Pearson</vt:lpstr>
      <vt:lpstr>Economics of Money,  Banking and Financial Markets</vt:lpstr>
      <vt:lpstr>INTRODUCTION</vt:lpstr>
      <vt:lpstr>FINANCIAL MARKETS </vt:lpstr>
      <vt:lpstr>FINANCIAL INSTITUTIONS </vt:lpstr>
      <vt:lpstr>CENTRAL BANKING AND THE CONDUCT OF MONETARY POLICY</vt:lpstr>
      <vt:lpstr>MONETARY THEORY </vt:lpstr>
      <vt:lpstr>Financial Services Industry</vt:lpstr>
      <vt:lpstr>Why Study Money,  Banking, and Financial Markets?</vt:lpstr>
      <vt:lpstr>Why Study Money, Banking, and Financial Markets?</vt:lpstr>
      <vt:lpstr>Financial Markets</vt:lpstr>
      <vt:lpstr>Financial Institutions</vt:lpstr>
      <vt:lpstr>Money and Business Cycles</vt:lpstr>
      <vt:lpstr>Overview of the Financial System</vt:lpstr>
      <vt:lpstr>What is Money?</vt:lpstr>
      <vt:lpstr>Money</vt:lpstr>
      <vt:lpstr>Bills</vt:lpstr>
      <vt:lpstr>Meaning of Money</vt:lpstr>
      <vt:lpstr>Functions of Money</vt:lpstr>
      <vt:lpstr>Medium of Exchange</vt:lpstr>
      <vt:lpstr>Unit of Account</vt:lpstr>
      <vt:lpstr>Store of Value</vt:lpstr>
      <vt:lpstr>Store of Value</vt:lpstr>
      <vt:lpstr>Evolution of the Payments System</vt:lpstr>
      <vt:lpstr>Electronic Money</vt:lpstr>
      <vt:lpstr>Benefits of Paper Checks</vt:lpstr>
      <vt:lpstr>Measuring Money</vt:lpstr>
      <vt:lpstr>The IS Curve</vt:lpstr>
      <vt:lpstr>The IS (Investment/Saving)  Curve</vt:lpstr>
      <vt:lpstr>The IS (Investment/Saving) Curve</vt:lpstr>
      <vt:lpstr>Demand</vt:lpstr>
      <vt:lpstr>The ISLM Model</vt:lpstr>
      <vt:lpstr>Goods and Financial Markets: The ISLM Model (Investment Saving –  Liquidity Preference Money Supply)  model</vt:lpstr>
      <vt:lpstr>The ISLM Model (Investment Saving –  Liquidity Preference Money Supply) model</vt:lpstr>
      <vt:lpstr>Supply and Demand</vt:lpstr>
      <vt:lpstr> FinTech: Financial Services Innovation</vt:lpstr>
      <vt:lpstr>PowerPoint Presentation</vt:lpstr>
      <vt:lpstr> FinTech</vt:lpstr>
      <vt:lpstr> FinTech: Financial Services Innovation</vt:lpstr>
      <vt:lpstr>FinTech: Cashless World Emerging Payment Rails</vt:lpstr>
      <vt:lpstr> FinTech: Financial Services Innovation</vt:lpstr>
      <vt:lpstr>FinTech: Alternative Lending Shifting Customer Preferences</vt:lpstr>
      <vt:lpstr> FinTech: Financial Services Innovation</vt:lpstr>
      <vt:lpstr>FinTech: Crowdfunding</vt:lpstr>
      <vt:lpstr>Fintech: Financial Technology</vt:lpstr>
      <vt:lpstr>Fintech: Unbunding the Bank</vt:lpstr>
      <vt:lpstr>Fintech: Unbunding the Bank</vt:lpstr>
      <vt:lpstr>Fintech: Financial Technology</vt:lpstr>
      <vt:lpstr>PowerPoint Presentation</vt:lpstr>
      <vt:lpstr>PowerPoint Presentation</vt:lpstr>
      <vt:lpstr>References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金融科技 (FinTech: Financial Technology)</dc:title>
  <dc:subject/>
  <dc:creator>myday</dc:creator>
  <cp:keywords>金融科技 (FinTech: Financial Technology)</cp:keywords>
  <dc:description>金融科技 (FinTech: Financial Technology)</dc:description>
  <cp:lastModifiedBy>Microsoft Office User</cp:lastModifiedBy>
  <cp:revision>804</cp:revision>
  <cp:lastPrinted>2016-12-30T05:56:18Z</cp:lastPrinted>
  <dcterms:created xsi:type="dcterms:W3CDTF">2011-02-14T23:24:00Z</dcterms:created>
  <dcterms:modified xsi:type="dcterms:W3CDTF">2017-02-24T23:28:49Z</dcterms:modified>
  <cp:category/>
</cp:coreProperties>
</file>