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848" r:id="rId2"/>
    <p:sldId id="1161" r:id="rId3"/>
    <p:sldId id="1162" r:id="rId4"/>
    <p:sldId id="1163" r:id="rId5"/>
    <p:sldId id="1164" r:id="rId6"/>
    <p:sldId id="1165" r:id="rId7"/>
    <p:sldId id="1166" r:id="rId8"/>
    <p:sldId id="1183" r:id="rId9"/>
    <p:sldId id="1184" r:id="rId10"/>
    <p:sldId id="1177" r:id="rId11"/>
    <p:sldId id="1178" r:id="rId12"/>
    <p:sldId id="1179" r:id="rId13"/>
    <p:sldId id="1180" r:id="rId14"/>
    <p:sldId id="1149" r:id="rId15"/>
    <p:sldId id="1151" r:id="rId16"/>
    <p:sldId id="944" r:id="rId17"/>
    <p:sldId id="1110" r:id="rId18"/>
    <p:sldId id="945" r:id="rId19"/>
    <p:sldId id="946" r:id="rId20"/>
    <p:sldId id="1156" r:id="rId21"/>
    <p:sldId id="1159" r:id="rId22"/>
    <p:sldId id="1160" r:id="rId23"/>
    <p:sldId id="1158" r:id="rId24"/>
    <p:sldId id="947" r:id="rId25"/>
    <p:sldId id="948" r:id="rId26"/>
    <p:sldId id="949" r:id="rId27"/>
    <p:sldId id="950" r:id="rId28"/>
    <p:sldId id="951" r:id="rId29"/>
    <p:sldId id="952" r:id="rId30"/>
    <p:sldId id="953" r:id="rId31"/>
    <p:sldId id="954" r:id="rId32"/>
    <p:sldId id="955" r:id="rId33"/>
    <p:sldId id="956" r:id="rId34"/>
    <p:sldId id="957" r:id="rId35"/>
    <p:sldId id="958" r:id="rId36"/>
    <p:sldId id="959" r:id="rId37"/>
    <p:sldId id="960" r:id="rId38"/>
    <p:sldId id="961" r:id="rId39"/>
    <p:sldId id="962" r:id="rId40"/>
    <p:sldId id="963" r:id="rId41"/>
    <p:sldId id="964" r:id="rId42"/>
    <p:sldId id="965" r:id="rId43"/>
    <p:sldId id="966" r:id="rId44"/>
    <p:sldId id="967" r:id="rId45"/>
    <p:sldId id="968" r:id="rId46"/>
    <p:sldId id="969" r:id="rId47"/>
    <p:sldId id="1154" r:id="rId48"/>
    <p:sldId id="979" r:id="rId49"/>
    <p:sldId id="1109" r:id="rId50"/>
    <p:sldId id="1111" r:id="rId51"/>
    <p:sldId id="1113" r:id="rId52"/>
    <p:sldId id="1114" r:id="rId53"/>
    <p:sldId id="1115" r:id="rId54"/>
    <p:sldId id="1116" r:id="rId55"/>
    <p:sldId id="1121" r:id="rId56"/>
    <p:sldId id="1120" r:id="rId57"/>
    <p:sldId id="1123" r:id="rId58"/>
    <p:sldId id="1122" r:id="rId59"/>
    <p:sldId id="1124" r:id="rId60"/>
    <p:sldId id="1125" r:id="rId61"/>
    <p:sldId id="1131" r:id="rId62"/>
    <p:sldId id="1132" r:id="rId63"/>
    <p:sldId id="980" r:id="rId64"/>
    <p:sldId id="981" r:id="rId65"/>
    <p:sldId id="1133" r:id="rId66"/>
    <p:sldId id="1141" r:id="rId67"/>
    <p:sldId id="1152" r:id="rId68"/>
    <p:sldId id="1136" r:id="rId69"/>
    <p:sldId id="1134" r:id="rId70"/>
    <p:sldId id="1135" r:id="rId71"/>
    <p:sldId id="1140" r:id="rId72"/>
    <p:sldId id="1142" r:id="rId73"/>
    <p:sldId id="1143" r:id="rId74"/>
    <p:sldId id="1144" r:id="rId75"/>
    <p:sldId id="1145" r:id="rId76"/>
    <p:sldId id="1146" r:id="rId77"/>
    <p:sldId id="1185" r:id="rId78"/>
    <p:sldId id="1186" r:id="rId79"/>
    <p:sldId id="1192" r:id="rId80"/>
    <p:sldId id="1194" r:id="rId81"/>
    <p:sldId id="1193" r:id="rId82"/>
    <p:sldId id="1195" r:id="rId83"/>
    <p:sldId id="1196" r:id="rId84"/>
    <p:sldId id="1191" r:id="rId85"/>
    <p:sldId id="1190" r:id="rId86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4" autoAdjust="0"/>
    <p:restoredTop sz="93632"/>
  </p:normalViewPr>
  <p:slideViewPr>
    <p:cSldViewPr>
      <p:cViewPr varScale="1">
        <p:scale>
          <a:sx n="66" d="100"/>
          <a:sy n="66" d="100"/>
        </p:scale>
        <p:origin x="85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2017/2/17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2017/2/17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2017/2/17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2017/2/17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2017/2/17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2017/2/17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2017/2/17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2017/2/17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2017/2/17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2017/2/17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2017/2/17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2017/2/17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2017/2/17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2017/2/17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ail.tku.edu.tw/myday/" TargetMode="External"/><Relationship Id="rId3" Type="http://schemas.openxmlformats.org/officeDocument/2006/relationships/hyperlink" Target="http://mail.tku.edu.tw/myday/cindex.htm" TargetMode="External"/><Relationship Id="rId4" Type="http://schemas.openxmlformats.org/officeDocument/2006/relationships/hyperlink" Target="http://www.im.tku.edu.tw/en_index.html" TargetMode="External"/><Relationship Id="rId5" Type="http://schemas.openxmlformats.org/officeDocument/2006/relationships/hyperlink" Target="http://english.tku.edu.tw/index.asp" TargetMode="External"/><Relationship Id="rId6" Type="http://schemas.openxmlformats.org/officeDocument/2006/relationships/hyperlink" Target="http://www.tku.edu.tw/" TargetMode="External"/><Relationship Id="rId7" Type="http://schemas.openxmlformats.org/officeDocument/2006/relationships/hyperlink" Target="http://www.im.tku.edu.tw/" TargetMode="External"/><Relationship Id="rId8" Type="http://schemas.openxmlformats.org/officeDocument/2006/relationships/hyperlink" Target="http://mail.im.tku.edu.tw/~myday/" TargetMode="External"/><Relationship Id="rId9" Type="http://schemas.openxmlformats.org/officeDocument/2006/relationships/image" Target="../media/image1.jpeg"/><Relationship Id="rId10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hyperlink" Target="https://www.wealthfront.com/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aschampion.com.tw/" TargetMode="External"/><Relationship Id="rId3" Type="http://schemas.openxmlformats.org/officeDocument/2006/relationships/image" Target="../media/image3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aschampion.com.tw/detail.php" TargetMode="External"/><Relationship Id="rId3" Type="http://schemas.openxmlformats.org/officeDocument/2006/relationships/image" Target="../media/image3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.tku.edu.tw/" TargetMode="External"/><Relationship Id="rId4" Type="http://schemas.openxmlformats.org/officeDocument/2006/relationships/hyperlink" Target="http://mail.tku.edu.tw/myday/" TargetMode="External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ku.edu.tw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44450"/>
            <a:ext cx="8423275" cy="1008063"/>
          </a:xfrm>
        </p:spPr>
        <p:txBody>
          <a:bodyPr/>
          <a:lstStyle/>
          <a:p>
            <a:pPr eaLnBrk="1" hangingPunct="1"/>
            <a:r>
              <a:rPr lang="zh-TW" altLang="en-US" sz="3600" dirty="0" smtClean="0">
                <a:solidFill>
                  <a:schemeClr val="tx2"/>
                </a:solidFill>
              </a:rPr>
              <a:t>金融科技</a:t>
            </a:r>
            <a:r>
              <a:rPr lang="en-US" altLang="zh-TW" sz="3600" dirty="0" smtClean="0">
                <a:solidFill>
                  <a:schemeClr val="tx2"/>
                </a:solidFill>
              </a:rPr>
              <a:t/>
            </a:r>
            <a:br>
              <a:rPr lang="en-US" altLang="zh-TW" sz="3600" dirty="0" smtClean="0">
                <a:solidFill>
                  <a:schemeClr val="tx2"/>
                </a:solidFill>
              </a:rPr>
            </a:br>
            <a:r>
              <a:rPr lang="en-US" altLang="zh-TW" sz="3500" dirty="0" err="1" smtClean="0">
                <a:solidFill>
                  <a:schemeClr val="tx2"/>
                </a:solidFill>
              </a:rPr>
              <a:t>FinTech</a:t>
            </a:r>
            <a:r>
              <a:rPr lang="en-US" altLang="zh-TW" sz="3500" dirty="0" smtClean="0">
                <a:solidFill>
                  <a:schemeClr val="tx2"/>
                </a:solidFill>
              </a:rPr>
              <a:t>: Financial Technology</a:t>
            </a:r>
            <a:endParaRPr lang="zh-TW" altLang="en-US" sz="3500" dirty="0" smtClean="0">
              <a:solidFill>
                <a:schemeClr val="tx2"/>
              </a:solidFill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2268538" y="3141663"/>
            <a:ext cx="40322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 smtClean="0">
                <a:solidFill>
                  <a:srgbClr val="7F7F7F"/>
                </a:solidFill>
              </a:rPr>
              <a:t>1052FinTech01</a:t>
            </a:r>
            <a:endParaRPr kumimoji="0" lang="en-US" altLang="zh-TW" sz="1800" dirty="0">
              <a:solidFill>
                <a:srgbClr val="7F7F7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MIS EMBA </a:t>
            </a:r>
            <a:r>
              <a:rPr kumimoji="0" lang="is-IS" altLang="zh-TW" sz="1800" dirty="0">
                <a:solidFill>
                  <a:srgbClr val="7F7F7F"/>
                </a:solidFill>
              </a:rPr>
              <a:t>(M2263) (8595</a:t>
            </a:r>
            <a:r>
              <a:rPr kumimoji="0" lang="is-IS" altLang="zh-TW" sz="1800" dirty="0" smtClean="0">
                <a:solidFill>
                  <a:srgbClr val="7F7F7F"/>
                </a:solidFill>
              </a:rPr>
              <a:t>)</a:t>
            </a:r>
            <a:br>
              <a:rPr kumimoji="0" lang="is-IS" altLang="zh-TW" sz="1800" dirty="0" smtClean="0">
                <a:solidFill>
                  <a:srgbClr val="7F7F7F"/>
                </a:solidFill>
              </a:rPr>
            </a:br>
            <a:r>
              <a:rPr kumimoji="0" lang="en-US" altLang="ja-JP" sz="1800" dirty="0" smtClean="0">
                <a:solidFill>
                  <a:srgbClr val="7F7F7F"/>
                </a:solidFill>
              </a:rPr>
              <a:t> Fri, </a:t>
            </a:r>
            <a:r>
              <a:rPr kumimoji="0" lang="en-US" altLang="ja-JP" sz="1800" dirty="0">
                <a:solidFill>
                  <a:srgbClr val="7F7F7F"/>
                </a:solidFill>
              </a:rPr>
              <a:t>12,13,14 (19:20-22:10) (</a:t>
            </a:r>
            <a:r>
              <a:rPr kumimoji="0" lang="en-US" altLang="ja-JP" sz="1800" dirty="0" smtClean="0">
                <a:solidFill>
                  <a:srgbClr val="7F7F7F"/>
                </a:solidFill>
              </a:rPr>
              <a:t>D409</a:t>
            </a:r>
            <a:r>
              <a:rPr kumimoji="0" lang="en-US" altLang="ja-JP" sz="1800" dirty="0">
                <a:solidFill>
                  <a:srgbClr val="7F7F7F"/>
                </a:solidFill>
              </a:rPr>
              <a:t>)</a:t>
            </a:r>
          </a:p>
        </p:txBody>
      </p:sp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281114"/>
            <a:ext cx="8784976" cy="174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 err="1" smtClean="0">
                <a:solidFill>
                  <a:srgbClr val="FF0000"/>
                </a:solidFill>
                <a:ea typeface="標楷體" pitchFamily="65" charset="-120"/>
              </a:rPr>
              <a:t>FinTech</a:t>
            </a:r>
            <a: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  <a:t> </a:t>
            </a:r>
            <a:r>
              <a:rPr lang="zh-TW" altLang="en-US" sz="4400" b="1" dirty="0">
                <a:solidFill>
                  <a:srgbClr val="FF0000"/>
                </a:solidFill>
                <a:ea typeface="標楷體" pitchFamily="65" charset="-120"/>
              </a:rPr>
              <a:t>金融科技課程介紹 </a:t>
            </a:r>
            <a: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  <a:t/>
            </a:r>
            <a:b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</a:br>
            <a: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  <a:t>(</a:t>
            </a:r>
            <a:r>
              <a:rPr lang="en-US" altLang="zh-TW" sz="4400" b="1" dirty="0">
                <a:solidFill>
                  <a:srgbClr val="FF0000"/>
                </a:solidFill>
                <a:ea typeface="標楷體" pitchFamily="65" charset="-120"/>
              </a:rPr>
              <a:t>Course Orientation for </a:t>
            </a:r>
            <a: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  <a:t>Fintech: Financial Technology)</a:t>
            </a:r>
            <a:endParaRPr lang="mr-IN" altLang="zh-TW" sz="4400" b="1" dirty="0">
              <a:solidFill>
                <a:srgbClr val="FF0000"/>
              </a:solidFill>
              <a:ea typeface="標楷體" pitchFamily="65" charset="-120"/>
            </a:endParaRPr>
          </a:p>
        </p:txBody>
      </p:sp>
      <p:sp>
        <p:nvSpPr>
          <p:cNvPr id="4102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3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專任助理教授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Tamkang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6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7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http://mail. tku.edu.tw/</a:t>
            </a:r>
            <a:r>
              <a:rPr kumimoji="0" lang="en-US" altLang="zh-TW" sz="12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myday</a:t>
            </a: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kumimoji="0" lang="en-US" altLang="zh-TW" sz="12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 smtClean="0">
                <a:solidFill>
                  <a:srgbClr val="898989"/>
                </a:solidFill>
                <a:cs typeface="Times New Roman" pitchFamily="18" charset="0"/>
              </a:rPr>
              <a:t>2017-02-17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410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Tamkang </a:t>
            </a:r>
            <a:br>
              <a:rPr kumimoji="0" lang="en-US" altLang="zh-TW" sz="1800" b="1">
                <a:solidFill>
                  <a:srgbClr val="FF0000"/>
                </a:solidFill>
              </a:rPr>
            </a:br>
            <a:r>
              <a:rPr kumimoji="0" lang="en-US" altLang="zh-TW" sz="1800" b="1">
                <a:solidFill>
                  <a:srgbClr val="FF0000"/>
                </a:solidFill>
              </a:rPr>
              <a:t>University</a:t>
            </a:r>
            <a:endParaRPr kumimoji="0" lang="zh-TW" altLang="en-US" sz="1800" b="1">
              <a:solidFill>
                <a:srgbClr val="FF0000"/>
              </a:solidFill>
            </a:endParaRPr>
          </a:p>
        </p:txBody>
      </p:sp>
      <p:pic>
        <p:nvPicPr>
          <p:cNvPr id="4106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20713"/>
            <a:ext cx="103981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教學方法與評量方法</a:t>
            </a:r>
          </a:p>
        </p:txBody>
      </p:sp>
      <p:sp>
        <p:nvSpPr>
          <p:cNvPr id="2048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400" dirty="0">
                <a:latin typeface="標楷體" charset="-120"/>
                <a:ea typeface="標楷體" charset="-120"/>
              </a:rPr>
              <a:t>教學方法</a:t>
            </a:r>
            <a:endParaRPr lang="en-US" altLang="zh-TW" sz="4400" dirty="0">
              <a:latin typeface="標楷體" charset="-120"/>
              <a:ea typeface="標楷體" charset="-120"/>
            </a:endParaRPr>
          </a:p>
          <a:p>
            <a:pPr lvl="1"/>
            <a:r>
              <a:rPr lang="zh-TW" altLang="en-US" sz="4400" dirty="0">
                <a:solidFill>
                  <a:srgbClr val="FF0000"/>
                </a:solidFill>
                <a:latin typeface="標楷體" charset="-120"/>
                <a:ea typeface="標楷體" charset="-120"/>
              </a:rPr>
              <a:t>講述</a:t>
            </a:r>
            <a:r>
              <a:rPr lang="zh-TW" altLang="en-US" sz="4400" dirty="0">
                <a:latin typeface="標楷體" charset="-120"/>
                <a:ea typeface="標楷體" charset="-120"/>
              </a:rPr>
              <a:t>、</a:t>
            </a:r>
            <a:r>
              <a:rPr lang="zh-TW" altLang="en-US" sz="4400" dirty="0">
                <a:solidFill>
                  <a:srgbClr val="FF0000"/>
                </a:solidFill>
                <a:latin typeface="標楷體" charset="-120"/>
                <a:ea typeface="標楷體" charset="-120"/>
              </a:rPr>
              <a:t>討論</a:t>
            </a:r>
            <a:r>
              <a:rPr lang="zh-TW" altLang="en-US" sz="4400" dirty="0" smtClean="0">
                <a:latin typeface="標楷體" charset="-120"/>
                <a:ea typeface="標楷體" charset="-120"/>
              </a:rPr>
              <a:t>、</a:t>
            </a:r>
            <a:r>
              <a:rPr lang="en-US" altLang="zh-TW" sz="4400" dirty="0" smtClean="0">
                <a:latin typeface="標楷體" charset="-120"/>
                <a:ea typeface="標楷體" charset="-120"/>
              </a:rPr>
              <a:t/>
            </a:r>
            <a:br>
              <a:rPr lang="en-US" altLang="zh-TW" sz="4400" dirty="0" smtClean="0">
                <a:latin typeface="標楷體" charset="-120"/>
                <a:ea typeface="標楷體" charset="-120"/>
              </a:rPr>
            </a:br>
            <a:r>
              <a:rPr lang="zh-TW" altLang="en-US" sz="4400" dirty="0" smtClean="0">
                <a:latin typeface="標楷體" charset="-120"/>
                <a:ea typeface="標楷體" charset="-120"/>
              </a:rPr>
              <a:t>賞析</a:t>
            </a:r>
            <a:r>
              <a:rPr lang="zh-TW" altLang="en-US" sz="4400" dirty="0">
                <a:latin typeface="標楷體" charset="-120"/>
                <a:ea typeface="標楷體" charset="-120"/>
              </a:rPr>
              <a:t>、模擬</a:t>
            </a:r>
            <a:r>
              <a:rPr lang="zh-TW" altLang="en-US" sz="4400" dirty="0" smtClean="0">
                <a:latin typeface="標楷體" charset="-120"/>
                <a:ea typeface="標楷體" charset="-120"/>
              </a:rPr>
              <a:t>、</a:t>
            </a:r>
            <a:r>
              <a:rPr lang="en-US" altLang="zh-TW" sz="4400" dirty="0" smtClean="0">
                <a:latin typeface="標楷體" charset="-120"/>
                <a:ea typeface="標楷體" charset="-120"/>
              </a:rPr>
              <a:t/>
            </a:r>
            <a:br>
              <a:rPr lang="en-US" altLang="zh-TW" sz="4400" dirty="0" smtClean="0">
                <a:latin typeface="標楷體" charset="-120"/>
                <a:ea typeface="標楷體" charset="-120"/>
              </a:rPr>
            </a:br>
            <a:r>
              <a:rPr lang="zh-TW" altLang="en-US" sz="4400" dirty="0" smtClean="0">
                <a:solidFill>
                  <a:srgbClr val="FF0000"/>
                </a:solidFill>
                <a:latin typeface="標楷體" charset="-120"/>
                <a:ea typeface="標楷體" charset="-120"/>
              </a:rPr>
              <a:t>問題解決、實作</a:t>
            </a:r>
            <a:endParaRPr lang="en-US" altLang="zh-TW" sz="4400" dirty="0">
              <a:solidFill>
                <a:srgbClr val="FF0000"/>
              </a:solidFill>
              <a:latin typeface="標楷體" charset="-120"/>
              <a:ea typeface="標楷體" charset="-120"/>
            </a:endParaRPr>
          </a:p>
          <a:p>
            <a:r>
              <a:rPr lang="zh-TW" altLang="en-US" sz="4400" dirty="0">
                <a:latin typeface="標楷體" charset="-120"/>
                <a:ea typeface="標楷體" charset="-120"/>
              </a:rPr>
              <a:t>評量方法</a:t>
            </a:r>
            <a:endParaRPr lang="en-US" altLang="zh-TW" sz="4400" dirty="0">
              <a:latin typeface="標楷體" charset="-120"/>
              <a:ea typeface="標楷體" charset="-120"/>
            </a:endParaRPr>
          </a:p>
          <a:p>
            <a:pPr lvl="1"/>
            <a:r>
              <a:rPr lang="zh-TW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實作</a:t>
            </a:r>
            <a:r>
              <a:rPr lang="zh-TW" altLang="en-US" sz="4400" dirty="0">
                <a:latin typeface="Calibri" charset="0"/>
                <a:ea typeface="標楷體" charset="-120"/>
              </a:rPr>
              <a:t>、</a:t>
            </a:r>
            <a:r>
              <a:rPr lang="zh-TW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報告</a:t>
            </a:r>
            <a:r>
              <a:rPr lang="zh-TW" altLang="en-US" sz="4400" dirty="0">
                <a:latin typeface="Calibri" charset="0"/>
                <a:ea typeface="標楷體" charset="-120"/>
              </a:rPr>
              <a:t>、上課表現</a:t>
            </a:r>
            <a:endParaRPr lang="zh-TW" altLang="en-US" sz="4400" dirty="0">
              <a:latin typeface="標楷體" charset="-120"/>
              <a:ea typeface="標楷體" charset="-120"/>
            </a:endParaRPr>
          </a:p>
        </p:txBody>
      </p:sp>
      <p:sp>
        <p:nvSpPr>
          <p:cNvPr id="20484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A491433-9809-7949-8EB2-09E370037AB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7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19138"/>
          </a:xfrm>
        </p:spPr>
        <p:txBody>
          <a:bodyPr/>
          <a:lstStyle/>
          <a:p>
            <a:r>
              <a:rPr lang="zh-TW" altLang="en-US">
                <a:solidFill>
                  <a:schemeClr val="tx2"/>
                </a:solidFill>
                <a:latin typeface="標楷體" charset="-120"/>
                <a:ea typeface="標楷體" charset="-120"/>
              </a:rPr>
              <a:t>教材課本</a:t>
            </a:r>
          </a:p>
        </p:txBody>
      </p:sp>
      <p:sp>
        <p:nvSpPr>
          <p:cNvPr id="21507" name="內容版面配置區 2"/>
          <p:cNvSpPr>
            <a:spLocks noGrp="1"/>
          </p:cNvSpPr>
          <p:nvPr>
            <p:ph idx="1"/>
          </p:nvPr>
        </p:nvSpPr>
        <p:spPr>
          <a:xfrm>
            <a:off x="179388" y="836613"/>
            <a:ext cx="8640762" cy="5832475"/>
          </a:xfrm>
        </p:spPr>
        <p:txBody>
          <a:bodyPr/>
          <a:lstStyle/>
          <a:p>
            <a:r>
              <a:rPr lang="zh-TW" altLang="en-US" dirty="0">
                <a:latin typeface="Calibri" charset="0"/>
                <a:ea typeface="標楷體" charset="-120"/>
              </a:rPr>
              <a:t>教材課本</a:t>
            </a:r>
            <a:endParaRPr lang="en-US" altLang="zh-TW" dirty="0">
              <a:latin typeface="Calibri" charset="0"/>
              <a:ea typeface="標楷體" charset="-120"/>
            </a:endParaRPr>
          </a:p>
          <a:p>
            <a:pPr lvl="1"/>
            <a:r>
              <a:rPr lang="zh-TW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講義 </a:t>
            </a: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(Slides)</a:t>
            </a:r>
          </a:p>
          <a:p>
            <a:pPr lvl="1"/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Fintech </a:t>
            </a:r>
            <a:r>
              <a:rPr lang="zh-TW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金融科技相關個案與論文 </a:t>
            </a:r>
            <a:r>
              <a:rPr lang="en-US" altLang="zh-TW" sz="3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3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Cases and Papers related to </a:t>
            </a:r>
            <a:r>
              <a:rPr lang="en-US" altLang="zh-TW" sz="3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Fintech Financial Technology)</a:t>
            </a:r>
            <a:endParaRPr lang="en-US" altLang="zh-TW" sz="32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1508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F297C6-BDD5-9F44-94F6-1D55D82C51F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19138"/>
          </a:xfrm>
        </p:spPr>
        <p:txBody>
          <a:bodyPr/>
          <a:lstStyle/>
          <a:p>
            <a:r>
              <a:rPr lang="zh-TW" altLang="en-US">
                <a:solidFill>
                  <a:schemeClr val="tx2"/>
                </a:solidFill>
                <a:latin typeface="標楷體" charset="-120"/>
                <a:ea typeface="標楷體" charset="-120"/>
              </a:rPr>
              <a:t>參考書籍</a:t>
            </a:r>
          </a:p>
        </p:txBody>
      </p:sp>
      <p:sp>
        <p:nvSpPr>
          <p:cNvPr id="22531" name="內容版面配置區 2"/>
          <p:cNvSpPr>
            <a:spLocks noGrp="1"/>
          </p:cNvSpPr>
          <p:nvPr>
            <p:ph idx="1"/>
          </p:nvPr>
        </p:nvSpPr>
        <p:spPr>
          <a:xfrm>
            <a:off x="179388" y="765175"/>
            <a:ext cx="8640762" cy="5903913"/>
          </a:xfrm>
        </p:spPr>
        <p:txBody>
          <a:bodyPr/>
          <a:lstStyle/>
          <a:p>
            <a:pPr marL="457200" indent="-457200">
              <a:buFont typeface="Calibri" charset="0"/>
              <a:buAutoNum type="arabicPeriod"/>
            </a:pPr>
            <a:r>
              <a:rPr lang="en-US" altLang="zh-TW" sz="2400" dirty="0">
                <a:latin typeface="Calibri" charset="0"/>
                <a:ea typeface="標楷體" charset="-120"/>
              </a:rPr>
              <a:t>Susanne Chishti and Janos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Barberis</a:t>
            </a:r>
            <a:r>
              <a:rPr lang="en-US" altLang="zh-TW" sz="2400" dirty="0">
                <a:latin typeface="Calibri" charset="0"/>
                <a:ea typeface="標楷體" charset="-120"/>
              </a:rPr>
              <a:t>, The FINTECH Book: The Financial Technology Handbook for Investors, Entrepreneurs and Visionaries,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Wiley, 2016</a:t>
            </a:r>
            <a:r>
              <a:rPr lang="en-US" altLang="zh-TW" sz="2400" dirty="0">
                <a:latin typeface="Calibri" charset="0"/>
                <a:ea typeface="標楷體" charset="-120"/>
              </a:rPr>
              <a:t>.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zh-TW" sz="2400" dirty="0">
                <a:latin typeface="Calibri" charset="0"/>
                <a:ea typeface="標楷體" charset="-120"/>
              </a:rPr>
              <a:t>Paolo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Sironi</a:t>
            </a:r>
            <a:r>
              <a:rPr lang="en-US" altLang="zh-TW" sz="2400" dirty="0">
                <a:latin typeface="Calibri" charset="0"/>
                <a:ea typeface="標楷體" charset="-120"/>
              </a:rPr>
              <a:t>,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FinTech</a:t>
            </a:r>
            <a:r>
              <a:rPr lang="en-US" altLang="zh-TW" sz="2400" dirty="0">
                <a:latin typeface="Calibri" charset="0"/>
                <a:ea typeface="標楷體" charset="-120"/>
              </a:rPr>
              <a:t> Innovation: From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Robo</a:t>
            </a:r>
            <a:r>
              <a:rPr lang="en-US" altLang="zh-TW" sz="2400" dirty="0">
                <a:latin typeface="Calibri" charset="0"/>
                <a:ea typeface="標楷體" charset="-120"/>
              </a:rPr>
              <a:t>-Advisors to Goal Based Investing and Gamification, Wiley, 2016.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zh-TW" sz="2400" dirty="0">
                <a:latin typeface="Calibri" charset="0"/>
                <a:ea typeface="標楷體" charset="-120"/>
              </a:rPr>
              <a:t>Michael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Heydt</a:t>
            </a:r>
            <a:r>
              <a:rPr lang="en-US" altLang="zh-TW" sz="2400" dirty="0">
                <a:latin typeface="Calibri" charset="0"/>
                <a:ea typeface="標楷體" charset="-120"/>
              </a:rPr>
              <a:t> , Mastering Pandas for Finance,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2400" dirty="0">
                <a:latin typeface="Calibri" charset="0"/>
                <a:ea typeface="標楷體" charset="-120"/>
              </a:rPr>
              <a:t> Publishing, 2015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zh-TW" sz="2400" dirty="0">
                <a:latin typeface="Calibri" charset="0"/>
                <a:ea typeface="標楷體" charset="-120"/>
              </a:rPr>
              <a:t>Yves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Hilpisch</a:t>
            </a:r>
            <a:r>
              <a:rPr lang="en-US" altLang="zh-TW" sz="2400" dirty="0">
                <a:latin typeface="Calibri" charset="0"/>
                <a:ea typeface="標楷體" charset="-120"/>
              </a:rPr>
              <a:t>, Python for Finance: Analyze Big Financial Data,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OReilly</a:t>
            </a:r>
            <a:r>
              <a:rPr lang="en-US" altLang="zh-TW" sz="2400" dirty="0">
                <a:latin typeface="Calibri" charset="0"/>
                <a:ea typeface="標楷體" charset="-120"/>
              </a:rPr>
              <a:t> Media, 2014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zh-TW" sz="2400" dirty="0">
                <a:latin typeface="Calibri" charset="0"/>
                <a:ea typeface="標楷體" charset="-120"/>
              </a:rPr>
              <a:t>James Ma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Weiming</a:t>
            </a:r>
            <a:r>
              <a:rPr lang="en-US" altLang="zh-TW" sz="2400" dirty="0">
                <a:latin typeface="Calibri" charset="0"/>
                <a:ea typeface="標楷體" charset="-120"/>
              </a:rPr>
              <a:t>, Mastering Python for Finance,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2400" dirty="0">
                <a:latin typeface="Calibri" charset="0"/>
                <a:ea typeface="標楷體" charset="-120"/>
              </a:rPr>
              <a:t> Publishing, 2015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zh-TW" sz="2400" dirty="0">
                <a:latin typeface="Calibri" charset="0"/>
                <a:ea typeface="標楷體" charset="-120"/>
              </a:rPr>
              <a:t>Fabio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Nelli</a:t>
            </a:r>
            <a:r>
              <a:rPr lang="en-US" altLang="zh-TW" sz="2400" dirty="0">
                <a:latin typeface="Calibri" charset="0"/>
                <a:ea typeface="標楷體" charset="-120"/>
              </a:rPr>
              <a:t>, Python Data Analytics: Data Analysis and Science using PANDAs,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matplotlib</a:t>
            </a:r>
            <a:r>
              <a:rPr lang="en-US" altLang="zh-TW" sz="2400" dirty="0">
                <a:latin typeface="Calibri" charset="0"/>
                <a:ea typeface="標楷體" charset="-120"/>
              </a:rPr>
              <a:t> and the Python Programming Language,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Apress</a:t>
            </a:r>
            <a:r>
              <a:rPr lang="en-US" altLang="zh-TW" sz="2400" dirty="0">
                <a:latin typeface="Calibri" charset="0"/>
                <a:ea typeface="標楷體" charset="-120"/>
              </a:rPr>
              <a:t>, 2015</a:t>
            </a:r>
          </a:p>
        </p:txBody>
      </p:sp>
      <p:sp>
        <p:nvSpPr>
          <p:cNvPr id="22532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BDB894C-39A2-3A40-AED8-C81119ECDF9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6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accent1"/>
                </a:solidFill>
                <a:latin typeface="標楷體" charset="-120"/>
                <a:ea typeface="標楷體" charset="-120"/>
              </a:rPr>
              <a:t>作業與學期成績計算方式</a:t>
            </a:r>
          </a:p>
        </p:txBody>
      </p:sp>
      <p:sp>
        <p:nvSpPr>
          <p:cNvPr id="2355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作業篇數</a:t>
            </a:r>
            <a:endParaRPr lang="en-US" altLang="zh-TW">
              <a:latin typeface="Calibri" charset="0"/>
              <a:ea typeface="標楷體" charset="-120"/>
            </a:endParaRP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3</a:t>
            </a:r>
            <a:r>
              <a:rPr lang="zh-TW" altLang="en-US">
                <a:latin typeface="Calibri" charset="0"/>
                <a:ea typeface="標楷體" charset="-120"/>
              </a:rPr>
              <a:t>篇</a:t>
            </a:r>
            <a:endParaRPr lang="en-US" altLang="zh-TW">
              <a:latin typeface="Calibri" charset="0"/>
              <a:ea typeface="標楷體" charset="-120"/>
            </a:endParaRPr>
          </a:p>
          <a:p>
            <a:r>
              <a:rPr lang="zh-TW" altLang="en-US">
                <a:latin typeface="Calibri" charset="0"/>
                <a:ea typeface="標楷體" charset="-120"/>
              </a:rPr>
              <a:t>學期成績計算方式</a:t>
            </a:r>
            <a:endParaRPr lang="en-US" altLang="zh-TW">
              <a:latin typeface="Calibri" charset="0"/>
              <a:ea typeface="標楷體" charset="-120"/>
            </a:endParaRPr>
          </a:p>
          <a:p>
            <a:pPr lvl="1"/>
            <a:r>
              <a:rPr lang="en-US" altLang="zh-TW">
                <a:latin typeface="Calibri" charset="0"/>
                <a:ea typeface="標楷體" charset="-120"/>
                <a:sym typeface="Wingdings 2" charset="2"/>
              </a:rPr>
              <a:t></a:t>
            </a:r>
            <a:r>
              <a:rPr lang="zh-TW" altLang="en-US">
                <a:latin typeface="Calibri" charset="0"/>
                <a:ea typeface="標楷體" charset="-120"/>
              </a:rPr>
              <a:t>期中評量：</a:t>
            </a:r>
            <a:r>
              <a:rPr lang="en-US" altLang="zh-TW">
                <a:latin typeface="Calibri" charset="0"/>
                <a:ea typeface="標楷體" charset="-120"/>
              </a:rPr>
              <a:t>30 </a:t>
            </a:r>
            <a:r>
              <a:rPr lang="zh-TW" altLang="en-US">
                <a:latin typeface="Calibri" charset="0"/>
                <a:ea typeface="標楷體" charset="-120"/>
              </a:rPr>
              <a:t>％</a:t>
            </a:r>
            <a:endParaRPr lang="en-US" altLang="zh-TW">
              <a:latin typeface="Calibri" charset="0"/>
              <a:ea typeface="標楷體" charset="-120"/>
            </a:endParaRPr>
          </a:p>
          <a:p>
            <a:pPr lvl="1"/>
            <a:r>
              <a:rPr lang="en-US" altLang="zh-TW">
                <a:latin typeface="Calibri" charset="0"/>
                <a:ea typeface="標楷體" charset="-120"/>
                <a:sym typeface="Wingdings 2" charset="2"/>
              </a:rPr>
              <a:t></a:t>
            </a:r>
            <a:r>
              <a:rPr lang="zh-TW" altLang="en-US">
                <a:latin typeface="Calibri" charset="0"/>
                <a:ea typeface="標楷體" charset="-120"/>
              </a:rPr>
              <a:t>期末評量：</a:t>
            </a:r>
            <a:r>
              <a:rPr lang="en-US" altLang="zh-TW">
                <a:latin typeface="Calibri" charset="0"/>
                <a:ea typeface="標楷體" charset="-120"/>
              </a:rPr>
              <a:t>30  </a:t>
            </a:r>
            <a:r>
              <a:rPr lang="zh-TW" altLang="en-US">
                <a:latin typeface="Calibri" charset="0"/>
                <a:ea typeface="標楷體" charset="-120"/>
              </a:rPr>
              <a:t>％</a:t>
            </a:r>
            <a:endParaRPr lang="zh-TW" altLang="ja-JP">
              <a:latin typeface="Calibri" charset="0"/>
              <a:ea typeface="標楷體" charset="-120"/>
            </a:endParaRPr>
          </a:p>
          <a:p>
            <a:pPr lvl="1"/>
            <a:r>
              <a:rPr lang="en-US" altLang="zh-TW">
                <a:latin typeface="Calibri" charset="0"/>
                <a:ea typeface="標楷體" charset="-120"/>
                <a:sym typeface="Wingdings 2" charset="2"/>
              </a:rPr>
              <a:t></a:t>
            </a:r>
            <a:r>
              <a:rPr lang="zh-TW" altLang="en-US">
                <a:latin typeface="Calibri" charset="0"/>
                <a:ea typeface="標楷體" charset="-120"/>
              </a:rPr>
              <a:t>其他（課堂參與及報告討論表現）：</a:t>
            </a:r>
            <a:r>
              <a:rPr lang="en-US" altLang="zh-TW">
                <a:latin typeface="Calibri" charset="0"/>
                <a:ea typeface="標楷體" charset="-120"/>
              </a:rPr>
              <a:t> 40  </a:t>
            </a:r>
            <a:r>
              <a:rPr lang="zh-TW" altLang="en-US">
                <a:latin typeface="Calibri" charset="0"/>
                <a:ea typeface="標楷體" charset="-120"/>
              </a:rPr>
              <a:t>％</a:t>
            </a:r>
            <a:endParaRPr lang="en-US" altLang="zh-TW">
              <a:latin typeface="Calibri" charset="0"/>
              <a:ea typeface="標楷體" charset="-120"/>
            </a:endParaRPr>
          </a:p>
          <a:p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23556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8694CC9-7BE0-F543-8326-1C01E84B4C8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en-US" altLang="zh-TW" sz="2400" dirty="0" smtClean="0">
                <a:solidFill>
                  <a:schemeClr val="accent1"/>
                </a:solidFill>
              </a:rPr>
              <a:t>The FINTECH Book: The Financial Technology Handbook for Investors, Entrepreneurs and Visionaries</a:t>
            </a:r>
            <a:r>
              <a:rPr lang="en-US" altLang="zh-TW" sz="2400" b="0" dirty="0" smtClean="0">
                <a:solidFill>
                  <a:schemeClr val="accent1"/>
                </a:solidFill>
              </a:rPr>
              <a:t>, </a:t>
            </a:r>
            <a:br>
              <a:rPr lang="en-US" altLang="zh-TW" sz="2400" b="0" dirty="0" smtClean="0">
                <a:solidFill>
                  <a:schemeClr val="accent1"/>
                </a:solidFill>
              </a:rPr>
            </a:br>
            <a:r>
              <a:rPr lang="en-US" altLang="zh-TW" sz="2400" b="0" dirty="0" smtClean="0">
                <a:solidFill>
                  <a:schemeClr val="accent1"/>
                </a:solidFill>
              </a:rPr>
              <a:t>Susanne Chishti and Janos </a:t>
            </a:r>
            <a:r>
              <a:rPr lang="en-US" altLang="zh-TW" sz="2400" b="0" dirty="0" err="1" smtClean="0">
                <a:solidFill>
                  <a:schemeClr val="accent1"/>
                </a:solidFill>
              </a:rPr>
              <a:t>Barberis</a:t>
            </a:r>
            <a:r>
              <a:rPr lang="en-US" altLang="zh-TW" sz="2400" b="0" dirty="0" smtClean="0">
                <a:solidFill>
                  <a:schemeClr val="accent1"/>
                </a:solidFill>
              </a:rPr>
              <a:t>, Wiley, 2016.</a:t>
            </a:r>
            <a:endParaRPr lang="en-US" altLang="zh-TW" sz="2400" b="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152036" y="6639163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https://www.amazon.com/FINTECH-Book-Technology-Entrepreneurs-Visionaries/dp/111921887X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81" y="1196752"/>
            <a:ext cx="6913238" cy="536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27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196752"/>
            <a:ext cx="3543601" cy="5425316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1152036" y="6639163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FinTech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-Innovation-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Robo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-Advisors-Investing-Gamification/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/1119226988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396"/>
            <a:ext cx="8435280" cy="1107864"/>
          </a:xfrm>
        </p:spPr>
        <p:txBody>
          <a:bodyPr/>
          <a:lstStyle/>
          <a:p>
            <a:r>
              <a:rPr lang="en-US" altLang="zh-TW" sz="2400" dirty="0" err="1" smtClean="0">
                <a:solidFill>
                  <a:schemeClr val="accent1"/>
                </a:solidFill>
              </a:rPr>
              <a:t>FinTech</a:t>
            </a:r>
            <a:r>
              <a:rPr lang="en-US" altLang="zh-TW" sz="2400" dirty="0" smtClean="0">
                <a:solidFill>
                  <a:schemeClr val="accent1"/>
                </a:solidFill>
              </a:rPr>
              <a:t> </a:t>
            </a:r>
            <a:r>
              <a:rPr lang="en-US" altLang="zh-TW" sz="2400" dirty="0">
                <a:solidFill>
                  <a:schemeClr val="accent1"/>
                </a:solidFill>
              </a:rPr>
              <a:t>Innovation: </a:t>
            </a:r>
            <a:r>
              <a:rPr lang="en-US" altLang="zh-TW" sz="2400" dirty="0" smtClean="0">
                <a:solidFill>
                  <a:schemeClr val="accent1"/>
                </a:solidFill>
              </a:rPr>
              <a:t/>
            </a:r>
            <a:br>
              <a:rPr lang="en-US" altLang="zh-TW" sz="2400" dirty="0" smtClean="0">
                <a:solidFill>
                  <a:schemeClr val="accent1"/>
                </a:solidFill>
              </a:rPr>
            </a:br>
            <a:r>
              <a:rPr lang="en-US" altLang="zh-TW" sz="2400" dirty="0" smtClean="0">
                <a:solidFill>
                  <a:schemeClr val="accent1"/>
                </a:solidFill>
              </a:rPr>
              <a:t>From </a:t>
            </a:r>
            <a:r>
              <a:rPr lang="en-US" altLang="zh-TW" sz="2400" dirty="0" err="1">
                <a:solidFill>
                  <a:schemeClr val="accent1"/>
                </a:solidFill>
              </a:rPr>
              <a:t>Robo</a:t>
            </a:r>
            <a:r>
              <a:rPr lang="en-US" altLang="zh-TW" sz="2400" dirty="0">
                <a:solidFill>
                  <a:schemeClr val="accent1"/>
                </a:solidFill>
              </a:rPr>
              <a:t>-Advisors to Goal Based Investing and Gamification, </a:t>
            </a:r>
            <a:r>
              <a:rPr lang="en-US" altLang="zh-TW" sz="2400" dirty="0" smtClean="0">
                <a:solidFill>
                  <a:schemeClr val="accent1"/>
                </a:solidFill>
              </a:rPr>
              <a:t/>
            </a:r>
            <a:br>
              <a:rPr lang="en-US" altLang="zh-TW" sz="2400" dirty="0" smtClean="0">
                <a:solidFill>
                  <a:schemeClr val="accent1"/>
                </a:solidFill>
              </a:rPr>
            </a:br>
            <a:r>
              <a:rPr lang="en-US" altLang="zh-TW" sz="2400" b="0" dirty="0" smtClean="0">
                <a:solidFill>
                  <a:schemeClr val="accent1"/>
                </a:solidFill>
              </a:rPr>
              <a:t>Paolo </a:t>
            </a:r>
            <a:r>
              <a:rPr lang="en-US" altLang="zh-TW" sz="2400" b="0" dirty="0" err="1">
                <a:solidFill>
                  <a:schemeClr val="accent1"/>
                </a:solidFill>
              </a:rPr>
              <a:t>Sironi</a:t>
            </a:r>
            <a:r>
              <a:rPr lang="en-US" altLang="zh-TW" sz="2400" b="0" dirty="0">
                <a:solidFill>
                  <a:schemeClr val="accent1"/>
                </a:solidFill>
              </a:rPr>
              <a:t>, </a:t>
            </a:r>
            <a:r>
              <a:rPr lang="en-US" altLang="zh-TW" sz="2400" b="0" dirty="0" smtClean="0">
                <a:solidFill>
                  <a:schemeClr val="accent1"/>
                </a:solidFill>
              </a:rPr>
              <a:t>Wiley</a:t>
            </a:r>
            <a:r>
              <a:rPr lang="en-US" altLang="zh-TW" sz="2400" b="0" dirty="0">
                <a:solidFill>
                  <a:schemeClr val="accent1"/>
                </a:solidFill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01373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20000" smtClean="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65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13000" u="sng" dirty="0">
                <a:solidFill>
                  <a:srgbClr val="FF0000"/>
                </a:solidFill>
              </a:rPr>
              <a:t>Fin</a:t>
            </a:r>
            <a:r>
              <a:rPr lang="en-US" altLang="zh-TW" sz="13000" dirty="0">
                <a:solidFill>
                  <a:srgbClr val="FF0000"/>
                </a:solidFill>
              </a:rPr>
              <a:t>ancial </a:t>
            </a:r>
            <a:r>
              <a:rPr lang="en-US" altLang="zh-TW" sz="13000" u="sng" dirty="0">
                <a:solidFill>
                  <a:srgbClr val="FF0000"/>
                </a:solidFill>
              </a:rPr>
              <a:t>Tech</a:t>
            </a:r>
            <a:r>
              <a:rPr lang="en-US" altLang="zh-TW" sz="13000" dirty="0">
                <a:solidFill>
                  <a:srgbClr val="FF0000"/>
                </a:solidFill>
              </a:rPr>
              <a:t>nology</a:t>
            </a:r>
            <a:endParaRPr lang="zh-TW" altLang="en-US" sz="13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9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840"/>
            <a:ext cx="9144000" cy="4572000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85801"/>
          </a:xfrm>
        </p:spPr>
        <p:txBody>
          <a:bodyPr/>
          <a:lstStyle/>
          <a:p>
            <a:r>
              <a:rPr lang="en-US" altLang="zh-TW" sz="20000" smtClean="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728192"/>
          </a:xfrm>
          <a:solidFill>
            <a:srgbClr val="FFC000"/>
          </a:solidFill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 smtClean="0">
                <a:solidFill>
                  <a:schemeClr val="accent1"/>
                </a:solidFill>
              </a:rPr>
              <a:t/>
            </a:r>
            <a:br>
              <a:rPr lang="en-US" sz="6000" dirty="0" smtClean="0">
                <a:solidFill>
                  <a:schemeClr val="accent1"/>
                </a:solidFill>
              </a:rPr>
            </a:br>
            <a:r>
              <a:rPr lang="en-US" sz="6000" dirty="0" err="1" smtClean="0">
                <a:solidFill>
                  <a:srgbClr val="FF0000"/>
                </a:solidFill>
              </a:rPr>
              <a:t>Fin</a:t>
            </a:r>
            <a:r>
              <a:rPr lang="en-US" sz="6000" dirty="0" err="1" smtClean="0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03031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“</a:t>
            </a:r>
            <a:r>
              <a:rPr lang="en-US" sz="6000" smtClean="0"/>
              <a:t>providing </a:t>
            </a:r>
            <a:br>
              <a:rPr lang="en-US" sz="6000" smtClean="0"/>
            </a:br>
            <a:r>
              <a:rPr lang="en-US" sz="6000" smtClean="0">
                <a:solidFill>
                  <a:srgbClr val="FF0000"/>
                </a:solidFill>
              </a:rPr>
              <a:t>financial </a:t>
            </a:r>
            <a:r>
              <a:rPr lang="en-US" sz="6000">
                <a:solidFill>
                  <a:srgbClr val="FF0000"/>
                </a:solidFill>
              </a:rPr>
              <a:t>services </a:t>
            </a:r>
            <a:r>
              <a:rPr lang="en-US" sz="6000" smtClean="0">
                <a:solidFill>
                  <a:srgbClr val="FF0000"/>
                </a:solidFill>
              </a:rPr>
              <a:t/>
            </a:r>
            <a:br>
              <a:rPr lang="en-US" sz="6000" smtClean="0">
                <a:solidFill>
                  <a:srgbClr val="FF0000"/>
                </a:solidFill>
              </a:rPr>
            </a:br>
            <a:r>
              <a:rPr lang="en-US" sz="6000" smtClean="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r>
              <a:rPr lang="en-US" sz="6000" smtClean="0"/>
              <a:t/>
            </a:r>
            <a:br>
              <a:rPr lang="en-US" sz="6000" smtClean="0"/>
            </a:br>
            <a:r>
              <a:rPr lang="en-US" sz="6000" smtClean="0">
                <a:solidFill>
                  <a:schemeClr val="accent1"/>
                </a:solidFill>
              </a:rPr>
              <a:t>modern </a:t>
            </a:r>
            <a:r>
              <a:rPr lang="en-US" sz="6000" dirty="0" smtClean="0">
                <a:solidFill>
                  <a:schemeClr val="accent1"/>
                </a:solidFill>
              </a:rPr>
              <a:t>technology</a:t>
            </a:r>
            <a:r>
              <a:rPr lang="en-US" sz="6000" dirty="0" smtClean="0"/>
              <a:t>”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00808" y="6597352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206977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r>
              <a:rPr lang="zh-TW" altLang="en-US" sz="1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金融科技</a:t>
            </a:r>
            <a:r>
              <a:rPr lang="zh-TW" altLang="en-US" sz="7200" dirty="0">
                <a:solidFill>
                  <a:schemeClr val="tx2"/>
                </a:solidFill>
                <a:latin typeface="Calibri" charset="0"/>
                <a:ea typeface="標楷體" charset="-120"/>
              </a:rPr>
              <a:t/>
            </a:r>
            <a:br>
              <a:rPr lang="zh-TW" altLang="en-US" sz="7200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en-US" altLang="zh-TW" sz="15000" dirty="0" err="1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FinTech</a:t>
            </a:r>
            <a:r>
              <a:rPr lang="en-US" altLang="zh-TW" sz="7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zh-TW" sz="7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7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Financial </a:t>
            </a:r>
            <a:r>
              <a:rPr lang="en-US" altLang="zh-TW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Technology</a:t>
            </a:r>
            <a:endParaRPr lang="zh-TW" altLang="en-US" sz="72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12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F1EB783-D95F-444D-BEB4-F62BB792007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9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15000" dirty="0" smtClean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967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16000" dirty="0" smtClean="0">
                <a:solidFill>
                  <a:srgbClr val="FF0000"/>
                </a:solidFill>
              </a:rPr>
              <a:t>Money</a:t>
            </a:r>
            <a:endParaRPr lang="en-US" sz="16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8254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6000" dirty="0" smtClean="0">
                <a:solidFill>
                  <a:srgbClr val="FF0000"/>
                </a:solidFill>
              </a:rPr>
              <a:t>Market</a:t>
            </a:r>
            <a:endParaRPr lang="en-US" sz="16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7148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18" y="105740"/>
            <a:ext cx="8229600" cy="802980"/>
          </a:xfrm>
        </p:spPr>
        <p:txBody>
          <a:bodyPr/>
          <a:lstStyle/>
          <a:p>
            <a:r>
              <a:rPr lang="en-US" sz="5400" dirty="0" smtClean="0">
                <a:solidFill>
                  <a:schemeClr val="accent1"/>
                </a:solidFill>
              </a:rPr>
              <a:t>Financial Services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79607" y="6579314"/>
            <a:ext cx="69847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www.crackitt.com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/7-reasons-why-your-fintech-startup-needs-visual-marketing/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8" y="1319728"/>
            <a:ext cx="9144000" cy="52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3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4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Financial </a:t>
            </a:r>
            <a:r>
              <a:rPr lang="en-US" dirty="0" smtClean="0">
                <a:solidFill>
                  <a:schemeClr val="accent1"/>
                </a:solidFill>
              </a:rPr>
              <a:t>Revolution </a:t>
            </a:r>
            <a:r>
              <a:rPr lang="en-US" dirty="0">
                <a:solidFill>
                  <a:schemeClr val="accent1"/>
                </a:solidFill>
              </a:rPr>
              <a:t>with 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71600" y="6579314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www.hedgethink.com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/european-fintech-top-100/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" y="1422588"/>
            <a:ext cx="9060970" cy="51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8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Financial Services Innovation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11" y="752698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6519863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 </a:t>
            </a:r>
            <a:r>
              <a:rPr lang="en-US" sz="15000" dirty="0" err="1" smtClean="0">
                <a:solidFill>
                  <a:schemeClr val="accent1"/>
                </a:solidFill>
              </a:rPr>
              <a:t>FinTech</a:t>
            </a:r>
            <a:r>
              <a:rPr lang="en-US" sz="15000" dirty="0" smtClean="0">
                <a:solidFill>
                  <a:schemeClr val="accent1"/>
                </a:solidFill>
              </a:rPr>
              <a:t>: </a:t>
            </a:r>
            <a:r>
              <a:rPr lang="en-US" sz="6000" dirty="0" smtClean="0">
                <a:solidFill>
                  <a:schemeClr val="accent1"/>
                </a:solidFill>
              </a:rPr>
              <a:t/>
            </a:r>
            <a:br>
              <a:rPr lang="en-US" sz="6000" dirty="0" smtClean="0">
                <a:solidFill>
                  <a:schemeClr val="accent1"/>
                </a:solidFill>
              </a:rPr>
            </a:br>
            <a:r>
              <a:rPr lang="en-US" sz="6000" dirty="0" smtClean="0">
                <a:solidFill>
                  <a:schemeClr val="accent1"/>
                </a:solidFill>
              </a:rPr>
              <a:t/>
            </a:r>
            <a:br>
              <a:rPr lang="en-US" sz="6000" dirty="0" smtClean="0">
                <a:solidFill>
                  <a:schemeClr val="accent1"/>
                </a:solidFill>
              </a:rPr>
            </a:br>
            <a:r>
              <a:rPr lang="en-US" sz="6000" dirty="0" smtClean="0">
                <a:solidFill>
                  <a:schemeClr val="accent1"/>
                </a:solidFill>
              </a:rPr>
              <a:t>Investment Management</a:t>
            </a:r>
            <a:br>
              <a:rPr lang="en-US" sz="6000" dirty="0" smtClean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 </a:t>
            </a:r>
            <a:r>
              <a:rPr lang="en-US" sz="6000" dirty="0" smtClean="0">
                <a:solidFill>
                  <a:schemeClr val="accent1"/>
                </a:solidFill>
              </a:rPr>
              <a:t/>
            </a:r>
            <a:br>
              <a:rPr lang="en-US" sz="6000" dirty="0" smtClean="0">
                <a:solidFill>
                  <a:schemeClr val="accent1"/>
                </a:solidFill>
              </a:rPr>
            </a:br>
            <a:r>
              <a:rPr lang="en-US" sz="6000" dirty="0" smtClean="0">
                <a:solidFill>
                  <a:schemeClr val="accent1"/>
                </a:solidFill>
              </a:rPr>
              <a:t>Market Provisioning</a:t>
            </a:r>
            <a:endParaRPr lang="en-US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8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</a:t>
            </a:r>
            <a:r>
              <a:rPr lang="en-US" dirty="0">
                <a:solidFill>
                  <a:schemeClr val="accent1"/>
                </a:solidFill>
              </a:rPr>
              <a:t>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6389" r="45402" b="26388"/>
          <a:stretch/>
        </p:blipFill>
        <p:spPr>
          <a:xfrm>
            <a:off x="881323" y="814975"/>
            <a:ext cx="7579109" cy="569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3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</a:t>
            </a:r>
            <a:r>
              <a:rPr lang="en-US" dirty="0">
                <a:solidFill>
                  <a:schemeClr val="accent1"/>
                </a:solidFill>
              </a:rPr>
              <a:t>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6096" r="45691"/>
          <a:stretch/>
        </p:blipFill>
        <p:spPr>
          <a:xfrm>
            <a:off x="1230111" y="814974"/>
            <a:ext cx="6661838" cy="574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1" y="182374"/>
            <a:ext cx="7266438" cy="64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800225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淡江大學</a:t>
            </a:r>
            <a:r>
              <a:rPr lang="en-US" altLang="zh-TW" dirty="0" smtClean="0">
                <a:solidFill>
                  <a:schemeClr val="tx2"/>
                </a:solidFill>
                <a:latin typeface="Calibri" charset="0"/>
                <a:ea typeface="標楷體" charset="-120"/>
              </a:rPr>
              <a:t>105</a:t>
            </a:r>
            <a:r>
              <a:rPr lang="zh-TW" altLang="en-US" dirty="0" smtClean="0">
                <a:solidFill>
                  <a:schemeClr val="tx2"/>
                </a:solidFill>
                <a:latin typeface="Calibri" charset="0"/>
                <a:ea typeface="標楷體" charset="-120"/>
              </a:rPr>
              <a:t>學年度</a:t>
            </a:r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第</a:t>
            </a:r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2</a:t>
            </a:r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學期</a:t>
            </a:r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課程教學計畫表</a:t>
            </a:r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Spring </a:t>
            </a:r>
            <a:r>
              <a:rPr lang="en-US" altLang="zh-TW" sz="3600" dirty="0" smtClean="0">
                <a:solidFill>
                  <a:schemeClr val="tx2"/>
                </a:solidFill>
                <a:latin typeface="Calibri" charset="0"/>
                <a:ea typeface="標楷體" charset="-120"/>
              </a:rPr>
              <a:t>2017 </a:t>
            </a:r>
            <a: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zh-TW" sz="3600" dirty="0" smtClean="0">
                <a:solidFill>
                  <a:schemeClr val="tx2"/>
                </a:solidFill>
                <a:latin typeface="Calibri" charset="0"/>
                <a:ea typeface="標楷體" charset="-120"/>
              </a:rPr>
              <a:t>2017.02 </a:t>
            </a:r>
            <a: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- </a:t>
            </a:r>
            <a:r>
              <a:rPr lang="en-US" altLang="zh-TW" sz="3600" dirty="0" smtClean="0">
                <a:solidFill>
                  <a:schemeClr val="tx2"/>
                </a:solidFill>
                <a:latin typeface="Calibri" charset="0"/>
                <a:ea typeface="標楷體" charset="-120"/>
              </a:rPr>
              <a:t>2017.06</a:t>
            </a:r>
            <a: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)</a:t>
            </a:r>
            <a:endParaRPr lang="zh-TW" altLang="en-US" dirty="0">
              <a:solidFill>
                <a:schemeClr val="tx2"/>
              </a:solidFill>
              <a:latin typeface="標楷體" charset="-120"/>
              <a:ea typeface="標楷體" charset="-120"/>
            </a:endParaRP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251520" y="2205038"/>
            <a:ext cx="8641655" cy="446405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Calibri" charset="0"/>
                <a:ea typeface="標楷體" charset="-120"/>
              </a:rPr>
              <a:t>課程名稱</a:t>
            </a:r>
            <a:r>
              <a:rPr lang="zh-TW" altLang="en-US" dirty="0" smtClean="0">
                <a:latin typeface="標楷體" charset="-120"/>
                <a:ea typeface="標楷體" charset="-120"/>
              </a:rPr>
              <a:t>：</a:t>
            </a:r>
            <a:r>
              <a:rPr lang="zh-TW" altLang="en-US" sz="4400" b="1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金融科技 </a:t>
            </a:r>
            <a:r>
              <a:rPr lang="en-US" altLang="zh-TW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  <a:t/>
            </a:r>
            <a:br>
              <a:rPr lang="en-US" altLang="zh-TW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</a:br>
            <a:r>
              <a:rPr lang="en-US" altLang="zh-TW" dirty="0" smtClean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                  (</a:t>
            </a:r>
            <a:r>
              <a:rPr lang="en-US" altLang="zh-TW" sz="4000" b="1" dirty="0" err="1" smtClean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FinTech</a:t>
            </a:r>
            <a:r>
              <a:rPr lang="en-US" altLang="zh-TW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: Financial Technology</a:t>
            </a:r>
            <a:r>
              <a:rPr lang="en-US" altLang="zh-TW" dirty="0" smtClean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)</a:t>
            </a:r>
          </a:p>
          <a:p>
            <a:pPr eaLnBrk="1" hangingPunct="1"/>
            <a:r>
              <a:rPr lang="zh-TW" altLang="en-US" dirty="0" smtClean="0">
                <a:latin typeface="Calibri" charset="0"/>
                <a:ea typeface="標楷體" charset="-120"/>
              </a:rPr>
              <a:t>授課教師：戴敏育 </a:t>
            </a:r>
            <a:r>
              <a:rPr lang="en-US" altLang="zh-TW" dirty="0" smtClean="0">
                <a:latin typeface="Calibri" charset="0"/>
                <a:ea typeface="標楷體" charset="-120"/>
              </a:rPr>
              <a:t>(Min-</a:t>
            </a:r>
            <a:r>
              <a:rPr lang="en-US" altLang="zh-TW" dirty="0" err="1" smtClean="0">
                <a:latin typeface="Calibri" charset="0"/>
                <a:ea typeface="標楷體" charset="-120"/>
              </a:rPr>
              <a:t>Yuh</a:t>
            </a:r>
            <a:r>
              <a:rPr lang="en-US" altLang="zh-TW" dirty="0" smtClean="0">
                <a:latin typeface="Calibri" charset="0"/>
                <a:ea typeface="標楷體" charset="-120"/>
              </a:rPr>
              <a:t> Day)</a:t>
            </a:r>
          </a:p>
          <a:p>
            <a:pPr eaLnBrk="1" hangingPunct="1"/>
            <a:r>
              <a:rPr lang="zh-TW" altLang="en-US" dirty="0"/>
              <a:t>開課系級：資管所碩專班 </a:t>
            </a:r>
            <a:r>
              <a:rPr lang="en-US" altLang="zh-TW" dirty="0"/>
              <a:t>(TLMXJ1A)</a:t>
            </a:r>
            <a:endParaRPr lang="en-US" altLang="zh-TW" sz="2400" dirty="0"/>
          </a:p>
          <a:p>
            <a:pPr eaLnBrk="1" hangingPunct="1"/>
            <a:r>
              <a:rPr lang="zh-TW" altLang="en-US" dirty="0"/>
              <a:t>開課資料：選修 單學期 </a:t>
            </a:r>
            <a:r>
              <a:rPr lang="en-US" altLang="zh-TW" dirty="0"/>
              <a:t>3 </a:t>
            </a:r>
            <a:r>
              <a:rPr lang="zh-TW" altLang="en-US" dirty="0"/>
              <a:t>學分 </a:t>
            </a:r>
            <a:r>
              <a:rPr lang="en-US" altLang="zh-TW" sz="2400" dirty="0"/>
              <a:t>(3 Credits, Elective)</a:t>
            </a:r>
          </a:p>
          <a:p>
            <a:pPr eaLnBrk="1" hangingPunct="1"/>
            <a:r>
              <a:rPr lang="zh-TW" altLang="en-US" dirty="0"/>
              <a:t>上課時間：</a:t>
            </a:r>
            <a:r>
              <a:rPr lang="zh-TW" altLang="en-US" dirty="0">
                <a:solidFill>
                  <a:schemeClr val="accent1"/>
                </a:solidFill>
              </a:rPr>
              <a:t>週五 </a:t>
            </a:r>
            <a:r>
              <a:rPr lang="en-US" altLang="zh-TW" dirty="0">
                <a:solidFill>
                  <a:schemeClr val="accent1"/>
                </a:solidFill>
              </a:rPr>
              <a:t>12,13,14 (Fri 19:20-22:10)</a:t>
            </a:r>
          </a:p>
          <a:p>
            <a:pPr eaLnBrk="1" hangingPunct="1"/>
            <a:r>
              <a:rPr lang="zh-TW" altLang="en-US" dirty="0"/>
              <a:t>上課教室：</a:t>
            </a:r>
            <a:r>
              <a:rPr lang="en-US" altLang="zh-TW" dirty="0"/>
              <a:t> </a:t>
            </a:r>
            <a:r>
              <a:rPr lang="en-US" altLang="zh-TW" dirty="0">
                <a:solidFill>
                  <a:schemeClr val="accent1"/>
                </a:solidFill>
              </a:rPr>
              <a:t>D409 (</a:t>
            </a:r>
            <a:r>
              <a:rPr lang="zh-TW" altLang="en-US" dirty="0">
                <a:solidFill>
                  <a:schemeClr val="accent1"/>
                </a:solidFill>
              </a:rPr>
              <a:t>淡江大學台北校園</a:t>
            </a:r>
            <a:r>
              <a:rPr lang="en-US" altLang="zh-TW" dirty="0">
                <a:solidFill>
                  <a:schemeClr val="accent1"/>
                </a:solidFill>
              </a:rPr>
              <a:t>)</a:t>
            </a:r>
            <a:endParaRPr lang="zh-TW" altLang="en-US" dirty="0">
              <a:solidFill>
                <a:schemeClr val="accent1"/>
              </a:solidFill>
              <a:latin typeface="標楷體" pitchFamily="65" charset="-120"/>
            </a:endParaRPr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549004-3FEC-CD43-BBC7-B9E5EE716EB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6146"/>
            <a:ext cx="8316416" cy="585803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9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300"/>
            <a:ext cx="9144000" cy="381101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1340768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 smtClean="0">
                <a:solidFill>
                  <a:schemeClr val="accent1"/>
                </a:solidFill>
              </a:rPr>
              <a:t>Market Provisioning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Smarter, Faster Machines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" y="1988840"/>
            <a:ext cx="9144000" cy="338486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134076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Investment Management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6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 for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Financial </a:t>
            </a:r>
            <a:r>
              <a:rPr lang="en-US" dirty="0">
                <a:solidFill>
                  <a:schemeClr val="accent1"/>
                </a:solidFill>
              </a:rPr>
              <a:t>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en-US" dirty="0"/>
              <a:t>Retail Banking</a:t>
            </a:r>
          </a:p>
          <a:p>
            <a:r>
              <a:rPr lang="en-US" dirty="0"/>
              <a:t>Lending and Financing</a:t>
            </a:r>
          </a:p>
          <a:p>
            <a:r>
              <a:rPr lang="en-US" dirty="0"/>
              <a:t>Payments and Transfers</a:t>
            </a:r>
          </a:p>
          <a:p>
            <a:r>
              <a:rPr lang="en-US" dirty="0">
                <a:solidFill>
                  <a:srgbClr val="FF0000"/>
                </a:solidFill>
              </a:rPr>
              <a:t>Wealth and Asset Management</a:t>
            </a:r>
          </a:p>
          <a:p>
            <a:r>
              <a:rPr lang="en-US" dirty="0">
                <a:solidFill>
                  <a:srgbClr val="FF0000"/>
                </a:solidFill>
              </a:rPr>
              <a:t>Markets and Exchanges</a:t>
            </a:r>
          </a:p>
          <a:p>
            <a:r>
              <a:rPr lang="en-US" dirty="0"/>
              <a:t>Insurance</a:t>
            </a:r>
          </a:p>
          <a:p>
            <a:r>
              <a:rPr lang="en-US" dirty="0" err="1">
                <a:solidFill>
                  <a:srgbClr val="FF0000"/>
                </a:solidFill>
              </a:rPr>
              <a:t>Blockchain</a:t>
            </a:r>
            <a:r>
              <a:rPr lang="en-US" dirty="0">
                <a:solidFill>
                  <a:srgbClr val="FF0000"/>
                </a:solidFill>
              </a:rPr>
              <a:t> Transactions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5172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-companies</a:t>
            </a:r>
          </a:p>
        </p:txBody>
      </p:sp>
    </p:spTree>
    <p:extLst>
      <p:ext uri="{BB962C8B-B14F-4D97-AF65-F5344CB8AC3E}">
        <p14:creationId xmlns:p14="http://schemas.microsoft.com/office/powerpoint/2010/main" val="18209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Fintech Companies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24743"/>
            <a:ext cx="6984380" cy="53951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172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-companies</a:t>
            </a:r>
          </a:p>
        </p:txBody>
      </p:sp>
    </p:spTree>
    <p:extLst>
      <p:ext uri="{BB962C8B-B14F-4D97-AF65-F5344CB8AC3E}">
        <p14:creationId xmlns:p14="http://schemas.microsoft.com/office/powerpoint/2010/main" val="50492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Major </a:t>
            </a:r>
            <a:r>
              <a:rPr lang="en-US" dirty="0" smtClean="0">
                <a:solidFill>
                  <a:schemeClr val="accent1"/>
                </a:solidFill>
              </a:rPr>
              <a:t>Participants </a:t>
            </a:r>
            <a:r>
              <a:rPr lang="en-US" dirty="0">
                <a:solidFill>
                  <a:schemeClr val="accent1"/>
                </a:solidFill>
              </a:rPr>
              <a:t>in the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Ecosystem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25" y="1416640"/>
            <a:ext cx="7542349" cy="50986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0463" y="6579314"/>
            <a:ext cx="68230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www.strategyand.pwc.com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/media/file/Developing-a-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-ecosystem-in-the-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GCC.pdf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5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Ecosystem Development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2564904"/>
            <a:ext cx="8775700" cy="3505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0463" y="6579314"/>
            <a:ext cx="68230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www.strategyand.pwc.com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/media/file/Developing-a-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-ecosystem-in-the-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GCC.pdf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1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Innovation Ecosystem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60463" y="6579314"/>
            <a:ext cx="68230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www.strategyand.pwc.com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/media/file/Developing-a-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-ecosystem-in-the-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GCC.pdf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35" y="1561202"/>
            <a:ext cx="7354130" cy="501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U.S.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landscape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420888"/>
            <a:ext cx="8801100" cy="3619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0463" y="6579314"/>
            <a:ext cx="68230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www.strategyand.pwc.com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/media/file/Developing-a-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-ecosystem-in-the-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GCC.pdf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4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5674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Fintech Startups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552330" y="6607989"/>
            <a:ext cx="20393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fintechstartups.co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" y="1276280"/>
            <a:ext cx="9144000" cy="524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9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457200" y="117004"/>
            <a:ext cx="8229600" cy="647700"/>
          </a:xfrm>
        </p:spPr>
        <p:txBody>
          <a:bodyPr/>
          <a:lstStyle/>
          <a:p>
            <a:r>
              <a:rPr lang="zh-TW" altLang="en-US">
                <a:solidFill>
                  <a:schemeClr val="tx2"/>
                </a:solidFill>
                <a:latin typeface="標楷體" charset="-120"/>
                <a:ea typeface="標楷體" charset="-120"/>
              </a:rPr>
              <a:t>課程簡介</a:t>
            </a:r>
          </a:p>
        </p:txBody>
      </p:sp>
      <p:sp>
        <p:nvSpPr>
          <p:cNvPr id="7171" name="內容版面配置區 2"/>
          <p:cNvSpPr>
            <a:spLocks noGrp="1"/>
          </p:cNvSpPr>
          <p:nvPr>
            <p:ph idx="1"/>
          </p:nvPr>
        </p:nvSpPr>
        <p:spPr>
          <a:xfrm>
            <a:off x="179263" y="836613"/>
            <a:ext cx="8785225" cy="5761037"/>
          </a:xfrm>
        </p:spPr>
        <p:txBody>
          <a:bodyPr/>
          <a:lstStyle/>
          <a:p>
            <a:r>
              <a:rPr lang="zh-TW" altLang="en-US" sz="2800" dirty="0">
                <a:latin typeface="Calibri" charset="0"/>
                <a:ea typeface="標楷體" charset="-120"/>
              </a:rPr>
              <a:t>本課程介紹</a:t>
            </a:r>
            <a:r>
              <a:rPr lang="en-US" altLang="zh-TW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Fintech</a:t>
            </a:r>
            <a:r>
              <a:rPr lang="zh-TW" altLang="en-US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金融科技基本概念</a:t>
            </a:r>
            <a:r>
              <a:rPr lang="zh-TW" altLang="en-US" sz="2800" dirty="0">
                <a:latin typeface="Calibri" charset="0"/>
                <a:ea typeface="標楷體" charset="-120"/>
              </a:rPr>
              <a:t>與</a:t>
            </a:r>
            <a:r>
              <a:rPr lang="zh-TW" altLang="en-US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研究</a:t>
            </a:r>
            <a:r>
              <a:rPr lang="zh-TW" altLang="en-US" sz="28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議題</a:t>
            </a:r>
            <a:r>
              <a:rPr lang="zh-TW" altLang="en-US" sz="2800" dirty="0" smtClean="0">
                <a:latin typeface="Calibri" charset="0"/>
                <a:ea typeface="標楷體" charset="-120"/>
              </a:rPr>
              <a:t>。</a:t>
            </a:r>
            <a:endParaRPr lang="en-US" altLang="zh-TW" sz="2800" dirty="0">
              <a:latin typeface="Calibri" charset="0"/>
              <a:ea typeface="標楷體" charset="-120"/>
            </a:endParaRPr>
          </a:p>
          <a:p>
            <a:r>
              <a:rPr lang="zh-TW" altLang="en-US" sz="2800" dirty="0">
                <a:latin typeface="Calibri" charset="0"/>
                <a:ea typeface="標楷體" charset="-120"/>
              </a:rPr>
              <a:t>課程內容包括</a:t>
            </a:r>
            <a:endParaRPr lang="en-US" altLang="zh-TW" sz="2800" dirty="0">
              <a:latin typeface="Calibri" charset="0"/>
              <a:ea typeface="標楷體" charset="-120"/>
            </a:endParaRPr>
          </a:p>
          <a:p>
            <a:pPr lvl="1"/>
            <a:r>
              <a:rPr lang="en-US" altLang="zh-TW" sz="2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Fintech </a:t>
            </a:r>
            <a:r>
              <a:rPr lang="zh-TW" altLang="en-US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金融科技的演進：貨幣與金融服務</a:t>
            </a:r>
          </a:p>
          <a:p>
            <a:pPr lvl="1"/>
            <a:r>
              <a:rPr lang="en-US" altLang="zh-TW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Fintech </a:t>
            </a:r>
            <a:r>
              <a:rPr lang="zh-TW" altLang="en-US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金融科技：金融服務科技創新</a:t>
            </a:r>
          </a:p>
          <a:p>
            <a:pPr lvl="1"/>
            <a:r>
              <a:rPr lang="en-US" altLang="zh-TW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Fintech </a:t>
            </a:r>
            <a:r>
              <a:rPr lang="zh-TW" altLang="en-US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金融科技與金融服務價值鏈</a:t>
            </a:r>
          </a:p>
          <a:p>
            <a:pPr lvl="1"/>
            <a:r>
              <a:rPr lang="en-US" altLang="zh-TW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Fintech </a:t>
            </a:r>
            <a:r>
              <a:rPr lang="zh-TW" altLang="en-US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金融科技商業模式創新</a:t>
            </a:r>
          </a:p>
          <a:p>
            <a:pPr lvl="1"/>
            <a:r>
              <a:rPr lang="zh-TW" altLang="en-US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金融服務消費者心理與行為</a:t>
            </a:r>
          </a:p>
          <a:p>
            <a:pPr lvl="1"/>
            <a:r>
              <a:rPr lang="zh-TW" altLang="en-US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區塊鏈技術</a:t>
            </a:r>
          </a:p>
          <a:p>
            <a:pPr lvl="1"/>
            <a:r>
              <a:rPr lang="en-US" altLang="zh-TW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 Pandas </a:t>
            </a:r>
            <a:r>
              <a:rPr lang="zh-TW" altLang="en-US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財務大數據分析</a:t>
            </a:r>
          </a:p>
          <a:p>
            <a:pPr lvl="1"/>
            <a:r>
              <a:rPr lang="zh-TW" altLang="en-US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人工智慧與深度學習金融科技</a:t>
            </a:r>
          </a:p>
          <a:p>
            <a:pPr lvl="1"/>
            <a:r>
              <a:rPr lang="zh-TW" altLang="en-US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金融科技財富管理：機器人理財顧問</a:t>
            </a:r>
          </a:p>
          <a:p>
            <a:pPr lvl="1"/>
            <a:r>
              <a:rPr lang="zh-TW" altLang="en-US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投資組合最佳化與程式交易</a:t>
            </a:r>
          </a:p>
          <a:p>
            <a:pPr lvl="1"/>
            <a:r>
              <a:rPr lang="zh-TW" altLang="en-US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金融科技智慧問答系統</a:t>
            </a:r>
          </a:p>
          <a:p>
            <a:pPr lvl="1"/>
            <a:r>
              <a:rPr lang="en-US" altLang="zh-TW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Fintech </a:t>
            </a:r>
            <a:r>
              <a:rPr lang="zh-TW" altLang="en-US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金融科技個案</a:t>
            </a:r>
            <a:r>
              <a:rPr lang="zh-TW" altLang="en-US" sz="2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研究</a:t>
            </a:r>
          </a:p>
          <a:p>
            <a:endParaRPr lang="zh-TW" altLang="en-US" dirty="0">
              <a:latin typeface="Calibri" charset="0"/>
              <a:ea typeface="標楷體" charset="-120"/>
            </a:endParaRPr>
          </a:p>
        </p:txBody>
      </p:sp>
      <p:sp>
        <p:nvSpPr>
          <p:cNvPr id="717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F2D6C7F-AF1E-1D4B-8E0A-B1C08E22A6D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51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67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Financial Technology </a:t>
            </a:r>
            <a:r>
              <a:rPr lang="en-US" dirty="0" smtClean="0">
                <a:solidFill>
                  <a:schemeClr val="accent1"/>
                </a:solidFill>
              </a:rPr>
              <a:t>(Fintech) Categories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164"/>
            <a:ext cx="8229600" cy="525618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Banking </a:t>
            </a:r>
            <a:r>
              <a:rPr lang="en-US" sz="1800" dirty="0" smtClean="0"/>
              <a:t>Infrastructure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Business </a:t>
            </a:r>
            <a:r>
              <a:rPr lang="en-US" sz="1800" dirty="0" smtClean="0"/>
              <a:t>Lending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Consumer and Commercial </a:t>
            </a:r>
            <a:r>
              <a:rPr lang="en-US" sz="1800" dirty="0" smtClean="0"/>
              <a:t>Banking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Consumer </a:t>
            </a:r>
            <a:r>
              <a:rPr lang="en-US" sz="1800" dirty="0" smtClean="0"/>
              <a:t>Lending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Consumer </a:t>
            </a:r>
            <a:r>
              <a:rPr lang="en-US" sz="1800" dirty="0" smtClean="0"/>
              <a:t>Payments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/>
              <a:t>Crowdfunding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Equity </a:t>
            </a:r>
            <a:r>
              <a:rPr lang="en-US" sz="1800" dirty="0" smtClean="0"/>
              <a:t>Financing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Financial Research and </a:t>
            </a:r>
            <a:r>
              <a:rPr lang="en-US" sz="1800" dirty="0" smtClean="0">
                <a:solidFill>
                  <a:srgbClr val="FF0000"/>
                </a:solidFill>
              </a:rPr>
              <a:t>Data</a:t>
            </a:r>
            <a:endParaRPr lang="en-US" sz="1800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Financial Transaction </a:t>
            </a:r>
            <a:r>
              <a:rPr lang="en-US" sz="1800" dirty="0" smtClean="0"/>
              <a:t>Security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Institutional </a:t>
            </a:r>
            <a:r>
              <a:rPr lang="en-US" sz="1800" dirty="0" smtClean="0"/>
              <a:t>Investing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International Money </a:t>
            </a:r>
            <a:r>
              <a:rPr lang="en-US" sz="1800" dirty="0" smtClean="0"/>
              <a:t>Transfer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Payments Backend and </a:t>
            </a:r>
            <a:r>
              <a:rPr lang="en-US" sz="1800" dirty="0" smtClean="0"/>
              <a:t>Infrastructure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Personal </a:t>
            </a:r>
            <a:r>
              <a:rPr lang="en-US" sz="1800" dirty="0" smtClean="0"/>
              <a:t>Finance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Point of Sale </a:t>
            </a:r>
            <a:r>
              <a:rPr lang="en-US" sz="1800" dirty="0" smtClean="0"/>
              <a:t>Payments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Retail </a:t>
            </a:r>
            <a:r>
              <a:rPr lang="en-US" sz="1800" dirty="0" smtClean="0"/>
              <a:t>Investing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Small and Medium Business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8100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www.venturescanner.com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/financial-technology</a:t>
            </a:r>
          </a:p>
        </p:txBody>
      </p:sp>
    </p:spTree>
    <p:extLst>
      <p:ext uri="{BB962C8B-B14F-4D97-AF65-F5344CB8AC3E}">
        <p14:creationId xmlns:p14="http://schemas.microsoft.com/office/powerpoint/2010/main" val="191412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5388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Ecosystem </a:t>
            </a:r>
            <a:r>
              <a:rPr lang="en-US" dirty="0" smtClean="0">
                <a:solidFill>
                  <a:schemeClr val="accent1"/>
                </a:solidFill>
              </a:rPr>
              <a:t>(</a:t>
            </a:r>
            <a:r>
              <a:rPr lang="en-US" dirty="0">
                <a:solidFill>
                  <a:schemeClr val="accent1"/>
                </a:solidFill>
              </a:rPr>
              <a:t>April 2015)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779008"/>
            <a:ext cx="8532440" cy="59070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57806" y="6611779"/>
            <a:ext cx="64283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venturescannerinsights.wordpress.com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/2015/04/07/fintech-ecosystem-update-april-2015/</a:t>
            </a:r>
          </a:p>
        </p:txBody>
      </p:sp>
    </p:spTree>
    <p:extLst>
      <p:ext uri="{BB962C8B-B14F-4D97-AF65-F5344CB8AC3E}">
        <p14:creationId xmlns:p14="http://schemas.microsoft.com/office/powerpoint/2010/main" val="135261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274"/>
            <a:ext cx="8229600" cy="878778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Financial Technology (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634299" y="6638767"/>
            <a:ext cx="7875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800">
                <a:solidFill>
                  <a:schemeClr val="bg1">
                    <a:lumMod val="75000"/>
                  </a:schemeClr>
                </a:solidFill>
              </a:rPr>
              <a:t>: http://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www.businessinsider.com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/the-fintech-ecosystem-explained-measuring-the-effects-of-technology-on-the-entire-financial-services-industry-2015-12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91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274"/>
            <a:ext cx="8229600" cy="878778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Financial Technology (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53" y="845354"/>
            <a:ext cx="7681609" cy="57612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4299" y="6638767"/>
            <a:ext cx="7875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www.businessinsider.com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/fintech-ecosystem-financial-technology-research-plus-business-opportunities-2016-2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4623"/>
            <a:ext cx="7380820" cy="65825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9572" y="6669544"/>
            <a:ext cx="77048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www.forbes.com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/sites/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jeanbaptiste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/2016/09/28/the-global-fintech-landscape-reaches-over-1000-companies-105b-in-funding-867b-in-value-report</a:t>
            </a:r>
          </a:p>
        </p:txBody>
      </p:sp>
    </p:spTree>
    <p:extLst>
      <p:ext uri="{BB962C8B-B14F-4D97-AF65-F5344CB8AC3E}">
        <p14:creationId xmlns:p14="http://schemas.microsoft.com/office/powerpoint/2010/main" val="150151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16632"/>
            <a:ext cx="9109075" cy="1143000"/>
          </a:xfrm>
        </p:spPr>
        <p:txBody>
          <a:bodyPr/>
          <a:lstStyle/>
          <a:p>
            <a:r>
              <a:rPr lang="en-US" sz="4000" dirty="0" err="1" smtClean="0">
                <a:solidFill>
                  <a:schemeClr val="accent1"/>
                </a:solidFill>
              </a:rPr>
              <a:t>FinTech</a:t>
            </a:r>
            <a:r>
              <a:rPr lang="en-US" sz="4000" dirty="0" smtClean="0">
                <a:solidFill>
                  <a:schemeClr val="accent1"/>
                </a:solidFill>
              </a:rPr>
              <a:t> Landscape Enabling Technologies </a:t>
            </a:r>
            <a:br>
              <a:rPr lang="en-US" sz="4000" dirty="0" smtClean="0">
                <a:solidFill>
                  <a:schemeClr val="accent1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Data &amp; Analytics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5" t="70586"/>
          <a:stretch/>
        </p:blipFill>
        <p:spPr>
          <a:xfrm>
            <a:off x="-5732" y="1484784"/>
            <a:ext cx="9136510" cy="50356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572" y="6597352"/>
            <a:ext cx="77048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www.vbprofiles.com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/l/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0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719572" y="6597352"/>
            <a:ext cx="77048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everisnext.com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/2015/06/02/top-9-verticals-within-the-fintech-landscape-for-large-corporations/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1" y="0"/>
            <a:ext cx="8882338" cy="666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8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588"/>
            <a:ext cx="8229600" cy="1011156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Global Fintech Funding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96752"/>
            <a:ext cx="7515994" cy="51375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1640" y="6544448"/>
            <a:ext cx="71016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 smtClean="0">
                <a:solidFill>
                  <a:schemeClr val="bg1">
                    <a:lumMod val="75000"/>
                  </a:schemeClr>
                </a:solidFill>
              </a:rPr>
              <a:t>Rubino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 (2016). My Favorite Robot. 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CFA Institute Magazine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 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27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(3), 43-46.</a:t>
            </a:r>
          </a:p>
        </p:txBody>
      </p:sp>
    </p:spTree>
    <p:extLst>
      <p:ext uri="{BB962C8B-B14F-4D97-AF65-F5344CB8AC3E}">
        <p14:creationId xmlns:p14="http://schemas.microsoft.com/office/powerpoint/2010/main" val="16760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985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Fintech Startups </a:t>
            </a:r>
            <a:r>
              <a:rPr lang="en-US" dirty="0" err="1">
                <a:solidFill>
                  <a:schemeClr val="accent1"/>
                </a:solidFill>
              </a:rPr>
              <a:t>WorldWide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60462" y="6563925"/>
            <a:ext cx="68230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startups.watch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-ecosystems-worldwide/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" y="1013424"/>
            <a:ext cx="8987813" cy="529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1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2114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Fintech: Financial Technology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74440" y="6561529"/>
            <a:ext cx="6995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/blog/industry-market-map-landscape/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552" y="1187276"/>
            <a:ext cx="78488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Disrupting Banking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Fintech Startups </a:t>
            </a: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That Are Unbundling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Wells Fargo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Citi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Bank of America</a:t>
            </a:r>
          </a:p>
        </p:txBody>
      </p:sp>
    </p:spTree>
    <p:extLst>
      <p:ext uri="{BB962C8B-B14F-4D97-AF65-F5344CB8AC3E}">
        <p14:creationId xmlns:p14="http://schemas.microsoft.com/office/powerpoint/2010/main" val="164847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8313" y="58738"/>
            <a:ext cx="8229600" cy="849312"/>
          </a:xfrm>
        </p:spPr>
        <p:txBody>
          <a:bodyPr/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Course Introduction</a:t>
            </a:r>
            <a:endParaRPr lang="zh-TW" altLang="en-US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>
          <a:xfrm>
            <a:off x="107950" y="836613"/>
            <a:ext cx="8928100" cy="5832475"/>
          </a:xfrm>
        </p:spPr>
        <p:txBody>
          <a:bodyPr/>
          <a:lstStyle/>
          <a:p>
            <a:r>
              <a:rPr lang="en-US" altLang="zh-TW" sz="2400" dirty="0">
                <a:latin typeface="Calibri" charset="0"/>
                <a:ea typeface="標楷體" charset="-120"/>
              </a:rPr>
              <a:t>This course introduces the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concepts </a:t>
            </a:r>
            <a:r>
              <a:rPr lang="en-US" altLang="zh-TW" sz="2400" dirty="0">
                <a:latin typeface="Calibri" charset="0"/>
                <a:ea typeface="標楷體" charset="-120"/>
              </a:rPr>
              <a:t>and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research issues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400" dirty="0">
                <a:latin typeface="Calibri" charset="0"/>
                <a:ea typeface="標楷體" charset="-120"/>
              </a:rPr>
              <a:t>of </a:t>
            </a:r>
            <a: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Financial Technology (Fintech)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. </a:t>
            </a:r>
            <a:endParaRPr lang="en-US" altLang="zh-TW" sz="2400" dirty="0">
              <a:latin typeface="Calibri" charset="0"/>
              <a:ea typeface="標楷體" charset="-120"/>
            </a:endParaRPr>
          </a:p>
          <a:p>
            <a:r>
              <a:rPr lang="en-US" altLang="zh-TW" sz="2400" dirty="0">
                <a:latin typeface="Calibri" charset="0"/>
                <a:ea typeface="標楷體" charset="-120"/>
              </a:rPr>
              <a:t>Topics include 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Evolution of Fintech: Money and Financial Services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Fintech: Technology Innovation in Financial Services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Fintech and Financial Services Value Chain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Fintech Business Models Innovation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Consumer Psychology and Behavior on Financial Services</a:t>
            </a:r>
          </a:p>
          <a:p>
            <a:pPr lvl="1"/>
            <a:r>
              <a:rPr lang="en-US" altLang="zh-TW" sz="2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Blockchain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Technology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 Big Data Analytics with Pandas in Python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Artificial Intelligence and Deep Learning for Fintech</a:t>
            </a:r>
          </a:p>
          <a:p>
            <a:pPr lvl="1"/>
            <a:r>
              <a:rPr lang="en-US" altLang="zh-TW" sz="2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Robo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-Advisors for Wealth Management in Fintech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Portfolio Optimization and Algorithmic Trading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Intelligent Question Answering System for Fintech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Case Study on Fintech</a:t>
            </a:r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DEBC73E-EB3A-B04E-983F-37124B6DC0C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9751"/>
            <a:ext cx="8507288" cy="970977"/>
          </a:xfrm>
        </p:spPr>
        <p:txBody>
          <a:bodyPr/>
          <a:lstStyle/>
          <a:p>
            <a:r>
              <a:rPr lang="en-US" sz="5400" dirty="0" smtClean="0">
                <a:solidFill>
                  <a:schemeClr val="accent1"/>
                </a:solidFill>
              </a:rPr>
              <a:t>Fintech: </a:t>
            </a:r>
            <a:r>
              <a:rPr lang="en-US" sz="5400" dirty="0" err="1" smtClean="0">
                <a:solidFill>
                  <a:schemeClr val="accent1"/>
                </a:solidFill>
              </a:rPr>
              <a:t>Unbunding</a:t>
            </a:r>
            <a:r>
              <a:rPr lang="en-US" sz="5400" dirty="0" smtClean="0">
                <a:solidFill>
                  <a:schemeClr val="accent1"/>
                </a:solidFill>
              </a:rPr>
              <a:t> the Bank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/blog/disrupting-banking-fintech-startups-2016/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851477"/>
            <a:ext cx="8244408" cy="580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4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9751"/>
            <a:ext cx="8507288" cy="970977"/>
          </a:xfrm>
        </p:spPr>
        <p:txBody>
          <a:bodyPr/>
          <a:lstStyle/>
          <a:p>
            <a:r>
              <a:rPr lang="en-US" sz="5400" dirty="0" smtClean="0">
                <a:solidFill>
                  <a:schemeClr val="accent1"/>
                </a:solidFill>
              </a:rPr>
              <a:t>Fintech: </a:t>
            </a:r>
            <a:r>
              <a:rPr lang="en-US" sz="5400" dirty="0" err="1" smtClean="0">
                <a:solidFill>
                  <a:schemeClr val="accent1"/>
                </a:solidFill>
              </a:rPr>
              <a:t>Unbunding</a:t>
            </a:r>
            <a:r>
              <a:rPr lang="en-US" sz="5400" dirty="0" smtClean="0">
                <a:solidFill>
                  <a:schemeClr val="accent1"/>
                </a:solidFill>
              </a:rPr>
              <a:t> the Bank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/blog/disrupting-banking-fintech-startups-2016/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r="13317" b="54361"/>
          <a:stretch/>
        </p:blipFill>
        <p:spPr>
          <a:xfrm>
            <a:off x="229381" y="1911620"/>
            <a:ext cx="8685238" cy="35283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3364" y="981828"/>
            <a:ext cx="6657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Wealth Management: </a:t>
            </a:r>
            <a:r>
              <a:rPr lang="en-US" sz="3200" b="1" dirty="0" err="1" smtClean="0">
                <a:solidFill>
                  <a:srgbClr val="FF0000"/>
                </a:solidFill>
              </a:rPr>
              <a:t>Wealthfront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283968" y="3501008"/>
            <a:ext cx="864096" cy="144016"/>
          </a:xfrm>
          <a:prstGeom prst="round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2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2114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Fintech: Financial Technology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74440" y="6561529"/>
            <a:ext cx="6995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/blog/industry-market-map-landscape/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552" y="908720"/>
            <a:ext cx="78488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Disrupting </a:t>
            </a:r>
            <a:r>
              <a:rPr lang="en-US" sz="6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6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6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European </a:t>
            </a:r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Banking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6000" b="1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FinTech</a:t>
            </a:r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Startups 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That Are Unbundling </a:t>
            </a:r>
            <a:r>
              <a:rPr lang="en-US" sz="60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HSBC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60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Santander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, and </a:t>
            </a:r>
            <a:r>
              <a:rPr lang="en-US" sz="60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BNP</a:t>
            </a:r>
          </a:p>
        </p:txBody>
      </p:sp>
    </p:spTree>
    <p:extLst>
      <p:ext uri="{BB962C8B-B14F-4D97-AF65-F5344CB8AC3E}">
        <p14:creationId xmlns:p14="http://schemas.microsoft.com/office/powerpoint/2010/main" val="210848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/blog/disrupting-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european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-banking-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-startups/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6886"/>
            <a:ext cx="6692312" cy="65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3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/blog/disrupting-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european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-banking-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-startups/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52"/>
          <a:stretch/>
        </p:blipFill>
        <p:spPr>
          <a:xfrm>
            <a:off x="-14795" y="116631"/>
            <a:ext cx="9123870" cy="64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83"/>
            <a:ext cx="8229600" cy="2490886"/>
          </a:xfrm>
        </p:spPr>
        <p:txBody>
          <a:bodyPr/>
          <a:lstStyle/>
          <a:p>
            <a:r>
              <a:rPr lang="en-US" sz="4800" dirty="0">
                <a:solidFill>
                  <a:schemeClr val="accent1"/>
                </a:solidFill>
              </a:rPr>
              <a:t>The </a:t>
            </a:r>
            <a:r>
              <a:rPr lang="en-US" sz="4800" dirty="0">
                <a:solidFill>
                  <a:srgbClr val="FF0000"/>
                </a:solidFill>
              </a:rPr>
              <a:t>New Alpha</a:t>
            </a:r>
            <a:r>
              <a:rPr lang="en-US" sz="4800" dirty="0">
                <a:solidFill>
                  <a:schemeClr val="accent1"/>
                </a:solidFill>
              </a:rPr>
              <a:t>: 30+ Startups Providing Alternative Data For Sophisticated Investors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/blog/alternative-data-startups-market-map-company-list/</a:t>
            </a:r>
          </a:p>
        </p:txBody>
      </p:sp>
      <p:sp>
        <p:nvSpPr>
          <p:cNvPr id="3" name="Rectangle 2"/>
          <p:cNvSpPr/>
          <p:nvPr/>
        </p:nvSpPr>
        <p:spPr>
          <a:xfrm>
            <a:off x="611560" y="2639169"/>
            <a:ext cx="80752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New sources of </a:t>
            </a:r>
            <a:r>
              <a:rPr lang="en-US" sz="4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data mined </a:t>
            </a:r>
            <a:r>
              <a:rPr lang="en-US" sz="44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by startups like </a:t>
            </a:r>
            <a:r>
              <a:rPr lang="en-US" sz="4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Foursquare</a:t>
            </a:r>
            <a:r>
              <a:rPr lang="en-US" sz="44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4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Premise</a:t>
            </a:r>
            <a:r>
              <a:rPr lang="en-US" sz="44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, and </a:t>
            </a:r>
            <a:r>
              <a:rPr lang="en-US" sz="4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Orbital Insight </a:t>
            </a:r>
            <a:r>
              <a:rPr lang="en-US" sz="44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are letting investors understand </a:t>
            </a:r>
            <a:r>
              <a:rPr lang="en-US" sz="4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trends</a:t>
            </a:r>
            <a:r>
              <a:rPr lang="en-US" sz="44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before they happen.</a:t>
            </a:r>
          </a:p>
        </p:txBody>
      </p:sp>
    </p:spTree>
    <p:extLst>
      <p:ext uri="{BB962C8B-B14F-4D97-AF65-F5344CB8AC3E}">
        <p14:creationId xmlns:p14="http://schemas.microsoft.com/office/powerpoint/2010/main" val="24043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83"/>
            <a:ext cx="8229600" cy="1143000"/>
          </a:xfrm>
        </p:spPr>
        <p:txBody>
          <a:bodyPr/>
          <a:lstStyle/>
          <a:p>
            <a:r>
              <a:rPr lang="en-US" sz="3200">
                <a:solidFill>
                  <a:schemeClr val="accent1"/>
                </a:solidFill>
              </a:rPr>
              <a:t>The New Alpha: 30+ Startups Providing Alternative Data For Sophisticated Investors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/blog/alternative-data-startups-market-map-company-list/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0" y="1195916"/>
            <a:ext cx="8069560" cy="54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7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28982"/>
            <a:ext cx="9073008" cy="5488250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From </a:t>
            </a:r>
            <a:r>
              <a:rPr lang="en-US" sz="6000" dirty="0">
                <a:solidFill>
                  <a:srgbClr val="FF0000"/>
                </a:solidFill>
              </a:rPr>
              <a:t>Algorithmic Trading </a:t>
            </a:r>
            <a:r>
              <a:rPr lang="en-US" sz="6000" dirty="0">
                <a:solidFill>
                  <a:schemeClr val="accent1"/>
                </a:solidFill>
              </a:rPr>
              <a:t>To </a:t>
            </a:r>
            <a:r>
              <a:rPr lang="en-US" sz="6000" dirty="0">
                <a:solidFill>
                  <a:srgbClr val="FF0000"/>
                </a:solidFill>
              </a:rPr>
              <a:t>Personal Finance Bots</a:t>
            </a:r>
            <a:r>
              <a:rPr lang="en-US" sz="6000" dirty="0">
                <a:solidFill>
                  <a:schemeClr val="accent1"/>
                </a:solidFill>
              </a:rPr>
              <a:t>: 41 Startups Bringing </a:t>
            </a:r>
            <a:r>
              <a:rPr lang="en-US" sz="6000" dirty="0" smtClean="0">
                <a:solidFill>
                  <a:schemeClr val="accent1"/>
                </a:solidFill>
              </a:rPr>
              <a:t/>
            </a:r>
            <a:br>
              <a:rPr lang="en-US" sz="6000" dirty="0" smtClean="0">
                <a:solidFill>
                  <a:schemeClr val="accent1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AI</a:t>
            </a:r>
            <a:r>
              <a:rPr lang="en-US" sz="6000" dirty="0" smtClean="0">
                <a:solidFill>
                  <a:schemeClr val="accent1"/>
                </a:solidFill>
              </a:rPr>
              <a:t> </a:t>
            </a:r>
            <a:r>
              <a:rPr lang="en-US" sz="6000" dirty="0">
                <a:solidFill>
                  <a:schemeClr val="accent1"/>
                </a:solidFill>
              </a:rPr>
              <a:t>To </a:t>
            </a:r>
            <a:r>
              <a:rPr lang="en-US" sz="6000" dirty="0">
                <a:solidFill>
                  <a:srgbClr val="FF0000"/>
                </a:solidFill>
              </a:rPr>
              <a:t>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</p:spTree>
    <p:extLst>
      <p:ext uri="{BB962C8B-B14F-4D97-AF65-F5344CB8AC3E}">
        <p14:creationId xmlns:p14="http://schemas.microsoft.com/office/powerpoint/2010/main" val="101929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28983"/>
            <a:ext cx="9073008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From Algorithmic Trading To Personal Finance Bots: 41 Startups Bringing AI To 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73492"/>
            <a:ext cx="8922846" cy="47238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83213" y="1075383"/>
            <a:ext cx="4433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AI </a:t>
            </a:r>
            <a:r>
              <a:rPr lang="en-US" sz="4400" b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Fintech</a:t>
            </a:r>
          </a:p>
        </p:txBody>
      </p:sp>
    </p:spTree>
    <p:extLst>
      <p:ext uri="{BB962C8B-B14F-4D97-AF65-F5344CB8AC3E}">
        <p14:creationId xmlns:p14="http://schemas.microsoft.com/office/powerpoint/2010/main" val="201956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610" y="0"/>
            <a:ext cx="8606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Artificial Intelligence (AI) </a:t>
            </a:r>
            <a:r>
              <a:rPr lang="en-US" sz="4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Fintech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" t="3142" r="53539" b="17342"/>
          <a:stretch/>
        </p:blipFill>
        <p:spPr>
          <a:xfrm>
            <a:off x="869420" y="816876"/>
            <a:ext cx="7446996" cy="58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2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zh-TW" altLang="en-US">
                <a:solidFill>
                  <a:schemeClr val="tx2"/>
                </a:solidFill>
                <a:latin typeface="標楷體" charset="-120"/>
                <a:ea typeface="標楷體" charset="-120"/>
              </a:rPr>
              <a:t>課程目標</a:t>
            </a:r>
            <a:r>
              <a:rPr lang="en-US" altLang="zh-TW">
                <a:solidFill>
                  <a:schemeClr val="tx2"/>
                </a:solidFill>
                <a:latin typeface="標楷體" charset="-120"/>
                <a:ea typeface="標楷體" charset="-120"/>
              </a:rPr>
              <a:t/>
            </a:r>
            <a:br>
              <a:rPr lang="en-US" altLang="zh-TW">
                <a:solidFill>
                  <a:schemeClr val="tx2"/>
                </a:solidFill>
                <a:latin typeface="標楷體" charset="-120"/>
                <a:ea typeface="標楷體" charset="-120"/>
              </a:rPr>
            </a:br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(Objective)</a:t>
            </a:r>
            <a:endParaRPr lang="zh-TW" altLang="en-US">
              <a:solidFill>
                <a:schemeClr val="tx2"/>
              </a:solidFill>
              <a:latin typeface="標楷體" charset="-120"/>
              <a:ea typeface="標楷體" charset="-120"/>
            </a:endParaRPr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>
          <a:xfrm>
            <a:off x="312738" y="1484313"/>
            <a:ext cx="8580437" cy="4641850"/>
          </a:xfrm>
        </p:spPr>
        <p:txBody>
          <a:bodyPr/>
          <a:lstStyle/>
          <a:p>
            <a:r>
              <a:rPr lang="zh-TW" altLang="en-US" dirty="0">
                <a:latin typeface="Calibri" charset="0"/>
                <a:ea typeface="標楷體" charset="-120"/>
              </a:rPr>
              <a:t>瞭解及</a:t>
            </a:r>
            <a:r>
              <a:rPr lang="zh-TW" altLang="en-US" dirty="0" smtClean="0">
                <a:latin typeface="Calibri" charset="0"/>
                <a:ea typeface="標楷體" charset="-120"/>
              </a:rPr>
              <a:t>應用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金融科技 </a:t>
            </a:r>
            <a:r>
              <a:rPr lang="en-US" altLang="zh-TW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Fintech </a:t>
            </a:r>
            <a:r>
              <a:rPr lang="zh-TW" altLang="en-US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基本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概念</a:t>
            </a:r>
            <a:r>
              <a:rPr lang="zh-TW" altLang="en-US" dirty="0">
                <a:latin typeface="Calibri" charset="0"/>
                <a:ea typeface="標楷體" charset="-120"/>
              </a:rPr>
              <a:t>與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研究議題</a:t>
            </a:r>
            <a:r>
              <a:rPr lang="zh-TW" altLang="en-US" dirty="0">
                <a:latin typeface="Calibri" charset="0"/>
                <a:ea typeface="標楷體" charset="-120"/>
              </a:rPr>
              <a:t>。</a:t>
            </a:r>
            <a:r>
              <a:rPr lang="en-US" altLang="zh-TW" dirty="0">
                <a:latin typeface="Calibri" charset="0"/>
                <a:ea typeface="標楷體" charset="-120"/>
              </a:rPr>
              <a:t/>
            </a:r>
            <a:br>
              <a:rPr lang="en-US" altLang="zh-TW" dirty="0">
                <a:latin typeface="Calibri" charset="0"/>
                <a:ea typeface="標楷體" charset="-120"/>
              </a:rPr>
            </a:br>
            <a:r>
              <a:rPr lang="en-US" altLang="zh-TW" sz="2800" dirty="0">
                <a:latin typeface="Calibri" charset="0"/>
                <a:ea typeface="標楷體" charset="-120"/>
              </a:rPr>
              <a:t>(Understand and apply the </a:t>
            </a:r>
            <a:r>
              <a:rPr lang="en-US" altLang="zh-TW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concepts</a:t>
            </a:r>
            <a:r>
              <a:rPr lang="en-US" altLang="zh-TW" sz="2800" dirty="0">
                <a:latin typeface="Calibri" charset="0"/>
                <a:ea typeface="標楷體" charset="-120"/>
              </a:rPr>
              <a:t> and </a:t>
            </a:r>
            <a:r>
              <a:rPr lang="en-US" altLang="zh-TW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research issues</a:t>
            </a:r>
            <a:r>
              <a:rPr lang="en-US" altLang="zh-TW" sz="2800" dirty="0">
                <a:latin typeface="Calibri" charset="0"/>
                <a:ea typeface="標楷體" charset="-120"/>
              </a:rPr>
              <a:t> of </a:t>
            </a:r>
            <a:r>
              <a:rPr lang="en-US" altLang="zh-TW" sz="28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Financial Technology (Fintech)</a:t>
            </a:r>
            <a:r>
              <a:rPr lang="en-US" altLang="zh-TW" sz="2800" dirty="0" smtClean="0">
                <a:latin typeface="Calibri" charset="0"/>
                <a:ea typeface="標楷體" charset="-120"/>
              </a:rPr>
              <a:t>.)</a:t>
            </a:r>
            <a:endParaRPr lang="en-US" altLang="zh-TW" sz="2800" dirty="0">
              <a:latin typeface="Calibri" charset="0"/>
              <a:ea typeface="標楷體" charset="-120"/>
            </a:endParaRPr>
          </a:p>
          <a:p>
            <a:r>
              <a:rPr lang="zh-TW" altLang="en-US" dirty="0" smtClean="0">
                <a:latin typeface="Calibri" charset="0"/>
                <a:ea typeface="標楷體" charset="-120"/>
              </a:rPr>
              <a:t>進行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金融科技 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Fintech</a:t>
            </a:r>
            <a:r>
              <a:rPr lang="zh-TW" altLang="en-US" dirty="0" smtClean="0">
                <a:latin typeface="Calibri" charset="0"/>
                <a:ea typeface="標楷體" charset="-120"/>
              </a:rPr>
              <a:t>相關</a:t>
            </a:r>
            <a:r>
              <a:rPr lang="zh-TW" altLang="en-US" dirty="0">
                <a:latin typeface="Calibri" charset="0"/>
                <a:ea typeface="標楷體" charset="-120"/>
              </a:rPr>
              <a:t>之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資訊管理研究</a:t>
            </a:r>
            <a:r>
              <a:rPr lang="zh-TW" altLang="en-US" dirty="0">
                <a:latin typeface="Calibri" charset="0"/>
                <a:ea typeface="標楷體" charset="-120"/>
              </a:rPr>
              <a:t>。</a:t>
            </a:r>
            <a:r>
              <a:rPr lang="en-US" altLang="zh-TW" dirty="0">
                <a:latin typeface="Calibri" charset="0"/>
                <a:ea typeface="標楷體" charset="-120"/>
              </a:rPr>
              <a:t/>
            </a:r>
            <a:br>
              <a:rPr lang="en-US" altLang="zh-TW" dirty="0">
                <a:latin typeface="Calibri" charset="0"/>
                <a:ea typeface="標楷體" charset="-120"/>
              </a:rPr>
            </a:br>
            <a:r>
              <a:rPr lang="en-US" altLang="zh-TW" sz="2800" dirty="0">
                <a:latin typeface="Calibri" charset="0"/>
                <a:ea typeface="標楷體" charset="-120"/>
              </a:rPr>
              <a:t>(Conduct </a:t>
            </a:r>
            <a:r>
              <a:rPr lang="en-US" altLang="zh-TW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information systems research </a:t>
            </a:r>
            <a:r>
              <a:rPr lang="en-US" altLang="zh-TW" sz="2800" dirty="0">
                <a:latin typeface="Calibri" charset="0"/>
                <a:ea typeface="標楷體" charset="-120"/>
              </a:rPr>
              <a:t>in the context of </a:t>
            </a:r>
            <a:r>
              <a:rPr lang="en-US" altLang="zh-TW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Financial Technology (Fintech)</a:t>
            </a:r>
            <a:r>
              <a:rPr lang="en-US" altLang="zh-TW" sz="2800" dirty="0" smtClean="0">
                <a:latin typeface="Calibri" charset="0"/>
                <a:ea typeface="標楷體" charset="-120"/>
              </a:rPr>
              <a:t>.)</a:t>
            </a:r>
            <a:endParaRPr lang="en-US" altLang="zh-TW" sz="2800" dirty="0">
              <a:latin typeface="Calibri" charset="0"/>
              <a:ea typeface="標楷體" charset="-120"/>
            </a:endParaRP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0B74493-90C3-BF4B-A9EE-5EF9C51E51D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5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610" y="67271"/>
            <a:ext cx="8606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Artificial Intelligence (AI) </a:t>
            </a:r>
            <a:r>
              <a:rPr lang="en-US" sz="4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Fintech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1" t="2678" r="4646" b="2070"/>
          <a:stretch/>
        </p:blipFill>
        <p:spPr>
          <a:xfrm>
            <a:off x="1151620" y="839063"/>
            <a:ext cx="6840760" cy="579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7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688" y="-27384"/>
            <a:ext cx="86868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Fintech: </a:t>
            </a:r>
            <a:r>
              <a:rPr lang="en-US" sz="5400" dirty="0">
                <a:solidFill>
                  <a:srgbClr val="FF0000"/>
                </a:solidFill>
              </a:rPr>
              <a:t>Wealth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/blog/fin-tech-startups-millennials/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908720"/>
          <a:ext cx="8136904" cy="5670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0624"/>
                <a:gridCol w="5606280"/>
              </a:tblGrid>
              <a:tr h="18604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Company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Select Investors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</a:tr>
              <a:tr h="9175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Wealthfront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DAG Ventures, Index Ventures, </a:t>
                      </a:r>
                      <a:r>
                        <a:rPr lang="en-US" sz="1800" u="none" strike="noStrike" dirty="0" err="1">
                          <a:effectLst/>
                        </a:rPr>
                        <a:t>Greylock</a:t>
                      </a:r>
                      <a:r>
                        <a:rPr lang="en-US" sz="1800" u="none" strike="noStrike" dirty="0">
                          <a:effectLst/>
                        </a:rPr>
                        <a:t> Partners, The </a:t>
                      </a:r>
                      <a:r>
                        <a:rPr lang="en-US" sz="1800" u="none" strike="noStrike" dirty="0" err="1">
                          <a:effectLst/>
                        </a:rPr>
                        <a:t>Social+Capital</a:t>
                      </a:r>
                      <a:r>
                        <a:rPr lang="en-US" sz="1800" u="none" strike="noStrike" dirty="0">
                          <a:effectLst/>
                        </a:rPr>
                        <a:t> Partnership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</a:tr>
              <a:tr h="64321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Betterment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Bessemer Venture Partners, </a:t>
                      </a:r>
                      <a:r>
                        <a:rPr lang="en-US" sz="1800" u="none" strike="noStrike" dirty="0" err="1">
                          <a:effectLst/>
                        </a:rPr>
                        <a:t>Athemis</a:t>
                      </a:r>
                      <a:r>
                        <a:rPr lang="en-US" sz="1800" u="none" strike="noStrike" dirty="0">
                          <a:effectLst/>
                        </a:rPr>
                        <a:t> Group, Menlo Ventures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</a:tr>
              <a:tr h="64321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SigFig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Doll Capital Management, Union Square Ventures, Bain Capital Ventures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</a:tr>
              <a:tr h="46034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Aspiration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Renren</a:t>
                      </a:r>
                      <a:r>
                        <a:rPr lang="en-US" sz="1800" u="none" strike="noStrike" dirty="0">
                          <a:effectLst/>
                        </a:rPr>
                        <a:t>, GSV Capital, Capricorn Investment Group, IGSB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</a:tr>
              <a:tr h="73464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Blooom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Commerce Ventures, DST Systems, Hyde Park VP, QED Investors, UMB Financial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</a:tr>
              <a:tr h="10159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Rebalance IRA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800" u="none" strike="noStrike" dirty="0" err="1">
                          <a:effectLst/>
                        </a:rPr>
                        <a:t>N</a:t>
                      </a:r>
                      <a:r>
                        <a:rPr lang="mr-IN" sz="1800" u="none" strike="noStrike" dirty="0">
                          <a:effectLst/>
                        </a:rPr>
                        <a:t>/</a:t>
                      </a:r>
                      <a:r>
                        <a:rPr lang="mr-IN" sz="1800" u="none" strike="noStrike" dirty="0" err="1">
                          <a:effectLst/>
                        </a:rPr>
                        <a:t>A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</a:tr>
              <a:tr h="10159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Hedgeable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SixThirty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</a:tr>
              <a:tr h="18604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WiseBanyan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VegasTech</a:t>
                      </a:r>
                      <a:r>
                        <a:rPr lang="en-US" sz="1800" u="none" strike="noStrike" dirty="0">
                          <a:effectLst/>
                        </a:rPr>
                        <a:t> Fund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</a:tr>
              <a:tr h="55177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Personal Capital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Institutional Venture Partners, </a:t>
                      </a:r>
                      <a:r>
                        <a:rPr lang="en-US" sz="1800" u="none" strike="noStrike" dirty="0" err="1">
                          <a:effectLst/>
                        </a:rPr>
                        <a:t>Venrock</a:t>
                      </a:r>
                      <a:r>
                        <a:rPr lang="en-US" sz="1800" u="none" strike="noStrike" dirty="0">
                          <a:effectLst/>
                        </a:rPr>
                        <a:t>, Crosslink Capital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42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688" y="-27384"/>
            <a:ext cx="86868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Fintech: </a:t>
            </a:r>
            <a:r>
              <a:rPr lang="en-US" sz="5400" dirty="0">
                <a:solidFill>
                  <a:srgbClr val="FF0000"/>
                </a:solidFill>
              </a:rPr>
              <a:t>Personal Investing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/blog/fin-tech-startups-millennials/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67544" y="1166813"/>
          <a:ext cx="8280920" cy="5272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87788"/>
                <a:gridCol w="5693132"/>
              </a:tblGrid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Company</a:t>
                      </a:r>
                      <a:endParaRPr lang="en-US" sz="32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Select Investors</a:t>
                      </a:r>
                      <a:endParaRPr lang="en-US" sz="32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</a:tr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eToro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BRM Group, Ping An Ventures, Spark Capital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</a:tr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Openfolio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FinTech</a:t>
                      </a:r>
                      <a:r>
                        <a:rPr lang="en-US" sz="1800" u="none" strike="noStrike" dirty="0">
                          <a:effectLst/>
                        </a:rPr>
                        <a:t> Collective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</a:tr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DriveWealth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Route 66 Ventures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</a:tr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Tip’d</a:t>
                      </a:r>
                      <a:r>
                        <a:rPr lang="en-US" sz="2800" u="none" strike="noStrike" dirty="0">
                          <a:effectLst/>
                        </a:rPr>
                        <a:t> Off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Raj Parekh, Bill Crane, Shaun Coleman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</a:tr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Kapitall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Bendigo Partners, Linden Venture Fund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</a:tr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Stash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800" u="none" strike="noStrike" dirty="0">
                          <a:effectLst/>
                        </a:rPr>
                        <a:t> </a:t>
                      </a:r>
                      <a:r>
                        <a:rPr lang="mr-IN" sz="1800" u="none" strike="noStrike" dirty="0" err="1">
                          <a:effectLst/>
                        </a:rPr>
                        <a:t>N</a:t>
                      </a:r>
                      <a:r>
                        <a:rPr lang="mr-IN" sz="1800" u="none" strike="noStrike" dirty="0">
                          <a:effectLst/>
                        </a:rPr>
                        <a:t>/</a:t>
                      </a:r>
                      <a:r>
                        <a:rPr lang="mr-IN" sz="1800" u="none" strike="noStrike" dirty="0" err="1">
                          <a:effectLst/>
                        </a:rPr>
                        <a:t>A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</a:tr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Stox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SingulariTeam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</a:tr>
              <a:tr h="6288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Robinhood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Google Ventures, Index Ventures, Andreessen Horowitz, Ribbit Capital, NEA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</a:tr>
              <a:tr h="7070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Motif Investing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Norwest Venture Partners, Foundation Capital, Ignition Capital, Goldman Sachs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</a:tr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Loyal3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DNS Capital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4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accent1"/>
                </a:solidFill>
              </a:rPr>
              <a:t>FinTech</a:t>
            </a:r>
            <a:r>
              <a:rPr lang="en-US" sz="6000" dirty="0" smtClean="0">
                <a:solidFill>
                  <a:schemeClr val="accent1"/>
                </a:solidFill>
              </a:rPr>
              <a:t> Trends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98" y="1772816"/>
            <a:ext cx="8384405" cy="44028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6752" y="6597352"/>
            <a:ext cx="67504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mashable.com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/2016/01/27/financial-tech-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brandspeak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’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6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96752" y="6597352"/>
            <a:ext cx="67504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mashable.com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/2016/01/27/financial-tech-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brandspeak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’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700808"/>
            <a:ext cx="8441000" cy="491651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39425"/>
          </a:xfrm>
        </p:spPr>
        <p:txBody>
          <a:bodyPr/>
          <a:lstStyle/>
          <a:p>
            <a:r>
              <a:rPr lang="en-US" sz="6000" dirty="0" err="1" smtClean="0">
                <a:solidFill>
                  <a:schemeClr val="accent1"/>
                </a:solidFill>
              </a:rPr>
              <a:t>FinTech</a:t>
            </a:r>
            <a:r>
              <a:rPr lang="en-US" sz="6000" dirty="0" smtClean="0">
                <a:solidFill>
                  <a:schemeClr val="accent1"/>
                </a:solidFill>
              </a:rPr>
              <a:t> </a:t>
            </a:r>
            <a:br>
              <a:rPr lang="en-US" sz="6000" dirty="0" smtClean="0">
                <a:solidFill>
                  <a:schemeClr val="accent1"/>
                </a:solidFill>
              </a:rPr>
            </a:br>
            <a:r>
              <a:rPr lang="en-US" sz="6000" dirty="0" smtClean="0">
                <a:solidFill>
                  <a:schemeClr val="accent1"/>
                </a:solidFill>
              </a:rPr>
              <a:t>Big Data Analytics</a:t>
            </a:r>
            <a:endParaRPr lang="en-US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8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12000" dirty="0">
                <a:solidFill>
                  <a:srgbClr val="FF0000"/>
                </a:solidFill>
              </a:rPr>
              <a:t>Fintech</a:t>
            </a:r>
            <a:r>
              <a:rPr lang="en-US" altLang="zh-TW" sz="12000" dirty="0" smtClean="0">
                <a:solidFill>
                  <a:srgbClr val="FF0000"/>
                </a:solidFill>
              </a:rPr>
              <a:t/>
            </a:r>
            <a:br>
              <a:rPr lang="en-US" altLang="zh-TW" sz="12000" dirty="0" smtClean="0">
                <a:solidFill>
                  <a:srgbClr val="FF0000"/>
                </a:solidFill>
              </a:rPr>
            </a:br>
            <a:r>
              <a:rPr lang="en-US" altLang="zh-TW" sz="12000" dirty="0" err="1" smtClean="0">
                <a:solidFill>
                  <a:srgbClr val="FF0000"/>
                </a:solidFill>
              </a:rPr>
              <a:t>Robo</a:t>
            </a:r>
            <a:r>
              <a:rPr lang="en-US" altLang="zh-TW" sz="12000" dirty="0" smtClean="0">
                <a:solidFill>
                  <a:srgbClr val="FF0000"/>
                </a:solidFill>
              </a:rPr>
              <a:t> Advisors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02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9600" dirty="0">
                <a:solidFill>
                  <a:srgbClr val="FF0000"/>
                </a:solidFill>
              </a:rPr>
              <a:t>Big Data Driven </a:t>
            </a:r>
            <a:r>
              <a:rPr lang="en-US" sz="9600" dirty="0" smtClean="0">
                <a:solidFill>
                  <a:srgbClr val="FF0000"/>
                </a:solidFill>
              </a:rPr>
              <a:t>Disruption: </a:t>
            </a:r>
            <a:br>
              <a:rPr lang="en-US" sz="9600" dirty="0" smtClean="0">
                <a:solidFill>
                  <a:srgbClr val="FF0000"/>
                </a:solidFill>
              </a:rPr>
            </a:br>
            <a:r>
              <a:rPr lang="en-US" sz="9600" dirty="0" err="1" smtClean="0">
                <a:solidFill>
                  <a:srgbClr val="FF0000"/>
                </a:solidFill>
              </a:rPr>
              <a:t>Robo</a:t>
            </a:r>
            <a:r>
              <a:rPr lang="en-US" sz="9600" dirty="0" smtClean="0">
                <a:solidFill>
                  <a:srgbClr val="FF0000"/>
                </a:solidFill>
              </a:rPr>
              <a:t>-Advisor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520788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www.vamsitalkstech.com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/?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p=2329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ezoid 15"/>
          <p:cNvSpPr/>
          <p:nvPr/>
        </p:nvSpPr>
        <p:spPr>
          <a:xfrm>
            <a:off x="2123728" y="3573016"/>
            <a:ext cx="5067771" cy="645191"/>
          </a:xfrm>
          <a:prstGeom prst="trapezoid">
            <a:avLst>
              <a:gd name="adj" fmla="val 30627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Trapezoid 16"/>
          <p:cNvSpPr/>
          <p:nvPr/>
        </p:nvSpPr>
        <p:spPr>
          <a:xfrm>
            <a:off x="457200" y="4100065"/>
            <a:ext cx="8229600" cy="2353271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 high-level classification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Lending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0598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Payments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0354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Analytics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54760" y="1772816"/>
            <a:ext cx="1450504" cy="1800200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err="1" smtClean="0">
                <a:solidFill>
                  <a:schemeClr val="accent1"/>
                </a:solidFill>
              </a:rPr>
              <a:t>Robo</a:t>
            </a:r>
            <a:r>
              <a:rPr lang="en-US" sz="2400" b="1" smtClean="0">
                <a:solidFill>
                  <a:schemeClr val="accent1"/>
                </a:solidFill>
              </a:rPr>
              <a:t> Advisors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45232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Others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9824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Profile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711708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chemeClr val="accent1"/>
                </a:solidFill>
              </a:rPr>
              <a:t>Advice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43592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chemeClr val="accent1"/>
                </a:solidFill>
              </a:rPr>
              <a:t>Re-Balance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975475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Indexing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5977" y="6591840"/>
            <a:ext cx="836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smtClean="0">
                <a:solidFill>
                  <a:schemeClr val="bg1">
                    <a:lumMod val="75000"/>
                  </a:schemeClr>
                </a:solidFill>
              </a:rPr>
              <a:t>Source: Paolo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Sironi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(2016), “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Innovation: From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-Advisors to Goal Based Investing and Gamification”, Wiley.</a:t>
            </a:r>
          </a:p>
        </p:txBody>
      </p:sp>
    </p:spTree>
    <p:extLst>
      <p:ext uri="{BB962C8B-B14F-4D97-AF65-F5344CB8AC3E}">
        <p14:creationId xmlns:p14="http://schemas.microsoft.com/office/powerpoint/2010/main" val="187501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25" y="756708"/>
            <a:ext cx="9144000" cy="579254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9208" y="64714"/>
            <a:ext cx="8229600" cy="691994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Wealthfront</a:t>
            </a:r>
            <a:r>
              <a:rPr lang="en-US" dirty="0" smtClean="0">
                <a:solidFill>
                  <a:schemeClr val="accent1"/>
                </a:solidFill>
              </a:rPr>
              <a:t>: Fintech </a:t>
            </a:r>
            <a:r>
              <a:rPr lang="en-US" dirty="0" err="1" smtClean="0">
                <a:solidFill>
                  <a:schemeClr val="accent1"/>
                </a:solidFill>
              </a:rPr>
              <a:t>Robo</a:t>
            </a:r>
            <a:r>
              <a:rPr lang="en-US" dirty="0" smtClean="0">
                <a:solidFill>
                  <a:schemeClr val="accent1"/>
                </a:solidFill>
              </a:rPr>
              <a:t> Advisor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0060" y="6583170"/>
            <a:ext cx="2463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https://www.wealthfront.com</a:t>
            </a:r>
            <a:r>
              <a:rPr lang="en-US" sz="1400" dirty="0" smtClean="0">
                <a:hlinkClick r:id="rId3"/>
              </a:rPr>
              <a:t>/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5152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6471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Process of </a:t>
            </a:r>
            <a:r>
              <a:rPr lang="en-US" dirty="0" err="1" smtClean="0">
                <a:solidFill>
                  <a:schemeClr val="accent1"/>
                </a:solidFill>
              </a:rPr>
              <a:t>Robo</a:t>
            </a:r>
            <a:r>
              <a:rPr lang="en-US" dirty="0" smtClean="0">
                <a:solidFill>
                  <a:schemeClr val="accent1"/>
                </a:solidFill>
              </a:rPr>
              <a:t> Advisors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advisesure.com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/blog/what-is-meaning-of-term-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-advisor-and--their-benefits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00808"/>
            <a:ext cx="907300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1    2017/02/17    Fintech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金融科技課程介紹 </a:t>
            </a:r>
            <a: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 </a:t>
            </a:r>
            <a:r>
              <a:rPr lang="en-US" altLang="zh-TW" sz="23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zh-TW" sz="23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Course Orientation for Fintech: </a:t>
            </a:r>
            <a:r>
              <a:rPr lang="en-US" altLang="zh-TW" sz="23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Financial </a:t>
            </a:r>
            <a:r>
              <a:rPr lang="en-US" altLang="zh-TW" sz="23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Technology)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2    2017/02/24    Fintech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金融科技的演進：貨幣與金融</a:t>
            </a:r>
            <a:r>
              <a:rPr lang="zh-TW" altLang="en-US" sz="2400" dirty="0" smtClean="0">
                <a:latin typeface="Calibri" charset="0"/>
                <a:ea typeface="標楷體" charset="-120"/>
              </a:rPr>
              <a:t>服務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</a:t>
            </a:r>
            <a:r>
              <a:rPr lang="zh-TW" altLang="en-US" sz="2400" dirty="0" smtClean="0">
                <a:latin typeface="Calibri" charset="0"/>
                <a:ea typeface="標楷體" charset="-120"/>
              </a:rPr>
              <a:t>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 (</a:t>
            </a:r>
            <a:r>
              <a:rPr lang="en-US" altLang="zh-TW" sz="2400" dirty="0">
                <a:latin typeface="Calibri" charset="0"/>
                <a:ea typeface="標楷體" charset="-120"/>
              </a:rPr>
              <a:t>Evolution of Fintech: Money and Financial Services)</a:t>
            </a:r>
          </a:p>
          <a:p>
            <a:pPr>
              <a:buNone/>
            </a:pPr>
            <a:r>
              <a:rPr lang="en-US" altLang="zh-TW" sz="2400" dirty="0" smtClean="0">
                <a:latin typeface="Calibri" charset="0"/>
                <a:ea typeface="標楷體" charset="-120"/>
              </a:rPr>
              <a:t>3    2017/03/03    </a:t>
            </a:r>
            <a:r>
              <a:rPr lang="en-US" altLang="zh-TW" sz="2400" dirty="0">
                <a:latin typeface="Calibri" charset="0"/>
                <a:ea typeface="標楷體" charset="-120"/>
              </a:rPr>
              <a:t>Fintech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金融科技：金融服務科技創新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</a:t>
            </a:r>
            <a:r>
              <a:rPr lang="en-US" altLang="zh-TW" sz="2300" dirty="0" smtClean="0">
                <a:latin typeface="Calibri" charset="0"/>
                <a:ea typeface="標楷體" charset="-120"/>
              </a:rPr>
              <a:t>(</a:t>
            </a:r>
            <a:r>
              <a:rPr lang="en-US" altLang="zh-TW" sz="2300" dirty="0">
                <a:latin typeface="Calibri" charset="0"/>
                <a:ea typeface="標楷體" charset="-120"/>
              </a:rPr>
              <a:t>Fintech: Technology Innovation in Financial Services</a:t>
            </a:r>
            <a:r>
              <a:rPr lang="en-US" altLang="zh-TW" sz="2300" dirty="0" smtClean="0">
                <a:latin typeface="Calibri" charset="0"/>
                <a:ea typeface="標楷體" charset="-120"/>
              </a:rPr>
              <a:t>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4    2017/03/10    Fintech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金融科技與金融服務價值鏈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(</a:t>
            </a:r>
            <a:r>
              <a:rPr lang="en-US" altLang="zh-TW" sz="2400" dirty="0">
                <a:latin typeface="Calibri" charset="0"/>
                <a:ea typeface="標楷體" charset="-120"/>
              </a:rPr>
              <a:t>Fintech and Financial Services Value Chain)</a:t>
            </a:r>
          </a:p>
          <a:p>
            <a:pPr>
              <a:buNone/>
            </a:pPr>
            <a:r>
              <a:rPr lang="en-US" altLang="zh-TW" sz="2400" dirty="0" smtClean="0">
                <a:latin typeface="Calibri" charset="0"/>
                <a:ea typeface="標楷體" charset="-120"/>
              </a:rPr>
              <a:t>5    2017/03/17    </a:t>
            </a:r>
            <a:r>
              <a:rPr lang="en-US" altLang="zh-TW" sz="2400" dirty="0">
                <a:latin typeface="Calibri" charset="0"/>
                <a:ea typeface="標楷體" charset="-120"/>
              </a:rPr>
              <a:t>Fintech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金融科技商業模式創新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(</a:t>
            </a:r>
            <a:r>
              <a:rPr lang="en-US" altLang="zh-TW" sz="2400" dirty="0">
                <a:latin typeface="Calibri" charset="0"/>
                <a:ea typeface="標楷體" charset="-120"/>
              </a:rPr>
              <a:t>Fintech Business Models Innovation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)</a:t>
            </a:r>
          </a:p>
          <a:p>
            <a:pPr>
              <a:buNone/>
            </a:pPr>
            <a:r>
              <a:rPr lang="de-DE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6    2017/03/24    </a:t>
            </a:r>
            <a:r>
              <a:rPr lang="de-DE" altLang="zh-TW" sz="2400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Fintech</a:t>
            </a:r>
            <a:r>
              <a:rPr lang="de-DE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de-DE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金融科技個案研究 </a:t>
            </a:r>
            <a:r>
              <a:rPr lang="de-DE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 </a:t>
            </a:r>
            <a:r>
              <a:rPr lang="de-DE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/>
            </a:r>
            <a:br>
              <a:rPr lang="de-DE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de-DE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(</a:t>
            </a:r>
            <a:r>
              <a:rPr lang="de-DE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Case Study on </a:t>
            </a:r>
            <a:r>
              <a:rPr lang="de-DE" altLang="zh-TW" sz="2400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Fintech</a:t>
            </a:r>
            <a:r>
              <a:rPr lang="de-DE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I)</a:t>
            </a:r>
            <a:endParaRPr lang="en-US" altLang="zh-TW" sz="2400" dirty="0">
              <a:solidFill>
                <a:schemeClr val="accent5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9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6471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Benefits of </a:t>
            </a:r>
            <a:r>
              <a:rPr lang="en-US" dirty="0" err="1" smtClean="0">
                <a:solidFill>
                  <a:schemeClr val="accent1"/>
                </a:solidFill>
              </a:rPr>
              <a:t>Robo</a:t>
            </a:r>
            <a:r>
              <a:rPr lang="en-US" dirty="0" smtClean="0">
                <a:solidFill>
                  <a:schemeClr val="accent1"/>
                </a:solidFill>
              </a:rPr>
              <a:t> Advisors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02"/>
          <a:stretch/>
        </p:blipFill>
        <p:spPr>
          <a:xfrm>
            <a:off x="251520" y="2019180"/>
            <a:ext cx="8640960" cy="429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advisesure.com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/blog/what-is-meaning-of-term-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-advisor-and--their-benefits</a:t>
            </a:r>
          </a:p>
        </p:txBody>
      </p:sp>
    </p:spTree>
    <p:extLst>
      <p:ext uri="{BB962C8B-B14F-4D97-AF65-F5344CB8AC3E}">
        <p14:creationId xmlns:p14="http://schemas.microsoft.com/office/powerpoint/2010/main" val="78205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Full service online </a:t>
            </a:r>
            <a:r>
              <a:rPr lang="en-US" b="1" dirty="0" err="1" smtClean="0"/>
              <a:t>Robo</a:t>
            </a:r>
            <a:r>
              <a:rPr lang="en-US" b="1" dirty="0" smtClean="0"/>
              <a:t>-advisor</a:t>
            </a:r>
          </a:p>
          <a:p>
            <a:pPr lvl="1"/>
            <a:r>
              <a:rPr lang="en-US" dirty="0" smtClean="0"/>
              <a:t>100</a:t>
            </a:r>
            <a:r>
              <a:rPr lang="en-US" dirty="0"/>
              <a:t>% automated without any human </a:t>
            </a:r>
            <a:r>
              <a:rPr lang="en-US" dirty="0" smtClean="0"/>
              <a:t>element</a:t>
            </a:r>
          </a:p>
          <a:p>
            <a:r>
              <a:rPr lang="en-US" b="1" dirty="0" smtClean="0"/>
              <a:t>Hybrid </a:t>
            </a:r>
            <a:r>
              <a:rPr lang="en-US" b="1" dirty="0" err="1"/>
              <a:t>Robo</a:t>
            </a:r>
            <a:r>
              <a:rPr lang="en-US" b="1" dirty="0"/>
              <a:t>-advisor model </a:t>
            </a:r>
            <a:endParaRPr lang="en-US" b="1" dirty="0" smtClean="0"/>
          </a:p>
          <a:p>
            <a:pPr lvl="1"/>
            <a:r>
              <a:rPr lang="en-US" dirty="0" smtClean="0"/>
              <a:t>being </a:t>
            </a:r>
            <a:r>
              <a:rPr lang="en-US" dirty="0"/>
              <a:t>pioneered by firms like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Vanguard </a:t>
            </a:r>
            <a:r>
              <a:rPr lang="en-US" dirty="0"/>
              <a:t>&amp; Charles </a:t>
            </a:r>
            <a:r>
              <a:rPr lang="en-US" dirty="0" smtClean="0"/>
              <a:t>Schwab</a:t>
            </a:r>
          </a:p>
          <a:p>
            <a:r>
              <a:rPr lang="en-US" b="1" dirty="0" smtClean="0"/>
              <a:t>Pure </a:t>
            </a:r>
            <a:r>
              <a:rPr lang="en-US" b="1" dirty="0"/>
              <a:t>online advisor </a:t>
            </a:r>
            <a:endParaRPr lang="en-US" b="1" dirty="0" smtClean="0"/>
          </a:p>
          <a:p>
            <a:pPr lvl="1"/>
            <a:r>
              <a:rPr lang="en-US" dirty="0" smtClean="0"/>
              <a:t>primarily </a:t>
            </a:r>
            <a:r>
              <a:rPr lang="en-US" dirty="0"/>
              <a:t>human in nature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836712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Robo</a:t>
            </a:r>
            <a:r>
              <a:rPr lang="en-US" dirty="0" smtClean="0">
                <a:solidFill>
                  <a:schemeClr val="accent1"/>
                </a:solidFill>
              </a:rPr>
              <a:t>-Advisor Business Models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www.vamsitalkstech.com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/?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p=2329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489" y="125760"/>
            <a:ext cx="8229600" cy="984557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Usecases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of </a:t>
            </a:r>
            <a:r>
              <a:rPr lang="en-US" dirty="0" err="1" smtClean="0">
                <a:solidFill>
                  <a:schemeClr val="accent1"/>
                </a:solidFill>
              </a:rPr>
              <a:t>Robo</a:t>
            </a:r>
            <a:r>
              <a:rPr lang="en-US" dirty="0" smtClean="0">
                <a:solidFill>
                  <a:schemeClr val="accent1"/>
                </a:solidFill>
              </a:rPr>
              <a:t>-Advisors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713539" cy="518457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Determine individual </a:t>
            </a:r>
            <a:r>
              <a:rPr lang="en-US" sz="2800" dirty="0">
                <a:solidFill>
                  <a:srgbClr val="FF0000"/>
                </a:solidFill>
              </a:rPr>
              <a:t>Client profiles &amp; preferences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Identify </a:t>
            </a:r>
            <a:r>
              <a:rPr lang="en-US" sz="2800" dirty="0">
                <a:solidFill>
                  <a:srgbClr val="FF0000"/>
                </a:solidFill>
              </a:rPr>
              <a:t>appropriate financial products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Establish correct </a:t>
            </a:r>
            <a:r>
              <a:rPr lang="en-US" sz="2800" dirty="0">
                <a:solidFill>
                  <a:srgbClr val="FF0000"/>
                </a:solidFill>
              </a:rPr>
              <a:t>Investment Mix for the client’s profile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Using a </a:t>
            </a:r>
            <a:r>
              <a:rPr lang="en-US" sz="2800" dirty="0">
                <a:solidFill>
                  <a:srgbClr val="FF0000"/>
                </a:solidFill>
              </a:rPr>
              <a:t>algorithmic approach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choose the appropriate securities</a:t>
            </a:r>
            <a:r>
              <a:rPr lang="en-US" sz="2800" dirty="0"/>
              <a:t> for each client account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Continuously </a:t>
            </a:r>
            <a:r>
              <a:rPr lang="en-US" sz="2800" dirty="0">
                <a:solidFill>
                  <a:srgbClr val="FF0000"/>
                </a:solidFill>
              </a:rPr>
              <a:t>monitor the portfolio &amp; transactions </a:t>
            </a:r>
            <a:r>
              <a:rPr lang="en-US" sz="2800" dirty="0"/>
              <a:t>within it to tune performance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Provide </a:t>
            </a:r>
            <a:r>
              <a:rPr lang="en-US" sz="2800" dirty="0">
                <a:solidFill>
                  <a:srgbClr val="FF0000"/>
                </a:solidFill>
              </a:rPr>
              <a:t>value added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Ensure the </a:t>
            </a:r>
            <a:r>
              <a:rPr lang="en-US" sz="2800" dirty="0">
                <a:solidFill>
                  <a:srgbClr val="FF0000"/>
                </a:solidFill>
              </a:rPr>
              <a:t>best user experience </a:t>
            </a:r>
            <a:r>
              <a:rPr lang="en-US" sz="2800" dirty="0"/>
              <a:t>by handling a whole range of financial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www.vamsitalkstech.com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/?p=2418</a:t>
            </a:r>
          </a:p>
        </p:txBody>
      </p:sp>
    </p:spTree>
    <p:extLst>
      <p:ext uri="{BB962C8B-B14F-4D97-AF65-F5344CB8AC3E}">
        <p14:creationId xmlns:p14="http://schemas.microsoft.com/office/powerpoint/2010/main" val="67699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489" y="116633"/>
            <a:ext cx="8229600" cy="12817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Business Requirements for a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 (RA</a:t>
            </a:r>
            <a:r>
              <a:rPr lang="en-US" dirty="0" smtClean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713539" cy="489654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Collect Individual Client </a:t>
            </a:r>
            <a:r>
              <a:rPr lang="en-US" sz="3600" dirty="0" smtClean="0"/>
              <a:t>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Client </a:t>
            </a:r>
            <a:r>
              <a:rPr lang="en-US" sz="3600" dirty="0" smtClean="0">
                <a:solidFill>
                  <a:srgbClr val="FF0000"/>
                </a:solidFill>
              </a:rPr>
              <a:t>Segmentation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Algorithm Based Investment </a:t>
            </a:r>
            <a:r>
              <a:rPr lang="en-US" sz="3600" dirty="0" smtClean="0">
                <a:solidFill>
                  <a:srgbClr val="FF0000"/>
                </a:solidFill>
              </a:rPr>
              <a:t>Allocation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Portfolio </a:t>
            </a:r>
            <a:r>
              <a:rPr lang="en-US" sz="3600" dirty="0" smtClean="0">
                <a:solidFill>
                  <a:srgbClr val="FF0000"/>
                </a:solidFill>
              </a:rPr>
              <a:t>Rebalancing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Tax Loss Harvesting </a:t>
            </a:r>
            <a:endParaRPr lang="en-U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A Single View of a Client’s Financial 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www.vamsitalkstech.com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/?p=2354</a:t>
            </a:r>
          </a:p>
        </p:txBody>
      </p:sp>
    </p:spTree>
    <p:extLst>
      <p:ext uri="{BB962C8B-B14F-4D97-AF65-F5344CB8AC3E}">
        <p14:creationId xmlns:p14="http://schemas.microsoft.com/office/powerpoint/2010/main" val="189174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911" y="125760"/>
            <a:ext cx="8471569" cy="1272589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Algorithms for a </a:t>
            </a:r>
            <a:r>
              <a:rPr lang="en-US" dirty="0" err="1" smtClean="0">
                <a:solidFill>
                  <a:schemeClr val="accent1"/>
                </a:solidFill>
              </a:rPr>
              <a:t>Robo</a:t>
            </a:r>
            <a:r>
              <a:rPr lang="en-US" dirty="0" smtClean="0">
                <a:solidFill>
                  <a:schemeClr val="accent1"/>
                </a:solidFill>
              </a:rPr>
              <a:t>-Advisor </a:t>
            </a:r>
            <a:r>
              <a:rPr lang="en-US" dirty="0">
                <a:solidFill>
                  <a:schemeClr val="accent1"/>
                </a:solidFill>
              </a:rPr>
              <a:t>(RA</a:t>
            </a:r>
            <a:r>
              <a:rPr lang="en-US" dirty="0" smtClean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713539" cy="4896544"/>
          </a:xfrm>
        </p:spPr>
        <p:txBody>
          <a:bodyPr/>
          <a:lstStyle/>
          <a:p>
            <a:r>
              <a:rPr lang="en-US" sz="2800" dirty="0"/>
              <a:t>Leverage </a:t>
            </a:r>
            <a:r>
              <a:rPr lang="en-US" sz="2800" dirty="0">
                <a:solidFill>
                  <a:srgbClr val="FF0000"/>
                </a:solidFill>
              </a:rPr>
              <a:t>data science </a:t>
            </a:r>
            <a:r>
              <a:rPr lang="en-US" sz="2800" dirty="0"/>
              <a:t>&amp; </a:t>
            </a:r>
            <a:r>
              <a:rPr lang="en-US" sz="2800" dirty="0">
                <a:solidFill>
                  <a:srgbClr val="FF0000"/>
                </a:solidFill>
              </a:rPr>
              <a:t>statistical modeling </a:t>
            </a:r>
            <a:r>
              <a:rPr lang="en-US" sz="2800" dirty="0"/>
              <a:t>to automatically allocate client wealth across different asset classes (such as domestic/foreign stocks, bonds &amp; real estate related securities) to </a:t>
            </a:r>
            <a:r>
              <a:rPr lang="en-US" sz="2800" dirty="0">
                <a:solidFill>
                  <a:srgbClr val="FF0000"/>
                </a:solidFill>
              </a:rPr>
              <a:t>automatically rebalance portfolio</a:t>
            </a:r>
            <a:r>
              <a:rPr lang="en-US" sz="2800" dirty="0"/>
              <a:t> positions based on changing market conditions or client preferences. </a:t>
            </a:r>
            <a:endParaRPr lang="en-US" sz="2800" dirty="0" smtClean="0"/>
          </a:p>
          <a:p>
            <a:pPr lvl="1"/>
            <a:r>
              <a:rPr lang="en-US" dirty="0" smtClean="0"/>
              <a:t>These </a:t>
            </a:r>
            <a:r>
              <a:rPr lang="en-US" dirty="0"/>
              <a:t>investment decisions are also made based on detailed </a:t>
            </a:r>
            <a:r>
              <a:rPr lang="en-US" dirty="0">
                <a:solidFill>
                  <a:srgbClr val="FF0000"/>
                </a:solidFill>
              </a:rPr>
              <a:t>behavioral understanding </a:t>
            </a:r>
            <a:r>
              <a:rPr lang="en-US" dirty="0"/>
              <a:t>of a client’s </a:t>
            </a:r>
            <a:r>
              <a:rPr lang="en-US" dirty="0">
                <a:solidFill>
                  <a:srgbClr val="FF0000"/>
                </a:solidFill>
              </a:rPr>
              <a:t>financial journey </a:t>
            </a:r>
            <a:r>
              <a:rPr lang="en-US" dirty="0" smtClean="0">
                <a:solidFill>
                  <a:srgbClr val="FF0000"/>
                </a:solidFill>
              </a:rPr>
              <a:t>metrics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 </a:t>
            </a:r>
            <a:r>
              <a:rPr lang="en-US" dirty="0"/>
              <a:t>– Age, Risk Appetite &amp; other related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www.vamsitalkstech.com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/?p=2354</a:t>
            </a:r>
          </a:p>
        </p:txBody>
      </p:sp>
    </p:spTree>
    <p:extLst>
      <p:ext uri="{BB962C8B-B14F-4D97-AF65-F5344CB8AC3E}">
        <p14:creationId xmlns:p14="http://schemas.microsoft.com/office/powerpoint/2010/main" val="31571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911" y="125760"/>
            <a:ext cx="8471569" cy="1272589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Algorithms for a </a:t>
            </a:r>
            <a:r>
              <a:rPr lang="en-US" dirty="0" err="1" smtClean="0">
                <a:solidFill>
                  <a:schemeClr val="accent1"/>
                </a:solidFill>
              </a:rPr>
              <a:t>Robo</a:t>
            </a:r>
            <a:r>
              <a:rPr lang="en-US" dirty="0" smtClean="0">
                <a:solidFill>
                  <a:schemeClr val="accent1"/>
                </a:solidFill>
              </a:rPr>
              <a:t>-Advisor </a:t>
            </a:r>
            <a:r>
              <a:rPr lang="en-US" dirty="0">
                <a:solidFill>
                  <a:schemeClr val="accent1"/>
                </a:solidFill>
              </a:rPr>
              <a:t>(RA</a:t>
            </a:r>
            <a:r>
              <a:rPr lang="en-US" dirty="0" smtClean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713539" cy="4896544"/>
          </a:xfrm>
        </p:spPr>
        <p:txBody>
          <a:bodyPr/>
          <a:lstStyle/>
          <a:p>
            <a:r>
              <a:rPr lang="en-US" dirty="0"/>
              <a:t>RA platforms also provide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24×7 tracking </a:t>
            </a: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market movements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use that to track </a:t>
            </a:r>
            <a:r>
              <a:rPr lang="en-US" dirty="0">
                <a:solidFill>
                  <a:srgbClr val="FF0000"/>
                </a:solidFill>
              </a:rPr>
              <a:t>rebalancing </a:t>
            </a:r>
            <a:r>
              <a:rPr lang="en-US">
                <a:solidFill>
                  <a:srgbClr val="FF0000"/>
                </a:solidFill>
              </a:rPr>
              <a:t>decisions </a:t>
            </a:r>
            <a:r>
              <a:rPr lang="en-US" smtClean="0">
                <a:solidFill>
                  <a:srgbClr val="FF0000"/>
                </a:solidFill>
              </a:rPr>
              <a:t/>
            </a:r>
            <a:br>
              <a:rPr lang="en-US" smtClean="0">
                <a:solidFill>
                  <a:srgbClr val="FF0000"/>
                </a:solidFill>
              </a:rPr>
            </a:br>
            <a:r>
              <a:rPr lang="en-US" smtClean="0"/>
              <a:t>from </a:t>
            </a:r>
            <a:r>
              <a:rPr lang="en-US" dirty="0"/>
              <a:t>not just a portfolio </a:t>
            </a:r>
            <a:r>
              <a:rPr lang="en-US"/>
              <a:t>standpoint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but </a:t>
            </a:r>
            <a:r>
              <a:rPr lang="en-US" dirty="0"/>
              <a:t>also from a taxation standpoint.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www.vamsitalkstech.com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/?p=2354</a:t>
            </a:r>
          </a:p>
        </p:txBody>
      </p:sp>
    </p:spTree>
    <p:extLst>
      <p:ext uri="{BB962C8B-B14F-4D97-AF65-F5344CB8AC3E}">
        <p14:creationId xmlns:p14="http://schemas.microsoft.com/office/powerpoint/2010/main" val="208736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911" y="125760"/>
            <a:ext cx="8471569" cy="1272589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Algorithms for a </a:t>
            </a:r>
            <a:r>
              <a:rPr lang="en-US" dirty="0" err="1" smtClean="0">
                <a:solidFill>
                  <a:schemeClr val="accent1"/>
                </a:solidFill>
              </a:rPr>
              <a:t>Robo</a:t>
            </a:r>
            <a:r>
              <a:rPr lang="en-US" dirty="0" smtClean="0">
                <a:solidFill>
                  <a:schemeClr val="accent1"/>
                </a:solidFill>
              </a:rPr>
              <a:t>-Advisor </a:t>
            </a:r>
            <a:r>
              <a:rPr lang="en-US" dirty="0">
                <a:solidFill>
                  <a:schemeClr val="accent1"/>
                </a:solidFill>
              </a:rPr>
              <a:t>(RA</a:t>
            </a:r>
            <a:r>
              <a:rPr lang="en-US" dirty="0" smtClean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713539" cy="4896544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mixture</a:t>
            </a:r>
            <a:r>
              <a:rPr lang="en-US" dirty="0"/>
              <a:t> of different </a:t>
            </a:r>
            <a:r>
              <a:rPr lang="en-US" dirty="0">
                <a:solidFill>
                  <a:srgbClr val="FF0000"/>
                </a:solidFill>
              </a:rPr>
              <a:t>algorithms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can </a:t>
            </a:r>
            <a:r>
              <a:rPr lang="en-US" dirty="0"/>
              <a:t>be used such as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Modern </a:t>
            </a:r>
            <a:r>
              <a:rPr lang="en-US" dirty="0">
                <a:solidFill>
                  <a:srgbClr val="FF0000"/>
                </a:solidFill>
              </a:rPr>
              <a:t>Portfolio Theory (MPT)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Capital </a:t>
            </a:r>
            <a:r>
              <a:rPr lang="en-US" dirty="0">
                <a:solidFill>
                  <a:srgbClr val="FF0000"/>
                </a:solidFill>
              </a:rPr>
              <a:t>Asset Pricing Model (CAPM)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>
                <a:solidFill>
                  <a:srgbClr val="FF0000"/>
                </a:solidFill>
              </a:rPr>
              <a:t>Black </a:t>
            </a:r>
            <a:r>
              <a:rPr lang="en-US" dirty="0" err="1">
                <a:solidFill>
                  <a:srgbClr val="FF0000"/>
                </a:solidFill>
              </a:rPr>
              <a:t>Litterman</a:t>
            </a:r>
            <a:r>
              <a:rPr lang="en-US" dirty="0">
                <a:solidFill>
                  <a:srgbClr val="FF0000"/>
                </a:solidFill>
              </a:rPr>
              <a:t> Model</a:t>
            </a:r>
            <a:r>
              <a:rPr lang="en-US" dirty="0"/>
              <a:t>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>the </a:t>
            </a:r>
            <a:r>
              <a:rPr lang="en-US" dirty="0" err="1">
                <a:solidFill>
                  <a:srgbClr val="FF0000"/>
                </a:solidFill>
              </a:rPr>
              <a:t>Fama</a:t>
            </a:r>
            <a:r>
              <a:rPr lang="en-US" dirty="0">
                <a:solidFill>
                  <a:srgbClr val="FF0000"/>
                </a:solidFill>
              </a:rPr>
              <a:t>-French </a:t>
            </a:r>
            <a:r>
              <a:rPr lang="en-US" dirty="0"/>
              <a:t>etc. </a:t>
            </a:r>
            <a:endParaRPr lang="en-US" dirty="0" smtClean="0"/>
          </a:p>
          <a:p>
            <a:pPr lvl="1"/>
            <a:r>
              <a:rPr lang="en-US" sz="3200" dirty="0" smtClean="0"/>
              <a:t>These </a:t>
            </a:r>
            <a:r>
              <a:rPr lang="en-US" sz="3200" dirty="0"/>
              <a:t>are used to allocate assets as well as to adjust positions based on market movements and conditions.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www.vamsitalkstech.com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/?p=2354</a:t>
            </a:r>
          </a:p>
        </p:txBody>
      </p:sp>
    </p:spTree>
    <p:extLst>
      <p:ext uri="{BB962C8B-B14F-4D97-AF65-F5344CB8AC3E}">
        <p14:creationId xmlns:p14="http://schemas.microsoft.com/office/powerpoint/2010/main" val="36104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875"/>
          </a:xfrm>
        </p:spPr>
        <p:txBody>
          <a:bodyPr/>
          <a:lstStyle/>
          <a:p>
            <a:pPr>
              <a:defRPr/>
            </a:pPr>
            <a:r>
              <a:rPr lang="en-US" altLang="zh-TW" sz="4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</a:rPr>
              <a:t>SAS</a:t>
            </a:r>
            <a:r>
              <a:rPr lang="zh-TW" altLang="en-US" sz="4000" dirty="0" smtClean="0">
                <a:solidFill>
                  <a:schemeClr val="accent1">
                    <a:lumMod val="75000"/>
                  </a:schemeClr>
                </a:solidFill>
              </a:rPr>
              <a:t>第六屆</a:t>
            </a:r>
            <a:r>
              <a:rPr lang="zh-TW" altLang="en-US" sz="4000" dirty="0">
                <a:solidFill>
                  <a:schemeClr val="accent1">
                    <a:lumMod val="75000"/>
                  </a:schemeClr>
                </a:solidFill>
              </a:rPr>
              <a:t>大數據資料科學家</a:t>
            </a:r>
            <a:r>
              <a:rPr lang="zh-TW" altLang="en-US" sz="4000" dirty="0" smtClean="0">
                <a:solidFill>
                  <a:schemeClr val="accent1">
                    <a:lumMod val="75000"/>
                  </a:schemeClr>
                </a:solidFill>
              </a:rPr>
              <a:t>競賽</a:t>
            </a:r>
            <a:r>
              <a:rPr lang="en-US" altLang="zh-TW" sz="4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zh-TW" sz="4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4000" dirty="0" err="1" smtClean="0">
                <a:solidFill>
                  <a:schemeClr val="accent1">
                    <a:lumMod val="75000"/>
                  </a:schemeClr>
                </a:solidFill>
              </a:rPr>
              <a:t>FinTech</a:t>
            </a:r>
            <a:r>
              <a:rPr lang="zh-TW" altLang="en-US" sz="4000" dirty="0" smtClean="0">
                <a:solidFill>
                  <a:schemeClr val="accent1">
                    <a:lumMod val="75000"/>
                  </a:schemeClr>
                </a:solidFill>
              </a:rPr>
              <a:t>預測未來挑戰賽</a:t>
            </a:r>
            <a:endParaRPr lang="en-US" altLang="zh-TW" sz="4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C56FE85-C2C1-9A43-B625-D9C3F2DADF1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9636" name="矩形 1"/>
          <p:cNvSpPr>
            <a:spLocks noChangeArrowheads="1"/>
          </p:cNvSpPr>
          <p:nvPr/>
        </p:nvSpPr>
        <p:spPr bwMode="auto">
          <a:xfrm>
            <a:off x="3055938" y="6489700"/>
            <a:ext cx="298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Arial" charset="0"/>
                <a:hlinkClick r:id="rId2"/>
              </a:rPr>
              <a:t>http://saschampion.com.tw/</a:t>
            </a:r>
            <a:endParaRPr lang="en-US" altLang="zh-TW" sz="1800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8141"/>
            <a:ext cx="9144000" cy="510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143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875"/>
          </a:xfrm>
        </p:spPr>
        <p:txBody>
          <a:bodyPr/>
          <a:lstStyle/>
          <a:p>
            <a:pPr>
              <a:defRPr/>
            </a:pPr>
            <a:r>
              <a:rPr lang="en-US" altLang="zh-TW" sz="4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</a:rPr>
              <a:t>SAS</a:t>
            </a:r>
            <a:r>
              <a:rPr lang="zh-TW" altLang="en-US" sz="4000" dirty="0" smtClean="0">
                <a:solidFill>
                  <a:schemeClr val="accent1">
                    <a:lumMod val="75000"/>
                  </a:schemeClr>
                </a:solidFill>
              </a:rPr>
              <a:t>第六屆</a:t>
            </a:r>
            <a:r>
              <a:rPr lang="zh-TW" altLang="en-US" sz="4000" dirty="0">
                <a:solidFill>
                  <a:schemeClr val="accent1">
                    <a:lumMod val="75000"/>
                  </a:schemeClr>
                </a:solidFill>
              </a:rPr>
              <a:t>大數據資料科學家</a:t>
            </a:r>
            <a:r>
              <a:rPr lang="zh-TW" altLang="en-US" sz="4000" dirty="0" smtClean="0">
                <a:solidFill>
                  <a:schemeClr val="accent1">
                    <a:lumMod val="75000"/>
                  </a:schemeClr>
                </a:solidFill>
              </a:rPr>
              <a:t>競賽</a:t>
            </a:r>
            <a:r>
              <a:rPr lang="en-US" altLang="zh-TW" sz="4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zh-TW" sz="4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4000" dirty="0" err="1" smtClean="0">
                <a:solidFill>
                  <a:schemeClr val="accent1">
                    <a:lumMod val="75000"/>
                  </a:schemeClr>
                </a:solidFill>
              </a:rPr>
              <a:t>FinTech</a:t>
            </a:r>
            <a:r>
              <a:rPr lang="zh-TW" altLang="en-US" sz="4000" dirty="0" smtClean="0">
                <a:solidFill>
                  <a:schemeClr val="accent1">
                    <a:lumMod val="75000"/>
                  </a:schemeClr>
                </a:solidFill>
              </a:rPr>
              <a:t>預測未來挑戰賽</a:t>
            </a:r>
            <a:endParaRPr lang="en-US" altLang="zh-TW" sz="4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C56FE85-C2C1-9A43-B625-D9C3F2DADF1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9636" name="矩形 1"/>
          <p:cNvSpPr>
            <a:spLocks noChangeArrowheads="1"/>
          </p:cNvSpPr>
          <p:nvPr/>
        </p:nvSpPr>
        <p:spPr bwMode="auto">
          <a:xfrm>
            <a:off x="2581711" y="6488668"/>
            <a:ext cx="39805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 smtClean="0">
                <a:latin typeface="Arial" charset="0"/>
                <a:hlinkClick r:id="rId2"/>
              </a:rPr>
              <a:t>http://saschampion.com.tw/detail.php</a:t>
            </a:r>
            <a:endParaRPr lang="en-US" altLang="zh-TW" sz="1800" dirty="0" smtClean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7366"/>
            <a:ext cx="9144000" cy="515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942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99158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AI and Big </a:t>
            </a:r>
            <a:r>
              <a:rPr lang="en-US" smtClean="0">
                <a:solidFill>
                  <a:schemeClr val="accent1"/>
                </a:solidFill>
              </a:rPr>
              <a:t>Data Analytics in Finance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財務金融</a:t>
            </a:r>
            <a:r>
              <a:rPr lang="en-US" dirty="0" smtClean="0">
                <a:solidFill>
                  <a:schemeClr val="accent1"/>
                </a:solidFill>
              </a:rPr>
              <a:t>大數據分析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Big </a:t>
            </a:r>
            <a:r>
              <a:rPr lang="en-US" dirty="0">
                <a:solidFill>
                  <a:schemeClr val="accent1"/>
                </a:solidFill>
              </a:rPr>
              <a:t>Data Analytics in </a:t>
            </a:r>
            <a:r>
              <a:rPr lang="en-US" dirty="0" smtClean="0">
                <a:solidFill>
                  <a:schemeClr val="accent1"/>
                </a:solidFill>
              </a:rPr>
              <a:t>Finance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投資大數據分析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Big </a:t>
            </a:r>
            <a:r>
              <a:rPr lang="en-US" dirty="0">
                <a:solidFill>
                  <a:schemeClr val="accent1"/>
                </a:solidFill>
              </a:rPr>
              <a:t>Data Analytics in </a:t>
            </a:r>
            <a:r>
              <a:rPr lang="en-US" dirty="0" smtClean="0">
                <a:solidFill>
                  <a:schemeClr val="accent1"/>
                </a:solidFill>
              </a:rPr>
              <a:t>Investment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人工智慧與財務應用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Artificial </a:t>
            </a:r>
            <a:r>
              <a:rPr lang="en-US" dirty="0">
                <a:solidFill>
                  <a:schemeClr val="accent1"/>
                </a:solidFill>
              </a:rPr>
              <a:t>Intelligence and Financial </a:t>
            </a:r>
            <a:r>
              <a:rPr lang="en-US" dirty="0" smtClean="0">
                <a:solidFill>
                  <a:schemeClr val="accent1"/>
                </a:solidFill>
              </a:rPr>
              <a:t>Application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人工智慧與投資分析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Artificial </a:t>
            </a:r>
            <a:r>
              <a:rPr lang="en-US" dirty="0">
                <a:solidFill>
                  <a:schemeClr val="accent1"/>
                </a:solidFill>
              </a:rPr>
              <a:t>Intelligence and Investment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8511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7    2017/03/31   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金融服務消費者心理與行為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</a:t>
            </a:r>
            <a:r>
              <a:rPr lang="en-US" altLang="zh-TW" sz="2100" dirty="0" smtClean="0">
                <a:latin typeface="Calibri" charset="0"/>
                <a:ea typeface="標楷體" charset="-120"/>
              </a:rPr>
              <a:t>(</a:t>
            </a:r>
            <a:r>
              <a:rPr lang="en-US" altLang="zh-TW" sz="2100" dirty="0">
                <a:latin typeface="Calibri" charset="0"/>
                <a:ea typeface="標楷體" charset="-120"/>
              </a:rPr>
              <a:t>Consumer Psychology and Behavior on Financial Services)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8    2017/04/07    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教學行政觀摩日 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(Off-campus study)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9    2017/04/14    </a:t>
            </a:r>
            <a:r>
              <a:rPr lang="zh-TW" altLang="en-US" sz="2400" dirty="0">
                <a:latin typeface="Calibri" charset="0"/>
                <a:ea typeface="標楷體" charset="-120"/>
              </a:rPr>
              <a:t>區塊鏈技術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(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Blockchain</a:t>
            </a:r>
            <a:r>
              <a:rPr lang="en-US" altLang="zh-TW" sz="2400" dirty="0">
                <a:latin typeface="Calibri" charset="0"/>
                <a:ea typeface="標楷體" charset="-120"/>
              </a:rPr>
              <a:t> Technology)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10    2017/04/21 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(Midterm Project Report)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11    2017/04/28    Python Pandas</a:t>
            </a:r>
            <a:r>
              <a:rPr lang="zh-TW" altLang="en-US" sz="2400" dirty="0">
                <a:latin typeface="Calibri" charset="0"/>
                <a:ea typeface="標楷體" charset="-120"/>
              </a:rPr>
              <a:t>財務大數據分析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  (</a:t>
            </a:r>
            <a:r>
              <a:rPr lang="en-US" altLang="zh-TW" sz="2400" dirty="0">
                <a:latin typeface="Calibri" charset="0"/>
                <a:ea typeface="標楷體" charset="-120"/>
              </a:rPr>
              <a:t>Finance Big Data Analytics with Pandas in Python)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12    2017/05/05    </a:t>
            </a:r>
            <a:r>
              <a:rPr lang="zh-TW" altLang="en-US" sz="2400" dirty="0">
                <a:latin typeface="Calibri" charset="0"/>
                <a:ea typeface="標楷體" charset="-120"/>
              </a:rPr>
              <a:t>人工智慧與深度學習金融科技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  </a:t>
            </a:r>
            <a:r>
              <a:rPr lang="en-US" altLang="zh-TW" sz="2200" dirty="0" smtClean="0">
                <a:latin typeface="Calibri" charset="0"/>
                <a:ea typeface="標楷體" charset="-120"/>
              </a:rPr>
              <a:t>(</a:t>
            </a:r>
            <a:r>
              <a:rPr lang="en-US" altLang="zh-TW" sz="2200" dirty="0">
                <a:latin typeface="Calibri" charset="0"/>
                <a:ea typeface="標楷體" charset="-120"/>
              </a:rPr>
              <a:t>Artificial Intelligence and Deep Learning for Fintech)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4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39"/>
            <a:ext cx="8640960" cy="6331224"/>
          </a:xfrm>
        </p:spPr>
        <p:txBody>
          <a:bodyPr/>
          <a:lstStyle/>
          <a:p>
            <a:r>
              <a:rPr lang="zh-TW" altLang="en-US" sz="7200" dirty="0" smtClean="0">
                <a:solidFill>
                  <a:schemeClr val="accent1"/>
                </a:solidFill>
              </a:rPr>
              <a:t>財務金融</a:t>
            </a:r>
            <a:r>
              <a:rPr lang="en-US" sz="7200" dirty="0" smtClean="0">
                <a:solidFill>
                  <a:schemeClr val="accent1"/>
                </a:solidFill>
              </a:rPr>
              <a:t>大數據分析</a:t>
            </a:r>
            <a:br>
              <a:rPr lang="en-US" sz="7200" dirty="0" smtClean="0">
                <a:solidFill>
                  <a:schemeClr val="accent1"/>
                </a:solidFill>
              </a:rPr>
            </a:br>
            <a:r>
              <a:rPr lang="en-US" sz="5400" dirty="0" smtClean="0">
                <a:solidFill>
                  <a:srgbClr val="FF0000"/>
                </a:solidFill>
              </a:rPr>
              <a:t>Big Data Analytics in Finance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95920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39"/>
            <a:ext cx="8640960" cy="6331224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投資大數據分析</a:t>
            </a:r>
            <a:r>
              <a:rPr lang="en-US" sz="6000" dirty="0">
                <a:solidFill>
                  <a:schemeClr val="accent1"/>
                </a:solidFill>
              </a:rPr>
              <a:t/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4800" dirty="0">
                <a:solidFill>
                  <a:srgbClr val="FF0000"/>
                </a:solidFill>
              </a:rPr>
              <a:t>Big Data Analytics </a:t>
            </a:r>
            <a:r>
              <a:rPr lang="en-US" sz="4800" dirty="0" smtClean="0">
                <a:solidFill>
                  <a:srgbClr val="FF0000"/>
                </a:solidFill>
              </a:rPr>
              <a:t>in Investment</a:t>
            </a:r>
            <a:endParaRPr lang="en-US" sz="5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18686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39"/>
            <a:ext cx="8640960" cy="6331224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人工智慧與財務應用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6400" dirty="0">
                <a:solidFill>
                  <a:srgbClr val="FF0000"/>
                </a:solidFill>
              </a:rPr>
              <a:t>Artificial Intelligence and Financial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85816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39"/>
            <a:ext cx="8640960" cy="6331224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人工智慧與投資分析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6400" dirty="0">
                <a:solidFill>
                  <a:srgbClr val="FF0000"/>
                </a:solidFill>
              </a:rPr>
              <a:t>Artificial Intelligence and Investment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825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8313" y="58738"/>
            <a:ext cx="8229600" cy="849312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tx2"/>
                </a:solidFill>
                <a:latin typeface="Calibri" charset="0"/>
                <a:ea typeface="標楷體" charset="-120"/>
              </a:rPr>
              <a:t>Summary</a:t>
            </a:r>
            <a:endParaRPr lang="zh-TW" altLang="en-US" dirty="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>
          <a:xfrm>
            <a:off x="107950" y="836613"/>
            <a:ext cx="8928100" cy="5832475"/>
          </a:xfrm>
        </p:spPr>
        <p:txBody>
          <a:bodyPr/>
          <a:lstStyle/>
          <a:p>
            <a:r>
              <a:rPr lang="en-US" altLang="zh-TW" sz="2400" dirty="0">
                <a:latin typeface="Calibri" charset="0"/>
                <a:ea typeface="標楷體" charset="-120"/>
              </a:rPr>
              <a:t>This course introduces the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concepts </a:t>
            </a:r>
            <a:r>
              <a:rPr lang="en-US" altLang="zh-TW" sz="2400" dirty="0">
                <a:latin typeface="Calibri" charset="0"/>
                <a:ea typeface="標楷體" charset="-120"/>
              </a:rPr>
              <a:t>and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research issues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400" dirty="0">
                <a:latin typeface="Calibri" charset="0"/>
                <a:ea typeface="標楷體" charset="-120"/>
              </a:rPr>
              <a:t>of </a:t>
            </a:r>
            <a: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Financial Technology (Fintech)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. </a:t>
            </a:r>
            <a:endParaRPr lang="en-US" altLang="zh-TW" sz="2400" dirty="0">
              <a:latin typeface="Calibri" charset="0"/>
              <a:ea typeface="標楷體" charset="-120"/>
            </a:endParaRPr>
          </a:p>
          <a:p>
            <a:r>
              <a:rPr lang="en-US" altLang="zh-TW" sz="2400" dirty="0">
                <a:latin typeface="Calibri" charset="0"/>
                <a:ea typeface="標楷體" charset="-120"/>
              </a:rPr>
              <a:t>Topics include 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Evolution of Fintech: Money and Financial Services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Fintech: Technology Innovation in Financial Services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Fintech and Financial Services Value Chain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Fintech Business Models Innovation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Consumer Psychology and Behavior on Financial Services</a:t>
            </a:r>
          </a:p>
          <a:p>
            <a:pPr lvl="1"/>
            <a:r>
              <a:rPr lang="en-US" altLang="zh-TW" sz="2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Blockchain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Technology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 Big Data Analytics with Pandas in Python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Artificial Intelligence and Deep Learning for Fintech</a:t>
            </a:r>
          </a:p>
          <a:p>
            <a:pPr lvl="1"/>
            <a:r>
              <a:rPr lang="en-US" altLang="zh-TW" sz="2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Robo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-Advisors for Wealth Management in Fintech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Portfolio Optimization and Algorithmic Trading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Intelligent Question Answering System for Fintech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Case Study on Fintech</a:t>
            </a:r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DEBC73E-EB3A-B04E-983F-37124B6DC0C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Contact Information</a:t>
            </a:r>
            <a:endParaRPr lang="zh-TW" altLang="en-US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latin typeface="Times New Roman" pitchFamily="18" charset="0"/>
              </a:rPr>
              <a:t>戴敏育 博士 </a:t>
            </a:r>
            <a:r>
              <a:rPr lang="en-US" altLang="zh-TW" b="1" dirty="0" smtClean="0">
                <a:latin typeface="Times New Roman" pitchFamily="18" charset="0"/>
              </a:rPr>
              <a:t>(Min-</a:t>
            </a:r>
            <a:r>
              <a:rPr lang="en-US" altLang="zh-TW" b="1" dirty="0" err="1" smtClean="0">
                <a:latin typeface="Times New Roman" pitchFamily="18" charset="0"/>
              </a:rPr>
              <a:t>Yuh</a:t>
            </a:r>
            <a:r>
              <a:rPr lang="en-US" altLang="zh-TW" b="1" dirty="0" smtClean="0">
                <a:latin typeface="Times New Roman" pitchFamily="18" charset="0"/>
              </a:rPr>
              <a:t> Day, Ph.D.)</a:t>
            </a:r>
            <a:endParaRPr lang="en-US" altLang="zh-TW" dirty="0" smtClean="0">
              <a:latin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 smtClean="0">
                <a:latin typeface="Times New Roman" pitchFamily="18" charset="0"/>
              </a:rPr>
              <a:t>　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 smtClean="0">
                <a:latin typeface="Times New Roman" pitchFamily="18" charset="0"/>
              </a:rPr>
              <a:t>專任助理教授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latin typeface="Times New Roman" pitchFamily="18" charset="0"/>
                <a:hlinkClick r:id="rId2"/>
              </a:rPr>
              <a:t>淡江大學</a:t>
            </a:r>
            <a:r>
              <a:rPr lang="zh-TW" altLang="en-US" b="1" dirty="0" smtClean="0">
                <a:latin typeface="Times New Roman" pitchFamily="18" charset="0"/>
              </a:rPr>
              <a:t> </a:t>
            </a:r>
            <a:r>
              <a:rPr lang="zh-TW" altLang="en-US" b="1" dirty="0" smtClean="0">
                <a:latin typeface="Times New Roman" pitchFamily="18" charset="0"/>
                <a:hlinkClick r:id="rId3"/>
              </a:rPr>
              <a:t>資訊管理學系</a:t>
            </a:r>
            <a:endParaRPr lang="zh-TW" altLang="en-US" dirty="0" smtClean="0">
              <a:latin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dirty="0" smtClean="0">
              <a:latin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 smtClean="0">
                <a:latin typeface="Times New Roman" pitchFamily="18" charset="0"/>
              </a:rPr>
              <a:t>電話：</a:t>
            </a:r>
            <a:r>
              <a:rPr lang="en-US" altLang="zh-TW" dirty="0" smtClean="0">
                <a:latin typeface="Times New Roman" pitchFamily="18" charset="0"/>
              </a:rPr>
              <a:t>02-26215656 #2846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 smtClean="0">
                <a:latin typeface="Times New Roman" pitchFamily="18" charset="0"/>
              </a:rPr>
              <a:t>傳真：</a:t>
            </a:r>
            <a:r>
              <a:rPr lang="en-US" altLang="zh-TW" dirty="0" smtClean="0">
                <a:latin typeface="Times New Roman" pitchFamily="18" charset="0"/>
              </a:rPr>
              <a:t>02-26209737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 smtClean="0">
                <a:latin typeface="Times New Roman" pitchFamily="18" charset="0"/>
              </a:rPr>
              <a:t>研究室：</a:t>
            </a:r>
            <a:r>
              <a:rPr lang="en-US" altLang="zh-TW" dirty="0" smtClean="0">
                <a:latin typeface="Times New Roman" pitchFamily="18" charset="0"/>
              </a:rPr>
              <a:t>B929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 smtClean="0">
                <a:latin typeface="Times New Roman" pitchFamily="18" charset="0"/>
              </a:rPr>
              <a:t>地址： </a:t>
            </a:r>
            <a:r>
              <a:rPr lang="en-US" altLang="zh-TW" dirty="0" smtClean="0">
                <a:latin typeface="Times New Roman" pitchFamily="18" charset="0"/>
              </a:rPr>
              <a:t>25137 </a:t>
            </a:r>
            <a:r>
              <a:rPr lang="zh-TW" altLang="en-US" dirty="0" smtClean="0">
                <a:latin typeface="Times New Roman" pitchFamily="18" charset="0"/>
              </a:rPr>
              <a:t>新北市淡水區英專路</a:t>
            </a:r>
            <a:r>
              <a:rPr lang="en-US" altLang="zh-TW" dirty="0" smtClean="0">
                <a:latin typeface="Times New Roman" pitchFamily="18" charset="0"/>
              </a:rPr>
              <a:t>151</a:t>
            </a:r>
            <a:r>
              <a:rPr lang="zh-TW" altLang="en-US" dirty="0" smtClean="0">
                <a:latin typeface="Times New Roman" pitchFamily="18" charset="0"/>
              </a:rPr>
              <a:t>號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dirty="0" smtClean="0">
                <a:latin typeface="Times New Roman" pitchFamily="18" charset="0"/>
              </a:rPr>
              <a:t>Email</a:t>
            </a:r>
            <a:r>
              <a:rPr lang="zh-TW" altLang="en-US" dirty="0" smtClean="0">
                <a:latin typeface="Times New Roman" pitchFamily="18" charset="0"/>
              </a:rPr>
              <a:t>： </a:t>
            </a:r>
            <a:r>
              <a:rPr lang="en-US" altLang="zh-TW" dirty="0" smtClean="0">
                <a:latin typeface="Times New Roman" pitchFamily="18" charset="0"/>
              </a:rPr>
              <a:t>myday@mail.tku.edu.tw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 smtClean="0">
                <a:latin typeface="Times New Roman" pitchFamily="18" charset="0"/>
              </a:rPr>
              <a:t>網址：</a:t>
            </a:r>
            <a:r>
              <a:rPr lang="en-US" altLang="zh-TW" dirty="0" smtClean="0">
                <a:latin typeface="Times New Roman" pitchFamily="18" charset="0"/>
                <a:hlinkClick r:id="rId4"/>
              </a:rPr>
              <a:t>http://mail.tku.edu.tw/myday/</a:t>
            </a:r>
            <a:endParaRPr lang="en-US" altLang="zh-TW" dirty="0" smtClean="0">
              <a:latin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zh-TW" altLang="en-US" dirty="0" smtClean="0">
              <a:latin typeface="Times New Roman" pitchFamily="18" charset="0"/>
            </a:endParaRPr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7CCB83C-E722-BA4A-BCC4-D8F22CDBC4C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2709" name="Picture 6" descr="http://mail.tku.edu.tw/myday/images/Myday_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28775"/>
            <a:ext cx="1849437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55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13    2017/05/12    Fintech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金融科技個案研究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II </a:t>
            </a:r>
            <a: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 (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Case Study on Fintech II)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14    2017/05/19   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金融科技財富管理：機器人理財</a:t>
            </a:r>
            <a:r>
              <a:rPr lang="zh-TW" altLang="en-US" sz="2400" dirty="0" smtClean="0">
                <a:latin typeface="Calibri" charset="0"/>
                <a:ea typeface="標楷體" charset="-120"/>
              </a:rPr>
              <a:t>顧問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  (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Robo</a:t>
            </a:r>
            <a:r>
              <a:rPr lang="en-US" altLang="zh-TW" sz="2400" dirty="0">
                <a:latin typeface="Calibri" charset="0"/>
                <a:ea typeface="標楷體" charset="-120"/>
              </a:rPr>
              <a:t>-Advisors for Wealth Management in Fintech)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15    2017/05/26    </a:t>
            </a:r>
            <a:r>
              <a:rPr lang="zh-TW" altLang="en-US" sz="2400" dirty="0">
                <a:latin typeface="Calibri" charset="0"/>
                <a:ea typeface="標楷體" charset="-120"/>
              </a:rPr>
              <a:t>投資組合最佳化與程式交易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  (</a:t>
            </a:r>
            <a:r>
              <a:rPr lang="en-US" altLang="zh-TW" sz="2400" dirty="0">
                <a:latin typeface="Calibri" charset="0"/>
                <a:ea typeface="標楷體" charset="-120"/>
              </a:rPr>
              <a:t>Portfolio Optimization and Algorithmic Trading)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16    2017/06/02   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金融科技智慧問答系統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  (</a:t>
            </a:r>
            <a:r>
              <a:rPr lang="en-US" altLang="zh-TW" sz="2400" dirty="0">
                <a:latin typeface="Calibri" charset="0"/>
                <a:ea typeface="標楷體" charset="-120"/>
              </a:rPr>
              <a:t>Intelligent Question Answering System for Fintech)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17    2017/06/09 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I (Final Project Presentation I)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18    2017/06/16 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II (Final Project Presentation II)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12428</TotalTime>
  <Words>1810</Words>
  <Application>Microsoft Macintosh PowerPoint</Application>
  <PresentationFormat>On-screen Show (4:3)</PresentationFormat>
  <Paragraphs>448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4" baseType="lpstr">
      <vt:lpstr>Arial Unicode MS</vt:lpstr>
      <vt:lpstr>Calibri</vt:lpstr>
      <vt:lpstr>Mangal</vt:lpstr>
      <vt:lpstr>Times New Roman</vt:lpstr>
      <vt:lpstr>Wingdings 2</vt:lpstr>
      <vt:lpstr>新細明體</vt:lpstr>
      <vt:lpstr>標楷體</vt:lpstr>
      <vt:lpstr>Arial</vt:lpstr>
      <vt:lpstr>Office 佈景主題</vt:lpstr>
      <vt:lpstr>金融科技 FinTech: Financial Technology</vt:lpstr>
      <vt:lpstr>金融科技 FinTech  Financial Technology</vt:lpstr>
      <vt:lpstr>淡江大學105學年度第2學期 課程教學計畫表 Spring 2017 (2017.02 - 2017.06)</vt:lpstr>
      <vt:lpstr>課程簡介</vt:lpstr>
      <vt:lpstr>Course Introduction</vt:lpstr>
      <vt:lpstr>課程目標 (Objective)</vt:lpstr>
      <vt:lpstr>PowerPoint Presentation</vt:lpstr>
      <vt:lpstr>PowerPoint Presentation</vt:lpstr>
      <vt:lpstr>PowerPoint Presentation</vt:lpstr>
      <vt:lpstr>教學方法與評量方法</vt:lpstr>
      <vt:lpstr>教材課本</vt:lpstr>
      <vt:lpstr>參考書籍</vt:lpstr>
      <vt:lpstr>作業與學期成績計算方式</vt:lpstr>
      <vt:lpstr>The FINTECH Book: The Financial Technology Handbook for Investors, Entrepreneurs and Visionaries,  Susanne Chishti and Janos Barberis, Wiley, 2016.</vt:lpstr>
      <vt:lpstr>FinTech Innovation:  From Robo-Advisors to Goal Based Investing and Gamification,  Paolo Sironi, Wiley, 2016</vt:lpstr>
      <vt:lpstr>FinTech</vt:lpstr>
      <vt:lpstr>Financial Technology</vt:lpstr>
      <vt:lpstr>FinTech</vt:lpstr>
      <vt:lpstr>Financial Technology FinTech</vt:lpstr>
      <vt:lpstr>Financial Services</vt:lpstr>
      <vt:lpstr>Money</vt:lpstr>
      <vt:lpstr>Market</vt:lpstr>
      <vt:lpstr>Financial Services</vt:lpstr>
      <vt:lpstr>Financial Revolution with Fintech</vt:lpstr>
      <vt:lpstr> FinTech: Financial Services Innovation</vt:lpstr>
      <vt:lpstr> FinTech:   Investment Management   Market Provisioning</vt:lpstr>
      <vt:lpstr> FinTech: Market Provisioning</vt:lpstr>
      <vt:lpstr> FinTech: Investment Management</vt:lpstr>
      <vt:lpstr>PowerPoint Presentation</vt:lpstr>
      <vt:lpstr> FinTech</vt:lpstr>
      <vt:lpstr>FinTech: Market Provisioning Smarter, Faster Machines</vt:lpstr>
      <vt:lpstr> FinTech: Investment Management</vt:lpstr>
      <vt:lpstr>FinTech for  Financial Services</vt:lpstr>
      <vt:lpstr>Fintech Companies</vt:lpstr>
      <vt:lpstr>Major Participants in the FinTech Ecosystem</vt:lpstr>
      <vt:lpstr>FinTech Ecosystem Development Framework</vt:lpstr>
      <vt:lpstr>The FinTech Innovation Ecosystem</vt:lpstr>
      <vt:lpstr>The U.S. FinTech landscape</vt:lpstr>
      <vt:lpstr>Fintech Startups</vt:lpstr>
      <vt:lpstr>Financial Technology (Fintech) Categories</vt:lpstr>
      <vt:lpstr>FinTech Ecosystem (April 2015)</vt:lpstr>
      <vt:lpstr>Financial Technology (FinTech)</vt:lpstr>
      <vt:lpstr>Financial Technology (FinTech)</vt:lpstr>
      <vt:lpstr>PowerPoint Presentation</vt:lpstr>
      <vt:lpstr>FinTech Landscape Enabling Technologies  Data &amp; Analytics</vt:lpstr>
      <vt:lpstr>PowerPoint Presentation</vt:lpstr>
      <vt:lpstr>Global Fintech Funding</vt:lpstr>
      <vt:lpstr>Fintech Startups WorldWide</vt:lpstr>
      <vt:lpstr>Fintech: Financial Technology</vt:lpstr>
      <vt:lpstr>Fintech: Unbunding the Bank</vt:lpstr>
      <vt:lpstr>Fintech: Unbunding the Bank</vt:lpstr>
      <vt:lpstr>Fintech: Financial Technology</vt:lpstr>
      <vt:lpstr>PowerPoint Presentation</vt:lpstr>
      <vt:lpstr>PowerPoint Presentation</vt:lpstr>
      <vt:lpstr>The New Alpha: 30+ Startups Providing Alternative Data For Sophisticated Investors</vt:lpstr>
      <vt:lpstr>The New Alpha: 30+ Startups Providing Alternative Data For Sophisticated Investors</vt:lpstr>
      <vt:lpstr>From Algorithmic Trading To Personal Finance Bots: 41 Startups Bringing  AI To Fintech</vt:lpstr>
      <vt:lpstr>From Algorithmic Trading To Personal Finance Bots: 41 Startups Bringing AI To Fintech</vt:lpstr>
      <vt:lpstr>PowerPoint Presentation</vt:lpstr>
      <vt:lpstr>PowerPoint Presentation</vt:lpstr>
      <vt:lpstr>Fintech: Wealth Management</vt:lpstr>
      <vt:lpstr>Fintech: Personal Investing</vt:lpstr>
      <vt:lpstr>FinTech Trends</vt:lpstr>
      <vt:lpstr>FinTech  Big Data Analytics</vt:lpstr>
      <vt:lpstr>Fintech Robo Advisors</vt:lpstr>
      <vt:lpstr>Big Data Driven Disruption:  Robo-Advisor</vt:lpstr>
      <vt:lpstr>FinTech high-level classification</vt:lpstr>
      <vt:lpstr>Wealthfront: Fintech Robo Advisor</vt:lpstr>
      <vt:lpstr>Process of Robo Advisors</vt:lpstr>
      <vt:lpstr>Benefits of Robo Advisors</vt:lpstr>
      <vt:lpstr>Robo-Advisor Business Models</vt:lpstr>
      <vt:lpstr>Usecases of Robo-Advisors</vt:lpstr>
      <vt:lpstr>Business Requirements for a Robo-Advisor (RA)</vt:lpstr>
      <vt:lpstr>Algorithms for a Robo-Advisor (RA)</vt:lpstr>
      <vt:lpstr>Algorithms for a Robo-Advisor (RA)</vt:lpstr>
      <vt:lpstr>Algorithms for a Robo-Advisor (RA)</vt:lpstr>
      <vt:lpstr> SAS第六屆大數據資料科學家競賽 FinTech預測未來挑戰賽</vt:lpstr>
      <vt:lpstr> SAS第六屆大數據資料科學家競賽 FinTech預測未來挑戰賽</vt:lpstr>
      <vt:lpstr>AI and Big Data Analytics in Finance</vt:lpstr>
      <vt:lpstr>財務金融大數據分析 Big Data Analytics in Finance</vt:lpstr>
      <vt:lpstr>投資大數據分析 Big Data Analytics in Investment</vt:lpstr>
      <vt:lpstr>人工智慧與財務應用 Artificial Intelligence and Financial Application</vt:lpstr>
      <vt:lpstr>人工智慧與投資分析 Artificial Intelligence and Investment Analysis</vt:lpstr>
      <vt:lpstr>Summary</vt:lpstr>
      <vt:lpstr>Contact Information</vt:lpstr>
    </vt:vector>
  </TitlesOfParts>
  <Manager/>
  <Company/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金融科技 (FinTech: Financial Technology)</dc:title>
  <dc:subject/>
  <dc:creator>myday</dc:creator>
  <cp:keywords>金融科技 (FinTech: Financial Technology)</cp:keywords>
  <dc:description>金融科技 (FinTech: Financial Technology)</dc:description>
  <cp:lastModifiedBy>Microsoft Office User</cp:lastModifiedBy>
  <cp:revision>729</cp:revision>
  <cp:lastPrinted>2016-12-30T05:56:18Z</cp:lastPrinted>
  <dcterms:created xsi:type="dcterms:W3CDTF">2011-02-14T23:24:00Z</dcterms:created>
  <dcterms:modified xsi:type="dcterms:W3CDTF">2017-02-16T22:33:18Z</dcterms:modified>
  <cp:category/>
</cp:coreProperties>
</file>