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xls" ContentType="application/vnd.ms-excel"/>
  <Default Extension="png" ContentType="image/png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10.xml" ContentType="application/vnd.openxmlformats-officedocument.presentationml.notesSl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848" r:id="rId2"/>
    <p:sldId id="832" r:id="rId3"/>
    <p:sldId id="833" r:id="rId4"/>
    <p:sldId id="1206" r:id="rId5"/>
    <p:sldId id="1207" r:id="rId6"/>
    <p:sldId id="1208" r:id="rId7"/>
    <p:sldId id="1209" r:id="rId8"/>
    <p:sldId id="1210" r:id="rId9"/>
    <p:sldId id="1211" r:id="rId10"/>
    <p:sldId id="1212" r:id="rId11"/>
    <p:sldId id="1213" r:id="rId12"/>
    <p:sldId id="1214" r:id="rId13"/>
    <p:sldId id="1215" r:id="rId14"/>
    <p:sldId id="1216" r:id="rId15"/>
    <p:sldId id="1217" r:id="rId16"/>
    <p:sldId id="1218" r:id="rId17"/>
    <p:sldId id="1219" r:id="rId18"/>
    <p:sldId id="1220" r:id="rId19"/>
    <p:sldId id="1221" r:id="rId20"/>
    <p:sldId id="1222" r:id="rId21"/>
    <p:sldId id="1223" r:id="rId22"/>
    <p:sldId id="1224" r:id="rId23"/>
    <p:sldId id="1225" r:id="rId24"/>
    <p:sldId id="1226" r:id="rId25"/>
    <p:sldId id="1227" r:id="rId26"/>
    <p:sldId id="1228" r:id="rId27"/>
    <p:sldId id="1229" r:id="rId28"/>
    <p:sldId id="1230" r:id="rId29"/>
    <p:sldId id="1231" r:id="rId30"/>
    <p:sldId id="1232" r:id="rId31"/>
    <p:sldId id="1233" r:id="rId32"/>
    <p:sldId id="1234" r:id="rId33"/>
    <p:sldId id="1235" r:id="rId34"/>
    <p:sldId id="1236" r:id="rId35"/>
  </p:sldIdLst>
  <p:sldSz cx="9144000" cy="6858000" type="screen4x3"/>
  <p:notesSz cx="7315200" cy="96012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66"/>
    <p:restoredTop sz="93632"/>
  </p:normalViewPr>
  <p:slideViewPr>
    <p:cSldViewPr>
      <p:cViewPr varScale="1">
        <p:scale>
          <a:sx n="66" d="100"/>
          <a:sy n="66" d="100"/>
        </p:scale>
        <p:origin x="96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78" y="1444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8" d="100"/>
          <a:sy n="48" d="100"/>
        </p:scale>
        <p:origin x="-1368" y="-102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handoutMaster" Target="handoutMasters/handoutMaster1.xml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file:///C:\Users\myday\Documents\My%20Dropbox\MydayDoc\TKU\TKU1001\1001_Data_Warehousing\K-means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oleObject" Target="file:///C:\Users\myday\Documents\My%20Dropbox\MydayDoc\TKU\TKU1001\1001_Data_Warehousing\K-means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oleObject" Target="file:///C:\Users\myday\Documents\My%20Dropbox\MydayDoc\TKU\TKU1001\1001_Data_Warehousing\K-means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oleObject" Target="file:///C:\Users\myday\Documents\My%20Dropbox\MydayDoc\TKU\TKU1001\1001_Data_Warehousing\K-means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5.xml"/><Relationship Id="rId2" Type="http://schemas.openxmlformats.org/officeDocument/2006/relationships/oleObject" Target="file:///C:\Users\myday\Documents\My%20Dropbox\MydayDoc\TKU\TKU1001\1001_Data_Warehousing\K-means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6.xml"/><Relationship Id="rId2" Type="http://schemas.openxmlformats.org/officeDocument/2006/relationships/oleObject" Target="file:///C:\Users\myday\Documents\My%20Dropbox\MydayDoc\TKU\TKU1001\1001_Data_Warehousing\K-means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7.xml"/><Relationship Id="rId2" Type="http://schemas.openxmlformats.org/officeDocument/2006/relationships/oleObject" Target="file:///C:\Users\myday\Documents\My%20Dropbox\MydayDoc\TKU\TKU1001\1001_Data_Warehousing\K-means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8.xml"/><Relationship Id="rId2" Type="http://schemas.openxmlformats.org/officeDocument/2006/relationships/oleObject" Target="file:///C:\Users\myday\Documents\My%20Dropbox\MydayDoc\TKU\TKU1001\1001_Data_Warehousing\K-means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9.xml"/><Relationship Id="rId2" Type="http://schemas.openxmlformats.org/officeDocument/2006/relationships/oleObject" Target="file:///C:\Users\myday\Documents\My%20Dropbox\MydayDoc\TKU\TKU1001\1001_Data_Warehousing\K-mean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diamond"/>
            <c:size val="14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c:spPr>
          </c:marker>
          <c:xVal>
            <c:numRef>
              <c:f>Sheet1!$B$2:$B$11</c:f>
              <c:numCache>
                <c:formatCode>General</c:formatCode>
                <c:ptCount val="10"/>
                <c:pt idx="0">
                  <c:v>3.0</c:v>
                </c:pt>
                <c:pt idx="1">
                  <c:v>3.0</c:v>
                </c:pt>
                <c:pt idx="2">
                  <c:v>3.0</c:v>
                </c:pt>
                <c:pt idx="3">
                  <c:v>4.0</c:v>
                </c:pt>
                <c:pt idx="4">
                  <c:v>4.0</c:v>
                </c:pt>
                <c:pt idx="5">
                  <c:v>5.0</c:v>
                </c:pt>
                <c:pt idx="6">
                  <c:v>5.0</c:v>
                </c:pt>
                <c:pt idx="7">
                  <c:v>7.0</c:v>
                </c:pt>
                <c:pt idx="8">
                  <c:v>7.0</c:v>
                </c:pt>
                <c:pt idx="9">
                  <c:v>8.0</c:v>
                </c:pt>
              </c:numCache>
            </c:numRef>
          </c:xVal>
          <c:yVal>
            <c:numRef>
              <c:f>Sheet1!$C$2:$C$11</c:f>
              <c:numCache>
                <c:formatCode>General</c:formatCode>
                <c:ptCount val="10"/>
                <c:pt idx="0">
                  <c:v>4.0</c:v>
                </c:pt>
                <c:pt idx="1">
                  <c:v>6.0</c:v>
                </c:pt>
                <c:pt idx="2">
                  <c:v>8.0</c:v>
                </c:pt>
                <c:pt idx="3">
                  <c:v>5.0</c:v>
                </c:pt>
                <c:pt idx="4">
                  <c:v>7.0</c:v>
                </c:pt>
                <c:pt idx="5">
                  <c:v>1.0</c:v>
                </c:pt>
                <c:pt idx="6">
                  <c:v>5.0</c:v>
                </c:pt>
                <c:pt idx="7">
                  <c:v>3.0</c:v>
                </c:pt>
                <c:pt idx="8">
                  <c:v>5.0</c:v>
                </c:pt>
                <c:pt idx="9">
                  <c:v>5.0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400591024"/>
        <c:axId val="-430406416"/>
      </c:scatterChart>
      <c:valAx>
        <c:axId val="-400591024"/>
        <c:scaling>
          <c:orientation val="minMax"/>
          <c:max val="10.0"/>
          <c:min val="0.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-430406416"/>
        <c:crosses val="autoZero"/>
        <c:crossBetween val="midCat"/>
        <c:majorUnit val="1.0"/>
      </c:valAx>
      <c:valAx>
        <c:axId val="-430406416"/>
        <c:scaling>
          <c:orientation val="minMax"/>
          <c:max val="10.0"/>
          <c:min val="0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-400591024"/>
        <c:crosses val="autoZero"/>
        <c:crossBetween val="midCat"/>
        <c:majorUnit val="1.0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diamond"/>
            <c:size val="14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c:spPr>
          </c:marker>
          <c:xVal>
            <c:numRef>
              <c:f>Sheet1!$B$2:$B$11</c:f>
              <c:numCache>
                <c:formatCode>General</c:formatCode>
                <c:ptCount val="10"/>
                <c:pt idx="0">
                  <c:v>3.0</c:v>
                </c:pt>
                <c:pt idx="1">
                  <c:v>3.0</c:v>
                </c:pt>
                <c:pt idx="2">
                  <c:v>3.0</c:v>
                </c:pt>
                <c:pt idx="3">
                  <c:v>4.0</c:v>
                </c:pt>
                <c:pt idx="4">
                  <c:v>4.0</c:v>
                </c:pt>
                <c:pt idx="5">
                  <c:v>5.0</c:v>
                </c:pt>
                <c:pt idx="6">
                  <c:v>5.0</c:v>
                </c:pt>
                <c:pt idx="7">
                  <c:v>7.0</c:v>
                </c:pt>
                <c:pt idx="8">
                  <c:v>7.0</c:v>
                </c:pt>
                <c:pt idx="9">
                  <c:v>8.0</c:v>
                </c:pt>
              </c:numCache>
            </c:numRef>
          </c:xVal>
          <c:yVal>
            <c:numRef>
              <c:f>Sheet1!$C$2:$C$11</c:f>
              <c:numCache>
                <c:formatCode>General</c:formatCode>
                <c:ptCount val="10"/>
                <c:pt idx="0">
                  <c:v>4.0</c:v>
                </c:pt>
                <c:pt idx="1">
                  <c:v>6.0</c:v>
                </c:pt>
                <c:pt idx="2">
                  <c:v>8.0</c:v>
                </c:pt>
                <c:pt idx="3">
                  <c:v>5.0</c:v>
                </c:pt>
                <c:pt idx="4">
                  <c:v>7.0</c:v>
                </c:pt>
                <c:pt idx="5">
                  <c:v>1.0</c:v>
                </c:pt>
                <c:pt idx="6">
                  <c:v>5.0</c:v>
                </c:pt>
                <c:pt idx="7">
                  <c:v>3.0</c:v>
                </c:pt>
                <c:pt idx="8">
                  <c:v>5.0</c:v>
                </c:pt>
                <c:pt idx="9">
                  <c:v>5.0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462803472"/>
        <c:axId val="-402492592"/>
      </c:scatterChart>
      <c:valAx>
        <c:axId val="-462803472"/>
        <c:scaling>
          <c:orientation val="minMax"/>
          <c:max val="10.0"/>
          <c:min val="0.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-402492592"/>
        <c:crosses val="autoZero"/>
        <c:crossBetween val="midCat"/>
        <c:majorUnit val="1.0"/>
      </c:valAx>
      <c:valAx>
        <c:axId val="-402492592"/>
        <c:scaling>
          <c:orientation val="minMax"/>
          <c:max val="10.0"/>
          <c:min val="0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-462803472"/>
        <c:crosses val="autoZero"/>
        <c:crossBetween val="midCat"/>
        <c:majorUnit val="1.0"/>
      </c:val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diamond"/>
            <c:size val="14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c:spPr>
          </c:marker>
          <c:xVal>
            <c:numRef>
              <c:f>Sheet1!$B$2:$B$11</c:f>
              <c:numCache>
                <c:formatCode>General</c:formatCode>
                <c:ptCount val="10"/>
                <c:pt idx="0">
                  <c:v>3.0</c:v>
                </c:pt>
                <c:pt idx="1">
                  <c:v>3.0</c:v>
                </c:pt>
                <c:pt idx="2">
                  <c:v>3.0</c:v>
                </c:pt>
                <c:pt idx="3">
                  <c:v>4.0</c:v>
                </c:pt>
                <c:pt idx="4">
                  <c:v>4.0</c:v>
                </c:pt>
                <c:pt idx="5">
                  <c:v>5.0</c:v>
                </c:pt>
                <c:pt idx="6">
                  <c:v>5.0</c:v>
                </c:pt>
                <c:pt idx="7">
                  <c:v>7.0</c:v>
                </c:pt>
                <c:pt idx="8">
                  <c:v>7.0</c:v>
                </c:pt>
                <c:pt idx="9">
                  <c:v>8.0</c:v>
                </c:pt>
              </c:numCache>
            </c:numRef>
          </c:xVal>
          <c:yVal>
            <c:numRef>
              <c:f>Sheet1!$C$2:$C$11</c:f>
              <c:numCache>
                <c:formatCode>General</c:formatCode>
                <c:ptCount val="10"/>
                <c:pt idx="0">
                  <c:v>4.0</c:v>
                </c:pt>
                <c:pt idx="1">
                  <c:v>6.0</c:v>
                </c:pt>
                <c:pt idx="2">
                  <c:v>8.0</c:v>
                </c:pt>
                <c:pt idx="3">
                  <c:v>5.0</c:v>
                </c:pt>
                <c:pt idx="4">
                  <c:v>7.0</c:v>
                </c:pt>
                <c:pt idx="5">
                  <c:v>1.0</c:v>
                </c:pt>
                <c:pt idx="6">
                  <c:v>5.0</c:v>
                </c:pt>
                <c:pt idx="7">
                  <c:v>3.0</c:v>
                </c:pt>
                <c:pt idx="8">
                  <c:v>5.0</c:v>
                </c:pt>
                <c:pt idx="9">
                  <c:v>5.0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429328880"/>
        <c:axId val="-429431808"/>
      </c:scatterChart>
      <c:valAx>
        <c:axId val="-429328880"/>
        <c:scaling>
          <c:orientation val="minMax"/>
          <c:max val="10.0"/>
          <c:min val="0.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-429431808"/>
        <c:crosses val="autoZero"/>
        <c:crossBetween val="midCat"/>
        <c:majorUnit val="1.0"/>
      </c:valAx>
      <c:valAx>
        <c:axId val="-429431808"/>
        <c:scaling>
          <c:orientation val="minMax"/>
          <c:max val="10.0"/>
          <c:min val="0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-429328880"/>
        <c:crosses val="autoZero"/>
        <c:crossBetween val="midCat"/>
        <c:majorUnit val="1.0"/>
      </c:valAx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diamond"/>
            <c:size val="14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c:spPr>
          </c:marker>
          <c:xVal>
            <c:numRef>
              <c:f>Sheet1!$B$2:$B$11</c:f>
              <c:numCache>
                <c:formatCode>General</c:formatCode>
                <c:ptCount val="10"/>
                <c:pt idx="0">
                  <c:v>3.0</c:v>
                </c:pt>
                <c:pt idx="1">
                  <c:v>3.0</c:v>
                </c:pt>
                <c:pt idx="2">
                  <c:v>3.0</c:v>
                </c:pt>
                <c:pt idx="3">
                  <c:v>4.0</c:v>
                </c:pt>
                <c:pt idx="4">
                  <c:v>4.0</c:v>
                </c:pt>
                <c:pt idx="5">
                  <c:v>5.0</c:v>
                </c:pt>
                <c:pt idx="6">
                  <c:v>5.0</c:v>
                </c:pt>
                <c:pt idx="7">
                  <c:v>7.0</c:v>
                </c:pt>
                <c:pt idx="8">
                  <c:v>7.0</c:v>
                </c:pt>
                <c:pt idx="9">
                  <c:v>8.0</c:v>
                </c:pt>
              </c:numCache>
            </c:numRef>
          </c:xVal>
          <c:yVal>
            <c:numRef>
              <c:f>Sheet1!$C$2:$C$11</c:f>
              <c:numCache>
                <c:formatCode>General</c:formatCode>
                <c:ptCount val="10"/>
                <c:pt idx="0">
                  <c:v>4.0</c:v>
                </c:pt>
                <c:pt idx="1">
                  <c:v>6.0</c:v>
                </c:pt>
                <c:pt idx="2">
                  <c:v>8.0</c:v>
                </c:pt>
                <c:pt idx="3">
                  <c:v>5.0</c:v>
                </c:pt>
                <c:pt idx="4">
                  <c:v>7.0</c:v>
                </c:pt>
                <c:pt idx="5">
                  <c:v>1.0</c:v>
                </c:pt>
                <c:pt idx="6">
                  <c:v>5.0</c:v>
                </c:pt>
                <c:pt idx="7">
                  <c:v>3.0</c:v>
                </c:pt>
                <c:pt idx="8">
                  <c:v>5.0</c:v>
                </c:pt>
                <c:pt idx="9">
                  <c:v>5.0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394809856"/>
        <c:axId val="-395261056"/>
      </c:scatterChart>
      <c:valAx>
        <c:axId val="-394809856"/>
        <c:scaling>
          <c:orientation val="minMax"/>
          <c:max val="10.0"/>
          <c:min val="0.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-395261056"/>
        <c:crosses val="autoZero"/>
        <c:crossBetween val="midCat"/>
        <c:majorUnit val="1.0"/>
      </c:valAx>
      <c:valAx>
        <c:axId val="-395261056"/>
        <c:scaling>
          <c:orientation val="minMax"/>
          <c:max val="10.0"/>
          <c:min val="0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-394809856"/>
        <c:crosses val="autoZero"/>
        <c:crossBetween val="midCat"/>
        <c:majorUnit val="1.0"/>
      </c:valAx>
    </c:plotArea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diamond"/>
            <c:size val="14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c:spPr>
          </c:marker>
          <c:xVal>
            <c:numRef>
              <c:f>Sheet1!$B$2:$B$11</c:f>
              <c:numCache>
                <c:formatCode>General</c:formatCode>
                <c:ptCount val="10"/>
                <c:pt idx="0">
                  <c:v>3.0</c:v>
                </c:pt>
                <c:pt idx="1">
                  <c:v>3.0</c:v>
                </c:pt>
                <c:pt idx="2">
                  <c:v>3.0</c:v>
                </c:pt>
                <c:pt idx="3">
                  <c:v>4.0</c:v>
                </c:pt>
                <c:pt idx="4">
                  <c:v>4.0</c:v>
                </c:pt>
                <c:pt idx="5">
                  <c:v>5.0</c:v>
                </c:pt>
                <c:pt idx="6">
                  <c:v>5.0</c:v>
                </c:pt>
                <c:pt idx="7">
                  <c:v>7.0</c:v>
                </c:pt>
                <c:pt idx="8">
                  <c:v>7.0</c:v>
                </c:pt>
                <c:pt idx="9">
                  <c:v>8.0</c:v>
                </c:pt>
              </c:numCache>
            </c:numRef>
          </c:xVal>
          <c:yVal>
            <c:numRef>
              <c:f>Sheet1!$C$2:$C$11</c:f>
              <c:numCache>
                <c:formatCode>General</c:formatCode>
                <c:ptCount val="10"/>
                <c:pt idx="0">
                  <c:v>4.0</c:v>
                </c:pt>
                <c:pt idx="1">
                  <c:v>6.0</c:v>
                </c:pt>
                <c:pt idx="2">
                  <c:v>8.0</c:v>
                </c:pt>
                <c:pt idx="3">
                  <c:v>5.0</c:v>
                </c:pt>
                <c:pt idx="4">
                  <c:v>7.0</c:v>
                </c:pt>
                <c:pt idx="5">
                  <c:v>1.0</c:v>
                </c:pt>
                <c:pt idx="6">
                  <c:v>5.0</c:v>
                </c:pt>
                <c:pt idx="7">
                  <c:v>3.0</c:v>
                </c:pt>
                <c:pt idx="8">
                  <c:v>5.0</c:v>
                </c:pt>
                <c:pt idx="9">
                  <c:v>5.0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428890432"/>
        <c:axId val="-430915936"/>
      </c:scatterChart>
      <c:valAx>
        <c:axId val="-428890432"/>
        <c:scaling>
          <c:orientation val="minMax"/>
          <c:max val="10.0"/>
          <c:min val="0.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-430915936"/>
        <c:crosses val="autoZero"/>
        <c:crossBetween val="midCat"/>
        <c:majorUnit val="1.0"/>
      </c:valAx>
      <c:valAx>
        <c:axId val="-430915936"/>
        <c:scaling>
          <c:orientation val="minMax"/>
          <c:max val="10.0"/>
          <c:min val="0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-428890432"/>
        <c:crosses val="autoZero"/>
        <c:crossBetween val="midCat"/>
        <c:majorUnit val="1.0"/>
      </c:valAx>
    </c:plotArea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diamond"/>
            <c:size val="14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c:spPr>
          </c:marker>
          <c:xVal>
            <c:numRef>
              <c:f>Sheet1!$B$2:$B$11</c:f>
              <c:numCache>
                <c:formatCode>General</c:formatCode>
                <c:ptCount val="10"/>
                <c:pt idx="0">
                  <c:v>3.0</c:v>
                </c:pt>
                <c:pt idx="1">
                  <c:v>3.0</c:v>
                </c:pt>
                <c:pt idx="2">
                  <c:v>3.0</c:v>
                </c:pt>
                <c:pt idx="3">
                  <c:v>4.0</c:v>
                </c:pt>
                <c:pt idx="4">
                  <c:v>4.0</c:v>
                </c:pt>
                <c:pt idx="5">
                  <c:v>5.0</c:v>
                </c:pt>
                <c:pt idx="6">
                  <c:v>5.0</c:v>
                </c:pt>
                <c:pt idx="7">
                  <c:v>7.0</c:v>
                </c:pt>
                <c:pt idx="8">
                  <c:v>7.0</c:v>
                </c:pt>
                <c:pt idx="9">
                  <c:v>8.0</c:v>
                </c:pt>
              </c:numCache>
            </c:numRef>
          </c:xVal>
          <c:yVal>
            <c:numRef>
              <c:f>Sheet1!$C$2:$C$11</c:f>
              <c:numCache>
                <c:formatCode>General</c:formatCode>
                <c:ptCount val="10"/>
                <c:pt idx="0">
                  <c:v>4.0</c:v>
                </c:pt>
                <c:pt idx="1">
                  <c:v>6.0</c:v>
                </c:pt>
                <c:pt idx="2">
                  <c:v>8.0</c:v>
                </c:pt>
                <c:pt idx="3">
                  <c:v>5.0</c:v>
                </c:pt>
                <c:pt idx="4">
                  <c:v>7.0</c:v>
                </c:pt>
                <c:pt idx="5">
                  <c:v>1.0</c:v>
                </c:pt>
                <c:pt idx="6">
                  <c:v>5.0</c:v>
                </c:pt>
                <c:pt idx="7">
                  <c:v>3.0</c:v>
                </c:pt>
                <c:pt idx="8">
                  <c:v>5.0</c:v>
                </c:pt>
                <c:pt idx="9">
                  <c:v>5.0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402352688"/>
        <c:axId val="-309640448"/>
      </c:scatterChart>
      <c:valAx>
        <c:axId val="-402352688"/>
        <c:scaling>
          <c:orientation val="minMax"/>
          <c:max val="10.0"/>
          <c:min val="0.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-309640448"/>
        <c:crosses val="autoZero"/>
        <c:crossBetween val="midCat"/>
        <c:majorUnit val="1.0"/>
      </c:valAx>
      <c:valAx>
        <c:axId val="-309640448"/>
        <c:scaling>
          <c:orientation val="minMax"/>
          <c:max val="10.0"/>
          <c:min val="0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-402352688"/>
        <c:crosses val="autoZero"/>
        <c:crossBetween val="midCat"/>
        <c:majorUnit val="1.0"/>
      </c:valAx>
    </c:plotArea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diamond"/>
            <c:size val="14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c:spPr>
          </c:marker>
          <c:xVal>
            <c:numRef>
              <c:f>Sheet1!$B$2:$B$11</c:f>
              <c:numCache>
                <c:formatCode>General</c:formatCode>
                <c:ptCount val="10"/>
                <c:pt idx="0">
                  <c:v>3.0</c:v>
                </c:pt>
                <c:pt idx="1">
                  <c:v>3.0</c:v>
                </c:pt>
                <c:pt idx="2">
                  <c:v>3.0</c:v>
                </c:pt>
                <c:pt idx="3">
                  <c:v>4.0</c:v>
                </c:pt>
                <c:pt idx="4">
                  <c:v>4.0</c:v>
                </c:pt>
                <c:pt idx="5">
                  <c:v>5.0</c:v>
                </c:pt>
                <c:pt idx="6">
                  <c:v>5.0</c:v>
                </c:pt>
                <c:pt idx="7">
                  <c:v>7.0</c:v>
                </c:pt>
                <c:pt idx="8">
                  <c:v>7.0</c:v>
                </c:pt>
                <c:pt idx="9">
                  <c:v>8.0</c:v>
                </c:pt>
              </c:numCache>
            </c:numRef>
          </c:xVal>
          <c:yVal>
            <c:numRef>
              <c:f>Sheet1!$C$2:$C$11</c:f>
              <c:numCache>
                <c:formatCode>General</c:formatCode>
                <c:ptCount val="10"/>
                <c:pt idx="0">
                  <c:v>4.0</c:v>
                </c:pt>
                <c:pt idx="1">
                  <c:v>6.0</c:v>
                </c:pt>
                <c:pt idx="2">
                  <c:v>8.0</c:v>
                </c:pt>
                <c:pt idx="3">
                  <c:v>5.0</c:v>
                </c:pt>
                <c:pt idx="4">
                  <c:v>7.0</c:v>
                </c:pt>
                <c:pt idx="5">
                  <c:v>1.0</c:v>
                </c:pt>
                <c:pt idx="6">
                  <c:v>5.0</c:v>
                </c:pt>
                <c:pt idx="7">
                  <c:v>3.0</c:v>
                </c:pt>
                <c:pt idx="8">
                  <c:v>5.0</c:v>
                </c:pt>
                <c:pt idx="9">
                  <c:v>5.0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305875440"/>
        <c:axId val="-305890080"/>
      </c:scatterChart>
      <c:valAx>
        <c:axId val="-305875440"/>
        <c:scaling>
          <c:orientation val="minMax"/>
          <c:max val="10.0"/>
          <c:min val="0.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-305890080"/>
        <c:crosses val="autoZero"/>
        <c:crossBetween val="midCat"/>
        <c:majorUnit val="1.0"/>
      </c:valAx>
      <c:valAx>
        <c:axId val="-305890080"/>
        <c:scaling>
          <c:orientation val="minMax"/>
          <c:max val="10.0"/>
          <c:min val="0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-305875440"/>
        <c:crosses val="autoZero"/>
        <c:crossBetween val="midCat"/>
        <c:majorUnit val="1.0"/>
      </c:valAx>
    </c:plotArea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diamond"/>
            <c:size val="14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c:spPr>
          </c:marker>
          <c:xVal>
            <c:numRef>
              <c:f>Sheet1!$B$2:$B$11</c:f>
              <c:numCache>
                <c:formatCode>General</c:formatCode>
                <c:ptCount val="10"/>
                <c:pt idx="0">
                  <c:v>3.0</c:v>
                </c:pt>
                <c:pt idx="1">
                  <c:v>3.0</c:v>
                </c:pt>
                <c:pt idx="2">
                  <c:v>3.0</c:v>
                </c:pt>
                <c:pt idx="3">
                  <c:v>4.0</c:v>
                </c:pt>
                <c:pt idx="4">
                  <c:v>4.0</c:v>
                </c:pt>
                <c:pt idx="5">
                  <c:v>5.0</c:v>
                </c:pt>
                <c:pt idx="6">
                  <c:v>5.0</c:v>
                </c:pt>
                <c:pt idx="7">
                  <c:v>7.0</c:v>
                </c:pt>
                <c:pt idx="8">
                  <c:v>7.0</c:v>
                </c:pt>
                <c:pt idx="9">
                  <c:v>8.0</c:v>
                </c:pt>
              </c:numCache>
            </c:numRef>
          </c:xVal>
          <c:yVal>
            <c:numRef>
              <c:f>Sheet1!$C$2:$C$11</c:f>
              <c:numCache>
                <c:formatCode>General</c:formatCode>
                <c:ptCount val="10"/>
                <c:pt idx="0">
                  <c:v>4.0</c:v>
                </c:pt>
                <c:pt idx="1">
                  <c:v>6.0</c:v>
                </c:pt>
                <c:pt idx="2">
                  <c:v>8.0</c:v>
                </c:pt>
                <c:pt idx="3">
                  <c:v>5.0</c:v>
                </c:pt>
                <c:pt idx="4">
                  <c:v>7.0</c:v>
                </c:pt>
                <c:pt idx="5">
                  <c:v>1.0</c:v>
                </c:pt>
                <c:pt idx="6">
                  <c:v>5.0</c:v>
                </c:pt>
                <c:pt idx="7">
                  <c:v>3.0</c:v>
                </c:pt>
                <c:pt idx="8">
                  <c:v>5.0</c:v>
                </c:pt>
                <c:pt idx="9">
                  <c:v>5.0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305726592"/>
        <c:axId val="-429095792"/>
      </c:scatterChart>
      <c:valAx>
        <c:axId val="-305726592"/>
        <c:scaling>
          <c:orientation val="minMax"/>
          <c:max val="10.0"/>
          <c:min val="0.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-429095792"/>
        <c:crosses val="autoZero"/>
        <c:crossBetween val="midCat"/>
        <c:majorUnit val="1.0"/>
      </c:valAx>
      <c:valAx>
        <c:axId val="-429095792"/>
        <c:scaling>
          <c:orientation val="minMax"/>
          <c:max val="10.0"/>
          <c:min val="0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-305726592"/>
        <c:crosses val="autoZero"/>
        <c:crossBetween val="midCat"/>
        <c:majorUnit val="1.0"/>
      </c:valAx>
    </c:plotArea>
    <c:plotVisOnly val="1"/>
    <c:dispBlanksAs val="gap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diamond"/>
            <c:size val="14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c:spPr>
          </c:marker>
          <c:xVal>
            <c:numRef>
              <c:f>Sheet1!$B$2:$B$11</c:f>
              <c:numCache>
                <c:formatCode>General</c:formatCode>
                <c:ptCount val="10"/>
                <c:pt idx="0">
                  <c:v>3.0</c:v>
                </c:pt>
                <c:pt idx="1">
                  <c:v>3.0</c:v>
                </c:pt>
                <c:pt idx="2">
                  <c:v>3.0</c:v>
                </c:pt>
                <c:pt idx="3">
                  <c:v>4.0</c:v>
                </c:pt>
                <c:pt idx="4">
                  <c:v>4.0</c:v>
                </c:pt>
                <c:pt idx="5">
                  <c:v>5.0</c:v>
                </c:pt>
                <c:pt idx="6">
                  <c:v>5.0</c:v>
                </c:pt>
                <c:pt idx="7">
                  <c:v>7.0</c:v>
                </c:pt>
                <c:pt idx="8">
                  <c:v>7.0</c:v>
                </c:pt>
                <c:pt idx="9">
                  <c:v>8.0</c:v>
                </c:pt>
              </c:numCache>
            </c:numRef>
          </c:xVal>
          <c:yVal>
            <c:numRef>
              <c:f>Sheet1!$C$2:$C$11</c:f>
              <c:numCache>
                <c:formatCode>General</c:formatCode>
                <c:ptCount val="10"/>
                <c:pt idx="0">
                  <c:v>4.0</c:v>
                </c:pt>
                <c:pt idx="1">
                  <c:v>6.0</c:v>
                </c:pt>
                <c:pt idx="2">
                  <c:v>8.0</c:v>
                </c:pt>
                <c:pt idx="3">
                  <c:v>5.0</c:v>
                </c:pt>
                <c:pt idx="4">
                  <c:v>7.0</c:v>
                </c:pt>
                <c:pt idx="5">
                  <c:v>1.0</c:v>
                </c:pt>
                <c:pt idx="6">
                  <c:v>5.0</c:v>
                </c:pt>
                <c:pt idx="7">
                  <c:v>3.0</c:v>
                </c:pt>
                <c:pt idx="8">
                  <c:v>5.0</c:v>
                </c:pt>
                <c:pt idx="9">
                  <c:v>5.0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395903520"/>
        <c:axId val="-309658832"/>
      </c:scatterChart>
      <c:valAx>
        <c:axId val="-395903520"/>
        <c:scaling>
          <c:orientation val="minMax"/>
          <c:max val="10.0"/>
          <c:min val="0.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-309658832"/>
        <c:crosses val="autoZero"/>
        <c:crossBetween val="midCat"/>
        <c:majorUnit val="1.0"/>
      </c:valAx>
      <c:valAx>
        <c:axId val="-309658832"/>
        <c:scaling>
          <c:orientation val="minMax"/>
          <c:max val="10.0"/>
          <c:min val="0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-395903520"/>
        <c:crosses val="autoZero"/>
        <c:crossBetween val="midCat"/>
        <c:majorUnit val="1.0"/>
      </c:valAx>
    </c:plotArea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Relationship Id="rId2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Relationship Id="rId2" Type="http://schemas.openxmlformats.org/officeDocument/2006/relationships/image" Target="../media/image12.emf"/><Relationship Id="rId3" Type="http://schemas.openxmlformats.org/officeDocument/2006/relationships/image" Target="../media/image1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64506884-B449-4A42-8360-913D542277A4}" type="datetimeFigureOut">
              <a:rPr lang="zh-TW" altLang="en-US"/>
              <a:pPr>
                <a:defRPr/>
              </a:pPr>
              <a:t>2017/3/1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3748860-24BA-4345-B2A0-E99BA9C2971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26131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kumimoji="0" sz="1300">
                <a:latin typeface="Calibri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kumimoji="0" sz="1300">
                <a:latin typeface="Calibri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D08EEAF3-F626-B946-BE4F-401868C71B7D}" type="datetimeFigureOut">
              <a:rPr lang="zh-TW" altLang="en-US"/>
              <a:pPr>
                <a:defRPr/>
              </a:pPr>
              <a:t>2017/3/1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6661" tIns="48331" rIns="96661" bIns="48331" numCol="1" anchor="ctr" anchorCtr="0" compatLnSpc="1">
            <a:prstTxWarp prst="textNoShape">
              <a:avLst/>
            </a:prstTxWarp>
          </a:bodyPr>
          <a:lstStyle/>
          <a:p>
            <a:pPr lvl="0"/>
            <a:endParaRPr lang="zh-TW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kumimoji="0" sz="1300">
                <a:latin typeface="Calibri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kumimoji="0" sz="1300">
                <a:latin typeface="Calibri" charset="0"/>
              </a:defRPr>
            </a:lvl1pPr>
          </a:lstStyle>
          <a:p>
            <a:fld id="{5545BF1C-37C4-064A-89BA-6BE682330AC0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5223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新細明體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新細明體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新細明體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新細明體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新細明體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zh-TW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DC6B97A4-27EC-5340-92F3-9995DC10E44A}" type="slidenum">
              <a:rPr lang="en-US" altLang="zh-TW" sz="1300"/>
              <a:pPr eaLnBrk="1" hangingPunct="1">
                <a:spcBef>
                  <a:spcPct val="0"/>
                </a:spcBef>
              </a:pPr>
              <a:t>5</a:t>
            </a:fld>
            <a:endParaRPr lang="en-US" altLang="zh-TW" sz="1300"/>
          </a:p>
        </p:txBody>
      </p:sp>
    </p:spTree>
    <p:extLst>
      <p:ext uri="{BB962C8B-B14F-4D97-AF65-F5344CB8AC3E}">
        <p14:creationId xmlns:p14="http://schemas.microsoft.com/office/powerpoint/2010/main" val="8249558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0179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018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D6F09685-C9FF-A540-8F91-CD668D87CF94}" type="slidenum">
              <a:rPr lang="zh-TW" altLang="en-US" sz="1300"/>
              <a:pPr eaLnBrk="1" hangingPunct="1">
                <a:spcBef>
                  <a:spcPct val="0"/>
                </a:spcBef>
              </a:pPr>
              <a:t>28</a:t>
            </a:fld>
            <a:endParaRPr lang="zh-TW" altLang="en-US" sz="1300"/>
          </a:p>
        </p:txBody>
      </p:sp>
    </p:spTree>
    <p:extLst>
      <p:ext uri="{BB962C8B-B14F-4D97-AF65-F5344CB8AC3E}">
        <p14:creationId xmlns:p14="http://schemas.microsoft.com/office/powerpoint/2010/main" val="1394774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zh-TW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B3C50D5E-0737-0440-9378-F568BCCB17A8}" type="slidenum">
              <a:rPr lang="en-US" altLang="zh-TW" sz="1300"/>
              <a:pPr eaLnBrk="1" hangingPunct="1">
                <a:spcBef>
                  <a:spcPct val="0"/>
                </a:spcBef>
              </a:pPr>
              <a:t>8</a:t>
            </a:fld>
            <a:endParaRPr lang="en-US" altLang="zh-TW" sz="1300"/>
          </a:p>
        </p:txBody>
      </p:sp>
    </p:spTree>
    <p:extLst>
      <p:ext uri="{BB962C8B-B14F-4D97-AF65-F5344CB8AC3E}">
        <p14:creationId xmlns:p14="http://schemas.microsoft.com/office/powerpoint/2010/main" val="10922484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zh-TW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873B3FA6-6447-8F4C-9088-1F40206D18E6}" type="slidenum">
              <a:rPr lang="en-US" altLang="zh-TW" sz="1300"/>
              <a:pPr eaLnBrk="1" hangingPunct="1">
                <a:spcBef>
                  <a:spcPct val="0"/>
                </a:spcBef>
              </a:pPr>
              <a:t>9</a:t>
            </a:fld>
            <a:endParaRPr lang="en-US" altLang="zh-TW" sz="1300"/>
          </a:p>
        </p:txBody>
      </p:sp>
    </p:spTree>
    <p:extLst>
      <p:ext uri="{BB962C8B-B14F-4D97-AF65-F5344CB8AC3E}">
        <p14:creationId xmlns:p14="http://schemas.microsoft.com/office/powerpoint/2010/main" val="21038023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zh-TW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2F3EF424-140D-3040-8FF3-22C025B605A8}" type="slidenum">
              <a:rPr lang="en-US" altLang="zh-TW" sz="1300"/>
              <a:pPr eaLnBrk="1" hangingPunct="1">
                <a:spcBef>
                  <a:spcPct val="0"/>
                </a:spcBef>
              </a:pPr>
              <a:t>11</a:t>
            </a:fld>
            <a:endParaRPr lang="en-US" altLang="zh-TW" sz="1300"/>
          </a:p>
        </p:txBody>
      </p:sp>
    </p:spTree>
    <p:extLst>
      <p:ext uri="{BB962C8B-B14F-4D97-AF65-F5344CB8AC3E}">
        <p14:creationId xmlns:p14="http://schemas.microsoft.com/office/powerpoint/2010/main" val="3388980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zh-TW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3CB567E1-0EC5-1C4E-B0D8-6B39494E7258}" type="slidenum">
              <a:rPr lang="en-US" altLang="zh-TW" sz="1300"/>
              <a:pPr eaLnBrk="1" hangingPunct="1">
                <a:spcBef>
                  <a:spcPct val="0"/>
                </a:spcBef>
              </a:pPr>
              <a:t>13</a:t>
            </a:fld>
            <a:endParaRPr lang="en-US" altLang="zh-TW" sz="1300"/>
          </a:p>
        </p:txBody>
      </p:sp>
    </p:spTree>
    <p:extLst>
      <p:ext uri="{BB962C8B-B14F-4D97-AF65-F5344CB8AC3E}">
        <p14:creationId xmlns:p14="http://schemas.microsoft.com/office/powerpoint/2010/main" val="17557218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zh-TW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745CAE43-8803-904C-8488-445F230A025E}" type="slidenum">
              <a:rPr lang="en-US" altLang="zh-TW" sz="1300"/>
              <a:pPr eaLnBrk="1" hangingPunct="1">
                <a:spcBef>
                  <a:spcPct val="0"/>
                </a:spcBef>
              </a:pPr>
              <a:t>14</a:t>
            </a:fld>
            <a:endParaRPr lang="en-US" altLang="zh-TW" sz="1300"/>
          </a:p>
        </p:txBody>
      </p:sp>
    </p:spTree>
    <p:extLst>
      <p:ext uri="{BB962C8B-B14F-4D97-AF65-F5344CB8AC3E}">
        <p14:creationId xmlns:p14="http://schemas.microsoft.com/office/powerpoint/2010/main" val="4091891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zh-TW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4F490D13-DA65-6C43-9899-BD8A9CE9A0B8}" type="slidenum">
              <a:rPr lang="en-US" altLang="zh-TW" sz="1300"/>
              <a:pPr eaLnBrk="1" hangingPunct="1">
                <a:spcBef>
                  <a:spcPct val="0"/>
                </a:spcBef>
              </a:pPr>
              <a:t>15</a:t>
            </a:fld>
            <a:endParaRPr lang="en-US" altLang="zh-TW" sz="1300"/>
          </a:p>
        </p:txBody>
      </p:sp>
    </p:spTree>
    <p:extLst>
      <p:ext uri="{BB962C8B-B14F-4D97-AF65-F5344CB8AC3E}">
        <p14:creationId xmlns:p14="http://schemas.microsoft.com/office/powerpoint/2010/main" val="3619237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zh-TW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847ECBB0-0D06-E245-A4BB-116EA6FD3CA1}" type="slidenum">
              <a:rPr lang="en-US" altLang="zh-TW" sz="1300"/>
              <a:pPr eaLnBrk="1" hangingPunct="1">
                <a:spcBef>
                  <a:spcPct val="0"/>
                </a:spcBef>
              </a:pPr>
              <a:t>16</a:t>
            </a:fld>
            <a:endParaRPr lang="en-US" altLang="zh-TW" sz="1300"/>
          </a:p>
        </p:txBody>
      </p:sp>
    </p:spTree>
    <p:extLst>
      <p:ext uri="{BB962C8B-B14F-4D97-AF65-F5344CB8AC3E}">
        <p14:creationId xmlns:p14="http://schemas.microsoft.com/office/powerpoint/2010/main" val="2211919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9155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915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565D0B71-3C63-DD43-88FC-589C35FC05CC}" type="slidenum">
              <a:rPr lang="zh-TW" altLang="en-US" sz="1300"/>
              <a:pPr eaLnBrk="1" hangingPunct="1">
                <a:spcBef>
                  <a:spcPct val="0"/>
                </a:spcBef>
              </a:pPr>
              <a:t>20</a:t>
            </a:fld>
            <a:endParaRPr lang="zh-TW" altLang="en-US" sz="1300"/>
          </a:p>
        </p:txBody>
      </p:sp>
    </p:spTree>
    <p:extLst>
      <p:ext uri="{BB962C8B-B14F-4D97-AF65-F5344CB8AC3E}">
        <p14:creationId xmlns:p14="http://schemas.microsoft.com/office/powerpoint/2010/main" val="403431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baseline="0">
                <a:latin typeface="Calibri" pitchFamily="34" charset="0"/>
                <a:ea typeface="標楷體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 baseline="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標楷體" pitchFamily="65" charset="-12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 smtClean="0"/>
              <a:t>按一下以編輯母片副標題樣式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-36513" y="6519863"/>
            <a:ext cx="2133601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8D6A7D-72E0-1943-9819-29699B3A97E0}" type="datetime1">
              <a:rPr lang="zh-TW" altLang="en-US"/>
              <a:pPr>
                <a:defRPr/>
              </a:pPr>
              <a:t>2017/3/1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2987675" y="6519863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75475" y="651986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77458DDC-CBD3-D544-88E5-8554C1604D66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347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589DF-59E5-CE47-99B8-99A0AA72D6B5}" type="datetime1">
              <a:rPr lang="zh-TW" altLang="en-US"/>
              <a:pPr>
                <a:defRPr/>
              </a:pPr>
              <a:t>2017/3/1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D12DF5-A8D0-894F-BAE0-9D3DD30AC5AB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3357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39E10-5172-1046-B0FE-097F11F95DC3}" type="datetime1">
              <a:rPr lang="zh-TW" altLang="en-US"/>
              <a:pPr>
                <a:defRPr/>
              </a:pPr>
              <a:t>2017/3/1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4908BF-D4A8-F447-BB48-2BA869CAEFA3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40362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402638" cy="6096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304800" y="1371600"/>
            <a:ext cx="4152900" cy="51054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10100" y="1371600"/>
            <a:ext cx="4152900" cy="24765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610100" y="4000500"/>
            <a:ext cx="4152900" cy="24765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>
          <a:xfrm>
            <a:off x="304800" y="6477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6F5B61-44A2-4480-9C15-24562A284272}" type="datetime4">
              <a:rPr lang="en-US" altLang="zh-TW"/>
              <a:pPr>
                <a:defRPr/>
              </a:pPr>
              <a:t>March 1, 2017</a:t>
            </a:fld>
            <a:endParaRPr lang="en-US" altLang="zh-TW"/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1"/>
          </p:nvPr>
        </p:nvSpPr>
        <p:spPr>
          <a:xfrm>
            <a:off x="3352800" y="6477000"/>
            <a:ext cx="2895600" cy="381000"/>
          </a:xfrm>
        </p:spPr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TW"/>
              <a:t>Data Mining: Concepts and Techniques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>
          <a:xfrm>
            <a:off x="7239000" y="6477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fld id="{313778F6-7095-E846-99AF-342894466CF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7730946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baseline="0">
                <a:latin typeface="Calibri" pitchFamily="34" charset="0"/>
                <a:ea typeface="標楷體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latin typeface="Calibri" pitchFamily="34" charset="0"/>
                <a:ea typeface="標楷體" pitchFamily="65" charset="-120"/>
              </a:defRPr>
            </a:lvl1pPr>
            <a:lvl2pPr>
              <a:defRPr baseline="0">
                <a:latin typeface="Calibri" pitchFamily="34" charset="0"/>
                <a:ea typeface="標楷體" pitchFamily="65" charset="-120"/>
              </a:defRPr>
            </a:lvl2pPr>
            <a:lvl3pPr>
              <a:defRPr baseline="0">
                <a:latin typeface="Calibri" pitchFamily="34" charset="0"/>
                <a:ea typeface="標楷體" pitchFamily="65" charset="-120"/>
              </a:defRPr>
            </a:lvl3pPr>
            <a:lvl4pPr>
              <a:defRPr baseline="0">
                <a:latin typeface="Calibri" pitchFamily="34" charset="0"/>
                <a:ea typeface="標楷體" pitchFamily="65" charset="-120"/>
              </a:defRPr>
            </a:lvl4pPr>
            <a:lvl5pPr>
              <a:defRPr baseline="0">
                <a:latin typeface="Calibri" pitchFamily="34" charset="0"/>
                <a:ea typeface="標楷體" pitchFamily="65" charset="-120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-36513" y="6519863"/>
            <a:ext cx="2133601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1103A-881E-D747-99E2-18797C6B4756}" type="datetime1">
              <a:rPr lang="zh-TW" altLang="en-US"/>
              <a:pPr>
                <a:defRPr/>
              </a:pPr>
              <a:t>2017/3/1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519863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75475" y="651986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E008237F-23CD-E54D-BDBA-FE95A073E4E0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1675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96A11-4F79-5747-A673-C9FBE11B4965}" type="datetime1">
              <a:rPr lang="zh-TW" altLang="en-US"/>
              <a:pPr>
                <a:defRPr/>
              </a:pPr>
              <a:t>2017/3/1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F88CE9-6562-3C45-9F0A-172816C073A3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8232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97289-0E89-C146-8F3B-675C6D5EDF60}" type="datetime1">
              <a:rPr lang="zh-TW" altLang="en-US"/>
              <a:pPr>
                <a:defRPr/>
              </a:pPr>
              <a:t>2017/3/1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D0104D-DECE-DC45-A731-DA616ADCD8AC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4283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30994-B044-D644-A285-B966077C6CBB}" type="datetime1">
              <a:rPr lang="zh-TW" altLang="en-US"/>
              <a:pPr>
                <a:defRPr/>
              </a:pPr>
              <a:t>2017/3/1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DDA18A-9135-4641-8066-75948E6185D6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808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048FF-81CB-0248-A082-D147ED4C5FFD}" type="datetime1">
              <a:rPr lang="zh-TW" altLang="en-US"/>
              <a:pPr>
                <a:defRPr/>
              </a:pPr>
              <a:t>2017/3/1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7FBDD2-B031-E049-9773-B6E8F26C7D08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2480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0C36A-9434-704C-A412-A33ACBB3C3FE}" type="datetime1">
              <a:rPr lang="zh-TW" altLang="en-US"/>
              <a:pPr>
                <a:defRPr/>
              </a:pPr>
              <a:t>2017/3/1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11B68E-F589-964F-B0F2-4F9B2730E063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328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13891-4CB1-4A44-AF32-83FECD638587}" type="datetime1">
              <a:rPr lang="zh-TW" altLang="en-US"/>
              <a:pPr>
                <a:defRPr/>
              </a:pPr>
              <a:t>2017/3/1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1E8DC0-446F-ED4E-AD96-0BEBF6C9807B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5755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B3DA3-08DE-0040-817B-41EC4D06CA29}" type="datetime1">
              <a:rPr lang="zh-TW" altLang="en-US"/>
              <a:pPr>
                <a:defRPr/>
              </a:pPr>
              <a:t>2017/3/1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6734BC-E372-4C46-BB7E-ED14D3436498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9910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kumimoji="0" sz="1200">
                <a:solidFill>
                  <a:srgbClr val="898989"/>
                </a:solidFill>
                <a:latin typeface="Calibri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B9C59BCE-0AFE-C54E-A2C3-5B8CD118F3F3}" type="datetime1">
              <a:rPr lang="zh-TW" altLang="en-US"/>
              <a:pPr>
                <a:defRPr/>
              </a:pPr>
              <a:t>2017/3/1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kumimoji="0" sz="1200">
                <a:solidFill>
                  <a:srgbClr val="898989"/>
                </a:solidFill>
                <a:latin typeface="Calibri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kumimoji="0"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2A7BC89D-3624-424E-AB98-5C0186B71BE1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0" r:id="rId1"/>
    <p:sldLayoutId id="2147484361" r:id="rId2"/>
    <p:sldLayoutId id="2147484351" r:id="rId3"/>
    <p:sldLayoutId id="2147484352" r:id="rId4"/>
    <p:sldLayoutId id="2147484353" r:id="rId5"/>
    <p:sldLayoutId id="2147484354" r:id="rId6"/>
    <p:sldLayoutId id="2147484355" r:id="rId7"/>
    <p:sldLayoutId id="2147484356" r:id="rId8"/>
    <p:sldLayoutId id="2147484357" r:id="rId9"/>
    <p:sldLayoutId id="2147484358" r:id="rId10"/>
    <p:sldLayoutId id="2147484359" r:id="rId11"/>
    <p:sldLayoutId id="2147484362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新細明體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  <a:cs typeface="新細明體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  <a:cs typeface="新細明體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  <a:cs typeface="新細明體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  <a:cs typeface="新細明體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新細明體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新細明體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新細明體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新細明體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新細明體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3.png"/><Relationship Id="rId1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mail.tku.edu.tw/myday/" TargetMode="External"/><Relationship Id="rId3" Type="http://schemas.openxmlformats.org/officeDocument/2006/relationships/hyperlink" Target="http://mail.tku.edu.tw/myday/cindex.htm" TargetMode="External"/><Relationship Id="rId4" Type="http://schemas.openxmlformats.org/officeDocument/2006/relationships/hyperlink" Target="http://www.im.tku.edu.tw/en_index.html" TargetMode="External"/><Relationship Id="rId5" Type="http://schemas.openxmlformats.org/officeDocument/2006/relationships/hyperlink" Target="http://english.tku.edu.tw/index.asp" TargetMode="External"/><Relationship Id="rId6" Type="http://schemas.openxmlformats.org/officeDocument/2006/relationships/hyperlink" Target="http://www.tku.edu.tw/" TargetMode="External"/><Relationship Id="rId7" Type="http://schemas.openxmlformats.org/officeDocument/2006/relationships/hyperlink" Target="http://www.im.tku.edu.tw/" TargetMode="External"/><Relationship Id="rId8" Type="http://schemas.openxmlformats.org/officeDocument/2006/relationships/hyperlink" Target="http://mail.im.tku.edu.tw/~myday/" TargetMode="External"/><Relationship Id="rId9" Type="http://schemas.openxmlformats.org/officeDocument/2006/relationships/image" Target="../media/image1.jpeg"/><Relationship Id="rId10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8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10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11.emf"/><Relationship Id="rId5" Type="http://schemas.openxmlformats.org/officeDocument/2006/relationships/oleObject" Target="../embeddings/oleObject5.bin"/><Relationship Id="rId6" Type="http://schemas.openxmlformats.org/officeDocument/2006/relationships/image" Target="../media/image12.emf"/><Relationship Id="rId7" Type="http://schemas.openxmlformats.org/officeDocument/2006/relationships/oleObject" Target="../embeddings/oleObject6.bin"/><Relationship Id="rId8" Type="http://schemas.openxmlformats.org/officeDocument/2006/relationships/oleObject" Target="../embeddings/Microsoft_Excel_97_-_2004_Worksheet1.xls"/><Relationship Id="rId9" Type="http://schemas.openxmlformats.org/officeDocument/2006/relationships/image" Target="../media/image13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chart" Target="../charts/char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標題 1"/>
          <p:cNvSpPr>
            <a:spLocks noGrp="1"/>
          </p:cNvSpPr>
          <p:nvPr>
            <p:ph type="ctrTitle"/>
          </p:nvPr>
        </p:nvSpPr>
        <p:spPr>
          <a:xfrm>
            <a:off x="360363" y="115888"/>
            <a:ext cx="8423275" cy="1150937"/>
          </a:xfrm>
        </p:spPr>
        <p:txBody>
          <a:bodyPr/>
          <a:lstStyle/>
          <a:p>
            <a:pPr eaLnBrk="1" hangingPunct="1"/>
            <a:r>
              <a:rPr lang="en-US" altLang="zh-TW" sz="3600">
                <a:solidFill>
                  <a:schemeClr val="tx2"/>
                </a:solidFill>
                <a:latin typeface="Calibri" charset="0"/>
                <a:ea typeface="標楷體" charset="-120"/>
              </a:rPr>
              <a:t>Big Data Mining</a:t>
            </a:r>
            <a:br>
              <a:rPr lang="en-US" altLang="zh-TW" sz="3600">
                <a:solidFill>
                  <a:schemeClr val="tx2"/>
                </a:solidFill>
                <a:latin typeface="Calibri" charset="0"/>
                <a:ea typeface="標楷體" charset="-120"/>
              </a:rPr>
            </a:br>
            <a:r>
              <a:rPr lang="zh-TW" altLang="en-US" sz="3600">
                <a:solidFill>
                  <a:schemeClr val="tx2"/>
                </a:solidFill>
                <a:latin typeface="標楷體" charset="-120"/>
                <a:ea typeface="標楷體" charset="-120"/>
              </a:rPr>
              <a:t>巨量資料探勘</a:t>
            </a:r>
            <a:endParaRPr lang="zh-TW" altLang="en-US" sz="3600">
              <a:solidFill>
                <a:schemeClr val="tx2"/>
              </a:solidFill>
              <a:latin typeface="Calibri" charset="0"/>
              <a:ea typeface="標楷體" charset="-120"/>
            </a:endParaRPr>
          </a:p>
        </p:txBody>
      </p:sp>
      <p:sp>
        <p:nvSpPr>
          <p:cNvPr id="4099" name="投影片編號版面配置區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3D507B4-136C-DD40-87D8-CDB1C3895CF6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sp>
        <p:nvSpPr>
          <p:cNvPr id="4100" name="文字方塊 5"/>
          <p:cNvSpPr txBox="1">
            <a:spLocks noChangeArrowheads="1"/>
          </p:cNvSpPr>
          <p:nvPr/>
        </p:nvSpPr>
        <p:spPr bwMode="auto">
          <a:xfrm>
            <a:off x="2843213" y="3153147"/>
            <a:ext cx="34575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1800" dirty="0" smtClean="0">
                <a:solidFill>
                  <a:srgbClr val="7F7F7F"/>
                </a:solidFill>
              </a:rPr>
              <a:t>1052DM05</a:t>
            </a:r>
            <a:endParaRPr kumimoji="0" lang="en-US" altLang="zh-TW" sz="1800" dirty="0">
              <a:solidFill>
                <a:srgbClr val="7F7F7F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1800" dirty="0">
                <a:solidFill>
                  <a:srgbClr val="7F7F7F"/>
                </a:solidFill>
              </a:rPr>
              <a:t>MI4 (M2244) (</a:t>
            </a:r>
            <a:r>
              <a:rPr kumimoji="0" lang="en-US" altLang="zh-TW" sz="1800" dirty="0" smtClean="0">
                <a:solidFill>
                  <a:srgbClr val="7F7F7F"/>
                </a:solidFill>
              </a:rPr>
              <a:t>3069)</a:t>
            </a:r>
            <a:endParaRPr kumimoji="0" lang="en-US" altLang="zh-TW" sz="1800" dirty="0">
              <a:solidFill>
                <a:srgbClr val="7F7F7F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ja-JP" sz="1800" dirty="0">
                <a:solidFill>
                  <a:srgbClr val="7F7F7F"/>
                </a:solidFill>
              </a:rPr>
              <a:t> </a:t>
            </a:r>
            <a:r>
              <a:rPr kumimoji="0" lang="en-US" altLang="ja-JP" sz="1800" dirty="0" smtClean="0">
                <a:solidFill>
                  <a:srgbClr val="7F7F7F"/>
                </a:solidFill>
              </a:rPr>
              <a:t>Thu, </a:t>
            </a:r>
            <a:r>
              <a:rPr kumimoji="0" lang="en-US" altLang="ja-JP" sz="1800" dirty="0">
                <a:solidFill>
                  <a:srgbClr val="7F7F7F"/>
                </a:solidFill>
              </a:rPr>
              <a:t>8</a:t>
            </a:r>
            <a:r>
              <a:rPr kumimoji="0" lang="en-US" altLang="ja-JP" sz="1800" dirty="0" smtClean="0">
                <a:solidFill>
                  <a:srgbClr val="7F7F7F"/>
                </a:solidFill>
              </a:rPr>
              <a:t>, </a:t>
            </a:r>
            <a:r>
              <a:rPr kumimoji="0" lang="en-US" altLang="ja-JP" sz="1800" dirty="0">
                <a:solidFill>
                  <a:srgbClr val="7F7F7F"/>
                </a:solidFill>
              </a:rPr>
              <a:t>9</a:t>
            </a:r>
            <a:r>
              <a:rPr kumimoji="0" lang="en-US" altLang="ja-JP" sz="1800" dirty="0" smtClean="0">
                <a:solidFill>
                  <a:srgbClr val="7F7F7F"/>
                </a:solidFill>
              </a:rPr>
              <a:t> </a:t>
            </a:r>
            <a:r>
              <a:rPr kumimoji="0" lang="en-US" altLang="ja-JP" sz="1800" dirty="0">
                <a:solidFill>
                  <a:srgbClr val="7F7F7F"/>
                </a:solidFill>
              </a:rPr>
              <a:t>(</a:t>
            </a:r>
            <a:r>
              <a:rPr kumimoji="0" lang="en-US" altLang="ja-JP" sz="1800" dirty="0" smtClean="0">
                <a:solidFill>
                  <a:srgbClr val="7F7F7F"/>
                </a:solidFill>
              </a:rPr>
              <a:t>15:10-17:00</a:t>
            </a:r>
            <a:r>
              <a:rPr kumimoji="0" lang="en-US" altLang="ja-JP" sz="1800" dirty="0">
                <a:solidFill>
                  <a:srgbClr val="7F7F7F"/>
                </a:solidFill>
              </a:rPr>
              <a:t>) (</a:t>
            </a:r>
            <a:r>
              <a:rPr kumimoji="0" lang="en-US" altLang="ja-JP" sz="1800" dirty="0" smtClean="0">
                <a:solidFill>
                  <a:srgbClr val="7F7F7F"/>
                </a:solidFill>
              </a:rPr>
              <a:t>B130)</a:t>
            </a:r>
            <a:endParaRPr kumimoji="0" lang="en-US" altLang="ja-JP" sz="1800" dirty="0">
              <a:solidFill>
                <a:srgbClr val="7F7F7F"/>
              </a:solidFill>
            </a:endParaRPr>
          </a:p>
        </p:txBody>
      </p:sp>
      <p:sp>
        <p:nvSpPr>
          <p:cNvPr id="4102" name="副標題 2"/>
          <p:cNvSpPr txBox="1">
            <a:spLocks/>
          </p:cNvSpPr>
          <p:nvPr/>
        </p:nvSpPr>
        <p:spPr bwMode="auto">
          <a:xfrm>
            <a:off x="468313" y="4176538"/>
            <a:ext cx="8207375" cy="263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kumimoji="0" lang="en-US" altLang="zh-TW" sz="2400" b="1" dirty="0">
                <a:solidFill>
                  <a:srgbClr val="898989"/>
                </a:solidFill>
                <a:latin typeface="Times New Roman" charset="0"/>
                <a:hlinkClick r:id="rId2"/>
              </a:rPr>
              <a:t>Min-Yuh Day</a:t>
            </a:r>
            <a:endParaRPr kumimoji="0" lang="en-US" altLang="zh-TW" sz="2400" b="1" dirty="0">
              <a:solidFill>
                <a:srgbClr val="898989"/>
              </a:solidFill>
              <a:latin typeface="Times New Roman" charset="0"/>
            </a:endParaRP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kumimoji="0" lang="zh-TW" altLang="en-US" sz="2400" b="1" dirty="0">
                <a:solidFill>
                  <a:srgbClr val="898989"/>
                </a:solidFill>
                <a:latin typeface="標楷體" charset="-120"/>
                <a:ea typeface="標楷體" charset="-120"/>
                <a:hlinkClick r:id="rId3"/>
              </a:rPr>
              <a:t>戴敏育</a:t>
            </a:r>
            <a:endParaRPr kumimoji="0" lang="en-US" altLang="zh-TW" sz="2400" b="1" dirty="0">
              <a:latin typeface="標楷體" charset="-120"/>
            </a:endParaRP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kumimoji="0" lang="en-US" altLang="zh-TW" sz="2400" b="1" dirty="0">
                <a:solidFill>
                  <a:schemeClr val="tx2"/>
                </a:solidFill>
                <a:latin typeface="Times New Roman" charset="0"/>
              </a:rPr>
              <a:t>Assistant Professor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kumimoji="0" lang="zh-TW" altLang="en-US" sz="2400" b="1" dirty="0">
                <a:solidFill>
                  <a:schemeClr val="tx2"/>
                </a:solidFill>
                <a:latin typeface="標楷體" charset="-120"/>
                <a:ea typeface="標楷體" charset="-120"/>
              </a:rPr>
              <a:t>專任助理教授</a:t>
            </a:r>
            <a:endParaRPr kumimoji="0" lang="en-US" altLang="zh-TW" sz="2400" b="1" dirty="0">
              <a:solidFill>
                <a:schemeClr val="tx2"/>
              </a:solidFill>
              <a:latin typeface="標楷體" charset="-120"/>
            </a:endParaRP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kumimoji="0" lang="zh-TW" altLang="en-US" sz="2400" b="1" dirty="0">
                <a:solidFill>
                  <a:schemeClr val="tx2"/>
                </a:solidFill>
                <a:latin typeface="標楷體" charset="-120"/>
                <a:ea typeface="標楷體" charset="-120"/>
              </a:rPr>
              <a:t> </a:t>
            </a:r>
            <a:r>
              <a:rPr kumimoji="0" lang="en-US" altLang="zh-TW" sz="2400" b="1" dirty="0">
                <a:solidFill>
                  <a:srgbClr val="898989"/>
                </a:solidFill>
                <a:latin typeface="Times New Roman" charset="0"/>
                <a:hlinkClick r:id="rId4"/>
              </a:rPr>
              <a:t>Dept. of Information Management</a:t>
            </a:r>
            <a:r>
              <a:rPr kumimoji="0" lang="en-US" altLang="zh-TW" sz="2400" b="1" dirty="0">
                <a:solidFill>
                  <a:srgbClr val="898989"/>
                </a:solidFill>
                <a:latin typeface="Times New Roman" charset="0"/>
              </a:rPr>
              <a:t>, </a:t>
            </a:r>
            <a:r>
              <a:rPr kumimoji="0" lang="en-US" altLang="zh-TW" sz="2400" b="1" dirty="0">
                <a:solidFill>
                  <a:srgbClr val="898989"/>
                </a:solidFill>
                <a:latin typeface="Times New Roman" charset="0"/>
                <a:hlinkClick r:id="rId5"/>
              </a:rPr>
              <a:t>Tamkang University</a:t>
            </a:r>
            <a:endParaRPr kumimoji="0" lang="en-US" altLang="zh-TW" sz="2400" b="1" dirty="0">
              <a:solidFill>
                <a:srgbClr val="898989"/>
              </a:solidFill>
              <a:latin typeface="Times New Roman" charset="0"/>
            </a:endParaRP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kumimoji="0" lang="zh-TW" altLang="en-US" sz="2400" b="1" dirty="0">
                <a:solidFill>
                  <a:srgbClr val="898989"/>
                </a:solidFill>
                <a:latin typeface="Times New Roman" charset="0"/>
                <a:ea typeface="標楷體" charset="-120"/>
                <a:hlinkClick r:id="rId6"/>
              </a:rPr>
              <a:t>淡江大學</a:t>
            </a:r>
            <a:r>
              <a:rPr kumimoji="0" lang="zh-TW" altLang="en-US" sz="2400" b="1" dirty="0">
                <a:solidFill>
                  <a:srgbClr val="898989"/>
                </a:solidFill>
                <a:latin typeface="Times New Roman" charset="0"/>
                <a:ea typeface="標楷體" charset="-120"/>
              </a:rPr>
              <a:t> </a:t>
            </a:r>
            <a:r>
              <a:rPr kumimoji="0" lang="zh-TW" altLang="en-US" sz="2400" b="1" dirty="0">
                <a:solidFill>
                  <a:srgbClr val="898989"/>
                </a:solidFill>
                <a:latin typeface="Times New Roman" charset="0"/>
                <a:ea typeface="標楷體" charset="-120"/>
                <a:hlinkClick r:id="rId7"/>
              </a:rPr>
              <a:t>資訊管理學系</a:t>
            </a:r>
            <a:endParaRPr kumimoji="0" lang="en-US" altLang="zh-TW" sz="2400" b="1" dirty="0">
              <a:solidFill>
                <a:srgbClr val="898989"/>
              </a:solidFill>
              <a:latin typeface="Times New Roman" charset="0"/>
            </a:endParaRP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endParaRPr kumimoji="0" lang="en-US" altLang="zh-TW" sz="900" b="1" dirty="0">
              <a:solidFill>
                <a:srgbClr val="898989"/>
              </a:solidFill>
              <a:hlinkClick r:id="rId8"/>
            </a:endParaRP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kumimoji="0" lang="en-US" altLang="zh-TW" sz="1200" b="1" dirty="0">
                <a:solidFill>
                  <a:srgbClr val="898989"/>
                </a:solidFill>
                <a:latin typeface="Times New Roman" charset="0"/>
                <a:hlinkClick r:id="rId2"/>
              </a:rPr>
              <a:t>http://mail. tku.edu.tw/myday/</a:t>
            </a:r>
            <a:endParaRPr kumimoji="0" lang="en-US" altLang="zh-TW" sz="1200" b="1" dirty="0">
              <a:solidFill>
                <a:srgbClr val="898989"/>
              </a:solidFill>
              <a:latin typeface="Times New Roman" charset="0"/>
            </a:endParaRP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kumimoji="0" lang="en-US" altLang="zh-TW" sz="1200" b="1" dirty="0" smtClean="0">
                <a:solidFill>
                  <a:srgbClr val="898989"/>
                </a:solidFill>
              </a:rPr>
              <a:t>2017-03-16</a:t>
            </a:r>
            <a:endParaRPr kumimoji="0" lang="zh-TW" altLang="en-US" sz="2500" b="1" dirty="0">
              <a:solidFill>
                <a:srgbClr val="898989"/>
              </a:solidFill>
              <a:ea typeface="標楷體" charset="-120"/>
            </a:endParaRPr>
          </a:p>
        </p:txBody>
      </p:sp>
      <p:pic>
        <p:nvPicPr>
          <p:cNvPr id="4103" name="Picture 4" descr="http://mail.tku.edu.tw/myday/images/Myday_Photo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27" t="1544" r="10527" b="25148"/>
          <a:stretch>
            <a:fillRect/>
          </a:stretch>
        </p:blipFill>
        <p:spPr bwMode="auto">
          <a:xfrm>
            <a:off x="2051050" y="4221088"/>
            <a:ext cx="1135063" cy="140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5" descr="C:\Users\myday\Downloads\TKU-logo-12cm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7425" y="26988"/>
            <a:ext cx="633413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5" name="文字方塊 14"/>
          <p:cNvSpPr txBox="1">
            <a:spLocks noChangeArrowheads="1"/>
          </p:cNvSpPr>
          <p:nvPr/>
        </p:nvSpPr>
        <p:spPr bwMode="auto">
          <a:xfrm>
            <a:off x="7970838" y="-1588"/>
            <a:ext cx="11541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zh-TW" sz="1800" b="1">
                <a:solidFill>
                  <a:srgbClr val="FF0000"/>
                </a:solidFill>
              </a:rPr>
              <a:t>Tamkang </a:t>
            </a:r>
            <a:br>
              <a:rPr kumimoji="0" lang="en-US" altLang="zh-TW" sz="1800" b="1">
                <a:solidFill>
                  <a:srgbClr val="FF0000"/>
                </a:solidFill>
              </a:rPr>
            </a:br>
            <a:r>
              <a:rPr kumimoji="0" lang="en-US" altLang="zh-TW" sz="1800" b="1">
                <a:solidFill>
                  <a:srgbClr val="FF0000"/>
                </a:solidFill>
              </a:rPr>
              <a:t>University</a:t>
            </a:r>
            <a:endParaRPr kumimoji="0" lang="zh-TW" altLang="en-US" sz="1800" b="1">
              <a:solidFill>
                <a:srgbClr val="FF0000"/>
              </a:solidFill>
            </a:endParaRPr>
          </a:p>
        </p:txBody>
      </p:sp>
      <p:pic>
        <p:nvPicPr>
          <p:cNvPr id="4106" name="Picture 9" descr="qrcode.myday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6021388"/>
            <a:ext cx="836612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7" name="Picture 6" descr="C:\Users\myday\Downloads\TKU-title15cm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825" y="333375"/>
            <a:ext cx="13858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8" name="文字方塊 14"/>
          <p:cNvSpPr txBox="1">
            <a:spLocks noChangeArrowheads="1"/>
          </p:cNvSpPr>
          <p:nvPr/>
        </p:nvSpPr>
        <p:spPr bwMode="auto">
          <a:xfrm>
            <a:off x="-36513" y="-26988"/>
            <a:ext cx="2376488" cy="400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/>
            <a:r>
              <a:rPr kumimoji="0" lang="en-US" altLang="zh-TW" sz="2000" b="1">
                <a:solidFill>
                  <a:srgbClr val="FF0000"/>
                </a:solidFill>
                <a:latin typeface="Calibri" charset="0"/>
              </a:rPr>
              <a:t>Tamkang University</a:t>
            </a:r>
            <a:endParaRPr kumimoji="0" lang="zh-TW" altLang="en-US" sz="2000" b="1">
              <a:solidFill>
                <a:srgbClr val="FF0000"/>
              </a:solidFill>
              <a:latin typeface="Calibri" charset="0"/>
            </a:endParaRPr>
          </a:p>
        </p:txBody>
      </p:sp>
      <p:sp>
        <p:nvSpPr>
          <p:cNvPr id="13" name="標題 1"/>
          <p:cNvSpPr txBox="1">
            <a:spLocks/>
          </p:cNvSpPr>
          <p:nvPr/>
        </p:nvSpPr>
        <p:spPr bwMode="auto">
          <a:xfrm>
            <a:off x="503238" y="1196752"/>
            <a:ext cx="8137525" cy="1914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400" b="1" dirty="0">
                <a:solidFill>
                  <a:srgbClr val="FF0000"/>
                </a:solidFill>
                <a:latin typeface="Arial" charset="0"/>
                <a:ea typeface="標楷體" charset="-120"/>
              </a:rPr>
              <a:t>分群分析 </a:t>
            </a:r>
            <a:r>
              <a:rPr lang="en-US" altLang="zh-TW" sz="4400" b="1" dirty="0" smtClean="0">
                <a:solidFill>
                  <a:srgbClr val="FF0000"/>
                </a:solidFill>
                <a:latin typeface="Arial" charset="0"/>
                <a:ea typeface="標楷體" charset="-120"/>
              </a:rPr>
              <a:t/>
            </a:r>
            <a:br>
              <a:rPr lang="en-US" altLang="zh-TW" sz="4400" b="1" dirty="0" smtClean="0">
                <a:solidFill>
                  <a:srgbClr val="FF0000"/>
                </a:solidFill>
                <a:latin typeface="Arial" charset="0"/>
                <a:ea typeface="標楷體" charset="-120"/>
              </a:rPr>
            </a:br>
            <a:r>
              <a:rPr lang="en-US" altLang="zh-TW" sz="4400" b="1" dirty="0" smtClean="0">
                <a:solidFill>
                  <a:srgbClr val="FF0000"/>
                </a:solidFill>
                <a:latin typeface="Arial" charset="0"/>
                <a:ea typeface="標楷體" charset="-120"/>
              </a:rPr>
              <a:t>(</a:t>
            </a:r>
            <a:r>
              <a:rPr lang="en-US" altLang="zh-TW" sz="4400" b="1" dirty="0">
                <a:solidFill>
                  <a:srgbClr val="FF0000"/>
                </a:solidFill>
                <a:latin typeface="Arial" charset="0"/>
                <a:ea typeface="標楷體" charset="-120"/>
              </a:rPr>
              <a:t>Cluster Analysis)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>
                <a:solidFill>
                  <a:schemeClr val="accent1"/>
                </a:solidFill>
              </a:rPr>
              <a:t>Cluster Analysis</a:t>
            </a:r>
            <a:endParaRPr lang="zh-TW" altLang="en-US" b="1">
              <a:solidFill>
                <a:schemeClr val="accent1"/>
              </a:solidFill>
            </a:endParaRPr>
          </a:p>
        </p:txBody>
      </p:sp>
      <p:sp>
        <p:nvSpPr>
          <p:cNvPr id="14339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7740650" y="6597650"/>
            <a:ext cx="1403350" cy="2603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1C5A8B2-D025-9546-87A0-A071432D41DD}" type="slidenum">
              <a:rPr lang="en-US" altLang="zh-TW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en-US" altLang="zh-TW" sz="1200">
              <a:solidFill>
                <a:srgbClr val="898989"/>
              </a:solidFill>
            </a:endParaRPr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133600"/>
            <a:ext cx="8331200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矩形 7"/>
          <p:cNvSpPr>
            <a:spLocks noChangeArrowheads="1"/>
          </p:cNvSpPr>
          <p:nvPr/>
        </p:nvSpPr>
        <p:spPr bwMode="auto">
          <a:xfrm>
            <a:off x="684213" y="5373688"/>
            <a:ext cx="81359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Arial" charset="0"/>
              </a:rPr>
              <a:t>Clustering of a set of objects based on the </a:t>
            </a:r>
            <a:r>
              <a:rPr lang="en-US" altLang="zh-TW" sz="1800" i="1">
                <a:latin typeface="Arial" charset="0"/>
              </a:rPr>
              <a:t>k-means method. </a:t>
            </a:r>
            <a:br>
              <a:rPr lang="en-US" altLang="zh-TW" sz="1800" i="1">
                <a:latin typeface="Arial" charset="0"/>
              </a:rPr>
            </a:br>
            <a:r>
              <a:rPr lang="en-US" altLang="zh-TW" sz="1800" i="1">
                <a:latin typeface="Arial" charset="0"/>
              </a:rPr>
              <a:t>(The mean of each cluster is </a:t>
            </a:r>
            <a:r>
              <a:rPr lang="en-US" altLang="zh-TW" sz="1800">
                <a:latin typeface="Arial" charset="0"/>
              </a:rPr>
              <a:t>marked by a “+”.)</a:t>
            </a:r>
            <a:endParaRPr lang="zh-TW" altLang="en-US" sz="1800">
              <a:latin typeface="Arial" charset="0"/>
            </a:endParaRPr>
          </a:p>
        </p:txBody>
      </p:sp>
      <p:sp>
        <p:nvSpPr>
          <p:cNvPr id="14342" name="文字方塊 32"/>
          <p:cNvSpPr txBox="1">
            <a:spLocks noChangeArrowheads="1"/>
          </p:cNvSpPr>
          <p:nvPr/>
        </p:nvSpPr>
        <p:spPr bwMode="auto">
          <a:xfrm>
            <a:off x="3348038" y="6597650"/>
            <a:ext cx="23034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1200">
                <a:solidFill>
                  <a:srgbClr val="A6A6A6"/>
                </a:solidFill>
              </a:rPr>
              <a:t>Source: Han &amp; Kamber (2006)</a:t>
            </a:r>
            <a:endParaRPr kumimoji="0" lang="zh-TW" altLang="en-US" sz="1200">
              <a:solidFill>
                <a:srgbClr val="A6A6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320025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en-US" altLang="zh-TW">
                <a:solidFill>
                  <a:schemeClr val="accent1"/>
                </a:solidFill>
                <a:latin typeface="Calibri" charset="0"/>
                <a:ea typeface="標楷體" charset="-120"/>
              </a:rPr>
              <a:t>Cluster Analysis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040312"/>
          </a:xfrm>
        </p:spPr>
        <p:txBody>
          <a:bodyPr/>
          <a:lstStyle/>
          <a:p>
            <a:pPr eaLnBrk="1" hangingPunct="1"/>
            <a:r>
              <a:rPr lang="en-US" altLang="zh-TW">
                <a:latin typeface="Calibri" charset="0"/>
                <a:ea typeface="新細明體" charset="-120"/>
              </a:rPr>
              <a:t>Clustering results may be used to</a:t>
            </a:r>
          </a:p>
          <a:p>
            <a:pPr lvl="1" eaLnBrk="1" hangingPunct="1"/>
            <a:r>
              <a:rPr lang="en-US" altLang="zh-TW">
                <a:latin typeface="Calibri" charset="0"/>
                <a:ea typeface="新細明體" charset="-120"/>
              </a:rPr>
              <a:t>Identify natural </a:t>
            </a:r>
            <a:r>
              <a:rPr lang="en-US" altLang="zh-TW">
                <a:solidFill>
                  <a:srgbClr val="FF0000"/>
                </a:solidFill>
                <a:latin typeface="Calibri" charset="0"/>
                <a:ea typeface="新細明體" charset="-120"/>
              </a:rPr>
              <a:t>groupings of customers</a:t>
            </a:r>
          </a:p>
          <a:p>
            <a:pPr lvl="1" eaLnBrk="1" hangingPunct="1"/>
            <a:r>
              <a:rPr lang="en-US" altLang="zh-TW">
                <a:latin typeface="Calibri" charset="0"/>
                <a:ea typeface="新細明體" charset="-120"/>
              </a:rPr>
              <a:t>Identify rules for assigning new cases to classes for targeting/diagnostic purposes</a:t>
            </a:r>
          </a:p>
          <a:p>
            <a:pPr lvl="1" eaLnBrk="1" hangingPunct="1"/>
            <a:r>
              <a:rPr lang="en-US" altLang="zh-TW">
                <a:latin typeface="Calibri" charset="0"/>
                <a:ea typeface="新細明體" charset="-120"/>
              </a:rPr>
              <a:t>Provide characterization, definition, labeling of populations</a:t>
            </a:r>
          </a:p>
          <a:p>
            <a:pPr lvl="1" eaLnBrk="1" hangingPunct="1"/>
            <a:r>
              <a:rPr lang="en-US" altLang="zh-TW">
                <a:latin typeface="Calibri" charset="0"/>
                <a:ea typeface="新細明體" charset="-120"/>
              </a:rPr>
              <a:t>Decrease the size and complexity of problems </a:t>
            </a:r>
            <a:br>
              <a:rPr lang="en-US" altLang="zh-TW">
                <a:latin typeface="Calibri" charset="0"/>
                <a:ea typeface="新細明體" charset="-120"/>
              </a:rPr>
            </a:br>
            <a:r>
              <a:rPr lang="en-US" altLang="zh-TW">
                <a:latin typeface="Calibri" charset="0"/>
                <a:ea typeface="新細明體" charset="-120"/>
              </a:rPr>
              <a:t>for other data mining methods </a:t>
            </a:r>
          </a:p>
          <a:p>
            <a:pPr lvl="1" eaLnBrk="1" hangingPunct="1"/>
            <a:r>
              <a:rPr lang="en-US" altLang="zh-TW">
                <a:latin typeface="Calibri" charset="0"/>
                <a:ea typeface="新細明體" charset="-120"/>
              </a:rPr>
              <a:t>Identify </a:t>
            </a:r>
            <a:r>
              <a:rPr lang="en-US" altLang="zh-TW">
                <a:solidFill>
                  <a:srgbClr val="FF0000"/>
                </a:solidFill>
                <a:latin typeface="Calibri" charset="0"/>
                <a:ea typeface="新細明體" charset="-120"/>
              </a:rPr>
              <a:t>outliers</a:t>
            </a:r>
            <a:r>
              <a:rPr lang="en-US" altLang="zh-TW">
                <a:latin typeface="Calibri" charset="0"/>
                <a:ea typeface="新細明體" charset="-120"/>
              </a:rPr>
              <a:t> in a specific domain </a:t>
            </a:r>
            <a:br>
              <a:rPr lang="en-US" altLang="zh-TW">
                <a:latin typeface="Calibri" charset="0"/>
                <a:ea typeface="新細明體" charset="-120"/>
              </a:rPr>
            </a:br>
            <a:r>
              <a:rPr lang="en-US" altLang="zh-TW">
                <a:latin typeface="Calibri" charset="0"/>
                <a:ea typeface="新細明體" charset="-120"/>
              </a:rPr>
              <a:t>(e.g., rare-event detection)</a:t>
            </a:r>
          </a:p>
        </p:txBody>
      </p:sp>
      <p:sp>
        <p:nvSpPr>
          <p:cNvPr id="15364" name="文字方塊 32"/>
          <p:cNvSpPr txBox="1">
            <a:spLocks noChangeArrowheads="1"/>
          </p:cNvSpPr>
          <p:nvPr/>
        </p:nvSpPr>
        <p:spPr bwMode="auto">
          <a:xfrm>
            <a:off x="1835150" y="6597650"/>
            <a:ext cx="56165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1200">
                <a:solidFill>
                  <a:srgbClr val="A6A6A6"/>
                </a:solidFill>
              </a:rPr>
              <a:t>Source:  Turban et al. (2011), Decision Support and Business Intelligence Systems</a:t>
            </a:r>
            <a:endParaRPr kumimoji="0" lang="zh-TW" altLang="en-US" sz="1200">
              <a:solidFill>
                <a:srgbClr val="A6A6A6"/>
              </a:solidFill>
            </a:endParaRPr>
          </a:p>
        </p:txBody>
      </p:sp>
      <p:sp>
        <p:nvSpPr>
          <p:cNvPr id="15365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xfrm>
            <a:off x="8459788" y="6597650"/>
            <a:ext cx="649287" cy="287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DDA5432-0BF3-1B46-A5E8-B8818545392C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zh-TW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3922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CC43381-8FC0-EA41-8B36-2D287EB06C24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graphicFrame>
        <p:nvGraphicFramePr>
          <p:cNvPr id="6" name="圖表 5"/>
          <p:cNvGraphicFramePr>
            <a:graphicFrameLocks noGrp="1"/>
          </p:cNvGraphicFramePr>
          <p:nvPr/>
        </p:nvGraphicFramePr>
        <p:xfrm>
          <a:off x="323528" y="1124744"/>
          <a:ext cx="576064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6156325" y="1341438"/>
          <a:ext cx="2554288" cy="4600582"/>
        </p:xfrm>
        <a:graphic>
          <a:graphicData uri="http://schemas.openxmlformats.org/drawingml/2006/table">
            <a:tbl>
              <a:tblPr/>
              <a:tblGrid>
                <a:gridCol w="752475"/>
                <a:gridCol w="723900"/>
                <a:gridCol w="1077913"/>
              </a:tblGrid>
              <a:tr h="328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Point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P(x,y)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p01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a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(3, 4)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p02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b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(3, 6)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p03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(3, 8)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p04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d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(4, 5)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p05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e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(4, 7)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p06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f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(5, 1)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p07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g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(5, 5)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p08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h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(7, 3)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p09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i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(7, 5)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p10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j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(8, 5)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755650" y="188913"/>
            <a:ext cx="74882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kumimoji="0" lang="en-US" altLang="ko-KR" sz="4800" b="1" dirty="0">
                <a:solidFill>
                  <a:schemeClr val="accent1"/>
                </a:solidFill>
                <a:latin typeface="Calibri" pitchFamily="34" charset="0"/>
                <a:ea typeface="Gulim" pitchFamily="34" charset="-127"/>
              </a:rPr>
              <a:t>Example of Cluster Analysis</a:t>
            </a:r>
            <a:endParaRPr kumimoji="0" lang="en-US" altLang="ko-KR" sz="4800" b="1" dirty="0">
              <a:solidFill>
                <a:schemeClr val="accent1"/>
              </a:solidFill>
              <a:latin typeface="Calibri" pitchFamily="34" charset="0"/>
              <a:ea typeface="Gulim" pitchFamily="34" charset="-127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3306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en-US" altLang="zh-TW">
                <a:solidFill>
                  <a:schemeClr val="accent1"/>
                </a:solidFill>
                <a:latin typeface="Calibri" charset="0"/>
                <a:ea typeface="標楷體" charset="-120"/>
              </a:rPr>
              <a:t>Cluster Analysis for Data Mining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pPr eaLnBrk="1" hangingPunct="1"/>
            <a:r>
              <a:rPr lang="en-US" altLang="zh-TW">
                <a:latin typeface="Calibri" charset="0"/>
                <a:ea typeface="新細明體" charset="-120"/>
              </a:rPr>
              <a:t>Analysis methods</a:t>
            </a:r>
          </a:p>
          <a:p>
            <a:pPr lvl="1" eaLnBrk="1" hangingPunct="1"/>
            <a:r>
              <a:rPr lang="en-US" altLang="zh-TW">
                <a:solidFill>
                  <a:srgbClr val="FF0000"/>
                </a:solidFill>
                <a:latin typeface="Calibri" charset="0"/>
                <a:ea typeface="新細明體" charset="-120"/>
              </a:rPr>
              <a:t>Statistical methods </a:t>
            </a:r>
            <a:r>
              <a:rPr lang="en-US" altLang="zh-TW">
                <a:latin typeface="Calibri" charset="0"/>
                <a:ea typeface="新細明體" charset="-120"/>
              </a:rPr>
              <a:t/>
            </a:r>
            <a:br>
              <a:rPr lang="en-US" altLang="zh-TW">
                <a:latin typeface="Calibri" charset="0"/>
                <a:ea typeface="新細明體" charset="-120"/>
              </a:rPr>
            </a:br>
            <a:r>
              <a:rPr lang="en-US" altLang="zh-TW">
                <a:latin typeface="Calibri" charset="0"/>
                <a:ea typeface="新細明體" charset="-120"/>
              </a:rPr>
              <a:t>(including both hierarchical and nonhierarchical), </a:t>
            </a:r>
            <a:br>
              <a:rPr lang="en-US" altLang="zh-TW">
                <a:latin typeface="Calibri" charset="0"/>
                <a:ea typeface="新細明體" charset="-120"/>
              </a:rPr>
            </a:br>
            <a:r>
              <a:rPr lang="en-US" altLang="zh-TW">
                <a:latin typeface="Calibri" charset="0"/>
                <a:ea typeface="新細明體" charset="-120"/>
              </a:rPr>
              <a:t>such as </a:t>
            </a:r>
            <a:r>
              <a:rPr lang="en-US" altLang="zh-TW" i="1">
                <a:solidFill>
                  <a:srgbClr val="984807"/>
                </a:solidFill>
                <a:latin typeface="Calibri" charset="0"/>
                <a:ea typeface="新細明體" charset="-120"/>
              </a:rPr>
              <a:t>k</a:t>
            </a:r>
            <a:r>
              <a:rPr lang="en-US" altLang="zh-TW">
                <a:solidFill>
                  <a:srgbClr val="984807"/>
                </a:solidFill>
                <a:latin typeface="Calibri" charset="0"/>
                <a:ea typeface="新細明體" charset="-120"/>
              </a:rPr>
              <a:t>-means</a:t>
            </a:r>
            <a:r>
              <a:rPr lang="en-US" altLang="zh-TW">
                <a:latin typeface="Calibri" charset="0"/>
                <a:ea typeface="新細明體" charset="-120"/>
              </a:rPr>
              <a:t>, </a:t>
            </a:r>
            <a:r>
              <a:rPr lang="en-US" altLang="zh-TW" i="1">
                <a:solidFill>
                  <a:srgbClr val="984807"/>
                </a:solidFill>
                <a:latin typeface="Calibri" charset="0"/>
                <a:ea typeface="新細明體" charset="-120"/>
              </a:rPr>
              <a:t>k</a:t>
            </a:r>
            <a:r>
              <a:rPr lang="en-US" altLang="zh-TW">
                <a:solidFill>
                  <a:srgbClr val="984807"/>
                </a:solidFill>
                <a:latin typeface="Calibri" charset="0"/>
                <a:ea typeface="新細明體" charset="-120"/>
              </a:rPr>
              <a:t>-modes</a:t>
            </a:r>
            <a:r>
              <a:rPr lang="en-US" altLang="zh-TW">
                <a:latin typeface="Calibri" charset="0"/>
                <a:ea typeface="新細明體" charset="-120"/>
              </a:rPr>
              <a:t>, and so on</a:t>
            </a:r>
          </a:p>
          <a:p>
            <a:pPr lvl="1" eaLnBrk="1" hangingPunct="1"/>
            <a:r>
              <a:rPr lang="en-US" altLang="zh-TW">
                <a:solidFill>
                  <a:srgbClr val="FF0000"/>
                </a:solidFill>
                <a:latin typeface="Calibri" charset="0"/>
                <a:ea typeface="新細明體" charset="-120"/>
              </a:rPr>
              <a:t>Neural networks </a:t>
            </a:r>
            <a:r>
              <a:rPr lang="en-US" altLang="zh-TW">
                <a:latin typeface="Calibri" charset="0"/>
                <a:ea typeface="新細明體" charset="-120"/>
              </a:rPr>
              <a:t/>
            </a:r>
            <a:br>
              <a:rPr lang="en-US" altLang="zh-TW">
                <a:latin typeface="Calibri" charset="0"/>
                <a:ea typeface="新細明體" charset="-120"/>
              </a:rPr>
            </a:br>
            <a:r>
              <a:rPr lang="en-US" altLang="zh-TW">
                <a:latin typeface="Calibri" charset="0"/>
                <a:ea typeface="新細明體" charset="-120"/>
              </a:rPr>
              <a:t>(adaptive resonance theory [</a:t>
            </a:r>
            <a:r>
              <a:rPr lang="en-US" altLang="zh-TW">
                <a:solidFill>
                  <a:srgbClr val="984807"/>
                </a:solidFill>
                <a:latin typeface="Calibri" charset="0"/>
                <a:ea typeface="新細明體" charset="-120"/>
              </a:rPr>
              <a:t>ART</a:t>
            </a:r>
            <a:r>
              <a:rPr lang="en-US" altLang="zh-TW">
                <a:latin typeface="Calibri" charset="0"/>
                <a:ea typeface="新細明體" charset="-120"/>
              </a:rPr>
              <a:t>], </a:t>
            </a:r>
            <a:br>
              <a:rPr lang="en-US" altLang="zh-TW">
                <a:latin typeface="Calibri" charset="0"/>
                <a:ea typeface="新細明體" charset="-120"/>
              </a:rPr>
            </a:br>
            <a:r>
              <a:rPr lang="en-US" altLang="zh-TW">
                <a:latin typeface="Calibri" charset="0"/>
                <a:ea typeface="新細明體" charset="-120"/>
              </a:rPr>
              <a:t>self-organizing map [</a:t>
            </a:r>
            <a:r>
              <a:rPr lang="en-US" altLang="zh-TW">
                <a:solidFill>
                  <a:srgbClr val="984807"/>
                </a:solidFill>
                <a:latin typeface="Calibri" charset="0"/>
                <a:ea typeface="新細明體" charset="-120"/>
              </a:rPr>
              <a:t>SOM</a:t>
            </a:r>
            <a:r>
              <a:rPr lang="en-US" altLang="zh-TW">
                <a:latin typeface="Calibri" charset="0"/>
                <a:ea typeface="新細明體" charset="-120"/>
              </a:rPr>
              <a:t>])</a:t>
            </a:r>
          </a:p>
          <a:p>
            <a:pPr lvl="1" eaLnBrk="1" hangingPunct="1"/>
            <a:r>
              <a:rPr lang="en-US" altLang="zh-TW">
                <a:solidFill>
                  <a:srgbClr val="FF0000"/>
                </a:solidFill>
                <a:latin typeface="Calibri" charset="0"/>
                <a:ea typeface="新細明體" charset="-120"/>
              </a:rPr>
              <a:t>Fuzzy logic </a:t>
            </a:r>
            <a:r>
              <a:rPr lang="en-US" altLang="zh-TW">
                <a:latin typeface="Calibri" charset="0"/>
                <a:ea typeface="新細明體" charset="-120"/>
              </a:rPr>
              <a:t>(e.g., fuzzy c-means algorithm)</a:t>
            </a:r>
          </a:p>
          <a:p>
            <a:pPr lvl="1" eaLnBrk="1" hangingPunct="1"/>
            <a:r>
              <a:rPr lang="en-US" altLang="zh-TW">
                <a:solidFill>
                  <a:srgbClr val="FF0000"/>
                </a:solidFill>
                <a:latin typeface="Calibri" charset="0"/>
                <a:ea typeface="新細明體" charset="-120"/>
              </a:rPr>
              <a:t>Genetic algorithms </a:t>
            </a:r>
          </a:p>
          <a:p>
            <a:pPr lvl="3" eaLnBrk="1" hangingPunct="1"/>
            <a:endParaRPr lang="en-US" altLang="zh-TW" sz="1200">
              <a:latin typeface="Calibri" charset="0"/>
              <a:ea typeface="新細明體" charset="-120"/>
            </a:endParaRPr>
          </a:p>
          <a:p>
            <a:pPr eaLnBrk="1" hangingPunct="1"/>
            <a:r>
              <a:rPr lang="en-US" altLang="zh-TW">
                <a:latin typeface="Calibri" charset="0"/>
                <a:ea typeface="新細明體" charset="-120"/>
              </a:rPr>
              <a:t>Divisive versus Agglomerative methods</a:t>
            </a:r>
          </a:p>
        </p:txBody>
      </p:sp>
      <p:sp>
        <p:nvSpPr>
          <p:cNvPr id="17412" name="文字方塊 32"/>
          <p:cNvSpPr txBox="1">
            <a:spLocks noChangeArrowheads="1"/>
          </p:cNvSpPr>
          <p:nvPr/>
        </p:nvSpPr>
        <p:spPr bwMode="auto">
          <a:xfrm>
            <a:off x="1835150" y="6597650"/>
            <a:ext cx="56165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1200">
                <a:solidFill>
                  <a:srgbClr val="A6A6A6"/>
                </a:solidFill>
              </a:rPr>
              <a:t>Source:  Turban et al. (2011), Decision Support and Business Intelligence Systems</a:t>
            </a:r>
            <a:endParaRPr kumimoji="0" lang="zh-TW" altLang="en-US" sz="1200">
              <a:solidFill>
                <a:srgbClr val="A6A6A6"/>
              </a:solidFill>
            </a:endParaRPr>
          </a:p>
        </p:txBody>
      </p:sp>
      <p:sp>
        <p:nvSpPr>
          <p:cNvPr id="17413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xfrm>
            <a:off x="8459788" y="6597650"/>
            <a:ext cx="649287" cy="287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DEC2AA1-7F09-6248-875A-29CD0EECA6D5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zh-TW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03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en-US" altLang="zh-TW">
                <a:solidFill>
                  <a:schemeClr val="accent1"/>
                </a:solidFill>
                <a:latin typeface="Calibri" charset="0"/>
                <a:ea typeface="標楷體" charset="-120"/>
              </a:rPr>
              <a:t>Cluster Analysis for Data Mining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113337"/>
          </a:xfrm>
        </p:spPr>
        <p:txBody>
          <a:bodyPr/>
          <a:lstStyle/>
          <a:p>
            <a:pPr eaLnBrk="1" hangingPunct="1"/>
            <a:r>
              <a:rPr lang="en-US" altLang="zh-TW" sz="2800">
                <a:solidFill>
                  <a:srgbClr val="FF0000"/>
                </a:solidFill>
                <a:latin typeface="Calibri" charset="0"/>
                <a:ea typeface="新細明體" charset="-120"/>
              </a:rPr>
              <a:t>How many clusters?</a:t>
            </a:r>
          </a:p>
          <a:p>
            <a:pPr lvl="1" eaLnBrk="1" hangingPunct="1"/>
            <a:r>
              <a:rPr lang="en-US" altLang="zh-TW" sz="2400">
                <a:latin typeface="Calibri" charset="0"/>
                <a:ea typeface="新細明體" charset="-120"/>
              </a:rPr>
              <a:t>There is not a “truly optimal” way to calculate it</a:t>
            </a:r>
          </a:p>
          <a:p>
            <a:pPr lvl="1" eaLnBrk="1" hangingPunct="1"/>
            <a:r>
              <a:rPr lang="en-US" altLang="zh-TW" sz="2400">
                <a:latin typeface="Calibri" charset="0"/>
                <a:ea typeface="新細明體" charset="-120"/>
              </a:rPr>
              <a:t>Heuristics are often used</a:t>
            </a:r>
          </a:p>
          <a:p>
            <a:pPr marL="1371600" lvl="2" indent="-457200" eaLnBrk="1" hangingPunct="1">
              <a:buFont typeface="Calibri" charset="0"/>
              <a:buAutoNum type="arabicPeriod"/>
            </a:pPr>
            <a:r>
              <a:rPr lang="en-US" altLang="zh-TW" sz="2000">
                <a:latin typeface="Calibri" charset="0"/>
                <a:ea typeface="新細明體" charset="-120"/>
              </a:rPr>
              <a:t>Look at the sparseness of clusters</a:t>
            </a:r>
          </a:p>
          <a:p>
            <a:pPr marL="1371600" lvl="2" indent="-457200" eaLnBrk="1" hangingPunct="1">
              <a:buFont typeface="Calibri" charset="0"/>
              <a:buAutoNum type="arabicPeriod"/>
            </a:pPr>
            <a:r>
              <a:rPr lang="en-US" altLang="zh-TW" sz="2000">
                <a:solidFill>
                  <a:srgbClr val="FF0000"/>
                </a:solidFill>
                <a:latin typeface="Calibri" charset="0"/>
                <a:ea typeface="新細明體" charset="-120"/>
              </a:rPr>
              <a:t>Number of clusters = (n/2)</a:t>
            </a:r>
            <a:r>
              <a:rPr lang="en-US" altLang="zh-TW" sz="2000" baseline="30000">
                <a:solidFill>
                  <a:srgbClr val="FF0000"/>
                </a:solidFill>
                <a:latin typeface="Calibri" charset="0"/>
                <a:ea typeface="新細明體" charset="-120"/>
              </a:rPr>
              <a:t>1/2</a:t>
            </a:r>
            <a:r>
              <a:rPr lang="en-US" altLang="zh-TW" sz="2000">
                <a:solidFill>
                  <a:srgbClr val="FF0000"/>
                </a:solidFill>
                <a:latin typeface="Calibri" charset="0"/>
                <a:ea typeface="新細明體" charset="-120"/>
              </a:rPr>
              <a:t> </a:t>
            </a:r>
            <a:r>
              <a:rPr lang="en-US" altLang="zh-TW" sz="1600">
                <a:latin typeface="Calibri" charset="0"/>
                <a:ea typeface="新細明體" charset="-120"/>
              </a:rPr>
              <a:t>(n: no of data points)</a:t>
            </a:r>
          </a:p>
          <a:p>
            <a:pPr marL="1371600" lvl="2" indent="-457200" eaLnBrk="1" hangingPunct="1">
              <a:buFont typeface="Calibri" charset="0"/>
              <a:buAutoNum type="arabicPeriod"/>
            </a:pPr>
            <a:r>
              <a:rPr lang="en-US" altLang="zh-TW" sz="2000">
                <a:latin typeface="Calibri" charset="0"/>
                <a:ea typeface="新細明體" charset="-120"/>
              </a:rPr>
              <a:t>Use Akaike information criterion (AIC)</a:t>
            </a:r>
          </a:p>
          <a:p>
            <a:pPr marL="1371600" lvl="2" indent="-457200" eaLnBrk="1" hangingPunct="1">
              <a:buFont typeface="Calibri" charset="0"/>
              <a:buAutoNum type="arabicPeriod"/>
            </a:pPr>
            <a:r>
              <a:rPr lang="en-US" altLang="zh-TW" sz="2000">
                <a:latin typeface="Calibri" charset="0"/>
                <a:ea typeface="新細明體" charset="-120"/>
              </a:rPr>
              <a:t>Use Bayesian information criterion (BIC)</a:t>
            </a:r>
          </a:p>
          <a:p>
            <a:pPr eaLnBrk="1" hangingPunct="1"/>
            <a:r>
              <a:rPr lang="en-US" altLang="zh-TW" sz="2800">
                <a:latin typeface="Calibri" charset="0"/>
                <a:ea typeface="新細明體" charset="-120"/>
              </a:rPr>
              <a:t>Most cluster analysis methods involve the use of a </a:t>
            </a:r>
            <a:r>
              <a:rPr lang="en-US" altLang="zh-TW" sz="2800">
                <a:solidFill>
                  <a:srgbClr val="FF3300"/>
                </a:solidFill>
                <a:latin typeface="Calibri" charset="0"/>
                <a:ea typeface="新細明體" charset="-120"/>
              </a:rPr>
              <a:t>distance measure </a:t>
            </a:r>
            <a:r>
              <a:rPr lang="en-US" altLang="zh-TW" sz="2800">
                <a:latin typeface="Calibri" charset="0"/>
                <a:ea typeface="新細明體" charset="-120"/>
              </a:rPr>
              <a:t>to calculate the closeness between pairs of items </a:t>
            </a:r>
          </a:p>
          <a:p>
            <a:pPr lvl="1" eaLnBrk="1" hangingPunct="1"/>
            <a:r>
              <a:rPr lang="en-US" altLang="zh-TW" sz="2400">
                <a:solidFill>
                  <a:srgbClr val="FF0000"/>
                </a:solidFill>
                <a:latin typeface="Calibri" charset="0"/>
                <a:ea typeface="新細明體" charset="-120"/>
              </a:rPr>
              <a:t>Euclidian</a:t>
            </a:r>
            <a:r>
              <a:rPr lang="en-US" altLang="zh-TW" sz="2400">
                <a:latin typeface="Calibri" charset="0"/>
                <a:ea typeface="新細明體" charset="-120"/>
              </a:rPr>
              <a:t> versus </a:t>
            </a:r>
            <a:r>
              <a:rPr lang="en-US" altLang="zh-TW" sz="2400">
                <a:solidFill>
                  <a:srgbClr val="FF0000"/>
                </a:solidFill>
                <a:latin typeface="Calibri" charset="0"/>
                <a:ea typeface="新細明體" charset="-120"/>
              </a:rPr>
              <a:t>Manhattan</a:t>
            </a:r>
            <a:r>
              <a:rPr lang="en-US" altLang="zh-TW" sz="2400">
                <a:latin typeface="Calibri" charset="0"/>
                <a:ea typeface="新細明體" charset="-120"/>
              </a:rPr>
              <a:t> (rectilinear) </a:t>
            </a:r>
            <a:r>
              <a:rPr lang="en-US" altLang="zh-TW" sz="2400">
                <a:solidFill>
                  <a:srgbClr val="FF0000"/>
                </a:solidFill>
                <a:latin typeface="Calibri" charset="0"/>
                <a:ea typeface="新細明體" charset="-120"/>
              </a:rPr>
              <a:t>distance</a:t>
            </a:r>
          </a:p>
        </p:txBody>
      </p:sp>
      <p:sp>
        <p:nvSpPr>
          <p:cNvPr id="18436" name="文字方塊 32"/>
          <p:cNvSpPr txBox="1">
            <a:spLocks noChangeArrowheads="1"/>
          </p:cNvSpPr>
          <p:nvPr/>
        </p:nvSpPr>
        <p:spPr bwMode="auto">
          <a:xfrm>
            <a:off x="1835150" y="6597650"/>
            <a:ext cx="56165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1200">
                <a:solidFill>
                  <a:srgbClr val="A6A6A6"/>
                </a:solidFill>
              </a:rPr>
              <a:t>Source:  Turban et al. (2011), Decision Support and Business Intelligence Systems</a:t>
            </a:r>
            <a:endParaRPr kumimoji="0" lang="zh-TW" altLang="en-US" sz="1200">
              <a:solidFill>
                <a:srgbClr val="A6A6A6"/>
              </a:solidFill>
            </a:endParaRPr>
          </a:p>
        </p:txBody>
      </p:sp>
      <p:sp>
        <p:nvSpPr>
          <p:cNvPr id="18437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xfrm>
            <a:off x="8459788" y="6597650"/>
            <a:ext cx="649287" cy="287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3F16C59-88AC-3E4C-BF8E-0642C56E534E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zh-TW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00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i="1">
                <a:solidFill>
                  <a:srgbClr val="FF3300"/>
                </a:solidFill>
                <a:latin typeface="Calibri" charset="0"/>
                <a:ea typeface="新細明體" charset="-120"/>
              </a:rPr>
              <a:t>k</a:t>
            </a:r>
            <a:r>
              <a:rPr lang="en-US" altLang="zh-TW">
                <a:solidFill>
                  <a:srgbClr val="FF3300"/>
                </a:solidFill>
                <a:latin typeface="Calibri" charset="0"/>
                <a:ea typeface="新細明體" charset="-120"/>
              </a:rPr>
              <a:t>-Means Clustering Algorithm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4824412"/>
          </a:xfrm>
        </p:spPr>
        <p:txBody>
          <a:bodyPr/>
          <a:lstStyle/>
          <a:p>
            <a:pPr eaLnBrk="1" hangingPunct="1"/>
            <a:r>
              <a:rPr lang="en-US" altLang="zh-TW" sz="2800" i="1">
                <a:latin typeface="Calibri" charset="0"/>
                <a:ea typeface="新細明體" charset="-120"/>
              </a:rPr>
              <a:t>k </a:t>
            </a:r>
            <a:r>
              <a:rPr lang="en-US" altLang="zh-TW" sz="2800">
                <a:latin typeface="Calibri" charset="0"/>
                <a:ea typeface="新細明體" charset="-120"/>
              </a:rPr>
              <a:t>: pre-determined number of clusters</a:t>
            </a:r>
          </a:p>
          <a:p>
            <a:pPr eaLnBrk="1" hangingPunct="1"/>
            <a:r>
              <a:rPr lang="en-US" altLang="zh-TW" sz="2800">
                <a:latin typeface="Calibri" charset="0"/>
                <a:ea typeface="新細明體" charset="-120"/>
              </a:rPr>
              <a:t>Algorithm (</a:t>
            </a:r>
            <a:r>
              <a:rPr lang="en-US" altLang="zh-TW" sz="2800">
                <a:solidFill>
                  <a:srgbClr val="FF3300"/>
                </a:solidFill>
                <a:latin typeface="Calibri" charset="0"/>
                <a:ea typeface="新細明體" charset="-120"/>
              </a:rPr>
              <a:t>Step 0:</a:t>
            </a:r>
            <a:r>
              <a:rPr lang="en-US" altLang="zh-TW" sz="2800">
                <a:latin typeface="Calibri" charset="0"/>
                <a:ea typeface="新細明體" charset="-120"/>
              </a:rPr>
              <a:t> determine value of </a:t>
            </a:r>
            <a:r>
              <a:rPr lang="en-US" altLang="zh-TW" sz="2800" i="1">
                <a:latin typeface="Calibri" charset="0"/>
                <a:ea typeface="新細明體" charset="-120"/>
              </a:rPr>
              <a:t>k</a:t>
            </a:r>
            <a:r>
              <a:rPr lang="en-US" altLang="zh-TW" sz="2800">
                <a:latin typeface="Calibri" charset="0"/>
                <a:ea typeface="新細明體" charset="-120"/>
              </a:rPr>
              <a:t>)</a:t>
            </a:r>
          </a:p>
          <a:p>
            <a:pPr eaLnBrk="1" hangingPunct="1">
              <a:buFont typeface="Wingdings" charset="2"/>
              <a:buNone/>
            </a:pPr>
            <a:r>
              <a:rPr lang="en-US" altLang="zh-TW" sz="2800">
                <a:solidFill>
                  <a:srgbClr val="FF3300"/>
                </a:solidFill>
                <a:latin typeface="Calibri" charset="0"/>
                <a:ea typeface="新細明體" charset="-120"/>
              </a:rPr>
              <a:t>Step 1:</a:t>
            </a:r>
            <a:r>
              <a:rPr lang="en-US" altLang="zh-TW" sz="2800">
                <a:latin typeface="Calibri" charset="0"/>
                <a:ea typeface="新細明體" charset="-120"/>
              </a:rPr>
              <a:t> Randomly generate </a:t>
            </a:r>
            <a:r>
              <a:rPr lang="en-US" altLang="zh-TW" sz="2800" i="1">
                <a:latin typeface="Calibri" charset="0"/>
                <a:ea typeface="新細明體" charset="-120"/>
              </a:rPr>
              <a:t>k</a:t>
            </a:r>
            <a:r>
              <a:rPr lang="en-US" altLang="zh-TW" sz="2800">
                <a:latin typeface="Calibri" charset="0"/>
                <a:ea typeface="新細明體" charset="-120"/>
              </a:rPr>
              <a:t> random points as initial cluster centers</a:t>
            </a:r>
          </a:p>
          <a:p>
            <a:pPr eaLnBrk="1" hangingPunct="1">
              <a:buFont typeface="Wingdings" charset="2"/>
              <a:buNone/>
            </a:pPr>
            <a:r>
              <a:rPr lang="en-US" altLang="zh-TW" sz="2800">
                <a:solidFill>
                  <a:srgbClr val="FF3300"/>
                </a:solidFill>
                <a:latin typeface="Calibri" charset="0"/>
                <a:ea typeface="新細明體" charset="-120"/>
              </a:rPr>
              <a:t>Step 2:</a:t>
            </a:r>
            <a:r>
              <a:rPr lang="en-US" altLang="zh-TW" sz="2800">
                <a:latin typeface="Calibri" charset="0"/>
                <a:ea typeface="新細明體" charset="-120"/>
              </a:rPr>
              <a:t> Assign each point to the nearest cluster center</a:t>
            </a:r>
          </a:p>
          <a:p>
            <a:pPr eaLnBrk="1" hangingPunct="1">
              <a:buFont typeface="Wingdings" charset="2"/>
              <a:buNone/>
            </a:pPr>
            <a:r>
              <a:rPr lang="en-US" altLang="zh-TW" sz="2800">
                <a:solidFill>
                  <a:srgbClr val="FF3300"/>
                </a:solidFill>
                <a:latin typeface="Calibri" charset="0"/>
                <a:ea typeface="新細明體" charset="-120"/>
              </a:rPr>
              <a:t>Step 3:</a:t>
            </a:r>
            <a:r>
              <a:rPr lang="en-US" altLang="zh-TW" sz="2800">
                <a:latin typeface="Calibri" charset="0"/>
                <a:ea typeface="新細明體" charset="-120"/>
              </a:rPr>
              <a:t> Re-compute the new cluster centers</a:t>
            </a:r>
          </a:p>
          <a:p>
            <a:pPr eaLnBrk="1" hangingPunct="1">
              <a:buFont typeface="Wingdings" charset="2"/>
              <a:buNone/>
            </a:pPr>
            <a:r>
              <a:rPr lang="en-US" altLang="zh-TW" sz="2800">
                <a:solidFill>
                  <a:srgbClr val="FF3300"/>
                </a:solidFill>
                <a:latin typeface="Calibri" charset="0"/>
                <a:ea typeface="新細明體" charset="-120"/>
              </a:rPr>
              <a:t>Repetition step: </a:t>
            </a:r>
            <a:r>
              <a:rPr lang="en-US" altLang="zh-TW" sz="2800">
                <a:latin typeface="Calibri" charset="0"/>
                <a:ea typeface="新細明體" charset="-120"/>
              </a:rPr>
              <a:t>Repeat steps 2 and 3 until some convergence criterion is met (usually that the assignment of points to clusters becomes stable)</a:t>
            </a:r>
          </a:p>
        </p:txBody>
      </p:sp>
      <p:sp>
        <p:nvSpPr>
          <p:cNvPr id="19460" name="文字方塊 32"/>
          <p:cNvSpPr txBox="1">
            <a:spLocks noChangeArrowheads="1"/>
          </p:cNvSpPr>
          <p:nvPr/>
        </p:nvSpPr>
        <p:spPr bwMode="auto">
          <a:xfrm>
            <a:off x="1835150" y="6597650"/>
            <a:ext cx="56165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1200">
                <a:solidFill>
                  <a:srgbClr val="A6A6A6"/>
                </a:solidFill>
              </a:rPr>
              <a:t>Source:  Turban et al. (2011), Decision Support and Business Intelligence Systems</a:t>
            </a:r>
            <a:endParaRPr kumimoji="0" lang="zh-TW" altLang="en-US" sz="1200">
              <a:solidFill>
                <a:srgbClr val="A6A6A6"/>
              </a:solidFill>
            </a:endParaRPr>
          </a:p>
        </p:txBody>
      </p:sp>
      <p:sp>
        <p:nvSpPr>
          <p:cNvPr id="19461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xfrm>
            <a:off x="8459788" y="6597650"/>
            <a:ext cx="649287" cy="287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28E9852-037B-F543-ADB1-8BCD3E467B11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zh-TW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22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solidFill>
                  <a:schemeClr val="accent1"/>
                </a:solidFill>
                <a:latin typeface="Calibri" charset="0"/>
                <a:ea typeface="新細明體" charset="-120"/>
              </a:rPr>
              <a:t>Cluster Analysis for Data Mining - </a:t>
            </a:r>
            <a:r>
              <a:rPr lang="en-US" altLang="zh-TW" i="1">
                <a:solidFill>
                  <a:schemeClr val="accent1"/>
                </a:solidFill>
                <a:latin typeface="Calibri" charset="0"/>
                <a:ea typeface="新細明體" charset="-120"/>
              </a:rPr>
              <a:t/>
            </a:r>
            <a:br>
              <a:rPr lang="en-US" altLang="zh-TW" i="1">
                <a:solidFill>
                  <a:schemeClr val="accent1"/>
                </a:solidFill>
                <a:latin typeface="Calibri" charset="0"/>
                <a:ea typeface="新細明體" charset="-120"/>
              </a:rPr>
            </a:br>
            <a:r>
              <a:rPr lang="en-US" altLang="zh-TW" i="1">
                <a:solidFill>
                  <a:schemeClr val="accent1"/>
                </a:solidFill>
                <a:latin typeface="Calibri" charset="0"/>
                <a:ea typeface="新細明體" charset="-120"/>
              </a:rPr>
              <a:t>k</a:t>
            </a:r>
            <a:r>
              <a:rPr lang="en-US" altLang="zh-TW">
                <a:solidFill>
                  <a:schemeClr val="accent1"/>
                </a:solidFill>
                <a:latin typeface="Calibri" charset="0"/>
                <a:ea typeface="新細明體" charset="-120"/>
              </a:rPr>
              <a:t>-Means Clustering Algorithm</a:t>
            </a:r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133600"/>
            <a:ext cx="86106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文字方塊 32"/>
          <p:cNvSpPr txBox="1">
            <a:spLocks noChangeArrowheads="1"/>
          </p:cNvSpPr>
          <p:nvPr/>
        </p:nvSpPr>
        <p:spPr bwMode="auto">
          <a:xfrm>
            <a:off x="1835150" y="6597650"/>
            <a:ext cx="56165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1200">
                <a:solidFill>
                  <a:srgbClr val="A6A6A6"/>
                </a:solidFill>
              </a:rPr>
              <a:t>Source:  Turban et al. (2011), Decision Support and Business Intelligence Systems</a:t>
            </a:r>
            <a:endParaRPr kumimoji="0" lang="zh-TW" altLang="en-US" sz="1200">
              <a:solidFill>
                <a:srgbClr val="A6A6A6"/>
              </a:solidFill>
            </a:endParaRPr>
          </a:p>
        </p:txBody>
      </p:sp>
      <p:sp>
        <p:nvSpPr>
          <p:cNvPr id="20485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xfrm>
            <a:off x="8459788" y="6597650"/>
            <a:ext cx="649287" cy="287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F4BEE5E-29DD-BC48-A8B3-DD9F1A9349D9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zh-TW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23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550"/>
          </a:xfrm>
        </p:spPr>
        <p:txBody>
          <a:bodyPr/>
          <a:lstStyle/>
          <a:p>
            <a:r>
              <a:rPr lang="en-US" altLang="zh-TW" sz="12000">
                <a:solidFill>
                  <a:schemeClr val="accent1"/>
                </a:solidFill>
                <a:latin typeface="Calibri" charset="0"/>
                <a:ea typeface="標楷體" charset="-120"/>
              </a:rPr>
              <a:t>Similarity</a:t>
            </a:r>
            <a:br>
              <a:rPr lang="en-US" altLang="zh-TW" sz="12000">
                <a:solidFill>
                  <a:schemeClr val="accent1"/>
                </a:solidFill>
                <a:latin typeface="Calibri" charset="0"/>
                <a:ea typeface="標楷體" charset="-120"/>
              </a:rPr>
            </a:br>
            <a:r>
              <a:rPr lang="en-US" altLang="zh-TW" sz="12000">
                <a:solidFill>
                  <a:schemeClr val="accent1"/>
                </a:solidFill>
                <a:latin typeface="Calibri" charset="0"/>
                <a:ea typeface="標楷體" charset="-120"/>
              </a:rPr>
              <a:t/>
            </a:r>
            <a:br>
              <a:rPr lang="en-US" altLang="zh-TW" sz="12000">
                <a:solidFill>
                  <a:schemeClr val="accent1"/>
                </a:solidFill>
                <a:latin typeface="Calibri" charset="0"/>
                <a:ea typeface="標楷體" charset="-120"/>
              </a:rPr>
            </a:br>
            <a:r>
              <a:rPr lang="en-US" altLang="zh-TW" sz="12000">
                <a:solidFill>
                  <a:schemeClr val="accent1"/>
                </a:solidFill>
                <a:latin typeface="Calibri" charset="0"/>
                <a:ea typeface="標楷體" charset="-120"/>
              </a:rPr>
              <a:t>Distance</a:t>
            </a:r>
            <a:endParaRPr lang="zh-TW" altLang="en-US" sz="12000">
              <a:solidFill>
                <a:schemeClr val="accent1"/>
              </a:solidFill>
              <a:latin typeface="Calibri" charset="0"/>
              <a:ea typeface="標楷體" charset="-120"/>
            </a:endParaRPr>
          </a:p>
        </p:txBody>
      </p:sp>
      <p:sp>
        <p:nvSpPr>
          <p:cNvPr id="21507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fld id="{B00278B9-71D0-0C4F-85FD-F56957775E27}" type="slidenum">
              <a:rPr kumimoji="0" lang="zh-TW" altLang="en-US">
                <a:solidFill>
                  <a:srgbClr val="898989"/>
                </a:solidFill>
                <a:latin typeface="Calibri" charset="0"/>
              </a:rPr>
              <a:pPr eaLnBrk="1" hangingPunct="1"/>
              <a:t>17</a:t>
            </a:fld>
            <a:endParaRPr kumimoji="0" lang="zh-TW" altLang="en-US">
              <a:solidFill>
                <a:srgbClr val="898989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485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52400"/>
            <a:ext cx="8083550" cy="1066800"/>
          </a:xfrm>
        </p:spPr>
        <p:txBody>
          <a:bodyPr/>
          <a:lstStyle/>
          <a:p>
            <a:r>
              <a:rPr lang="en-US" altLang="zh-TW">
                <a:solidFill>
                  <a:schemeClr val="accent1"/>
                </a:solidFill>
                <a:latin typeface="Calibri" charset="0"/>
                <a:ea typeface="新細明體" charset="-120"/>
              </a:rPr>
              <a:t>Similarity and Dissimilarity Between Objects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229600" cy="47244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altLang="zh-TW" sz="2400" u="sng">
                <a:solidFill>
                  <a:srgbClr val="FF0000"/>
                </a:solidFill>
                <a:latin typeface="Calibri" charset="0"/>
                <a:ea typeface="新細明體" charset="-120"/>
              </a:rPr>
              <a:t>Distances</a:t>
            </a:r>
            <a:r>
              <a:rPr lang="en-US" altLang="zh-TW" sz="2400">
                <a:latin typeface="Calibri" charset="0"/>
                <a:ea typeface="新細明體" charset="-120"/>
              </a:rPr>
              <a:t> are normally used to measure the </a:t>
            </a:r>
            <a:r>
              <a:rPr lang="en-US" altLang="zh-TW" sz="2400" u="sng">
                <a:solidFill>
                  <a:srgbClr val="FF0000"/>
                </a:solidFill>
                <a:latin typeface="Calibri" charset="0"/>
                <a:ea typeface="新細明體" charset="-120"/>
              </a:rPr>
              <a:t>similarity</a:t>
            </a:r>
            <a:r>
              <a:rPr lang="en-US" altLang="zh-TW" sz="2400">
                <a:latin typeface="Calibri" charset="0"/>
                <a:ea typeface="新細明體" charset="-120"/>
              </a:rPr>
              <a:t> or </a:t>
            </a:r>
            <a:r>
              <a:rPr lang="en-US" altLang="zh-TW" sz="2400" u="sng">
                <a:latin typeface="Calibri" charset="0"/>
                <a:ea typeface="新細明體" charset="-120"/>
              </a:rPr>
              <a:t>dissimilarity</a:t>
            </a:r>
            <a:r>
              <a:rPr lang="en-US" altLang="zh-TW" sz="2400">
                <a:latin typeface="Calibri" charset="0"/>
                <a:ea typeface="新細明體" charset="-120"/>
              </a:rPr>
              <a:t> between two data objects</a:t>
            </a:r>
          </a:p>
          <a:p>
            <a:pPr>
              <a:lnSpc>
                <a:spcPct val="120000"/>
              </a:lnSpc>
            </a:pPr>
            <a:r>
              <a:rPr lang="en-US" altLang="zh-TW" sz="2400">
                <a:latin typeface="Calibri" charset="0"/>
                <a:ea typeface="新細明體" charset="-120"/>
              </a:rPr>
              <a:t>Some popular ones include: </a:t>
            </a:r>
            <a:r>
              <a:rPr lang="en-US" altLang="zh-TW" sz="2400" i="1">
                <a:solidFill>
                  <a:srgbClr val="FF0000"/>
                </a:solidFill>
                <a:latin typeface="Calibri" charset="0"/>
                <a:ea typeface="新細明體" charset="-120"/>
              </a:rPr>
              <a:t>Minkowski distance</a:t>
            </a:r>
            <a:r>
              <a:rPr lang="en-US" altLang="zh-TW" sz="2400">
                <a:latin typeface="Calibri" charset="0"/>
                <a:ea typeface="新細明體" charset="-120"/>
              </a:rPr>
              <a:t>:</a:t>
            </a:r>
          </a:p>
          <a:p>
            <a:pPr>
              <a:lnSpc>
                <a:spcPct val="120000"/>
              </a:lnSpc>
            </a:pPr>
            <a:endParaRPr lang="en-US" altLang="zh-TW" sz="2400">
              <a:latin typeface="Calibri" charset="0"/>
              <a:ea typeface="新細明體" charset="-120"/>
            </a:endParaRPr>
          </a:p>
          <a:p>
            <a:pPr lvl="1">
              <a:lnSpc>
                <a:spcPct val="120000"/>
              </a:lnSpc>
              <a:buFont typeface="Wingdings" charset="2"/>
              <a:buNone/>
            </a:pPr>
            <a:r>
              <a:rPr lang="en-US" altLang="zh-TW" sz="2400">
                <a:latin typeface="Calibri" charset="0"/>
                <a:ea typeface="新細明體" charset="-120"/>
              </a:rPr>
              <a:t>where  </a:t>
            </a:r>
            <a:r>
              <a:rPr lang="en-US" altLang="zh-TW" sz="2400" i="1">
                <a:latin typeface="Calibri" charset="0"/>
                <a:ea typeface="新細明體" charset="-120"/>
              </a:rPr>
              <a:t>i</a:t>
            </a:r>
            <a:r>
              <a:rPr lang="en-US" altLang="zh-TW" sz="2400">
                <a:latin typeface="Calibri" charset="0"/>
                <a:ea typeface="新細明體" charset="-120"/>
              </a:rPr>
              <a:t> = (</a:t>
            </a:r>
            <a:r>
              <a:rPr lang="en-US" altLang="zh-TW" sz="2400" i="1">
                <a:latin typeface="Calibri" charset="0"/>
                <a:ea typeface="新細明體" charset="-120"/>
              </a:rPr>
              <a:t>x</a:t>
            </a:r>
            <a:r>
              <a:rPr lang="en-US" altLang="zh-TW" sz="2400" baseline="-25000">
                <a:latin typeface="Calibri" charset="0"/>
                <a:ea typeface="新細明體" charset="-120"/>
              </a:rPr>
              <a:t>i1</a:t>
            </a:r>
            <a:r>
              <a:rPr lang="en-US" altLang="zh-TW" sz="2400">
                <a:latin typeface="Calibri" charset="0"/>
                <a:ea typeface="新細明體" charset="-120"/>
              </a:rPr>
              <a:t>, </a:t>
            </a:r>
            <a:r>
              <a:rPr lang="en-US" altLang="zh-TW" sz="2400" i="1">
                <a:latin typeface="Calibri" charset="0"/>
                <a:ea typeface="新細明體" charset="-120"/>
              </a:rPr>
              <a:t>x</a:t>
            </a:r>
            <a:r>
              <a:rPr lang="en-US" altLang="zh-TW" sz="2400" baseline="-25000">
                <a:latin typeface="Calibri" charset="0"/>
                <a:ea typeface="新細明體" charset="-120"/>
              </a:rPr>
              <a:t>i2</a:t>
            </a:r>
            <a:r>
              <a:rPr lang="en-US" altLang="zh-TW" sz="2400">
                <a:latin typeface="Calibri" charset="0"/>
                <a:ea typeface="新細明體" charset="-120"/>
              </a:rPr>
              <a:t>, …, </a:t>
            </a:r>
            <a:r>
              <a:rPr lang="en-US" altLang="zh-TW" sz="2400" i="1">
                <a:latin typeface="Calibri" charset="0"/>
                <a:ea typeface="新細明體" charset="-120"/>
              </a:rPr>
              <a:t>x</a:t>
            </a:r>
            <a:r>
              <a:rPr lang="en-US" altLang="zh-TW" sz="2400" baseline="-25000">
                <a:latin typeface="Calibri" charset="0"/>
                <a:ea typeface="新細明體" charset="-120"/>
              </a:rPr>
              <a:t>ip</a:t>
            </a:r>
            <a:r>
              <a:rPr lang="en-US" altLang="zh-TW" sz="2400">
                <a:latin typeface="Calibri" charset="0"/>
                <a:ea typeface="新細明體" charset="-120"/>
              </a:rPr>
              <a:t>) and</a:t>
            </a:r>
            <a:r>
              <a:rPr lang="en-US" altLang="zh-TW" sz="2400" i="1">
                <a:latin typeface="Calibri" charset="0"/>
                <a:ea typeface="新細明體" charset="-120"/>
              </a:rPr>
              <a:t> j</a:t>
            </a:r>
            <a:r>
              <a:rPr lang="en-US" altLang="zh-TW" sz="2400">
                <a:latin typeface="Calibri" charset="0"/>
                <a:ea typeface="新細明體" charset="-120"/>
              </a:rPr>
              <a:t> = (</a:t>
            </a:r>
            <a:r>
              <a:rPr lang="en-US" altLang="zh-TW" sz="2400" i="1">
                <a:latin typeface="Calibri" charset="0"/>
                <a:ea typeface="新細明體" charset="-120"/>
              </a:rPr>
              <a:t>x</a:t>
            </a:r>
            <a:r>
              <a:rPr lang="en-US" altLang="zh-TW" sz="2400" baseline="-25000">
                <a:latin typeface="Calibri" charset="0"/>
                <a:ea typeface="新細明體" charset="-120"/>
              </a:rPr>
              <a:t>j1</a:t>
            </a:r>
            <a:r>
              <a:rPr lang="en-US" altLang="zh-TW" sz="2400">
                <a:latin typeface="Calibri" charset="0"/>
                <a:ea typeface="新細明體" charset="-120"/>
              </a:rPr>
              <a:t>, </a:t>
            </a:r>
            <a:r>
              <a:rPr lang="en-US" altLang="zh-TW" sz="2400" i="1">
                <a:latin typeface="Calibri" charset="0"/>
                <a:ea typeface="新細明體" charset="-120"/>
              </a:rPr>
              <a:t>x</a:t>
            </a:r>
            <a:r>
              <a:rPr lang="en-US" altLang="zh-TW" sz="2400" baseline="-25000">
                <a:latin typeface="Calibri" charset="0"/>
                <a:ea typeface="新細明體" charset="-120"/>
              </a:rPr>
              <a:t>j2</a:t>
            </a:r>
            <a:r>
              <a:rPr lang="en-US" altLang="zh-TW" sz="2400">
                <a:latin typeface="Calibri" charset="0"/>
                <a:ea typeface="新細明體" charset="-120"/>
              </a:rPr>
              <a:t>, …, </a:t>
            </a:r>
            <a:r>
              <a:rPr lang="en-US" altLang="zh-TW" sz="2400" i="1">
                <a:latin typeface="Calibri" charset="0"/>
                <a:ea typeface="新細明體" charset="-120"/>
              </a:rPr>
              <a:t>x</a:t>
            </a:r>
            <a:r>
              <a:rPr lang="en-US" altLang="zh-TW" sz="2400" baseline="-25000">
                <a:latin typeface="Calibri" charset="0"/>
                <a:ea typeface="新細明體" charset="-120"/>
              </a:rPr>
              <a:t>jp</a:t>
            </a:r>
            <a:r>
              <a:rPr lang="en-US" altLang="zh-TW" sz="2400">
                <a:latin typeface="Calibri" charset="0"/>
                <a:ea typeface="新細明體" charset="-120"/>
              </a:rPr>
              <a:t>) are two </a:t>
            </a:r>
            <a:r>
              <a:rPr lang="en-US" altLang="zh-TW" sz="2400" i="1">
                <a:latin typeface="Calibri" charset="0"/>
                <a:ea typeface="新細明體" charset="-120"/>
              </a:rPr>
              <a:t>p</a:t>
            </a:r>
            <a:r>
              <a:rPr lang="en-US" altLang="zh-TW" sz="2400">
                <a:latin typeface="Calibri" charset="0"/>
                <a:ea typeface="新細明體" charset="-120"/>
              </a:rPr>
              <a:t>-dimensional data objects, and </a:t>
            </a:r>
            <a:r>
              <a:rPr lang="en-US" altLang="zh-TW" sz="2400" i="1">
                <a:latin typeface="Calibri" charset="0"/>
                <a:ea typeface="新細明體" charset="-120"/>
              </a:rPr>
              <a:t>q</a:t>
            </a:r>
            <a:r>
              <a:rPr lang="en-US" altLang="zh-TW" sz="2400">
                <a:latin typeface="Calibri" charset="0"/>
                <a:ea typeface="新細明體" charset="-120"/>
              </a:rPr>
              <a:t> is a positive integer</a:t>
            </a:r>
          </a:p>
          <a:p>
            <a:pPr>
              <a:lnSpc>
                <a:spcPct val="120000"/>
              </a:lnSpc>
            </a:pPr>
            <a:r>
              <a:rPr lang="en-US" altLang="zh-TW" sz="2400">
                <a:latin typeface="Calibri" charset="0"/>
                <a:ea typeface="新細明體" charset="-120"/>
              </a:rPr>
              <a:t>If </a:t>
            </a:r>
            <a:r>
              <a:rPr lang="en-US" altLang="zh-TW" sz="2400" i="1">
                <a:latin typeface="Calibri" charset="0"/>
                <a:ea typeface="新細明體" charset="-120"/>
              </a:rPr>
              <a:t>q</a:t>
            </a:r>
            <a:r>
              <a:rPr lang="en-US" altLang="zh-TW" sz="2400">
                <a:latin typeface="Calibri" charset="0"/>
                <a:ea typeface="新細明體" charset="-120"/>
              </a:rPr>
              <a:t> = </a:t>
            </a:r>
            <a:r>
              <a:rPr lang="en-US" altLang="zh-TW" sz="2400" i="1">
                <a:latin typeface="Calibri" charset="0"/>
                <a:ea typeface="新細明體" charset="-120"/>
              </a:rPr>
              <a:t>1</a:t>
            </a:r>
            <a:r>
              <a:rPr lang="en-US" altLang="zh-TW" sz="2400">
                <a:latin typeface="Calibri" charset="0"/>
                <a:ea typeface="新細明體" charset="-120"/>
              </a:rPr>
              <a:t>, </a:t>
            </a:r>
            <a:r>
              <a:rPr lang="en-US" altLang="zh-TW" sz="2400" i="1">
                <a:latin typeface="Calibri" charset="0"/>
                <a:ea typeface="新細明體" charset="-120"/>
              </a:rPr>
              <a:t>d</a:t>
            </a:r>
            <a:r>
              <a:rPr lang="en-US" altLang="zh-TW" sz="2400">
                <a:latin typeface="Calibri" charset="0"/>
                <a:ea typeface="新細明體" charset="-120"/>
              </a:rPr>
              <a:t> is </a:t>
            </a:r>
            <a:r>
              <a:rPr lang="en-US" altLang="zh-TW" sz="2400">
                <a:solidFill>
                  <a:srgbClr val="FF0000"/>
                </a:solidFill>
                <a:latin typeface="Calibri" charset="0"/>
                <a:ea typeface="新細明體" charset="-120"/>
              </a:rPr>
              <a:t>Manhattan distance</a:t>
            </a:r>
            <a:endParaRPr lang="en-US" altLang="zh-TW" sz="2400" i="1">
              <a:solidFill>
                <a:srgbClr val="FF0000"/>
              </a:solidFill>
              <a:latin typeface="Calibri" charset="0"/>
              <a:ea typeface="新細明體" charset="-120"/>
            </a:endParaRPr>
          </a:p>
          <a:p>
            <a:pPr>
              <a:lnSpc>
                <a:spcPct val="120000"/>
              </a:lnSpc>
            </a:pPr>
            <a:endParaRPr lang="en-US" altLang="zh-TW" sz="2400" i="1">
              <a:latin typeface="Calibri" charset="0"/>
              <a:ea typeface="新細明體" charset="-120"/>
            </a:endParaRPr>
          </a:p>
          <a:p>
            <a:pPr lvl="1">
              <a:lnSpc>
                <a:spcPct val="120000"/>
              </a:lnSpc>
              <a:buFont typeface="Wingdings" charset="2"/>
              <a:buNone/>
            </a:pPr>
            <a:endParaRPr lang="en-US" altLang="zh-TW" sz="2400">
              <a:latin typeface="Calibri" charset="0"/>
              <a:ea typeface="新細明體" charset="-120"/>
            </a:endParaRPr>
          </a:p>
        </p:txBody>
      </p:sp>
      <p:graphicFrame>
        <p:nvGraphicFramePr>
          <p:cNvPr id="22532" name="Object 2"/>
          <p:cNvGraphicFramePr>
            <a:graphicFrameLocks noChangeAspect="1"/>
          </p:cNvGraphicFramePr>
          <p:nvPr/>
        </p:nvGraphicFramePr>
        <p:xfrm>
          <a:off x="1905000" y="3124200"/>
          <a:ext cx="51816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815" name="Equation" r:id="rId3" imgW="5181600" imgH="596900" progId="Equation.3">
                  <p:embed/>
                </p:oleObj>
              </mc:Choice>
              <mc:Fallback>
                <p:oleObj name="Equation" r:id="rId3" imgW="5181600" imgH="596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124200"/>
                        <a:ext cx="5181600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3"/>
          <p:cNvGraphicFramePr>
            <a:graphicFrameLocks noChangeAspect="1"/>
          </p:cNvGraphicFramePr>
          <p:nvPr/>
        </p:nvGraphicFramePr>
        <p:xfrm>
          <a:off x="2514600" y="5562600"/>
          <a:ext cx="45212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816" name="Equation" r:id="rId5" imgW="4292600" imgH="431800" progId="Equation.3">
                  <p:embed/>
                </p:oleObj>
              </mc:Choice>
              <mc:Fallback>
                <p:oleObj name="Equation" r:id="rId5" imgW="42926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562600"/>
                        <a:ext cx="4521200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4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xfrm>
            <a:off x="8459788" y="6597650"/>
            <a:ext cx="649287" cy="287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69EC976-2559-8A42-A413-DE297064680F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sp>
        <p:nvSpPr>
          <p:cNvPr id="22535" name="文字方塊 32"/>
          <p:cNvSpPr txBox="1">
            <a:spLocks noChangeArrowheads="1"/>
          </p:cNvSpPr>
          <p:nvPr/>
        </p:nvSpPr>
        <p:spPr bwMode="auto">
          <a:xfrm>
            <a:off x="3348038" y="6597650"/>
            <a:ext cx="23034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1200">
                <a:solidFill>
                  <a:srgbClr val="A6A6A6"/>
                </a:solidFill>
              </a:rPr>
              <a:t>Source: Han &amp; Kamber (2006)</a:t>
            </a:r>
            <a:endParaRPr kumimoji="0" lang="zh-TW" altLang="en-US" sz="1200">
              <a:solidFill>
                <a:srgbClr val="A6A6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892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28600"/>
            <a:ext cx="8443912" cy="990600"/>
          </a:xfrm>
        </p:spPr>
        <p:txBody>
          <a:bodyPr/>
          <a:lstStyle/>
          <a:p>
            <a:r>
              <a:rPr lang="en-US" altLang="zh-TW">
                <a:solidFill>
                  <a:schemeClr val="accent1"/>
                </a:solidFill>
                <a:latin typeface="Calibri" charset="0"/>
                <a:ea typeface="新細明體" charset="-120"/>
              </a:rPr>
              <a:t>Similarity and Dissimilarity Between Objects (Cont.)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9530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altLang="zh-TW" sz="2400" i="1">
                <a:latin typeface="Calibri" charset="0"/>
                <a:ea typeface="新細明體" charset="-120"/>
              </a:rPr>
              <a:t>If q</a:t>
            </a:r>
            <a:r>
              <a:rPr lang="en-US" altLang="zh-TW" sz="2400">
                <a:latin typeface="Calibri" charset="0"/>
                <a:ea typeface="新細明體" charset="-120"/>
              </a:rPr>
              <a:t> = </a:t>
            </a:r>
            <a:r>
              <a:rPr lang="en-US" altLang="zh-TW" sz="2400" i="1">
                <a:latin typeface="Calibri" charset="0"/>
                <a:ea typeface="新細明體" charset="-120"/>
              </a:rPr>
              <a:t>2</a:t>
            </a:r>
            <a:r>
              <a:rPr lang="en-US" altLang="zh-TW" sz="2400">
                <a:latin typeface="Calibri" charset="0"/>
                <a:ea typeface="新細明體" charset="-120"/>
              </a:rPr>
              <a:t>,</a:t>
            </a:r>
            <a:r>
              <a:rPr lang="en-US" altLang="zh-TW" sz="2400" i="1">
                <a:latin typeface="Calibri" charset="0"/>
                <a:ea typeface="新細明體" charset="-120"/>
              </a:rPr>
              <a:t> d </a:t>
            </a:r>
            <a:r>
              <a:rPr lang="en-US" altLang="zh-TW" sz="2400">
                <a:latin typeface="Calibri" charset="0"/>
                <a:ea typeface="新細明體" charset="-120"/>
              </a:rPr>
              <a:t>is </a:t>
            </a:r>
            <a:r>
              <a:rPr lang="en-US" altLang="zh-TW" sz="2400">
                <a:solidFill>
                  <a:srgbClr val="FF0000"/>
                </a:solidFill>
                <a:latin typeface="Calibri" charset="0"/>
                <a:ea typeface="新細明體" charset="-120"/>
              </a:rPr>
              <a:t>Euclidean distance</a:t>
            </a:r>
            <a:r>
              <a:rPr lang="en-US" altLang="zh-TW" sz="2400">
                <a:latin typeface="Calibri" charset="0"/>
                <a:ea typeface="新細明體" charset="-120"/>
              </a:rPr>
              <a:t>:</a:t>
            </a:r>
          </a:p>
          <a:p>
            <a:pPr>
              <a:lnSpc>
                <a:spcPct val="110000"/>
              </a:lnSpc>
            </a:pPr>
            <a:endParaRPr lang="en-US" altLang="zh-TW" sz="2400">
              <a:latin typeface="Calibri" charset="0"/>
              <a:ea typeface="新細明體" charset="-120"/>
            </a:endParaRPr>
          </a:p>
          <a:p>
            <a:pPr lvl="1">
              <a:lnSpc>
                <a:spcPct val="110000"/>
              </a:lnSpc>
            </a:pPr>
            <a:r>
              <a:rPr lang="en-US" altLang="zh-TW" sz="2400">
                <a:latin typeface="Calibri" charset="0"/>
                <a:ea typeface="新細明體" charset="-120"/>
              </a:rPr>
              <a:t>Properties</a:t>
            </a:r>
          </a:p>
          <a:p>
            <a:pPr lvl="2">
              <a:lnSpc>
                <a:spcPct val="110000"/>
              </a:lnSpc>
            </a:pPr>
            <a:r>
              <a:rPr lang="en-US" altLang="zh-TW" i="1">
                <a:latin typeface="Calibri" charset="0"/>
                <a:ea typeface="新細明體" charset="-120"/>
              </a:rPr>
              <a:t>d(i,j)</a:t>
            </a:r>
            <a:r>
              <a:rPr lang="en-US" altLang="zh-TW">
                <a:latin typeface="Calibri" charset="0"/>
                <a:ea typeface="新細明體" charset="-120"/>
              </a:rPr>
              <a:t> </a:t>
            </a:r>
            <a:r>
              <a:rPr lang="en-US" altLang="zh-TW">
                <a:latin typeface="Calibri" charset="0"/>
                <a:ea typeface="新細明體" charset="-120"/>
                <a:sym typeface="Symbol" charset="2"/>
              </a:rPr>
              <a:t> 0</a:t>
            </a:r>
            <a:endParaRPr lang="en-US" altLang="zh-TW">
              <a:latin typeface="Calibri" charset="0"/>
              <a:ea typeface="新細明體" charset="-120"/>
            </a:endParaRPr>
          </a:p>
          <a:p>
            <a:pPr lvl="2">
              <a:lnSpc>
                <a:spcPct val="110000"/>
              </a:lnSpc>
            </a:pPr>
            <a:r>
              <a:rPr lang="en-US" altLang="zh-TW" i="1">
                <a:latin typeface="Calibri" charset="0"/>
                <a:ea typeface="新細明體" charset="-120"/>
              </a:rPr>
              <a:t>d(i,i)</a:t>
            </a:r>
            <a:r>
              <a:rPr lang="en-US" altLang="zh-TW">
                <a:latin typeface="Calibri" charset="0"/>
                <a:ea typeface="新細明體" charset="-120"/>
              </a:rPr>
              <a:t> </a:t>
            </a:r>
            <a:r>
              <a:rPr lang="en-US" altLang="zh-TW">
                <a:latin typeface="Calibri" charset="0"/>
                <a:ea typeface="新細明體" charset="-120"/>
                <a:sym typeface="Symbol" charset="2"/>
              </a:rPr>
              <a:t>= 0</a:t>
            </a:r>
            <a:endParaRPr lang="en-US" altLang="zh-TW">
              <a:latin typeface="Calibri" charset="0"/>
              <a:ea typeface="新細明體" charset="-120"/>
            </a:endParaRPr>
          </a:p>
          <a:p>
            <a:pPr lvl="2">
              <a:lnSpc>
                <a:spcPct val="110000"/>
              </a:lnSpc>
            </a:pPr>
            <a:r>
              <a:rPr lang="en-US" altLang="zh-TW" i="1">
                <a:latin typeface="Calibri" charset="0"/>
                <a:ea typeface="新細明體" charset="-120"/>
              </a:rPr>
              <a:t>d(i,j)</a:t>
            </a:r>
            <a:r>
              <a:rPr lang="en-US" altLang="zh-TW">
                <a:latin typeface="Calibri" charset="0"/>
                <a:ea typeface="新細明體" charset="-120"/>
              </a:rPr>
              <a:t> </a:t>
            </a:r>
            <a:r>
              <a:rPr lang="en-US" altLang="zh-TW">
                <a:latin typeface="Calibri" charset="0"/>
                <a:ea typeface="新細明體" charset="-120"/>
                <a:sym typeface="Symbol" charset="2"/>
              </a:rPr>
              <a:t>= </a:t>
            </a:r>
            <a:r>
              <a:rPr lang="en-US" altLang="zh-TW" i="1">
                <a:latin typeface="Calibri" charset="0"/>
                <a:ea typeface="新細明體" charset="-120"/>
              </a:rPr>
              <a:t>d(j,i)</a:t>
            </a:r>
            <a:endParaRPr lang="en-US" altLang="zh-TW">
              <a:latin typeface="Calibri" charset="0"/>
              <a:ea typeface="新細明體" charset="-120"/>
            </a:endParaRPr>
          </a:p>
          <a:p>
            <a:pPr lvl="2">
              <a:lnSpc>
                <a:spcPct val="110000"/>
              </a:lnSpc>
            </a:pPr>
            <a:r>
              <a:rPr lang="en-US" altLang="zh-TW" i="1">
                <a:latin typeface="Calibri" charset="0"/>
                <a:ea typeface="新細明體" charset="-120"/>
              </a:rPr>
              <a:t>d(i,j)</a:t>
            </a:r>
            <a:r>
              <a:rPr lang="en-US" altLang="zh-TW">
                <a:latin typeface="Calibri" charset="0"/>
                <a:ea typeface="新細明體" charset="-120"/>
              </a:rPr>
              <a:t> </a:t>
            </a:r>
            <a:r>
              <a:rPr lang="en-US" altLang="zh-TW">
                <a:latin typeface="Calibri" charset="0"/>
                <a:ea typeface="新細明體" charset="-120"/>
                <a:sym typeface="Symbol" charset="2"/>
              </a:rPr>
              <a:t> </a:t>
            </a:r>
            <a:r>
              <a:rPr lang="en-US" altLang="zh-TW" i="1">
                <a:latin typeface="Calibri" charset="0"/>
                <a:ea typeface="新細明體" charset="-120"/>
              </a:rPr>
              <a:t>d(i,k)</a:t>
            </a:r>
            <a:r>
              <a:rPr lang="en-US" altLang="zh-TW">
                <a:latin typeface="Calibri" charset="0"/>
                <a:ea typeface="新細明體" charset="-120"/>
              </a:rPr>
              <a:t> </a:t>
            </a:r>
            <a:r>
              <a:rPr lang="en-US" altLang="zh-TW">
                <a:latin typeface="Calibri" charset="0"/>
                <a:ea typeface="新細明體" charset="-120"/>
                <a:sym typeface="Symbol" charset="2"/>
              </a:rPr>
              <a:t>+ </a:t>
            </a:r>
            <a:r>
              <a:rPr lang="en-US" altLang="zh-TW" i="1">
                <a:latin typeface="Calibri" charset="0"/>
                <a:ea typeface="新細明體" charset="-120"/>
              </a:rPr>
              <a:t>d(k,j)</a:t>
            </a:r>
            <a:endParaRPr lang="en-US" altLang="zh-TW">
              <a:latin typeface="Calibri" charset="0"/>
              <a:ea typeface="新細明體" charset="-120"/>
              <a:sym typeface="Symbol" charset="2"/>
            </a:endParaRPr>
          </a:p>
          <a:p>
            <a:pPr>
              <a:lnSpc>
                <a:spcPct val="110000"/>
              </a:lnSpc>
            </a:pPr>
            <a:r>
              <a:rPr lang="en-US" altLang="zh-TW" sz="2400">
                <a:latin typeface="Calibri" charset="0"/>
                <a:ea typeface="新細明體" charset="-120"/>
              </a:rPr>
              <a:t>Also, one can use weighted distance, parametric Pearson product moment correlation, or other disimilarity measures</a:t>
            </a:r>
          </a:p>
        </p:txBody>
      </p:sp>
      <p:graphicFrame>
        <p:nvGraphicFramePr>
          <p:cNvPr id="23556" name="Object 2"/>
          <p:cNvGraphicFramePr>
            <a:graphicFrameLocks noChangeAspect="1"/>
          </p:cNvGraphicFramePr>
          <p:nvPr/>
        </p:nvGraphicFramePr>
        <p:xfrm>
          <a:off x="1981200" y="2133600"/>
          <a:ext cx="5170488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833" name="Equation" r:id="rId3" imgW="5168900" imgH="584200" progId="Equation.3">
                  <p:embed/>
                </p:oleObj>
              </mc:Choice>
              <mc:Fallback>
                <p:oleObj name="Equation" r:id="rId3" imgW="5168900" imgH="584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133600"/>
                        <a:ext cx="5170488" cy="582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7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xfrm>
            <a:off x="8459788" y="6597650"/>
            <a:ext cx="649287" cy="287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B9283A6-B044-D44E-99D8-78D4C8B5FE13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sp>
        <p:nvSpPr>
          <p:cNvPr id="23558" name="文字方塊 32"/>
          <p:cNvSpPr txBox="1">
            <a:spLocks noChangeArrowheads="1"/>
          </p:cNvSpPr>
          <p:nvPr/>
        </p:nvSpPr>
        <p:spPr bwMode="auto">
          <a:xfrm>
            <a:off x="3348038" y="6597650"/>
            <a:ext cx="23034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1200">
                <a:solidFill>
                  <a:srgbClr val="A6A6A6"/>
                </a:solidFill>
              </a:rPr>
              <a:t>Source: Han &amp; Kamber (2006)</a:t>
            </a:r>
            <a:endParaRPr kumimoji="0" lang="zh-TW" altLang="en-US" sz="1200">
              <a:solidFill>
                <a:srgbClr val="A6A6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9675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內容版面配置區 2"/>
          <p:cNvSpPr>
            <a:spLocks noGrp="1"/>
          </p:cNvSpPr>
          <p:nvPr>
            <p:ph idx="1"/>
          </p:nvPr>
        </p:nvSpPr>
        <p:spPr>
          <a:xfrm>
            <a:off x="107950" y="1125538"/>
            <a:ext cx="8856663" cy="5399087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altLang="en-US" sz="2400" dirty="0">
                <a:latin typeface="Calibri" charset="0"/>
                <a:ea typeface="標楷體" charset="-120"/>
              </a:rPr>
              <a:t>週次 (Week)    日期 (Date)    內容 (Subject/Topics)</a:t>
            </a:r>
          </a:p>
          <a:p>
            <a:pPr>
              <a:buFont typeface="Arial" charset="0"/>
              <a:buNone/>
            </a:pPr>
            <a:r>
              <a:rPr lang="en-US" altLang="zh-TW" sz="2400" dirty="0">
                <a:latin typeface="Calibri" charset="0"/>
                <a:ea typeface="標楷體" charset="-120"/>
              </a:rPr>
              <a:t>1    </a:t>
            </a:r>
            <a:r>
              <a:rPr lang="en-US" altLang="zh-TW" sz="2400" dirty="0" smtClean="0">
                <a:latin typeface="Calibri" charset="0"/>
                <a:ea typeface="標楷體" charset="-120"/>
              </a:rPr>
              <a:t>2017/02/16    </a:t>
            </a:r>
            <a:r>
              <a:rPr lang="zh-TW" altLang="en-US" sz="2400" dirty="0">
                <a:latin typeface="Calibri" charset="0"/>
                <a:ea typeface="標楷體" charset="-120"/>
              </a:rPr>
              <a:t>巨量資料探勘課程介紹 </a:t>
            </a:r>
            <a:r>
              <a:rPr lang="en-US" altLang="zh-TW" sz="2400" dirty="0">
                <a:latin typeface="Calibri" charset="0"/>
                <a:ea typeface="標楷體" charset="-120"/>
              </a:rPr>
              <a:t/>
            </a:r>
            <a:br>
              <a:rPr lang="en-US" altLang="zh-TW" sz="2400" dirty="0">
                <a:latin typeface="Calibri" charset="0"/>
                <a:ea typeface="標楷體" charset="-120"/>
              </a:rPr>
            </a:br>
            <a:r>
              <a:rPr lang="en-US" altLang="zh-TW" sz="2400" dirty="0">
                <a:latin typeface="Calibri" charset="0"/>
                <a:ea typeface="標楷體" charset="-120"/>
              </a:rPr>
              <a:t>                          (Course Orientation for Big Data Mining)</a:t>
            </a:r>
          </a:p>
          <a:p>
            <a:pPr>
              <a:buFont typeface="Arial" charset="0"/>
              <a:buNone/>
            </a:pPr>
            <a:r>
              <a:rPr lang="en-US" altLang="zh-TW" sz="2400" dirty="0">
                <a:latin typeface="Calibri" charset="0"/>
                <a:ea typeface="標楷體" charset="-120"/>
              </a:rPr>
              <a:t>2    </a:t>
            </a:r>
            <a:r>
              <a:rPr lang="en-US" altLang="zh-TW" sz="2400" dirty="0" smtClean="0">
                <a:latin typeface="Calibri" charset="0"/>
                <a:ea typeface="標楷體" charset="-120"/>
              </a:rPr>
              <a:t>2017/02/23    </a:t>
            </a:r>
            <a:r>
              <a:rPr lang="zh-TW" altLang="en-US" sz="2400" dirty="0">
                <a:latin typeface="Calibri" charset="0"/>
                <a:ea typeface="標楷體" charset="-120"/>
              </a:rPr>
              <a:t>巨量資料基礎：</a:t>
            </a:r>
            <a:r>
              <a:rPr lang="en-US" altLang="zh-TW" sz="1800" dirty="0">
                <a:latin typeface="Calibri" charset="0"/>
                <a:ea typeface="標楷體" charset="-120"/>
              </a:rPr>
              <a:t>MapReduce</a:t>
            </a:r>
            <a:r>
              <a:rPr lang="zh-TW" altLang="en-US" sz="1800" dirty="0">
                <a:latin typeface="Calibri" charset="0"/>
                <a:ea typeface="標楷體" charset="-120"/>
              </a:rPr>
              <a:t>典範、</a:t>
            </a:r>
            <a:r>
              <a:rPr lang="en-US" altLang="zh-TW" sz="1800" dirty="0">
                <a:latin typeface="Calibri" charset="0"/>
                <a:ea typeface="標楷體" charset="-120"/>
              </a:rPr>
              <a:t>Hadoop</a:t>
            </a:r>
            <a:r>
              <a:rPr lang="zh-TW" altLang="en-US" sz="1800" dirty="0">
                <a:latin typeface="Calibri" charset="0"/>
                <a:ea typeface="標楷體" charset="-120"/>
              </a:rPr>
              <a:t>與</a:t>
            </a:r>
            <a:r>
              <a:rPr lang="en-US" altLang="zh-TW" sz="1800" dirty="0">
                <a:latin typeface="Calibri" charset="0"/>
                <a:ea typeface="標楷體" charset="-120"/>
              </a:rPr>
              <a:t>Spark</a:t>
            </a:r>
            <a:r>
              <a:rPr lang="zh-TW" altLang="en-US" sz="1800" dirty="0">
                <a:latin typeface="Calibri" charset="0"/>
                <a:ea typeface="標楷體" charset="-120"/>
              </a:rPr>
              <a:t>生態系統 </a:t>
            </a:r>
            <a:r>
              <a:rPr lang="en-US" altLang="zh-TW" sz="1800" dirty="0">
                <a:latin typeface="Calibri" charset="0"/>
                <a:ea typeface="標楷體" charset="-120"/>
              </a:rPr>
              <a:t> </a:t>
            </a:r>
            <a:br>
              <a:rPr lang="en-US" altLang="zh-TW" sz="1800" dirty="0">
                <a:latin typeface="Calibri" charset="0"/>
                <a:ea typeface="標楷體" charset="-120"/>
              </a:rPr>
            </a:br>
            <a:r>
              <a:rPr lang="en-US" altLang="zh-TW" sz="2400" dirty="0">
                <a:latin typeface="Calibri" charset="0"/>
                <a:ea typeface="標楷體" charset="-120"/>
              </a:rPr>
              <a:t>                           (Fundamental Big Data: MapReduce Paradigm, </a:t>
            </a:r>
            <a:br>
              <a:rPr lang="en-US" altLang="zh-TW" sz="2400" dirty="0">
                <a:latin typeface="Calibri" charset="0"/>
                <a:ea typeface="標楷體" charset="-120"/>
              </a:rPr>
            </a:br>
            <a:r>
              <a:rPr lang="en-US" altLang="zh-TW" sz="2400" dirty="0">
                <a:latin typeface="Calibri" charset="0"/>
                <a:ea typeface="標楷體" charset="-120"/>
              </a:rPr>
              <a:t>                             Hadoop and Spark Ecosystem)</a:t>
            </a:r>
          </a:p>
          <a:p>
            <a:pPr>
              <a:buFont typeface="Arial" charset="0"/>
              <a:buNone/>
            </a:pPr>
            <a:r>
              <a:rPr lang="en-US" altLang="zh-TW" sz="2400" dirty="0">
                <a:latin typeface="Calibri" charset="0"/>
                <a:ea typeface="標楷體" charset="-120"/>
              </a:rPr>
              <a:t>3    </a:t>
            </a:r>
            <a:r>
              <a:rPr lang="en-US" altLang="zh-TW" sz="2400" dirty="0" smtClean="0">
                <a:latin typeface="Calibri" charset="0"/>
                <a:ea typeface="標楷體" charset="-120"/>
              </a:rPr>
              <a:t>2017/03/02    </a:t>
            </a:r>
            <a:r>
              <a:rPr lang="zh-TW" altLang="en-US" sz="2400" dirty="0">
                <a:latin typeface="Calibri" charset="0"/>
                <a:ea typeface="標楷體" charset="-120"/>
              </a:rPr>
              <a:t>關連分析 </a:t>
            </a:r>
            <a:r>
              <a:rPr lang="en-US" altLang="zh-TW" sz="2400" dirty="0">
                <a:latin typeface="Calibri" charset="0"/>
                <a:ea typeface="標楷體" charset="-120"/>
              </a:rPr>
              <a:t>(Association Analysis)</a:t>
            </a:r>
          </a:p>
          <a:p>
            <a:pPr>
              <a:buFont typeface="Arial" charset="0"/>
              <a:buNone/>
            </a:pPr>
            <a:r>
              <a:rPr lang="en-US" altLang="zh-TW" sz="2400" dirty="0">
                <a:latin typeface="Calibri" charset="0"/>
                <a:ea typeface="標楷體" charset="-120"/>
              </a:rPr>
              <a:t>4    </a:t>
            </a:r>
            <a:r>
              <a:rPr lang="en-US" altLang="zh-TW" sz="2400" dirty="0" smtClean="0">
                <a:latin typeface="Calibri" charset="0"/>
                <a:ea typeface="標楷體" charset="-120"/>
              </a:rPr>
              <a:t>2017/03/09    </a:t>
            </a:r>
            <a:r>
              <a:rPr lang="zh-TW" altLang="en-US" sz="2400" dirty="0">
                <a:latin typeface="Calibri" charset="0"/>
                <a:ea typeface="標楷體" charset="-120"/>
              </a:rPr>
              <a:t>分類與預測 </a:t>
            </a:r>
            <a:r>
              <a:rPr lang="en-US" altLang="zh-TW" sz="2400" dirty="0">
                <a:latin typeface="Calibri" charset="0"/>
                <a:ea typeface="標楷體" charset="-120"/>
              </a:rPr>
              <a:t>(Classification and Prediction)</a:t>
            </a:r>
          </a:p>
          <a:p>
            <a:pPr>
              <a:buFont typeface="Arial" charset="0"/>
              <a:buNone/>
            </a:pPr>
            <a:r>
              <a:rPr lang="en-US" altLang="zh-TW" sz="2400" dirty="0">
                <a:solidFill>
                  <a:srgbClr val="FF0000"/>
                </a:solidFill>
                <a:latin typeface="Calibri" charset="0"/>
                <a:ea typeface="標楷體" charset="-120"/>
              </a:rPr>
              <a:t>5    </a:t>
            </a:r>
            <a:r>
              <a:rPr lang="en-US" altLang="zh-TW" sz="2400" dirty="0" smtClean="0">
                <a:solidFill>
                  <a:srgbClr val="FF0000"/>
                </a:solidFill>
                <a:latin typeface="Calibri" charset="0"/>
                <a:ea typeface="標楷體" charset="-120"/>
              </a:rPr>
              <a:t>2017/03/16    </a:t>
            </a:r>
            <a:r>
              <a:rPr lang="zh-TW" altLang="en-US" sz="2400" dirty="0">
                <a:solidFill>
                  <a:srgbClr val="FF0000"/>
                </a:solidFill>
                <a:latin typeface="Calibri" charset="0"/>
                <a:ea typeface="標楷體" charset="-120"/>
              </a:rPr>
              <a:t>分群分析 </a:t>
            </a:r>
            <a:r>
              <a:rPr lang="en-US" altLang="zh-TW" sz="2400" dirty="0">
                <a:solidFill>
                  <a:srgbClr val="FF0000"/>
                </a:solidFill>
                <a:latin typeface="Calibri" charset="0"/>
                <a:ea typeface="標楷體" charset="-120"/>
              </a:rPr>
              <a:t>(Cluster Analysis)</a:t>
            </a:r>
          </a:p>
          <a:p>
            <a:pPr>
              <a:buFont typeface="Arial" charset="0"/>
              <a:buNone/>
            </a:pPr>
            <a:r>
              <a:rPr lang="en-US" altLang="zh-TW" sz="2400" dirty="0">
                <a:solidFill>
                  <a:srgbClr val="31859C"/>
                </a:solidFill>
                <a:latin typeface="Calibri" charset="0"/>
                <a:ea typeface="標楷體" charset="-120"/>
              </a:rPr>
              <a:t>6    </a:t>
            </a:r>
            <a:r>
              <a:rPr lang="en-US" altLang="zh-TW" sz="2400" dirty="0" smtClean="0">
                <a:solidFill>
                  <a:srgbClr val="31859C"/>
                </a:solidFill>
                <a:latin typeface="Calibri" charset="0"/>
                <a:ea typeface="標楷體" charset="-120"/>
              </a:rPr>
              <a:t>2017/03/23    </a:t>
            </a:r>
            <a:r>
              <a:rPr lang="zh-TW" altLang="en-US" sz="2400" dirty="0">
                <a:solidFill>
                  <a:srgbClr val="31859C"/>
                </a:solidFill>
                <a:latin typeface="Calibri" charset="0"/>
                <a:ea typeface="標楷體" charset="-120"/>
              </a:rPr>
              <a:t>個案分析與實作一 </a:t>
            </a:r>
            <a:r>
              <a:rPr lang="en-US" altLang="zh-TW" sz="2400" dirty="0">
                <a:solidFill>
                  <a:srgbClr val="31859C"/>
                </a:solidFill>
                <a:latin typeface="Calibri" charset="0"/>
                <a:ea typeface="標楷體" charset="-120"/>
              </a:rPr>
              <a:t>(SAS EM </a:t>
            </a:r>
            <a:r>
              <a:rPr lang="zh-TW" altLang="en-US" sz="2400" dirty="0">
                <a:solidFill>
                  <a:srgbClr val="31859C"/>
                </a:solidFill>
                <a:latin typeface="Calibri" charset="0"/>
                <a:ea typeface="標楷體" charset="-120"/>
              </a:rPr>
              <a:t>分群分析</a:t>
            </a:r>
            <a:r>
              <a:rPr lang="en-US" altLang="zh-TW" sz="2400" dirty="0">
                <a:solidFill>
                  <a:srgbClr val="31859C"/>
                </a:solidFill>
                <a:latin typeface="Calibri" charset="0"/>
                <a:ea typeface="標楷體" charset="-120"/>
              </a:rPr>
              <a:t>)</a:t>
            </a:r>
            <a:r>
              <a:rPr lang="zh-TW" altLang="en-US" sz="2400" dirty="0">
                <a:solidFill>
                  <a:srgbClr val="31859C"/>
                </a:solidFill>
                <a:latin typeface="Calibri" charset="0"/>
                <a:ea typeface="標楷體" charset="-120"/>
              </a:rPr>
              <a:t>： </a:t>
            </a:r>
            <a:r>
              <a:rPr lang="en-US" altLang="zh-TW" sz="2400" dirty="0">
                <a:solidFill>
                  <a:srgbClr val="31859C"/>
                </a:solidFill>
                <a:latin typeface="Calibri" charset="0"/>
                <a:ea typeface="標楷體" charset="-120"/>
              </a:rPr>
              <a:t/>
            </a:r>
            <a:br>
              <a:rPr lang="en-US" altLang="zh-TW" sz="2400" dirty="0">
                <a:solidFill>
                  <a:srgbClr val="31859C"/>
                </a:solidFill>
                <a:latin typeface="Calibri" charset="0"/>
                <a:ea typeface="標楷體" charset="-120"/>
              </a:rPr>
            </a:br>
            <a:r>
              <a:rPr lang="en-US" altLang="zh-TW" sz="2400" dirty="0">
                <a:solidFill>
                  <a:srgbClr val="31859C"/>
                </a:solidFill>
                <a:latin typeface="Calibri" charset="0"/>
                <a:ea typeface="標楷體" charset="-120"/>
              </a:rPr>
              <a:t>                           </a:t>
            </a:r>
            <a:r>
              <a:rPr lang="en-US" altLang="zh-TW" sz="2200" dirty="0">
                <a:solidFill>
                  <a:srgbClr val="31859C"/>
                </a:solidFill>
                <a:latin typeface="Calibri" charset="0"/>
                <a:ea typeface="標楷體" charset="-120"/>
              </a:rPr>
              <a:t>Case Study 1 (Cluster Analysis – K-Means using SAS EM)</a:t>
            </a:r>
          </a:p>
          <a:p>
            <a:pPr>
              <a:buFont typeface="Arial" charset="0"/>
              <a:buNone/>
            </a:pPr>
            <a:r>
              <a:rPr lang="en-US" altLang="zh-TW" sz="2400" dirty="0">
                <a:solidFill>
                  <a:srgbClr val="31859C"/>
                </a:solidFill>
                <a:latin typeface="Calibri" charset="0"/>
                <a:ea typeface="標楷體" charset="-120"/>
              </a:rPr>
              <a:t>7    </a:t>
            </a:r>
            <a:r>
              <a:rPr lang="en-US" altLang="zh-TW" sz="2400" dirty="0" smtClean="0">
                <a:solidFill>
                  <a:srgbClr val="31859C"/>
                </a:solidFill>
                <a:latin typeface="Calibri" charset="0"/>
                <a:ea typeface="標楷體" charset="-120"/>
              </a:rPr>
              <a:t>2017/03/30    </a:t>
            </a:r>
            <a:r>
              <a:rPr lang="zh-TW" altLang="en-US" sz="2400" dirty="0">
                <a:solidFill>
                  <a:srgbClr val="31859C"/>
                </a:solidFill>
                <a:latin typeface="Calibri" charset="0"/>
                <a:ea typeface="標楷體" charset="-120"/>
              </a:rPr>
              <a:t>個案分析與實作二 </a:t>
            </a:r>
            <a:r>
              <a:rPr lang="en-US" altLang="zh-TW" sz="2400" dirty="0">
                <a:solidFill>
                  <a:srgbClr val="31859C"/>
                </a:solidFill>
                <a:latin typeface="Calibri" charset="0"/>
                <a:ea typeface="標楷體" charset="-120"/>
              </a:rPr>
              <a:t>(SAS EM </a:t>
            </a:r>
            <a:r>
              <a:rPr lang="zh-TW" altLang="en-US" sz="2400" dirty="0">
                <a:solidFill>
                  <a:srgbClr val="31859C"/>
                </a:solidFill>
                <a:latin typeface="Calibri" charset="0"/>
                <a:ea typeface="標楷體" charset="-120"/>
              </a:rPr>
              <a:t>關連分析</a:t>
            </a:r>
            <a:r>
              <a:rPr lang="en-US" altLang="zh-TW" sz="2400" dirty="0">
                <a:solidFill>
                  <a:srgbClr val="31859C"/>
                </a:solidFill>
                <a:latin typeface="Calibri" charset="0"/>
                <a:ea typeface="標楷體" charset="-120"/>
              </a:rPr>
              <a:t>)</a:t>
            </a:r>
            <a:r>
              <a:rPr lang="zh-TW" altLang="en-US" sz="2400" dirty="0">
                <a:solidFill>
                  <a:srgbClr val="31859C"/>
                </a:solidFill>
                <a:latin typeface="Calibri" charset="0"/>
                <a:ea typeface="標楷體" charset="-120"/>
              </a:rPr>
              <a:t>： </a:t>
            </a:r>
            <a:r>
              <a:rPr lang="en-US" altLang="zh-TW" sz="2400" dirty="0">
                <a:solidFill>
                  <a:srgbClr val="31859C"/>
                </a:solidFill>
                <a:latin typeface="Calibri" charset="0"/>
                <a:ea typeface="標楷體" charset="-120"/>
              </a:rPr>
              <a:t/>
            </a:r>
            <a:br>
              <a:rPr lang="en-US" altLang="zh-TW" sz="2400" dirty="0">
                <a:solidFill>
                  <a:srgbClr val="31859C"/>
                </a:solidFill>
                <a:latin typeface="Calibri" charset="0"/>
                <a:ea typeface="標楷體" charset="-120"/>
              </a:rPr>
            </a:br>
            <a:r>
              <a:rPr lang="en-US" altLang="zh-TW" sz="2400" dirty="0">
                <a:solidFill>
                  <a:srgbClr val="31859C"/>
                </a:solidFill>
                <a:latin typeface="Calibri" charset="0"/>
                <a:ea typeface="標楷體" charset="-120"/>
              </a:rPr>
              <a:t>                           Case Study 2 (Association Analysis using SAS EM)</a:t>
            </a:r>
          </a:p>
        </p:txBody>
      </p:sp>
      <p:sp>
        <p:nvSpPr>
          <p:cNvPr id="9219" name="矩形 4"/>
          <p:cNvSpPr>
            <a:spLocks noChangeArrowheads="1"/>
          </p:cNvSpPr>
          <p:nvPr/>
        </p:nvSpPr>
        <p:spPr bwMode="auto">
          <a:xfrm>
            <a:off x="395288" y="260350"/>
            <a:ext cx="81375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400" b="1">
                <a:solidFill>
                  <a:schemeClr val="tx2"/>
                </a:solidFill>
                <a:ea typeface="標楷體" charset="-120"/>
              </a:rPr>
              <a:t>課程大綱 </a:t>
            </a:r>
            <a:r>
              <a:rPr lang="en-US" altLang="zh-TW" sz="4400" b="1">
                <a:solidFill>
                  <a:schemeClr val="tx2"/>
                </a:solidFill>
                <a:ea typeface="標楷體" charset="-120"/>
              </a:rPr>
              <a:t>(Syllabus)</a:t>
            </a:r>
            <a:endParaRPr lang="zh-TW" altLang="en-US" sz="4400" b="1">
              <a:solidFill>
                <a:schemeClr val="tx2"/>
              </a:solidFill>
              <a:ea typeface="標楷體" charset="-120"/>
            </a:endParaRPr>
          </a:p>
        </p:txBody>
      </p:sp>
      <p:sp>
        <p:nvSpPr>
          <p:cNvPr id="9220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xfrm>
            <a:off x="8459788" y="6597650"/>
            <a:ext cx="649287" cy="287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D7A051B-E58C-BA4C-A85A-B404C1A444A1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zh-TW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solidFill>
                  <a:srgbClr val="C00000"/>
                </a:solidFill>
                <a:latin typeface="Calibri" charset="0"/>
                <a:ea typeface="新細明體" charset="-120"/>
              </a:rPr>
              <a:t>Euclidean distance </a:t>
            </a:r>
            <a:r>
              <a:rPr lang="en-US" altLang="zh-TW">
                <a:latin typeface="Calibri" charset="0"/>
                <a:ea typeface="新細明體" charset="-120"/>
              </a:rPr>
              <a:t>vs</a:t>
            </a:r>
            <a:br>
              <a:rPr lang="en-US" altLang="zh-TW">
                <a:latin typeface="Calibri" charset="0"/>
                <a:ea typeface="新細明體" charset="-120"/>
              </a:rPr>
            </a:br>
            <a:r>
              <a:rPr lang="en-US" altLang="zh-TW">
                <a:solidFill>
                  <a:srgbClr val="00B050"/>
                </a:solidFill>
                <a:latin typeface="Calibri" charset="0"/>
                <a:ea typeface="新細明體" charset="-120"/>
              </a:rPr>
              <a:t> Manhattan distance </a:t>
            </a:r>
            <a:endParaRPr lang="zh-TW" altLang="en-US">
              <a:solidFill>
                <a:srgbClr val="00B050"/>
              </a:solidFill>
              <a:latin typeface="Calibri" charset="0"/>
              <a:ea typeface="標楷體" charset="-120"/>
            </a:endParaRPr>
          </a:p>
        </p:txBody>
      </p:sp>
      <p:sp>
        <p:nvSpPr>
          <p:cNvPr id="24579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749300"/>
          </a:xfrm>
        </p:spPr>
        <p:txBody>
          <a:bodyPr/>
          <a:lstStyle/>
          <a:p>
            <a:r>
              <a:rPr lang="en-US" altLang="zh-TW">
                <a:latin typeface="Calibri" charset="0"/>
                <a:ea typeface="標楷體" charset="-120"/>
              </a:rPr>
              <a:t>Distance of two point </a:t>
            </a:r>
            <a:r>
              <a:rPr lang="en-US" altLang="zh-TW" i="1">
                <a:solidFill>
                  <a:srgbClr val="FF0000"/>
                </a:solidFill>
                <a:latin typeface="Calibri" charset="0"/>
                <a:ea typeface="標楷體" charset="-120"/>
              </a:rPr>
              <a:t>x</a:t>
            </a:r>
            <a:r>
              <a:rPr lang="en-US" altLang="zh-TW" i="1" baseline="-25000">
                <a:solidFill>
                  <a:srgbClr val="FF0000"/>
                </a:solidFill>
                <a:latin typeface="Calibri" charset="0"/>
                <a:ea typeface="標楷體" charset="-120"/>
              </a:rPr>
              <a:t>1</a:t>
            </a:r>
            <a:r>
              <a:rPr lang="en-US" altLang="zh-TW">
                <a:solidFill>
                  <a:srgbClr val="FF0000"/>
                </a:solidFill>
                <a:latin typeface="Calibri" charset="0"/>
                <a:ea typeface="標楷體" charset="-120"/>
              </a:rPr>
              <a:t> = (1, 2)</a:t>
            </a:r>
            <a:r>
              <a:rPr lang="en-US" altLang="zh-TW">
                <a:latin typeface="Calibri" charset="0"/>
                <a:ea typeface="標楷體" charset="-120"/>
              </a:rPr>
              <a:t> and </a:t>
            </a:r>
            <a:r>
              <a:rPr lang="en-US" altLang="zh-TW" i="1">
                <a:solidFill>
                  <a:srgbClr val="FF0000"/>
                </a:solidFill>
                <a:latin typeface="Calibri" charset="0"/>
                <a:ea typeface="標楷體" charset="-120"/>
              </a:rPr>
              <a:t>x</a:t>
            </a:r>
            <a:r>
              <a:rPr lang="en-US" altLang="zh-TW" i="1" baseline="-25000">
                <a:solidFill>
                  <a:srgbClr val="FF0000"/>
                </a:solidFill>
                <a:latin typeface="Calibri" charset="0"/>
                <a:ea typeface="標楷體" charset="-120"/>
              </a:rPr>
              <a:t>2</a:t>
            </a:r>
            <a:r>
              <a:rPr lang="en-US" altLang="zh-TW">
                <a:solidFill>
                  <a:srgbClr val="FF0000"/>
                </a:solidFill>
                <a:latin typeface="Calibri" charset="0"/>
                <a:ea typeface="標楷體" charset="-120"/>
              </a:rPr>
              <a:t> (3, 5)</a:t>
            </a:r>
            <a:endParaRPr lang="zh-TW" altLang="en-US">
              <a:solidFill>
                <a:srgbClr val="FF0000"/>
              </a:solidFill>
              <a:latin typeface="Calibri" charset="0"/>
              <a:ea typeface="標楷體" charset="-120"/>
            </a:endParaRPr>
          </a:p>
        </p:txBody>
      </p:sp>
      <p:sp>
        <p:nvSpPr>
          <p:cNvPr id="24580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xfrm>
            <a:off x="8388350" y="6597650"/>
            <a:ext cx="720725" cy="287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83691F0-ED80-B949-9C2F-70B147CBFB73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20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cxnSp>
        <p:nvCxnSpPr>
          <p:cNvPr id="7" name="直線單箭頭接點 6"/>
          <p:cNvCxnSpPr/>
          <p:nvPr/>
        </p:nvCxnSpPr>
        <p:spPr>
          <a:xfrm>
            <a:off x="1331913" y="5514975"/>
            <a:ext cx="3744912" cy="1588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單箭頭接點 7"/>
          <p:cNvCxnSpPr/>
          <p:nvPr/>
        </p:nvCxnSpPr>
        <p:spPr>
          <a:xfrm rot="5400000" flipH="1" flipV="1">
            <a:off x="-73025" y="4103688"/>
            <a:ext cx="2808287" cy="1588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3" name="文字方塊 10"/>
          <p:cNvSpPr txBox="1">
            <a:spLocks noChangeArrowheads="1"/>
          </p:cNvSpPr>
          <p:nvPr/>
        </p:nvSpPr>
        <p:spPr bwMode="auto">
          <a:xfrm>
            <a:off x="1619250" y="5580063"/>
            <a:ext cx="431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Arial" charset="0"/>
              </a:rPr>
              <a:t>1</a:t>
            </a:r>
            <a:endParaRPr lang="zh-TW" altLang="en-US" sz="1800">
              <a:latin typeface="Arial" charset="0"/>
            </a:endParaRPr>
          </a:p>
        </p:txBody>
      </p:sp>
      <p:sp>
        <p:nvSpPr>
          <p:cNvPr id="24584" name="文字方塊 11"/>
          <p:cNvSpPr txBox="1">
            <a:spLocks noChangeArrowheads="1"/>
          </p:cNvSpPr>
          <p:nvPr/>
        </p:nvSpPr>
        <p:spPr bwMode="auto">
          <a:xfrm>
            <a:off x="2051050" y="5580063"/>
            <a:ext cx="4333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Arial" charset="0"/>
              </a:rPr>
              <a:t>2</a:t>
            </a:r>
            <a:endParaRPr lang="zh-TW" altLang="en-US" sz="1800">
              <a:latin typeface="Arial" charset="0"/>
            </a:endParaRPr>
          </a:p>
        </p:txBody>
      </p:sp>
      <p:sp>
        <p:nvSpPr>
          <p:cNvPr id="24585" name="文字方塊 12"/>
          <p:cNvSpPr txBox="1">
            <a:spLocks noChangeArrowheads="1"/>
          </p:cNvSpPr>
          <p:nvPr/>
        </p:nvSpPr>
        <p:spPr bwMode="auto">
          <a:xfrm>
            <a:off x="2484438" y="5580063"/>
            <a:ext cx="431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Arial" charset="0"/>
              </a:rPr>
              <a:t>3</a:t>
            </a:r>
            <a:endParaRPr lang="zh-TW" altLang="en-US" sz="1800">
              <a:latin typeface="Arial" charset="0"/>
            </a:endParaRPr>
          </a:p>
        </p:txBody>
      </p:sp>
      <p:sp>
        <p:nvSpPr>
          <p:cNvPr id="24586" name="文字方塊 13"/>
          <p:cNvSpPr txBox="1">
            <a:spLocks noChangeArrowheads="1"/>
          </p:cNvSpPr>
          <p:nvPr/>
        </p:nvSpPr>
        <p:spPr bwMode="auto">
          <a:xfrm>
            <a:off x="971550" y="4859338"/>
            <a:ext cx="431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Arial" charset="0"/>
              </a:rPr>
              <a:t>1</a:t>
            </a:r>
            <a:endParaRPr lang="zh-TW" altLang="en-US" sz="1800">
              <a:latin typeface="Arial" charset="0"/>
            </a:endParaRPr>
          </a:p>
        </p:txBody>
      </p:sp>
      <p:sp>
        <p:nvSpPr>
          <p:cNvPr id="24587" name="文字方塊 14"/>
          <p:cNvSpPr txBox="1">
            <a:spLocks noChangeArrowheads="1"/>
          </p:cNvSpPr>
          <p:nvPr/>
        </p:nvSpPr>
        <p:spPr bwMode="auto">
          <a:xfrm>
            <a:off x="971550" y="4427538"/>
            <a:ext cx="431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Arial" charset="0"/>
              </a:rPr>
              <a:t>2</a:t>
            </a:r>
            <a:endParaRPr lang="zh-TW" altLang="en-US" sz="1800">
              <a:latin typeface="Arial" charset="0"/>
            </a:endParaRPr>
          </a:p>
        </p:txBody>
      </p:sp>
      <p:sp>
        <p:nvSpPr>
          <p:cNvPr id="24588" name="文字方塊 15"/>
          <p:cNvSpPr txBox="1">
            <a:spLocks noChangeArrowheads="1"/>
          </p:cNvSpPr>
          <p:nvPr/>
        </p:nvSpPr>
        <p:spPr bwMode="auto">
          <a:xfrm>
            <a:off x="971550" y="3995738"/>
            <a:ext cx="431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Arial" charset="0"/>
              </a:rPr>
              <a:t>3</a:t>
            </a:r>
            <a:endParaRPr lang="zh-TW" altLang="en-US" sz="1800">
              <a:latin typeface="Arial" charset="0"/>
            </a:endParaRPr>
          </a:p>
        </p:txBody>
      </p:sp>
      <p:sp>
        <p:nvSpPr>
          <p:cNvPr id="24589" name="文字方塊 16"/>
          <p:cNvSpPr txBox="1">
            <a:spLocks noChangeArrowheads="1"/>
          </p:cNvSpPr>
          <p:nvPr/>
        </p:nvSpPr>
        <p:spPr bwMode="auto">
          <a:xfrm>
            <a:off x="971550" y="3563938"/>
            <a:ext cx="431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Arial" charset="0"/>
              </a:rPr>
              <a:t>4</a:t>
            </a:r>
            <a:endParaRPr lang="zh-TW" altLang="en-US" sz="1800">
              <a:latin typeface="Arial" charset="0"/>
            </a:endParaRPr>
          </a:p>
        </p:txBody>
      </p:sp>
      <p:sp>
        <p:nvSpPr>
          <p:cNvPr id="24590" name="文字方塊 17"/>
          <p:cNvSpPr txBox="1">
            <a:spLocks noChangeArrowheads="1"/>
          </p:cNvSpPr>
          <p:nvPr/>
        </p:nvSpPr>
        <p:spPr bwMode="auto">
          <a:xfrm>
            <a:off x="971550" y="3132138"/>
            <a:ext cx="431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Arial" charset="0"/>
              </a:rPr>
              <a:t>5</a:t>
            </a:r>
            <a:endParaRPr lang="zh-TW" altLang="en-US" sz="1800">
              <a:latin typeface="Arial" charset="0"/>
            </a:endParaRPr>
          </a:p>
        </p:txBody>
      </p:sp>
      <p:sp>
        <p:nvSpPr>
          <p:cNvPr id="19" name="橢圓 18"/>
          <p:cNvSpPr/>
          <p:nvPr/>
        </p:nvSpPr>
        <p:spPr>
          <a:xfrm>
            <a:off x="1763713" y="5445125"/>
            <a:ext cx="71437" cy="7143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" name="橢圓 19"/>
          <p:cNvSpPr/>
          <p:nvPr/>
        </p:nvSpPr>
        <p:spPr>
          <a:xfrm>
            <a:off x="1763713" y="5013325"/>
            <a:ext cx="71437" cy="7143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1" name="橢圓 20"/>
          <p:cNvSpPr/>
          <p:nvPr/>
        </p:nvSpPr>
        <p:spPr>
          <a:xfrm>
            <a:off x="1763713" y="4581525"/>
            <a:ext cx="71437" cy="7143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2" name="橢圓 21"/>
          <p:cNvSpPr/>
          <p:nvPr/>
        </p:nvSpPr>
        <p:spPr>
          <a:xfrm>
            <a:off x="1763713" y="4149725"/>
            <a:ext cx="71437" cy="7143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3" name="橢圓 22"/>
          <p:cNvSpPr/>
          <p:nvPr/>
        </p:nvSpPr>
        <p:spPr>
          <a:xfrm>
            <a:off x="2195513" y="5445125"/>
            <a:ext cx="73025" cy="7143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6" name="橢圓 25"/>
          <p:cNvSpPr/>
          <p:nvPr/>
        </p:nvSpPr>
        <p:spPr>
          <a:xfrm>
            <a:off x="2627313" y="5445125"/>
            <a:ext cx="73025" cy="7143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8" name="橢圓 27"/>
          <p:cNvSpPr/>
          <p:nvPr/>
        </p:nvSpPr>
        <p:spPr>
          <a:xfrm>
            <a:off x="1763713" y="3716338"/>
            <a:ext cx="71437" cy="7302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9" name="橢圓 28"/>
          <p:cNvSpPr/>
          <p:nvPr/>
        </p:nvSpPr>
        <p:spPr>
          <a:xfrm>
            <a:off x="1763713" y="3284538"/>
            <a:ext cx="71437" cy="7302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1" name="橢圓 30"/>
          <p:cNvSpPr/>
          <p:nvPr/>
        </p:nvSpPr>
        <p:spPr>
          <a:xfrm>
            <a:off x="2195513" y="5445125"/>
            <a:ext cx="73025" cy="7143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2" name="橢圓 31"/>
          <p:cNvSpPr/>
          <p:nvPr/>
        </p:nvSpPr>
        <p:spPr>
          <a:xfrm>
            <a:off x="2195513" y="5013325"/>
            <a:ext cx="73025" cy="7143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3" name="橢圓 32"/>
          <p:cNvSpPr/>
          <p:nvPr/>
        </p:nvSpPr>
        <p:spPr>
          <a:xfrm>
            <a:off x="2195513" y="4581525"/>
            <a:ext cx="73025" cy="7143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4" name="橢圓 33"/>
          <p:cNvSpPr/>
          <p:nvPr/>
        </p:nvSpPr>
        <p:spPr>
          <a:xfrm>
            <a:off x="2195513" y="4149725"/>
            <a:ext cx="73025" cy="7143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5" name="橢圓 34"/>
          <p:cNvSpPr/>
          <p:nvPr/>
        </p:nvSpPr>
        <p:spPr>
          <a:xfrm>
            <a:off x="2195513" y="3716338"/>
            <a:ext cx="73025" cy="7302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6" name="橢圓 35"/>
          <p:cNvSpPr/>
          <p:nvPr/>
        </p:nvSpPr>
        <p:spPr>
          <a:xfrm>
            <a:off x="2195513" y="3284538"/>
            <a:ext cx="73025" cy="7302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7" name="橢圓 36"/>
          <p:cNvSpPr/>
          <p:nvPr/>
        </p:nvSpPr>
        <p:spPr>
          <a:xfrm>
            <a:off x="2627313" y="5445125"/>
            <a:ext cx="73025" cy="7143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8" name="橢圓 37"/>
          <p:cNvSpPr/>
          <p:nvPr/>
        </p:nvSpPr>
        <p:spPr>
          <a:xfrm>
            <a:off x="2627313" y="5013325"/>
            <a:ext cx="73025" cy="7143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9" name="橢圓 38"/>
          <p:cNvSpPr/>
          <p:nvPr/>
        </p:nvSpPr>
        <p:spPr>
          <a:xfrm>
            <a:off x="2627313" y="4581525"/>
            <a:ext cx="73025" cy="7143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40" name="橢圓 39"/>
          <p:cNvSpPr/>
          <p:nvPr/>
        </p:nvSpPr>
        <p:spPr>
          <a:xfrm>
            <a:off x="2627313" y="4149725"/>
            <a:ext cx="73025" cy="7143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41" name="橢圓 40"/>
          <p:cNvSpPr/>
          <p:nvPr/>
        </p:nvSpPr>
        <p:spPr>
          <a:xfrm>
            <a:off x="2627313" y="3716338"/>
            <a:ext cx="73025" cy="7302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42" name="橢圓 41"/>
          <p:cNvSpPr/>
          <p:nvPr/>
        </p:nvSpPr>
        <p:spPr>
          <a:xfrm>
            <a:off x="2627313" y="3284538"/>
            <a:ext cx="73025" cy="7302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43" name="橢圓 42"/>
          <p:cNvSpPr/>
          <p:nvPr/>
        </p:nvSpPr>
        <p:spPr>
          <a:xfrm>
            <a:off x="1763713" y="4581525"/>
            <a:ext cx="71437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44" name="橢圓 43"/>
          <p:cNvSpPr/>
          <p:nvPr/>
        </p:nvSpPr>
        <p:spPr>
          <a:xfrm>
            <a:off x="2627313" y="3284538"/>
            <a:ext cx="73025" cy="73025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4613" name="文字方塊 45"/>
          <p:cNvSpPr txBox="1">
            <a:spLocks noChangeArrowheads="1"/>
          </p:cNvSpPr>
          <p:nvPr/>
        </p:nvSpPr>
        <p:spPr bwMode="auto">
          <a:xfrm>
            <a:off x="2771775" y="3068638"/>
            <a:ext cx="14398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 b="1" i="1">
                <a:solidFill>
                  <a:srgbClr val="376092"/>
                </a:solidFill>
                <a:latin typeface="Arial" charset="0"/>
              </a:rPr>
              <a:t>x</a:t>
            </a:r>
            <a:r>
              <a:rPr lang="en-US" altLang="zh-TW" sz="1800" b="1" i="1" baseline="-25000">
                <a:solidFill>
                  <a:srgbClr val="376092"/>
                </a:solidFill>
                <a:latin typeface="Arial" charset="0"/>
              </a:rPr>
              <a:t>2</a:t>
            </a:r>
            <a:r>
              <a:rPr lang="en-US" altLang="zh-TW" sz="1800" b="1">
                <a:solidFill>
                  <a:srgbClr val="376092"/>
                </a:solidFill>
                <a:latin typeface="Arial" charset="0"/>
              </a:rPr>
              <a:t> (3, 5)</a:t>
            </a:r>
            <a:endParaRPr lang="zh-TW" altLang="en-US" sz="1800" b="1">
              <a:solidFill>
                <a:srgbClr val="376092"/>
              </a:solidFill>
              <a:latin typeface="Arial" charset="0"/>
            </a:endParaRPr>
          </a:p>
        </p:txBody>
      </p:sp>
      <p:cxnSp>
        <p:nvCxnSpPr>
          <p:cNvPr id="47" name="直線單箭頭接點 46"/>
          <p:cNvCxnSpPr>
            <a:stCxn id="43" idx="4"/>
            <a:endCxn id="19" idx="0"/>
          </p:cNvCxnSpPr>
          <p:nvPr/>
        </p:nvCxnSpPr>
        <p:spPr>
          <a:xfrm rot="5400000">
            <a:off x="1403350" y="5049838"/>
            <a:ext cx="792163" cy="1587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單箭頭接點 52"/>
          <p:cNvCxnSpPr>
            <a:stCxn id="44" idx="4"/>
            <a:endCxn id="37" idx="0"/>
          </p:cNvCxnSpPr>
          <p:nvPr/>
        </p:nvCxnSpPr>
        <p:spPr>
          <a:xfrm rot="5400000">
            <a:off x="1618457" y="4401344"/>
            <a:ext cx="2089150" cy="1587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橢圓 64"/>
          <p:cNvSpPr/>
          <p:nvPr/>
        </p:nvSpPr>
        <p:spPr>
          <a:xfrm>
            <a:off x="1331913" y="5445125"/>
            <a:ext cx="71437" cy="7143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66" name="橢圓 65"/>
          <p:cNvSpPr/>
          <p:nvPr/>
        </p:nvSpPr>
        <p:spPr>
          <a:xfrm>
            <a:off x="1331913" y="5013325"/>
            <a:ext cx="71437" cy="7143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67" name="橢圓 66"/>
          <p:cNvSpPr/>
          <p:nvPr/>
        </p:nvSpPr>
        <p:spPr>
          <a:xfrm>
            <a:off x="1331913" y="4581525"/>
            <a:ext cx="71437" cy="7143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68" name="橢圓 67"/>
          <p:cNvSpPr/>
          <p:nvPr/>
        </p:nvSpPr>
        <p:spPr>
          <a:xfrm>
            <a:off x="1331913" y="4149725"/>
            <a:ext cx="71437" cy="7143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69" name="橢圓 68"/>
          <p:cNvSpPr/>
          <p:nvPr/>
        </p:nvSpPr>
        <p:spPr>
          <a:xfrm>
            <a:off x="1331913" y="3716338"/>
            <a:ext cx="71437" cy="7302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70" name="橢圓 69"/>
          <p:cNvSpPr/>
          <p:nvPr/>
        </p:nvSpPr>
        <p:spPr>
          <a:xfrm>
            <a:off x="1331913" y="3284538"/>
            <a:ext cx="71437" cy="7302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cxnSp>
        <p:nvCxnSpPr>
          <p:cNvPr id="71" name="直線單箭頭接點 70"/>
          <p:cNvCxnSpPr>
            <a:stCxn id="67" idx="6"/>
            <a:endCxn id="43" idx="2"/>
          </p:cNvCxnSpPr>
          <p:nvPr/>
        </p:nvCxnSpPr>
        <p:spPr>
          <a:xfrm>
            <a:off x="1403350" y="4616450"/>
            <a:ext cx="360363" cy="158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單箭頭接點 73"/>
          <p:cNvCxnSpPr>
            <a:stCxn id="70" idx="6"/>
            <a:endCxn id="44" idx="2"/>
          </p:cNvCxnSpPr>
          <p:nvPr/>
        </p:nvCxnSpPr>
        <p:spPr>
          <a:xfrm>
            <a:off x="1403350" y="3321050"/>
            <a:ext cx="1223963" cy="158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單箭頭接點 77"/>
          <p:cNvCxnSpPr>
            <a:stCxn id="44" idx="3"/>
            <a:endCxn id="43" idx="7"/>
          </p:cNvCxnSpPr>
          <p:nvPr/>
        </p:nvCxnSpPr>
        <p:spPr>
          <a:xfrm rot="5400000">
            <a:off x="1609725" y="3562350"/>
            <a:ext cx="1244600" cy="812800"/>
          </a:xfrm>
          <a:prstGeom prst="straightConnector1">
            <a:avLst/>
          </a:prstGeom>
          <a:ln w="19050">
            <a:solidFill>
              <a:srgbClr val="C00000"/>
            </a:solidFill>
            <a:prstDash val="solid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單箭頭接點 80"/>
          <p:cNvCxnSpPr>
            <a:stCxn id="43" idx="6"/>
            <a:endCxn id="39" idx="2"/>
          </p:cNvCxnSpPr>
          <p:nvPr/>
        </p:nvCxnSpPr>
        <p:spPr>
          <a:xfrm>
            <a:off x="1835150" y="4616450"/>
            <a:ext cx="792163" cy="1588"/>
          </a:xfrm>
          <a:prstGeom prst="straightConnector1">
            <a:avLst/>
          </a:prstGeom>
          <a:ln w="19050">
            <a:solidFill>
              <a:srgbClr val="00B050"/>
            </a:solidFill>
            <a:prstDash val="sys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單箭頭接點 84"/>
          <p:cNvCxnSpPr>
            <a:stCxn id="44" idx="4"/>
            <a:endCxn id="39" idx="0"/>
          </p:cNvCxnSpPr>
          <p:nvPr/>
        </p:nvCxnSpPr>
        <p:spPr>
          <a:xfrm rot="5400000">
            <a:off x="2051051" y="3968750"/>
            <a:ext cx="1223962" cy="1587"/>
          </a:xfrm>
          <a:prstGeom prst="straightConnector1">
            <a:avLst/>
          </a:prstGeom>
          <a:ln w="19050">
            <a:solidFill>
              <a:srgbClr val="00B050"/>
            </a:solidFill>
            <a:prstDash val="sys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文字方塊 88"/>
          <p:cNvSpPr txBox="1">
            <a:spLocks noChangeArrowheads="1"/>
          </p:cNvSpPr>
          <p:nvPr/>
        </p:nvSpPr>
        <p:spPr bwMode="auto">
          <a:xfrm>
            <a:off x="2124075" y="4437063"/>
            <a:ext cx="287338" cy="369887"/>
          </a:xfrm>
          <a:prstGeom prst="rect">
            <a:avLst/>
          </a:prstGeom>
          <a:solidFill>
            <a:srgbClr val="FFFFFF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 b="1">
                <a:solidFill>
                  <a:srgbClr val="00B050"/>
                </a:solidFill>
                <a:latin typeface="Arial" charset="0"/>
              </a:rPr>
              <a:t>2</a:t>
            </a:r>
            <a:endParaRPr lang="zh-TW" altLang="en-US" sz="1800" b="1">
              <a:solidFill>
                <a:srgbClr val="00B050"/>
              </a:solidFill>
              <a:latin typeface="Arial" charset="0"/>
            </a:endParaRPr>
          </a:p>
        </p:txBody>
      </p:sp>
      <p:sp>
        <p:nvSpPr>
          <p:cNvPr id="24628" name="文字方塊 44"/>
          <p:cNvSpPr txBox="1">
            <a:spLocks noChangeArrowheads="1"/>
          </p:cNvSpPr>
          <p:nvPr/>
        </p:nvSpPr>
        <p:spPr bwMode="auto">
          <a:xfrm>
            <a:off x="1619250" y="4643438"/>
            <a:ext cx="14398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 b="1" i="1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zh-TW" sz="1800" b="1" i="1" baseline="-25000">
                <a:solidFill>
                  <a:srgbClr val="FF0000"/>
                </a:solidFill>
                <a:latin typeface="Arial" charset="0"/>
              </a:rPr>
              <a:t>1</a:t>
            </a:r>
            <a:r>
              <a:rPr lang="en-US" altLang="zh-TW" sz="1800" b="1">
                <a:solidFill>
                  <a:srgbClr val="FF0000"/>
                </a:solidFill>
                <a:latin typeface="Arial" charset="0"/>
              </a:rPr>
              <a:t> = (1, 2)</a:t>
            </a:r>
            <a:endParaRPr lang="zh-TW" altLang="en-US" sz="1800" b="1">
              <a:latin typeface="Arial" charset="0"/>
            </a:endParaRPr>
          </a:p>
        </p:txBody>
      </p:sp>
      <p:sp>
        <p:nvSpPr>
          <p:cNvPr id="90" name="文字方塊 89"/>
          <p:cNvSpPr txBox="1">
            <a:spLocks noChangeArrowheads="1"/>
          </p:cNvSpPr>
          <p:nvPr/>
        </p:nvSpPr>
        <p:spPr bwMode="auto">
          <a:xfrm>
            <a:off x="2555875" y="3860800"/>
            <a:ext cx="287338" cy="369888"/>
          </a:xfrm>
          <a:prstGeom prst="rect">
            <a:avLst/>
          </a:prstGeom>
          <a:solidFill>
            <a:srgbClr val="FFFFFF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 b="1">
                <a:solidFill>
                  <a:srgbClr val="00B050"/>
                </a:solidFill>
                <a:latin typeface="Arial" charset="0"/>
              </a:rPr>
              <a:t>3</a:t>
            </a:r>
            <a:endParaRPr lang="zh-TW" altLang="en-US" sz="1800" b="1">
              <a:solidFill>
                <a:srgbClr val="00B050"/>
              </a:solidFill>
              <a:latin typeface="Arial" charset="0"/>
            </a:endParaRPr>
          </a:p>
        </p:txBody>
      </p:sp>
      <p:sp>
        <p:nvSpPr>
          <p:cNvPr id="91" name="文字方塊 90"/>
          <p:cNvSpPr txBox="1">
            <a:spLocks noChangeArrowheads="1"/>
          </p:cNvSpPr>
          <p:nvPr/>
        </p:nvSpPr>
        <p:spPr bwMode="auto">
          <a:xfrm>
            <a:off x="1835150" y="3860800"/>
            <a:ext cx="649288" cy="369888"/>
          </a:xfrm>
          <a:prstGeom prst="rect">
            <a:avLst/>
          </a:prstGeom>
          <a:solidFill>
            <a:srgbClr val="FFFFFF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 b="1">
                <a:solidFill>
                  <a:srgbClr val="C00000"/>
                </a:solidFill>
                <a:latin typeface="Arial" charset="0"/>
              </a:rPr>
              <a:t>3.61</a:t>
            </a:r>
            <a:endParaRPr lang="zh-TW" altLang="en-US" sz="1800" b="1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92" name="文字方塊 91"/>
          <p:cNvSpPr txBox="1">
            <a:spLocks noChangeArrowheads="1"/>
          </p:cNvSpPr>
          <p:nvPr/>
        </p:nvSpPr>
        <p:spPr bwMode="auto">
          <a:xfrm>
            <a:off x="5364163" y="2349500"/>
            <a:ext cx="3384550" cy="2308225"/>
          </a:xfrm>
          <a:prstGeom prst="rect">
            <a:avLst/>
          </a:prstGeom>
          <a:solidFill>
            <a:srgbClr val="FFFFFF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rgbClr val="C00000"/>
                </a:solidFill>
                <a:latin typeface="Arial" charset="0"/>
              </a:rPr>
              <a:t>Euclidean distance: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rgbClr val="C00000"/>
                </a:solidFill>
                <a:latin typeface="Arial" charset="0"/>
              </a:rPr>
              <a:t>= ((3-1)</a:t>
            </a:r>
            <a:r>
              <a:rPr lang="en-US" altLang="zh-TW" sz="2400" baseline="30000">
                <a:solidFill>
                  <a:srgbClr val="C00000"/>
                </a:solidFill>
                <a:latin typeface="Arial" charset="0"/>
              </a:rPr>
              <a:t>2 </a:t>
            </a:r>
            <a:r>
              <a:rPr lang="en-US" altLang="zh-TW" sz="2400">
                <a:solidFill>
                  <a:srgbClr val="C00000"/>
                </a:solidFill>
                <a:latin typeface="Arial" charset="0"/>
              </a:rPr>
              <a:t>+ (5-2)</a:t>
            </a:r>
            <a:r>
              <a:rPr lang="en-US" altLang="zh-TW" sz="2400" baseline="30000">
                <a:solidFill>
                  <a:srgbClr val="C00000"/>
                </a:solidFill>
                <a:latin typeface="Arial" charset="0"/>
              </a:rPr>
              <a:t>2 </a:t>
            </a:r>
            <a:r>
              <a:rPr lang="en-US" altLang="zh-TW" sz="2400">
                <a:solidFill>
                  <a:srgbClr val="C00000"/>
                </a:solidFill>
                <a:latin typeface="Arial" charset="0"/>
              </a:rPr>
              <a:t>)</a:t>
            </a:r>
            <a:r>
              <a:rPr lang="en-US" altLang="zh-TW" sz="2400" baseline="30000">
                <a:solidFill>
                  <a:srgbClr val="C00000"/>
                </a:solidFill>
                <a:latin typeface="Arial" charset="0"/>
              </a:rPr>
              <a:t>1/2</a:t>
            </a:r>
            <a:r>
              <a:rPr lang="en-US" altLang="zh-TW" sz="2400">
                <a:solidFill>
                  <a:srgbClr val="C00000"/>
                </a:solidFill>
                <a:latin typeface="Arial" charset="0"/>
              </a:rPr>
              <a:t/>
            </a:r>
            <a:br>
              <a:rPr lang="en-US" altLang="zh-TW" sz="2400">
                <a:solidFill>
                  <a:srgbClr val="C00000"/>
                </a:solidFill>
                <a:latin typeface="Arial" charset="0"/>
              </a:rPr>
            </a:br>
            <a:r>
              <a:rPr lang="en-US" altLang="zh-TW" sz="2400">
                <a:solidFill>
                  <a:srgbClr val="C00000"/>
                </a:solidFill>
                <a:latin typeface="Arial" charset="0"/>
              </a:rPr>
              <a:t>= (2</a:t>
            </a:r>
            <a:r>
              <a:rPr lang="en-US" altLang="zh-TW" sz="2400" baseline="30000">
                <a:solidFill>
                  <a:srgbClr val="C00000"/>
                </a:solidFill>
                <a:latin typeface="Arial" charset="0"/>
              </a:rPr>
              <a:t>2 </a:t>
            </a:r>
            <a:r>
              <a:rPr lang="en-US" altLang="zh-TW" sz="2400">
                <a:solidFill>
                  <a:srgbClr val="C00000"/>
                </a:solidFill>
                <a:latin typeface="Arial" charset="0"/>
              </a:rPr>
              <a:t>+ 3</a:t>
            </a:r>
            <a:r>
              <a:rPr lang="en-US" altLang="zh-TW" sz="2400" baseline="30000">
                <a:solidFill>
                  <a:srgbClr val="C00000"/>
                </a:solidFill>
                <a:latin typeface="Arial" charset="0"/>
              </a:rPr>
              <a:t>2</a:t>
            </a:r>
            <a:r>
              <a:rPr lang="en-US" altLang="zh-TW" sz="2400">
                <a:solidFill>
                  <a:srgbClr val="C00000"/>
                </a:solidFill>
                <a:latin typeface="Arial" charset="0"/>
              </a:rPr>
              <a:t>)</a:t>
            </a:r>
            <a:r>
              <a:rPr lang="en-US" altLang="zh-TW" sz="2400" baseline="30000">
                <a:solidFill>
                  <a:srgbClr val="C00000"/>
                </a:solidFill>
                <a:latin typeface="Arial" charset="0"/>
              </a:rPr>
              <a:t>1/2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rgbClr val="C00000"/>
                </a:solidFill>
                <a:latin typeface="Arial" charset="0"/>
              </a:rPr>
              <a:t>= (4</a:t>
            </a:r>
            <a:r>
              <a:rPr lang="en-US" altLang="zh-TW" sz="2400" baseline="3000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altLang="zh-TW" sz="2400">
                <a:solidFill>
                  <a:srgbClr val="C00000"/>
                </a:solidFill>
                <a:latin typeface="Arial" charset="0"/>
              </a:rPr>
              <a:t>+ 9)</a:t>
            </a:r>
            <a:r>
              <a:rPr lang="en-US" altLang="zh-TW" sz="2400" baseline="30000">
                <a:solidFill>
                  <a:srgbClr val="C00000"/>
                </a:solidFill>
                <a:latin typeface="Arial" charset="0"/>
              </a:rPr>
              <a:t>1/2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rgbClr val="C00000"/>
                </a:solidFill>
                <a:latin typeface="Arial" charset="0"/>
              </a:rPr>
              <a:t>= (13)</a:t>
            </a:r>
            <a:r>
              <a:rPr lang="en-US" altLang="zh-TW" sz="2400" baseline="30000">
                <a:solidFill>
                  <a:srgbClr val="C00000"/>
                </a:solidFill>
                <a:latin typeface="Arial" charset="0"/>
              </a:rPr>
              <a:t>1/2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rgbClr val="C00000"/>
                </a:solidFill>
                <a:latin typeface="Arial" charset="0"/>
              </a:rPr>
              <a:t>= 3.61</a:t>
            </a:r>
            <a:endParaRPr lang="en-US" altLang="zh-TW" sz="2400" baseline="3000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93" name="文字方塊 92"/>
          <p:cNvSpPr txBox="1">
            <a:spLocks noChangeArrowheads="1"/>
          </p:cNvSpPr>
          <p:nvPr/>
        </p:nvSpPr>
        <p:spPr bwMode="auto">
          <a:xfrm>
            <a:off x="5435600" y="4797425"/>
            <a:ext cx="3384550" cy="1570038"/>
          </a:xfrm>
          <a:prstGeom prst="rect">
            <a:avLst/>
          </a:prstGeom>
          <a:solidFill>
            <a:srgbClr val="FFFFFF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rgbClr val="00B050"/>
                </a:solidFill>
                <a:latin typeface="Arial" charset="0"/>
              </a:rPr>
              <a:t>Manhattan distance: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rgbClr val="00B050"/>
                </a:solidFill>
                <a:latin typeface="Arial" charset="0"/>
              </a:rPr>
              <a:t>= (3-1) + (5-2)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rgbClr val="00B050"/>
                </a:solidFill>
                <a:latin typeface="Arial" charset="0"/>
              </a:rPr>
              <a:t>= 2 + 3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rgbClr val="00B050"/>
                </a:solidFill>
                <a:latin typeface="Arial" charset="0"/>
              </a:rPr>
              <a:t>= 5</a:t>
            </a:r>
          </a:p>
        </p:txBody>
      </p:sp>
    </p:spTree>
    <p:extLst>
      <p:ext uri="{BB962C8B-B14F-4D97-AF65-F5344CB8AC3E}">
        <p14:creationId xmlns:p14="http://schemas.microsoft.com/office/powerpoint/2010/main" val="1556301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90" grpId="0" animBg="1"/>
      <p:bldP spid="91" grpId="0" animBg="1"/>
      <p:bldP spid="92" grpId="0" animBg="1"/>
      <p:bldP spid="9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58763" y="188913"/>
            <a:ext cx="8705850" cy="792162"/>
          </a:xfrm>
        </p:spPr>
        <p:txBody>
          <a:bodyPr/>
          <a:lstStyle/>
          <a:p>
            <a:r>
              <a:rPr lang="en-US" altLang="ko-KR">
                <a:solidFill>
                  <a:schemeClr val="accent1"/>
                </a:solidFill>
                <a:latin typeface="Calibri" charset="0"/>
                <a:ea typeface="Gulim" charset="-127"/>
              </a:rPr>
              <a:t>The </a:t>
            </a:r>
            <a:r>
              <a:rPr lang="en-US" altLang="ko-KR" i="1">
                <a:solidFill>
                  <a:schemeClr val="accent1"/>
                </a:solidFill>
                <a:latin typeface="Calibri" charset="0"/>
                <a:ea typeface="Gulim" charset="-127"/>
              </a:rPr>
              <a:t>K-Means</a:t>
            </a:r>
            <a:r>
              <a:rPr lang="en-US" altLang="ko-KR">
                <a:solidFill>
                  <a:schemeClr val="accent1"/>
                </a:solidFill>
                <a:latin typeface="Calibri" charset="0"/>
                <a:ea typeface="Gulim" charset="-127"/>
              </a:rPr>
              <a:t> Clustering Method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153400" cy="647700"/>
          </a:xfrm>
        </p:spPr>
        <p:txBody>
          <a:bodyPr/>
          <a:lstStyle/>
          <a:p>
            <a:r>
              <a:rPr lang="en-US" altLang="ko-KR">
                <a:solidFill>
                  <a:srgbClr val="000000"/>
                </a:solidFill>
                <a:latin typeface="Calibri" charset="0"/>
                <a:ea typeface="Gulim" charset="-127"/>
              </a:rPr>
              <a:t>Example</a:t>
            </a:r>
          </a:p>
        </p:txBody>
      </p:sp>
      <p:grpSp>
        <p:nvGrpSpPr>
          <p:cNvPr id="25604" name="Group 4"/>
          <p:cNvGrpSpPr>
            <a:grpSpLocks/>
          </p:cNvGrpSpPr>
          <p:nvPr/>
        </p:nvGrpSpPr>
        <p:grpSpPr bwMode="auto">
          <a:xfrm>
            <a:off x="3200400" y="1981200"/>
            <a:ext cx="2047875" cy="1870075"/>
            <a:chOff x="528" y="240"/>
            <a:chExt cx="1919" cy="1702"/>
          </a:xfrm>
        </p:grpSpPr>
        <p:graphicFrame>
          <p:nvGraphicFramePr>
            <p:cNvPr id="25793" name="Object 4"/>
            <p:cNvGraphicFramePr>
              <a:graphicFrameLocks noChangeAspect="1"/>
            </p:cNvGraphicFramePr>
            <p:nvPr/>
          </p:nvGraphicFramePr>
          <p:xfrm>
            <a:off x="528" y="240"/>
            <a:ext cx="1919" cy="17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6917" name="Worksheet" r:id="rId3" imgW="3047902" imgH="2648048" progId="Excel.Sheet.8">
                    <p:embed/>
                  </p:oleObj>
                </mc:Choice>
                <mc:Fallback>
                  <p:oleObj name="Worksheet" r:id="rId3" imgW="3047902" imgH="2648048" progId="Excel.Shee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8" y="240"/>
                          <a:ext cx="1919" cy="170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0000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">
                              <a:solidFill>
                                <a:srgbClr val="FFFFFF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107763" dir="189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794" name="Freeform 6"/>
            <p:cNvSpPr>
              <a:spLocks/>
            </p:cNvSpPr>
            <p:nvPr/>
          </p:nvSpPr>
          <p:spPr bwMode="auto">
            <a:xfrm>
              <a:off x="1008" y="557"/>
              <a:ext cx="852" cy="1260"/>
            </a:xfrm>
            <a:custGeom>
              <a:avLst/>
              <a:gdLst>
                <a:gd name="T0" fmla="*/ 518 w 852"/>
                <a:gd name="T1" fmla="*/ 280 h 1260"/>
                <a:gd name="T2" fmla="*/ 392 w 852"/>
                <a:gd name="T3" fmla="*/ 36 h 1260"/>
                <a:gd name="T4" fmla="*/ 237 w 852"/>
                <a:gd name="T5" fmla="*/ 21 h 1260"/>
                <a:gd name="T6" fmla="*/ 133 w 852"/>
                <a:gd name="T7" fmla="*/ 73 h 1260"/>
                <a:gd name="T8" fmla="*/ 0 w 852"/>
                <a:gd name="T9" fmla="*/ 369 h 1260"/>
                <a:gd name="T10" fmla="*/ 44 w 852"/>
                <a:gd name="T11" fmla="*/ 688 h 1260"/>
                <a:gd name="T12" fmla="*/ 362 w 852"/>
                <a:gd name="T13" fmla="*/ 1117 h 1260"/>
                <a:gd name="T14" fmla="*/ 429 w 852"/>
                <a:gd name="T15" fmla="*/ 1139 h 1260"/>
                <a:gd name="T16" fmla="*/ 451 w 852"/>
                <a:gd name="T17" fmla="*/ 1154 h 1260"/>
                <a:gd name="T18" fmla="*/ 525 w 852"/>
                <a:gd name="T19" fmla="*/ 1176 h 1260"/>
                <a:gd name="T20" fmla="*/ 622 w 852"/>
                <a:gd name="T21" fmla="*/ 1228 h 1260"/>
                <a:gd name="T22" fmla="*/ 792 w 852"/>
                <a:gd name="T23" fmla="*/ 1243 h 1260"/>
                <a:gd name="T24" fmla="*/ 785 w 852"/>
                <a:gd name="T25" fmla="*/ 1021 h 1260"/>
                <a:gd name="T26" fmla="*/ 748 w 852"/>
                <a:gd name="T27" fmla="*/ 954 h 1260"/>
                <a:gd name="T28" fmla="*/ 688 w 852"/>
                <a:gd name="T29" fmla="*/ 858 h 1260"/>
                <a:gd name="T30" fmla="*/ 622 w 852"/>
                <a:gd name="T31" fmla="*/ 762 h 1260"/>
                <a:gd name="T32" fmla="*/ 607 w 852"/>
                <a:gd name="T33" fmla="*/ 732 h 1260"/>
                <a:gd name="T34" fmla="*/ 592 w 852"/>
                <a:gd name="T35" fmla="*/ 710 h 1260"/>
                <a:gd name="T36" fmla="*/ 555 w 852"/>
                <a:gd name="T37" fmla="*/ 643 h 1260"/>
                <a:gd name="T38" fmla="*/ 540 w 852"/>
                <a:gd name="T39" fmla="*/ 621 h 1260"/>
                <a:gd name="T40" fmla="*/ 518 w 852"/>
                <a:gd name="T41" fmla="*/ 280 h 126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52"/>
                <a:gd name="T64" fmla="*/ 0 h 1260"/>
                <a:gd name="T65" fmla="*/ 852 w 852"/>
                <a:gd name="T66" fmla="*/ 1260 h 126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52" h="1260">
                  <a:moveTo>
                    <a:pt x="518" y="280"/>
                  </a:moveTo>
                  <a:cubicBezTo>
                    <a:pt x="509" y="187"/>
                    <a:pt x="497" y="69"/>
                    <a:pt x="392" y="36"/>
                  </a:cubicBezTo>
                  <a:cubicBezTo>
                    <a:pt x="339" y="0"/>
                    <a:pt x="309" y="15"/>
                    <a:pt x="237" y="21"/>
                  </a:cubicBezTo>
                  <a:cubicBezTo>
                    <a:pt x="194" y="31"/>
                    <a:pt x="168" y="45"/>
                    <a:pt x="133" y="73"/>
                  </a:cubicBezTo>
                  <a:cubicBezTo>
                    <a:pt x="84" y="168"/>
                    <a:pt x="20" y="262"/>
                    <a:pt x="0" y="369"/>
                  </a:cubicBezTo>
                  <a:cubicBezTo>
                    <a:pt x="5" y="481"/>
                    <a:pt x="3" y="584"/>
                    <a:pt x="44" y="688"/>
                  </a:cubicBezTo>
                  <a:cubicBezTo>
                    <a:pt x="78" y="870"/>
                    <a:pt x="173" y="1057"/>
                    <a:pt x="362" y="1117"/>
                  </a:cubicBezTo>
                  <a:cubicBezTo>
                    <a:pt x="415" y="1152"/>
                    <a:pt x="347" y="1112"/>
                    <a:pt x="429" y="1139"/>
                  </a:cubicBezTo>
                  <a:cubicBezTo>
                    <a:pt x="437" y="1142"/>
                    <a:pt x="443" y="1150"/>
                    <a:pt x="451" y="1154"/>
                  </a:cubicBezTo>
                  <a:cubicBezTo>
                    <a:pt x="473" y="1165"/>
                    <a:pt x="501" y="1168"/>
                    <a:pt x="525" y="1176"/>
                  </a:cubicBezTo>
                  <a:cubicBezTo>
                    <a:pt x="562" y="1201"/>
                    <a:pt x="581" y="1218"/>
                    <a:pt x="622" y="1228"/>
                  </a:cubicBezTo>
                  <a:cubicBezTo>
                    <a:pt x="684" y="1260"/>
                    <a:pt x="714" y="1249"/>
                    <a:pt x="792" y="1243"/>
                  </a:cubicBezTo>
                  <a:cubicBezTo>
                    <a:pt x="852" y="1183"/>
                    <a:pt x="819" y="1088"/>
                    <a:pt x="785" y="1021"/>
                  </a:cubicBezTo>
                  <a:cubicBezTo>
                    <a:pt x="770" y="992"/>
                    <a:pt x="773" y="979"/>
                    <a:pt x="748" y="954"/>
                  </a:cubicBezTo>
                  <a:cubicBezTo>
                    <a:pt x="735" y="917"/>
                    <a:pt x="711" y="888"/>
                    <a:pt x="688" y="858"/>
                  </a:cubicBezTo>
                  <a:cubicBezTo>
                    <a:pt x="676" y="821"/>
                    <a:pt x="643" y="795"/>
                    <a:pt x="622" y="762"/>
                  </a:cubicBezTo>
                  <a:cubicBezTo>
                    <a:pt x="616" y="753"/>
                    <a:pt x="613" y="742"/>
                    <a:pt x="607" y="732"/>
                  </a:cubicBezTo>
                  <a:cubicBezTo>
                    <a:pt x="603" y="724"/>
                    <a:pt x="597" y="717"/>
                    <a:pt x="592" y="710"/>
                  </a:cubicBezTo>
                  <a:cubicBezTo>
                    <a:pt x="580" y="671"/>
                    <a:pt x="589" y="694"/>
                    <a:pt x="555" y="643"/>
                  </a:cubicBezTo>
                  <a:cubicBezTo>
                    <a:pt x="550" y="636"/>
                    <a:pt x="540" y="621"/>
                    <a:pt x="540" y="621"/>
                  </a:cubicBezTo>
                  <a:cubicBezTo>
                    <a:pt x="519" y="510"/>
                    <a:pt x="518" y="392"/>
                    <a:pt x="518" y="280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5795" name="Freeform 7"/>
            <p:cNvSpPr>
              <a:spLocks/>
            </p:cNvSpPr>
            <p:nvPr/>
          </p:nvSpPr>
          <p:spPr bwMode="auto">
            <a:xfrm>
              <a:off x="1587" y="889"/>
              <a:ext cx="768" cy="630"/>
            </a:xfrm>
            <a:custGeom>
              <a:avLst/>
              <a:gdLst>
                <a:gd name="T0" fmla="*/ 183 w 768"/>
                <a:gd name="T1" fmla="*/ 67 h 630"/>
                <a:gd name="T2" fmla="*/ 72 w 768"/>
                <a:gd name="T3" fmla="*/ 74 h 630"/>
                <a:gd name="T4" fmla="*/ 5 w 768"/>
                <a:gd name="T5" fmla="*/ 170 h 630"/>
                <a:gd name="T6" fmla="*/ 13 w 768"/>
                <a:gd name="T7" fmla="*/ 311 h 630"/>
                <a:gd name="T8" fmla="*/ 57 w 768"/>
                <a:gd name="T9" fmla="*/ 356 h 630"/>
                <a:gd name="T10" fmla="*/ 109 w 768"/>
                <a:gd name="T11" fmla="*/ 415 h 630"/>
                <a:gd name="T12" fmla="*/ 235 w 768"/>
                <a:gd name="T13" fmla="*/ 548 h 630"/>
                <a:gd name="T14" fmla="*/ 257 w 768"/>
                <a:gd name="T15" fmla="*/ 570 h 630"/>
                <a:gd name="T16" fmla="*/ 331 w 768"/>
                <a:gd name="T17" fmla="*/ 593 h 630"/>
                <a:gd name="T18" fmla="*/ 450 w 768"/>
                <a:gd name="T19" fmla="*/ 630 h 630"/>
                <a:gd name="T20" fmla="*/ 598 w 768"/>
                <a:gd name="T21" fmla="*/ 607 h 630"/>
                <a:gd name="T22" fmla="*/ 657 w 768"/>
                <a:gd name="T23" fmla="*/ 585 h 630"/>
                <a:gd name="T24" fmla="*/ 687 w 768"/>
                <a:gd name="T25" fmla="*/ 533 h 630"/>
                <a:gd name="T26" fmla="*/ 717 w 768"/>
                <a:gd name="T27" fmla="*/ 474 h 630"/>
                <a:gd name="T28" fmla="*/ 724 w 768"/>
                <a:gd name="T29" fmla="*/ 437 h 630"/>
                <a:gd name="T30" fmla="*/ 739 w 768"/>
                <a:gd name="T31" fmla="*/ 415 h 630"/>
                <a:gd name="T32" fmla="*/ 768 w 768"/>
                <a:gd name="T33" fmla="*/ 296 h 630"/>
                <a:gd name="T34" fmla="*/ 761 w 768"/>
                <a:gd name="T35" fmla="*/ 178 h 630"/>
                <a:gd name="T36" fmla="*/ 724 w 768"/>
                <a:gd name="T37" fmla="*/ 111 h 630"/>
                <a:gd name="T38" fmla="*/ 465 w 768"/>
                <a:gd name="T39" fmla="*/ 0 h 630"/>
                <a:gd name="T40" fmla="*/ 205 w 768"/>
                <a:gd name="T41" fmla="*/ 30 h 630"/>
                <a:gd name="T42" fmla="*/ 183 w 768"/>
                <a:gd name="T43" fmla="*/ 67 h 63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768"/>
                <a:gd name="T67" fmla="*/ 0 h 630"/>
                <a:gd name="T68" fmla="*/ 768 w 768"/>
                <a:gd name="T69" fmla="*/ 630 h 63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768" h="630">
                  <a:moveTo>
                    <a:pt x="183" y="67"/>
                  </a:moveTo>
                  <a:cubicBezTo>
                    <a:pt x="146" y="41"/>
                    <a:pt x="112" y="61"/>
                    <a:pt x="72" y="74"/>
                  </a:cubicBezTo>
                  <a:cubicBezTo>
                    <a:pt x="13" y="114"/>
                    <a:pt x="28" y="107"/>
                    <a:pt x="5" y="170"/>
                  </a:cubicBezTo>
                  <a:cubicBezTo>
                    <a:pt x="8" y="217"/>
                    <a:pt x="0" y="266"/>
                    <a:pt x="13" y="311"/>
                  </a:cubicBezTo>
                  <a:cubicBezTo>
                    <a:pt x="19" y="331"/>
                    <a:pt x="45" y="339"/>
                    <a:pt x="57" y="356"/>
                  </a:cubicBezTo>
                  <a:cubicBezTo>
                    <a:pt x="92" y="407"/>
                    <a:pt x="72" y="390"/>
                    <a:pt x="109" y="415"/>
                  </a:cubicBezTo>
                  <a:cubicBezTo>
                    <a:pt x="145" y="467"/>
                    <a:pt x="187" y="508"/>
                    <a:pt x="235" y="548"/>
                  </a:cubicBezTo>
                  <a:cubicBezTo>
                    <a:pt x="243" y="555"/>
                    <a:pt x="248" y="565"/>
                    <a:pt x="257" y="570"/>
                  </a:cubicBezTo>
                  <a:cubicBezTo>
                    <a:pt x="283" y="584"/>
                    <a:pt x="305" y="583"/>
                    <a:pt x="331" y="593"/>
                  </a:cubicBezTo>
                  <a:cubicBezTo>
                    <a:pt x="371" y="608"/>
                    <a:pt x="408" y="621"/>
                    <a:pt x="450" y="630"/>
                  </a:cubicBezTo>
                  <a:cubicBezTo>
                    <a:pt x="498" y="625"/>
                    <a:pt x="551" y="623"/>
                    <a:pt x="598" y="607"/>
                  </a:cubicBezTo>
                  <a:cubicBezTo>
                    <a:pt x="618" y="600"/>
                    <a:pt x="657" y="585"/>
                    <a:pt x="657" y="585"/>
                  </a:cubicBezTo>
                  <a:cubicBezTo>
                    <a:pt x="675" y="536"/>
                    <a:pt x="651" y="594"/>
                    <a:pt x="687" y="533"/>
                  </a:cubicBezTo>
                  <a:cubicBezTo>
                    <a:pt x="698" y="514"/>
                    <a:pt x="717" y="474"/>
                    <a:pt x="717" y="474"/>
                  </a:cubicBezTo>
                  <a:cubicBezTo>
                    <a:pt x="719" y="462"/>
                    <a:pt x="720" y="449"/>
                    <a:pt x="724" y="437"/>
                  </a:cubicBezTo>
                  <a:cubicBezTo>
                    <a:pt x="727" y="429"/>
                    <a:pt x="736" y="423"/>
                    <a:pt x="739" y="415"/>
                  </a:cubicBezTo>
                  <a:cubicBezTo>
                    <a:pt x="750" y="382"/>
                    <a:pt x="760" y="332"/>
                    <a:pt x="768" y="296"/>
                  </a:cubicBezTo>
                  <a:cubicBezTo>
                    <a:pt x="766" y="257"/>
                    <a:pt x="766" y="217"/>
                    <a:pt x="761" y="178"/>
                  </a:cubicBezTo>
                  <a:cubicBezTo>
                    <a:pt x="754" y="127"/>
                    <a:pt x="750" y="142"/>
                    <a:pt x="724" y="111"/>
                  </a:cubicBezTo>
                  <a:cubicBezTo>
                    <a:pt x="653" y="27"/>
                    <a:pt x="566" y="24"/>
                    <a:pt x="465" y="0"/>
                  </a:cubicBezTo>
                  <a:cubicBezTo>
                    <a:pt x="370" y="4"/>
                    <a:pt x="294" y="6"/>
                    <a:pt x="205" y="30"/>
                  </a:cubicBezTo>
                  <a:cubicBezTo>
                    <a:pt x="154" y="63"/>
                    <a:pt x="144" y="53"/>
                    <a:pt x="183" y="67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25605" name="Group 8"/>
          <p:cNvGrpSpPr>
            <a:grpSpLocks/>
          </p:cNvGrpSpPr>
          <p:nvPr/>
        </p:nvGrpSpPr>
        <p:grpSpPr bwMode="auto">
          <a:xfrm>
            <a:off x="6578600" y="2008188"/>
            <a:ext cx="2222500" cy="1990725"/>
            <a:chOff x="4144" y="1265"/>
            <a:chExt cx="1400" cy="1254"/>
          </a:xfrm>
        </p:grpSpPr>
        <p:sp>
          <p:nvSpPr>
            <p:cNvPr id="25709" name="Rectangle 9"/>
            <p:cNvSpPr>
              <a:spLocks noChangeArrowheads="1"/>
            </p:cNvSpPr>
            <p:nvPr/>
          </p:nvSpPr>
          <p:spPr bwMode="auto">
            <a:xfrm>
              <a:off x="4144" y="1265"/>
              <a:ext cx="1400" cy="1254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en-US" sz="1800">
                <a:latin typeface="Arial" charset="0"/>
              </a:endParaRPr>
            </a:p>
          </p:txBody>
        </p:sp>
        <p:sp>
          <p:nvSpPr>
            <p:cNvPr id="25710" name="Rectangle 10"/>
            <p:cNvSpPr>
              <a:spLocks noChangeArrowheads="1"/>
            </p:cNvSpPr>
            <p:nvPr/>
          </p:nvSpPr>
          <p:spPr bwMode="auto">
            <a:xfrm>
              <a:off x="4278" y="1354"/>
              <a:ext cx="1201" cy="10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en-US" sz="1800">
                <a:latin typeface="Arial" charset="0"/>
              </a:endParaRPr>
            </a:p>
          </p:txBody>
        </p:sp>
        <p:sp>
          <p:nvSpPr>
            <p:cNvPr id="25711" name="Line 11"/>
            <p:cNvSpPr>
              <a:spLocks noChangeShapeType="1"/>
            </p:cNvSpPr>
            <p:nvPr/>
          </p:nvSpPr>
          <p:spPr bwMode="auto">
            <a:xfrm>
              <a:off x="4278" y="2264"/>
              <a:ext cx="120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12" name="Line 12"/>
            <p:cNvSpPr>
              <a:spLocks noChangeShapeType="1"/>
            </p:cNvSpPr>
            <p:nvPr/>
          </p:nvSpPr>
          <p:spPr bwMode="auto">
            <a:xfrm>
              <a:off x="4278" y="2163"/>
              <a:ext cx="120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13" name="Line 13"/>
            <p:cNvSpPr>
              <a:spLocks noChangeShapeType="1"/>
            </p:cNvSpPr>
            <p:nvPr/>
          </p:nvSpPr>
          <p:spPr bwMode="auto">
            <a:xfrm>
              <a:off x="4278" y="2061"/>
              <a:ext cx="120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14" name="Line 14"/>
            <p:cNvSpPr>
              <a:spLocks noChangeShapeType="1"/>
            </p:cNvSpPr>
            <p:nvPr/>
          </p:nvSpPr>
          <p:spPr bwMode="auto">
            <a:xfrm>
              <a:off x="4278" y="1960"/>
              <a:ext cx="120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15" name="Line 15"/>
            <p:cNvSpPr>
              <a:spLocks noChangeShapeType="1"/>
            </p:cNvSpPr>
            <p:nvPr/>
          </p:nvSpPr>
          <p:spPr bwMode="auto">
            <a:xfrm>
              <a:off x="4278" y="1858"/>
              <a:ext cx="120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16" name="Line 16"/>
            <p:cNvSpPr>
              <a:spLocks noChangeShapeType="1"/>
            </p:cNvSpPr>
            <p:nvPr/>
          </p:nvSpPr>
          <p:spPr bwMode="auto">
            <a:xfrm>
              <a:off x="4278" y="1760"/>
              <a:ext cx="120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17" name="Line 17"/>
            <p:cNvSpPr>
              <a:spLocks noChangeShapeType="1"/>
            </p:cNvSpPr>
            <p:nvPr/>
          </p:nvSpPr>
          <p:spPr bwMode="auto">
            <a:xfrm>
              <a:off x="4278" y="1659"/>
              <a:ext cx="120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18" name="Line 18"/>
            <p:cNvSpPr>
              <a:spLocks noChangeShapeType="1"/>
            </p:cNvSpPr>
            <p:nvPr/>
          </p:nvSpPr>
          <p:spPr bwMode="auto">
            <a:xfrm>
              <a:off x="4278" y="1557"/>
              <a:ext cx="120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19" name="Line 19"/>
            <p:cNvSpPr>
              <a:spLocks noChangeShapeType="1"/>
            </p:cNvSpPr>
            <p:nvPr/>
          </p:nvSpPr>
          <p:spPr bwMode="auto">
            <a:xfrm>
              <a:off x="4278" y="1456"/>
              <a:ext cx="120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20" name="Line 20"/>
            <p:cNvSpPr>
              <a:spLocks noChangeShapeType="1"/>
            </p:cNvSpPr>
            <p:nvPr/>
          </p:nvSpPr>
          <p:spPr bwMode="auto">
            <a:xfrm>
              <a:off x="4278" y="1354"/>
              <a:ext cx="120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21" name="Line 21"/>
            <p:cNvSpPr>
              <a:spLocks noChangeShapeType="1"/>
            </p:cNvSpPr>
            <p:nvPr/>
          </p:nvSpPr>
          <p:spPr bwMode="auto">
            <a:xfrm>
              <a:off x="4399" y="1354"/>
              <a:ext cx="1" cy="10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22" name="Line 22"/>
            <p:cNvSpPr>
              <a:spLocks noChangeShapeType="1"/>
            </p:cNvSpPr>
            <p:nvPr/>
          </p:nvSpPr>
          <p:spPr bwMode="auto">
            <a:xfrm>
              <a:off x="4516" y="1354"/>
              <a:ext cx="1" cy="10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23" name="Line 23"/>
            <p:cNvSpPr>
              <a:spLocks noChangeShapeType="1"/>
            </p:cNvSpPr>
            <p:nvPr/>
          </p:nvSpPr>
          <p:spPr bwMode="auto">
            <a:xfrm>
              <a:off x="4638" y="1354"/>
              <a:ext cx="1" cy="10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24" name="Line 24"/>
            <p:cNvSpPr>
              <a:spLocks noChangeShapeType="1"/>
            </p:cNvSpPr>
            <p:nvPr/>
          </p:nvSpPr>
          <p:spPr bwMode="auto">
            <a:xfrm>
              <a:off x="4759" y="1354"/>
              <a:ext cx="1" cy="10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25" name="Line 25"/>
            <p:cNvSpPr>
              <a:spLocks noChangeShapeType="1"/>
            </p:cNvSpPr>
            <p:nvPr/>
          </p:nvSpPr>
          <p:spPr bwMode="auto">
            <a:xfrm>
              <a:off x="4880" y="1354"/>
              <a:ext cx="1" cy="10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26" name="Line 26"/>
            <p:cNvSpPr>
              <a:spLocks noChangeShapeType="1"/>
            </p:cNvSpPr>
            <p:nvPr/>
          </p:nvSpPr>
          <p:spPr bwMode="auto">
            <a:xfrm>
              <a:off x="4998" y="1354"/>
              <a:ext cx="1" cy="10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27" name="Line 27"/>
            <p:cNvSpPr>
              <a:spLocks noChangeShapeType="1"/>
            </p:cNvSpPr>
            <p:nvPr/>
          </p:nvSpPr>
          <p:spPr bwMode="auto">
            <a:xfrm>
              <a:off x="5119" y="1354"/>
              <a:ext cx="1" cy="10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28" name="Line 28"/>
            <p:cNvSpPr>
              <a:spLocks noChangeShapeType="1"/>
            </p:cNvSpPr>
            <p:nvPr/>
          </p:nvSpPr>
          <p:spPr bwMode="auto">
            <a:xfrm>
              <a:off x="5240" y="1354"/>
              <a:ext cx="1" cy="10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29" name="Line 29"/>
            <p:cNvSpPr>
              <a:spLocks noChangeShapeType="1"/>
            </p:cNvSpPr>
            <p:nvPr/>
          </p:nvSpPr>
          <p:spPr bwMode="auto">
            <a:xfrm>
              <a:off x="5358" y="1354"/>
              <a:ext cx="1" cy="10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30" name="Line 30"/>
            <p:cNvSpPr>
              <a:spLocks noChangeShapeType="1"/>
            </p:cNvSpPr>
            <p:nvPr/>
          </p:nvSpPr>
          <p:spPr bwMode="auto">
            <a:xfrm>
              <a:off x="5479" y="1354"/>
              <a:ext cx="1" cy="10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31" name="Rectangle 31"/>
            <p:cNvSpPr>
              <a:spLocks noChangeArrowheads="1"/>
            </p:cNvSpPr>
            <p:nvPr/>
          </p:nvSpPr>
          <p:spPr bwMode="auto">
            <a:xfrm>
              <a:off x="4278" y="1354"/>
              <a:ext cx="1201" cy="1012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en-US" sz="1800">
                <a:latin typeface="Arial" charset="0"/>
              </a:endParaRPr>
            </a:p>
          </p:txBody>
        </p:sp>
        <p:sp>
          <p:nvSpPr>
            <p:cNvPr id="25732" name="Line 32"/>
            <p:cNvSpPr>
              <a:spLocks noChangeShapeType="1"/>
            </p:cNvSpPr>
            <p:nvPr/>
          </p:nvSpPr>
          <p:spPr bwMode="auto">
            <a:xfrm>
              <a:off x="4278" y="1354"/>
              <a:ext cx="1" cy="10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33" name="Line 33"/>
            <p:cNvSpPr>
              <a:spLocks noChangeShapeType="1"/>
            </p:cNvSpPr>
            <p:nvPr/>
          </p:nvSpPr>
          <p:spPr bwMode="auto">
            <a:xfrm>
              <a:off x="4266" y="2366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34" name="Line 34"/>
            <p:cNvSpPr>
              <a:spLocks noChangeShapeType="1"/>
            </p:cNvSpPr>
            <p:nvPr/>
          </p:nvSpPr>
          <p:spPr bwMode="auto">
            <a:xfrm>
              <a:off x="4266" y="2264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35" name="Line 35"/>
            <p:cNvSpPr>
              <a:spLocks noChangeShapeType="1"/>
            </p:cNvSpPr>
            <p:nvPr/>
          </p:nvSpPr>
          <p:spPr bwMode="auto">
            <a:xfrm>
              <a:off x="4266" y="2163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36" name="Line 36"/>
            <p:cNvSpPr>
              <a:spLocks noChangeShapeType="1"/>
            </p:cNvSpPr>
            <p:nvPr/>
          </p:nvSpPr>
          <p:spPr bwMode="auto">
            <a:xfrm>
              <a:off x="4266" y="2061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37" name="Line 37"/>
            <p:cNvSpPr>
              <a:spLocks noChangeShapeType="1"/>
            </p:cNvSpPr>
            <p:nvPr/>
          </p:nvSpPr>
          <p:spPr bwMode="auto">
            <a:xfrm>
              <a:off x="4266" y="1960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38" name="Line 38"/>
            <p:cNvSpPr>
              <a:spLocks noChangeShapeType="1"/>
            </p:cNvSpPr>
            <p:nvPr/>
          </p:nvSpPr>
          <p:spPr bwMode="auto">
            <a:xfrm>
              <a:off x="4266" y="1858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39" name="Line 39"/>
            <p:cNvSpPr>
              <a:spLocks noChangeShapeType="1"/>
            </p:cNvSpPr>
            <p:nvPr/>
          </p:nvSpPr>
          <p:spPr bwMode="auto">
            <a:xfrm>
              <a:off x="4266" y="1760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40" name="Line 40"/>
            <p:cNvSpPr>
              <a:spLocks noChangeShapeType="1"/>
            </p:cNvSpPr>
            <p:nvPr/>
          </p:nvSpPr>
          <p:spPr bwMode="auto">
            <a:xfrm>
              <a:off x="4266" y="1659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41" name="Line 41"/>
            <p:cNvSpPr>
              <a:spLocks noChangeShapeType="1"/>
            </p:cNvSpPr>
            <p:nvPr/>
          </p:nvSpPr>
          <p:spPr bwMode="auto">
            <a:xfrm>
              <a:off x="4266" y="1557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42" name="Line 42"/>
            <p:cNvSpPr>
              <a:spLocks noChangeShapeType="1"/>
            </p:cNvSpPr>
            <p:nvPr/>
          </p:nvSpPr>
          <p:spPr bwMode="auto">
            <a:xfrm>
              <a:off x="4266" y="1456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43" name="Line 43"/>
            <p:cNvSpPr>
              <a:spLocks noChangeShapeType="1"/>
            </p:cNvSpPr>
            <p:nvPr/>
          </p:nvSpPr>
          <p:spPr bwMode="auto">
            <a:xfrm>
              <a:off x="4266" y="1354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44" name="Line 44"/>
            <p:cNvSpPr>
              <a:spLocks noChangeShapeType="1"/>
            </p:cNvSpPr>
            <p:nvPr/>
          </p:nvSpPr>
          <p:spPr bwMode="auto">
            <a:xfrm>
              <a:off x="4278" y="2366"/>
              <a:ext cx="120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45" name="Line 45"/>
            <p:cNvSpPr>
              <a:spLocks noChangeShapeType="1"/>
            </p:cNvSpPr>
            <p:nvPr/>
          </p:nvSpPr>
          <p:spPr bwMode="auto">
            <a:xfrm flipV="1">
              <a:off x="4278" y="2366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46" name="Line 46"/>
            <p:cNvSpPr>
              <a:spLocks noChangeShapeType="1"/>
            </p:cNvSpPr>
            <p:nvPr/>
          </p:nvSpPr>
          <p:spPr bwMode="auto">
            <a:xfrm flipV="1">
              <a:off x="4399" y="2366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47" name="Line 47"/>
            <p:cNvSpPr>
              <a:spLocks noChangeShapeType="1"/>
            </p:cNvSpPr>
            <p:nvPr/>
          </p:nvSpPr>
          <p:spPr bwMode="auto">
            <a:xfrm flipV="1">
              <a:off x="4516" y="2366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48" name="Line 48"/>
            <p:cNvSpPr>
              <a:spLocks noChangeShapeType="1"/>
            </p:cNvSpPr>
            <p:nvPr/>
          </p:nvSpPr>
          <p:spPr bwMode="auto">
            <a:xfrm flipV="1">
              <a:off x="4638" y="2366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49" name="Line 49"/>
            <p:cNvSpPr>
              <a:spLocks noChangeShapeType="1"/>
            </p:cNvSpPr>
            <p:nvPr/>
          </p:nvSpPr>
          <p:spPr bwMode="auto">
            <a:xfrm flipV="1">
              <a:off x="4759" y="2366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50" name="Line 50"/>
            <p:cNvSpPr>
              <a:spLocks noChangeShapeType="1"/>
            </p:cNvSpPr>
            <p:nvPr/>
          </p:nvSpPr>
          <p:spPr bwMode="auto">
            <a:xfrm flipV="1">
              <a:off x="4880" y="2366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51" name="Line 51"/>
            <p:cNvSpPr>
              <a:spLocks noChangeShapeType="1"/>
            </p:cNvSpPr>
            <p:nvPr/>
          </p:nvSpPr>
          <p:spPr bwMode="auto">
            <a:xfrm flipV="1">
              <a:off x="4998" y="2366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52" name="Line 52"/>
            <p:cNvSpPr>
              <a:spLocks noChangeShapeType="1"/>
            </p:cNvSpPr>
            <p:nvPr/>
          </p:nvSpPr>
          <p:spPr bwMode="auto">
            <a:xfrm flipV="1">
              <a:off x="5119" y="2366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53" name="Line 53"/>
            <p:cNvSpPr>
              <a:spLocks noChangeShapeType="1"/>
            </p:cNvSpPr>
            <p:nvPr/>
          </p:nvSpPr>
          <p:spPr bwMode="auto">
            <a:xfrm flipV="1">
              <a:off x="5240" y="2366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54" name="Line 54"/>
            <p:cNvSpPr>
              <a:spLocks noChangeShapeType="1"/>
            </p:cNvSpPr>
            <p:nvPr/>
          </p:nvSpPr>
          <p:spPr bwMode="auto">
            <a:xfrm flipV="1">
              <a:off x="5358" y="2366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55" name="Line 55"/>
            <p:cNvSpPr>
              <a:spLocks noChangeShapeType="1"/>
            </p:cNvSpPr>
            <p:nvPr/>
          </p:nvSpPr>
          <p:spPr bwMode="auto">
            <a:xfrm flipV="1">
              <a:off x="5479" y="2366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56" name="Freeform 56"/>
            <p:cNvSpPr>
              <a:spLocks/>
            </p:cNvSpPr>
            <p:nvPr/>
          </p:nvSpPr>
          <p:spPr bwMode="auto">
            <a:xfrm>
              <a:off x="4609" y="1930"/>
              <a:ext cx="57" cy="59"/>
            </a:xfrm>
            <a:custGeom>
              <a:avLst/>
              <a:gdLst>
                <a:gd name="T0" fmla="*/ 29 w 57"/>
                <a:gd name="T1" fmla="*/ 0 h 59"/>
                <a:gd name="T2" fmla="*/ 57 w 57"/>
                <a:gd name="T3" fmla="*/ 30 h 59"/>
                <a:gd name="T4" fmla="*/ 29 w 57"/>
                <a:gd name="T5" fmla="*/ 59 h 59"/>
                <a:gd name="T6" fmla="*/ 0 w 57"/>
                <a:gd name="T7" fmla="*/ 30 h 59"/>
                <a:gd name="T8" fmla="*/ 29 w 57"/>
                <a:gd name="T9" fmla="*/ 0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"/>
                <a:gd name="T16" fmla="*/ 0 h 59"/>
                <a:gd name="T17" fmla="*/ 57 w 57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" h="59">
                  <a:moveTo>
                    <a:pt x="29" y="0"/>
                  </a:moveTo>
                  <a:lnTo>
                    <a:pt x="57" y="30"/>
                  </a:lnTo>
                  <a:lnTo>
                    <a:pt x="29" y="59"/>
                  </a:lnTo>
                  <a:lnTo>
                    <a:pt x="0" y="3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00FFFF"/>
            </a:solidFill>
            <a:ln w="6350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57" name="Freeform 57"/>
            <p:cNvSpPr>
              <a:spLocks/>
            </p:cNvSpPr>
            <p:nvPr/>
          </p:nvSpPr>
          <p:spPr bwMode="auto">
            <a:xfrm>
              <a:off x="4609" y="1731"/>
              <a:ext cx="57" cy="59"/>
            </a:xfrm>
            <a:custGeom>
              <a:avLst/>
              <a:gdLst>
                <a:gd name="T0" fmla="*/ 29 w 57"/>
                <a:gd name="T1" fmla="*/ 0 h 59"/>
                <a:gd name="T2" fmla="*/ 57 w 57"/>
                <a:gd name="T3" fmla="*/ 29 h 59"/>
                <a:gd name="T4" fmla="*/ 29 w 57"/>
                <a:gd name="T5" fmla="*/ 59 h 59"/>
                <a:gd name="T6" fmla="*/ 0 w 57"/>
                <a:gd name="T7" fmla="*/ 29 h 59"/>
                <a:gd name="T8" fmla="*/ 29 w 57"/>
                <a:gd name="T9" fmla="*/ 0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"/>
                <a:gd name="T16" fmla="*/ 0 h 59"/>
                <a:gd name="T17" fmla="*/ 57 w 57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" h="59">
                  <a:moveTo>
                    <a:pt x="29" y="0"/>
                  </a:moveTo>
                  <a:lnTo>
                    <a:pt x="57" y="29"/>
                  </a:lnTo>
                  <a:lnTo>
                    <a:pt x="29" y="59"/>
                  </a:lnTo>
                  <a:lnTo>
                    <a:pt x="0" y="29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00FFFF"/>
            </a:solidFill>
            <a:ln w="6350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58" name="Freeform 58"/>
            <p:cNvSpPr>
              <a:spLocks/>
            </p:cNvSpPr>
            <p:nvPr/>
          </p:nvSpPr>
          <p:spPr bwMode="auto">
            <a:xfrm>
              <a:off x="5091" y="2032"/>
              <a:ext cx="56" cy="59"/>
            </a:xfrm>
            <a:custGeom>
              <a:avLst/>
              <a:gdLst>
                <a:gd name="T0" fmla="*/ 28 w 56"/>
                <a:gd name="T1" fmla="*/ 0 h 59"/>
                <a:gd name="T2" fmla="*/ 56 w 56"/>
                <a:gd name="T3" fmla="*/ 29 h 59"/>
                <a:gd name="T4" fmla="*/ 28 w 56"/>
                <a:gd name="T5" fmla="*/ 59 h 59"/>
                <a:gd name="T6" fmla="*/ 0 w 56"/>
                <a:gd name="T7" fmla="*/ 29 h 59"/>
                <a:gd name="T8" fmla="*/ 28 w 56"/>
                <a:gd name="T9" fmla="*/ 0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59"/>
                <a:gd name="T17" fmla="*/ 56 w 56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59">
                  <a:moveTo>
                    <a:pt x="28" y="0"/>
                  </a:moveTo>
                  <a:lnTo>
                    <a:pt x="56" y="29"/>
                  </a:lnTo>
                  <a:lnTo>
                    <a:pt x="28" y="59"/>
                  </a:lnTo>
                  <a:lnTo>
                    <a:pt x="0" y="29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59" name="Freeform 59"/>
            <p:cNvSpPr>
              <a:spLocks/>
            </p:cNvSpPr>
            <p:nvPr/>
          </p:nvSpPr>
          <p:spPr bwMode="auto">
            <a:xfrm>
              <a:off x="4731" y="1629"/>
              <a:ext cx="56" cy="59"/>
            </a:xfrm>
            <a:custGeom>
              <a:avLst/>
              <a:gdLst>
                <a:gd name="T0" fmla="*/ 28 w 56"/>
                <a:gd name="T1" fmla="*/ 0 h 59"/>
                <a:gd name="T2" fmla="*/ 56 w 56"/>
                <a:gd name="T3" fmla="*/ 30 h 59"/>
                <a:gd name="T4" fmla="*/ 28 w 56"/>
                <a:gd name="T5" fmla="*/ 59 h 59"/>
                <a:gd name="T6" fmla="*/ 0 w 56"/>
                <a:gd name="T7" fmla="*/ 30 h 59"/>
                <a:gd name="T8" fmla="*/ 28 w 56"/>
                <a:gd name="T9" fmla="*/ 0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59"/>
                <a:gd name="T17" fmla="*/ 56 w 56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59">
                  <a:moveTo>
                    <a:pt x="28" y="0"/>
                  </a:moveTo>
                  <a:lnTo>
                    <a:pt x="56" y="30"/>
                  </a:lnTo>
                  <a:lnTo>
                    <a:pt x="28" y="59"/>
                  </a:lnTo>
                  <a:lnTo>
                    <a:pt x="0" y="3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00FFFF"/>
            </a:solidFill>
            <a:ln w="6350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60" name="Freeform 60"/>
            <p:cNvSpPr>
              <a:spLocks/>
            </p:cNvSpPr>
            <p:nvPr/>
          </p:nvSpPr>
          <p:spPr bwMode="auto">
            <a:xfrm>
              <a:off x="4609" y="1528"/>
              <a:ext cx="57" cy="59"/>
            </a:xfrm>
            <a:custGeom>
              <a:avLst/>
              <a:gdLst>
                <a:gd name="T0" fmla="*/ 29 w 57"/>
                <a:gd name="T1" fmla="*/ 0 h 59"/>
                <a:gd name="T2" fmla="*/ 57 w 57"/>
                <a:gd name="T3" fmla="*/ 29 h 59"/>
                <a:gd name="T4" fmla="*/ 29 w 57"/>
                <a:gd name="T5" fmla="*/ 59 h 59"/>
                <a:gd name="T6" fmla="*/ 0 w 57"/>
                <a:gd name="T7" fmla="*/ 29 h 59"/>
                <a:gd name="T8" fmla="*/ 29 w 57"/>
                <a:gd name="T9" fmla="*/ 0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"/>
                <a:gd name="T16" fmla="*/ 0 h 59"/>
                <a:gd name="T17" fmla="*/ 57 w 57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" h="59">
                  <a:moveTo>
                    <a:pt x="29" y="0"/>
                  </a:moveTo>
                  <a:lnTo>
                    <a:pt x="57" y="29"/>
                  </a:lnTo>
                  <a:lnTo>
                    <a:pt x="29" y="59"/>
                  </a:lnTo>
                  <a:lnTo>
                    <a:pt x="0" y="29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00FFFF"/>
            </a:solidFill>
            <a:ln w="6350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61" name="Freeform 61"/>
            <p:cNvSpPr>
              <a:spLocks/>
            </p:cNvSpPr>
            <p:nvPr/>
          </p:nvSpPr>
          <p:spPr bwMode="auto">
            <a:xfrm>
              <a:off x="5212" y="1832"/>
              <a:ext cx="57" cy="60"/>
            </a:xfrm>
            <a:custGeom>
              <a:avLst/>
              <a:gdLst>
                <a:gd name="T0" fmla="*/ 28 w 57"/>
                <a:gd name="T1" fmla="*/ 0 h 60"/>
                <a:gd name="T2" fmla="*/ 57 w 57"/>
                <a:gd name="T3" fmla="*/ 30 h 60"/>
                <a:gd name="T4" fmla="*/ 28 w 57"/>
                <a:gd name="T5" fmla="*/ 60 h 60"/>
                <a:gd name="T6" fmla="*/ 0 w 57"/>
                <a:gd name="T7" fmla="*/ 30 h 60"/>
                <a:gd name="T8" fmla="*/ 28 w 57"/>
                <a:gd name="T9" fmla="*/ 0 h 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"/>
                <a:gd name="T16" fmla="*/ 0 h 60"/>
                <a:gd name="T17" fmla="*/ 57 w 57"/>
                <a:gd name="T18" fmla="*/ 60 h 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" h="60">
                  <a:moveTo>
                    <a:pt x="28" y="0"/>
                  </a:moveTo>
                  <a:lnTo>
                    <a:pt x="57" y="30"/>
                  </a:lnTo>
                  <a:lnTo>
                    <a:pt x="28" y="60"/>
                  </a:lnTo>
                  <a:lnTo>
                    <a:pt x="0" y="3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62" name="Freeform 62"/>
            <p:cNvSpPr>
              <a:spLocks/>
            </p:cNvSpPr>
            <p:nvPr/>
          </p:nvSpPr>
          <p:spPr bwMode="auto">
            <a:xfrm>
              <a:off x="4731" y="1832"/>
              <a:ext cx="56" cy="60"/>
            </a:xfrm>
            <a:custGeom>
              <a:avLst/>
              <a:gdLst>
                <a:gd name="T0" fmla="*/ 28 w 56"/>
                <a:gd name="T1" fmla="*/ 0 h 60"/>
                <a:gd name="T2" fmla="*/ 56 w 56"/>
                <a:gd name="T3" fmla="*/ 30 h 60"/>
                <a:gd name="T4" fmla="*/ 28 w 56"/>
                <a:gd name="T5" fmla="*/ 60 h 60"/>
                <a:gd name="T6" fmla="*/ 0 w 56"/>
                <a:gd name="T7" fmla="*/ 30 h 60"/>
                <a:gd name="T8" fmla="*/ 28 w 56"/>
                <a:gd name="T9" fmla="*/ 0 h 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60"/>
                <a:gd name="T17" fmla="*/ 56 w 56"/>
                <a:gd name="T18" fmla="*/ 60 h 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60">
                  <a:moveTo>
                    <a:pt x="28" y="0"/>
                  </a:moveTo>
                  <a:lnTo>
                    <a:pt x="56" y="30"/>
                  </a:lnTo>
                  <a:lnTo>
                    <a:pt x="28" y="60"/>
                  </a:lnTo>
                  <a:lnTo>
                    <a:pt x="0" y="3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00FFFF"/>
            </a:solidFill>
            <a:ln w="6350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63" name="Freeform 63"/>
            <p:cNvSpPr>
              <a:spLocks/>
            </p:cNvSpPr>
            <p:nvPr/>
          </p:nvSpPr>
          <p:spPr bwMode="auto">
            <a:xfrm>
              <a:off x="4852" y="2235"/>
              <a:ext cx="57" cy="59"/>
            </a:xfrm>
            <a:custGeom>
              <a:avLst/>
              <a:gdLst>
                <a:gd name="T0" fmla="*/ 28 w 57"/>
                <a:gd name="T1" fmla="*/ 0 h 59"/>
                <a:gd name="T2" fmla="*/ 57 w 57"/>
                <a:gd name="T3" fmla="*/ 29 h 59"/>
                <a:gd name="T4" fmla="*/ 28 w 57"/>
                <a:gd name="T5" fmla="*/ 59 h 59"/>
                <a:gd name="T6" fmla="*/ 0 w 57"/>
                <a:gd name="T7" fmla="*/ 29 h 59"/>
                <a:gd name="T8" fmla="*/ 28 w 57"/>
                <a:gd name="T9" fmla="*/ 0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"/>
                <a:gd name="T16" fmla="*/ 0 h 59"/>
                <a:gd name="T17" fmla="*/ 57 w 57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" h="59">
                  <a:moveTo>
                    <a:pt x="28" y="0"/>
                  </a:moveTo>
                  <a:lnTo>
                    <a:pt x="57" y="29"/>
                  </a:lnTo>
                  <a:lnTo>
                    <a:pt x="28" y="59"/>
                  </a:lnTo>
                  <a:lnTo>
                    <a:pt x="0" y="29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00FFFF"/>
            </a:solidFill>
            <a:ln w="6350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64" name="Freeform 64"/>
            <p:cNvSpPr>
              <a:spLocks/>
            </p:cNvSpPr>
            <p:nvPr/>
          </p:nvSpPr>
          <p:spPr bwMode="auto">
            <a:xfrm>
              <a:off x="5091" y="1930"/>
              <a:ext cx="56" cy="59"/>
            </a:xfrm>
            <a:custGeom>
              <a:avLst/>
              <a:gdLst>
                <a:gd name="T0" fmla="*/ 28 w 56"/>
                <a:gd name="T1" fmla="*/ 0 h 59"/>
                <a:gd name="T2" fmla="*/ 56 w 56"/>
                <a:gd name="T3" fmla="*/ 30 h 59"/>
                <a:gd name="T4" fmla="*/ 28 w 56"/>
                <a:gd name="T5" fmla="*/ 59 h 59"/>
                <a:gd name="T6" fmla="*/ 0 w 56"/>
                <a:gd name="T7" fmla="*/ 30 h 59"/>
                <a:gd name="T8" fmla="*/ 28 w 56"/>
                <a:gd name="T9" fmla="*/ 0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59"/>
                <a:gd name="T17" fmla="*/ 56 w 56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59">
                  <a:moveTo>
                    <a:pt x="28" y="0"/>
                  </a:moveTo>
                  <a:lnTo>
                    <a:pt x="56" y="30"/>
                  </a:lnTo>
                  <a:lnTo>
                    <a:pt x="28" y="59"/>
                  </a:lnTo>
                  <a:lnTo>
                    <a:pt x="0" y="3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65" name="Freeform 65"/>
            <p:cNvSpPr>
              <a:spLocks/>
            </p:cNvSpPr>
            <p:nvPr/>
          </p:nvSpPr>
          <p:spPr bwMode="auto">
            <a:xfrm>
              <a:off x="4852" y="1832"/>
              <a:ext cx="57" cy="60"/>
            </a:xfrm>
            <a:custGeom>
              <a:avLst/>
              <a:gdLst>
                <a:gd name="T0" fmla="*/ 28 w 57"/>
                <a:gd name="T1" fmla="*/ 0 h 60"/>
                <a:gd name="T2" fmla="*/ 57 w 57"/>
                <a:gd name="T3" fmla="*/ 30 h 60"/>
                <a:gd name="T4" fmla="*/ 28 w 57"/>
                <a:gd name="T5" fmla="*/ 60 h 60"/>
                <a:gd name="T6" fmla="*/ 0 w 57"/>
                <a:gd name="T7" fmla="*/ 30 h 60"/>
                <a:gd name="T8" fmla="*/ 28 w 57"/>
                <a:gd name="T9" fmla="*/ 0 h 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"/>
                <a:gd name="T16" fmla="*/ 0 h 60"/>
                <a:gd name="T17" fmla="*/ 57 w 57"/>
                <a:gd name="T18" fmla="*/ 60 h 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" h="60">
                  <a:moveTo>
                    <a:pt x="28" y="0"/>
                  </a:moveTo>
                  <a:lnTo>
                    <a:pt x="57" y="30"/>
                  </a:lnTo>
                  <a:lnTo>
                    <a:pt x="28" y="60"/>
                  </a:lnTo>
                  <a:lnTo>
                    <a:pt x="0" y="3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66" name="Oval 66"/>
            <p:cNvSpPr>
              <a:spLocks noChangeArrowheads="1"/>
            </p:cNvSpPr>
            <p:nvPr/>
          </p:nvSpPr>
          <p:spPr bwMode="auto">
            <a:xfrm>
              <a:off x="4686" y="1811"/>
              <a:ext cx="53" cy="55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en-US" sz="1800">
                <a:latin typeface="Arial" charset="0"/>
              </a:endParaRPr>
            </a:p>
          </p:txBody>
        </p:sp>
        <p:sp>
          <p:nvSpPr>
            <p:cNvPr id="25767" name="Oval 67"/>
            <p:cNvSpPr>
              <a:spLocks noChangeArrowheads="1"/>
            </p:cNvSpPr>
            <p:nvPr/>
          </p:nvSpPr>
          <p:spPr bwMode="auto">
            <a:xfrm>
              <a:off x="5054" y="1900"/>
              <a:ext cx="53" cy="55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en-US" sz="1800">
                <a:latin typeface="Arial" charset="0"/>
              </a:endParaRPr>
            </a:p>
          </p:txBody>
        </p:sp>
        <p:sp>
          <p:nvSpPr>
            <p:cNvPr id="25768" name="Rectangle 68"/>
            <p:cNvSpPr>
              <a:spLocks noChangeArrowheads="1"/>
            </p:cNvSpPr>
            <p:nvPr/>
          </p:nvSpPr>
          <p:spPr bwMode="auto">
            <a:xfrm>
              <a:off x="4221" y="2336"/>
              <a:ext cx="44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600">
                  <a:solidFill>
                    <a:srgbClr val="000000"/>
                  </a:solidFill>
                  <a:latin typeface="Arial" charset="0"/>
                  <a:ea typeface="Gulim" charset="-127"/>
                </a:rPr>
                <a:t>0</a:t>
              </a:r>
              <a:endParaRPr lang="ko-KR" altLang="en-US" sz="1800">
                <a:latin typeface="Arial" charset="0"/>
                <a:ea typeface="Gulim" charset="-127"/>
              </a:endParaRPr>
            </a:p>
          </p:txBody>
        </p:sp>
        <p:sp>
          <p:nvSpPr>
            <p:cNvPr id="25769" name="Rectangle 69"/>
            <p:cNvSpPr>
              <a:spLocks noChangeArrowheads="1"/>
            </p:cNvSpPr>
            <p:nvPr/>
          </p:nvSpPr>
          <p:spPr bwMode="auto">
            <a:xfrm>
              <a:off x="4221" y="2235"/>
              <a:ext cx="44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600">
                  <a:solidFill>
                    <a:srgbClr val="000000"/>
                  </a:solidFill>
                  <a:latin typeface="Arial" charset="0"/>
                  <a:ea typeface="Gulim" charset="-127"/>
                </a:rPr>
                <a:t>1</a:t>
              </a:r>
              <a:endParaRPr lang="ko-KR" altLang="en-US" sz="1800">
                <a:latin typeface="Arial" charset="0"/>
                <a:ea typeface="Gulim" charset="-127"/>
              </a:endParaRPr>
            </a:p>
          </p:txBody>
        </p:sp>
        <p:sp>
          <p:nvSpPr>
            <p:cNvPr id="25770" name="Rectangle 70"/>
            <p:cNvSpPr>
              <a:spLocks noChangeArrowheads="1"/>
            </p:cNvSpPr>
            <p:nvPr/>
          </p:nvSpPr>
          <p:spPr bwMode="auto">
            <a:xfrm>
              <a:off x="4221" y="2133"/>
              <a:ext cx="44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600">
                  <a:solidFill>
                    <a:srgbClr val="000000"/>
                  </a:solidFill>
                  <a:latin typeface="Arial" charset="0"/>
                  <a:ea typeface="Gulim" charset="-127"/>
                </a:rPr>
                <a:t>2</a:t>
              </a:r>
              <a:endParaRPr lang="ko-KR" altLang="en-US" sz="1800">
                <a:latin typeface="Arial" charset="0"/>
                <a:ea typeface="Gulim" charset="-127"/>
              </a:endParaRPr>
            </a:p>
          </p:txBody>
        </p:sp>
        <p:sp>
          <p:nvSpPr>
            <p:cNvPr id="25771" name="Rectangle 71"/>
            <p:cNvSpPr>
              <a:spLocks noChangeArrowheads="1"/>
            </p:cNvSpPr>
            <p:nvPr/>
          </p:nvSpPr>
          <p:spPr bwMode="auto">
            <a:xfrm>
              <a:off x="4221" y="2032"/>
              <a:ext cx="44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600">
                  <a:solidFill>
                    <a:srgbClr val="000000"/>
                  </a:solidFill>
                  <a:latin typeface="Arial" charset="0"/>
                  <a:ea typeface="Gulim" charset="-127"/>
                </a:rPr>
                <a:t>3</a:t>
              </a:r>
              <a:endParaRPr lang="ko-KR" altLang="en-US" sz="1800">
                <a:latin typeface="Arial" charset="0"/>
                <a:ea typeface="Gulim" charset="-127"/>
              </a:endParaRPr>
            </a:p>
          </p:txBody>
        </p:sp>
        <p:sp>
          <p:nvSpPr>
            <p:cNvPr id="25772" name="Rectangle 72"/>
            <p:cNvSpPr>
              <a:spLocks noChangeArrowheads="1"/>
            </p:cNvSpPr>
            <p:nvPr/>
          </p:nvSpPr>
          <p:spPr bwMode="auto">
            <a:xfrm>
              <a:off x="4221" y="1930"/>
              <a:ext cx="44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600">
                  <a:solidFill>
                    <a:srgbClr val="000000"/>
                  </a:solidFill>
                  <a:latin typeface="Arial" charset="0"/>
                  <a:ea typeface="Gulim" charset="-127"/>
                </a:rPr>
                <a:t>4</a:t>
              </a:r>
              <a:endParaRPr lang="ko-KR" altLang="en-US" sz="1800">
                <a:latin typeface="Arial" charset="0"/>
                <a:ea typeface="Gulim" charset="-127"/>
              </a:endParaRPr>
            </a:p>
          </p:txBody>
        </p:sp>
        <p:sp>
          <p:nvSpPr>
            <p:cNvPr id="25773" name="Rectangle 73"/>
            <p:cNvSpPr>
              <a:spLocks noChangeArrowheads="1"/>
            </p:cNvSpPr>
            <p:nvPr/>
          </p:nvSpPr>
          <p:spPr bwMode="auto">
            <a:xfrm>
              <a:off x="4221" y="1828"/>
              <a:ext cx="44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600">
                  <a:solidFill>
                    <a:srgbClr val="000000"/>
                  </a:solidFill>
                  <a:latin typeface="Arial" charset="0"/>
                  <a:ea typeface="Gulim" charset="-127"/>
                </a:rPr>
                <a:t>5</a:t>
              </a:r>
              <a:endParaRPr lang="ko-KR" altLang="en-US" sz="1800">
                <a:latin typeface="Arial" charset="0"/>
                <a:ea typeface="Gulim" charset="-127"/>
              </a:endParaRPr>
            </a:p>
          </p:txBody>
        </p:sp>
        <p:sp>
          <p:nvSpPr>
            <p:cNvPr id="25774" name="Rectangle 74"/>
            <p:cNvSpPr>
              <a:spLocks noChangeArrowheads="1"/>
            </p:cNvSpPr>
            <p:nvPr/>
          </p:nvSpPr>
          <p:spPr bwMode="auto">
            <a:xfrm>
              <a:off x="4221" y="1731"/>
              <a:ext cx="44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600">
                  <a:solidFill>
                    <a:srgbClr val="000000"/>
                  </a:solidFill>
                  <a:latin typeface="Arial" charset="0"/>
                  <a:ea typeface="Gulim" charset="-127"/>
                </a:rPr>
                <a:t>6</a:t>
              </a:r>
              <a:endParaRPr lang="ko-KR" altLang="en-US" sz="1800">
                <a:latin typeface="Arial" charset="0"/>
                <a:ea typeface="Gulim" charset="-127"/>
              </a:endParaRPr>
            </a:p>
          </p:txBody>
        </p:sp>
        <p:sp>
          <p:nvSpPr>
            <p:cNvPr id="25775" name="Rectangle 75"/>
            <p:cNvSpPr>
              <a:spLocks noChangeArrowheads="1"/>
            </p:cNvSpPr>
            <p:nvPr/>
          </p:nvSpPr>
          <p:spPr bwMode="auto">
            <a:xfrm>
              <a:off x="4221" y="1629"/>
              <a:ext cx="44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600">
                  <a:solidFill>
                    <a:srgbClr val="000000"/>
                  </a:solidFill>
                  <a:latin typeface="Arial" charset="0"/>
                  <a:ea typeface="Gulim" charset="-127"/>
                </a:rPr>
                <a:t>7</a:t>
              </a:r>
              <a:endParaRPr lang="ko-KR" altLang="en-US" sz="1800">
                <a:latin typeface="Arial" charset="0"/>
                <a:ea typeface="Gulim" charset="-127"/>
              </a:endParaRPr>
            </a:p>
          </p:txBody>
        </p:sp>
        <p:sp>
          <p:nvSpPr>
            <p:cNvPr id="25776" name="Rectangle 76"/>
            <p:cNvSpPr>
              <a:spLocks noChangeArrowheads="1"/>
            </p:cNvSpPr>
            <p:nvPr/>
          </p:nvSpPr>
          <p:spPr bwMode="auto">
            <a:xfrm>
              <a:off x="4221" y="1528"/>
              <a:ext cx="44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600">
                  <a:solidFill>
                    <a:srgbClr val="000000"/>
                  </a:solidFill>
                  <a:latin typeface="Arial" charset="0"/>
                  <a:ea typeface="Gulim" charset="-127"/>
                </a:rPr>
                <a:t>8</a:t>
              </a:r>
              <a:endParaRPr lang="ko-KR" altLang="en-US" sz="1800">
                <a:latin typeface="Arial" charset="0"/>
                <a:ea typeface="Gulim" charset="-127"/>
              </a:endParaRPr>
            </a:p>
          </p:txBody>
        </p:sp>
        <p:sp>
          <p:nvSpPr>
            <p:cNvPr id="25777" name="Rectangle 77"/>
            <p:cNvSpPr>
              <a:spLocks noChangeArrowheads="1"/>
            </p:cNvSpPr>
            <p:nvPr/>
          </p:nvSpPr>
          <p:spPr bwMode="auto">
            <a:xfrm>
              <a:off x="4221" y="1426"/>
              <a:ext cx="44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600">
                  <a:solidFill>
                    <a:srgbClr val="000000"/>
                  </a:solidFill>
                  <a:latin typeface="Arial" charset="0"/>
                  <a:ea typeface="Gulim" charset="-127"/>
                </a:rPr>
                <a:t>9</a:t>
              </a:r>
              <a:endParaRPr lang="ko-KR" altLang="en-US" sz="1800">
                <a:latin typeface="Arial" charset="0"/>
                <a:ea typeface="Gulim" charset="-127"/>
              </a:endParaRPr>
            </a:p>
          </p:txBody>
        </p:sp>
        <p:sp>
          <p:nvSpPr>
            <p:cNvPr id="25778" name="Rectangle 78"/>
            <p:cNvSpPr>
              <a:spLocks noChangeArrowheads="1"/>
            </p:cNvSpPr>
            <p:nvPr/>
          </p:nvSpPr>
          <p:spPr bwMode="auto">
            <a:xfrm>
              <a:off x="4197" y="1324"/>
              <a:ext cx="73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600">
                  <a:solidFill>
                    <a:srgbClr val="000000"/>
                  </a:solidFill>
                  <a:latin typeface="Arial" charset="0"/>
                  <a:ea typeface="Gulim" charset="-127"/>
                </a:rPr>
                <a:t>10</a:t>
              </a:r>
              <a:endParaRPr lang="ko-KR" altLang="en-US" sz="1800">
                <a:latin typeface="Arial" charset="0"/>
                <a:ea typeface="Gulim" charset="-127"/>
              </a:endParaRPr>
            </a:p>
          </p:txBody>
        </p:sp>
        <p:sp>
          <p:nvSpPr>
            <p:cNvPr id="25779" name="Rectangle 79"/>
            <p:cNvSpPr>
              <a:spLocks noChangeArrowheads="1"/>
            </p:cNvSpPr>
            <p:nvPr/>
          </p:nvSpPr>
          <p:spPr bwMode="auto">
            <a:xfrm>
              <a:off x="4266" y="2404"/>
              <a:ext cx="44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600">
                  <a:solidFill>
                    <a:srgbClr val="000000"/>
                  </a:solidFill>
                  <a:latin typeface="Arial" charset="0"/>
                  <a:ea typeface="Gulim" charset="-127"/>
                </a:rPr>
                <a:t>0</a:t>
              </a:r>
              <a:endParaRPr lang="ko-KR" altLang="en-US" sz="1800">
                <a:latin typeface="Arial" charset="0"/>
                <a:ea typeface="Gulim" charset="-127"/>
              </a:endParaRPr>
            </a:p>
          </p:txBody>
        </p:sp>
        <p:sp>
          <p:nvSpPr>
            <p:cNvPr id="25780" name="Rectangle 80"/>
            <p:cNvSpPr>
              <a:spLocks noChangeArrowheads="1"/>
            </p:cNvSpPr>
            <p:nvPr/>
          </p:nvSpPr>
          <p:spPr bwMode="auto">
            <a:xfrm>
              <a:off x="4387" y="2404"/>
              <a:ext cx="44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600">
                  <a:solidFill>
                    <a:srgbClr val="000000"/>
                  </a:solidFill>
                  <a:latin typeface="Arial" charset="0"/>
                  <a:ea typeface="Gulim" charset="-127"/>
                </a:rPr>
                <a:t>1</a:t>
              </a:r>
              <a:endParaRPr lang="ko-KR" altLang="en-US" sz="1800">
                <a:latin typeface="Arial" charset="0"/>
                <a:ea typeface="Gulim" charset="-127"/>
              </a:endParaRPr>
            </a:p>
          </p:txBody>
        </p:sp>
        <p:sp>
          <p:nvSpPr>
            <p:cNvPr id="25781" name="Rectangle 81"/>
            <p:cNvSpPr>
              <a:spLocks noChangeArrowheads="1"/>
            </p:cNvSpPr>
            <p:nvPr/>
          </p:nvSpPr>
          <p:spPr bwMode="auto">
            <a:xfrm>
              <a:off x="4504" y="2404"/>
              <a:ext cx="44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600">
                  <a:solidFill>
                    <a:srgbClr val="000000"/>
                  </a:solidFill>
                  <a:latin typeface="Arial" charset="0"/>
                  <a:ea typeface="Gulim" charset="-127"/>
                </a:rPr>
                <a:t>2</a:t>
              </a:r>
              <a:endParaRPr lang="ko-KR" altLang="en-US" sz="1800">
                <a:latin typeface="Arial" charset="0"/>
                <a:ea typeface="Gulim" charset="-127"/>
              </a:endParaRPr>
            </a:p>
          </p:txBody>
        </p:sp>
        <p:sp>
          <p:nvSpPr>
            <p:cNvPr id="25782" name="Rectangle 82"/>
            <p:cNvSpPr>
              <a:spLocks noChangeArrowheads="1"/>
            </p:cNvSpPr>
            <p:nvPr/>
          </p:nvSpPr>
          <p:spPr bwMode="auto">
            <a:xfrm>
              <a:off x="4626" y="2404"/>
              <a:ext cx="44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600">
                  <a:solidFill>
                    <a:srgbClr val="000000"/>
                  </a:solidFill>
                  <a:latin typeface="Arial" charset="0"/>
                  <a:ea typeface="Gulim" charset="-127"/>
                </a:rPr>
                <a:t>3</a:t>
              </a:r>
              <a:endParaRPr lang="ko-KR" altLang="en-US" sz="1800">
                <a:latin typeface="Arial" charset="0"/>
                <a:ea typeface="Gulim" charset="-127"/>
              </a:endParaRPr>
            </a:p>
          </p:txBody>
        </p:sp>
        <p:sp>
          <p:nvSpPr>
            <p:cNvPr id="25783" name="Rectangle 83"/>
            <p:cNvSpPr>
              <a:spLocks noChangeArrowheads="1"/>
            </p:cNvSpPr>
            <p:nvPr/>
          </p:nvSpPr>
          <p:spPr bwMode="auto">
            <a:xfrm>
              <a:off x="4747" y="2404"/>
              <a:ext cx="44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600">
                  <a:solidFill>
                    <a:srgbClr val="000000"/>
                  </a:solidFill>
                  <a:latin typeface="Arial" charset="0"/>
                  <a:ea typeface="Gulim" charset="-127"/>
                </a:rPr>
                <a:t>4</a:t>
              </a:r>
              <a:endParaRPr lang="ko-KR" altLang="en-US" sz="1800">
                <a:latin typeface="Arial" charset="0"/>
                <a:ea typeface="Gulim" charset="-127"/>
              </a:endParaRPr>
            </a:p>
          </p:txBody>
        </p:sp>
        <p:sp>
          <p:nvSpPr>
            <p:cNvPr id="25784" name="Rectangle 84"/>
            <p:cNvSpPr>
              <a:spLocks noChangeArrowheads="1"/>
            </p:cNvSpPr>
            <p:nvPr/>
          </p:nvSpPr>
          <p:spPr bwMode="auto">
            <a:xfrm>
              <a:off x="4868" y="2404"/>
              <a:ext cx="44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600">
                  <a:solidFill>
                    <a:srgbClr val="000000"/>
                  </a:solidFill>
                  <a:latin typeface="Arial" charset="0"/>
                  <a:ea typeface="Gulim" charset="-127"/>
                </a:rPr>
                <a:t>5</a:t>
              </a:r>
              <a:endParaRPr lang="ko-KR" altLang="en-US" sz="1800">
                <a:latin typeface="Arial" charset="0"/>
                <a:ea typeface="Gulim" charset="-127"/>
              </a:endParaRPr>
            </a:p>
          </p:txBody>
        </p:sp>
        <p:sp>
          <p:nvSpPr>
            <p:cNvPr id="25785" name="Rectangle 85"/>
            <p:cNvSpPr>
              <a:spLocks noChangeArrowheads="1"/>
            </p:cNvSpPr>
            <p:nvPr/>
          </p:nvSpPr>
          <p:spPr bwMode="auto">
            <a:xfrm>
              <a:off x="4986" y="2404"/>
              <a:ext cx="44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600">
                  <a:solidFill>
                    <a:srgbClr val="000000"/>
                  </a:solidFill>
                  <a:latin typeface="Arial" charset="0"/>
                  <a:ea typeface="Gulim" charset="-127"/>
                </a:rPr>
                <a:t>6</a:t>
              </a:r>
              <a:endParaRPr lang="ko-KR" altLang="en-US" sz="1800">
                <a:latin typeface="Arial" charset="0"/>
                <a:ea typeface="Gulim" charset="-127"/>
              </a:endParaRPr>
            </a:p>
          </p:txBody>
        </p:sp>
        <p:sp>
          <p:nvSpPr>
            <p:cNvPr id="25786" name="Rectangle 86"/>
            <p:cNvSpPr>
              <a:spLocks noChangeArrowheads="1"/>
            </p:cNvSpPr>
            <p:nvPr/>
          </p:nvSpPr>
          <p:spPr bwMode="auto">
            <a:xfrm>
              <a:off x="5107" y="2404"/>
              <a:ext cx="44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600">
                  <a:solidFill>
                    <a:srgbClr val="000000"/>
                  </a:solidFill>
                  <a:latin typeface="Arial" charset="0"/>
                  <a:ea typeface="Gulim" charset="-127"/>
                </a:rPr>
                <a:t>7</a:t>
              </a:r>
              <a:endParaRPr lang="ko-KR" altLang="en-US" sz="1800">
                <a:latin typeface="Arial" charset="0"/>
                <a:ea typeface="Gulim" charset="-127"/>
              </a:endParaRPr>
            </a:p>
          </p:txBody>
        </p:sp>
        <p:sp>
          <p:nvSpPr>
            <p:cNvPr id="25787" name="Rectangle 87"/>
            <p:cNvSpPr>
              <a:spLocks noChangeArrowheads="1"/>
            </p:cNvSpPr>
            <p:nvPr/>
          </p:nvSpPr>
          <p:spPr bwMode="auto">
            <a:xfrm>
              <a:off x="5228" y="2404"/>
              <a:ext cx="44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600">
                  <a:solidFill>
                    <a:srgbClr val="000000"/>
                  </a:solidFill>
                  <a:latin typeface="Arial" charset="0"/>
                  <a:ea typeface="Gulim" charset="-127"/>
                </a:rPr>
                <a:t>8</a:t>
              </a:r>
              <a:endParaRPr lang="ko-KR" altLang="en-US" sz="1800">
                <a:latin typeface="Arial" charset="0"/>
                <a:ea typeface="Gulim" charset="-127"/>
              </a:endParaRPr>
            </a:p>
          </p:txBody>
        </p:sp>
        <p:sp>
          <p:nvSpPr>
            <p:cNvPr id="25788" name="Rectangle 88"/>
            <p:cNvSpPr>
              <a:spLocks noChangeArrowheads="1"/>
            </p:cNvSpPr>
            <p:nvPr/>
          </p:nvSpPr>
          <p:spPr bwMode="auto">
            <a:xfrm>
              <a:off x="5346" y="2404"/>
              <a:ext cx="44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600">
                  <a:solidFill>
                    <a:srgbClr val="000000"/>
                  </a:solidFill>
                  <a:latin typeface="Arial" charset="0"/>
                  <a:ea typeface="Gulim" charset="-127"/>
                </a:rPr>
                <a:t>9</a:t>
              </a:r>
              <a:endParaRPr lang="ko-KR" altLang="en-US" sz="1800">
                <a:latin typeface="Arial" charset="0"/>
                <a:ea typeface="Gulim" charset="-127"/>
              </a:endParaRPr>
            </a:p>
          </p:txBody>
        </p:sp>
        <p:sp>
          <p:nvSpPr>
            <p:cNvPr id="25789" name="Rectangle 89"/>
            <p:cNvSpPr>
              <a:spLocks noChangeArrowheads="1"/>
            </p:cNvSpPr>
            <p:nvPr/>
          </p:nvSpPr>
          <p:spPr bwMode="auto">
            <a:xfrm>
              <a:off x="5455" y="2404"/>
              <a:ext cx="73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600">
                  <a:solidFill>
                    <a:srgbClr val="000000"/>
                  </a:solidFill>
                  <a:latin typeface="Arial" charset="0"/>
                  <a:ea typeface="Gulim" charset="-127"/>
                </a:rPr>
                <a:t>10</a:t>
              </a:r>
              <a:endParaRPr lang="ko-KR" altLang="en-US" sz="1800">
                <a:latin typeface="Arial" charset="0"/>
                <a:ea typeface="Gulim" charset="-127"/>
              </a:endParaRPr>
            </a:p>
          </p:txBody>
        </p:sp>
        <p:sp>
          <p:nvSpPr>
            <p:cNvPr id="25790" name="Rectangle 90"/>
            <p:cNvSpPr>
              <a:spLocks noChangeArrowheads="1"/>
            </p:cNvSpPr>
            <p:nvPr/>
          </p:nvSpPr>
          <p:spPr bwMode="auto">
            <a:xfrm>
              <a:off x="4144" y="1265"/>
              <a:ext cx="1400" cy="1254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en-US" sz="1800">
                <a:latin typeface="Arial" charset="0"/>
              </a:endParaRPr>
            </a:p>
          </p:txBody>
        </p:sp>
        <p:sp>
          <p:nvSpPr>
            <p:cNvPr id="25791" name="Freeform 91"/>
            <p:cNvSpPr>
              <a:spLocks/>
            </p:cNvSpPr>
            <p:nvPr/>
          </p:nvSpPr>
          <p:spPr bwMode="auto">
            <a:xfrm>
              <a:off x="4426" y="1447"/>
              <a:ext cx="573" cy="873"/>
            </a:xfrm>
            <a:custGeom>
              <a:avLst/>
              <a:gdLst>
                <a:gd name="T0" fmla="*/ 1 w 852"/>
                <a:gd name="T1" fmla="*/ 1 h 1260"/>
                <a:gd name="T2" fmla="*/ 1 w 852"/>
                <a:gd name="T3" fmla="*/ 1 h 1260"/>
                <a:gd name="T4" fmla="*/ 1 w 852"/>
                <a:gd name="T5" fmla="*/ 1 h 1260"/>
                <a:gd name="T6" fmla="*/ 1 w 852"/>
                <a:gd name="T7" fmla="*/ 1 h 1260"/>
                <a:gd name="T8" fmla="*/ 0 w 852"/>
                <a:gd name="T9" fmla="*/ 1 h 1260"/>
                <a:gd name="T10" fmla="*/ 1 w 852"/>
                <a:gd name="T11" fmla="*/ 1 h 1260"/>
                <a:gd name="T12" fmla="*/ 1 w 852"/>
                <a:gd name="T13" fmla="*/ 1 h 1260"/>
                <a:gd name="T14" fmla="*/ 1 w 852"/>
                <a:gd name="T15" fmla="*/ 1 h 1260"/>
                <a:gd name="T16" fmla="*/ 1 w 852"/>
                <a:gd name="T17" fmla="*/ 1 h 1260"/>
                <a:gd name="T18" fmla="*/ 1 w 852"/>
                <a:gd name="T19" fmla="*/ 1 h 1260"/>
                <a:gd name="T20" fmla="*/ 1 w 852"/>
                <a:gd name="T21" fmla="*/ 1 h 1260"/>
                <a:gd name="T22" fmla="*/ 1 w 852"/>
                <a:gd name="T23" fmla="*/ 1 h 1260"/>
                <a:gd name="T24" fmla="*/ 1 w 852"/>
                <a:gd name="T25" fmla="*/ 1 h 1260"/>
                <a:gd name="T26" fmla="*/ 1 w 852"/>
                <a:gd name="T27" fmla="*/ 1 h 1260"/>
                <a:gd name="T28" fmla="*/ 1 w 852"/>
                <a:gd name="T29" fmla="*/ 1 h 1260"/>
                <a:gd name="T30" fmla="*/ 1 w 852"/>
                <a:gd name="T31" fmla="*/ 1 h 1260"/>
                <a:gd name="T32" fmla="*/ 1 w 852"/>
                <a:gd name="T33" fmla="*/ 1 h 1260"/>
                <a:gd name="T34" fmla="*/ 1 w 852"/>
                <a:gd name="T35" fmla="*/ 1 h 1260"/>
                <a:gd name="T36" fmla="*/ 1 w 852"/>
                <a:gd name="T37" fmla="*/ 1 h 1260"/>
                <a:gd name="T38" fmla="*/ 1 w 852"/>
                <a:gd name="T39" fmla="*/ 1 h 1260"/>
                <a:gd name="T40" fmla="*/ 1 w 852"/>
                <a:gd name="T41" fmla="*/ 1 h 126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52"/>
                <a:gd name="T64" fmla="*/ 0 h 1260"/>
                <a:gd name="T65" fmla="*/ 852 w 852"/>
                <a:gd name="T66" fmla="*/ 1260 h 126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52" h="1260">
                  <a:moveTo>
                    <a:pt x="518" y="280"/>
                  </a:moveTo>
                  <a:cubicBezTo>
                    <a:pt x="509" y="187"/>
                    <a:pt x="497" y="69"/>
                    <a:pt x="392" y="36"/>
                  </a:cubicBezTo>
                  <a:cubicBezTo>
                    <a:pt x="339" y="0"/>
                    <a:pt x="309" y="15"/>
                    <a:pt x="237" y="21"/>
                  </a:cubicBezTo>
                  <a:cubicBezTo>
                    <a:pt x="194" y="31"/>
                    <a:pt x="168" y="45"/>
                    <a:pt x="133" y="73"/>
                  </a:cubicBezTo>
                  <a:cubicBezTo>
                    <a:pt x="84" y="168"/>
                    <a:pt x="20" y="262"/>
                    <a:pt x="0" y="369"/>
                  </a:cubicBezTo>
                  <a:cubicBezTo>
                    <a:pt x="5" y="481"/>
                    <a:pt x="3" y="584"/>
                    <a:pt x="44" y="688"/>
                  </a:cubicBezTo>
                  <a:cubicBezTo>
                    <a:pt x="78" y="870"/>
                    <a:pt x="173" y="1057"/>
                    <a:pt x="362" y="1117"/>
                  </a:cubicBezTo>
                  <a:cubicBezTo>
                    <a:pt x="415" y="1152"/>
                    <a:pt x="347" y="1112"/>
                    <a:pt x="429" y="1139"/>
                  </a:cubicBezTo>
                  <a:cubicBezTo>
                    <a:pt x="437" y="1142"/>
                    <a:pt x="443" y="1150"/>
                    <a:pt x="451" y="1154"/>
                  </a:cubicBezTo>
                  <a:cubicBezTo>
                    <a:pt x="473" y="1165"/>
                    <a:pt x="501" y="1168"/>
                    <a:pt x="525" y="1176"/>
                  </a:cubicBezTo>
                  <a:cubicBezTo>
                    <a:pt x="562" y="1201"/>
                    <a:pt x="581" y="1218"/>
                    <a:pt x="622" y="1228"/>
                  </a:cubicBezTo>
                  <a:cubicBezTo>
                    <a:pt x="684" y="1260"/>
                    <a:pt x="714" y="1249"/>
                    <a:pt x="792" y="1243"/>
                  </a:cubicBezTo>
                  <a:cubicBezTo>
                    <a:pt x="852" y="1183"/>
                    <a:pt x="819" y="1088"/>
                    <a:pt x="785" y="1021"/>
                  </a:cubicBezTo>
                  <a:cubicBezTo>
                    <a:pt x="770" y="992"/>
                    <a:pt x="773" y="979"/>
                    <a:pt x="748" y="954"/>
                  </a:cubicBezTo>
                  <a:cubicBezTo>
                    <a:pt x="735" y="917"/>
                    <a:pt x="711" y="888"/>
                    <a:pt x="688" y="858"/>
                  </a:cubicBezTo>
                  <a:cubicBezTo>
                    <a:pt x="676" y="821"/>
                    <a:pt x="643" y="795"/>
                    <a:pt x="622" y="762"/>
                  </a:cubicBezTo>
                  <a:cubicBezTo>
                    <a:pt x="616" y="753"/>
                    <a:pt x="613" y="742"/>
                    <a:pt x="607" y="732"/>
                  </a:cubicBezTo>
                  <a:cubicBezTo>
                    <a:pt x="603" y="724"/>
                    <a:pt x="597" y="717"/>
                    <a:pt x="592" y="710"/>
                  </a:cubicBezTo>
                  <a:cubicBezTo>
                    <a:pt x="580" y="671"/>
                    <a:pt x="589" y="694"/>
                    <a:pt x="555" y="643"/>
                  </a:cubicBezTo>
                  <a:cubicBezTo>
                    <a:pt x="550" y="636"/>
                    <a:pt x="540" y="621"/>
                    <a:pt x="540" y="621"/>
                  </a:cubicBezTo>
                  <a:cubicBezTo>
                    <a:pt x="519" y="510"/>
                    <a:pt x="518" y="392"/>
                    <a:pt x="518" y="280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5792" name="Freeform 92"/>
            <p:cNvSpPr>
              <a:spLocks/>
            </p:cNvSpPr>
            <p:nvPr/>
          </p:nvSpPr>
          <p:spPr bwMode="auto">
            <a:xfrm>
              <a:off x="4846" y="1713"/>
              <a:ext cx="516" cy="436"/>
            </a:xfrm>
            <a:custGeom>
              <a:avLst/>
              <a:gdLst>
                <a:gd name="T0" fmla="*/ 1 w 768"/>
                <a:gd name="T1" fmla="*/ 1 h 630"/>
                <a:gd name="T2" fmla="*/ 1 w 768"/>
                <a:gd name="T3" fmla="*/ 1 h 630"/>
                <a:gd name="T4" fmla="*/ 1 w 768"/>
                <a:gd name="T5" fmla="*/ 1 h 630"/>
                <a:gd name="T6" fmla="*/ 1 w 768"/>
                <a:gd name="T7" fmla="*/ 1 h 630"/>
                <a:gd name="T8" fmla="*/ 1 w 768"/>
                <a:gd name="T9" fmla="*/ 1 h 630"/>
                <a:gd name="T10" fmla="*/ 1 w 768"/>
                <a:gd name="T11" fmla="*/ 1 h 630"/>
                <a:gd name="T12" fmla="*/ 1 w 768"/>
                <a:gd name="T13" fmla="*/ 1 h 630"/>
                <a:gd name="T14" fmla="*/ 1 w 768"/>
                <a:gd name="T15" fmla="*/ 1 h 630"/>
                <a:gd name="T16" fmla="*/ 1 w 768"/>
                <a:gd name="T17" fmla="*/ 1 h 630"/>
                <a:gd name="T18" fmla="*/ 1 w 768"/>
                <a:gd name="T19" fmla="*/ 1 h 630"/>
                <a:gd name="T20" fmla="*/ 1 w 768"/>
                <a:gd name="T21" fmla="*/ 1 h 630"/>
                <a:gd name="T22" fmla="*/ 1 w 768"/>
                <a:gd name="T23" fmla="*/ 1 h 630"/>
                <a:gd name="T24" fmla="*/ 1 w 768"/>
                <a:gd name="T25" fmla="*/ 1 h 630"/>
                <a:gd name="T26" fmla="*/ 1 w 768"/>
                <a:gd name="T27" fmla="*/ 1 h 630"/>
                <a:gd name="T28" fmla="*/ 1 w 768"/>
                <a:gd name="T29" fmla="*/ 1 h 630"/>
                <a:gd name="T30" fmla="*/ 1 w 768"/>
                <a:gd name="T31" fmla="*/ 1 h 630"/>
                <a:gd name="T32" fmla="*/ 1 w 768"/>
                <a:gd name="T33" fmla="*/ 1 h 630"/>
                <a:gd name="T34" fmla="*/ 1 w 768"/>
                <a:gd name="T35" fmla="*/ 1 h 630"/>
                <a:gd name="T36" fmla="*/ 1 w 768"/>
                <a:gd name="T37" fmla="*/ 1 h 630"/>
                <a:gd name="T38" fmla="*/ 1 w 768"/>
                <a:gd name="T39" fmla="*/ 0 h 630"/>
                <a:gd name="T40" fmla="*/ 1 w 768"/>
                <a:gd name="T41" fmla="*/ 1 h 630"/>
                <a:gd name="T42" fmla="*/ 1 w 768"/>
                <a:gd name="T43" fmla="*/ 1 h 63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768"/>
                <a:gd name="T67" fmla="*/ 0 h 630"/>
                <a:gd name="T68" fmla="*/ 768 w 768"/>
                <a:gd name="T69" fmla="*/ 630 h 63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768" h="630">
                  <a:moveTo>
                    <a:pt x="183" y="67"/>
                  </a:moveTo>
                  <a:cubicBezTo>
                    <a:pt x="146" y="41"/>
                    <a:pt x="112" y="61"/>
                    <a:pt x="72" y="74"/>
                  </a:cubicBezTo>
                  <a:cubicBezTo>
                    <a:pt x="13" y="114"/>
                    <a:pt x="28" y="107"/>
                    <a:pt x="5" y="170"/>
                  </a:cubicBezTo>
                  <a:cubicBezTo>
                    <a:pt x="8" y="217"/>
                    <a:pt x="0" y="266"/>
                    <a:pt x="13" y="311"/>
                  </a:cubicBezTo>
                  <a:cubicBezTo>
                    <a:pt x="19" y="331"/>
                    <a:pt x="45" y="339"/>
                    <a:pt x="57" y="356"/>
                  </a:cubicBezTo>
                  <a:cubicBezTo>
                    <a:pt x="92" y="407"/>
                    <a:pt x="72" y="390"/>
                    <a:pt x="109" y="415"/>
                  </a:cubicBezTo>
                  <a:cubicBezTo>
                    <a:pt x="145" y="467"/>
                    <a:pt x="187" y="508"/>
                    <a:pt x="235" y="548"/>
                  </a:cubicBezTo>
                  <a:cubicBezTo>
                    <a:pt x="243" y="555"/>
                    <a:pt x="248" y="565"/>
                    <a:pt x="257" y="570"/>
                  </a:cubicBezTo>
                  <a:cubicBezTo>
                    <a:pt x="283" y="584"/>
                    <a:pt x="305" y="583"/>
                    <a:pt x="331" y="593"/>
                  </a:cubicBezTo>
                  <a:cubicBezTo>
                    <a:pt x="371" y="608"/>
                    <a:pt x="408" y="621"/>
                    <a:pt x="450" y="630"/>
                  </a:cubicBezTo>
                  <a:cubicBezTo>
                    <a:pt x="498" y="625"/>
                    <a:pt x="551" y="623"/>
                    <a:pt x="598" y="607"/>
                  </a:cubicBezTo>
                  <a:cubicBezTo>
                    <a:pt x="618" y="600"/>
                    <a:pt x="657" y="585"/>
                    <a:pt x="657" y="585"/>
                  </a:cubicBezTo>
                  <a:cubicBezTo>
                    <a:pt x="675" y="536"/>
                    <a:pt x="651" y="594"/>
                    <a:pt x="687" y="533"/>
                  </a:cubicBezTo>
                  <a:cubicBezTo>
                    <a:pt x="698" y="514"/>
                    <a:pt x="717" y="474"/>
                    <a:pt x="717" y="474"/>
                  </a:cubicBezTo>
                  <a:cubicBezTo>
                    <a:pt x="719" y="462"/>
                    <a:pt x="720" y="449"/>
                    <a:pt x="724" y="437"/>
                  </a:cubicBezTo>
                  <a:cubicBezTo>
                    <a:pt x="727" y="429"/>
                    <a:pt x="736" y="423"/>
                    <a:pt x="739" y="415"/>
                  </a:cubicBezTo>
                  <a:cubicBezTo>
                    <a:pt x="750" y="382"/>
                    <a:pt x="760" y="332"/>
                    <a:pt x="768" y="296"/>
                  </a:cubicBezTo>
                  <a:cubicBezTo>
                    <a:pt x="766" y="257"/>
                    <a:pt x="766" y="217"/>
                    <a:pt x="761" y="178"/>
                  </a:cubicBezTo>
                  <a:cubicBezTo>
                    <a:pt x="754" y="127"/>
                    <a:pt x="750" y="142"/>
                    <a:pt x="724" y="111"/>
                  </a:cubicBezTo>
                  <a:cubicBezTo>
                    <a:pt x="653" y="27"/>
                    <a:pt x="566" y="24"/>
                    <a:pt x="465" y="0"/>
                  </a:cubicBezTo>
                  <a:cubicBezTo>
                    <a:pt x="370" y="4"/>
                    <a:pt x="294" y="6"/>
                    <a:pt x="205" y="30"/>
                  </a:cubicBezTo>
                  <a:cubicBezTo>
                    <a:pt x="154" y="63"/>
                    <a:pt x="144" y="53"/>
                    <a:pt x="183" y="67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5606" name="Line 93"/>
          <p:cNvSpPr>
            <a:spLocks noChangeShapeType="1"/>
          </p:cNvSpPr>
          <p:nvPr/>
        </p:nvSpPr>
        <p:spPr bwMode="auto">
          <a:xfrm>
            <a:off x="5638800" y="2971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607" name="Group 94"/>
          <p:cNvGrpSpPr>
            <a:grpSpLocks/>
          </p:cNvGrpSpPr>
          <p:nvPr/>
        </p:nvGrpSpPr>
        <p:grpSpPr bwMode="auto">
          <a:xfrm>
            <a:off x="6629400" y="4114800"/>
            <a:ext cx="2286000" cy="2286000"/>
            <a:chOff x="3312" y="2640"/>
            <a:chExt cx="1440" cy="1440"/>
          </a:xfrm>
        </p:grpSpPr>
        <p:graphicFrame>
          <p:nvGraphicFramePr>
            <p:cNvPr id="25707" name="Object 3"/>
            <p:cNvGraphicFramePr>
              <a:graphicFrameLocks noChangeAspect="1"/>
            </p:cNvGraphicFramePr>
            <p:nvPr/>
          </p:nvGraphicFramePr>
          <p:xfrm>
            <a:off x="3312" y="2832"/>
            <a:ext cx="1440" cy="1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6918" name="Worksheet" r:id="rId5" imgW="4038840" imgH="3465000" progId="Excel.Sheet.8">
                    <p:embed/>
                  </p:oleObj>
                </mc:Choice>
                <mc:Fallback>
                  <p:oleObj name="Worksheet" r:id="rId5" imgW="4038840" imgH="3465000" progId="Excel.Shee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12" y="2832"/>
                          <a:ext cx="1440" cy="1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708" name="Line 96"/>
            <p:cNvSpPr>
              <a:spLocks noChangeShapeType="1"/>
            </p:cNvSpPr>
            <p:nvPr/>
          </p:nvSpPr>
          <p:spPr bwMode="auto">
            <a:xfrm>
              <a:off x="3984" y="264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608" name="Group 97"/>
          <p:cNvGrpSpPr>
            <a:grpSpLocks/>
          </p:cNvGrpSpPr>
          <p:nvPr/>
        </p:nvGrpSpPr>
        <p:grpSpPr bwMode="auto">
          <a:xfrm>
            <a:off x="3276600" y="4419600"/>
            <a:ext cx="3200400" cy="1903413"/>
            <a:chOff x="1200" y="2832"/>
            <a:chExt cx="2016" cy="1199"/>
          </a:xfrm>
        </p:grpSpPr>
        <p:grpSp>
          <p:nvGrpSpPr>
            <p:cNvPr id="25702" name="Group 98"/>
            <p:cNvGrpSpPr>
              <a:grpSpLocks/>
            </p:cNvGrpSpPr>
            <p:nvPr/>
          </p:nvGrpSpPr>
          <p:grpSpPr bwMode="auto">
            <a:xfrm>
              <a:off x="1200" y="2832"/>
              <a:ext cx="1408" cy="1199"/>
              <a:chOff x="3108" y="2256"/>
              <a:chExt cx="2100" cy="1799"/>
            </a:xfrm>
          </p:grpSpPr>
          <p:graphicFrame>
            <p:nvGraphicFramePr>
              <p:cNvPr id="25704" name="Object 2"/>
              <p:cNvGraphicFramePr>
                <a:graphicFrameLocks noChangeAspect="1"/>
              </p:cNvGraphicFramePr>
              <p:nvPr/>
            </p:nvGraphicFramePr>
            <p:xfrm>
              <a:off x="3108" y="2256"/>
              <a:ext cx="2100" cy="179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36919" name="Worksheet" r:id="rId8" imgW="3333770" imgH="2810009" progId="Excel.Sheet.8">
                      <p:embed/>
                    </p:oleObj>
                  </mc:Choice>
                  <mc:Fallback>
                    <p:oleObj name="Worksheet" r:id="rId8" imgW="3333770" imgH="2810009" progId="Excel.Sheet.8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108" y="2256"/>
                            <a:ext cx="2100" cy="179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7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5705" name="Freeform 100"/>
              <p:cNvSpPr>
                <a:spLocks/>
              </p:cNvSpPr>
              <p:nvPr/>
            </p:nvSpPr>
            <p:spPr bwMode="auto">
              <a:xfrm>
                <a:off x="3638" y="2571"/>
                <a:ext cx="728" cy="896"/>
              </a:xfrm>
              <a:custGeom>
                <a:avLst/>
                <a:gdLst>
                  <a:gd name="T0" fmla="*/ 199 w 728"/>
                  <a:gd name="T1" fmla="*/ 7 h 896"/>
                  <a:gd name="T2" fmla="*/ 110 w 728"/>
                  <a:gd name="T3" fmla="*/ 96 h 896"/>
                  <a:gd name="T4" fmla="*/ 80 w 728"/>
                  <a:gd name="T5" fmla="*/ 140 h 896"/>
                  <a:gd name="T6" fmla="*/ 65 w 728"/>
                  <a:gd name="T7" fmla="*/ 162 h 896"/>
                  <a:gd name="T8" fmla="*/ 21 w 728"/>
                  <a:gd name="T9" fmla="*/ 303 h 896"/>
                  <a:gd name="T10" fmla="*/ 65 w 728"/>
                  <a:gd name="T11" fmla="*/ 703 h 896"/>
                  <a:gd name="T12" fmla="*/ 110 w 728"/>
                  <a:gd name="T13" fmla="*/ 763 h 896"/>
                  <a:gd name="T14" fmla="*/ 332 w 728"/>
                  <a:gd name="T15" fmla="*/ 896 h 896"/>
                  <a:gd name="T16" fmla="*/ 495 w 728"/>
                  <a:gd name="T17" fmla="*/ 851 h 896"/>
                  <a:gd name="T18" fmla="*/ 636 w 728"/>
                  <a:gd name="T19" fmla="*/ 711 h 896"/>
                  <a:gd name="T20" fmla="*/ 688 w 728"/>
                  <a:gd name="T21" fmla="*/ 607 h 896"/>
                  <a:gd name="T22" fmla="*/ 702 w 728"/>
                  <a:gd name="T23" fmla="*/ 563 h 896"/>
                  <a:gd name="T24" fmla="*/ 710 w 728"/>
                  <a:gd name="T25" fmla="*/ 540 h 896"/>
                  <a:gd name="T26" fmla="*/ 680 w 728"/>
                  <a:gd name="T27" fmla="*/ 296 h 896"/>
                  <a:gd name="T28" fmla="*/ 569 w 728"/>
                  <a:gd name="T29" fmla="*/ 133 h 896"/>
                  <a:gd name="T30" fmla="*/ 510 w 728"/>
                  <a:gd name="T31" fmla="*/ 88 h 896"/>
                  <a:gd name="T32" fmla="*/ 465 w 728"/>
                  <a:gd name="T33" fmla="*/ 59 h 896"/>
                  <a:gd name="T34" fmla="*/ 295 w 728"/>
                  <a:gd name="T35" fmla="*/ 0 h 896"/>
                  <a:gd name="T36" fmla="*/ 206 w 728"/>
                  <a:gd name="T37" fmla="*/ 7 h 896"/>
                  <a:gd name="T38" fmla="*/ 184 w 728"/>
                  <a:gd name="T39" fmla="*/ 14 h 896"/>
                  <a:gd name="T40" fmla="*/ 199 w 728"/>
                  <a:gd name="T41" fmla="*/ 7 h 89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728"/>
                  <a:gd name="T64" fmla="*/ 0 h 896"/>
                  <a:gd name="T65" fmla="*/ 728 w 728"/>
                  <a:gd name="T66" fmla="*/ 896 h 89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728" h="896">
                    <a:moveTo>
                      <a:pt x="199" y="7"/>
                    </a:moveTo>
                    <a:cubicBezTo>
                      <a:pt x="148" y="19"/>
                      <a:pt x="135" y="54"/>
                      <a:pt x="110" y="96"/>
                    </a:cubicBezTo>
                    <a:cubicBezTo>
                      <a:pt x="101" y="111"/>
                      <a:pt x="90" y="125"/>
                      <a:pt x="80" y="140"/>
                    </a:cubicBezTo>
                    <a:cubicBezTo>
                      <a:pt x="75" y="147"/>
                      <a:pt x="65" y="162"/>
                      <a:pt x="65" y="162"/>
                    </a:cubicBezTo>
                    <a:cubicBezTo>
                      <a:pt x="50" y="210"/>
                      <a:pt x="33" y="254"/>
                      <a:pt x="21" y="303"/>
                    </a:cubicBezTo>
                    <a:cubicBezTo>
                      <a:pt x="4" y="446"/>
                      <a:pt x="0" y="574"/>
                      <a:pt x="65" y="703"/>
                    </a:cubicBezTo>
                    <a:cubicBezTo>
                      <a:pt x="79" y="731"/>
                      <a:pt x="83" y="744"/>
                      <a:pt x="110" y="763"/>
                    </a:cubicBezTo>
                    <a:cubicBezTo>
                      <a:pt x="159" y="835"/>
                      <a:pt x="250" y="874"/>
                      <a:pt x="332" y="896"/>
                    </a:cubicBezTo>
                    <a:cubicBezTo>
                      <a:pt x="394" y="889"/>
                      <a:pt x="441" y="878"/>
                      <a:pt x="495" y="851"/>
                    </a:cubicBezTo>
                    <a:cubicBezTo>
                      <a:pt x="537" y="789"/>
                      <a:pt x="571" y="751"/>
                      <a:pt x="636" y="711"/>
                    </a:cubicBezTo>
                    <a:cubicBezTo>
                      <a:pt x="660" y="674"/>
                      <a:pt x="672" y="647"/>
                      <a:pt x="688" y="607"/>
                    </a:cubicBezTo>
                    <a:cubicBezTo>
                      <a:pt x="694" y="593"/>
                      <a:pt x="697" y="578"/>
                      <a:pt x="702" y="563"/>
                    </a:cubicBezTo>
                    <a:cubicBezTo>
                      <a:pt x="705" y="555"/>
                      <a:pt x="710" y="540"/>
                      <a:pt x="710" y="540"/>
                    </a:cubicBezTo>
                    <a:cubicBezTo>
                      <a:pt x="720" y="459"/>
                      <a:pt x="728" y="366"/>
                      <a:pt x="680" y="296"/>
                    </a:cubicBezTo>
                    <a:cubicBezTo>
                      <a:pt x="659" y="231"/>
                      <a:pt x="621" y="176"/>
                      <a:pt x="569" y="133"/>
                    </a:cubicBezTo>
                    <a:cubicBezTo>
                      <a:pt x="550" y="117"/>
                      <a:pt x="530" y="103"/>
                      <a:pt x="510" y="88"/>
                    </a:cubicBezTo>
                    <a:cubicBezTo>
                      <a:pt x="496" y="77"/>
                      <a:pt x="465" y="59"/>
                      <a:pt x="465" y="59"/>
                    </a:cubicBezTo>
                    <a:cubicBezTo>
                      <a:pt x="428" y="0"/>
                      <a:pt x="358" y="5"/>
                      <a:pt x="295" y="0"/>
                    </a:cubicBezTo>
                    <a:cubicBezTo>
                      <a:pt x="265" y="2"/>
                      <a:pt x="236" y="3"/>
                      <a:pt x="206" y="7"/>
                    </a:cubicBezTo>
                    <a:cubicBezTo>
                      <a:pt x="198" y="8"/>
                      <a:pt x="192" y="14"/>
                      <a:pt x="184" y="14"/>
                    </a:cubicBezTo>
                    <a:cubicBezTo>
                      <a:pt x="178" y="14"/>
                      <a:pt x="194" y="9"/>
                      <a:pt x="199" y="7"/>
                    </a:cubicBezTo>
                    <a:close/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5706" name="Freeform 101"/>
              <p:cNvSpPr>
                <a:spLocks/>
              </p:cNvSpPr>
              <p:nvPr/>
            </p:nvSpPr>
            <p:spPr bwMode="auto">
              <a:xfrm>
                <a:off x="4090" y="2934"/>
                <a:ext cx="802" cy="889"/>
              </a:xfrm>
              <a:custGeom>
                <a:avLst/>
                <a:gdLst>
                  <a:gd name="T0" fmla="*/ 510 w 802"/>
                  <a:gd name="T1" fmla="*/ 44 h 889"/>
                  <a:gd name="T2" fmla="*/ 376 w 802"/>
                  <a:gd name="T3" fmla="*/ 177 h 889"/>
                  <a:gd name="T4" fmla="*/ 236 w 802"/>
                  <a:gd name="T5" fmla="*/ 296 h 889"/>
                  <a:gd name="T6" fmla="*/ 221 w 802"/>
                  <a:gd name="T7" fmla="*/ 318 h 889"/>
                  <a:gd name="T8" fmla="*/ 199 w 802"/>
                  <a:gd name="T9" fmla="*/ 333 h 889"/>
                  <a:gd name="T10" fmla="*/ 191 w 802"/>
                  <a:gd name="T11" fmla="*/ 355 h 889"/>
                  <a:gd name="T12" fmla="*/ 169 w 802"/>
                  <a:gd name="T13" fmla="*/ 385 h 889"/>
                  <a:gd name="T14" fmla="*/ 132 w 802"/>
                  <a:gd name="T15" fmla="*/ 496 h 889"/>
                  <a:gd name="T16" fmla="*/ 110 w 802"/>
                  <a:gd name="T17" fmla="*/ 518 h 889"/>
                  <a:gd name="T18" fmla="*/ 80 w 802"/>
                  <a:gd name="T19" fmla="*/ 562 h 889"/>
                  <a:gd name="T20" fmla="*/ 43 w 802"/>
                  <a:gd name="T21" fmla="*/ 629 h 889"/>
                  <a:gd name="T22" fmla="*/ 13 w 802"/>
                  <a:gd name="T23" fmla="*/ 703 h 889"/>
                  <a:gd name="T24" fmla="*/ 36 w 802"/>
                  <a:gd name="T25" fmla="*/ 844 h 889"/>
                  <a:gd name="T26" fmla="*/ 80 w 802"/>
                  <a:gd name="T27" fmla="*/ 874 h 889"/>
                  <a:gd name="T28" fmla="*/ 124 w 802"/>
                  <a:gd name="T29" fmla="*/ 888 h 889"/>
                  <a:gd name="T30" fmla="*/ 354 w 802"/>
                  <a:gd name="T31" fmla="*/ 874 h 889"/>
                  <a:gd name="T32" fmla="*/ 517 w 802"/>
                  <a:gd name="T33" fmla="*/ 822 h 889"/>
                  <a:gd name="T34" fmla="*/ 569 w 802"/>
                  <a:gd name="T35" fmla="*/ 792 h 889"/>
                  <a:gd name="T36" fmla="*/ 673 w 802"/>
                  <a:gd name="T37" fmla="*/ 651 h 889"/>
                  <a:gd name="T38" fmla="*/ 695 w 802"/>
                  <a:gd name="T39" fmla="*/ 600 h 889"/>
                  <a:gd name="T40" fmla="*/ 747 w 802"/>
                  <a:gd name="T41" fmla="*/ 533 h 889"/>
                  <a:gd name="T42" fmla="*/ 784 w 802"/>
                  <a:gd name="T43" fmla="*/ 451 h 889"/>
                  <a:gd name="T44" fmla="*/ 798 w 802"/>
                  <a:gd name="T45" fmla="*/ 385 h 889"/>
                  <a:gd name="T46" fmla="*/ 650 w 802"/>
                  <a:gd name="T47" fmla="*/ 0 h 889"/>
                  <a:gd name="T48" fmla="*/ 532 w 802"/>
                  <a:gd name="T49" fmla="*/ 22 h 889"/>
                  <a:gd name="T50" fmla="*/ 510 w 802"/>
                  <a:gd name="T51" fmla="*/ 44 h 889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802"/>
                  <a:gd name="T79" fmla="*/ 0 h 889"/>
                  <a:gd name="T80" fmla="*/ 802 w 802"/>
                  <a:gd name="T81" fmla="*/ 889 h 889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802" h="889">
                    <a:moveTo>
                      <a:pt x="510" y="44"/>
                    </a:moveTo>
                    <a:cubicBezTo>
                      <a:pt x="455" y="80"/>
                      <a:pt x="422" y="133"/>
                      <a:pt x="376" y="177"/>
                    </a:cubicBezTo>
                    <a:cubicBezTo>
                      <a:pt x="346" y="236"/>
                      <a:pt x="298" y="273"/>
                      <a:pt x="236" y="296"/>
                    </a:cubicBezTo>
                    <a:cubicBezTo>
                      <a:pt x="231" y="303"/>
                      <a:pt x="227" y="312"/>
                      <a:pt x="221" y="318"/>
                    </a:cubicBezTo>
                    <a:cubicBezTo>
                      <a:pt x="215" y="324"/>
                      <a:pt x="205" y="326"/>
                      <a:pt x="199" y="333"/>
                    </a:cubicBezTo>
                    <a:cubicBezTo>
                      <a:pt x="194" y="339"/>
                      <a:pt x="195" y="348"/>
                      <a:pt x="191" y="355"/>
                    </a:cubicBezTo>
                    <a:cubicBezTo>
                      <a:pt x="185" y="366"/>
                      <a:pt x="176" y="375"/>
                      <a:pt x="169" y="385"/>
                    </a:cubicBezTo>
                    <a:cubicBezTo>
                      <a:pt x="156" y="422"/>
                      <a:pt x="155" y="463"/>
                      <a:pt x="132" y="496"/>
                    </a:cubicBezTo>
                    <a:cubicBezTo>
                      <a:pt x="126" y="504"/>
                      <a:pt x="116" y="510"/>
                      <a:pt x="110" y="518"/>
                    </a:cubicBezTo>
                    <a:cubicBezTo>
                      <a:pt x="99" y="532"/>
                      <a:pt x="80" y="562"/>
                      <a:pt x="80" y="562"/>
                    </a:cubicBezTo>
                    <a:cubicBezTo>
                      <a:pt x="68" y="602"/>
                      <a:pt x="78" y="578"/>
                      <a:pt x="43" y="629"/>
                    </a:cubicBezTo>
                    <a:cubicBezTo>
                      <a:pt x="28" y="651"/>
                      <a:pt x="22" y="678"/>
                      <a:pt x="13" y="703"/>
                    </a:cubicBezTo>
                    <a:cubicBezTo>
                      <a:pt x="15" y="727"/>
                      <a:pt x="0" y="812"/>
                      <a:pt x="36" y="844"/>
                    </a:cubicBezTo>
                    <a:cubicBezTo>
                      <a:pt x="49" y="856"/>
                      <a:pt x="65" y="864"/>
                      <a:pt x="80" y="874"/>
                    </a:cubicBezTo>
                    <a:cubicBezTo>
                      <a:pt x="93" y="883"/>
                      <a:pt x="124" y="888"/>
                      <a:pt x="124" y="888"/>
                    </a:cubicBezTo>
                    <a:cubicBezTo>
                      <a:pt x="167" y="886"/>
                      <a:pt x="287" y="889"/>
                      <a:pt x="354" y="874"/>
                    </a:cubicBezTo>
                    <a:cubicBezTo>
                      <a:pt x="410" y="861"/>
                      <a:pt x="461" y="835"/>
                      <a:pt x="517" y="822"/>
                    </a:cubicBezTo>
                    <a:cubicBezTo>
                      <a:pt x="534" y="811"/>
                      <a:pt x="553" y="804"/>
                      <a:pt x="569" y="792"/>
                    </a:cubicBezTo>
                    <a:cubicBezTo>
                      <a:pt x="613" y="757"/>
                      <a:pt x="651" y="702"/>
                      <a:pt x="673" y="651"/>
                    </a:cubicBezTo>
                    <a:cubicBezTo>
                      <a:pt x="680" y="634"/>
                      <a:pt x="685" y="615"/>
                      <a:pt x="695" y="600"/>
                    </a:cubicBezTo>
                    <a:cubicBezTo>
                      <a:pt x="711" y="577"/>
                      <a:pt x="747" y="533"/>
                      <a:pt x="747" y="533"/>
                    </a:cubicBezTo>
                    <a:cubicBezTo>
                      <a:pt x="756" y="504"/>
                      <a:pt x="784" y="451"/>
                      <a:pt x="784" y="451"/>
                    </a:cubicBezTo>
                    <a:cubicBezTo>
                      <a:pt x="787" y="439"/>
                      <a:pt x="798" y="395"/>
                      <a:pt x="798" y="385"/>
                    </a:cubicBezTo>
                    <a:cubicBezTo>
                      <a:pt x="798" y="264"/>
                      <a:pt x="802" y="46"/>
                      <a:pt x="650" y="0"/>
                    </a:cubicBezTo>
                    <a:cubicBezTo>
                      <a:pt x="598" y="5"/>
                      <a:pt x="575" y="6"/>
                      <a:pt x="532" y="22"/>
                    </a:cubicBezTo>
                    <a:cubicBezTo>
                      <a:pt x="516" y="46"/>
                      <a:pt x="526" y="44"/>
                      <a:pt x="510" y="44"/>
                    </a:cubicBezTo>
                    <a:close/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25703" name="Line 102"/>
            <p:cNvSpPr>
              <a:spLocks noChangeShapeType="1"/>
            </p:cNvSpPr>
            <p:nvPr/>
          </p:nvSpPr>
          <p:spPr bwMode="auto">
            <a:xfrm flipH="1">
              <a:off x="2784" y="3264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609" name="Rectangle 103"/>
          <p:cNvSpPr>
            <a:spLocks noChangeArrowheads="1"/>
          </p:cNvSpPr>
          <p:nvPr/>
        </p:nvSpPr>
        <p:spPr bwMode="auto">
          <a:xfrm>
            <a:off x="101600" y="2084388"/>
            <a:ext cx="2222500" cy="1990725"/>
          </a:xfrm>
          <a:prstGeom prst="rect">
            <a:avLst/>
          </a:prstGeom>
          <a:solidFill>
            <a:srgbClr val="FFFFFF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>
              <a:latin typeface="Arial" charset="0"/>
            </a:endParaRPr>
          </a:p>
        </p:txBody>
      </p:sp>
      <p:sp>
        <p:nvSpPr>
          <p:cNvPr id="25610" name="Rectangle 104"/>
          <p:cNvSpPr>
            <a:spLocks noChangeArrowheads="1"/>
          </p:cNvSpPr>
          <p:nvPr/>
        </p:nvSpPr>
        <p:spPr bwMode="auto">
          <a:xfrm>
            <a:off x="314325" y="2225675"/>
            <a:ext cx="1906588" cy="16065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>
              <a:latin typeface="Arial" charset="0"/>
            </a:endParaRPr>
          </a:p>
        </p:txBody>
      </p:sp>
      <p:sp>
        <p:nvSpPr>
          <p:cNvPr id="25611" name="Line 105"/>
          <p:cNvSpPr>
            <a:spLocks noChangeShapeType="1"/>
          </p:cNvSpPr>
          <p:nvPr/>
        </p:nvSpPr>
        <p:spPr bwMode="auto">
          <a:xfrm>
            <a:off x="314325" y="3670300"/>
            <a:ext cx="19065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2" name="Line 106"/>
          <p:cNvSpPr>
            <a:spLocks noChangeShapeType="1"/>
          </p:cNvSpPr>
          <p:nvPr/>
        </p:nvSpPr>
        <p:spPr bwMode="auto">
          <a:xfrm>
            <a:off x="314325" y="3509963"/>
            <a:ext cx="1906588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Line 107"/>
          <p:cNvSpPr>
            <a:spLocks noChangeShapeType="1"/>
          </p:cNvSpPr>
          <p:nvPr/>
        </p:nvSpPr>
        <p:spPr bwMode="auto">
          <a:xfrm>
            <a:off x="314325" y="3348038"/>
            <a:ext cx="1906588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4" name="Line 108"/>
          <p:cNvSpPr>
            <a:spLocks noChangeShapeType="1"/>
          </p:cNvSpPr>
          <p:nvPr/>
        </p:nvSpPr>
        <p:spPr bwMode="auto">
          <a:xfrm>
            <a:off x="314325" y="3187700"/>
            <a:ext cx="19065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5" name="Line 109"/>
          <p:cNvSpPr>
            <a:spLocks noChangeShapeType="1"/>
          </p:cNvSpPr>
          <p:nvPr/>
        </p:nvSpPr>
        <p:spPr bwMode="auto">
          <a:xfrm>
            <a:off x="314325" y="3025775"/>
            <a:ext cx="19065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Line 110"/>
          <p:cNvSpPr>
            <a:spLocks noChangeShapeType="1"/>
          </p:cNvSpPr>
          <p:nvPr/>
        </p:nvSpPr>
        <p:spPr bwMode="auto">
          <a:xfrm>
            <a:off x="314325" y="2870200"/>
            <a:ext cx="19065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Line 111"/>
          <p:cNvSpPr>
            <a:spLocks noChangeShapeType="1"/>
          </p:cNvSpPr>
          <p:nvPr/>
        </p:nvSpPr>
        <p:spPr bwMode="auto">
          <a:xfrm>
            <a:off x="314325" y="2709863"/>
            <a:ext cx="1906588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112"/>
          <p:cNvSpPr>
            <a:spLocks noChangeShapeType="1"/>
          </p:cNvSpPr>
          <p:nvPr/>
        </p:nvSpPr>
        <p:spPr bwMode="auto">
          <a:xfrm>
            <a:off x="314325" y="2547938"/>
            <a:ext cx="1906588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113"/>
          <p:cNvSpPr>
            <a:spLocks noChangeShapeType="1"/>
          </p:cNvSpPr>
          <p:nvPr/>
        </p:nvSpPr>
        <p:spPr bwMode="auto">
          <a:xfrm>
            <a:off x="314325" y="2387600"/>
            <a:ext cx="19065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Line 114"/>
          <p:cNvSpPr>
            <a:spLocks noChangeShapeType="1"/>
          </p:cNvSpPr>
          <p:nvPr/>
        </p:nvSpPr>
        <p:spPr bwMode="auto">
          <a:xfrm>
            <a:off x="314325" y="2225675"/>
            <a:ext cx="19065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1" name="Line 115"/>
          <p:cNvSpPr>
            <a:spLocks noChangeShapeType="1"/>
          </p:cNvSpPr>
          <p:nvPr/>
        </p:nvSpPr>
        <p:spPr bwMode="auto">
          <a:xfrm>
            <a:off x="506413" y="2225675"/>
            <a:ext cx="1587" cy="16065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Line 116"/>
          <p:cNvSpPr>
            <a:spLocks noChangeShapeType="1"/>
          </p:cNvSpPr>
          <p:nvPr/>
        </p:nvSpPr>
        <p:spPr bwMode="auto">
          <a:xfrm>
            <a:off x="692150" y="2225675"/>
            <a:ext cx="1588" cy="16065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3" name="Line 117"/>
          <p:cNvSpPr>
            <a:spLocks noChangeShapeType="1"/>
          </p:cNvSpPr>
          <p:nvPr/>
        </p:nvSpPr>
        <p:spPr bwMode="auto">
          <a:xfrm>
            <a:off x="885825" y="2225675"/>
            <a:ext cx="1588" cy="16065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4" name="Line 118"/>
          <p:cNvSpPr>
            <a:spLocks noChangeShapeType="1"/>
          </p:cNvSpPr>
          <p:nvPr/>
        </p:nvSpPr>
        <p:spPr bwMode="auto">
          <a:xfrm>
            <a:off x="1077913" y="2225675"/>
            <a:ext cx="1587" cy="16065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5" name="Line 119"/>
          <p:cNvSpPr>
            <a:spLocks noChangeShapeType="1"/>
          </p:cNvSpPr>
          <p:nvPr/>
        </p:nvSpPr>
        <p:spPr bwMode="auto">
          <a:xfrm>
            <a:off x="1270000" y="2225675"/>
            <a:ext cx="1588" cy="16065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6" name="Line 120"/>
          <p:cNvSpPr>
            <a:spLocks noChangeShapeType="1"/>
          </p:cNvSpPr>
          <p:nvPr/>
        </p:nvSpPr>
        <p:spPr bwMode="auto">
          <a:xfrm>
            <a:off x="1457325" y="2225675"/>
            <a:ext cx="1588" cy="16065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7" name="Line 121"/>
          <p:cNvSpPr>
            <a:spLocks noChangeShapeType="1"/>
          </p:cNvSpPr>
          <p:nvPr/>
        </p:nvSpPr>
        <p:spPr bwMode="auto">
          <a:xfrm>
            <a:off x="1649413" y="2225675"/>
            <a:ext cx="1587" cy="16065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8" name="Line 122"/>
          <p:cNvSpPr>
            <a:spLocks noChangeShapeType="1"/>
          </p:cNvSpPr>
          <p:nvPr/>
        </p:nvSpPr>
        <p:spPr bwMode="auto">
          <a:xfrm>
            <a:off x="1841500" y="2225675"/>
            <a:ext cx="1588" cy="16065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9" name="Line 123"/>
          <p:cNvSpPr>
            <a:spLocks noChangeShapeType="1"/>
          </p:cNvSpPr>
          <p:nvPr/>
        </p:nvSpPr>
        <p:spPr bwMode="auto">
          <a:xfrm>
            <a:off x="2028825" y="2225675"/>
            <a:ext cx="1588" cy="16065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0" name="Line 124"/>
          <p:cNvSpPr>
            <a:spLocks noChangeShapeType="1"/>
          </p:cNvSpPr>
          <p:nvPr/>
        </p:nvSpPr>
        <p:spPr bwMode="auto">
          <a:xfrm>
            <a:off x="2220913" y="2225675"/>
            <a:ext cx="1587" cy="16065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1" name="Rectangle 125"/>
          <p:cNvSpPr>
            <a:spLocks noChangeArrowheads="1"/>
          </p:cNvSpPr>
          <p:nvPr/>
        </p:nvSpPr>
        <p:spPr bwMode="auto">
          <a:xfrm>
            <a:off x="314325" y="2225675"/>
            <a:ext cx="1906588" cy="1606550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>
              <a:latin typeface="Arial" charset="0"/>
            </a:endParaRPr>
          </a:p>
        </p:txBody>
      </p:sp>
      <p:sp>
        <p:nvSpPr>
          <p:cNvPr id="25632" name="Line 126"/>
          <p:cNvSpPr>
            <a:spLocks noChangeShapeType="1"/>
          </p:cNvSpPr>
          <p:nvPr/>
        </p:nvSpPr>
        <p:spPr bwMode="auto">
          <a:xfrm>
            <a:off x="314325" y="2225675"/>
            <a:ext cx="1588" cy="16065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3" name="Line 127"/>
          <p:cNvSpPr>
            <a:spLocks noChangeShapeType="1"/>
          </p:cNvSpPr>
          <p:nvPr/>
        </p:nvSpPr>
        <p:spPr bwMode="auto">
          <a:xfrm>
            <a:off x="295275" y="3832225"/>
            <a:ext cx="190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4" name="Line 128"/>
          <p:cNvSpPr>
            <a:spLocks noChangeShapeType="1"/>
          </p:cNvSpPr>
          <p:nvPr/>
        </p:nvSpPr>
        <p:spPr bwMode="auto">
          <a:xfrm>
            <a:off x="295275" y="3670300"/>
            <a:ext cx="190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5" name="Line 129"/>
          <p:cNvSpPr>
            <a:spLocks noChangeShapeType="1"/>
          </p:cNvSpPr>
          <p:nvPr/>
        </p:nvSpPr>
        <p:spPr bwMode="auto">
          <a:xfrm>
            <a:off x="295275" y="3509963"/>
            <a:ext cx="1905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6" name="Line 130"/>
          <p:cNvSpPr>
            <a:spLocks noChangeShapeType="1"/>
          </p:cNvSpPr>
          <p:nvPr/>
        </p:nvSpPr>
        <p:spPr bwMode="auto">
          <a:xfrm>
            <a:off x="295275" y="3348038"/>
            <a:ext cx="1905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7" name="Line 131"/>
          <p:cNvSpPr>
            <a:spLocks noChangeShapeType="1"/>
          </p:cNvSpPr>
          <p:nvPr/>
        </p:nvSpPr>
        <p:spPr bwMode="auto">
          <a:xfrm>
            <a:off x="295275" y="3187700"/>
            <a:ext cx="190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8" name="Line 132"/>
          <p:cNvSpPr>
            <a:spLocks noChangeShapeType="1"/>
          </p:cNvSpPr>
          <p:nvPr/>
        </p:nvSpPr>
        <p:spPr bwMode="auto">
          <a:xfrm>
            <a:off x="295275" y="3025775"/>
            <a:ext cx="190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9" name="Line 133"/>
          <p:cNvSpPr>
            <a:spLocks noChangeShapeType="1"/>
          </p:cNvSpPr>
          <p:nvPr/>
        </p:nvSpPr>
        <p:spPr bwMode="auto">
          <a:xfrm>
            <a:off x="295275" y="2870200"/>
            <a:ext cx="190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0" name="Line 134"/>
          <p:cNvSpPr>
            <a:spLocks noChangeShapeType="1"/>
          </p:cNvSpPr>
          <p:nvPr/>
        </p:nvSpPr>
        <p:spPr bwMode="auto">
          <a:xfrm>
            <a:off x="295275" y="2709863"/>
            <a:ext cx="1905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1" name="Line 135"/>
          <p:cNvSpPr>
            <a:spLocks noChangeShapeType="1"/>
          </p:cNvSpPr>
          <p:nvPr/>
        </p:nvSpPr>
        <p:spPr bwMode="auto">
          <a:xfrm>
            <a:off x="295275" y="2547938"/>
            <a:ext cx="1905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2" name="Line 136"/>
          <p:cNvSpPr>
            <a:spLocks noChangeShapeType="1"/>
          </p:cNvSpPr>
          <p:nvPr/>
        </p:nvSpPr>
        <p:spPr bwMode="auto">
          <a:xfrm>
            <a:off x="295275" y="2387600"/>
            <a:ext cx="190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3" name="Line 137"/>
          <p:cNvSpPr>
            <a:spLocks noChangeShapeType="1"/>
          </p:cNvSpPr>
          <p:nvPr/>
        </p:nvSpPr>
        <p:spPr bwMode="auto">
          <a:xfrm>
            <a:off x="295275" y="2225675"/>
            <a:ext cx="190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4" name="Line 138"/>
          <p:cNvSpPr>
            <a:spLocks noChangeShapeType="1"/>
          </p:cNvSpPr>
          <p:nvPr/>
        </p:nvSpPr>
        <p:spPr bwMode="auto">
          <a:xfrm>
            <a:off x="314325" y="3832225"/>
            <a:ext cx="19065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5" name="Line 139"/>
          <p:cNvSpPr>
            <a:spLocks noChangeShapeType="1"/>
          </p:cNvSpPr>
          <p:nvPr/>
        </p:nvSpPr>
        <p:spPr bwMode="auto">
          <a:xfrm flipV="1">
            <a:off x="314325" y="3832225"/>
            <a:ext cx="1588" cy="206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6" name="Line 140"/>
          <p:cNvSpPr>
            <a:spLocks noChangeShapeType="1"/>
          </p:cNvSpPr>
          <p:nvPr/>
        </p:nvSpPr>
        <p:spPr bwMode="auto">
          <a:xfrm flipV="1">
            <a:off x="506413" y="3832225"/>
            <a:ext cx="1587" cy="206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7" name="Line 141"/>
          <p:cNvSpPr>
            <a:spLocks noChangeShapeType="1"/>
          </p:cNvSpPr>
          <p:nvPr/>
        </p:nvSpPr>
        <p:spPr bwMode="auto">
          <a:xfrm flipV="1">
            <a:off x="692150" y="3832225"/>
            <a:ext cx="1588" cy="206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8" name="Line 142"/>
          <p:cNvSpPr>
            <a:spLocks noChangeShapeType="1"/>
          </p:cNvSpPr>
          <p:nvPr/>
        </p:nvSpPr>
        <p:spPr bwMode="auto">
          <a:xfrm flipV="1">
            <a:off x="885825" y="3832225"/>
            <a:ext cx="1588" cy="206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9" name="Line 143"/>
          <p:cNvSpPr>
            <a:spLocks noChangeShapeType="1"/>
          </p:cNvSpPr>
          <p:nvPr/>
        </p:nvSpPr>
        <p:spPr bwMode="auto">
          <a:xfrm flipV="1">
            <a:off x="1077913" y="3832225"/>
            <a:ext cx="1587" cy="206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0" name="Line 144"/>
          <p:cNvSpPr>
            <a:spLocks noChangeShapeType="1"/>
          </p:cNvSpPr>
          <p:nvPr/>
        </p:nvSpPr>
        <p:spPr bwMode="auto">
          <a:xfrm flipV="1">
            <a:off x="1270000" y="3832225"/>
            <a:ext cx="1588" cy="206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1" name="Line 145"/>
          <p:cNvSpPr>
            <a:spLocks noChangeShapeType="1"/>
          </p:cNvSpPr>
          <p:nvPr/>
        </p:nvSpPr>
        <p:spPr bwMode="auto">
          <a:xfrm flipV="1">
            <a:off x="1457325" y="3832225"/>
            <a:ext cx="1588" cy="206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2" name="Line 146"/>
          <p:cNvSpPr>
            <a:spLocks noChangeShapeType="1"/>
          </p:cNvSpPr>
          <p:nvPr/>
        </p:nvSpPr>
        <p:spPr bwMode="auto">
          <a:xfrm flipV="1">
            <a:off x="1649413" y="3832225"/>
            <a:ext cx="1587" cy="206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3" name="Line 147"/>
          <p:cNvSpPr>
            <a:spLocks noChangeShapeType="1"/>
          </p:cNvSpPr>
          <p:nvPr/>
        </p:nvSpPr>
        <p:spPr bwMode="auto">
          <a:xfrm flipV="1">
            <a:off x="1841500" y="3832225"/>
            <a:ext cx="1588" cy="206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4" name="Line 148"/>
          <p:cNvSpPr>
            <a:spLocks noChangeShapeType="1"/>
          </p:cNvSpPr>
          <p:nvPr/>
        </p:nvSpPr>
        <p:spPr bwMode="auto">
          <a:xfrm flipV="1">
            <a:off x="2028825" y="3832225"/>
            <a:ext cx="1588" cy="206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5" name="Line 149"/>
          <p:cNvSpPr>
            <a:spLocks noChangeShapeType="1"/>
          </p:cNvSpPr>
          <p:nvPr/>
        </p:nvSpPr>
        <p:spPr bwMode="auto">
          <a:xfrm flipV="1">
            <a:off x="2220913" y="3832225"/>
            <a:ext cx="1587" cy="206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6" name="Freeform 150"/>
          <p:cNvSpPr>
            <a:spLocks/>
          </p:cNvSpPr>
          <p:nvPr/>
        </p:nvSpPr>
        <p:spPr bwMode="auto">
          <a:xfrm>
            <a:off x="839788" y="2824163"/>
            <a:ext cx="90487" cy="93662"/>
          </a:xfrm>
          <a:custGeom>
            <a:avLst/>
            <a:gdLst>
              <a:gd name="T0" fmla="*/ 2147483647 w 57"/>
              <a:gd name="T1" fmla="*/ 0 h 59"/>
              <a:gd name="T2" fmla="*/ 2147483647 w 57"/>
              <a:gd name="T3" fmla="*/ 2147483647 h 59"/>
              <a:gd name="T4" fmla="*/ 2147483647 w 57"/>
              <a:gd name="T5" fmla="*/ 2147483647 h 59"/>
              <a:gd name="T6" fmla="*/ 0 w 57"/>
              <a:gd name="T7" fmla="*/ 2147483647 h 59"/>
              <a:gd name="T8" fmla="*/ 2147483647 w 57"/>
              <a:gd name="T9" fmla="*/ 0 h 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"/>
              <a:gd name="T16" fmla="*/ 0 h 59"/>
              <a:gd name="T17" fmla="*/ 57 w 57"/>
              <a:gd name="T18" fmla="*/ 59 h 5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" h="59">
                <a:moveTo>
                  <a:pt x="29" y="0"/>
                </a:moveTo>
                <a:lnTo>
                  <a:pt x="57" y="29"/>
                </a:lnTo>
                <a:lnTo>
                  <a:pt x="29" y="59"/>
                </a:lnTo>
                <a:lnTo>
                  <a:pt x="0" y="29"/>
                </a:lnTo>
                <a:lnTo>
                  <a:pt x="29" y="0"/>
                </a:lnTo>
                <a:close/>
              </a:path>
            </a:pathLst>
          </a:custGeom>
          <a:solidFill>
            <a:srgbClr val="00FFFF"/>
          </a:solidFill>
          <a:ln w="635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57" name="Freeform 151"/>
          <p:cNvSpPr>
            <a:spLocks/>
          </p:cNvSpPr>
          <p:nvPr/>
        </p:nvSpPr>
        <p:spPr bwMode="auto">
          <a:xfrm>
            <a:off x="1604963" y="3302000"/>
            <a:ext cx="88900" cy="93663"/>
          </a:xfrm>
          <a:custGeom>
            <a:avLst/>
            <a:gdLst>
              <a:gd name="T0" fmla="*/ 2147483647 w 56"/>
              <a:gd name="T1" fmla="*/ 0 h 59"/>
              <a:gd name="T2" fmla="*/ 2147483647 w 56"/>
              <a:gd name="T3" fmla="*/ 2147483647 h 59"/>
              <a:gd name="T4" fmla="*/ 2147483647 w 56"/>
              <a:gd name="T5" fmla="*/ 2147483647 h 59"/>
              <a:gd name="T6" fmla="*/ 0 w 56"/>
              <a:gd name="T7" fmla="*/ 2147483647 h 59"/>
              <a:gd name="T8" fmla="*/ 2147483647 w 56"/>
              <a:gd name="T9" fmla="*/ 0 h 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6"/>
              <a:gd name="T16" fmla="*/ 0 h 59"/>
              <a:gd name="T17" fmla="*/ 56 w 56"/>
              <a:gd name="T18" fmla="*/ 59 h 5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6" h="59">
                <a:moveTo>
                  <a:pt x="28" y="0"/>
                </a:moveTo>
                <a:lnTo>
                  <a:pt x="56" y="29"/>
                </a:lnTo>
                <a:lnTo>
                  <a:pt x="28" y="59"/>
                </a:lnTo>
                <a:lnTo>
                  <a:pt x="0" y="29"/>
                </a:lnTo>
                <a:lnTo>
                  <a:pt x="28" y="0"/>
                </a:lnTo>
                <a:close/>
              </a:path>
            </a:pathLst>
          </a:custGeom>
          <a:solidFill>
            <a:srgbClr val="000080"/>
          </a:solidFill>
          <a:ln w="635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58" name="Freeform 152"/>
          <p:cNvSpPr>
            <a:spLocks/>
          </p:cNvSpPr>
          <p:nvPr/>
        </p:nvSpPr>
        <p:spPr bwMode="auto">
          <a:xfrm>
            <a:off x="1033463" y="2662238"/>
            <a:ext cx="88900" cy="93662"/>
          </a:xfrm>
          <a:custGeom>
            <a:avLst/>
            <a:gdLst>
              <a:gd name="T0" fmla="*/ 2147483647 w 56"/>
              <a:gd name="T1" fmla="*/ 0 h 59"/>
              <a:gd name="T2" fmla="*/ 2147483647 w 56"/>
              <a:gd name="T3" fmla="*/ 2147483647 h 59"/>
              <a:gd name="T4" fmla="*/ 2147483647 w 56"/>
              <a:gd name="T5" fmla="*/ 2147483647 h 59"/>
              <a:gd name="T6" fmla="*/ 0 w 56"/>
              <a:gd name="T7" fmla="*/ 2147483647 h 59"/>
              <a:gd name="T8" fmla="*/ 2147483647 w 56"/>
              <a:gd name="T9" fmla="*/ 0 h 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6"/>
              <a:gd name="T16" fmla="*/ 0 h 59"/>
              <a:gd name="T17" fmla="*/ 56 w 56"/>
              <a:gd name="T18" fmla="*/ 59 h 5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6" h="59">
                <a:moveTo>
                  <a:pt x="28" y="0"/>
                </a:moveTo>
                <a:lnTo>
                  <a:pt x="56" y="30"/>
                </a:lnTo>
                <a:lnTo>
                  <a:pt x="28" y="59"/>
                </a:lnTo>
                <a:lnTo>
                  <a:pt x="0" y="30"/>
                </a:lnTo>
                <a:lnTo>
                  <a:pt x="28" y="0"/>
                </a:lnTo>
                <a:close/>
              </a:path>
            </a:pathLst>
          </a:custGeom>
          <a:solidFill>
            <a:srgbClr val="00FFFF"/>
          </a:solidFill>
          <a:ln w="635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59" name="Freeform 153"/>
          <p:cNvSpPr>
            <a:spLocks/>
          </p:cNvSpPr>
          <p:nvPr/>
        </p:nvSpPr>
        <p:spPr bwMode="auto">
          <a:xfrm>
            <a:off x="839788" y="2501900"/>
            <a:ext cx="90487" cy="93663"/>
          </a:xfrm>
          <a:custGeom>
            <a:avLst/>
            <a:gdLst>
              <a:gd name="T0" fmla="*/ 2147483647 w 57"/>
              <a:gd name="T1" fmla="*/ 0 h 59"/>
              <a:gd name="T2" fmla="*/ 2147483647 w 57"/>
              <a:gd name="T3" fmla="*/ 2147483647 h 59"/>
              <a:gd name="T4" fmla="*/ 2147483647 w 57"/>
              <a:gd name="T5" fmla="*/ 2147483647 h 59"/>
              <a:gd name="T6" fmla="*/ 0 w 57"/>
              <a:gd name="T7" fmla="*/ 2147483647 h 59"/>
              <a:gd name="T8" fmla="*/ 2147483647 w 57"/>
              <a:gd name="T9" fmla="*/ 0 h 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"/>
              <a:gd name="T16" fmla="*/ 0 h 59"/>
              <a:gd name="T17" fmla="*/ 57 w 57"/>
              <a:gd name="T18" fmla="*/ 59 h 5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" h="59">
                <a:moveTo>
                  <a:pt x="29" y="0"/>
                </a:moveTo>
                <a:lnTo>
                  <a:pt x="57" y="29"/>
                </a:lnTo>
                <a:lnTo>
                  <a:pt x="29" y="59"/>
                </a:lnTo>
                <a:lnTo>
                  <a:pt x="0" y="29"/>
                </a:lnTo>
                <a:lnTo>
                  <a:pt x="29" y="0"/>
                </a:lnTo>
                <a:close/>
              </a:path>
            </a:pathLst>
          </a:custGeom>
          <a:solidFill>
            <a:srgbClr val="00FFFF"/>
          </a:solidFill>
          <a:ln w="635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60" name="Freeform 154"/>
          <p:cNvSpPr>
            <a:spLocks/>
          </p:cNvSpPr>
          <p:nvPr/>
        </p:nvSpPr>
        <p:spPr bwMode="auto">
          <a:xfrm>
            <a:off x="1797050" y="2984500"/>
            <a:ext cx="90488" cy="95250"/>
          </a:xfrm>
          <a:custGeom>
            <a:avLst/>
            <a:gdLst>
              <a:gd name="T0" fmla="*/ 2147483647 w 57"/>
              <a:gd name="T1" fmla="*/ 0 h 60"/>
              <a:gd name="T2" fmla="*/ 2147483647 w 57"/>
              <a:gd name="T3" fmla="*/ 2147483647 h 60"/>
              <a:gd name="T4" fmla="*/ 2147483647 w 57"/>
              <a:gd name="T5" fmla="*/ 2147483647 h 60"/>
              <a:gd name="T6" fmla="*/ 0 w 57"/>
              <a:gd name="T7" fmla="*/ 2147483647 h 60"/>
              <a:gd name="T8" fmla="*/ 2147483647 w 57"/>
              <a:gd name="T9" fmla="*/ 0 h 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"/>
              <a:gd name="T16" fmla="*/ 0 h 60"/>
              <a:gd name="T17" fmla="*/ 57 w 57"/>
              <a:gd name="T18" fmla="*/ 60 h 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" h="60">
                <a:moveTo>
                  <a:pt x="28" y="0"/>
                </a:moveTo>
                <a:lnTo>
                  <a:pt x="57" y="30"/>
                </a:lnTo>
                <a:lnTo>
                  <a:pt x="28" y="60"/>
                </a:lnTo>
                <a:lnTo>
                  <a:pt x="0" y="30"/>
                </a:lnTo>
                <a:lnTo>
                  <a:pt x="28" y="0"/>
                </a:lnTo>
                <a:close/>
              </a:path>
            </a:pathLst>
          </a:custGeom>
          <a:solidFill>
            <a:srgbClr val="000080"/>
          </a:solidFill>
          <a:ln w="635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61" name="Freeform 155"/>
          <p:cNvSpPr>
            <a:spLocks/>
          </p:cNvSpPr>
          <p:nvPr/>
        </p:nvSpPr>
        <p:spPr bwMode="auto">
          <a:xfrm>
            <a:off x="1033463" y="2984500"/>
            <a:ext cx="88900" cy="95250"/>
          </a:xfrm>
          <a:custGeom>
            <a:avLst/>
            <a:gdLst>
              <a:gd name="T0" fmla="*/ 2147483647 w 56"/>
              <a:gd name="T1" fmla="*/ 0 h 60"/>
              <a:gd name="T2" fmla="*/ 2147483647 w 56"/>
              <a:gd name="T3" fmla="*/ 2147483647 h 60"/>
              <a:gd name="T4" fmla="*/ 2147483647 w 56"/>
              <a:gd name="T5" fmla="*/ 2147483647 h 60"/>
              <a:gd name="T6" fmla="*/ 0 w 56"/>
              <a:gd name="T7" fmla="*/ 2147483647 h 60"/>
              <a:gd name="T8" fmla="*/ 2147483647 w 56"/>
              <a:gd name="T9" fmla="*/ 0 h 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6"/>
              <a:gd name="T16" fmla="*/ 0 h 60"/>
              <a:gd name="T17" fmla="*/ 56 w 56"/>
              <a:gd name="T18" fmla="*/ 60 h 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6" h="60">
                <a:moveTo>
                  <a:pt x="28" y="0"/>
                </a:moveTo>
                <a:lnTo>
                  <a:pt x="56" y="30"/>
                </a:lnTo>
                <a:lnTo>
                  <a:pt x="28" y="60"/>
                </a:lnTo>
                <a:lnTo>
                  <a:pt x="0" y="30"/>
                </a:lnTo>
                <a:lnTo>
                  <a:pt x="28" y="0"/>
                </a:lnTo>
                <a:close/>
              </a:path>
            </a:pathLst>
          </a:custGeom>
          <a:solidFill>
            <a:srgbClr val="00FFFF"/>
          </a:solidFill>
          <a:ln w="635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62" name="Freeform 156"/>
          <p:cNvSpPr>
            <a:spLocks/>
          </p:cNvSpPr>
          <p:nvPr/>
        </p:nvSpPr>
        <p:spPr bwMode="auto">
          <a:xfrm>
            <a:off x="1225550" y="3624263"/>
            <a:ext cx="90488" cy="93662"/>
          </a:xfrm>
          <a:custGeom>
            <a:avLst/>
            <a:gdLst>
              <a:gd name="T0" fmla="*/ 2147483647 w 57"/>
              <a:gd name="T1" fmla="*/ 0 h 59"/>
              <a:gd name="T2" fmla="*/ 2147483647 w 57"/>
              <a:gd name="T3" fmla="*/ 2147483647 h 59"/>
              <a:gd name="T4" fmla="*/ 2147483647 w 57"/>
              <a:gd name="T5" fmla="*/ 2147483647 h 59"/>
              <a:gd name="T6" fmla="*/ 0 w 57"/>
              <a:gd name="T7" fmla="*/ 2147483647 h 59"/>
              <a:gd name="T8" fmla="*/ 2147483647 w 57"/>
              <a:gd name="T9" fmla="*/ 0 h 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"/>
              <a:gd name="T16" fmla="*/ 0 h 59"/>
              <a:gd name="T17" fmla="*/ 57 w 57"/>
              <a:gd name="T18" fmla="*/ 59 h 5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" h="59">
                <a:moveTo>
                  <a:pt x="28" y="0"/>
                </a:moveTo>
                <a:lnTo>
                  <a:pt x="57" y="29"/>
                </a:lnTo>
                <a:lnTo>
                  <a:pt x="28" y="59"/>
                </a:lnTo>
                <a:lnTo>
                  <a:pt x="0" y="29"/>
                </a:lnTo>
                <a:lnTo>
                  <a:pt x="28" y="0"/>
                </a:lnTo>
                <a:close/>
              </a:path>
            </a:pathLst>
          </a:custGeom>
          <a:solidFill>
            <a:srgbClr val="00FFFF"/>
          </a:solidFill>
          <a:ln w="635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63" name="Freeform 157"/>
          <p:cNvSpPr>
            <a:spLocks/>
          </p:cNvSpPr>
          <p:nvPr/>
        </p:nvSpPr>
        <p:spPr bwMode="auto">
          <a:xfrm>
            <a:off x="1225550" y="2984500"/>
            <a:ext cx="90488" cy="95250"/>
          </a:xfrm>
          <a:custGeom>
            <a:avLst/>
            <a:gdLst>
              <a:gd name="T0" fmla="*/ 2147483647 w 57"/>
              <a:gd name="T1" fmla="*/ 0 h 60"/>
              <a:gd name="T2" fmla="*/ 2147483647 w 57"/>
              <a:gd name="T3" fmla="*/ 2147483647 h 60"/>
              <a:gd name="T4" fmla="*/ 2147483647 w 57"/>
              <a:gd name="T5" fmla="*/ 2147483647 h 60"/>
              <a:gd name="T6" fmla="*/ 0 w 57"/>
              <a:gd name="T7" fmla="*/ 2147483647 h 60"/>
              <a:gd name="T8" fmla="*/ 2147483647 w 57"/>
              <a:gd name="T9" fmla="*/ 0 h 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"/>
              <a:gd name="T16" fmla="*/ 0 h 60"/>
              <a:gd name="T17" fmla="*/ 57 w 57"/>
              <a:gd name="T18" fmla="*/ 60 h 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" h="60">
                <a:moveTo>
                  <a:pt x="28" y="0"/>
                </a:moveTo>
                <a:lnTo>
                  <a:pt x="57" y="30"/>
                </a:lnTo>
                <a:lnTo>
                  <a:pt x="28" y="60"/>
                </a:lnTo>
                <a:lnTo>
                  <a:pt x="0" y="30"/>
                </a:lnTo>
                <a:lnTo>
                  <a:pt x="28" y="0"/>
                </a:lnTo>
                <a:close/>
              </a:path>
            </a:pathLst>
          </a:custGeom>
          <a:solidFill>
            <a:srgbClr val="000080"/>
          </a:solidFill>
          <a:ln w="635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64" name="Rectangle 158"/>
          <p:cNvSpPr>
            <a:spLocks noChangeArrowheads="1"/>
          </p:cNvSpPr>
          <p:nvPr/>
        </p:nvSpPr>
        <p:spPr bwMode="auto">
          <a:xfrm>
            <a:off x="223838" y="3784600"/>
            <a:ext cx="69850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ko-KR" altLang="en-US" sz="600">
                <a:solidFill>
                  <a:srgbClr val="000000"/>
                </a:solidFill>
                <a:latin typeface="Arial" charset="0"/>
                <a:ea typeface="Gulim" charset="-127"/>
              </a:rPr>
              <a:t>0</a:t>
            </a:r>
            <a:endParaRPr lang="ko-KR" altLang="en-US" sz="1800">
              <a:latin typeface="Arial" charset="0"/>
              <a:ea typeface="Gulim" charset="-127"/>
            </a:endParaRPr>
          </a:p>
        </p:txBody>
      </p:sp>
      <p:sp>
        <p:nvSpPr>
          <p:cNvPr id="25665" name="Rectangle 159"/>
          <p:cNvSpPr>
            <a:spLocks noChangeArrowheads="1"/>
          </p:cNvSpPr>
          <p:nvPr/>
        </p:nvSpPr>
        <p:spPr bwMode="auto">
          <a:xfrm>
            <a:off x="223838" y="3624263"/>
            <a:ext cx="69850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ko-KR" altLang="en-US" sz="600">
                <a:solidFill>
                  <a:srgbClr val="000000"/>
                </a:solidFill>
                <a:latin typeface="Arial" charset="0"/>
                <a:ea typeface="Gulim" charset="-127"/>
              </a:rPr>
              <a:t>1</a:t>
            </a:r>
            <a:endParaRPr lang="ko-KR" altLang="en-US" sz="1800">
              <a:latin typeface="Arial" charset="0"/>
              <a:ea typeface="Gulim" charset="-127"/>
            </a:endParaRPr>
          </a:p>
        </p:txBody>
      </p:sp>
      <p:sp>
        <p:nvSpPr>
          <p:cNvPr id="25666" name="Rectangle 160"/>
          <p:cNvSpPr>
            <a:spLocks noChangeArrowheads="1"/>
          </p:cNvSpPr>
          <p:nvPr/>
        </p:nvSpPr>
        <p:spPr bwMode="auto">
          <a:xfrm>
            <a:off x="223838" y="3462338"/>
            <a:ext cx="69850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ko-KR" altLang="en-US" sz="600">
                <a:solidFill>
                  <a:srgbClr val="000000"/>
                </a:solidFill>
                <a:latin typeface="Arial" charset="0"/>
                <a:ea typeface="Gulim" charset="-127"/>
              </a:rPr>
              <a:t>2</a:t>
            </a:r>
            <a:endParaRPr lang="ko-KR" altLang="en-US" sz="1800">
              <a:latin typeface="Arial" charset="0"/>
              <a:ea typeface="Gulim" charset="-127"/>
            </a:endParaRPr>
          </a:p>
        </p:txBody>
      </p:sp>
      <p:sp>
        <p:nvSpPr>
          <p:cNvPr id="25667" name="Rectangle 161"/>
          <p:cNvSpPr>
            <a:spLocks noChangeArrowheads="1"/>
          </p:cNvSpPr>
          <p:nvPr/>
        </p:nvSpPr>
        <p:spPr bwMode="auto">
          <a:xfrm>
            <a:off x="223838" y="3302000"/>
            <a:ext cx="69850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ko-KR" altLang="en-US" sz="600">
                <a:solidFill>
                  <a:srgbClr val="000000"/>
                </a:solidFill>
                <a:latin typeface="Arial" charset="0"/>
                <a:ea typeface="Gulim" charset="-127"/>
              </a:rPr>
              <a:t>3</a:t>
            </a:r>
            <a:endParaRPr lang="ko-KR" altLang="en-US" sz="1800">
              <a:latin typeface="Arial" charset="0"/>
              <a:ea typeface="Gulim" charset="-127"/>
            </a:endParaRPr>
          </a:p>
        </p:txBody>
      </p:sp>
      <p:sp>
        <p:nvSpPr>
          <p:cNvPr id="25668" name="Rectangle 162"/>
          <p:cNvSpPr>
            <a:spLocks noChangeArrowheads="1"/>
          </p:cNvSpPr>
          <p:nvPr/>
        </p:nvSpPr>
        <p:spPr bwMode="auto">
          <a:xfrm>
            <a:off x="223838" y="3140075"/>
            <a:ext cx="69850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ko-KR" altLang="en-US" sz="600">
                <a:solidFill>
                  <a:srgbClr val="000000"/>
                </a:solidFill>
                <a:latin typeface="Arial" charset="0"/>
                <a:ea typeface="Gulim" charset="-127"/>
              </a:rPr>
              <a:t>4</a:t>
            </a:r>
            <a:endParaRPr lang="ko-KR" altLang="en-US" sz="1800">
              <a:latin typeface="Arial" charset="0"/>
              <a:ea typeface="Gulim" charset="-127"/>
            </a:endParaRPr>
          </a:p>
        </p:txBody>
      </p:sp>
      <p:sp>
        <p:nvSpPr>
          <p:cNvPr id="25669" name="Rectangle 163"/>
          <p:cNvSpPr>
            <a:spLocks noChangeArrowheads="1"/>
          </p:cNvSpPr>
          <p:nvPr/>
        </p:nvSpPr>
        <p:spPr bwMode="auto">
          <a:xfrm>
            <a:off x="223838" y="2978150"/>
            <a:ext cx="69850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ko-KR" altLang="en-US" sz="600">
                <a:solidFill>
                  <a:srgbClr val="000000"/>
                </a:solidFill>
                <a:latin typeface="Arial" charset="0"/>
                <a:ea typeface="Gulim" charset="-127"/>
              </a:rPr>
              <a:t>5</a:t>
            </a:r>
            <a:endParaRPr lang="ko-KR" altLang="en-US" sz="1800">
              <a:latin typeface="Arial" charset="0"/>
              <a:ea typeface="Gulim" charset="-127"/>
            </a:endParaRPr>
          </a:p>
        </p:txBody>
      </p:sp>
      <p:sp>
        <p:nvSpPr>
          <p:cNvPr id="25670" name="Rectangle 164"/>
          <p:cNvSpPr>
            <a:spLocks noChangeArrowheads="1"/>
          </p:cNvSpPr>
          <p:nvPr/>
        </p:nvSpPr>
        <p:spPr bwMode="auto">
          <a:xfrm>
            <a:off x="223838" y="2824163"/>
            <a:ext cx="69850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ko-KR" altLang="en-US" sz="600">
                <a:solidFill>
                  <a:srgbClr val="000000"/>
                </a:solidFill>
                <a:latin typeface="Arial" charset="0"/>
                <a:ea typeface="Gulim" charset="-127"/>
              </a:rPr>
              <a:t>6</a:t>
            </a:r>
            <a:endParaRPr lang="ko-KR" altLang="en-US" sz="1800">
              <a:latin typeface="Arial" charset="0"/>
              <a:ea typeface="Gulim" charset="-127"/>
            </a:endParaRPr>
          </a:p>
        </p:txBody>
      </p:sp>
      <p:sp>
        <p:nvSpPr>
          <p:cNvPr id="25671" name="Rectangle 165"/>
          <p:cNvSpPr>
            <a:spLocks noChangeArrowheads="1"/>
          </p:cNvSpPr>
          <p:nvPr/>
        </p:nvSpPr>
        <p:spPr bwMode="auto">
          <a:xfrm>
            <a:off x="223838" y="2662238"/>
            <a:ext cx="69850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ko-KR" altLang="en-US" sz="600">
                <a:solidFill>
                  <a:srgbClr val="000000"/>
                </a:solidFill>
                <a:latin typeface="Arial" charset="0"/>
                <a:ea typeface="Gulim" charset="-127"/>
              </a:rPr>
              <a:t>7</a:t>
            </a:r>
            <a:endParaRPr lang="ko-KR" altLang="en-US" sz="1800">
              <a:latin typeface="Arial" charset="0"/>
              <a:ea typeface="Gulim" charset="-127"/>
            </a:endParaRPr>
          </a:p>
        </p:txBody>
      </p:sp>
      <p:sp>
        <p:nvSpPr>
          <p:cNvPr id="25672" name="Rectangle 166"/>
          <p:cNvSpPr>
            <a:spLocks noChangeArrowheads="1"/>
          </p:cNvSpPr>
          <p:nvPr/>
        </p:nvSpPr>
        <p:spPr bwMode="auto">
          <a:xfrm>
            <a:off x="223838" y="2501900"/>
            <a:ext cx="69850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ko-KR" altLang="en-US" sz="600">
                <a:solidFill>
                  <a:srgbClr val="000000"/>
                </a:solidFill>
                <a:latin typeface="Arial" charset="0"/>
                <a:ea typeface="Gulim" charset="-127"/>
              </a:rPr>
              <a:t>8</a:t>
            </a:r>
            <a:endParaRPr lang="ko-KR" altLang="en-US" sz="1800">
              <a:latin typeface="Arial" charset="0"/>
              <a:ea typeface="Gulim" charset="-127"/>
            </a:endParaRPr>
          </a:p>
        </p:txBody>
      </p:sp>
      <p:sp>
        <p:nvSpPr>
          <p:cNvPr id="25673" name="Rectangle 167"/>
          <p:cNvSpPr>
            <a:spLocks noChangeArrowheads="1"/>
          </p:cNvSpPr>
          <p:nvPr/>
        </p:nvSpPr>
        <p:spPr bwMode="auto">
          <a:xfrm>
            <a:off x="223838" y="2339975"/>
            <a:ext cx="69850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ko-KR" altLang="en-US" sz="600">
                <a:solidFill>
                  <a:srgbClr val="000000"/>
                </a:solidFill>
                <a:latin typeface="Arial" charset="0"/>
                <a:ea typeface="Gulim" charset="-127"/>
              </a:rPr>
              <a:t>9</a:t>
            </a:r>
            <a:endParaRPr lang="ko-KR" altLang="en-US" sz="1800">
              <a:latin typeface="Arial" charset="0"/>
              <a:ea typeface="Gulim" charset="-127"/>
            </a:endParaRPr>
          </a:p>
        </p:txBody>
      </p:sp>
      <p:sp>
        <p:nvSpPr>
          <p:cNvPr id="25674" name="Rectangle 168"/>
          <p:cNvSpPr>
            <a:spLocks noChangeArrowheads="1"/>
          </p:cNvSpPr>
          <p:nvPr/>
        </p:nvSpPr>
        <p:spPr bwMode="auto">
          <a:xfrm>
            <a:off x="185738" y="2178050"/>
            <a:ext cx="115887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ko-KR" altLang="en-US" sz="600">
                <a:solidFill>
                  <a:srgbClr val="000000"/>
                </a:solidFill>
                <a:latin typeface="Arial" charset="0"/>
                <a:ea typeface="Gulim" charset="-127"/>
              </a:rPr>
              <a:t>10</a:t>
            </a:r>
            <a:endParaRPr lang="ko-KR" altLang="en-US" sz="1800">
              <a:latin typeface="Arial" charset="0"/>
              <a:ea typeface="Gulim" charset="-127"/>
            </a:endParaRPr>
          </a:p>
        </p:txBody>
      </p:sp>
      <p:sp>
        <p:nvSpPr>
          <p:cNvPr id="25675" name="Rectangle 169"/>
          <p:cNvSpPr>
            <a:spLocks noChangeArrowheads="1"/>
          </p:cNvSpPr>
          <p:nvPr/>
        </p:nvSpPr>
        <p:spPr bwMode="auto">
          <a:xfrm>
            <a:off x="295275" y="3892550"/>
            <a:ext cx="69850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ko-KR" altLang="en-US" sz="600">
                <a:solidFill>
                  <a:srgbClr val="000000"/>
                </a:solidFill>
                <a:latin typeface="Arial" charset="0"/>
                <a:ea typeface="Gulim" charset="-127"/>
              </a:rPr>
              <a:t>0</a:t>
            </a:r>
            <a:endParaRPr lang="ko-KR" altLang="en-US" sz="1800">
              <a:latin typeface="Arial" charset="0"/>
              <a:ea typeface="Gulim" charset="-127"/>
            </a:endParaRPr>
          </a:p>
        </p:txBody>
      </p:sp>
      <p:sp>
        <p:nvSpPr>
          <p:cNvPr id="25676" name="Rectangle 170"/>
          <p:cNvSpPr>
            <a:spLocks noChangeArrowheads="1"/>
          </p:cNvSpPr>
          <p:nvPr/>
        </p:nvSpPr>
        <p:spPr bwMode="auto">
          <a:xfrm>
            <a:off x="487363" y="3892550"/>
            <a:ext cx="69850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ko-KR" altLang="en-US" sz="600">
                <a:solidFill>
                  <a:srgbClr val="000000"/>
                </a:solidFill>
                <a:latin typeface="Arial" charset="0"/>
                <a:ea typeface="Gulim" charset="-127"/>
              </a:rPr>
              <a:t>1</a:t>
            </a:r>
            <a:endParaRPr lang="ko-KR" altLang="en-US" sz="1800">
              <a:latin typeface="Arial" charset="0"/>
              <a:ea typeface="Gulim" charset="-127"/>
            </a:endParaRPr>
          </a:p>
        </p:txBody>
      </p:sp>
      <p:sp>
        <p:nvSpPr>
          <p:cNvPr id="25677" name="Rectangle 171"/>
          <p:cNvSpPr>
            <a:spLocks noChangeArrowheads="1"/>
          </p:cNvSpPr>
          <p:nvPr/>
        </p:nvSpPr>
        <p:spPr bwMode="auto">
          <a:xfrm>
            <a:off x="673100" y="3892550"/>
            <a:ext cx="69850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ko-KR" altLang="en-US" sz="600">
                <a:solidFill>
                  <a:srgbClr val="000000"/>
                </a:solidFill>
                <a:latin typeface="Arial" charset="0"/>
                <a:ea typeface="Gulim" charset="-127"/>
              </a:rPr>
              <a:t>2</a:t>
            </a:r>
            <a:endParaRPr lang="ko-KR" altLang="en-US" sz="1800">
              <a:latin typeface="Arial" charset="0"/>
              <a:ea typeface="Gulim" charset="-127"/>
            </a:endParaRPr>
          </a:p>
        </p:txBody>
      </p:sp>
      <p:sp>
        <p:nvSpPr>
          <p:cNvPr id="25678" name="Rectangle 172"/>
          <p:cNvSpPr>
            <a:spLocks noChangeArrowheads="1"/>
          </p:cNvSpPr>
          <p:nvPr/>
        </p:nvSpPr>
        <p:spPr bwMode="auto">
          <a:xfrm>
            <a:off x="866775" y="3892550"/>
            <a:ext cx="69850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ko-KR" altLang="en-US" sz="600">
                <a:solidFill>
                  <a:srgbClr val="000000"/>
                </a:solidFill>
                <a:latin typeface="Arial" charset="0"/>
                <a:ea typeface="Gulim" charset="-127"/>
              </a:rPr>
              <a:t>3</a:t>
            </a:r>
            <a:endParaRPr lang="ko-KR" altLang="en-US" sz="1800">
              <a:latin typeface="Arial" charset="0"/>
              <a:ea typeface="Gulim" charset="-127"/>
            </a:endParaRPr>
          </a:p>
        </p:txBody>
      </p:sp>
      <p:sp>
        <p:nvSpPr>
          <p:cNvPr id="25679" name="Rectangle 173"/>
          <p:cNvSpPr>
            <a:spLocks noChangeArrowheads="1"/>
          </p:cNvSpPr>
          <p:nvPr/>
        </p:nvSpPr>
        <p:spPr bwMode="auto">
          <a:xfrm>
            <a:off x="1058863" y="3892550"/>
            <a:ext cx="69850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ko-KR" altLang="en-US" sz="600">
                <a:solidFill>
                  <a:srgbClr val="000000"/>
                </a:solidFill>
                <a:latin typeface="Arial" charset="0"/>
                <a:ea typeface="Gulim" charset="-127"/>
              </a:rPr>
              <a:t>4</a:t>
            </a:r>
            <a:endParaRPr lang="ko-KR" altLang="en-US" sz="1800">
              <a:latin typeface="Arial" charset="0"/>
              <a:ea typeface="Gulim" charset="-127"/>
            </a:endParaRPr>
          </a:p>
        </p:txBody>
      </p:sp>
      <p:sp>
        <p:nvSpPr>
          <p:cNvPr id="25680" name="Rectangle 174"/>
          <p:cNvSpPr>
            <a:spLocks noChangeArrowheads="1"/>
          </p:cNvSpPr>
          <p:nvPr/>
        </p:nvSpPr>
        <p:spPr bwMode="auto">
          <a:xfrm>
            <a:off x="1250950" y="3892550"/>
            <a:ext cx="69850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ko-KR" altLang="en-US" sz="600">
                <a:solidFill>
                  <a:srgbClr val="000000"/>
                </a:solidFill>
                <a:latin typeface="Arial" charset="0"/>
                <a:ea typeface="Gulim" charset="-127"/>
              </a:rPr>
              <a:t>5</a:t>
            </a:r>
            <a:endParaRPr lang="ko-KR" altLang="en-US" sz="1800">
              <a:latin typeface="Arial" charset="0"/>
              <a:ea typeface="Gulim" charset="-127"/>
            </a:endParaRPr>
          </a:p>
        </p:txBody>
      </p:sp>
      <p:sp>
        <p:nvSpPr>
          <p:cNvPr id="25681" name="Rectangle 175"/>
          <p:cNvSpPr>
            <a:spLocks noChangeArrowheads="1"/>
          </p:cNvSpPr>
          <p:nvPr/>
        </p:nvSpPr>
        <p:spPr bwMode="auto">
          <a:xfrm>
            <a:off x="1438275" y="3892550"/>
            <a:ext cx="69850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ko-KR" altLang="en-US" sz="600">
                <a:solidFill>
                  <a:srgbClr val="000000"/>
                </a:solidFill>
                <a:latin typeface="Arial" charset="0"/>
                <a:ea typeface="Gulim" charset="-127"/>
              </a:rPr>
              <a:t>6</a:t>
            </a:r>
            <a:endParaRPr lang="ko-KR" altLang="en-US" sz="1800">
              <a:latin typeface="Arial" charset="0"/>
              <a:ea typeface="Gulim" charset="-127"/>
            </a:endParaRPr>
          </a:p>
        </p:txBody>
      </p:sp>
      <p:sp>
        <p:nvSpPr>
          <p:cNvPr id="25682" name="Rectangle 176"/>
          <p:cNvSpPr>
            <a:spLocks noChangeArrowheads="1"/>
          </p:cNvSpPr>
          <p:nvPr/>
        </p:nvSpPr>
        <p:spPr bwMode="auto">
          <a:xfrm>
            <a:off x="1630363" y="3892550"/>
            <a:ext cx="69850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ko-KR" altLang="en-US" sz="600">
                <a:solidFill>
                  <a:srgbClr val="000000"/>
                </a:solidFill>
                <a:latin typeface="Arial" charset="0"/>
                <a:ea typeface="Gulim" charset="-127"/>
              </a:rPr>
              <a:t>7</a:t>
            </a:r>
            <a:endParaRPr lang="ko-KR" altLang="en-US" sz="1800">
              <a:latin typeface="Arial" charset="0"/>
              <a:ea typeface="Gulim" charset="-127"/>
            </a:endParaRPr>
          </a:p>
        </p:txBody>
      </p:sp>
      <p:sp>
        <p:nvSpPr>
          <p:cNvPr id="25683" name="Rectangle 177"/>
          <p:cNvSpPr>
            <a:spLocks noChangeArrowheads="1"/>
          </p:cNvSpPr>
          <p:nvPr/>
        </p:nvSpPr>
        <p:spPr bwMode="auto">
          <a:xfrm>
            <a:off x="1822450" y="3892550"/>
            <a:ext cx="69850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ko-KR" altLang="en-US" sz="600">
                <a:solidFill>
                  <a:srgbClr val="000000"/>
                </a:solidFill>
                <a:latin typeface="Arial" charset="0"/>
                <a:ea typeface="Gulim" charset="-127"/>
              </a:rPr>
              <a:t>8</a:t>
            </a:r>
            <a:endParaRPr lang="ko-KR" altLang="en-US" sz="1800">
              <a:latin typeface="Arial" charset="0"/>
              <a:ea typeface="Gulim" charset="-127"/>
            </a:endParaRPr>
          </a:p>
        </p:txBody>
      </p:sp>
      <p:sp>
        <p:nvSpPr>
          <p:cNvPr id="25684" name="Rectangle 178"/>
          <p:cNvSpPr>
            <a:spLocks noChangeArrowheads="1"/>
          </p:cNvSpPr>
          <p:nvPr/>
        </p:nvSpPr>
        <p:spPr bwMode="auto">
          <a:xfrm>
            <a:off x="2009775" y="3892550"/>
            <a:ext cx="69850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ko-KR" altLang="en-US" sz="600">
                <a:solidFill>
                  <a:srgbClr val="000000"/>
                </a:solidFill>
                <a:latin typeface="Arial" charset="0"/>
                <a:ea typeface="Gulim" charset="-127"/>
              </a:rPr>
              <a:t>9</a:t>
            </a:r>
            <a:endParaRPr lang="ko-KR" altLang="en-US" sz="1800">
              <a:latin typeface="Arial" charset="0"/>
              <a:ea typeface="Gulim" charset="-127"/>
            </a:endParaRPr>
          </a:p>
        </p:txBody>
      </p:sp>
      <p:sp>
        <p:nvSpPr>
          <p:cNvPr id="25685" name="Rectangle 179"/>
          <p:cNvSpPr>
            <a:spLocks noChangeArrowheads="1"/>
          </p:cNvSpPr>
          <p:nvPr/>
        </p:nvSpPr>
        <p:spPr bwMode="auto">
          <a:xfrm>
            <a:off x="2182813" y="3892550"/>
            <a:ext cx="115887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ko-KR" altLang="en-US" sz="600">
                <a:solidFill>
                  <a:srgbClr val="000000"/>
                </a:solidFill>
                <a:latin typeface="Arial" charset="0"/>
                <a:ea typeface="Gulim" charset="-127"/>
              </a:rPr>
              <a:t>10</a:t>
            </a:r>
            <a:endParaRPr lang="ko-KR" altLang="en-US" sz="1800">
              <a:latin typeface="Arial" charset="0"/>
              <a:ea typeface="Gulim" charset="-127"/>
            </a:endParaRPr>
          </a:p>
        </p:txBody>
      </p:sp>
      <p:sp>
        <p:nvSpPr>
          <p:cNvPr id="25686" name="Rectangle 180"/>
          <p:cNvSpPr>
            <a:spLocks noChangeArrowheads="1"/>
          </p:cNvSpPr>
          <p:nvPr/>
        </p:nvSpPr>
        <p:spPr bwMode="auto">
          <a:xfrm>
            <a:off x="101600" y="2084388"/>
            <a:ext cx="2222500" cy="1990725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>
              <a:latin typeface="Arial" charset="0"/>
            </a:endParaRPr>
          </a:p>
        </p:txBody>
      </p:sp>
      <p:sp>
        <p:nvSpPr>
          <p:cNvPr id="25687" name="Text Box 181"/>
          <p:cNvSpPr txBox="1">
            <a:spLocks noChangeArrowheads="1"/>
          </p:cNvSpPr>
          <p:nvPr/>
        </p:nvSpPr>
        <p:spPr bwMode="auto">
          <a:xfrm>
            <a:off x="228600" y="4572000"/>
            <a:ext cx="1905000" cy="104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sz="1400">
                <a:latin typeface="Arial" charset="0"/>
                <a:ea typeface="Gulim" charset="-127"/>
              </a:rPr>
              <a:t>K=2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sz="1400">
                <a:latin typeface="Arial" charset="0"/>
                <a:ea typeface="Gulim" charset="-127"/>
              </a:rPr>
              <a:t>Arbitrarily choose K object as initial cluster center</a:t>
            </a:r>
          </a:p>
        </p:txBody>
      </p:sp>
      <p:sp>
        <p:nvSpPr>
          <p:cNvPr id="25688" name="Line 182"/>
          <p:cNvSpPr>
            <a:spLocks noChangeShapeType="1"/>
          </p:cNvSpPr>
          <p:nvPr/>
        </p:nvSpPr>
        <p:spPr bwMode="auto">
          <a:xfrm flipV="1">
            <a:off x="1066800" y="4267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89" name="Line 183"/>
          <p:cNvSpPr>
            <a:spLocks noChangeShapeType="1"/>
          </p:cNvSpPr>
          <p:nvPr/>
        </p:nvSpPr>
        <p:spPr bwMode="auto">
          <a:xfrm>
            <a:off x="2438400" y="2895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90" name="Text Box 184"/>
          <p:cNvSpPr txBox="1">
            <a:spLocks noChangeArrowheads="1"/>
          </p:cNvSpPr>
          <p:nvPr/>
        </p:nvSpPr>
        <p:spPr bwMode="auto">
          <a:xfrm>
            <a:off x="2362200" y="3124200"/>
            <a:ext cx="83820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sz="1400">
                <a:latin typeface="Arial" charset="0"/>
                <a:ea typeface="Gulim" charset="-127"/>
              </a:rPr>
              <a:t>Assign each objects to most similar center</a:t>
            </a:r>
          </a:p>
        </p:txBody>
      </p:sp>
      <p:sp>
        <p:nvSpPr>
          <p:cNvPr id="25691" name="Text Box 185"/>
          <p:cNvSpPr txBox="1">
            <a:spLocks noChangeArrowheads="1"/>
          </p:cNvSpPr>
          <p:nvPr/>
        </p:nvSpPr>
        <p:spPr bwMode="auto">
          <a:xfrm>
            <a:off x="5638800" y="3048000"/>
            <a:ext cx="8382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sz="1400">
                <a:latin typeface="Arial" charset="0"/>
                <a:ea typeface="Gulim" charset="-127"/>
              </a:rPr>
              <a:t>Update the cluster means</a:t>
            </a:r>
          </a:p>
        </p:txBody>
      </p:sp>
      <p:sp>
        <p:nvSpPr>
          <p:cNvPr id="25692" name="Freeform 186"/>
          <p:cNvSpPr>
            <a:spLocks/>
          </p:cNvSpPr>
          <p:nvPr/>
        </p:nvSpPr>
        <p:spPr bwMode="auto">
          <a:xfrm>
            <a:off x="838200" y="3136900"/>
            <a:ext cx="88900" cy="95250"/>
          </a:xfrm>
          <a:custGeom>
            <a:avLst/>
            <a:gdLst>
              <a:gd name="T0" fmla="*/ 2147483647 w 56"/>
              <a:gd name="T1" fmla="*/ 0 h 60"/>
              <a:gd name="T2" fmla="*/ 2147483647 w 56"/>
              <a:gd name="T3" fmla="*/ 2147483647 h 60"/>
              <a:gd name="T4" fmla="*/ 2147483647 w 56"/>
              <a:gd name="T5" fmla="*/ 2147483647 h 60"/>
              <a:gd name="T6" fmla="*/ 0 w 56"/>
              <a:gd name="T7" fmla="*/ 2147483647 h 60"/>
              <a:gd name="T8" fmla="*/ 2147483647 w 56"/>
              <a:gd name="T9" fmla="*/ 0 h 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6"/>
              <a:gd name="T16" fmla="*/ 0 h 60"/>
              <a:gd name="T17" fmla="*/ 56 w 56"/>
              <a:gd name="T18" fmla="*/ 60 h 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6" h="60">
                <a:moveTo>
                  <a:pt x="28" y="0"/>
                </a:moveTo>
                <a:lnTo>
                  <a:pt x="56" y="30"/>
                </a:lnTo>
                <a:lnTo>
                  <a:pt x="28" y="60"/>
                </a:lnTo>
                <a:lnTo>
                  <a:pt x="0" y="30"/>
                </a:lnTo>
                <a:lnTo>
                  <a:pt x="28" y="0"/>
                </a:lnTo>
                <a:close/>
              </a:path>
            </a:pathLst>
          </a:custGeom>
          <a:solidFill>
            <a:srgbClr val="00FFFF"/>
          </a:solidFill>
          <a:ln w="635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93" name="Freeform 187"/>
          <p:cNvSpPr>
            <a:spLocks/>
          </p:cNvSpPr>
          <p:nvPr/>
        </p:nvSpPr>
        <p:spPr bwMode="auto">
          <a:xfrm>
            <a:off x="1600200" y="2971800"/>
            <a:ext cx="88900" cy="93663"/>
          </a:xfrm>
          <a:custGeom>
            <a:avLst/>
            <a:gdLst>
              <a:gd name="T0" fmla="*/ 2147483647 w 56"/>
              <a:gd name="T1" fmla="*/ 0 h 59"/>
              <a:gd name="T2" fmla="*/ 2147483647 w 56"/>
              <a:gd name="T3" fmla="*/ 2147483647 h 59"/>
              <a:gd name="T4" fmla="*/ 2147483647 w 56"/>
              <a:gd name="T5" fmla="*/ 2147483647 h 59"/>
              <a:gd name="T6" fmla="*/ 0 w 56"/>
              <a:gd name="T7" fmla="*/ 2147483647 h 59"/>
              <a:gd name="T8" fmla="*/ 2147483647 w 56"/>
              <a:gd name="T9" fmla="*/ 0 h 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6"/>
              <a:gd name="T16" fmla="*/ 0 h 59"/>
              <a:gd name="T17" fmla="*/ 56 w 56"/>
              <a:gd name="T18" fmla="*/ 59 h 5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6" h="59">
                <a:moveTo>
                  <a:pt x="28" y="0"/>
                </a:moveTo>
                <a:lnTo>
                  <a:pt x="56" y="29"/>
                </a:lnTo>
                <a:lnTo>
                  <a:pt x="28" y="59"/>
                </a:lnTo>
                <a:lnTo>
                  <a:pt x="0" y="29"/>
                </a:lnTo>
                <a:lnTo>
                  <a:pt x="28" y="0"/>
                </a:lnTo>
                <a:close/>
              </a:path>
            </a:pathLst>
          </a:custGeom>
          <a:solidFill>
            <a:srgbClr val="000080"/>
          </a:solidFill>
          <a:ln w="635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94" name="Oval 188"/>
          <p:cNvSpPr>
            <a:spLocks noChangeArrowheads="1"/>
          </p:cNvSpPr>
          <p:nvPr/>
        </p:nvSpPr>
        <p:spPr bwMode="auto">
          <a:xfrm>
            <a:off x="457200" y="3265488"/>
            <a:ext cx="84138" cy="87312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>
              <a:latin typeface="Arial" charset="0"/>
            </a:endParaRPr>
          </a:p>
        </p:txBody>
      </p:sp>
      <p:sp>
        <p:nvSpPr>
          <p:cNvPr id="25695" name="Oval 189"/>
          <p:cNvSpPr>
            <a:spLocks noChangeArrowheads="1"/>
          </p:cNvSpPr>
          <p:nvPr/>
        </p:nvSpPr>
        <p:spPr bwMode="auto">
          <a:xfrm>
            <a:off x="1973263" y="3113088"/>
            <a:ext cx="84137" cy="87312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>
              <a:latin typeface="Arial" charset="0"/>
            </a:endParaRPr>
          </a:p>
        </p:txBody>
      </p:sp>
      <p:sp>
        <p:nvSpPr>
          <p:cNvPr id="25696" name="Text Box 190"/>
          <p:cNvSpPr txBox="1">
            <a:spLocks noChangeArrowheads="1"/>
          </p:cNvSpPr>
          <p:nvPr/>
        </p:nvSpPr>
        <p:spPr bwMode="auto">
          <a:xfrm>
            <a:off x="5638800" y="5334000"/>
            <a:ext cx="8382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sz="1400">
                <a:latin typeface="Arial" charset="0"/>
                <a:ea typeface="Gulim" charset="-127"/>
              </a:rPr>
              <a:t>Update the cluster means</a:t>
            </a:r>
          </a:p>
        </p:txBody>
      </p:sp>
      <p:sp>
        <p:nvSpPr>
          <p:cNvPr id="25697" name="Text Box 191"/>
          <p:cNvSpPr txBox="1">
            <a:spLocks noChangeArrowheads="1"/>
          </p:cNvSpPr>
          <p:nvPr/>
        </p:nvSpPr>
        <p:spPr bwMode="auto">
          <a:xfrm>
            <a:off x="7848600" y="4114800"/>
            <a:ext cx="990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sz="1400">
                <a:latin typeface="Arial" charset="0"/>
                <a:ea typeface="Gulim" charset="-127"/>
              </a:rPr>
              <a:t>reassign</a:t>
            </a:r>
          </a:p>
        </p:txBody>
      </p:sp>
      <p:sp>
        <p:nvSpPr>
          <p:cNvPr id="25698" name="Line 192"/>
          <p:cNvSpPr>
            <a:spLocks noChangeShapeType="1"/>
          </p:cNvSpPr>
          <p:nvPr/>
        </p:nvSpPr>
        <p:spPr bwMode="auto">
          <a:xfrm flipV="1">
            <a:off x="4267200" y="4114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99" name="Text Box 193"/>
          <p:cNvSpPr txBox="1">
            <a:spLocks noChangeArrowheads="1"/>
          </p:cNvSpPr>
          <p:nvPr/>
        </p:nvSpPr>
        <p:spPr bwMode="auto">
          <a:xfrm>
            <a:off x="4419600" y="4114800"/>
            <a:ext cx="990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sz="1400">
                <a:latin typeface="Arial" charset="0"/>
                <a:ea typeface="Gulim" charset="-127"/>
              </a:rPr>
              <a:t>reassign</a:t>
            </a:r>
          </a:p>
        </p:txBody>
      </p:sp>
      <p:sp>
        <p:nvSpPr>
          <p:cNvPr id="25700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xfrm>
            <a:off x="8459788" y="6597650"/>
            <a:ext cx="649287" cy="287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2E92E4F-C2F5-7745-8B9D-951A51D81856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21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sp>
        <p:nvSpPr>
          <p:cNvPr id="25701" name="文字方塊 32"/>
          <p:cNvSpPr txBox="1">
            <a:spLocks noChangeArrowheads="1"/>
          </p:cNvSpPr>
          <p:nvPr/>
        </p:nvSpPr>
        <p:spPr bwMode="auto">
          <a:xfrm>
            <a:off x="3348038" y="6597650"/>
            <a:ext cx="23034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1200">
                <a:solidFill>
                  <a:srgbClr val="A6A6A6"/>
                </a:solidFill>
              </a:rPr>
              <a:t>Source: Han &amp; Kamber (2006)</a:t>
            </a:r>
            <a:endParaRPr kumimoji="0" lang="zh-TW" altLang="en-US" sz="1200">
              <a:solidFill>
                <a:srgbClr val="A6A6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1787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fld id="{85C5AB76-8538-1A44-93E8-1F6660CF2C2F}" type="slidenum">
              <a:rPr kumimoji="0" lang="zh-TW" altLang="en-US">
                <a:solidFill>
                  <a:srgbClr val="898989"/>
                </a:solidFill>
                <a:latin typeface="Calibri" charset="0"/>
              </a:rPr>
              <a:pPr eaLnBrk="1" hangingPunct="1"/>
              <a:t>22</a:t>
            </a:fld>
            <a:endParaRPr kumimoji="0" lang="zh-TW" altLang="en-US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26627" name="Rectangle 2"/>
          <p:cNvSpPr txBox="1">
            <a:spLocks noChangeArrowheads="1"/>
          </p:cNvSpPr>
          <p:nvPr/>
        </p:nvSpPr>
        <p:spPr bwMode="auto">
          <a:xfrm>
            <a:off x="395288" y="188913"/>
            <a:ext cx="8208962" cy="640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ko-KR" sz="7200" b="1" i="1">
                <a:solidFill>
                  <a:schemeClr val="accent1"/>
                </a:solidFill>
                <a:ea typeface="Gulim" charset="-127"/>
              </a:rPr>
              <a:t>K-Means</a:t>
            </a:r>
            <a:r>
              <a:rPr kumimoji="0" lang="en-US" altLang="ko-KR" sz="7200" b="1">
                <a:solidFill>
                  <a:schemeClr val="accent1"/>
                </a:solidFill>
                <a:ea typeface="Gulim" charset="-127"/>
              </a:rPr>
              <a:t> Clustering</a:t>
            </a:r>
            <a:endParaRPr kumimoji="0" lang="en-US" altLang="ko-KR" sz="7200" b="1">
              <a:ea typeface="Gulim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389877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fld id="{0DD98D50-DFEF-4F4B-8A5E-37B97163942E}" type="slidenum">
              <a:rPr kumimoji="0" lang="zh-TW" altLang="en-US">
                <a:solidFill>
                  <a:srgbClr val="898989"/>
                </a:solidFill>
                <a:latin typeface="Calibri" charset="0"/>
              </a:rPr>
              <a:pPr eaLnBrk="1" hangingPunct="1"/>
              <a:t>23</a:t>
            </a:fld>
            <a:endParaRPr kumimoji="0" lang="zh-TW" altLang="en-US">
              <a:solidFill>
                <a:srgbClr val="898989"/>
              </a:solidFill>
              <a:latin typeface="Calibri" charset="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577850" y="1412875"/>
          <a:ext cx="8242299" cy="4799014"/>
        </p:xfrm>
        <a:graphic>
          <a:graphicData uri="http://schemas.openxmlformats.org/drawingml/2006/table">
            <a:tbl>
              <a:tblPr/>
              <a:tblGrid>
                <a:gridCol w="2428122"/>
                <a:gridCol w="2335916"/>
                <a:gridCol w="3478261"/>
              </a:tblGrid>
              <a:tr h="43627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Point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P(</a:t>
                      </a:r>
                      <a:r>
                        <a:rPr kumimoji="0" lang="en-US" altLang="zh-TW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x,y</a:t>
                      </a:r>
                      <a:r>
                        <a:rPr kumimoji="0" lang="en-US" altLang="zh-TW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)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3627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p01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a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(3, 4)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27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p02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b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(3, 6)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27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p03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(3, 8)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27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p04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d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(4, 5)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27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p05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e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(4, 7)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27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p06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f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(5, 1)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27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p07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g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(5, 5)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27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p08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h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(7, 3)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27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p09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i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(7, 5)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27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p10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j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(8, 5)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755650" y="188913"/>
            <a:ext cx="74882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kumimoji="0" lang="en-US" altLang="ko-KR" sz="4800" b="1" dirty="0">
                <a:solidFill>
                  <a:schemeClr val="accent1"/>
                </a:solidFill>
                <a:latin typeface="Calibri" pitchFamily="34" charset="0"/>
                <a:ea typeface="Gulim" pitchFamily="34" charset="-127"/>
              </a:rPr>
              <a:t>Example of Cluster Analysis</a:t>
            </a:r>
            <a:endParaRPr kumimoji="0" lang="en-US" altLang="ko-KR" sz="4800" b="1" dirty="0">
              <a:solidFill>
                <a:schemeClr val="accent1"/>
              </a:solidFill>
              <a:latin typeface="Calibri" pitchFamily="34" charset="0"/>
              <a:ea typeface="Gulim" pitchFamily="34" charset="-127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024516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F582BB1-793D-3445-9971-F3A31DC0F03B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24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graphicFrame>
        <p:nvGraphicFramePr>
          <p:cNvPr id="6" name="圖表 5"/>
          <p:cNvGraphicFramePr>
            <a:graphicFrameLocks noGrp="1"/>
          </p:cNvGraphicFramePr>
          <p:nvPr/>
        </p:nvGraphicFramePr>
        <p:xfrm>
          <a:off x="323528" y="1124744"/>
          <a:ext cx="576064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6156325" y="1341438"/>
          <a:ext cx="2554288" cy="4600582"/>
        </p:xfrm>
        <a:graphic>
          <a:graphicData uri="http://schemas.openxmlformats.org/drawingml/2006/table">
            <a:tbl>
              <a:tblPr/>
              <a:tblGrid>
                <a:gridCol w="752475"/>
                <a:gridCol w="723900"/>
                <a:gridCol w="1077913"/>
              </a:tblGrid>
              <a:tr h="328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Point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P(x,y)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p01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a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(3, 4)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p02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b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(3, 6)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p03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(3, 8)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p04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d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(4, 5)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p05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e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(4, 7)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p06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f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(5, 1)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p07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g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(5, 5)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p08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h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(7, 3)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p09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i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(7, 5)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p10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j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(8, 5)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719" name="Rectangle 2"/>
          <p:cNvSpPr txBox="1">
            <a:spLocks noChangeArrowheads="1"/>
          </p:cNvSpPr>
          <p:nvPr/>
        </p:nvSpPr>
        <p:spPr bwMode="auto">
          <a:xfrm>
            <a:off x="755650" y="188913"/>
            <a:ext cx="7488238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ko-KR" sz="4400" b="1" i="1">
                <a:solidFill>
                  <a:schemeClr val="accent1"/>
                </a:solidFill>
                <a:ea typeface="Gulim" charset="-127"/>
              </a:rPr>
              <a:t>K-Means</a:t>
            </a:r>
            <a:r>
              <a:rPr kumimoji="0" lang="en-US" altLang="ko-KR" sz="4400" b="1">
                <a:solidFill>
                  <a:schemeClr val="accent1"/>
                </a:solidFill>
                <a:ea typeface="Gulim" charset="-127"/>
              </a:rPr>
              <a:t> Clustering</a:t>
            </a:r>
            <a:br>
              <a:rPr kumimoji="0" lang="en-US" altLang="ko-KR" sz="4400" b="1">
                <a:solidFill>
                  <a:schemeClr val="accent1"/>
                </a:solidFill>
                <a:ea typeface="Gulim" charset="-127"/>
              </a:rPr>
            </a:br>
            <a:r>
              <a:rPr kumimoji="0" lang="en-US" altLang="ko-KR" b="1">
                <a:ea typeface="Gulim" charset="-127"/>
              </a:rPr>
              <a:t>Step by Step</a:t>
            </a:r>
            <a:endParaRPr kumimoji="0" lang="en-US" altLang="ko-KR" sz="2800" b="1">
              <a:ea typeface="Gulim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9988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EFD96C4-E996-5B4D-AC3C-689066B6ADFF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25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graphicFrame>
        <p:nvGraphicFramePr>
          <p:cNvPr id="6" name="圖表 5"/>
          <p:cNvGraphicFramePr>
            <a:graphicFrameLocks noGrp="1"/>
          </p:cNvGraphicFramePr>
          <p:nvPr/>
        </p:nvGraphicFramePr>
        <p:xfrm>
          <a:off x="323528" y="1124744"/>
          <a:ext cx="576064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6156325" y="1341438"/>
          <a:ext cx="2554288" cy="4600582"/>
        </p:xfrm>
        <a:graphic>
          <a:graphicData uri="http://schemas.openxmlformats.org/drawingml/2006/table">
            <a:tbl>
              <a:tblPr/>
              <a:tblGrid>
                <a:gridCol w="752475"/>
                <a:gridCol w="723900"/>
                <a:gridCol w="1077913"/>
              </a:tblGrid>
              <a:tr h="328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Point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P(x,y)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p01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a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(3, 4)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p02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b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(3, 6)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p03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(3, 8)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p04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d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(4, 5)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p05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e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(4, 7)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p06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f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(5, 1)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p07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g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(5, 5)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p08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h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(7, 3)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p09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i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(7, 5)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p10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j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(8, 5)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Initial 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m1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(3, 4)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Initial 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m2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(8, 5)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橢圓 8"/>
          <p:cNvSpPr/>
          <p:nvPr/>
        </p:nvSpPr>
        <p:spPr>
          <a:xfrm>
            <a:off x="2339975" y="3933825"/>
            <a:ext cx="144463" cy="14287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9744" name="矩形 9"/>
          <p:cNvSpPr>
            <a:spLocks noChangeArrowheads="1"/>
          </p:cNvSpPr>
          <p:nvPr/>
        </p:nvSpPr>
        <p:spPr bwMode="auto">
          <a:xfrm>
            <a:off x="2195513" y="4149725"/>
            <a:ext cx="12763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 b="1" i="1">
                <a:solidFill>
                  <a:srgbClr val="FF0000"/>
                </a:solidFill>
                <a:latin typeface="Arial" charset="0"/>
              </a:rPr>
              <a:t>m</a:t>
            </a:r>
            <a:r>
              <a:rPr lang="en-US" altLang="zh-TW" sz="1800" b="1" i="1" baseline="-25000">
                <a:solidFill>
                  <a:srgbClr val="FF0000"/>
                </a:solidFill>
                <a:latin typeface="Arial" charset="0"/>
              </a:rPr>
              <a:t>1</a:t>
            </a:r>
            <a:r>
              <a:rPr lang="en-US" altLang="zh-TW" sz="1800" b="1">
                <a:solidFill>
                  <a:srgbClr val="FF0000"/>
                </a:solidFill>
                <a:latin typeface="Arial" charset="0"/>
              </a:rPr>
              <a:t> = (3, 4)</a:t>
            </a:r>
            <a:endParaRPr lang="zh-TW" altLang="en-US" sz="1800" b="1">
              <a:latin typeface="Arial" charset="0"/>
            </a:endParaRPr>
          </a:p>
        </p:txBody>
      </p:sp>
      <p:sp>
        <p:nvSpPr>
          <p:cNvPr id="29745" name="矩形 10"/>
          <p:cNvSpPr>
            <a:spLocks noChangeArrowheads="1"/>
          </p:cNvSpPr>
          <p:nvPr/>
        </p:nvSpPr>
        <p:spPr bwMode="auto">
          <a:xfrm>
            <a:off x="4716463" y="2997200"/>
            <a:ext cx="12636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 b="1" i="1">
                <a:solidFill>
                  <a:srgbClr val="FF0000"/>
                </a:solidFill>
                <a:latin typeface="Arial" charset="0"/>
              </a:rPr>
              <a:t>M</a:t>
            </a:r>
            <a:r>
              <a:rPr lang="en-US" altLang="zh-TW" sz="1800" b="1" i="1" baseline="-2500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altLang="zh-TW" sz="1800" b="1">
                <a:solidFill>
                  <a:srgbClr val="FF0000"/>
                </a:solidFill>
                <a:latin typeface="Arial" charset="0"/>
              </a:rPr>
              <a:t> = (8, 5)</a:t>
            </a:r>
            <a:endParaRPr lang="zh-TW" altLang="en-US" sz="1800" b="1">
              <a:latin typeface="Arial" charset="0"/>
            </a:endParaRPr>
          </a:p>
        </p:txBody>
      </p:sp>
      <p:sp>
        <p:nvSpPr>
          <p:cNvPr id="12" name="橢圓 11"/>
          <p:cNvSpPr/>
          <p:nvPr/>
        </p:nvSpPr>
        <p:spPr>
          <a:xfrm>
            <a:off x="4787900" y="3500438"/>
            <a:ext cx="144463" cy="14446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9747" name="Rectangle 2"/>
          <p:cNvSpPr txBox="1">
            <a:spLocks noChangeArrowheads="1"/>
          </p:cNvSpPr>
          <p:nvPr/>
        </p:nvSpPr>
        <p:spPr bwMode="auto">
          <a:xfrm>
            <a:off x="755650" y="115888"/>
            <a:ext cx="748823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ko-KR" sz="4400" b="1" i="1">
                <a:solidFill>
                  <a:schemeClr val="accent1"/>
                </a:solidFill>
                <a:ea typeface="Gulim" charset="-127"/>
              </a:rPr>
              <a:t>K-Means</a:t>
            </a:r>
            <a:r>
              <a:rPr kumimoji="0" lang="en-US" altLang="ko-KR" sz="4400" b="1">
                <a:solidFill>
                  <a:schemeClr val="accent1"/>
                </a:solidFill>
                <a:ea typeface="Gulim" charset="-127"/>
              </a:rPr>
              <a:t> Clustering</a:t>
            </a:r>
          </a:p>
        </p:txBody>
      </p:sp>
      <p:sp>
        <p:nvSpPr>
          <p:cNvPr id="29748" name="Text Box 181"/>
          <p:cNvSpPr txBox="1">
            <a:spLocks noChangeArrowheads="1"/>
          </p:cNvSpPr>
          <p:nvPr/>
        </p:nvSpPr>
        <p:spPr bwMode="auto">
          <a:xfrm>
            <a:off x="395288" y="765175"/>
            <a:ext cx="73453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sz="1800" b="1">
                <a:latin typeface="Arial" charset="0"/>
                <a:ea typeface="Gulim" charset="-127"/>
              </a:rPr>
              <a:t>Step 1: K=2, Arbitrarily choose K object as initial cluster center</a:t>
            </a:r>
          </a:p>
        </p:txBody>
      </p:sp>
    </p:spTree>
    <p:extLst>
      <p:ext uri="{BB962C8B-B14F-4D97-AF65-F5344CB8AC3E}">
        <p14:creationId xmlns:p14="http://schemas.microsoft.com/office/powerpoint/2010/main" val="46057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69A6016-C08E-2848-BB0A-63487995B0AC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26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graphicFrame>
        <p:nvGraphicFramePr>
          <p:cNvPr id="6" name="圖表 5"/>
          <p:cNvGraphicFramePr>
            <a:graphicFrameLocks noGrp="1"/>
          </p:cNvGraphicFramePr>
          <p:nvPr/>
        </p:nvGraphicFramePr>
        <p:xfrm>
          <a:off x="251520" y="1268760"/>
          <a:ext cx="4248472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724" name="矩形 8"/>
          <p:cNvSpPr>
            <a:spLocks noChangeArrowheads="1"/>
          </p:cNvSpPr>
          <p:nvPr/>
        </p:nvSpPr>
        <p:spPr bwMode="auto">
          <a:xfrm>
            <a:off x="3276600" y="2708275"/>
            <a:ext cx="12620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 b="1" i="1">
                <a:solidFill>
                  <a:srgbClr val="FF0000"/>
                </a:solidFill>
                <a:latin typeface="Arial" charset="0"/>
              </a:rPr>
              <a:t>M</a:t>
            </a:r>
            <a:r>
              <a:rPr lang="en-US" altLang="zh-TW" sz="1800" b="1" i="1" baseline="-2500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altLang="zh-TW" sz="1800" b="1">
                <a:solidFill>
                  <a:srgbClr val="FF0000"/>
                </a:solidFill>
                <a:latin typeface="Arial" charset="0"/>
              </a:rPr>
              <a:t> = (8, 5)</a:t>
            </a:r>
            <a:endParaRPr lang="zh-TW" altLang="en-US" sz="1800" b="1">
              <a:latin typeface="Arial" charset="0"/>
            </a:endParaRPr>
          </a:p>
        </p:txBody>
      </p:sp>
      <p:sp>
        <p:nvSpPr>
          <p:cNvPr id="11" name="橢圓 10"/>
          <p:cNvSpPr/>
          <p:nvPr/>
        </p:nvSpPr>
        <p:spPr>
          <a:xfrm>
            <a:off x="1763713" y="2781300"/>
            <a:ext cx="144462" cy="142875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橢圓 11"/>
          <p:cNvSpPr/>
          <p:nvPr/>
        </p:nvSpPr>
        <p:spPr>
          <a:xfrm>
            <a:off x="1763713" y="2060575"/>
            <a:ext cx="144462" cy="144463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3" name="橢圓 12"/>
          <p:cNvSpPr/>
          <p:nvPr/>
        </p:nvSpPr>
        <p:spPr>
          <a:xfrm>
            <a:off x="2124075" y="3068638"/>
            <a:ext cx="144463" cy="14446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4" name="橢圓 13"/>
          <p:cNvSpPr/>
          <p:nvPr/>
        </p:nvSpPr>
        <p:spPr>
          <a:xfrm>
            <a:off x="2124075" y="2420938"/>
            <a:ext cx="144463" cy="14446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5" name="橢圓 14"/>
          <p:cNvSpPr/>
          <p:nvPr/>
        </p:nvSpPr>
        <p:spPr>
          <a:xfrm>
            <a:off x="1763713" y="3429000"/>
            <a:ext cx="144462" cy="144463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7" name="橢圓 6"/>
          <p:cNvSpPr/>
          <p:nvPr/>
        </p:nvSpPr>
        <p:spPr>
          <a:xfrm>
            <a:off x="1763713" y="3429000"/>
            <a:ext cx="144462" cy="1444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6" name="橢圓 15"/>
          <p:cNvSpPr/>
          <p:nvPr/>
        </p:nvSpPr>
        <p:spPr>
          <a:xfrm>
            <a:off x="2484438" y="3068638"/>
            <a:ext cx="142875" cy="14446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7" name="橢圓 16"/>
          <p:cNvSpPr/>
          <p:nvPr/>
        </p:nvSpPr>
        <p:spPr>
          <a:xfrm>
            <a:off x="2484438" y="4437063"/>
            <a:ext cx="142875" cy="14446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8" name="橢圓 17"/>
          <p:cNvSpPr/>
          <p:nvPr/>
        </p:nvSpPr>
        <p:spPr>
          <a:xfrm>
            <a:off x="3132138" y="3068638"/>
            <a:ext cx="144462" cy="14446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9" name="橢圓 18"/>
          <p:cNvSpPr/>
          <p:nvPr/>
        </p:nvSpPr>
        <p:spPr>
          <a:xfrm>
            <a:off x="3132138" y="3789363"/>
            <a:ext cx="144462" cy="14446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" name="橢圓 19"/>
          <p:cNvSpPr/>
          <p:nvPr/>
        </p:nvSpPr>
        <p:spPr>
          <a:xfrm>
            <a:off x="3492500" y="3068638"/>
            <a:ext cx="142875" cy="14446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" name="橢圓 9"/>
          <p:cNvSpPr/>
          <p:nvPr/>
        </p:nvSpPr>
        <p:spPr>
          <a:xfrm>
            <a:off x="3492500" y="3068638"/>
            <a:ext cx="142875" cy="14446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0737" name="矩形 20"/>
          <p:cNvSpPr>
            <a:spLocks noChangeArrowheads="1"/>
          </p:cNvSpPr>
          <p:nvPr/>
        </p:nvSpPr>
        <p:spPr bwMode="auto">
          <a:xfrm>
            <a:off x="0" y="260350"/>
            <a:ext cx="83677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600" b="1">
                <a:solidFill>
                  <a:srgbClr val="000000"/>
                </a:solidFill>
                <a:latin typeface="Arial" charset="0"/>
              </a:rPr>
              <a:t>Step 2: Compute seed points as the centroids of the clusters of the current partition</a:t>
            </a:r>
            <a:endParaRPr lang="en-US" altLang="ko-KR" sz="1600" b="1">
              <a:latin typeface="Arial" charset="0"/>
              <a:ea typeface="Gulim" charset="-127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sz="1600" b="1">
                <a:latin typeface="Arial" charset="0"/>
                <a:ea typeface="Gulim" charset="-127"/>
              </a:rPr>
              <a:t>Step 3: Assign each objects to most similar center</a:t>
            </a:r>
          </a:p>
        </p:txBody>
      </p:sp>
      <p:sp>
        <p:nvSpPr>
          <p:cNvPr id="22" name="橢圓 21"/>
          <p:cNvSpPr/>
          <p:nvPr/>
        </p:nvSpPr>
        <p:spPr>
          <a:xfrm>
            <a:off x="1187450" y="1844675"/>
            <a:ext cx="1871663" cy="3024188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3" name="橢圓 22"/>
          <p:cNvSpPr/>
          <p:nvPr/>
        </p:nvSpPr>
        <p:spPr>
          <a:xfrm>
            <a:off x="2987675" y="2781300"/>
            <a:ext cx="936625" cy="1295400"/>
          </a:xfrm>
          <a:prstGeom prst="ellipse">
            <a:avLst/>
          </a:prstGeom>
          <a:noFill/>
          <a:ln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0740" name="矩形 7"/>
          <p:cNvSpPr>
            <a:spLocks noChangeArrowheads="1"/>
          </p:cNvSpPr>
          <p:nvPr/>
        </p:nvSpPr>
        <p:spPr bwMode="auto">
          <a:xfrm>
            <a:off x="1403350" y="3644900"/>
            <a:ext cx="12763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 b="1" i="1">
                <a:solidFill>
                  <a:srgbClr val="FF0000"/>
                </a:solidFill>
                <a:latin typeface="Arial" charset="0"/>
              </a:rPr>
              <a:t>m</a:t>
            </a:r>
            <a:r>
              <a:rPr lang="en-US" altLang="zh-TW" sz="1800" b="1" i="1" baseline="-25000">
                <a:solidFill>
                  <a:srgbClr val="FF0000"/>
                </a:solidFill>
                <a:latin typeface="Arial" charset="0"/>
              </a:rPr>
              <a:t>1</a:t>
            </a:r>
            <a:r>
              <a:rPr lang="en-US" altLang="zh-TW" sz="1800" b="1">
                <a:solidFill>
                  <a:srgbClr val="FF0000"/>
                </a:solidFill>
                <a:latin typeface="Arial" charset="0"/>
              </a:rPr>
              <a:t> = (3, 4)</a:t>
            </a:r>
            <a:endParaRPr lang="zh-TW" altLang="en-US" sz="1800" b="1">
              <a:latin typeface="Arial" charset="0"/>
            </a:endParaRPr>
          </a:p>
        </p:txBody>
      </p:sp>
      <p:sp>
        <p:nvSpPr>
          <p:cNvPr id="30741" name="Rectangle 2"/>
          <p:cNvSpPr txBox="1">
            <a:spLocks noChangeArrowheads="1"/>
          </p:cNvSpPr>
          <p:nvPr/>
        </p:nvSpPr>
        <p:spPr bwMode="auto">
          <a:xfrm>
            <a:off x="179388" y="5661025"/>
            <a:ext cx="428466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ko-KR" b="1" i="1">
                <a:ea typeface="Gulim" charset="-127"/>
              </a:rPr>
              <a:t>K-Means</a:t>
            </a:r>
            <a:r>
              <a:rPr kumimoji="0" lang="en-US" altLang="ko-KR" b="1">
                <a:ea typeface="Gulim" charset="-127"/>
              </a:rPr>
              <a:t> Clustering</a:t>
            </a:r>
            <a:endParaRPr kumimoji="0" lang="en-US" altLang="ko-KR" sz="2800" b="1">
              <a:ea typeface="Gulim" charset="-127"/>
            </a:endParaRPr>
          </a:p>
        </p:txBody>
      </p:sp>
      <p:graphicFrame>
        <p:nvGraphicFramePr>
          <p:cNvPr id="24" name="表格 4"/>
          <p:cNvGraphicFramePr>
            <a:graphicFrameLocks noGrp="1"/>
          </p:cNvGraphicFramePr>
          <p:nvPr/>
        </p:nvGraphicFramePr>
        <p:xfrm>
          <a:off x="4500563" y="896938"/>
          <a:ext cx="4643437" cy="5407026"/>
        </p:xfrm>
        <a:graphic>
          <a:graphicData uri="http://schemas.openxmlformats.org/drawingml/2006/table">
            <a:tbl>
              <a:tblPr/>
              <a:tblGrid>
                <a:gridCol w="663575"/>
                <a:gridCol w="496887"/>
                <a:gridCol w="615950"/>
                <a:gridCol w="839788"/>
                <a:gridCol w="866775"/>
                <a:gridCol w="1160462"/>
              </a:tblGrid>
              <a:tr h="43629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Point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P(x,y)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m1 distance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m2 distance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p01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a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(3, 4)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0.00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5.10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Cluster1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p02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b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(3, 6)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2.00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5.10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Cluster1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p03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(3, 8)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4.00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5.83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Cluster1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p04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d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(4, 5)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1.41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4.00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Cluster1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p05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e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(4, 7)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3.16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4.47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Cluster1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p06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f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(5, 1)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3.61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5.00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Cluster1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p07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g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(5, 5)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2.24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3.00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Cluster1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p08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h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(7, 3)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4.12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2.24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Cluster2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p09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i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(7, 5)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4.12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1.00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Cluster2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p10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j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(8, 5)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5.10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0.00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Cluster2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87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Initial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m1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(3, 4)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Initial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m2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(8, 5)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380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2696772-2C36-A646-B6F6-62A62DACDF6C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27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4500563" y="896938"/>
          <a:ext cx="4643437" cy="5407026"/>
        </p:xfrm>
        <a:graphic>
          <a:graphicData uri="http://schemas.openxmlformats.org/drawingml/2006/table">
            <a:tbl>
              <a:tblPr/>
              <a:tblGrid>
                <a:gridCol w="663575"/>
                <a:gridCol w="496887"/>
                <a:gridCol w="615950"/>
                <a:gridCol w="839788"/>
                <a:gridCol w="866775"/>
                <a:gridCol w="1160462"/>
              </a:tblGrid>
              <a:tr h="43629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Point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P(x,y)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m1 distance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m2 distance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p01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a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(3, 4)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0.00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5.10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Cluster1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p02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b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(3, 6)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2.00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5.10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Cluster1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p03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(3, 8)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4.00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5.83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Cluster1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p04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d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(4, 5)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1.41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4.00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Cluster1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p05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e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(4, 7)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3.16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4.47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Cluster1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p06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f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(5, 1)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3.61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5.00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Cluster1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p07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g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(5, 5)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2.24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3.00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Cluster1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p08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h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(7, 3)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4.12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2.24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Cluster2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p09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i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(7, 5)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4.12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1.00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Cluster2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p10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j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(8, 5)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5.10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0.00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Cluster2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87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Initial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m1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(3, 4)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Initial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m2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(8, 5)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圖表 5"/>
          <p:cNvGraphicFramePr>
            <a:graphicFrameLocks noGrp="1"/>
          </p:cNvGraphicFramePr>
          <p:nvPr/>
        </p:nvGraphicFramePr>
        <p:xfrm>
          <a:off x="251520" y="1268760"/>
          <a:ext cx="4248472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1833" name="矩形 8"/>
          <p:cNvSpPr>
            <a:spLocks noChangeArrowheads="1"/>
          </p:cNvSpPr>
          <p:nvPr/>
        </p:nvSpPr>
        <p:spPr bwMode="auto">
          <a:xfrm>
            <a:off x="3276600" y="2708275"/>
            <a:ext cx="12620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 b="1" i="1">
                <a:solidFill>
                  <a:srgbClr val="FF0000"/>
                </a:solidFill>
                <a:latin typeface="Arial" charset="0"/>
              </a:rPr>
              <a:t>M</a:t>
            </a:r>
            <a:r>
              <a:rPr lang="en-US" altLang="zh-TW" sz="1800" b="1" i="1" baseline="-2500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altLang="zh-TW" sz="1800" b="1">
                <a:solidFill>
                  <a:srgbClr val="FF0000"/>
                </a:solidFill>
                <a:latin typeface="Arial" charset="0"/>
              </a:rPr>
              <a:t> = (8, 5)</a:t>
            </a:r>
            <a:endParaRPr lang="zh-TW" altLang="en-US" sz="1800" b="1">
              <a:latin typeface="Arial" charset="0"/>
            </a:endParaRPr>
          </a:p>
        </p:txBody>
      </p:sp>
      <p:sp>
        <p:nvSpPr>
          <p:cNvPr id="11" name="橢圓 10"/>
          <p:cNvSpPr/>
          <p:nvPr/>
        </p:nvSpPr>
        <p:spPr>
          <a:xfrm>
            <a:off x="1763713" y="2781300"/>
            <a:ext cx="144462" cy="142875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橢圓 11"/>
          <p:cNvSpPr/>
          <p:nvPr/>
        </p:nvSpPr>
        <p:spPr>
          <a:xfrm>
            <a:off x="1763713" y="2060575"/>
            <a:ext cx="144462" cy="144463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3" name="橢圓 12"/>
          <p:cNvSpPr/>
          <p:nvPr/>
        </p:nvSpPr>
        <p:spPr>
          <a:xfrm>
            <a:off x="2124075" y="3068638"/>
            <a:ext cx="144463" cy="14446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4" name="橢圓 13"/>
          <p:cNvSpPr/>
          <p:nvPr/>
        </p:nvSpPr>
        <p:spPr>
          <a:xfrm>
            <a:off x="2124075" y="2420938"/>
            <a:ext cx="144463" cy="14446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5" name="橢圓 14"/>
          <p:cNvSpPr/>
          <p:nvPr/>
        </p:nvSpPr>
        <p:spPr>
          <a:xfrm>
            <a:off x="1763713" y="3429000"/>
            <a:ext cx="144462" cy="144463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7" name="橢圓 6"/>
          <p:cNvSpPr/>
          <p:nvPr/>
        </p:nvSpPr>
        <p:spPr>
          <a:xfrm>
            <a:off x="1763713" y="3429000"/>
            <a:ext cx="144462" cy="1444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6" name="橢圓 15"/>
          <p:cNvSpPr/>
          <p:nvPr/>
        </p:nvSpPr>
        <p:spPr>
          <a:xfrm>
            <a:off x="2484438" y="3068638"/>
            <a:ext cx="142875" cy="14446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7" name="橢圓 16"/>
          <p:cNvSpPr/>
          <p:nvPr/>
        </p:nvSpPr>
        <p:spPr>
          <a:xfrm>
            <a:off x="2484438" y="4437063"/>
            <a:ext cx="142875" cy="14446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8" name="橢圓 17"/>
          <p:cNvSpPr/>
          <p:nvPr/>
        </p:nvSpPr>
        <p:spPr>
          <a:xfrm>
            <a:off x="3132138" y="3068638"/>
            <a:ext cx="144462" cy="14446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9" name="橢圓 18"/>
          <p:cNvSpPr/>
          <p:nvPr/>
        </p:nvSpPr>
        <p:spPr>
          <a:xfrm>
            <a:off x="3132138" y="3789363"/>
            <a:ext cx="144462" cy="14446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" name="橢圓 19"/>
          <p:cNvSpPr/>
          <p:nvPr/>
        </p:nvSpPr>
        <p:spPr>
          <a:xfrm>
            <a:off x="3492500" y="3068638"/>
            <a:ext cx="142875" cy="14446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" name="橢圓 9"/>
          <p:cNvSpPr/>
          <p:nvPr/>
        </p:nvSpPr>
        <p:spPr>
          <a:xfrm>
            <a:off x="3492500" y="3068638"/>
            <a:ext cx="142875" cy="14446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1846" name="矩形 20"/>
          <p:cNvSpPr>
            <a:spLocks noChangeArrowheads="1"/>
          </p:cNvSpPr>
          <p:nvPr/>
        </p:nvSpPr>
        <p:spPr bwMode="auto">
          <a:xfrm>
            <a:off x="0" y="260350"/>
            <a:ext cx="83677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600" b="1">
                <a:solidFill>
                  <a:srgbClr val="000000"/>
                </a:solidFill>
                <a:latin typeface="Arial" charset="0"/>
              </a:rPr>
              <a:t>Step 2: Compute seed points as the centroids of the clusters of the current partition</a:t>
            </a:r>
            <a:endParaRPr lang="en-US" altLang="ko-KR" sz="1600" b="1">
              <a:latin typeface="Arial" charset="0"/>
              <a:ea typeface="Gulim" charset="-127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sz="1600" b="1">
                <a:latin typeface="Arial" charset="0"/>
                <a:ea typeface="Gulim" charset="-127"/>
              </a:rPr>
              <a:t>Step 3: Assign each objects to most similar center</a:t>
            </a:r>
          </a:p>
        </p:txBody>
      </p:sp>
      <p:sp>
        <p:nvSpPr>
          <p:cNvPr id="22" name="橢圓 21"/>
          <p:cNvSpPr/>
          <p:nvPr/>
        </p:nvSpPr>
        <p:spPr>
          <a:xfrm>
            <a:off x="1187450" y="1844675"/>
            <a:ext cx="1871663" cy="3024188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3" name="橢圓 22"/>
          <p:cNvSpPr/>
          <p:nvPr/>
        </p:nvSpPr>
        <p:spPr>
          <a:xfrm>
            <a:off x="2987675" y="2781300"/>
            <a:ext cx="936625" cy="1295400"/>
          </a:xfrm>
          <a:prstGeom prst="ellipse">
            <a:avLst/>
          </a:prstGeom>
          <a:noFill/>
          <a:ln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1849" name="矩形 7"/>
          <p:cNvSpPr>
            <a:spLocks noChangeArrowheads="1"/>
          </p:cNvSpPr>
          <p:nvPr/>
        </p:nvSpPr>
        <p:spPr bwMode="auto">
          <a:xfrm>
            <a:off x="1403350" y="3644900"/>
            <a:ext cx="12763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 b="1" i="1">
                <a:solidFill>
                  <a:srgbClr val="FF0000"/>
                </a:solidFill>
                <a:latin typeface="Arial" charset="0"/>
              </a:rPr>
              <a:t>m</a:t>
            </a:r>
            <a:r>
              <a:rPr lang="en-US" altLang="zh-TW" sz="1800" b="1" i="1" baseline="-25000">
                <a:solidFill>
                  <a:srgbClr val="FF0000"/>
                </a:solidFill>
                <a:latin typeface="Arial" charset="0"/>
              </a:rPr>
              <a:t>1</a:t>
            </a:r>
            <a:r>
              <a:rPr lang="en-US" altLang="zh-TW" sz="1800" b="1">
                <a:solidFill>
                  <a:srgbClr val="FF0000"/>
                </a:solidFill>
                <a:latin typeface="Arial" charset="0"/>
              </a:rPr>
              <a:t> = (3, 4)</a:t>
            </a:r>
            <a:endParaRPr lang="zh-TW" altLang="en-US" sz="1800" b="1">
              <a:latin typeface="Arial" charset="0"/>
            </a:endParaRPr>
          </a:p>
        </p:txBody>
      </p:sp>
      <p:sp>
        <p:nvSpPr>
          <p:cNvPr id="31850" name="Rectangle 2"/>
          <p:cNvSpPr txBox="1">
            <a:spLocks noChangeArrowheads="1"/>
          </p:cNvSpPr>
          <p:nvPr/>
        </p:nvSpPr>
        <p:spPr bwMode="auto">
          <a:xfrm>
            <a:off x="179388" y="5661025"/>
            <a:ext cx="428466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ko-KR" b="1" i="1">
                <a:ea typeface="Gulim" charset="-127"/>
              </a:rPr>
              <a:t>K-Means</a:t>
            </a:r>
            <a:r>
              <a:rPr kumimoji="0" lang="en-US" altLang="ko-KR" b="1">
                <a:ea typeface="Gulim" charset="-127"/>
              </a:rPr>
              <a:t> Clustering</a:t>
            </a:r>
            <a:endParaRPr kumimoji="0" lang="en-US" altLang="ko-KR" sz="2800" b="1">
              <a:ea typeface="Gulim" charset="-127"/>
            </a:endParaRPr>
          </a:p>
        </p:txBody>
      </p:sp>
      <p:sp>
        <p:nvSpPr>
          <p:cNvPr id="25" name="文字方塊 24"/>
          <p:cNvSpPr txBox="1">
            <a:spLocks noChangeArrowheads="1"/>
          </p:cNvSpPr>
          <p:nvPr/>
        </p:nvSpPr>
        <p:spPr bwMode="auto">
          <a:xfrm>
            <a:off x="5076825" y="2852738"/>
            <a:ext cx="3382963" cy="267811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rgbClr val="C00000"/>
                </a:solidFill>
                <a:latin typeface="Arial" charset="0"/>
              </a:rPr>
              <a:t>Euclidean distance b(3,6) </a:t>
            </a:r>
            <a:r>
              <a:rPr lang="en-US" altLang="zh-TW" sz="2400">
                <a:solidFill>
                  <a:srgbClr val="C00000"/>
                </a:solidFill>
                <a:latin typeface="Arial" charset="0"/>
                <a:sym typeface="Wingdings" charset="2"/>
              </a:rPr>
              <a:t></a:t>
            </a:r>
            <a:r>
              <a:rPr lang="en-US" altLang="zh-TW" sz="2400">
                <a:solidFill>
                  <a:srgbClr val="C00000"/>
                </a:solidFill>
                <a:latin typeface="Arial" charset="0"/>
              </a:rPr>
              <a:t>m2(8,5)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rgbClr val="C00000"/>
                </a:solidFill>
                <a:latin typeface="Arial" charset="0"/>
              </a:rPr>
              <a:t>= ((8-3)</a:t>
            </a:r>
            <a:r>
              <a:rPr lang="en-US" altLang="zh-TW" sz="2400" baseline="30000">
                <a:solidFill>
                  <a:srgbClr val="C00000"/>
                </a:solidFill>
                <a:latin typeface="Arial" charset="0"/>
              </a:rPr>
              <a:t>2 </a:t>
            </a:r>
            <a:r>
              <a:rPr lang="en-US" altLang="zh-TW" sz="2400">
                <a:solidFill>
                  <a:srgbClr val="C00000"/>
                </a:solidFill>
                <a:latin typeface="Arial" charset="0"/>
              </a:rPr>
              <a:t>+ (5-6)</a:t>
            </a:r>
            <a:r>
              <a:rPr lang="en-US" altLang="zh-TW" sz="2400" baseline="30000">
                <a:solidFill>
                  <a:srgbClr val="C00000"/>
                </a:solidFill>
                <a:latin typeface="Arial" charset="0"/>
              </a:rPr>
              <a:t>2 </a:t>
            </a:r>
            <a:r>
              <a:rPr lang="en-US" altLang="zh-TW" sz="2400">
                <a:solidFill>
                  <a:srgbClr val="C00000"/>
                </a:solidFill>
                <a:latin typeface="Arial" charset="0"/>
              </a:rPr>
              <a:t>)</a:t>
            </a:r>
            <a:r>
              <a:rPr lang="en-US" altLang="zh-TW" sz="2400" baseline="30000">
                <a:solidFill>
                  <a:srgbClr val="C00000"/>
                </a:solidFill>
                <a:latin typeface="Arial" charset="0"/>
              </a:rPr>
              <a:t>1/2</a:t>
            </a:r>
            <a:r>
              <a:rPr lang="en-US" altLang="zh-TW" sz="2400">
                <a:solidFill>
                  <a:srgbClr val="C00000"/>
                </a:solidFill>
                <a:latin typeface="Arial" charset="0"/>
              </a:rPr>
              <a:t/>
            </a:r>
            <a:br>
              <a:rPr lang="en-US" altLang="zh-TW" sz="2400">
                <a:solidFill>
                  <a:srgbClr val="C00000"/>
                </a:solidFill>
                <a:latin typeface="Arial" charset="0"/>
              </a:rPr>
            </a:br>
            <a:r>
              <a:rPr lang="en-US" altLang="zh-TW" sz="2400">
                <a:solidFill>
                  <a:srgbClr val="C00000"/>
                </a:solidFill>
                <a:latin typeface="Arial" charset="0"/>
              </a:rPr>
              <a:t>= (5</a:t>
            </a:r>
            <a:r>
              <a:rPr lang="en-US" altLang="zh-TW" sz="2400" baseline="30000">
                <a:solidFill>
                  <a:srgbClr val="C00000"/>
                </a:solidFill>
                <a:latin typeface="Arial" charset="0"/>
              </a:rPr>
              <a:t>2 </a:t>
            </a:r>
            <a:r>
              <a:rPr lang="en-US" altLang="zh-TW" sz="2400">
                <a:solidFill>
                  <a:srgbClr val="C00000"/>
                </a:solidFill>
                <a:latin typeface="Arial" charset="0"/>
              </a:rPr>
              <a:t>+ (-1)</a:t>
            </a:r>
            <a:r>
              <a:rPr lang="en-US" altLang="zh-TW" sz="2400" baseline="30000">
                <a:solidFill>
                  <a:srgbClr val="C00000"/>
                </a:solidFill>
                <a:latin typeface="Arial" charset="0"/>
              </a:rPr>
              <a:t>2</a:t>
            </a:r>
            <a:r>
              <a:rPr lang="en-US" altLang="zh-TW" sz="2400">
                <a:solidFill>
                  <a:srgbClr val="C00000"/>
                </a:solidFill>
                <a:latin typeface="Arial" charset="0"/>
              </a:rPr>
              <a:t>)</a:t>
            </a:r>
            <a:r>
              <a:rPr lang="en-US" altLang="zh-TW" sz="2400" baseline="30000">
                <a:solidFill>
                  <a:srgbClr val="C00000"/>
                </a:solidFill>
                <a:latin typeface="Arial" charset="0"/>
              </a:rPr>
              <a:t>1/2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rgbClr val="C00000"/>
                </a:solidFill>
                <a:latin typeface="Arial" charset="0"/>
              </a:rPr>
              <a:t>= (25</a:t>
            </a:r>
            <a:r>
              <a:rPr lang="en-US" altLang="zh-TW" sz="2400" baseline="3000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altLang="zh-TW" sz="2400">
                <a:solidFill>
                  <a:srgbClr val="C00000"/>
                </a:solidFill>
                <a:latin typeface="Arial" charset="0"/>
              </a:rPr>
              <a:t>+ 1)</a:t>
            </a:r>
            <a:r>
              <a:rPr lang="en-US" altLang="zh-TW" sz="2400" baseline="30000">
                <a:solidFill>
                  <a:srgbClr val="C00000"/>
                </a:solidFill>
                <a:latin typeface="Arial" charset="0"/>
              </a:rPr>
              <a:t>1/2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rgbClr val="C00000"/>
                </a:solidFill>
                <a:latin typeface="Arial" charset="0"/>
              </a:rPr>
              <a:t>= (26)</a:t>
            </a:r>
            <a:r>
              <a:rPr lang="en-US" altLang="zh-TW" sz="2400" baseline="30000">
                <a:solidFill>
                  <a:srgbClr val="C00000"/>
                </a:solidFill>
                <a:latin typeface="Arial" charset="0"/>
              </a:rPr>
              <a:t>1/2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rgbClr val="C00000"/>
                </a:solidFill>
                <a:latin typeface="Arial" charset="0"/>
              </a:rPr>
              <a:t>= 5.10</a:t>
            </a:r>
            <a:endParaRPr lang="en-US" altLang="zh-TW" sz="2400" baseline="3000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26" name="文字方塊 25"/>
          <p:cNvSpPr txBox="1">
            <a:spLocks noChangeArrowheads="1"/>
          </p:cNvSpPr>
          <p:nvPr/>
        </p:nvSpPr>
        <p:spPr bwMode="auto">
          <a:xfrm>
            <a:off x="1116013" y="4005263"/>
            <a:ext cx="3384550" cy="267811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rgbClr val="C00000"/>
                </a:solidFill>
                <a:latin typeface="Arial" charset="0"/>
              </a:rPr>
              <a:t>Euclidean distance b(3,6) </a:t>
            </a:r>
            <a:r>
              <a:rPr lang="en-US" altLang="zh-TW" sz="2400">
                <a:solidFill>
                  <a:srgbClr val="C00000"/>
                </a:solidFill>
                <a:latin typeface="Arial" charset="0"/>
                <a:sym typeface="Wingdings" charset="2"/>
              </a:rPr>
              <a:t></a:t>
            </a:r>
            <a:r>
              <a:rPr lang="en-US" altLang="zh-TW" sz="2400">
                <a:solidFill>
                  <a:srgbClr val="C00000"/>
                </a:solidFill>
                <a:latin typeface="Arial" charset="0"/>
              </a:rPr>
              <a:t>m1(3,4)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rgbClr val="C00000"/>
                </a:solidFill>
                <a:latin typeface="Arial" charset="0"/>
              </a:rPr>
              <a:t>= ((3-3)</a:t>
            </a:r>
            <a:r>
              <a:rPr lang="en-US" altLang="zh-TW" sz="2400" baseline="30000">
                <a:solidFill>
                  <a:srgbClr val="C00000"/>
                </a:solidFill>
                <a:latin typeface="Arial" charset="0"/>
              </a:rPr>
              <a:t>2 </a:t>
            </a:r>
            <a:r>
              <a:rPr lang="en-US" altLang="zh-TW" sz="2400">
                <a:solidFill>
                  <a:srgbClr val="C00000"/>
                </a:solidFill>
                <a:latin typeface="Arial" charset="0"/>
              </a:rPr>
              <a:t>+ (4-6)</a:t>
            </a:r>
            <a:r>
              <a:rPr lang="en-US" altLang="zh-TW" sz="2400" baseline="30000">
                <a:solidFill>
                  <a:srgbClr val="C00000"/>
                </a:solidFill>
                <a:latin typeface="Arial" charset="0"/>
              </a:rPr>
              <a:t>2 </a:t>
            </a:r>
            <a:r>
              <a:rPr lang="en-US" altLang="zh-TW" sz="2400">
                <a:solidFill>
                  <a:srgbClr val="C00000"/>
                </a:solidFill>
                <a:latin typeface="Arial" charset="0"/>
              </a:rPr>
              <a:t>)</a:t>
            </a:r>
            <a:r>
              <a:rPr lang="en-US" altLang="zh-TW" sz="2400" baseline="30000">
                <a:solidFill>
                  <a:srgbClr val="C00000"/>
                </a:solidFill>
                <a:latin typeface="Arial" charset="0"/>
              </a:rPr>
              <a:t>1/2</a:t>
            </a:r>
            <a:r>
              <a:rPr lang="en-US" altLang="zh-TW" sz="2400">
                <a:solidFill>
                  <a:srgbClr val="C00000"/>
                </a:solidFill>
                <a:latin typeface="Arial" charset="0"/>
              </a:rPr>
              <a:t/>
            </a:r>
            <a:br>
              <a:rPr lang="en-US" altLang="zh-TW" sz="2400">
                <a:solidFill>
                  <a:srgbClr val="C00000"/>
                </a:solidFill>
                <a:latin typeface="Arial" charset="0"/>
              </a:rPr>
            </a:br>
            <a:r>
              <a:rPr lang="en-US" altLang="zh-TW" sz="2400">
                <a:solidFill>
                  <a:srgbClr val="C00000"/>
                </a:solidFill>
                <a:latin typeface="Arial" charset="0"/>
              </a:rPr>
              <a:t>= (0</a:t>
            </a:r>
            <a:r>
              <a:rPr lang="en-US" altLang="zh-TW" sz="2400" baseline="30000">
                <a:solidFill>
                  <a:srgbClr val="C00000"/>
                </a:solidFill>
                <a:latin typeface="Arial" charset="0"/>
              </a:rPr>
              <a:t>2 </a:t>
            </a:r>
            <a:r>
              <a:rPr lang="en-US" altLang="zh-TW" sz="2400">
                <a:solidFill>
                  <a:srgbClr val="C00000"/>
                </a:solidFill>
                <a:latin typeface="Arial" charset="0"/>
              </a:rPr>
              <a:t>+ (-2)</a:t>
            </a:r>
            <a:r>
              <a:rPr lang="en-US" altLang="zh-TW" sz="2400" baseline="30000">
                <a:solidFill>
                  <a:srgbClr val="C00000"/>
                </a:solidFill>
                <a:latin typeface="Arial" charset="0"/>
              </a:rPr>
              <a:t>2</a:t>
            </a:r>
            <a:r>
              <a:rPr lang="en-US" altLang="zh-TW" sz="2400">
                <a:solidFill>
                  <a:srgbClr val="C00000"/>
                </a:solidFill>
                <a:latin typeface="Arial" charset="0"/>
              </a:rPr>
              <a:t>)</a:t>
            </a:r>
            <a:r>
              <a:rPr lang="en-US" altLang="zh-TW" sz="2400" baseline="30000">
                <a:solidFill>
                  <a:srgbClr val="C00000"/>
                </a:solidFill>
                <a:latin typeface="Arial" charset="0"/>
              </a:rPr>
              <a:t>1/2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rgbClr val="C00000"/>
                </a:solidFill>
                <a:latin typeface="Arial" charset="0"/>
              </a:rPr>
              <a:t>= (0</a:t>
            </a:r>
            <a:r>
              <a:rPr lang="en-US" altLang="zh-TW" sz="2400" baseline="3000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altLang="zh-TW" sz="2400">
                <a:solidFill>
                  <a:srgbClr val="C00000"/>
                </a:solidFill>
                <a:latin typeface="Arial" charset="0"/>
              </a:rPr>
              <a:t>+ 4)</a:t>
            </a:r>
            <a:r>
              <a:rPr lang="en-US" altLang="zh-TW" sz="2400" baseline="30000">
                <a:solidFill>
                  <a:srgbClr val="C00000"/>
                </a:solidFill>
                <a:latin typeface="Arial" charset="0"/>
              </a:rPr>
              <a:t>1/2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rgbClr val="C00000"/>
                </a:solidFill>
                <a:latin typeface="Arial" charset="0"/>
              </a:rPr>
              <a:t>= (4)</a:t>
            </a:r>
            <a:r>
              <a:rPr lang="en-US" altLang="zh-TW" sz="2400" baseline="30000">
                <a:solidFill>
                  <a:srgbClr val="C00000"/>
                </a:solidFill>
                <a:latin typeface="Arial" charset="0"/>
              </a:rPr>
              <a:t>1/2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rgbClr val="C00000"/>
                </a:solidFill>
                <a:latin typeface="Arial" charset="0"/>
              </a:rPr>
              <a:t>= 2.00</a:t>
            </a:r>
            <a:endParaRPr lang="en-US" altLang="zh-TW" sz="2400" baseline="3000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27" name="橢圓 26"/>
          <p:cNvSpPr/>
          <p:nvPr/>
        </p:nvSpPr>
        <p:spPr>
          <a:xfrm>
            <a:off x="1763713" y="2781300"/>
            <a:ext cx="144462" cy="142875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cxnSp>
        <p:nvCxnSpPr>
          <p:cNvPr id="28" name="直線單箭頭接點 27"/>
          <p:cNvCxnSpPr/>
          <p:nvPr/>
        </p:nvCxnSpPr>
        <p:spPr>
          <a:xfrm rot="5400000">
            <a:off x="1583531" y="3177382"/>
            <a:ext cx="504825" cy="1588"/>
          </a:xfrm>
          <a:prstGeom prst="straightConnector1">
            <a:avLst/>
          </a:prstGeom>
          <a:ln w="19050">
            <a:solidFill>
              <a:srgbClr val="C00000"/>
            </a:solidFill>
            <a:prstDash val="solid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單箭頭接點 32"/>
          <p:cNvCxnSpPr>
            <a:stCxn id="27" idx="6"/>
            <a:endCxn id="10" idx="1"/>
          </p:cNvCxnSpPr>
          <p:nvPr/>
        </p:nvCxnSpPr>
        <p:spPr>
          <a:xfrm>
            <a:off x="1908175" y="2852738"/>
            <a:ext cx="1604963" cy="236537"/>
          </a:xfrm>
          <a:prstGeom prst="straightConnector1">
            <a:avLst/>
          </a:prstGeom>
          <a:ln w="19050">
            <a:solidFill>
              <a:srgbClr val="C00000"/>
            </a:solidFill>
            <a:prstDash val="solid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2998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6729DAA-8805-AF4F-825B-45A4BCC81B3D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28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4787900" y="765175"/>
          <a:ext cx="4032250" cy="5638801"/>
        </p:xfrm>
        <a:graphic>
          <a:graphicData uri="http://schemas.openxmlformats.org/drawingml/2006/table">
            <a:tbl>
              <a:tblPr/>
              <a:tblGrid>
                <a:gridCol w="576263"/>
                <a:gridCol w="431800"/>
                <a:gridCol w="647700"/>
                <a:gridCol w="720725"/>
                <a:gridCol w="719137"/>
                <a:gridCol w="936625"/>
              </a:tblGrid>
              <a:tr h="5921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Point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P(x,y)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m1 distance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m2 distance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p01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a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(3, 4)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1.43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4.34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Cluster1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p02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b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(3, 6)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1.22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4.64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Cluster1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p03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(3, 8)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2.99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5.68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Cluster1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p04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d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(4, 5)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0.20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3.40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Cluster1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p05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e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(4, 7)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1.87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4.27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Cluster1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p06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f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(5, 1)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4.29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4.06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Cluster2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p07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g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(5, 5)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1.15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2.42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Cluster1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p08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h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(7, 3)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3.80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1.37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Cluster2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p09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i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(7, 5)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3.14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0.75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Cluster2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p10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j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(8, 5)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4.14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0.95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Cluster2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m1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(3.86, 5.14)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m2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(7.33, 4.33)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圖表 5"/>
          <p:cNvGraphicFramePr>
            <a:graphicFrameLocks noGrp="1"/>
          </p:cNvGraphicFramePr>
          <p:nvPr/>
        </p:nvGraphicFramePr>
        <p:xfrm>
          <a:off x="251520" y="1268760"/>
          <a:ext cx="4248472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橢圓 10"/>
          <p:cNvSpPr/>
          <p:nvPr/>
        </p:nvSpPr>
        <p:spPr>
          <a:xfrm>
            <a:off x="1763713" y="2781300"/>
            <a:ext cx="144462" cy="142875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橢圓 11"/>
          <p:cNvSpPr/>
          <p:nvPr/>
        </p:nvSpPr>
        <p:spPr>
          <a:xfrm>
            <a:off x="1763713" y="2060575"/>
            <a:ext cx="144462" cy="144463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3" name="橢圓 12"/>
          <p:cNvSpPr/>
          <p:nvPr/>
        </p:nvSpPr>
        <p:spPr>
          <a:xfrm>
            <a:off x="2124075" y="3068638"/>
            <a:ext cx="144463" cy="14446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4" name="橢圓 13"/>
          <p:cNvSpPr/>
          <p:nvPr/>
        </p:nvSpPr>
        <p:spPr>
          <a:xfrm>
            <a:off x="2124075" y="2420938"/>
            <a:ext cx="144463" cy="14446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5" name="橢圓 14"/>
          <p:cNvSpPr/>
          <p:nvPr/>
        </p:nvSpPr>
        <p:spPr>
          <a:xfrm>
            <a:off x="1763713" y="3429000"/>
            <a:ext cx="144462" cy="144463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7" name="橢圓 6"/>
          <p:cNvSpPr/>
          <p:nvPr/>
        </p:nvSpPr>
        <p:spPr>
          <a:xfrm>
            <a:off x="1763713" y="3429000"/>
            <a:ext cx="144462" cy="144463"/>
          </a:xfrm>
          <a:prstGeom prst="ellipse">
            <a:avLst/>
          </a:prstGeom>
          <a:solidFill>
            <a:srgbClr val="FF66CC"/>
          </a:solidFill>
          <a:ln>
            <a:solidFill>
              <a:srgbClr val="FF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6" name="橢圓 15"/>
          <p:cNvSpPr/>
          <p:nvPr/>
        </p:nvSpPr>
        <p:spPr>
          <a:xfrm>
            <a:off x="2484438" y="3068638"/>
            <a:ext cx="142875" cy="14446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8" name="橢圓 17"/>
          <p:cNvSpPr/>
          <p:nvPr/>
        </p:nvSpPr>
        <p:spPr>
          <a:xfrm>
            <a:off x="3132138" y="3068638"/>
            <a:ext cx="144462" cy="14446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9" name="橢圓 18"/>
          <p:cNvSpPr/>
          <p:nvPr/>
        </p:nvSpPr>
        <p:spPr>
          <a:xfrm>
            <a:off x="3132138" y="3789363"/>
            <a:ext cx="144462" cy="14446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" name="橢圓 19"/>
          <p:cNvSpPr/>
          <p:nvPr/>
        </p:nvSpPr>
        <p:spPr>
          <a:xfrm>
            <a:off x="3492500" y="3068638"/>
            <a:ext cx="142875" cy="14446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" name="橢圓 9"/>
          <p:cNvSpPr/>
          <p:nvPr/>
        </p:nvSpPr>
        <p:spPr>
          <a:xfrm>
            <a:off x="3492500" y="3068638"/>
            <a:ext cx="142875" cy="144462"/>
          </a:xfrm>
          <a:prstGeom prst="ellipse">
            <a:avLst/>
          </a:prstGeom>
          <a:solidFill>
            <a:srgbClr val="FF66CC"/>
          </a:solidFill>
          <a:ln>
            <a:solidFill>
              <a:srgbClr val="FF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66CC"/>
              </a:solidFill>
              <a:latin typeface="Calibri" pitchFamily="34" charset="0"/>
            </a:endParaRPr>
          </a:p>
        </p:txBody>
      </p:sp>
      <p:sp>
        <p:nvSpPr>
          <p:cNvPr id="32866" name="矩形 20"/>
          <p:cNvSpPr>
            <a:spLocks noChangeArrowheads="1"/>
          </p:cNvSpPr>
          <p:nvPr/>
        </p:nvSpPr>
        <p:spPr bwMode="auto">
          <a:xfrm>
            <a:off x="1285875" y="2708275"/>
            <a:ext cx="191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 b="1" i="1">
                <a:solidFill>
                  <a:srgbClr val="FF0000"/>
                </a:solidFill>
                <a:latin typeface="Arial" charset="0"/>
              </a:rPr>
              <a:t>m</a:t>
            </a:r>
            <a:r>
              <a:rPr lang="en-US" altLang="zh-TW" sz="1800" b="1" i="1" baseline="-25000">
                <a:solidFill>
                  <a:srgbClr val="FF0000"/>
                </a:solidFill>
                <a:latin typeface="Arial" charset="0"/>
              </a:rPr>
              <a:t>1</a:t>
            </a:r>
            <a:r>
              <a:rPr lang="en-US" altLang="zh-TW" sz="1800" b="1">
                <a:solidFill>
                  <a:srgbClr val="FF0000"/>
                </a:solidFill>
                <a:latin typeface="Arial" charset="0"/>
              </a:rPr>
              <a:t> = (3.86, 5.14)</a:t>
            </a:r>
            <a:endParaRPr lang="zh-TW" altLang="en-US" sz="1800" b="1">
              <a:latin typeface="Arial" charset="0"/>
            </a:endParaRPr>
          </a:p>
        </p:txBody>
      </p:sp>
      <p:sp>
        <p:nvSpPr>
          <p:cNvPr id="22" name="橢圓 21"/>
          <p:cNvSpPr/>
          <p:nvPr/>
        </p:nvSpPr>
        <p:spPr>
          <a:xfrm>
            <a:off x="2051050" y="2997200"/>
            <a:ext cx="144463" cy="1444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2868" name="矩形 22"/>
          <p:cNvSpPr>
            <a:spLocks noChangeArrowheads="1"/>
          </p:cNvSpPr>
          <p:nvPr/>
        </p:nvSpPr>
        <p:spPr bwMode="auto">
          <a:xfrm>
            <a:off x="2700338" y="3429000"/>
            <a:ext cx="19034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 b="1" i="1">
                <a:solidFill>
                  <a:srgbClr val="FF0000"/>
                </a:solidFill>
                <a:latin typeface="Arial" charset="0"/>
              </a:rPr>
              <a:t>M</a:t>
            </a:r>
            <a:r>
              <a:rPr lang="en-US" altLang="zh-TW" sz="1800" b="1" i="1" baseline="-2500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altLang="zh-TW" sz="1800" b="1">
                <a:solidFill>
                  <a:srgbClr val="FF0000"/>
                </a:solidFill>
                <a:latin typeface="Arial" charset="0"/>
              </a:rPr>
              <a:t> = (7.33, 4.33)</a:t>
            </a:r>
            <a:endParaRPr lang="zh-TW" altLang="en-US" sz="1800" b="1">
              <a:latin typeface="Arial" charset="0"/>
            </a:endParaRPr>
          </a:p>
        </p:txBody>
      </p:sp>
      <p:sp>
        <p:nvSpPr>
          <p:cNvPr id="24" name="橢圓 23"/>
          <p:cNvSpPr/>
          <p:nvPr/>
        </p:nvSpPr>
        <p:spPr>
          <a:xfrm>
            <a:off x="3276600" y="3284538"/>
            <a:ext cx="142875" cy="14446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cxnSp>
        <p:nvCxnSpPr>
          <p:cNvPr id="25" name="直線單箭頭接點 24"/>
          <p:cNvCxnSpPr>
            <a:stCxn id="22" idx="4"/>
            <a:endCxn id="7" idx="7"/>
          </p:cNvCxnSpPr>
          <p:nvPr/>
        </p:nvCxnSpPr>
        <p:spPr>
          <a:xfrm rot="5400000">
            <a:off x="1851025" y="3176588"/>
            <a:ext cx="307975" cy="238125"/>
          </a:xfrm>
          <a:prstGeom prst="straightConnector1">
            <a:avLst/>
          </a:prstGeom>
          <a:ln w="28575">
            <a:solidFill>
              <a:srgbClr val="FF0000"/>
            </a:solidFill>
            <a:prstDash val="sys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單箭頭接點 29"/>
          <p:cNvCxnSpPr>
            <a:stCxn id="24" idx="7"/>
            <a:endCxn id="10" idx="2"/>
          </p:cNvCxnSpPr>
          <p:nvPr/>
        </p:nvCxnSpPr>
        <p:spPr>
          <a:xfrm rot="5400000" flipH="1" flipV="1">
            <a:off x="3363119" y="3177382"/>
            <a:ext cx="165100" cy="93662"/>
          </a:xfrm>
          <a:prstGeom prst="straightConnector1">
            <a:avLst/>
          </a:prstGeom>
          <a:ln w="28575">
            <a:solidFill>
              <a:srgbClr val="FF0000"/>
            </a:solidFill>
            <a:prstDash val="sys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橢圓 35"/>
          <p:cNvSpPr/>
          <p:nvPr/>
        </p:nvSpPr>
        <p:spPr>
          <a:xfrm>
            <a:off x="2484438" y="4437063"/>
            <a:ext cx="142875" cy="14446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9" name="手繪多邊形 38"/>
          <p:cNvSpPr/>
          <p:nvPr/>
        </p:nvSpPr>
        <p:spPr>
          <a:xfrm>
            <a:off x="1331913" y="1844675"/>
            <a:ext cx="1584325" cy="1944688"/>
          </a:xfrm>
          <a:custGeom>
            <a:avLst/>
            <a:gdLst>
              <a:gd name="connsiteX0" fmla="*/ 286603 w 1883391"/>
              <a:gd name="connsiteY0" fmla="*/ 0 h 2169994"/>
              <a:gd name="connsiteX1" fmla="*/ 0 w 1883391"/>
              <a:gd name="connsiteY1" fmla="*/ 1392072 h 2169994"/>
              <a:gd name="connsiteX2" fmla="*/ 464024 w 1883391"/>
              <a:gd name="connsiteY2" fmla="*/ 2169994 h 2169994"/>
              <a:gd name="connsiteX3" fmla="*/ 1460310 w 1883391"/>
              <a:gd name="connsiteY3" fmla="*/ 1692323 h 2169994"/>
              <a:gd name="connsiteX4" fmla="*/ 1883391 w 1883391"/>
              <a:gd name="connsiteY4" fmla="*/ 832514 h 2169994"/>
              <a:gd name="connsiteX5" fmla="*/ 1009934 w 1883391"/>
              <a:gd name="connsiteY5" fmla="*/ 136478 h 2169994"/>
              <a:gd name="connsiteX6" fmla="*/ 286603 w 1883391"/>
              <a:gd name="connsiteY6" fmla="*/ 0 h 2169994"/>
              <a:gd name="connsiteX0" fmla="*/ 286603 w 1883391"/>
              <a:gd name="connsiteY0" fmla="*/ 0 h 2169994"/>
              <a:gd name="connsiteX1" fmla="*/ 0 w 1883391"/>
              <a:gd name="connsiteY1" fmla="*/ 1392072 h 2169994"/>
              <a:gd name="connsiteX2" fmla="*/ 464024 w 1883391"/>
              <a:gd name="connsiteY2" fmla="*/ 2169994 h 2169994"/>
              <a:gd name="connsiteX3" fmla="*/ 1395104 w 1883391"/>
              <a:gd name="connsiteY3" fmla="*/ 1573260 h 2169994"/>
              <a:gd name="connsiteX4" fmla="*/ 1883391 w 1883391"/>
              <a:gd name="connsiteY4" fmla="*/ 832514 h 2169994"/>
              <a:gd name="connsiteX5" fmla="*/ 1009934 w 1883391"/>
              <a:gd name="connsiteY5" fmla="*/ 136478 h 2169994"/>
              <a:gd name="connsiteX6" fmla="*/ 286603 w 1883391"/>
              <a:gd name="connsiteY6" fmla="*/ 0 h 2169994"/>
              <a:gd name="connsiteX0" fmla="*/ 286603 w 1883391"/>
              <a:gd name="connsiteY0" fmla="*/ 0 h 2022763"/>
              <a:gd name="connsiteX1" fmla="*/ 0 w 1883391"/>
              <a:gd name="connsiteY1" fmla="*/ 1392072 h 2022763"/>
              <a:gd name="connsiteX2" fmla="*/ 558041 w 1883391"/>
              <a:gd name="connsiteY2" fmla="*/ 2022763 h 2022763"/>
              <a:gd name="connsiteX3" fmla="*/ 1395104 w 1883391"/>
              <a:gd name="connsiteY3" fmla="*/ 1573260 h 2022763"/>
              <a:gd name="connsiteX4" fmla="*/ 1883391 w 1883391"/>
              <a:gd name="connsiteY4" fmla="*/ 832514 h 2022763"/>
              <a:gd name="connsiteX5" fmla="*/ 1009934 w 1883391"/>
              <a:gd name="connsiteY5" fmla="*/ 136478 h 2022763"/>
              <a:gd name="connsiteX6" fmla="*/ 286603 w 1883391"/>
              <a:gd name="connsiteY6" fmla="*/ 0 h 2022763"/>
              <a:gd name="connsiteX0" fmla="*/ 216849 w 1813637"/>
              <a:gd name="connsiteY0" fmla="*/ 0 h 2022763"/>
              <a:gd name="connsiteX1" fmla="*/ 0 w 1813637"/>
              <a:gd name="connsiteY1" fmla="*/ 1123758 h 2022763"/>
              <a:gd name="connsiteX2" fmla="*/ 488287 w 1813637"/>
              <a:gd name="connsiteY2" fmla="*/ 2022763 h 2022763"/>
              <a:gd name="connsiteX3" fmla="*/ 1325350 w 1813637"/>
              <a:gd name="connsiteY3" fmla="*/ 1573260 h 2022763"/>
              <a:gd name="connsiteX4" fmla="*/ 1813637 w 1813637"/>
              <a:gd name="connsiteY4" fmla="*/ 832514 h 2022763"/>
              <a:gd name="connsiteX5" fmla="*/ 940180 w 1813637"/>
              <a:gd name="connsiteY5" fmla="*/ 136478 h 2022763"/>
              <a:gd name="connsiteX6" fmla="*/ 216849 w 1813637"/>
              <a:gd name="connsiteY6" fmla="*/ 0 h 2022763"/>
              <a:gd name="connsiteX0" fmla="*/ 216849 w 1813637"/>
              <a:gd name="connsiteY0" fmla="*/ 0 h 2022763"/>
              <a:gd name="connsiteX1" fmla="*/ 0 w 1813637"/>
              <a:gd name="connsiteY1" fmla="*/ 1123758 h 2022763"/>
              <a:gd name="connsiteX2" fmla="*/ 488287 w 1813637"/>
              <a:gd name="connsiteY2" fmla="*/ 2022763 h 2022763"/>
              <a:gd name="connsiteX3" fmla="*/ 1325350 w 1813637"/>
              <a:gd name="connsiteY3" fmla="*/ 1573260 h 2022763"/>
              <a:gd name="connsiteX4" fmla="*/ 1813637 w 1813637"/>
              <a:gd name="connsiteY4" fmla="*/ 832514 h 2022763"/>
              <a:gd name="connsiteX5" fmla="*/ 1046328 w 1813637"/>
              <a:gd name="connsiteY5" fmla="*/ 299669 h 2022763"/>
              <a:gd name="connsiteX6" fmla="*/ 216849 w 1813637"/>
              <a:gd name="connsiteY6" fmla="*/ 0 h 2022763"/>
              <a:gd name="connsiteX0" fmla="*/ 216849 w 1534615"/>
              <a:gd name="connsiteY0" fmla="*/ 0 h 2022763"/>
              <a:gd name="connsiteX1" fmla="*/ 0 w 1534615"/>
              <a:gd name="connsiteY1" fmla="*/ 1123758 h 2022763"/>
              <a:gd name="connsiteX2" fmla="*/ 488287 w 1534615"/>
              <a:gd name="connsiteY2" fmla="*/ 2022763 h 2022763"/>
              <a:gd name="connsiteX3" fmla="*/ 1325350 w 1534615"/>
              <a:gd name="connsiteY3" fmla="*/ 1573260 h 2022763"/>
              <a:gd name="connsiteX4" fmla="*/ 1534615 w 1534615"/>
              <a:gd name="connsiteY4" fmla="*/ 973923 h 2022763"/>
              <a:gd name="connsiteX5" fmla="*/ 1046328 w 1534615"/>
              <a:gd name="connsiteY5" fmla="*/ 299669 h 2022763"/>
              <a:gd name="connsiteX6" fmla="*/ 216849 w 1534615"/>
              <a:gd name="connsiteY6" fmla="*/ 0 h 2022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34615" h="2022763">
                <a:moveTo>
                  <a:pt x="216849" y="0"/>
                </a:moveTo>
                <a:lnTo>
                  <a:pt x="0" y="1123758"/>
                </a:lnTo>
                <a:lnTo>
                  <a:pt x="488287" y="2022763"/>
                </a:lnTo>
                <a:lnTo>
                  <a:pt x="1325350" y="1573260"/>
                </a:lnTo>
                <a:lnTo>
                  <a:pt x="1534615" y="973923"/>
                </a:lnTo>
                <a:lnTo>
                  <a:pt x="1046328" y="299669"/>
                </a:lnTo>
                <a:lnTo>
                  <a:pt x="216849" y="0"/>
                </a:lnTo>
                <a:close/>
              </a:path>
            </a:pathLst>
          </a:custGeom>
          <a:noFill/>
          <a:ln w="28575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40" name="手繪多邊形 39"/>
          <p:cNvSpPr/>
          <p:nvPr/>
        </p:nvSpPr>
        <p:spPr>
          <a:xfrm>
            <a:off x="2268538" y="2852738"/>
            <a:ext cx="1798637" cy="2016125"/>
          </a:xfrm>
          <a:custGeom>
            <a:avLst/>
            <a:gdLst>
              <a:gd name="connsiteX0" fmla="*/ 286603 w 1883391"/>
              <a:gd name="connsiteY0" fmla="*/ 0 h 2169994"/>
              <a:gd name="connsiteX1" fmla="*/ 0 w 1883391"/>
              <a:gd name="connsiteY1" fmla="*/ 1392072 h 2169994"/>
              <a:gd name="connsiteX2" fmla="*/ 464024 w 1883391"/>
              <a:gd name="connsiteY2" fmla="*/ 2169994 h 2169994"/>
              <a:gd name="connsiteX3" fmla="*/ 1460310 w 1883391"/>
              <a:gd name="connsiteY3" fmla="*/ 1692323 h 2169994"/>
              <a:gd name="connsiteX4" fmla="*/ 1883391 w 1883391"/>
              <a:gd name="connsiteY4" fmla="*/ 832514 h 2169994"/>
              <a:gd name="connsiteX5" fmla="*/ 1009934 w 1883391"/>
              <a:gd name="connsiteY5" fmla="*/ 136478 h 2169994"/>
              <a:gd name="connsiteX6" fmla="*/ 286603 w 1883391"/>
              <a:gd name="connsiteY6" fmla="*/ 0 h 2169994"/>
              <a:gd name="connsiteX0" fmla="*/ 286603 w 1883391"/>
              <a:gd name="connsiteY0" fmla="*/ 0 h 2169994"/>
              <a:gd name="connsiteX1" fmla="*/ 0 w 1883391"/>
              <a:gd name="connsiteY1" fmla="*/ 1392072 h 2169994"/>
              <a:gd name="connsiteX2" fmla="*/ 464024 w 1883391"/>
              <a:gd name="connsiteY2" fmla="*/ 2169994 h 2169994"/>
              <a:gd name="connsiteX3" fmla="*/ 1395104 w 1883391"/>
              <a:gd name="connsiteY3" fmla="*/ 1573260 h 2169994"/>
              <a:gd name="connsiteX4" fmla="*/ 1883391 w 1883391"/>
              <a:gd name="connsiteY4" fmla="*/ 832514 h 2169994"/>
              <a:gd name="connsiteX5" fmla="*/ 1009934 w 1883391"/>
              <a:gd name="connsiteY5" fmla="*/ 136478 h 2169994"/>
              <a:gd name="connsiteX6" fmla="*/ 286603 w 1883391"/>
              <a:gd name="connsiteY6" fmla="*/ 0 h 2169994"/>
              <a:gd name="connsiteX0" fmla="*/ 286603 w 1883391"/>
              <a:gd name="connsiteY0" fmla="*/ 0 h 2022763"/>
              <a:gd name="connsiteX1" fmla="*/ 0 w 1883391"/>
              <a:gd name="connsiteY1" fmla="*/ 1392072 h 2022763"/>
              <a:gd name="connsiteX2" fmla="*/ 558041 w 1883391"/>
              <a:gd name="connsiteY2" fmla="*/ 2022763 h 2022763"/>
              <a:gd name="connsiteX3" fmla="*/ 1395104 w 1883391"/>
              <a:gd name="connsiteY3" fmla="*/ 1573260 h 2022763"/>
              <a:gd name="connsiteX4" fmla="*/ 1883391 w 1883391"/>
              <a:gd name="connsiteY4" fmla="*/ 832514 h 2022763"/>
              <a:gd name="connsiteX5" fmla="*/ 1009934 w 1883391"/>
              <a:gd name="connsiteY5" fmla="*/ 136478 h 2022763"/>
              <a:gd name="connsiteX6" fmla="*/ 286603 w 1883391"/>
              <a:gd name="connsiteY6" fmla="*/ 0 h 2022763"/>
              <a:gd name="connsiteX0" fmla="*/ 216849 w 1813637"/>
              <a:gd name="connsiteY0" fmla="*/ 0 h 2022763"/>
              <a:gd name="connsiteX1" fmla="*/ 0 w 1813637"/>
              <a:gd name="connsiteY1" fmla="*/ 1123758 h 2022763"/>
              <a:gd name="connsiteX2" fmla="*/ 488287 w 1813637"/>
              <a:gd name="connsiteY2" fmla="*/ 2022763 h 2022763"/>
              <a:gd name="connsiteX3" fmla="*/ 1325350 w 1813637"/>
              <a:gd name="connsiteY3" fmla="*/ 1573260 h 2022763"/>
              <a:gd name="connsiteX4" fmla="*/ 1813637 w 1813637"/>
              <a:gd name="connsiteY4" fmla="*/ 832514 h 2022763"/>
              <a:gd name="connsiteX5" fmla="*/ 940180 w 1813637"/>
              <a:gd name="connsiteY5" fmla="*/ 136478 h 2022763"/>
              <a:gd name="connsiteX6" fmla="*/ 216849 w 1813637"/>
              <a:gd name="connsiteY6" fmla="*/ 0 h 2022763"/>
              <a:gd name="connsiteX0" fmla="*/ 216849 w 1813637"/>
              <a:gd name="connsiteY0" fmla="*/ 0 h 2022763"/>
              <a:gd name="connsiteX1" fmla="*/ 0 w 1813637"/>
              <a:gd name="connsiteY1" fmla="*/ 1123758 h 2022763"/>
              <a:gd name="connsiteX2" fmla="*/ 488287 w 1813637"/>
              <a:gd name="connsiteY2" fmla="*/ 2022763 h 2022763"/>
              <a:gd name="connsiteX3" fmla="*/ 1325350 w 1813637"/>
              <a:gd name="connsiteY3" fmla="*/ 1573260 h 2022763"/>
              <a:gd name="connsiteX4" fmla="*/ 1813637 w 1813637"/>
              <a:gd name="connsiteY4" fmla="*/ 832514 h 2022763"/>
              <a:gd name="connsiteX5" fmla="*/ 1046328 w 1813637"/>
              <a:gd name="connsiteY5" fmla="*/ 299669 h 2022763"/>
              <a:gd name="connsiteX6" fmla="*/ 216849 w 1813637"/>
              <a:gd name="connsiteY6" fmla="*/ 0 h 2022763"/>
              <a:gd name="connsiteX0" fmla="*/ 216849 w 1534615"/>
              <a:gd name="connsiteY0" fmla="*/ 0 h 2022763"/>
              <a:gd name="connsiteX1" fmla="*/ 0 w 1534615"/>
              <a:gd name="connsiteY1" fmla="*/ 1123758 h 2022763"/>
              <a:gd name="connsiteX2" fmla="*/ 488287 w 1534615"/>
              <a:gd name="connsiteY2" fmla="*/ 2022763 h 2022763"/>
              <a:gd name="connsiteX3" fmla="*/ 1325350 w 1534615"/>
              <a:gd name="connsiteY3" fmla="*/ 1573260 h 2022763"/>
              <a:gd name="connsiteX4" fmla="*/ 1534615 w 1534615"/>
              <a:gd name="connsiteY4" fmla="*/ 973923 h 2022763"/>
              <a:gd name="connsiteX5" fmla="*/ 1046328 w 1534615"/>
              <a:gd name="connsiteY5" fmla="*/ 299669 h 2022763"/>
              <a:gd name="connsiteX6" fmla="*/ 216849 w 1534615"/>
              <a:gd name="connsiteY6" fmla="*/ 0 h 2022763"/>
              <a:gd name="connsiteX0" fmla="*/ 635381 w 1953147"/>
              <a:gd name="connsiteY0" fmla="*/ 0 h 2172596"/>
              <a:gd name="connsiteX1" fmla="*/ 418532 w 1953147"/>
              <a:gd name="connsiteY1" fmla="*/ 1123758 h 2172596"/>
              <a:gd name="connsiteX2" fmla="*/ 0 w 1953147"/>
              <a:gd name="connsiteY2" fmla="*/ 2172596 h 2172596"/>
              <a:gd name="connsiteX3" fmla="*/ 1743882 w 1953147"/>
              <a:gd name="connsiteY3" fmla="*/ 1573260 h 2172596"/>
              <a:gd name="connsiteX4" fmla="*/ 1953147 w 1953147"/>
              <a:gd name="connsiteY4" fmla="*/ 973923 h 2172596"/>
              <a:gd name="connsiteX5" fmla="*/ 1464860 w 1953147"/>
              <a:gd name="connsiteY5" fmla="*/ 299669 h 2172596"/>
              <a:gd name="connsiteX6" fmla="*/ 635381 w 1953147"/>
              <a:gd name="connsiteY6" fmla="*/ 0 h 2172596"/>
              <a:gd name="connsiteX0" fmla="*/ 635381 w 1953147"/>
              <a:gd name="connsiteY0" fmla="*/ 0 h 2172596"/>
              <a:gd name="connsiteX1" fmla="*/ 279021 w 1953147"/>
              <a:gd name="connsiteY1" fmla="*/ 1123756 h 2172596"/>
              <a:gd name="connsiteX2" fmla="*/ 0 w 1953147"/>
              <a:gd name="connsiteY2" fmla="*/ 2172596 h 2172596"/>
              <a:gd name="connsiteX3" fmla="*/ 1743882 w 1953147"/>
              <a:gd name="connsiteY3" fmla="*/ 1573260 h 2172596"/>
              <a:gd name="connsiteX4" fmla="*/ 1953147 w 1953147"/>
              <a:gd name="connsiteY4" fmla="*/ 973923 h 2172596"/>
              <a:gd name="connsiteX5" fmla="*/ 1464860 w 1953147"/>
              <a:gd name="connsiteY5" fmla="*/ 299669 h 2172596"/>
              <a:gd name="connsiteX6" fmla="*/ 635381 w 1953147"/>
              <a:gd name="connsiteY6" fmla="*/ 0 h 2172596"/>
              <a:gd name="connsiteX0" fmla="*/ 705136 w 2022902"/>
              <a:gd name="connsiteY0" fmla="*/ 0 h 2097678"/>
              <a:gd name="connsiteX1" fmla="*/ 348776 w 2022902"/>
              <a:gd name="connsiteY1" fmla="*/ 1123756 h 2097678"/>
              <a:gd name="connsiteX2" fmla="*/ 0 w 2022902"/>
              <a:gd name="connsiteY2" fmla="*/ 2097678 h 2097678"/>
              <a:gd name="connsiteX3" fmla="*/ 1813637 w 2022902"/>
              <a:gd name="connsiteY3" fmla="*/ 1573260 h 2097678"/>
              <a:gd name="connsiteX4" fmla="*/ 2022902 w 2022902"/>
              <a:gd name="connsiteY4" fmla="*/ 973923 h 2097678"/>
              <a:gd name="connsiteX5" fmla="*/ 1534615 w 2022902"/>
              <a:gd name="connsiteY5" fmla="*/ 299669 h 2097678"/>
              <a:gd name="connsiteX6" fmla="*/ 705136 w 2022902"/>
              <a:gd name="connsiteY6" fmla="*/ 0 h 2097678"/>
              <a:gd name="connsiteX0" fmla="*/ 705136 w 2022902"/>
              <a:gd name="connsiteY0" fmla="*/ 0 h 2097678"/>
              <a:gd name="connsiteX1" fmla="*/ 209266 w 2022902"/>
              <a:gd name="connsiteY1" fmla="*/ 1123757 h 2097678"/>
              <a:gd name="connsiteX2" fmla="*/ 0 w 2022902"/>
              <a:gd name="connsiteY2" fmla="*/ 2097678 h 2097678"/>
              <a:gd name="connsiteX3" fmla="*/ 1813637 w 2022902"/>
              <a:gd name="connsiteY3" fmla="*/ 1573260 h 2097678"/>
              <a:gd name="connsiteX4" fmla="*/ 2022902 w 2022902"/>
              <a:gd name="connsiteY4" fmla="*/ 973923 h 2097678"/>
              <a:gd name="connsiteX5" fmla="*/ 1534615 w 2022902"/>
              <a:gd name="connsiteY5" fmla="*/ 299669 h 2097678"/>
              <a:gd name="connsiteX6" fmla="*/ 705136 w 2022902"/>
              <a:gd name="connsiteY6" fmla="*/ 0 h 2097678"/>
              <a:gd name="connsiteX0" fmla="*/ 705136 w 2022902"/>
              <a:gd name="connsiteY0" fmla="*/ 0 h 2097678"/>
              <a:gd name="connsiteX1" fmla="*/ 209266 w 2022902"/>
              <a:gd name="connsiteY1" fmla="*/ 1123757 h 2097678"/>
              <a:gd name="connsiteX2" fmla="*/ 156503 w 2022902"/>
              <a:gd name="connsiteY2" fmla="*/ 1366461 h 2097678"/>
              <a:gd name="connsiteX3" fmla="*/ 0 w 2022902"/>
              <a:gd name="connsiteY3" fmla="*/ 2097678 h 2097678"/>
              <a:gd name="connsiteX4" fmla="*/ 1813637 w 2022902"/>
              <a:gd name="connsiteY4" fmla="*/ 1573260 h 2097678"/>
              <a:gd name="connsiteX5" fmla="*/ 2022902 w 2022902"/>
              <a:gd name="connsiteY5" fmla="*/ 973923 h 2097678"/>
              <a:gd name="connsiteX6" fmla="*/ 1534615 w 2022902"/>
              <a:gd name="connsiteY6" fmla="*/ 299669 h 2097678"/>
              <a:gd name="connsiteX7" fmla="*/ 705136 w 2022902"/>
              <a:gd name="connsiteY7" fmla="*/ 0 h 2097678"/>
              <a:gd name="connsiteX0" fmla="*/ 705136 w 2022902"/>
              <a:gd name="connsiteY0" fmla="*/ 0 h 2097678"/>
              <a:gd name="connsiteX1" fmla="*/ 209266 w 2022902"/>
              <a:gd name="connsiteY1" fmla="*/ 1123757 h 2097678"/>
              <a:gd name="connsiteX2" fmla="*/ 0 w 2022902"/>
              <a:gd name="connsiteY2" fmla="*/ 1723093 h 2097678"/>
              <a:gd name="connsiteX3" fmla="*/ 0 w 2022902"/>
              <a:gd name="connsiteY3" fmla="*/ 2097678 h 2097678"/>
              <a:gd name="connsiteX4" fmla="*/ 1813637 w 2022902"/>
              <a:gd name="connsiteY4" fmla="*/ 1573260 h 2097678"/>
              <a:gd name="connsiteX5" fmla="*/ 2022902 w 2022902"/>
              <a:gd name="connsiteY5" fmla="*/ 973923 h 2097678"/>
              <a:gd name="connsiteX6" fmla="*/ 1534615 w 2022902"/>
              <a:gd name="connsiteY6" fmla="*/ 299669 h 2097678"/>
              <a:gd name="connsiteX7" fmla="*/ 705136 w 2022902"/>
              <a:gd name="connsiteY7" fmla="*/ 0 h 2097678"/>
              <a:gd name="connsiteX0" fmla="*/ 705136 w 2022902"/>
              <a:gd name="connsiteY0" fmla="*/ 0 h 2172596"/>
              <a:gd name="connsiteX1" fmla="*/ 209266 w 2022902"/>
              <a:gd name="connsiteY1" fmla="*/ 1123757 h 2172596"/>
              <a:gd name="connsiteX2" fmla="*/ 0 w 2022902"/>
              <a:gd name="connsiteY2" fmla="*/ 1723093 h 2172596"/>
              <a:gd name="connsiteX3" fmla="*/ 139511 w 2022902"/>
              <a:gd name="connsiteY3" fmla="*/ 2172596 h 2172596"/>
              <a:gd name="connsiteX4" fmla="*/ 1813637 w 2022902"/>
              <a:gd name="connsiteY4" fmla="*/ 1573260 h 2172596"/>
              <a:gd name="connsiteX5" fmla="*/ 2022902 w 2022902"/>
              <a:gd name="connsiteY5" fmla="*/ 973923 h 2172596"/>
              <a:gd name="connsiteX6" fmla="*/ 1534615 w 2022902"/>
              <a:gd name="connsiteY6" fmla="*/ 299669 h 2172596"/>
              <a:gd name="connsiteX7" fmla="*/ 705136 w 2022902"/>
              <a:gd name="connsiteY7" fmla="*/ 0 h 2172596"/>
              <a:gd name="connsiteX0" fmla="*/ 705136 w 2022902"/>
              <a:gd name="connsiteY0" fmla="*/ 0 h 2172596"/>
              <a:gd name="connsiteX1" fmla="*/ 209266 w 2022902"/>
              <a:gd name="connsiteY1" fmla="*/ 1123757 h 2172596"/>
              <a:gd name="connsiteX2" fmla="*/ 0 w 2022902"/>
              <a:gd name="connsiteY2" fmla="*/ 1723093 h 2172596"/>
              <a:gd name="connsiteX3" fmla="*/ 139511 w 2022902"/>
              <a:gd name="connsiteY3" fmla="*/ 2172596 h 2172596"/>
              <a:gd name="connsiteX4" fmla="*/ 1116084 w 2022902"/>
              <a:gd name="connsiteY4" fmla="*/ 1648175 h 2172596"/>
              <a:gd name="connsiteX5" fmla="*/ 2022902 w 2022902"/>
              <a:gd name="connsiteY5" fmla="*/ 973923 h 2172596"/>
              <a:gd name="connsiteX6" fmla="*/ 1534615 w 2022902"/>
              <a:gd name="connsiteY6" fmla="*/ 299669 h 2172596"/>
              <a:gd name="connsiteX7" fmla="*/ 705136 w 2022902"/>
              <a:gd name="connsiteY7" fmla="*/ 0 h 2172596"/>
              <a:gd name="connsiteX0" fmla="*/ 705136 w 1743882"/>
              <a:gd name="connsiteY0" fmla="*/ 0 h 2172596"/>
              <a:gd name="connsiteX1" fmla="*/ 209266 w 1743882"/>
              <a:gd name="connsiteY1" fmla="*/ 1123757 h 2172596"/>
              <a:gd name="connsiteX2" fmla="*/ 0 w 1743882"/>
              <a:gd name="connsiteY2" fmla="*/ 1723093 h 2172596"/>
              <a:gd name="connsiteX3" fmla="*/ 139511 w 1743882"/>
              <a:gd name="connsiteY3" fmla="*/ 2172596 h 2172596"/>
              <a:gd name="connsiteX4" fmla="*/ 1116084 w 1743882"/>
              <a:gd name="connsiteY4" fmla="*/ 1648175 h 2172596"/>
              <a:gd name="connsiteX5" fmla="*/ 1743882 w 1743882"/>
              <a:gd name="connsiteY5" fmla="*/ 824087 h 2172596"/>
              <a:gd name="connsiteX6" fmla="*/ 1534615 w 1743882"/>
              <a:gd name="connsiteY6" fmla="*/ 299669 h 2172596"/>
              <a:gd name="connsiteX7" fmla="*/ 705136 w 1743882"/>
              <a:gd name="connsiteY7" fmla="*/ 0 h 2172596"/>
              <a:gd name="connsiteX0" fmla="*/ 837063 w 1743882"/>
              <a:gd name="connsiteY0" fmla="*/ 0 h 2097680"/>
              <a:gd name="connsiteX1" fmla="*/ 209266 w 1743882"/>
              <a:gd name="connsiteY1" fmla="*/ 1048841 h 2097680"/>
              <a:gd name="connsiteX2" fmla="*/ 0 w 1743882"/>
              <a:gd name="connsiteY2" fmla="*/ 1648177 h 2097680"/>
              <a:gd name="connsiteX3" fmla="*/ 139511 w 1743882"/>
              <a:gd name="connsiteY3" fmla="*/ 2097680 h 2097680"/>
              <a:gd name="connsiteX4" fmla="*/ 1116084 w 1743882"/>
              <a:gd name="connsiteY4" fmla="*/ 1573259 h 2097680"/>
              <a:gd name="connsiteX5" fmla="*/ 1743882 w 1743882"/>
              <a:gd name="connsiteY5" fmla="*/ 749171 h 2097680"/>
              <a:gd name="connsiteX6" fmla="*/ 1534615 w 1743882"/>
              <a:gd name="connsiteY6" fmla="*/ 224753 h 2097680"/>
              <a:gd name="connsiteX7" fmla="*/ 837063 w 1743882"/>
              <a:gd name="connsiteY7" fmla="*/ 0 h 2097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43882" h="2097680">
                <a:moveTo>
                  <a:pt x="837063" y="0"/>
                </a:moveTo>
                <a:lnTo>
                  <a:pt x="209266" y="1048841"/>
                </a:lnTo>
                <a:lnTo>
                  <a:pt x="0" y="1648177"/>
                </a:lnTo>
                <a:lnTo>
                  <a:pt x="139511" y="2097680"/>
                </a:lnTo>
                <a:lnTo>
                  <a:pt x="1116084" y="1573259"/>
                </a:lnTo>
                <a:lnTo>
                  <a:pt x="1743882" y="749171"/>
                </a:lnTo>
                <a:lnTo>
                  <a:pt x="1534615" y="224753"/>
                </a:lnTo>
                <a:lnTo>
                  <a:pt x="837063" y="0"/>
                </a:lnTo>
                <a:close/>
              </a:path>
            </a:pathLst>
          </a:custGeom>
          <a:noFill/>
          <a:ln w="28575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32875" name="矩形 25"/>
          <p:cNvSpPr>
            <a:spLocks noChangeArrowheads="1"/>
          </p:cNvSpPr>
          <p:nvPr/>
        </p:nvSpPr>
        <p:spPr bwMode="auto">
          <a:xfrm>
            <a:off x="-36513" y="539750"/>
            <a:ext cx="4994276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sz="1800" b="1">
                <a:latin typeface="Arial" charset="0"/>
                <a:ea typeface="Gulim" charset="-127"/>
              </a:rPr>
              <a:t>Step 4: Update the cluster means, </a:t>
            </a:r>
            <a:br>
              <a:rPr lang="en-US" altLang="ko-KR" sz="1800" b="1">
                <a:latin typeface="Arial" charset="0"/>
                <a:ea typeface="Gulim" charset="-127"/>
              </a:rPr>
            </a:br>
            <a:r>
              <a:rPr lang="en-US" altLang="ko-KR" sz="1800" b="1">
                <a:latin typeface="Arial" charset="0"/>
                <a:ea typeface="Gulim" charset="-127"/>
              </a:rPr>
              <a:t>             Repeat Step 2, 3, </a:t>
            </a:r>
            <a:br>
              <a:rPr lang="en-US" altLang="ko-KR" sz="1800" b="1">
                <a:latin typeface="Arial" charset="0"/>
                <a:ea typeface="Gulim" charset="-127"/>
              </a:rPr>
            </a:br>
            <a:r>
              <a:rPr lang="en-US" altLang="ko-KR" sz="1800" b="1">
                <a:latin typeface="Arial" charset="0"/>
                <a:ea typeface="Gulim" charset="-127"/>
              </a:rPr>
              <a:t>             </a:t>
            </a:r>
            <a:r>
              <a:rPr lang="en-US" altLang="zh-TW" sz="1800" b="1">
                <a:solidFill>
                  <a:srgbClr val="000000"/>
                </a:solidFill>
                <a:latin typeface="Arial" charset="0"/>
                <a:ea typeface="Gulim" charset="-127"/>
              </a:rPr>
              <a:t>stop when no more new assignment</a:t>
            </a:r>
            <a:endParaRPr lang="en-US" altLang="ko-KR" sz="1800" b="1">
              <a:latin typeface="Arial" charset="0"/>
              <a:ea typeface="Gulim" charset="-127"/>
            </a:endParaRPr>
          </a:p>
        </p:txBody>
      </p:sp>
      <p:sp>
        <p:nvSpPr>
          <p:cNvPr id="32876" name="Rectangle 2"/>
          <p:cNvSpPr txBox="1">
            <a:spLocks noChangeArrowheads="1"/>
          </p:cNvSpPr>
          <p:nvPr/>
        </p:nvSpPr>
        <p:spPr bwMode="auto">
          <a:xfrm>
            <a:off x="179388" y="5661025"/>
            <a:ext cx="428466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ko-KR" b="1" i="1">
                <a:ea typeface="Gulim" charset="-127"/>
              </a:rPr>
              <a:t>K-Means</a:t>
            </a:r>
            <a:r>
              <a:rPr kumimoji="0" lang="en-US" altLang="ko-KR" b="1">
                <a:ea typeface="Gulim" charset="-127"/>
              </a:rPr>
              <a:t> Clustering</a:t>
            </a:r>
            <a:endParaRPr kumimoji="0" lang="en-US" altLang="ko-KR" sz="2800" b="1">
              <a:ea typeface="Gulim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8959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812EB6B-A12E-4648-9F10-CF0C21E751C1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29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4787900" y="765175"/>
          <a:ext cx="4032250" cy="5638801"/>
        </p:xfrm>
        <a:graphic>
          <a:graphicData uri="http://schemas.openxmlformats.org/drawingml/2006/table">
            <a:tbl>
              <a:tblPr/>
              <a:tblGrid>
                <a:gridCol w="576263"/>
                <a:gridCol w="431800"/>
                <a:gridCol w="647700"/>
                <a:gridCol w="720725"/>
                <a:gridCol w="719137"/>
                <a:gridCol w="936625"/>
              </a:tblGrid>
              <a:tr h="5921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Point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P(x,y)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m1 distance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m2 distance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p01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a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(3, 4)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1.95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3.78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Cluster1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p02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b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(3, 6)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0.69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4.51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Cluster1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p03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(3, 8)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2.27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5.86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Cluster1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p04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d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(4, 5)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0.89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3.13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Cluster1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p05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e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(4, 7)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1.22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4.45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Cluster1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p06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f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(5, 1)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5.01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3.05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Cluster2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p07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g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(5, 5)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1.57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2.30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Cluster1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p08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h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(7, 3)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4.37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0.56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Cluster2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p09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i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(7, 5)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3.43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1.52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Cluster2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p10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j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(8, 5)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4.41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1.95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Cluster2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m1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(3.67, 5.83)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m2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(6.75, 3.50)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圖表 5"/>
          <p:cNvGraphicFramePr>
            <a:graphicFrameLocks noGrp="1"/>
          </p:cNvGraphicFramePr>
          <p:nvPr/>
        </p:nvGraphicFramePr>
        <p:xfrm>
          <a:off x="251520" y="1268760"/>
          <a:ext cx="4248472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橢圓 10"/>
          <p:cNvSpPr/>
          <p:nvPr/>
        </p:nvSpPr>
        <p:spPr>
          <a:xfrm>
            <a:off x="1763713" y="2781300"/>
            <a:ext cx="144462" cy="142875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橢圓 11"/>
          <p:cNvSpPr/>
          <p:nvPr/>
        </p:nvSpPr>
        <p:spPr>
          <a:xfrm>
            <a:off x="1763713" y="2060575"/>
            <a:ext cx="144462" cy="144463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3" name="橢圓 12"/>
          <p:cNvSpPr/>
          <p:nvPr/>
        </p:nvSpPr>
        <p:spPr>
          <a:xfrm>
            <a:off x="2124075" y="3068638"/>
            <a:ext cx="144463" cy="14446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4" name="橢圓 13"/>
          <p:cNvSpPr/>
          <p:nvPr/>
        </p:nvSpPr>
        <p:spPr>
          <a:xfrm>
            <a:off x="2124075" y="2420938"/>
            <a:ext cx="144463" cy="14446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5" name="橢圓 14"/>
          <p:cNvSpPr/>
          <p:nvPr/>
        </p:nvSpPr>
        <p:spPr>
          <a:xfrm>
            <a:off x="1763713" y="3429000"/>
            <a:ext cx="144462" cy="144463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6" name="橢圓 15"/>
          <p:cNvSpPr/>
          <p:nvPr/>
        </p:nvSpPr>
        <p:spPr>
          <a:xfrm>
            <a:off x="2484438" y="3068638"/>
            <a:ext cx="142875" cy="14446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8" name="橢圓 17"/>
          <p:cNvSpPr/>
          <p:nvPr/>
        </p:nvSpPr>
        <p:spPr>
          <a:xfrm>
            <a:off x="3132138" y="3068638"/>
            <a:ext cx="144462" cy="14446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9" name="橢圓 18"/>
          <p:cNvSpPr/>
          <p:nvPr/>
        </p:nvSpPr>
        <p:spPr>
          <a:xfrm>
            <a:off x="3132138" y="3789363"/>
            <a:ext cx="144462" cy="14446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" name="橢圓 19"/>
          <p:cNvSpPr/>
          <p:nvPr/>
        </p:nvSpPr>
        <p:spPr>
          <a:xfrm>
            <a:off x="3492500" y="3068638"/>
            <a:ext cx="142875" cy="14446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3888" name="矩形 22"/>
          <p:cNvSpPr>
            <a:spLocks noChangeArrowheads="1"/>
          </p:cNvSpPr>
          <p:nvPr/>
        </p:nvSpPr>
        <p:spPr bwMode="auto">
          <a:xfrm>
            <a:off x="2627313" y="3284538"/>
            <a:ext cx="1968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 b="1" i="1">
                <a:solidFill>
                  <a:srgbClr val="FF0000"/>
                </a:solidFill>
                <a:latin typeface="Arial" charset="0"/>
              </a:rPr>
              <a:t>M</a:t>
            </a:r>
            <a:r>
              <a:rPr lang="en-US" altLang="zh-TW" sz="1800" b="1" i="1" baseline="-2500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altLang="zh-TW" sz="1800" b="1">
                <a:solidFill>
                  <a:srgbClr val="FF0000"/>
                </a:solidFill>
                <a:latin typeface="Arial" charset="0"/>
              </a:rPr>
              <a:t> = (6.75., 3.50)</a:t>
            </a:r>
            <a:endParaRPr lang="zh-TW" altLang="en-US" sz="1800" b="1">
              <a:latin typeface="Arial" charset="0"/>
            </a:endParaRPr>
          </a:p>
        </p:txBody>
      </p:sp>
      <p:sp>
        <p:nvSpPr>
          <p:cNvPr id="24" name="橢圓 23"/>
          <p:cNvSpPr/>
          <p:nvPr/>
        </p:nvSpPr>
        <p:spPr>
          <a:xfrm>
            <a:off x="3059113" y="3573463"/>
            <a:ext cx="144462" cy="14287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6" name="橢圓 35"/>
          <p:cNvSpPr/>
          <p:nvPr/>
        </p:nvSpPr>
        <p:spPr>
          <a:xfrm>
            <a:off x="2484438" y="4437063"/>
            <a:ext cx="142875" cy="14446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9" name="手繪多邊形 38"/>
          <p:cNvSpPr/>
          <p:nvPr/>
        </p:nvSpPr>
        <p:spPr>
          <a:xfrm>
            <a:off x="1331913" y="1844675"/>
            <a:ext cx="1584325" cy="1944688"/>
          </a:xfrm>
          <a:custGeom>
            <a:avLst/>
            <a:gdLst>
              <a:gd name="connsiteX0" fmla="*/ 286603 w 1883391"/>
              <a:gd name="connsiteY0" fmla="*/ 0 h 2169994"/>
              <a:gd name="connsiteX1" fmla="*/ 0 w 1883391"/>
              <a:gd name="connsiteY1" fmla="*/ 1392072 h 2169994"/>
              <a:gd name="connsiteX2" fmla="*/ 464024 w 1883391"/>
              <a:gd name="connsiteY2" fmla="*/ 2169994 h 2169994"/>
              <a:gd name="connsiteX3" fmla="*/ 1460310 w 1883391"/>
              <a:gd name="connsiteY3" fmla="*/ 1692323 h 2169994"/>
              <a:gd name="connsiteX4" fmla="*/ 1883391 w 1883391"/>
              <a:gd name="connsiteY4" fmla="*/ 832514 h 2169994"/>
              <a:gd name="connsiteX5" fmla="*/ 1009934 w 1883391"/>
              <a:gd name="connsiteY5" fmla="*/ 136478 h 2169994"/>
              <a:gd name="connsiteX6" fmla="*/ 286603 w 1883391"/>
              <a:gd name="connsiteY6" fmla="*/ 0 h 2169994"/>
              <a:gd name="connsiteX0" fmla="*/ 286603 w 1883391"/>
              <a:gd name="connsiteY0" fmla="*/ 0 h 2169994"/>
              <a:gd name="connsiteX1" fmla="*/ 0 w 1883391"/>
              <a:gd name="connsiteY1" fmla="*/ 1392072 h 2169994"/>
              <a:gd name="connsiteX2" fmla="*/ 464024 w 1883391"/>
              <a:gd name="connsiteY2" fmla="*/ 2169994 h 2169994"/>
              <a:gd name="connsiteX3" fmla="*/ 1395104 w 1883391"/>
              <a:gd name="connsiteY3" fmla="*/ 1573260 h 2169994"/>
              <a:gd name="connsiteX4" fmla="*/ 1883391 w 1883391"/>
              <a:gd name="connsiteY4" fmla="*/ 832514 h 2169994"/>
              <a:gd name="connsiteX5" fmla="*/ 1009934 w 1883391"/>
              <a:gd name="connsiteY5" fmla="*/ 136478 h 2169994"/>
              <a:gd name="connsiteX6" fmla="*/ 286603 w 1883391"/>
              <a:gd name="connsiteY6" fmla="*/ 0 h 2169994"/>
              <a:gd name="connsiteX0" fmla="*/ 286603 w 1883391"/>
              <a:gd name="connsiteY0" fmla="*/ 0 h 2022763"/>
              <a:gd name="connsiteX1" fmla="*/ 0 w 1883391"/>
              <a:gd name="connsiteY1" fmla="*/ 1392072 h 2022763"/>
              <a:gd name="connsiteX2" fmla="*/ 558041 w 1883391"/>
              <a:gd name="connsiteY2" fmla="*/ 2022763 h 2022763"/>
              <a:gd name="connsiteX3" fmla="*/ 1395104 w 1883391"/>
              <a:gd name="connsiteY3" fmla="*/ 1573260 h 2022763"/>
              <a:gd name="connsiteX4" fmla="*/ 1883391 w 1883391"/>
              <a:gd name="connsiteY4" fmla="*/ 832514 h 2022763"/>
              <a:gd name="connsiteX5" fmla="*/ 1009934 w 1883391"/>
              <a:gd name="connsiteY5" fmla="*/ 136478 h 2022763"/>
              <a:gd name="connsiteX6" fmla="*/ 286603 w 1883391"/>
              <a:gd name="connsiteY6" fmla="*/ 0 h 2022763"/>
              <a:gd name="connsiteX0" fmla="*/ 216849 w 1813637"/>
              <a:gd name="connsiteY0" fmla="*/ 0 h 2022763"/>
              <a:gd name="connsiteX1" fmla="*/ 0 w 1813637"/>
              <a:gd name="connsiteY1" fmla="*/ 1123758 h 2022763"/>
              <a:gd name="connsiteX2" fmla="*/ 488287 w 1813637"/>
              <a:gd name="connsiteY2" fmla="*/ 2022763 h 2022763"/>
              <a:gd name="connsiteX3" fmla="*/ 1325350 w 1813637"/>
              <a:gd name="connsiteY3" fmla="*/ 1573260 h 2022763"/>
              <a:gd name="connsiteX4" fmla="*/ 1813637 w 1813637"/>
              <a:gd name="connsiteY4" fmla="*/ 832514 h 2022763"/>
              <a:gd name="connsiteX5" fmla="*/ 940180 w 1813637"/>
              <a:gd name="connsiteY5" fmla="*/ 136478 h 2022763"/>
              <a:gd name="connsiteX6" fmla="*/ 216849 w 1813637"/>
              <a:gd name="connsiteY6" fmla="*/ 0 h 2022763"/>
              <a:gd name="connsiteX0" fmla="*/ 216849 w 1813637"/>
              <a:gd name="connsiteY0" fmla="*/ 0 h 2022763"/>
              <a:gd name="connsiteX1" fmla="*/ 0 w 1813637"/>
              <a:gd name="connsiteY1" fmla="*/ 1123758 h 2022763"/>
              <a:gd name="connsiteX2" fmla="*/ 488287 w 1813637"/>
              <a:gd name="connsiteY2" fmla="*/ 2022763 h 2022763"/>
              <a:gd name="connsiteX3" fmla="*/ 1325350 w 1813637"/>
              <a:gd name="connsiteY3" fmla="*/ 1573260 h 2022763"/>
              <a:gd name="connsiteX4" fmla="*/ 1813637 w 1813637"/>
              <a:gd name="connsiteY4" fmla="*/ 832514 h 2022763"/>
              <a:gd name="connsiteX5" fmla="*/ 1046328 w 1813637"/>
              <a:gd name="connsiteY5" fmla="*/ 299669 h 2022763"/>
              <a:gd name="connsiteX6" fmla="*/ 216849 w 1813637"/>
              <a:gd name="connsiteY6" fmla="*/ 0 h 2022763"/>
              <a:gd name="connsiteX0" fmla="*/ 216849 w 1534615"/>
              <a:gd name="connsiteY0" fmla="*/ 0 h 2022763"/>
              <a:gd name="connsiteX1" fmla="*/ 0 w 1534615"/>
              <a:gd name="connsiteY1" fmla="*/ 1123758 h 2022763"/>
              <a:gd name="connsiteX2" fmla="*/ 488287 w 1534615"/>
              <a:gd name="connsiteY2" fmla="*/ 2022763 h 2022763"/>
              <a:gd name="connsiteX3" fmla="*/ 1325350 w 1534615"/>
              <a:gd name="connsiteY3" fmla="*/ 1573260 h 2022763"/>
              <a:gd name="connsiteX4" fmla="*/ 1534615 w 1534615"/>
              <a:gd name="connsiteY4" fmla="*/ 973923 h 2022763"/>
              <a:gd name="connsiteX5" fmla="*/ 1046328 w 1534615"/>
              <a:gd name="connsiteY5" fmla="*/ 299669 h 2022763"/>
              <a:gd name="connsiteX6" fmla="*/ 216849 w 1534615"/>
              <a:gd name="connsiteY6" fmla="*/ 0 h 2022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34615" h="2022763">
                <a:moveTo>
                  <a:pt x="216849" y="0"/>
                </a:moveTo>
                <a:lnTo>
                  <a:pt x="0" y="1123758"/>
                </a:lnTo>
                <a:lnTo>
                  <a:pt x="488287" y="2022763"/>
                </a:lnTo>
                <a:lnTo>
                  <a:pt x="1325350" y="1573260"/>
                </a:lnTo>
                <a:lnTo>
                  <a:pt x="1534615" y="973923"/>
                </a:lnTo>
                <a:lnTo>
                  <a:pt x="1046328" y="299669"/>
                </a:lnTo>
                <a:lnTo>
                  <a:pt x="216849" y="0"/>
                </a:lnTo>
                <a:close/>
              </a:path>
            </a:pathLst>
          </a:custGeom>
          <a:noFill/>
          <a:ln w="28575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40" name="手繪多邊形 39"/>
          <p:cNvSpPr/>
          <p:nvPr/>
        </p:nvSpPr>
        <p:spPr>
          <a:xfrm>
            <a:off x="2268538" y="2852738"/>
            <a:ext cx="1798637" cy="2016125"/>
          </a:xfrm>
          <a:custGeom>
            <a:avLst/>
            <a:gdLst>
              <a:gd name="connsiteX0" fmla="*/ 286603 w 1883391"/>
              <a:gd name="connsiteY0" fmla="*/ 0 h 2169994"/>
              <a:gd name="connsiteX1" fmla="*/ 0 w 1883391"/>
              <a:gd name="connsiteY1" fmla="*/ 1392072 h 2169994"/>
              <a:gd name="connsiteX2" fmla="*/ 464024 w 1883391"/>
              <a:gd name="connsiteY2" fmla="*/ 2169994 h 2169994"/>
              <a:gd name="connsiteX3" fmla="*/ 1460310 w 1883391"/>
              <a:gd name="connsiteY3" fmla="*/ 1692323 h 2169994"/>
              <a:gd name="connsiteX4" fmla="*/ 1883391 w 1883391"/>
              <a:gd name="connsiteY4" fmla="*/ 832514 h 2169994"/>
              <a:gd name="connsiteX5" fmla="*/ 1009934 w 1883391"/>
              <a:gd name="connsiteY5" fmla="*/ 136478 h 2169994"/>
              <a:gd name="connsiteX6" fmla="*/ 286603 w 1883391"/>
              <a:gd name="connsiteY6" fmla="*/ 0 h 2169994"/>
              <a:gd name="connsiteX0" fmla="*/ 286603 w 1883391"/>
              <a:gd name="connsiteY0" fmla="*/ 0 h 2169994"/>
              <a:gd name="connsiteX1" fmla="*/ 0 w 1883391"/>
              <a:gd name="connsiteY1" fmla="*/ 1392072 h 2169994"/>
              <a:gd name="connsiteX2" fmla="*/ 464024 w 1883391"/>
              <a:gd name="connsiteY2" fmla="*/ 2169994 h 2169994"/>
              <a:gd name="connsiteX3" fmla="*/ 1395104 w 1883391"/>
              <a:gd name="connsiteY3" fmla="*/ 1573260 h 2169994"/>
              <a:gd name="connsiteX4" fmla="*/ 1883391 w 1883391"/>
              <a:gd name="connsiteY4" fmla="*/ 832514 h 2169994"/>
              <a:gd name="connsiteX5" fmla="*/ 1009934 w 1883391"/>
              <a:gd name="connsiteY5" fmla="*/ 136478 h 2169994"/>
              <a:gd name="connsiteX6" fmla="*/ 286603 w 1883391"/>
              <a:gd name="connsiteY6" fmla="*/ 0 h 2169994"/>
              <a:gd name="connsiteX0" fmla="*/ 286603 w 1883391"/>
              <a:gd name="connsiteY0" fmla="*/ 0 h 2022763"/>
              <a:gd name="connsiteX1" fmla="*/ 0 w 1883391"/>
              <a:gd name="connsiteY1" fmla="*/ 1392072 h 2022763"/>
              <a:gd name="connsiteX2" fmla="*/ 558041 w 1883391"/>
              <a:gd name="connsiteY2" fmla="*/ 2022763 h 2022763"/>
              <a:gd name="connsiteX3" fmla="*/ 1395104 w 1883391"/>
              <a:gd name="connsiteY3" fmla="*/ 1573260 h 2022763"/>
              <a:gd name="connsiteX4" fmla="*/ 1883391 w 1883391"/>
              <a:gd name="connsiteY4" fmla="*/ 832514 h 2022763"/>
              <a:gd name="connsiteX5" fmla="*/ 1009934 w 1883391"/>
              <a:gd name="connsiteY5" fmla="*/ 136478 h 2022763"/>
              <a:gd name="connsiteX6" fmla="*/ 286603 w 1883391"/>
              <a:gd name="connsiteY6" fmla="*/ 0 h 2022763"/>
              <a:gd name="connsiteX0" fmla="*/ 216849 w 1813637"/>
              <a:gd name="connsiteY0" fmla="*/ 0 h 2022763"/>
              <a:gd name="connsiteX1" fmla="*/ 0 w 1813637"/>
              <a:gd name="connsiteY1" fmla="*/ 1123758 h 2022763"/>
              <a:gd name="connsiteX2" fmla="*/ 488287 w 1813637"/>
              <a:gd name="connsiteY2" fmla="*/ 2022763 h 2022763"/>
              <a:gd name="connsiteX3" fmla="*/ 1325350 w 1813637"/>
              <a:gd name="connsiteY3" fmla="*/ 1573260 h 2022763"/>
              <a:gd name="connsiteX4" fmla="*/ 1813637 w 1813637"/>
              <a:gd name="connsiteY4" fmla="*/ 832514 h 2022763"/>
              <a:gd name="connsiteX5" fmla="*/ 940180 w 1813637"/>
              <a:gd name="connsiteY5" fmla="*/ 136478 h 2022763"/>
              <a:gd name="connsiteX6" fmla="*/ 216849 w 1813637"/>
              <a:gd name="connsiteY6" fmla="*/ 0 h 2022763"/>
              <a:gd name="connsiteX0" fmla="*/ 216849 w 1813637"/>
              <a:gd name="connsiteY0" fmla="*/ 0 h 2022763"/>
              <a:gd name="connsiteX1" fmla="*/ 0 w 1813637"/>
              <a:gd name="connsiteY1" fmla="*/ 1123758 h 2022763"/>
              <a:gd name="connsiteX2" fmla="*/ 488287 w 1813637"/>
              <a:gd name="connsiteY2" fmla="*/ 2022763 h 2022763"/>
              <a:gd name="connsiteX3" fmla="*/ 1325350 w 1813637"/>
              <a:gd name="connsiteY3" fmla="*/ 1573260 h 2022763"/>
              <a:gd name="connsiteX4" fmla="*/ 1813637 w 1813637"/>
              <a:gd name="connsiteY4" fmla="*/ 832514 h 2022763"/>
              <a:gd name="connsiteX5" fmla="*/ 1046328 w 1813637"/>
              <a:gd name="connsiteY5" fmla="*/ 299669 h 2022763"/>
              <a:gd name="connsiteX6" fmla="*/ 216849 w 1813637"/>
              <a:gd name="connsiteY6" fmla="*/ 0 h 2022763"/>
              <a:gd name="connsiteX0" fmla="*/ 216849 w 1534615"/>
              <a:gd name="connsiteY0" fmla="*/ 0 h 2022763"/>
              <a:gd name="connsiteX1" fmla="*/ 0 w 1534615"/>
              <a:gd name="connsiteY1" fmla="*/ 1123758 h 2022763"/>
              <a:gd name="connsiteX2" fmla="*/ 488287 w 1534615"/>
              <a:gd name="connsiteY2" fmla="*/ 2022763 h 2022763"/>
              <a:gd name="connsiteX3" fmla="*/ 1325350 w 1534615"/>
              <a:gd name="connsiteY3" fmla="*/ 1573260 h 2022763"/>
              <a:gd name="connsiteX4" fmla="*/ 1534615 w 1534615"/>
              <a:gd name="connsiteY4" fmla="*/ 973923 h 2022763"/>
              <a:gd name="connsiteX5" fmla="*/ 1046328 w 1534615"/>
              <a:gd name="connsiteY5" fmla="*/ 299669 h 2022763"/>
              <a:gd name="connsiteX6" fmla="*/ 216849 w 1534615"/>
              <a:gd name="connsiteY6" fmla="*/ 0 h 2022763"/>
              <a:gd name="connsiteX0" fmla="*/ 635381 w 1953147"/>
              <a:gd name="connsiteY0" fmla="*/ 0 h 2172596"/>
              <a:gd name="connsiteX1" fmla="*/ 418532 w 1953147"/>
              <a:gd name="connsiteY1" fmla="*/ 1123758 h 2172596"/>
              <a:gd name="connsiteX2" fmla="*/ 0 w 1953147"/>
              <a:gd name="connsiteY2" fmla="*/ 2172596 h 2172596"/>
              <a:gd name="connsiteX3" fmla="*/ 1743882 w 1953147"/>
              <a:gd name="connsiteY3" fmla="*/ 1573260 h 2172596"/>
              <a:gd name="connsiteX4" fmla="*/ 1953147 w 1953147"/>
              <a:gd name="connsiteY4" fmla="*/ 973923 h 2172596"/>
              <a:gd name="connsiteX5" fmla="*/ 1464860 w 1953147"/>
              <a:gd name="connsiteY5" fmla="*/ 299669 h 2172596"/>
              <a:gd name="connsiteX6" fmla="*/ 635381 w 1953147"/>
              <a:gd name="connsiteY6" fmla="*/ 0 h 2172596"/>
              <a:gd name="connsiteX0" fmla="*/ 635381 w 1953147"/>
              <a:gd name="connsiteY0" fmla="*/ 0 h 2172596"/>
              <a:gd name="connsiteX1" fmla="*/ 279021 w 1953147"/>
              <a:gd name="connsiteY1" fmla="*/ 1123756 h 2172596"/>
              <a:gd name="connsiteX2" fmla="*/ 0 w 1953147"/>
              <a:gd name="connsiteY2" fmla="*/ 2172596 h 2172596"/>
              <a:gd name="connsiteX3" fmla="*/ 1743882 w 1953147"/>
              <a:gd name="connsiteY3" fmla="*/ 1573260 h 2172596"/>
              <a:gd name="connsiteX4" fmla="*/ 1953147 w 1953147"/>
              <a:gd name="connsiteY4" fmla="*/ 973923 h 2172596"/>
              <a:gd name="connsiteX5" fmla="*/ 1464860 w 1953147"/>
              <a:gd name="connsiteY5" fmla="*/ 299669 h 2172596"/>
              <a:gd name="connsiteX6" fmla="*/ 635381 w 1953147"/>
              <a:gd name="connsiteY6" fmla="*/ 0 h 2172596"/>
              <a:gd name="connsiteX0" fmla="*/ 705136 w 2022902"/>
              <a:gd name="connsiteY0" fmla="*/ 0 h 2097678"/>
              <a:gd name="connsiteX1" fmla="*/ 348776 w 2022902"/>
              <a:gd name="connsiteY1" fmla="*/ 1123756 h 2097678"/>
              <a:gd name="connsiteX2" fmla="*/ 0 w 2022902"/>
              <a:gd name="connsiteY2" fmla="*/ 2097678 h 2097678"/>
              <a:gd name="connsiteX3" fmla="*/ 1813637 w 2022902"/>
              <a:gd name="connsiteY3" fmla="*/ 1573260 h 2097678"/>
              <a:gd name="connsiteX4" fmla="*/ 2022902 w 2022902"/>
              <a:gd name="connsiteY4" fmla="*/ 973923 h 2097678"/>
              <a:gd name="connsiteX5" fmla="*/ 1534615 w 2022902"/>
              <a:gd name="connsiteY5" fmla="*/ 299669 h 2097678"/>
              <a:gd name="connsiteX6" fmla="*/ 705136 w 2022902"/>
              <a:gd name="connsiteY6" fmla="*/ 0 h 2097678"/>
              <a:gd name="connsiteX0" fmla="*/ 705136 w 2022902"/>
              <a:gd name="connsiteY0" fmla="*/ 0 h 2097678"/>
              <a:gd name="connsiteX1" fmla="*/ 209266 w 2022902"/>
              <a:gd name="connsiteY1" fmla="*/ 1123757 h 2097678"/>
              <a:gd name="connsiteX2" fmla="*/ 0 w 2022902"/>
              <a:gd name="connsiteY2" fmla="*/ 2097678 h 2097678"/>
              <a:gd name="connsiteX3" fmla="*/ 1813637 w 2022902"/>
              <a:gd name="connsiteY3" fmla="*/ 1573260 h 2097678"/>
              <a:gd name="connsiteX4" fmla="*/ 2022902 w 2022902"/>
              <a:gd name="connsiteY4" fmla="*/ 973923 h 2097678"/>
              <a:gd name="connsiteX5" fmla="*/ 1534615 w 2022902"/>
              <a:gd name="connsiteY5" fmla="*/ 299669 h 2097678"/>
              <a:gd name="connsiteX6" fmla="*/ 705136 w 2022902"/>
              <a:gd name="connsiteY6" fmla="*/ 0 h 2097678"/>
              <a:gd name="connsiteX0" fmla="*/ 705136 w 2022902"/>
              <a:gd name="connsiteY0" fmla="*/ 0 h 2097678"/>
              <a:gd name="connsiteX1" fmla="*/ 209266 w 2022902"/>
              <a:gd name="connsiteY1" fmla="*/ 1123757 h 2097678"/>
              <a:gd name="connsiteX2" fmla="*/ 156503 w 2022902"/>
              <a:gd name="connsiteY2" fmla="*/ 1366461 h 2097678"/>
              <a:gd name="connsiteX3" fmla="*/ 0 w 2022902"/>
              <a:gd name="connsiteY3" fmla="*/ 2097678 h 2097678"/>
              <a:gd name="connsiteX4" fmla="*/ 1813637 w 2022902"/>
              <a:gd name="connsiteY4" fmla="*/ 1573260 h 2097678"/>
              <a:gd name="connsiteX5" fmla="*/ 2022902 w 2022902"/>
              <a:gd name="connsiteY5" fmla="*/ 973923 h 2097678"/>
              <a:gd name="connsiteX6" fmla="*/ 1534615 w 2022902"/>
              <a:gd name="connsiteY6" fmla="*/ 299669 h 2097678"/>
              <a:gd name="connsiteX7" fmla="*/ 705136 w 2022902"/>
              <a:gd name="connsiteY7" fmla="*/ 0 h 2097678"/>
              <a:gd name="connsiteX0" fmla="*/ 705136 w 2022902"/>
              <a:gd name="connsiteY0" fmla="*/ 0 h 2097678"/>
              <a:gd name="connsiteX1" fmla="*/ 209266 w 2022902"/>
              <a:gd name="connsiteY1" fmla="*/ 1123757 h 2097678"/>
              <a:gd name="connsiteX2" fmla="*/ 0 w 2022902"/>
              <a:gd name="connsiteY2" fmla="*/ 1723093 h 2097678"/>
              <a:gd name="connsiteX3" fmla="*/ 0 w 2022902"/>
              <a:gd name="connsiteY3" fmla="*/ 2097678 h 2097678"/>
              <a:gd name="connsiteX4" fmla="*/ 1813637 w 2022902"/>
              <a:gd name="connsiteY4" fmla="*/ 1573260 h 2097678"/>
              <a:gd name="connsiteX5" fmla="*/ 2022902 w 2022902"/>
              <a:gd name="connsiteY5" fmla="*/ 973923 h 2097678"/>
              <a:gd name="connsiteX6" fmla="*/ 1534615 w 2022902"/>
              <a:gd name="connsiteY6" fmla="*/ 299669 h 2097678"/>
              <a:gd name="connsiteX7" fmla="*/ 705136 w 2022902"/>
              <a:gd name="connsiteY7" fmla="*/ 0 h 2097678"/>
              <a:gd name="connsiteX0" fmla="*/ 705136 w 2022902"/>
              <a:gd name="connsiteY0" fmla="*/ 0 h 2172596"/>
              <a:gd name="connsiteX1" fmla="*/ 209266 w 2022902"/>
              <a:gd name="connsiteY1" fmla="*/ 1123757 h 2172596"/>
              <a:gd name="connsiteX2" fmla="*/ 0 w 2022902"/>
              <a:gd name="connsiteY2" fmla="*/ 1723093 h 2172596"/>
              <a:gd name="connsiteX3" fmla="*/ 139511 w 2022902"/>
              <a:gd name="connsiteY3" fmla="*/ 2172596 h 2172596"/>
              <a:gd name="connsiteX4" fmla="*/ 1813637 w 2022902"/>
              <a:gd name="connsiteY4" fmla="*/ 1573260 h 2172596"/>
              <a:gd name="connsiteX5" fmla="*/ 2022902 w 2022902"/>
              <a:gd name="connsiteY5" fmla="*/ 973923 h 2172596"/>
              <a:gd name="connsiteX6" fmla="*/ 1534615 w 2022902"/>
              <a:gd name="connsiteY6" fmla="*/ 299669 h 2172596"/>
              <a:gd name="connsiteX7" fmla="*/ 705136 w 2022902"/>
              <a:gd name="connsiteY7" fmla="*/ 0 h 2172596"/>
              <a:gd name="connsiteX0" fmla="*/ 705136 w 2022902"/>
              <a:gd name="connsiteY0" fmla="*/ 0 h 2172596"/>
              <a:gd name="connsiteX1" fmla="*/ 209266 w 2022902"/>
              <a:gd name="connsiteY1" fmla="*/ 1123757 h 2172596"/>
              <a:gd name="connsiteX2" fmla="*/ 0 w 2022902"/>
              <a:gd name="connsiteY2" fmla="*/ 1723093 h 2172596"/>
              <a:gd name="connsiteX3" fmla="*/ 139511 w 2022902"/>
              <a:gd name="connsiteY3" fmla="*/ 2172596 h 2172596"/>
              <a:gd name="connsiteX4" fmla="*/ 1116084 w 2022902"/>
              <a:gd name="connsiteY4" fmla="*/ 1648175 h 2172596"/>
              <a:gd name="connsiteX5" fmla="*/ 2022902 w 2022902"/>
              <a:gd name="connsiteY5" fmla="*/ 973923 h 2172596"/>
              <a:gd name="connsiteX6" fmla="*/ 1534615 w 2022902"/>
              <a:gd name="connsiteY6" fmla="*/ 299669 h 2172596"/>
              <a:gd name="connsiteX7" fmla="*/ 705136 w 2022902"/>
              <a:gd name="connsiteY7" fmla="*/ 0 h 2172596"/>
              <a:gd name="connsiteX0" fmla="*/ 705136 w 1743882"/>
              <a:gd name="connsiteY0" fmla="*/ 0 h 2172596"/>
              <a:gd name="connsiteX1" fmla="*/ 209266 w 1743882"/>
              <a:gd name="connsiteY1" fmla="*/ 1123757 h 2172596"/>
              <a:gd name="connsiteX2" fmla="*/ 0 w 1743882"/>
              <a:gd name="connsiteY2" fmla="*/ 1723093 h 2172596"/>
              <a:gd name="connsiteX3" fmla="*/ 139511 w 1743882"/>
              <a:gd name="connsiteY3" fmla="*/ 2172596 h 2172596"/>
              <a:gd name="connsiteX4" fmla="*/ 1116084 w 1743882"/>
              <a:gd name="connsiteY4" fmla="*/ 1648175 h 2172596"/>
              <a:gd name="connsiteX5" fmla="*/ 1743882 w 1743882"/>
              <a:gd name="connsiteY5" fmla="*/ 824087 h 2172596"/>
              <a:gd name="connsiteX6" fmla="*/ 1534615 w 1743882"/>
              <a:gd name="connsiteY6" fmla="*/ 299669 h 2172596"/>
              <a:gd name="connsiteX7" fmla="*/ 705136 w 1743882"/>
              <a:gd name="connsiteY7" fmla="*/ 0 h 2172596"/>
              <a:gd name="connsiteX0" fmla="*/ 837063 w 1743882"/>
              <a:gd name="connsiteY0" fmla="*/ 0 h 2097680"/>
              <a:gd name="connsiteX1" fmla="*/ 209266 w 1743882"/>
              <a:gd name="connsiteY1" fmla="*/ 1048841 h 2097680"/>
              <a:gd name="connsiteX2" fmla="*/ 0 w 1743882"/>
              <a:gd name="connsiteY2" fmla="*/ 1648177 h 2097680"/>
              <a:gd name="connsiteX3" fmla="*/ 139511 w 1743882"/>
              <a:gd name="connsiteY3" fmla="*/ 2097680 h 2097680"/>
              <a:gd name="connsiteX4" fmla="*/ 1116084 w 1743882"/>
              <a:gd name="connsiteY4" fmla="*/ 1573259 h 2097680"/>
              <a:gd name="connsiteX5" fmla="*/ 1743882 w 1743882"/>
              <a:gd name="connsiteY5" fmla="*/ 749171 h 2097680"/>
              <a:gd name="connsiteX6" fmla="*/ 1534615 w 1743882"/>
              <a:gd name="connsiteY6" fmla="*/ 224753 h 2097680"/>
              <a:gd name="connsiteX7" fmla="*/ 837063 w 1743882"/>
              <a:gd name="connsiteY7" fmla="*/ 0 h 2097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43882" h="2097680">
                <a:moveTo>
                  <a:pt x="837063" y="0"/>
                </a:moveTo>
                <a:lnTo>
                  <a:pt x="209266" y="1048841"/>
                </a:lnTo>
                <a:lnTo>
                  <a:pt x="0" y="1648177"/>
                </a:lnTo>
                <a:lnTo>
                  <a:pt x="139511" y="2097680"/>
                </a:lnTo>
                <a:lnTo>
                  <a:pt x="1116084" y="1573259"/>
                </a:lnTo>
                <a:lnTo>
                  <a:pt x="1743882" y="749171"/>
                </a:lnTo>
                <a:lnTo>
                  <a:pt x="1534615" y="224753"/>
                </a:lnTo>
                <a:lnTo>
                  <a:pt x="837063" y="0"/>
                </a:lnTo>
                <a:close/>
              </a:path>
            </a:pathLst>
          </a:custGeom>
          <a:noFill/>
          <a:ln w="28575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33893" name="矩形 40"/>
          <p:cNvSpPr>
            <a:spLocks noChangeArrowheads="1"/>
          </p:cNvSpPr>
          <p:nvPr/>
        </p:nvSpPr>
        <p:spPr bwMode="auto">
          <a:xfrm>
            <a:off x="1258888" y="2636838"/>
            <a:ext cx="1917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 b="1" i="1">
                <a:solidFill>
                  <a:srgbClr val="FF0000"/>
                </a:solidFill>
                <a:latin typeface="Arial" charset="0"/>
              </a:rPr>
              <a:t>m</a:t>
            </a:r>
            <a:r>
              <a:rPr lang="en-US" altLang="zh-TW" sz="1800" b="1" i="1" baseline="-25000">
                <a:solidFill>
                  <a:srgbClr val="FF0000"/>
                </a:solidFill>
                <a:latin typeface="Arial" charset="0"/>
              </a:rPr>
              <a:t>1</a:t>
            </a:r>
            <a:r>
              <a:rPr lang="en-US" altLang="zh-TW" sz="1800" b="1">
                <a:solidFill>
                  <a:srgbClr val="FF0000"/>
                </a:solidFill>
                <a:latin typeface="Arial" charset="0"/>
              </a:rPr>
              <a:t> = (3.67, 5.83)</a:t>
            </a:r>
            <a:endParaRPr lang="zh-TW" altLang="en-US" sz="1800" b="1">
              <a:latin typeface="Arial" charset="0"/>
            </a:endParaRPr>
          </a:p>
        </p:txBody>
      </p:sp>
      <p:sp>
        <p:nvSpPr>
          <p:cNvPr id="42" name="橢圓 41"/>
          <p:cNvSpPr/>
          <p:nvPr/>
        </p:nvSpPr>
        <p:spPr>
          <a:xfrm>
            <a:off x="2025650" y="2924175"/>
            <a:ext cx="142875" cy="1444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3895" name="矩形 42"/>
          <p:cNvSpPr>
            <a:spLocks noChangeArrowheads="1"/>
          </p:cNvSpPr>
          <p:nvPr/>
        </p:nvSpPr>
        <p:spPr bwMode="auto">
          <a:xfrm>
            <a:off x="-36513" y="539750"/>
            <a:ext cx="4994276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sz="1800" b="1">
                <a:latin typeface="Arial" charset="0"/>
                <a:ea typeface="Gulim" charset="-127"/>
              </a:rPr>
              <a:t>Step 4: Update the cluster means, </a:t>
            </a:r>
            <a:br>
              <a:rPr lang="en-US" altLang="ko-KR" sz="1800" b="1">
                <a:latin typeface="Arial" charset="0"/>
                <a:ea typeface="Gulim" charset="-127"/>
              </a:rPr>
            </a:br>
            <a:r>
              <a:rPr lang="en-US" altLang="ko-KR" sz="1800" b="1">
                <a:latin typeface="Arial" charset="0"/>
                <a:ea typeface="Gulim" charset="-127"/>
              </a:rPr>
              <a:t>             Repeat Step 2, 3,</a:t>
            </a:r>
            <a:br>
              <a:rPr lang="en-US" altLang="ko-KR" sz="1800" b="1">
                <a:latin typeface="Arial" charset="0"/>
                <a:ea typeface="Gulim" charset="-127"/>
              </a:rPr>
            </a:br>
            <a:r>
              <a:rPr lang="en-US" altLang="ko-KR" sz="1800" b="1">
                <a:latin typeface="Arial" charset="0"/>
                <a:ea typeface="Gulim" charset="-127"/>
              </a:rPr>
              <a:t>             </a:t>
            </a:r>
            <a:r>
              <a:rPr lang="en-US" altLang="zh-TW" sz="1800" b="1">
                <a:solidFill>
                  <a:srgbClr val="000000"/>
                </a:solidFill>
                <a:latin typeface="Arial" charset="0"/>
                <a:ea typeface="Gulim" charset="-127"/>
              </a:rPr>
              <a:t>stop when no more new assignment</a:t>
            </a:r>
            <a:endParaRPr lang="en-US" altLang="ko-KR" sz="1800" b="1">
              <a:latin typeface="Arial" charset="0"/>
              <a:ea typeface="Gulim" charset="-127"/>
            </a:endParaRPr>
          </a:p>
        </p:txBody>
      </p:sp>
      <p:sp>
        <p:nvSpPr>
          <p:cNvPr id="33896" name="Rectangle 2"/>
          <p:cNvSpPr txBox="1">
            <a:spLocks noChangeArrowheads="1"/>
          </p:cNvSpPr>
          <p:nvPr/>
        </p:nvSpPr>
        <p:spPr bwMode="auto">
          <a:xfrm>
            <a:off x="179388" y="5661025"/>
            <a:ext cx="428466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ko-KR" b="1" i="1">
                <a:ea typeface="Gulim" charset="-127"/>
              </a:rPr>
              <a:t>K-Means</a:t>
            </a:r>
            <a:r>
              <a:rPr kumimoji="0" lang="en-US" altLang="ko-KR" b="1">
                <a:ea typeface="Gulim" charset="-127"/>
              </a:rPr>
              <a:t> Clustering</a:t>
            </a:r>
            <a:endParaRPr kumimoji="0" lang="en-US" altLang="ko-KR" sz="2800" b="1">
              <a:ea typeface="Gulim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34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內容版面配置區 2"/>
          <p:cNvSpPr>
            <a:spLocks noGrp="1"/>
          </p:cNvSpPr>
          <p:nvPr>
            <p:ph idx="1"/>
          </p:nvPr>
        </p:nvSpPr>
        <p:spPr>
          <a:xfrm>
            <a:off x="107950" y="1125538"/>
            <a:ext cx="8893175" cy="547211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altLang="en-US" sz="2400" dirty="0">
                <a:latin typeface="Calibri" charset="0"/>
                <a:ea typeface="標楷體" charset="-120"/>
              </a:rPr>
              <a:t>週次</a:t>
            </a:r>
            <a:r>
              <a:rPr lang="en-US" altLang="zh-TW" sz="2400" dirty="0">
                <a:latin typeface="Calibri" charset="0"/>
                <a:ea typeface="標楷體" charset="-120"/>
              </a:rPr>
              <a:t> (Week)    </a:t>
            </a:r>
            <a:r>
              <a:rPr lang="en-US" altLang="en-US" sz="2400" dirty="0">
                <a:latin typeface="Calibri" charset="0"/>
                <a:ea typeface="標楷體" charset="-120"/>
              </a:rPr>
              <a:t>日期</a:t>
            </a:r>
            <a:r>
              <a:rPr lang="en-US" altLang="zh-TW" sz="2400" dirty="0">
                <a:latin typeface="Calibri" charset="0"/>
                <a:ea typeface="標楷體" charset="-120"/>
              </a:rPr>
              <a:t> (Date)    </a:t>
            </a:r>
            <a:r>
              <a:rPr lang="en-US" altLang="en-US" sz="2400" dirty="0">
                <a:latin typeface="Calibri" charset="0"/>
                <a:ea typeface="標楷體" charset="-120"/>
              </a:rPr>
              <a:t>內容</a:t>
            </a:r>
            <a:r>
              <a:rPr lang="en-US" altLang="zh-TW" sz="2400" dirty="0">
                <a:latin typeface="Calibri" charset="0"/>
                <a:ea typeface="標楷體" charset="-120"/>
              </a:rPr>
              <a:t> (Subject/Topics)</a:t>
            </a:r>
          </a:p>
          <a:p>
            <a:pPr>
              <a:buFont typeface="Arial" charset="0"/>
              <a:buNone/>
            </a:pPr>
            <a:r>
              <a:rPr lang="en-US" altLang="zh-TW" sz="2400" dirty="0">
                <a:solidFill>
                  <a:srgbClr val="7F7F7F"/>
                </a:solidFill>
                <a:latin typeface="Calibri" charset="0"/>
                <a:ea typeface="標楷體" charset="-120"/>
              </a:rPr>
              <a:t>8    </a:t>
            </a:r>
            <a:r>
              <a:rPr lang="en-US" altLang="zh-TW" sz="2400" dirty="0" smtClean="0">
                <a:solidFill>
                  <a:srgbClr val="7F7F7F"/>
                </a:solidFill>
                <a:latin typeface="Calibri" charset="0"/>
                <a:ea typeface="標楷體" charset="-120"/>
              </a:rPr>
              <a:t>2017/04/06    </a:t>
            </a:r>
            <a:r>
              <a:rPr lang="zh-TW" altLang="en-US" sz="2400" dirty="0">
                <a:solidFill>
                  <a:srgbClr val="7F7F7F"/>
                </a:solidFill>
                <a:latin typeface="Calibri" charset="0"/>
                <a:ea typeface="標楷體" charset="-120"/>
              </a:rPr>
              <a:t>教學行政觀摩日 </a:t>
            </a:r>
            <a:r>
              <a:rPr lang="en-US" altLang="zh-TW" sz="2400" dirty="0">
                <a:solidFill>
                  <a:srgbClr val="7F7F7F"/>
                </a:solidFill>
                <a:latin typeface="Calibri" charset="0"/>
                <a:ea typeface="標楷體" charset="-120"/>
              </a:rPr>
              <a:t>(Off-campus study)</a:t>
            </a:r>
            <a:endParaRPr lang="en-US" altLang="en-US" sz="2400" dirty="0">
              <a:solidFill>
                <a:srgbClr val="7F7F7F"/>
              </a:solidFill>
              <a:latin typeface="Calibri" charset="0"/>
              <a:ea typeface="標楷體" charset="-120"/>
            </a:endParaRPr>
          </a:p>
          <a:p>
            <a:pPr>
              <a:buFont typeface="Arial" charset="0"/>
              <a:buNone/>
            </a:pPr>
            <a:r>
              <a:rPr lang="en-US" altLang="zh-TW" sz="2400" dirty="0">
                <a:solidFill>
                  <a:srgbClr val="984807"/>
                </a:solidFill>
                <a:latin typeface="Calibri" charset="0"/>
                <a:ea typeface="標楷體" charset="-120"/>
              </a:rPr>
              <a:t>9    </a:t>
            </a:r>
            <a:r>
              <a:rPr lang="en-US" altLang="zh-TW" sz="2400" dirty="0" smtClean="0">
                <a:solidFill>
                  <a:srgbClr val="984807"/>
                </a:solidFill>
                <a:latin typeface="Calibri" charset="0"/>
                <a:ea typeface="標楷體" charset="-120"/>
              </a:rPr>
              <a:t>2017/04/13    </a:t>
            </a:r>
            <a:r>
              <a:rPr lang="zh-TW" altLang="en-US" sz="2400" dirty="0">
                <a:solidFill>
                  <a:srgbClr val="984807"/>
                </a:solidFill>
                <a:latin typeface="Calibri" charset="0"/>
                <a:ea typeface="標楷體" charset="-120"/>
              </a:rPr>
              <a:t>期中報告 </a:t>
            </a:r>
            <a:r>
              <a:rPr lang="en-US" altLang="zh-TW" sz="2400" dirty="0">
                <a:solidFill>
                  <a:srgbClr val="984807"/>
                </a:solidFill>
                <a:latin typeface="Calibri" charset="0"/>
                <a:ea typeface="標楷體" charset="-120"/>
              </a:rPr>
              <a:t>(Midterm Project Presentation)</a:t>
            </a:r>
          </a:p>
          <a:p>
            <a:pPr>
              <a:buFont typeface="Arial" charset="0"/>
              <a:buNone/>
            </a:pPr>
            <a:r>
              <a:rPr lang="en-US" altLang="zh-TW" sz="2400" dirty="0">
                <a:solidFill>
                  <a:srgbClr val="984807"/>
                </a:solidFill>
                <a:latin typeface="Calibri" charset="0"/>
                <a:ea typeface="標楷體" charset="-120"/>
              </a:rPr>
              <a:t>10  </a:t>
            </a:r>
            <a:r>
              <a:rPr lang="en-US" altLang="zh-TW" sz="2400" dirty="0" smtClean="0">
                <a:solidFill>
                  <a:srgbClr val="984807"/>
                </a:solidFill>
                <a:latin typeface="Calibri" charset="0"/>
                <a:ea typeface="標楷體" charset="-120"/>
              </a:rPr>
              <a:t>2017/04/20    </a:t>
            </a:r>
            <a:r>
              <a:rPr lang="zh-TW" altLang="en-US" sz="2400" dirty="0">
                <a:solidFill>
                  <a:srgbClr val="984807"/>
                </a:solidFill>
                <a:latin typeface="Calibri" charset="0"/>
                <a:ea typeface="標楷體" charset="-120"/>
              </a:rPr>
              <a:t>期中考試週 </a:t>
            </a:r>
            <a:r>
              <a:rPr lang="en-US" altLang="zh-TW" sz="2400" dirty="0">
                <a:solidFill>
                  <a:srgbClr val="984807"/>
                </a:solidFill>
                <a:latin typeface="Calibri" charset="0"/>
                <a:ea typeface="標楷體" charset="-120"/>
              </a:rPr>
              <a:t>(Midterm Exam)</a:t>
            </a:r>
          </a:p>
          <a:p>
            <a:pPr>
              <a:buFont typeface="Arial" charset="0"/>
              <a:buNone/>
            </a:pPr>
            <a:r>
              <a:rPr lang="en-US" altLang="zh-TW" sz="2400" dirty="0">
                <a:solidFill>
                  <a:srgbClr val="31859C"/>
                </a:solidFill>
                <a:latin typeface="Calibri" charset="0"/>
                <a:ea typeface="標楷體" charset="-120"/>
              </a:rPr>
              <a:t>11  </a:t>
            </a:r>
            <a:r>
              <a:rPr lang="en-US" altLang="zh-TW" sz="2400" dirty="0" smtClean="0">
                <a:solidFill>
                  <a:srgbClr val="31859C"/>
                </a:solidFill>
                <a:latin typeface="Calibri" charset="0"/>
                <a:ea typeface="標楷體" charset="-120"/>
              </a:rPr>
              <a:t>2017/04/27    </a:t>
            </a:r>
            <a:r>
              <a:rPr lang="zh-TW" altLang="en-US" sz="2400" dirty="0">
                <a:solidFill>
                  <a:srgbClr val="31859C"/>
                </a:solidFill>
                <a:latin typeface="Calibri" charset="0"/>
                <a:ea typeface="標楷體" charset="-120"/>
              </a:rPr>
              <a:t>個案分析與實作三 </a:t>
            </a:r>
            <a:r>
              <a:rPr lang="en-US" altLang="zh-TW" sz="2400" dirty="0">
                <a:solidFill>
                  <a:srgbClr val="31859C"/>
                </a:solidFill>
                <a:latin typeface="Calibri" charset="0"/>
                <a:ea typeface="標楷體" charset="-120"/>
              </a:rPr>
              <a:t>(SAS EM </a:t>
            </a:r>
            <a:r>
              <a:rPr lang="zh-TW" altLang="en-US" sz="2400" dirty="0">
                <a:solidFill>
                  <a:srgbClr val="31859C"/>
                </a:solidFill>
                <a:latin typeface="Calibri" charset="0"/>
                <a:ea typeface="標楷體" charset="-120"/>
              </a:rPr>
              <a:t>決策樹、模型評估</a:t>
            </a:r>
            <a:r>
              <a:rPr lang="en-US" altLang="zh-TW" sz="2400" dirty="0">
                <a:solidFill>
                  <a:srgbClr val="31859C"/>
                </a:solidFill>
                <a:latin typeface="Calibri" charset="0"/>
                <a:ea typeface="標楷體" charset="-120"/>
              </a:rPr>
              <a:t>)</a:t>
            </a:r>
            <a:r>
              <a:rPr lang="zh-TW" altLang="en-US" sz="2000" dirty="0">
                <a:solidFill>
                  <a:srgbClr val="31859C"/>
                </a:solidFill>
                <a:latin typeface="Calibri" charset="0"/>
                <a:ea typeface="標楷體" charset="-120"/>
              </a:rPr>
              <a:t>：</a:t>
            </a:r>
            <a:r>
              <a:rPr lang="en-US" altLang="zh-TW" sz="2000" dirty="0">
                <a:solidFill>
                  <a:srgbClr val="31859C"/>
                </a:solidFill>
                <a:latin typeface="Calibri" charset="0"/>
                <a:ea typeface="標楷體" charset="-120"/>
              </a:rPr>
              <a:t/>
            </a:r>
            <a:br>
              <a:rPr lang="en-US" altLang="zh-TW" sz="2000" dirty="0">
                <a:solidFill>
                  <a:srgbClr val="31859C"/>
                </a:solidFill>
                <a:latin typeface="Calibri" charset="0"/>
                <a:ea typeface="標楷體" charset="-120"/>
              </a:rPr>
            </a:br>
            <a:r>
              <a:rPr lang="en-US" altLang="zh-TW" sz="2000" dirty="0">
                <a:solidFill>
                  <a:srgbClr val="31859C"/>
                </a:solidFill>
                <a:latin typeface="Calibri" charset="0"/>
                <a:ea typeface="標楷體" charset="-120"/>
              </a:rPr>
              <a:t>                                  </a:t>
            </a:r>
            <a:r>
              <a:rPr lang="zh-TW" altLang="en-US" sz="2000" dirty="0">
                <a:solidFill>
                  <a:srgbClr val="31859C"/>
                </a:solidFill>
                <a:latin typeface="Calibri" charset="0"/>
                <a:ea typeface="標楷體" charset="-120"/>
              </a:rPr>
              <a:t> </a:t>
            </a:r>
            <a:r>
              <a:rPr lang="en-US" altLang="zh-TW" sz="2000" dirty="0">
                <a:solidFill>
                  <a:srgbClr val="31859C"/>
                </a:solidFill>
                <a:latin typeface="Calibri" charset="0"/>
                <a:ea typeface="標楷體" charset="-120"/>
              </a:rPr>
              <a:t>Case Study 3 (Decision Tree, Model Evaluation using SAS EM)</a:t>
            </a:r>
          </a:p>
          <a:p>
            <a:pPr>
              <a:buFont typeface="Arial" charset="0"/>
              <a:buNone/>
            </a:pPr>
            <a:r>
              <a:rPr lang="en-US" altLang="zh-TW" sz="2400" dirty="0">
                <a:solidFill>
                  <a:srgbClr val="31859C"/>
                </a:solidFill>
                <a:latin typeface="Calibri" charset="0"/>
                <a:ea typeface="標楷體" charset="-120"/>
              </a:rPr>
              <a:t>12  </a:t>
            </a:r>
            <a:r>
              <a:rPr lang="en-US" altLang="zh-TW" sz="2400" dirty="0" smtClean="0">
                <a:solidFill>
                  <a:srgbClr val="31859C"/>
                </a:solidFill>
                <a:latin typeface="Calibri" charset="0"/>
                <a:ea typeface="標楷體" charset="-120"/>
              </a:rPr>
              <a:t>2017/05/04    </a:t>
            </a:r>
            <a:r>
              <a:rPr lang="zh-TW" altLang="en-US" sz="2400" dirty="0">
                <a:solidFill>
                  <a:srgbClr val="31859C"/>
                </a:solidFill>
                <a:latin typeface="Calibri" charset="0"/>
                <a:ea typeface="標楷體" charset="-120"/>
              </a:rPr>
              <a:t>個案分析與實作四 </a:t>
            </a:r>
            <a:r>
              <a:rPr lang="en-US" altLang="zh-TW" sz="2000" dirty="0">
                <a:solidFill>
                  <a:srgbClr val="31859C"/>
                </a:solidFill>
                <a:latin typeface="Calibri" charset="0"/>
                <a:ea typeface="標楷體" charset="-120"/>
              </a:rPr>
              <a:t>(SAS EM </a:t>
            </a:r>
            <a:r>
              <a:rPr lang="zh-TW" altLang="en-US" sz="2000" dirty="0">
                <a:solidFill>
                  <a:srgbClr val="31859C"/>
                </a:solidFill>
                <a:latin typeface="Calibri" charset="0"/>
                <a:ea typeface="標楷體" charset="-120"/>
              </a:rPr>
              <a:t>迴歸分析、類神經網路</a:t>
            </a:r>
            <a:r>
              <a:rPr lang="en-US" altLang="zh-TW" sz="2000" dirty="0">
                <a:solidFill>
                  <a:srgbClr val="31859C"/>
                </a:solidFill>
                <a:latin typeface="Calibri" charset="0"/>
                <a:ea typeface="標楷體" charset="-120"/>
              </a:rPr>
              <a:t>)</a:t>
            </a:r>
            <a:r>
              <a:rPr lang="zh-TW" altLang="en-US" sz="2000" dirty="0">
                <a:solidFill>
                  <a:srgbClr val="31859C"/>
                </a:solidFill>
                <a:latin typeface="Calibri" charset="0"/>
                <a:ea typeface="標楷體" charset="-120"/>
              </a:rPr>
              <a:t>：</a:t>
            </a:r>
            <a:r>
              <a:rPr lang="en-US" altLang="zh-TW" sz="2000" dirty="0">
                <a:solidFill>
                  <a:srgbClr val="31859C"/>
                </a:solidFill>
                <a:latin typeface="Calibri" charset="0"/>
                <a:ea typeface="標楷體" charset="-120"/>
              </a:rPr>
              <a:t/>
            </a:r>
            <a:br>
              <a:rPr lang="en-US" altLang="zh-TW" sz="2000" dirty="0">
                <a:solidFill>
                  <a:srgbClr val="31859C"/>
                </a:solidFill>
                <a:latin typeface="Calibri" charset="0"/>
                <a:ea typeface="標楷體" charset="-120"/>
              </a:rPr>
            </a:br>
            <a:r>
              <a:rPr lang="en-US" altLang="zh-TW" sz="2200" dirty="0">
                <a:solidFill>
                  <a:srgbClr val="31859C"/>
                </a:solidFill>
                <a:latin typeface="Calibri" charset="0"/>
                <a:ea typeface="標楷體" charset="-120"/>
              </a:rPr>
              <a:t>                                Case Study 4 (Regression Analysis, </a:t>
            </a:r>
            <a:br>
              <a:rPr lang="en-US" altLang="zh-TW" sz="2200" dirty="0">
                <a:solidFill>
                  <a:srgbClr val="31859C"/>
                </a:solidFill>
                <a:latin typeface="Calibri" charset="0"/>
                <a:ea typeface="標楷體" charset="-120"/>
              </a:rPr>
            </a:br>
            <a:r>
              <a:rPr lang="en-US" altLang="zh-TW" sz="2200" dirty="0">
                <a:solidFill>
                  <a:srgbClr val="31859C"/>
                </a:solidFill>
                <a:latin typeface="Calibri" charset="0"/>
                <a:ea typeface="標楷體" charset="-120"/>
              </a:rPr>
              <a:t>                                                         Artificial Neural Network using SAS EM)</a:t>
            </a:r>
          </a:p>
          <a:p>
            <a:pPr>
              <a:buFont typeface="Arial" charset="0"/>
              <a:buNone/>
            </a:pPr>
            <a:r>
              <a:rPr lang="en-US" altLang="zh-TW" sz="2400" dirty="0">
                <a:solidFill>
                  <a:schemeClr val="tx2"/>
                </a:solidFill>
                <a:latin typeface="Calibri" charset="0"/>
                <a:ea typeface="標楷體" charset="-120"/>
              </a:rPr>
              <a:t>13  </a:t>
            </a:r>
            <a:r>
              <a:rPr lang="en-US" altLang="zh-TW" sz="2400" dirty="0" smtClean="0">
                <a:solidFill>
                  <a:schemeClr val="tx2"/>
                </a:solidFill>
                <a:latin typeface="Calibri" charset="0"/>
                <a:ea typeface="標楷體" charset="-120"/>
              </a:rPr>
              <a:t>2017/05/11    </a:t>
            </a:r>
            <a:r>
              <a:rPr lang="en-US" altLang="zh-TW" sz="2400" dirty="0">
                <a:solidFill>
                  <a:schemeClr val="tx2"/>
                </a:solidFill>
                <a:latin typeface="Calibri" charset="0"/>
                <a:ea typeface="標楷體" charset="-120"/>
              </a:rPr>
              <a:t>Google </a:t>
            </a:r>
            <a:r>
              <a:rPr lang="en-US" altLang="zh-TW" sz="2400" dirty="0" err="1">
                <a:solidFill>
                  <a:schemeClr val="tx2"/>
                </a:solidFill>
                <a:latin typeface="Calibri" charset="0"/>
                <a:ea typeface="標楷體" charset="-120"/>
              </a:rPr>
              <a:t>TensorFlow</a:t>
            </a:r>
            <a:r>
              <a:rPr lang="en-US" altLang="zh-TW" sz="2400" dirty="0">
                <a:solidFill>
                  <a:schemeClr val="tx2"/>
                </a:solidFill>
                <a:latin typeface="Calibri" charset="0"/>
                <a:ea typeface="標楷體" charset="-120"/>
              </a:rPr>
              <a:t> </a:t>
            </a:r>
            <a:r>
              <a:rPr lang="zh-TW" altLang="en-US" sz="2400" dirty="0">
                <a:solidFill>
                  <a:schemeClr val="tx2"/>
                </a:solidFill>
                <a:latin typeface="Calibri" charset="0"/>
                <a:ea typeface="標楷體" charset="-120"/>
              </a:rPr>
              <a:t>深度學習 </a:t>
            </a:r>
            <a:r>
              <a:rPr lang="en-US" altLang="zh-TW" sz="2400" dirty="0">
                <a:solidFill>
                  <a:schemeClr val="tx2"/>
                </a:solidFill>
                <a:latin typeface="Calibri" charset="0"/>
                <a:ea typeface="標楷體" charset="-120"/>
              </a:rPr>
              <a:t/>
            </a:r>
            <a:br>
              <a:rPr lang="en-US" altLang="zh-TW" sz="2400" dirty="0">
                <a:solidFill>
                  <a:schemeClr val="tx2"/>
                </a:solidFill>
                <a:latin typeface="Calibri" charset="0"/>
                <a:ea typeface="標楷體" charset="-120"/>
              </a:rPr>
            </a:br>
            <a:r>
              <a:rPr lang="en-US" altLang="zh-TW" sz="2400" dirty="0">
                <a:solidFill>
                  <a:schemeClr val="tx2"/>
                </a:solidFill>
                <a:latin typeface="Calibri" charset="0"/>
                <a:ea typeface="標楷體" charset="-120"/>
              </a:rPr>
              <a:t>                             (Deep Learning with Google </a:t>
            </a:r>
            <a:r>
              <a:rPr lang="en-US" altLang="zh-TW" sz="2400" dirty="0" err="1">
                <a:solidFill>
                  <a:schemeClr val="tx2"/>
                </a:solidFill>
                <a:latin typeface="Calibri" charset="0"/>
                <a:ea typeface="標楷體" charset="-120"/>
              </a:rPr>
              <a:t>TensorFlow</a:t>
            </a:r>
            <a:r>
              <a:rPr lang="en-US" altLang="zh-TW" sz="2400" dirty="0">
                <a:solidFill>
                  <a:schemeClr val="tx2"/>
                </a:solidFill>
                <a:latin typeface="Calibri" charset="0"/>
                <a:ea typeface="標楷體" charset="-120"/>
              </a:rPr>
              <a:t>)</a:t>
            </a:r>
          </a:p>
          <a:p>
            <a:pPr>
              <a:buFont typeface="Arial" charset="0"/>
              <a:buNone/>
            </a:pPr>
            <a:r>
              <a:rPr lang="en-US" altLang="zh-TW" sz="2400" dirty="0">
                <a:solidFill>
                  <a:srgbClr val="984807"/>
                </a:solidFill>
                <a:latin typeface="Calibri" charset="0"/>
                <a:ea typeface="標楷體" charset="-120"/>
              </a:rPr>
              <a:t>14  </a:t>
            </a:r>
            <a:r>
              <a:rPr lang="en-US" altLang="zh-TW" sz="2400" dirty="0" smtClean="0">
                <a:solidFill>
                  <a:srgbClr val="984807"/>
                </a:solidFill>
                <a:latin typeface="Calibri" charset="0"/>
                <a:ea typeface="標楷體" charset="-120"/>
              </a:rPr>
              <a:t>2017/05/18    </a:t>
            </a:r>
            <a:r>
              <a:rPr lang="zh-TW" altLang="en-US" sz="2400" dirty="0">
                <a:solidFill>
                  <a:srgbClr val="984807"/>
                </a:solidFill>
                <a:latin typeface="Calibri" charset="0"/>
                <a:ea typeface="標楷體" charset="-120"/>
              </a:rPr>
              <a:t>期末報告 </a:t>
            </a:r>
            <a:r>
              <a:rPr lang="en-US" altLang="zh-TW" sz="2400" dirty="0">
                <a:solidFill>
                  <a:srgbClr val="984807"/>
                </a:solidFill>
                <a:latin typeface="Calibri" charset="0"/>
                <a:ea typeface="標楷體" charset="-120"/>
              </a:rPr>
              <a:t>(Final Project Presentation)</a:t>
            </a:r>
          </a:p>
          <a:p>
            <a:pPr>
              <a:buFont typeface="Arial" charset="0"/>
              <a:buNone/>
            </a:pPr>
            <a:r>
              <a:rPr lang="en-US" altLang="zh-TW" sz="2400" dirty="0">
                <a:solidFill>
                  <a:srgbClr val="984807"/>
                </a:solidFill>
                <a:latin typeface="Calibri" charset="0"/>
                <a:ea typeface="標楷體" charset="-120"/>
              </a:rPr>
              <a:t>15  </a:t>
            </a:r>
            <a:r>
              <a:rPr lang="en-US" altLang="zh-TW" sz="2400" dirty="0" smtClean="0">
                <a:solidFill>
                  <a:srgbClr val="984807"/>
                </a:solidFill>
                <a:latin typeface="Calibri" charset="0"/>
                <a:ea typeface="標楷體" charset="-120"/>
              </a:rPr>
              <a:t>2017/05/25    </a:t>
            </a:r>
            <a:r>
              <a:rPr lang="zh-TW" altLang="en-US" sz="2400" dirty="0">
                <a:solidFill>
                  <a:srgbClr val="984807"/>
                </a:solidFill>
                <a:latin typeface="Calibri" charset="0"/>
                <a:ea typeface="標楷體" charset="-120"/>
              </a:rPr>
              <a:t>畢業班考試  </a:t>
            </a:r>
            <a:r>
              <a:rPr lang="en-US" altLang="zh-TW" sz="2400" dirty="0">
                <a:solidFill>
                  <a:srgbClr val="984807"/>
                </a:solidFill>
                <a:latin typeface="Calibri" charset="0"/>
                <a:ea typeface="標楷體" charset="-120"/>
              </a:rPr>
              <a:t>(Final Exam)</a:t>
            </a:r>
          </a:p>
        </p:txBody>
      </p:sp>
      <p:sp>
        <p:nvSpPr>
          <p:cNvPr id="10243" name="矩形 4"/>
          <p:cNvSpPr>
            <a:spLocks noChangeArrowheads="1"/>
          </p:cNvSpPr>
          <p:nvPr/>
        </p:nvSpPr>
        <p:spPr bwMode="auto">
          <a:xfrm>
            <a:off x="395288" y="260350"/>
            <a:ext cx="81375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400" b="1">
                <a:solidFill>
                  <a:schemeClr val="tx2"/>
                </a:solidFill>
                <a:ea typeface="標楷體" charset="-120"/>
              </a:rPr>
              <a:t>課程大綱 </a:t>
            </a:r>
            <a:r>
              <a:rPr lang="en-US" altLang="zh-TW" sz="4400" b="1">
                <a:solidFill>
                  <a:schemeClr val="tx2"/>
                </a:solidFill>
                <a:ea typeface="標楷體" charset="-120"/>
              </a:rPr>
              <a:t>(Syllabus)</a:t>
            </a:r>
            <a:endParaRPr lang="zh-TW" altLang="en-US" sz="4400" b="1">
              <a:solidFill>
                <a:schemeClr val="tx2"/>
              </a:solidFill>
              <a:ea typeface="標楷體" charset="-120"/>
            </a:endParaRPr>
          </a:p>
        </p:txBody>
      </p:sp>
      <p:sp>
        <p:nvSpPr>
          <p:cNvPr id="10244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xfrm>
            <a:off x="8459788" y="6597650"/>
            <a:ext cx="649287" cy="287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AA42500-F427-F34D-A4B9-1567237F6646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zh-TW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4FE238A-9792-A641-AE94-61B955472B60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30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4787900" y="765175"/>
          <a:ext cx="4032250" cy="5638801"/>
        </p:xfrm>
        <a:graphic>
          <a:graphicData uri="http://schemas.openxmlformats.org/drawingml/2006/table">
            <a:tbl>
              <a:tblPr/>
              <a:tblGrid>
                <a:gridCol w="576263"/>
                <a:gridCol w="431800"/>
                <a:gridCol w="647700"/>
                <a:gridCol w="720725"/>
                <a:gridCol w="719137"/>
                <a:gridCol w="936625"/>
              </a:tblGrid>
              <a:tr h="5921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Point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P(x,y)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m1 distance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m2 distance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p01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a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(3, 4)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1.95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3.78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Cluster1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p02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b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(3, 6)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0.69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4.51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Cluster1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p03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(3, 8)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2.27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5.86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Cluster1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p04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d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(4, 5)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0.89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3.13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Cluster1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p05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e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(4, 7)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1.22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4.45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Cluster1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p06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f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(5, 1)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5.01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3.05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Cluster2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p07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g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(5, 5)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1.57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2.30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Cluster1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p08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h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(7, 3)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4.37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0.56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Cluster2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p09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i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(7, 5)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3.43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1.52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Cluster2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p10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j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(8, 5)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4.41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1.95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Cluster2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m1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(3.67, 5.83)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m2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(6.75, 3.50)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圖表 5"/>
          <p:cNvGraphicFramePr>
            <a:graphicFrameLocks noGrp="1"/>
          </p:cNvGraphicFramePr>
          <p:nvPr/>
        </p:nvGraphicFramePr>
        <p:xfrm>
          <a:off x="251520" y="1268760"/>
          <a:ext cx="4248472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橢圓 10"/>
          <p:cNvSpPr/>
          <p:nvPr/>
        </p:nvSpPr>
        <p:spPr>
          <a:xfrm>
            <a:off x="1763713" y="2781300"/>
            <a:ext cx="144462" cy="142875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橢圓 11"/>
          <p:cNvSpPr/>
          <p:nvPr/>
        </p:nvSpPr>
        <p:spPr>
          <a:xfrm>
            <a:off x="1763713" y="2060575"/>
            <a:ext cx="144462" cy="144463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3" name="橢圓 12"/>
          <p:cNvSpPr/>
          <p:nvPr/>
        </p:nvSpPr>
        <p:spPr>
          <a:xfrm>
            <a:off x="2124075" y="3068638"/>
            <a:ext cx="144463" cy="14446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4" name="橢圓 13"/>
          <p:cNvSpPr/>
          <p:nvPr/>
        </p:nvSpPr>
        <p:spPr>
          <a:xfrm>
            <a:off x="2124075" y="2420938"/>
            <a:ext cx="144463" cy="14446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5" name="橢圓 14"/>
          <p:cNvSpPr/>
          <p:nvPr/>
        </p:nvSpPr>
        <p:spPr>
          <a:xfrm>
            <a:off x="1763713" y="3429000"/>
            <a:ext cx="144462" cy="144463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6" name="橢圓 15"/>
          <p:cNvSpPr/>
          <p:nvPr/>
        </p:nvSpPr>
        <p:spPr>
          <a:xfrm>
            <a:off x="2484438" y="3068638"/>
            <a:ext cx="142875" cy="14446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8" name="橢圓 17"/>
          <p:cNvSpPr/>
          <p:nvPr/>
        </p:nvSpPr>
        <p:spPr>
          <a:xfrm>
            <a:off x="3132138" y="3068638"/>
            <a:ext cx="144462" cy="14446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9" name="橢圓 18"/>
          <p:cNvSpPr/>
          <p:nvPr/>
        </p:nvSpPr>
        <p:spPr>
          <a:xfrm>
            <a:off x="3132138" y="3789363"/>
            <a:ext cx="144462" cy="14446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" name="橢圓 19"/>
          <p:cNvSpPr/>
          <p:nvPr/>
        </p:nvSpPr>
        <p:spPr>
          <a:xfrm>
            <a:off x="3492500" y="3068638"/>
            <a:ext cx="142875" cy="14446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4" name="橢圓 23"/>
          <p:cNvSpPr/>
          <p:nvPr/>
        </p:nvSpPr>
        <p:spPr>
          <a:xfrm>
            <a:off x="3059113" y="3573463"/>
            <a:ext cx="144462" cy="14287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6" name="橢圓 35"/>
          <p:cNvSpPr/>
          <p:nvPr/>
        </p:nvSpPr>
        <p:spPr>
          <a:xfrm>
            <a:off x="2484438" y="4437063"/>
            <a:ext cx="142875" cy="14446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9" name="手繪多邊形 38"/>
          <p:cNvSpPr/>
          <p:nvPr/>
        </p:nvSpPr>
        <p:spPr>
          <a:xfrm>
            <a:off x="1331913" y="1844675"/>
            <a:ext cx="1584325" cy="1944688"/>
          </a:xfrm>
          <a:custGeom>
            <a:avLst/>
            <a:gdLst>
              <a:gd name="connsiteX0" fmla="*/ 286603 w 1883391"/>
              <a:gd name="connsiteY0" fmla="*/ 0 h 2169994"/>
              <a:gd name="connsiteX1" fmla="*/ 0 w 1883391"/>
              <a:gd name="connsiteY1" fmla="*/ 1392072 h 2169994"/>
              <a:gd name="connsiteX2" fmla="*/ 464024 w 1883391"/>
              <a:gd name="connsiteY2" fmla="*/ 2169994 h 2169994"/>
              <a:gd name="connsiteX3" fmla="*/ 1460310 w 1883391"/>
              <a:gd name="connsiteY3" fmla="*/ 1692323 h 2169994"/>
              <a:gd name="connsiteX4" fmla="*/ 1883391 w 1883391"/>
              <a:gd name="connsiteY4" fmla="*/ 832514 h 2169994"/>
              <a:gd name="connsiteX5" fmla="*/ 1009934 w 1883391"/>
              <a:gd name="connsiteY5" fmla="*/ 136478 h 2169994"/>
              <a:gd name="connsiteX6" fmla="*/ 286603 w 1883391"/>
              <a:gd name="connsiteY6" fmla="*/ 0 h 2169994"/>
              <a:gd name="connsiteX0" fmla="*/ 286603 w 1883391"/>
              <a:gd name="connsiteY0" fmla="*/ 0 h 2169994"/>
              <a:gd name="connsiteX1" fmla="*/ 0 w 1883391"/>
              <a:gd name="connsiteY1" fmla="*/ 1392072 h 2169994"/>
              <a:gd name="connsiteX2" fmla="*/ 464024 w 1883391"/>
              <a:gd name="connsiteY2" fmla="*/ 2169994 h 2169994"/>
              <a:gd name="connsiteX3" fmla="*/ 1395104 w 1883391"/>
              <a:gd name="connsiteY3" fmla="*/ 1573260 h 2169994"/>
              <a:gd name="connsiteX4" fmla="*/ 1883391 w 1883391"/>
              <a:gd name="connsiteY4" fmla="*/ 832514 h 2169994"/>
              <a:gd name="connsiteX5" fmla="*/ 1009934 w 1883391"/>
              <a:gd name="connsiteY5" fmla="*/ 136478 h 2169994"/>
              <a:gd name="connsiteX6" fmla="*/ 286603 w 1883391"/>
              <a:gd name="connsiteY6" fmla="*/ 0 h 2169994"/>
              <a:gd name="connsiteX0" fmla="*/ 286603 w 1883391"/>
              <a:gd name="connsiteY0" fmla="*/ 0 h 2022763"/>
              <a:gd name="connsiteX1" fmla="*/ 0 w 1883391"/>
              <a:gd name="connsiteY1" fmla="*/ 1392072 h 2022763"/>
              <a:gd name="connsiteX2" fmla="*/ 558041 w 1883391"/>
              <a:gd name="connsiteY2" fmla="*/ 2022763 h 2022763"/>
              <a:gd name="connsiteX3" fmla="*/ 1395104 w 1883391"/>
              <a:gd name="connsiteY3" fmla="*/ 1573260 h 2022763"/>
              <a:gd name="connsiteX4" fmla="*/ 1883391 w 1883391"/>
              <a:gd name="connsiteY4" fmla="*/ 832514 h 2022763"/>
              <a:gd name="connsiteX5" fmla="*/ 1009934 w 1883391"/>
              <a:gd name="connsiteY5" fmla="*/ 136478 h 2022763"/>
              <a:gd name="connsiteX6" fmla="*/ 286603 w 1883391"/>
              <a:gd name="connsiteY6" fmla="*/ 0 h 2022763"/>
              <a:gd name="connsiteX0" fmla="*/ 216849 w 1813637"/>
              <a:gd name="connsiteY0" fmla="*/ 0 h 2022763"/>
              <a:gd name="connsiteX1" fmla="*/ 0 w 1813637"/>
              <a:gd name="connsiteY1" fmla="*/ 1123758 h 2022763"/>
              <a:gd name="connsiteX2" fmla="*/ 488287 w 1813637"/>
              <a:gd name="connsiteY2" fmla="*/ 2022763 h 2022763"/>
              <a:gd name="connsiteX3" fmla="*/ 1325350 w 1813637"/>
              <a:gd name="connsiteY3" fmla="*/ 1573260 h 2022763"/>
              <a:gd name="connsiteX4" fmla="*/ 1813637 w 1813637"/>
              <a:gd name="connsiteY4" fmla="*/ 832514 h 2022763"/>
              <a:gd name="connsiteX5" fmla="*/ 940180 w 1813637"/>
              <a:gd name="connsiteY5" fmla="*/ 136478 h 2022763"/>
              <a:gd name="connsiteX6" fmla="*/ 216849 w 1813637"/>
              <a:gd name="connsiteY6" fmla="*/ 0 h 2022763"/>
              <a:gd name="connsiteX0" fmla="*/ 216849 w 1813637"/>
              <a:gd name="connsiteY0" fmla="*/ 0 h 2022763"/>
              <a:gd name="connsiteX1" fmla="*/ 0 w 1813637"/>
              <a:gd name="connsiteY1" fmla="*/ 1123758 h 2022763"/>
              <a:gd name="connsiteX2" fmla="*/ 488287 w 1813637"/>
              <a:gd name="connsiteY2" fmla="*/ 2022763 h 2022763"/>
              <a:gd name="connsiteX3" fmla="*/ 1325350 w 1813637"/>
              <a:gd name="connsiteY3" fmla="*/ 1573260 h 2022763"/>
              <a:gd name="connsiteX4" fmla="*/ 1813637 w 1813637"/>
              <a:gd name="connsiteY4" fmla="*/ 832514 h 2022763"/>
              <a:gd name="connsiteX5" fmla="*/ 1046328 w 1813637"/>
              <a:gd name="connsiteY5" fmla="*/ 299669 h 2022763"/>
              <a:gd name="connsiteX6" fmla="*/ 216849 w 1813637"/>
              <a:gd name="connsiteY6" fmla="*/ 0 h 2022763"/>
              <a:gd name="connsiteX0" fmla="*/ 216849 w 1534615"/>
              <a:gd name="connsiteY0" fmla="*/ 0 h 2022763"/>
              <a:gd name="connsiteX1" fmla="*/ 0 w 1534615"/>
              <a:gd name="connsiteY1" fmla="*/ 1123758 h 2022763"/>
              <a:gd name="connsiteX2" fmla="*/ 488287 w 1534615"/>
              <a:gd name="connsiteY2" fmla="*/ 2022763 h 2022763"/>
              <a:gd name="connsiteX3" fmla="*/ 1325350 w 1534615"/>
              <a:gd name="connsiteY3" fmla="*/ 1573260 h 2022763"/>
              <a:gd name="connsiteX4" fmla="*/ 1534615 w 1534615"/>
              <a:gd name="connsiteY4" fmla="*/ 973923 h 2022763"/>
              <a:gd name="connsiteX5" fmla="*/ 1046328 w 1534615"/>
              <a:gd name="connsiteY5" fmla="*/ 299669 h 2022763"/>
              <a:gd name="connsiteX6" fmla="*/ 216849 w 1534615"/>
              <a:gd name="connsiteY6" fmla="*/ 0 h 2022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34615" h="2022763">
                <a:moveTo>
                  <a:pt x="216849" y="0"/>
                </a:moveTo>
                <a:lnTo>
                  <a:pt x="0" y="1123758"/>
                </a:lnTo>
                <a:lnTo>
                  <a:pt x="488287" y="2022763"/>
                </a:lnTo>
                <a:lnTo>
                  <a:pt x="1325350" y="1573260"/>
                </a:lnTo>
                <a:lnTo>
                  <a:pt x="1534615" y="973923"/>
                </a:lnTo>
                <a:lnTo>
                  <a:pt x="1046328" y="299669"/>
                </a:lnTo>
                <a:lnTo>
                  <a:pt x="216849" y="0"/>
                </a:lnTo>
                <a:close/>
              </a:path>
            </a:pathLst>
          </a:custGeom>
          <a:noFill/>
          <a:ln w="28575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40" name="手繪多邊形 39"/>
          <p:cNvSpPr/>
          <p:nvPr/>
        </p:nvSpPr>
        <p:spPr>
          <a:xfrm>
            <a:off x="2268538" y="2852738"/>
            <a:ext cx="1798637" cy="2016125"/>
          </a:xfrm>
          <a:custGeom>
            <a:avLst/>
            <a:gdLst>
              <a:gd name="connsiteX0" fmla="*/ 286603 w 1883391"/>
              <a:gd name="connsiteY0" fmla="*/ 0 h 2169994"/>
              <a:gd name="connsiteX1" fmla="*/ 0 w 1883391"/>
              <a:gd name="connsiteY1" fmla="*/ 1392072 h 2169994"/>
              <a:gd name="connsiteX2" fmla="*/ 464024 w 1883391"/>
              <a:gd name="connsiteY2" fmla="*/ 2169994 h 2169994"/>
              <a:gd name="connsiteX3" fmla="*/ 1460310 w 1883391"/>
              <a:gd name="connsiteY3" fmla="*/ 1692323 h 2169994"/>
              <a:gd name="connsiteX4" fmla="*/ 1883391 w 1883391"/>
              <a:gd name="connsiteY4" fmla="*/ 832514 h 2169994"/>
              <a:gd name="connsiteX5" fmla="*/ 1009934 w 1883391"/>
              <a:gd name="connsiteY5" fmla="*/ 136478 h 2169994"/>
              <a:gd name="connsiteX6" fmla="*/ 286603 w 1883391"/>
              <a:gd name="connsiteY6" fmla="*/ 0 h 2169994"/>
              <a:gd name="connsiteX0" fmla="*/ 286603 w 1883391"/>
              <a:gd name="connsiteY0" fmla="*/ 0 h 2169994"/>
              <a:gd name="connsiteX1" fmla="*/ 0 w 1883391"/>
              <a:gd name="connsiteY1" fmla="*/ 1392072 h 2169994"/>
              <a:gd name="connsiteX2" fmla="*/ 464024 w 1883391"/>
              <a:gd name="connsiteY2" fmla="*/ 2169994 h 2169994"/>
              <a:gd name="connsiteX3" fmla="*/ 1395104 w 1883391"/>
              <a:gd name="connsiteY3" fmla="*/ 1573260 h 2169994"/>
              <a:gd name="connsiteX4" fmla="*/ 1883391 w 1883391"/>
              <a:gd name="connsiteY4" fmla="*/ 832514 h 2169994"/>
              <a:gd name="connsiteX5" fmla="*/ 1009934 w 1883391"/>
              <a:gd name="connsiteY5" fmla="*/ 136478 h 2169994"/>
              <a:gd name="connsiteX6" fmla="*/ 286603 w 1883391"/>
              <a:gd name="connsiteY6" fmla="*/ 0 h 2169994"/>
              <a:gd name="connsiteX0" fmla="*/ 286603 w 1883391"/>
              <a:gd name="connsiteY0" fmla="*/ 0 h 2022763"/>
              <a:gd name="connsiteX1" fmla="*/ 0 w 1883391"/>
              <a:gd name="connsiteY1" fmla="*/ 1392072 h 2022763"/>
              <a:gd name="connsiteX2" fmla="*/ 558041 w 1883391"/>
              <a:gd name="connsiteY2" fmla="*/ 2022763 h 2022763"/>
              <a:gd name="connsiteX3" fmla="*/ 1395104 w 1883391"/>
              <a:gd name="connsiteY3" fmla="*/ 1573260 h 2022763"/>
              <a:gd name="connsiteX4" fmla="*/ 1883391 w 1883391"/>
              <a:gd name="connsiteY4" fmla="*/ 832514 h 2022763"/>
              <a:gd name="connsiteX5" fmla="*/ 1009934 w 1883391"/>
              <a:gd name="connsiteY5" fmla="*/ 136478 h 2022763"/>
              <a:gd name="connsiteX6" fmla="*/ 286603 w 1883391"/>
              <a:gd name="connsiteY6" fmla="*/ 0 h 2022763"/>
              <a:gd name="connsiteX0" fmla="*/ 216849 w 1813637"/>
              <a:gd name="connsiteY0" fmla="*/ 0 h 2022763"/>
              <a:gd name="connsiteX1" fmla="*/ 0 w 1813637"/>
              <a:gd name="connsiteY1" fmla="*/ 1123758 h 2022763"/>
              <a:gd name="connsiteX2" fmla="*/ 488287 w 1813637"/>
              <a:gd name="connsiteY2" fmla="*/ 2022763 h 2022763"/>
              <a:gd name="connsiteX3" fmla="*/ 1325350 w 1813637"/>
              <a:gd name="connsiteY3" fmla="*/ 1573260 h 2022763"/>
              <a:gd name="connsiteX4" fmla="*/ 1813637 w 1813637"/>
              <a:gd name="connsiteY4" fmla="*/ 832514 h 2022763"/>
              <a:gd name="connsiteX5" fmla="*/ 940180 w 1813637"/>
              <a:gd name="connsiteY5" fmla="*/ 136478 h 2022763"/>
              <a:gd name="connsiteX6" fmla="*/ 216849 w 1813637"/>
              <a:gd name="connsiteY6" fmla="*/ 0 h 2022763"/>
              <a:gd name="connsiteX0" fmla="*/ 216849 w 1813637"/>
              <a:gd name="connsiteY0" fmla="*/ 0 h 2022763"/>
              <a:gd name="connsiteX1" fmla="*/ 0 w 1813637"/>
              <a:gd name="connsiteY1" fmla="*/ 1123758 h 2022763"/>
              <a:gd name="connsiteX2" fmla="*/ 488287 w 1813637"/>
              <a:gd name="connsiteY2" fmla="*/ 2022763 h 2022763"/>
              <a:gd name="connsiteX3" fmla="*/ 1325350 w 1813637"/>
              <a:gd name="connsiteY3" fmla="*/ 1573260 h 2022763"/>
              <a:gd name="connsiteX4" fmla="*/ 1813637 w 1813637"/>
              <a:gd name="connsiteY4" fmla="*/ 832514 h 2022763"/>
              <a:gd name="connsiteX5" fmla="*/ 1046328 w 1813637"/>
              <a:gd name="connsiteY5" fmla="*/ 299669 h 2022763"/>
              <a:gd name="connsiteX6" fmla="*/ 216849 w 1813637"/>
              <a:gd name="connsiteY6" fmla="*/ 0 h 2022763"/>
              <a:gd name="connsiteX0" fmla="*/ 216849 w 1534615"/>
              <a:gd name="connsiteY0" fmla="*/ 0 h 2022763"/>
              <a:gd name="connsiteX1" fmla="*/ 0 w 1534615"/>
              <a:gd name="connsiteY1" fmla="*/ 1123758 h 2022763"/>
              <a:gd name="connsiteX2" fmla="*/ 488287 w 1534615"/>
              <a:gd name="connsiteY2" fmla="*/ 2022763 h 2022763"/>
              <a:gd name="connsiteX3" fmla="*/ 1325350 w 1534615"/>
              <a:gd name="connsiteY3" fmla="*/ 1573260 h 2022763"/>
              <a:gd name="connsiteX4" fmla="*/ 1534615 w 1534615"/>
              <a:gd name="connsiteY4" fmla="*/ 973923 h 2022763"/>
              <a:gd name="connsiteX5" fmla="*/ 1046328 w 1534615"/>
              <a:gd name="connsiteY5" fmla="*/ 299669 h 2022763"/>
              <a:gd name="connsiteX6" fmla="*/ 216849 w 1534615"/>
              <a:gd name="connsiteY6" fmla="*/ 0 h 2022763"/>
              <a:gd name="connsiteX0" fmla="*/ 635381 w 1953147"/>
              <a:gd name="connsiteY0" fmla="*/ 0 h 2172596"/>
              <a:gd name="connsiteX1" fmla="*/ 418532 w 1953147"/>
              <a:gd name="connsiteY1" fmla="*/ 1123758 h 2172596"/>
              <a:gd name="connsiteX2" fmla="*/ 0 w 1953147"/>
              <a:gd name="connsiteY2" fmla="*/ 2172596 h 2172596"/>
              <a:gd name="connsiteX3" fmla="*/ 1743882 w 1953147"/>
              <a:gd name="connsiteY3" fmla="*/ 1573260 h 2172596"/>
              <a:gd name="connsiteX4" fmla="*/ 1953147 w 1953147"/>
              <a:gd name="connsiteY4" fmla="*/ 973923 h 2172596"/>
              <a:gd name="connsiteX5" fmla="*/ 1464860 w 1953147"/>
              <a:gd name="connsiteY5" fmla="*/ 299669 h 2172596"/>
              <a:gd name="connsiteX6" fmla="*/ 635381 w 1953147"/>
              <a:gd name="connsiteY6" fmla="*/ 0 h 2172596"/>
              <a:gd name="connsiteX0" fmla="*/ 635381 w 1953147"/>
              <a:gd name="connsiteY0" fmla="*/ 0 h 2172596"/>
              <a:gd name="connsiteX1" fmla="*/ 279021 w 1953147"/>
              <a:gd name="connsiteY1" fmla="*/ 1123756 h 2172596"/>
              <a:gd name="connsiteX2" fmla="*/ 0 w 1953147"/>
              <a:gd name="connsiteY2" fmla="*/ 2172596 h 2172596"/>
              <a:gd name="connsiteX3" fmla="*/ 1743882 w 1953147"/>
              <a:gd name="connsiteY3" fmla="*/ 1573260 h 2172596"/>
              <a:gd name="connsiteX4" fmla="*/ 1953147 w 1953147"/>
              <a:gd name="connsiteY4" fmla="*/ 973923 h 2172596"/>
              <a:gd name="connsiteX5" fmla="*/ 1464860 w 1953147"/>
              <a:gd name="connsiteY5" fmla="*/ 299669 h 2172596"/>
              <a:gd name="connsiteX6" fmla="*/ 635381 w 1953147"/>
              <a:gd name="connsiteY6" fmla="*/ 0 h 2172596"/>
              <a:gd name="connsiteX0" fmla="*/ 705136 w 2022902"/>
              <a:gd name="connsiteY0" fmla="*/ 0 h 2097678"/>
              <a:gd name="connsiteX1" fmla="*/ 348776 w 2022902"/>
              <a:gd name="connsiteY1" fmla="*/ 1123756 h 2097678"/>
              <a:gd name="connsiteX2" fmla="*/ 0 w 2022902"/>
              <a:gd name="connsiteY2" fmla="*/ 2097678 h 2097678"/>
              <a:gd name="connsiteX3" fmla="*/ 1813637 w 2022902"/>
              <a:gd name="connsiteY3" fmla="*/ 1573260 h 2097678"/>
              <a:gd name="connsiteX4" fmla="*/ 2022902 w 2022902"/>
              <a:gd name="connsiteY4" fmla="*/ 973923 h 2097678"/>
              <a:gd name="connsiteX5" fmla="*/ 1534615 w 2022902"/>
              <a:gd name="connsiteY5" fmla="*/ 299669 h 2097678"/>
              <a:gd name="connsiteX6" fmla="*/ 705136 w 2022902"/>
              <a:gd name="connsiteY6" fmla="*/ 0 h 2097678"/>
              <a:gd name="connsiteX0" fmla="*/ 705136 w 2022902"/>
              <a:gd name="connsiteY0" fmla="*/ 0 h 2097678"/>
              <a:gd name="connsiteX1" fmla="*/ 209266 w 2022902"/>
              <a:gd name="connsiteY1" fmla="*/ 1123757 h 2097678"/>
              <a:gd name="connsiteX2" fmla="*/ 0 w 2022902"/>
              <a:gd name="connsiteY2" fmla="*/ 2097678 h 2097678"/>
              <a:gd name="connsiteX3" fmla="*/ 1813637 w 2022902"/>
              <a:gd name="connsiteY3" fmla="*/ 1573260 h 2097678"/>
              <a:gd name="connsiteX4" fmla="*/ 2022902 w 2022902"/>
              <a:gd name="connsiteY4" fmla="*/ 973923 h 2097678"/>
              <a:gd name="connsiteX5" fmla="*/ 1534615 w 2022902"/>
              <a:gd name="connsiteY5" fmla="*/ 299669 h 2097678"/>
              <a:gd name="connsiteX6" fmla="*/ 705136 w 2022902"/>
              <a:gd name="connsiteY6" fmla="*/ 0 h 2097678"/>
              <a:gd name="connsiteX0" fmla="*/ 705136 w 2022902"/>
              <a:gd name="connsiteY0" fmla="*/ 0 h 2097678"/>
              <a:gd name="connsiteX1" fmla="*/ 209266 w 2022902"/>
              <a:gd name="connsiteY1" fmla="*/ 1123757 h 2097678"/>
              <a:gd name="connsiteX2" fmla="*/ 156503 w 2022902"/>
              <a:gd name="connsiteY2" fmla="*/ 1366461 h 2097678"/>
              <a:gd name="connsiteX3" fmla="*/ 0 w 2022902"/>
              <a:gd name="connsiteY3" fmla="*/ 2097678 h 2097678"/>
              <a:gd name="connsiteX4" fmla="*/ 1813637 w 2022902"/>
              <a:gd name="connsiteY4" fmla="*/ 1573260 h 2097678"/>
              <a:gd name="connsiteX5" fmla="*/ 2022902 w 2022902"/>
              <a:gd name="connsiteY5" fmla="*/ 973923 h 2097678"/>
              <a:gd name="connsiteX6" fmla="*/ 1534615 w 2022902"/>
              <a:gd name="connsiteY6" fmla="*/ 299669 h 2097678"/>
              <a:gd name="connsiteX7" fmla="*/ 705136 w 2022902"/>
              <a:gd name="connsiteY7" fmla="*/ 0 h 2097678"/>
              <a:gd name="connsiteX0" fmla="*/ 705136 w 2022902"/>
              <a:gd name="connsiteY0" fmla="*/ 0 h 2097678"/>
              <a:gd name="connsiteX1" fmla="*/ 209266 w 2022902"/>
              <a:gd name="connsiteY1" fmla="*/ 1123757 h 2097678"/>
              <a:gd name="connsiteX2" fmla="*/ 0 w 2022902"/>
              <a:gd name="connsiteY2" fmla="*/ 1723093 h 2097678"/>
              <a:gd name="connsiteX3" fmla="*/ 0 w 2022902"/>
              <a:gd name="connsiteY3" fmla="*/ 2097678 h 2097678"/>
              <a:gd name="connsiteX4" fmla="*/ 1813637 w 2022902"/>
              <a:gd name="connsiteY4" fmla="*/ 1573260 h 2097678"/>
              <a:gd name="connsiteX5" fmla="*/ 2022902 w 2022902"/>
              <a:gd name="connsiteY5" fmla="*/ 973923 h 2097678"/>
              <a:gd name="connsiteX6" fmla="*/ 1534615 w 2022902"/>
              <a:gd name="connsiteY6" fmla="*/ 299669 h 2097678"/>
              <a:gd name="connsiteX7" fmla="*/ 705136 w 2022902"/>
              <a:gd name="connsiteY7" fmla="*/ 0 h 2097678"/>
              <a:gd name="connsiteX0" fmla="*/ 705136 w 2022902"/>
              <a:gd name="connsiteY0" fmla="*/ 0 h 2172596"/>
              <a:gd name="connsiteX1" fmla="*/ 209266 w 2022902"/>
              <a:gd name="connsiteY1" fmla="*/ 1123757 h 2172596"/>
              <a:gd name="connsiteX2" fmla="*/ 0 w 2022902"/>
              <a:gd name="connsiteY2" fmla="*/ 1723093 h 2172596"/>
              <a:gd name="connsiteX3" fmla="*/ 139511 w 2022902"/>
              <a:gd name="connsiteY3" fmla="*/ 2172596 h 2172596"/>
              <a:gd name="connsiteX4" fmla="*/ 1813637 w 2022902"/>
              <a:gd name="connsiteY4" fmla="*/ 1573260 h 2172596"/>
              <a:gd name="connsiteX5" fmla="*/ 2022902 w 2022902"/>
              <a:gd name="connsiteY5" fmla="*/ 973923 h 2172596"/>
              <a:gd name="connsiteX6" fmla="*/ 1534615 w 2022902"/>
              <a:gd name="connsiteY6" fmla="*/ 299669 h 2172596"/>
              <a:gd name="connsiteX7" fmla="*/ 705136 w 2022902"/>
              <a:gd name="connsiteY7" fmla="*/ 0 h 2172596"/>
              <a:gd name="connsiteX0" fmla="*/ 705136 w 2022902"/>
              <a:gd name="connsiteY0" fmla="*/ 0 h 2172596"/>
              <a:gd name="connsiteX1" fmla="*/ 209266 w 2022902"/>
              <a:gd name="connsiteY1" fmla="*/ 1123757 h 2172596"/>
              <a:gd name="connsiteX2" fmla="*/ 0 w 2022902"/>
              <a:gd name="connsiteY2" fmla="*/ 1723093 h 2172596"/>
              <a:gd name="connsiteX3" fmla="*/ 139511 w 2022902"/>
              <a:gd name="connsiteY3" fmla="*/ 2172596 h 2172596"/>
              <a:gd name="connsiteX4" fmla="*/ 1116084 w 2022902"/>
              <a:gd name="connsiteY4" fmla="*/ 1648175 h 2172596"/>
              <a:gd name="connsiteX5" fmla="*/ 2022902 w 2022902"/>
              <a:gd name="connsiteY5" fmla="*/ 973923 h 2172596"/>
              <a:gd name="connsiteX6" fmla="*/ 1534615 w 2022902"/>
              <a:gd name="connsiteY6" fmla="*/ 299669 h 2172596"/>
              <a:gd name="connsiteX7" fmla="*/ 705136 w 2022902"/>
              <a:gd name="connsiteY7" fmla="*/ 0 h 2172596"/>
              <a:gd name="connsiteX0" fmla="*/ 705136 w 1743882"/>
              <a:gd name="connsiteY0" fmla="*/ 0 h 2172596"/>
              <a:gd name="connsiteX1" fmla="*/ 209266 w 1743882"/>
              <a:gd name="connsiteY1" fmla="*/ 1123757 h 2172596"/>
              <a:gd name="connsiteX2" fmla="*/ 0 w 1743882"/>
              <a:gd name="connsiteY2" fmla="*/ 1723093 h 2172596"/>
              <a:gd name="connsiteX3" fmla="*/ 139511 w 1743882"/>
              <a:gd name="connsiteY3" fmla="*/ 2172596 h 2172596"/>
              <a:gd name="connsiteX4" fmla="*/ 1116084 w 1743882"/>
              <a:gd name="connsiteY4" fmla="*/ 1648175 h 2172596"/>
              <a:gd name="connsiteX5" fmla="*/ 1743882 w 1743882"/>
              <a:gd name="connsiteY5" fmla="*/ 824087 h 2172596"/>
              <a:gd name="connsiteX6" fmla="*/ 1534615 w 1743882"/>
              <a:gd name="connsiteY6" fmla="*/ 299669 h 2172596"/>
              <a:gd name="connsiteX7" fmla="*/ 705136 w 1743882"/>
              <a:gd name="connsiteY7" fmla="*/ 0 h 2172596"/>
              <a:gd name="connsiteX0" fmla="*/ 837063 w 1743882"/>
              <a:gd name="connsiteY0" fmla="*/ 0 h 2097680"/>
              <a:gd name="connsiteX1" fmla="*/ 209266 w 1743882"/>
              <a:gd name="connsiteY1" fmla="*/ 1048841 h 2097680"/>
              <a:gd name="connsiteX2" fmla="*/ 0 w 1743882"/>
              <a:gd name="connsiteY2" fmla="*/ 1648177 h 2097680"/>
              <a:gd name="connsiteX3" fmla="*/ 139511 w 1743882"/>
              <a:gd name="connsiteY3" fmla="*/ 2097680 h 2097680"/>
              <a:gd name="connsiteX4" fmla="*/ 1116084 w 1743882"/>
              <a:gd name="connsiteY4" fmla="*/ 1573259 h 2097680"/>
              <a:gd name="connsiteX5" fmla="*/ 1743882 w 1743882"/>
              <a:gd name="connsiteY5" fmla="*/ 749171 h 2097680"/>
              <a:gd name="connsiteX6" fmla="*/ 1534615 w 1743882"/>
              <a:gd name="connsiteY6" fmla="*/ 224753 h 2097680"/>
              <a:gd name="connsiteX7" fmla="*/ 837063 w 1743882"/>
              <a:gd name="connsiteY7" fmla="*/ 0 h 2097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43882" h="2097680">
                <a:moveTo>
                  <a:pt x="837063" y="0"/>
                </a:moveTo>
                <a:lnTo>
                  <a:pt x="209266" y="1048841"/>
                </a:lnTo>
                <a:lnTo>
                  <a:pt x="0" y="1648177"/>
                </a:lnTo>
                <a:lnTo>
                  <a:pt x="139511" y="2097680"/>
                </a:lnTo>
                <a:lnTo>
                  <a:pt x="1116084" y="1573259"/>
                </a:lnTo>
                <a:lnTo>
                  <a:pt x="1743882" y="749171"/>
                </a:lnTo>
                <a:lnTo>
                  <a:pt x="1534615" y="224753"/>
                </a:lnTo>
                <a:lnTo>
                  <a:pt x="837063" y="0"/>
                </a:lnTo>
                <a:close/>
              </a:path>
            </a:pathLst>
          </a:custGeom>
          <a:noFill/>
          <a:ln w="28575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42" name="橢圓 41"/>
          <p:cNvSpPr/>
          <p:nvPr/>
        </p:nvSpPr>
        <p:spPr>
          <a:xfrm>
            <a:off x="2025650" y="2924175"/>
            <a:ext cx="142875" cy="1444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4917" name="矩形 42"/>
          <p:cNvSpPr>
            <a:spLocks noChangeArrowheads="1"/>
          </p:cNvSpPr>
          <p:nvPr/>
        </p:nvSpPr>
        <p:spPr bwMode="auto">
          <a:xfrm>
            <a:off x="-36513" y="539750"/>
            <a:ext cx="4994276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sz="1800" b="1">
                <a:latin typeface="Arial" charset="0"/>
                <a:ea typeface="Gulim" charset="-127"/>
              </a:rPr>
              <a:t/>
            </a:r>
            <a:br>
              <a:rPr lang="en-US" altLang="ko-KR" sz="1800" b="1">
                <a:latin typeface="Arial" charset="0"/>
                <a:ea typeface="Gulim" charset="-127"/>
              </a:rPr>
            </a:br>
            <a:r>
              <a:rPr lang="en-US" altLang="ko-KR" sz="1800" b="1">
                <a:latin typeface="Arial" charset="0"/>
                <a:ea typeface="Gulim" charset="-127"/>
              </a:rPr>
              <a:t>             </a:t>
            </a:r>
            <a:r>
              <a:rPr lang="en-US" altLang="zh-TW" sz="1800" b="1">
                <a:solidFill>
                  <a:srgbClr val="000000"/>
                </a:solidFill>
                <a:latin typeface="Arial" charset="0"/>
                <a:ea typeface="Gulim" charset="-127"/>
              </a:rPr>
              <a:t>stop when no more new assignment</a:t>
            </a:r>
            <a:endParaRPr lang="en-US" altLang="ko-KR" sz="1800" b="1">
              <a:latin typeface="Arial" charset="0"/>
              <a:ea typeface="Gulim" charset="-127"/>
            </a:endParaRPr>
          </a:p>
        </p:txBody>
      </p:sp>
      <p:sp>
        <p:nvSpPr>
          <p:cNvPr id="34918" name="Rectangle 2"/>
          <p:cNvSpPr txBox="1">
            <a:spLocks noChangeArrowheads="1"/>
          </p:cNvSpPr>
          <p:nvPr/>
        </p:nvSpPr>
        <p:spPr bwMode="auto">
          <a:xfrm>
            <a:off x="179388" y="5661025"/>
            <a:ext cx="428466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ko-KR" b="1" i="1">
                <a:ea typeface="Gulim" charset="-127"/>
              </a:rPr>
              <a:t>K-Means</a:t>
            </a:r>
            <a:r>
              <a:rPr kumimoji="0" lang="en-US" altLang="ko-KR" b="1">
                <a:ea typeface="Gulim" charset="-127"/>
              </a:rPr>
              <a:t> Clustering</a:t>
            </a:r>
            <a:endParaRPr kumimoji="0" lang="en-US" altLang="ko-KR" sz="2800" b="1">
              <a:ea typeface="Gulim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5202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標題 1"/>
          <p:cNvSpPr>
            <a:spLocks noGrp="1"/>
          </p:cNvSpPr>
          <p:nvPr>
            <p:ph type="title"/>
          </p:nvPr>
        </p:nvSpPr>
        <p:spPr>
          <a:xfrm>
            <a:off x="457200" y="44450"/>
            <a:ext cx="8229600" cy="561975"/>
          </a:xfrm>
        </p:spPr>
        <p:txBody>
          <a:bodyPr/>
          <a:lstStyle/>
          <a:p>
            <a:r>
              <a:rPr lang="en-US" altLang="ko-KR" i="1">
                <a:latin typeface="Calibri" charset="0"/>
                <a:ea typeface="Gulim" charset="-127"/>
              </a:rPr>
              <a:t>K-Means</a:t>
            </a:r>
            <a:r>
              <a:rPr lang="en-US" altLang="ko-KR">
                <a:latin typeface="Calibri" charset="0"/>
                <a:ea typeface="Gulim" charset="-127"/>
              </a:rPr>
              <a:t> Clustering </a:t>
            </a:r>
            <a:r>
              <a:rPr lang="en-US" altLang="ko-KR" sz="3200">
                <a:solidFill>
                  <a:schemeClr val="accent1"/>
                </a:solidFill>
                <a:latin typeface="Calibri" charset="0"/>
                <a:ea typeface="Gulim" charset="-127"/>
              </a:rPr>
              <a:t>(</a:t>
            </a:r>
            <a:r>
              <a:rPr lang="en-US" altLang="ko-KR" sz="3200" i="1">
                <a:solidFill>
                  <a:schemeClr val="accent1"/>
                </a:solidFill>
                <a:latin typeface="Calibri" charset="0"/>
                <a:ea typeface="Gulim" charset="-127"/>
              </a:rPr>
              <a:t>K=2</a:t>
            </a:r>
            <a:r>
              <a:rPr lang="en-US" altLang="ko-KR" sz="3200">
                <a:solidFill>
                  <a:schemeClr val="accent1"/>
                </a:solidFill>
                <a:latin typeface="Calibri" charset="0"/>
                <a:ea typeface="Gulim" charset="-127"/>
              </a:rPr>
              <a:t>, two clusters)</a:t>
            </a:r>
            <a:endParaRPr lang="zh-TW" altLang="en-US" sz="3200">
              <a:solidFill>
                <a:schemeClr val="accent1"/>
              </a:solidFill>
              <a:latin typeface="Calibri" charset="0"/>
              <a:ea typeface="標楷體" charset="-120"/>
            </a:endParaRPr>
          </a:p>
        </p:txBody>
      </p:sp>
      <p:sp>
        <p:nvSpPr>
          <p:cNvPr id="35843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35F9C88-D6D8-7F46-8A8F-087A4CD03ED3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31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4787900" y="765175"/>
          <a:ext cx="4032250" cy="5638801"/>
        </p:xfrm>
        <a:graphic>
          <a:graphicData uri="http://schemas.openxmlformats.org/drawingml/2006/table">
            <a:tbl>
              <a:tblPr/>
              <a:tblGrid>
                <a:gridCol w="576263"/>
                <a:gridCol w="431800"/>
                <a:gridCol w="647700"/>
                <a:gridCol w="720725"/>
                <a:gridCol w="719137"/>
                <a:gridCol w="936625"/>
              </a:tblGrid>
              <a:tr h="5921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Point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P(x,y)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m1 distance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m2 distance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p01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a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(3, 4)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1.95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3.78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Cluster1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p02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b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(3, 6)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0.69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4.51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Cluster1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p03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(3, 8)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2.27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5.86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Cluster1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p04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d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(4, 5)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0.89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3.13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Cluster1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p05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e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(4, 7)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1.22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4.45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Cluster1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p06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f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(5, 1)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5.01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3.05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Cluster2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p07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g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(5, 5)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1.57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2.30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Cluster1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p08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h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(7, 3)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4.37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0.56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Cluster2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p09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i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(7, 5)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3.43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1.52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Cluster2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p10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j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(8, 5)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4.41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1.95 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Cluster2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m1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(3.67, 5.83)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m2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(6.75, 3.50)</a:t>
                      </a: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圖表 5"/>
          <p:cNvGraphicFramePr>
            <a:graphicFrameLocks noGrp="1"/>
          </p:cNvGraphicFramePr>
          <p:nvPr/>
        </p:nvGraphicFramePr>
        <p:xfrm>
          <a:off x="251520" y="1268760"/>
          <a:ext cx="4248472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橢圓 10"/>
          <p:cNvSpPr/>
          <p:nvPr/>
        </p:nvSpPr>
        <p:spPr>
          <a:xfrm>
            <a:off x="1763713" y="2781300"/>
            <a:ext cx="144462" cy="142875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橢圓 11"/>
          <p:cNvSpPr/>
          <p:nvPr/>
        </p:nvSpPr>
        <p:spPr>
          <a:xfrm>
            <a:off x="1763713" y="2060575"/>
            <a:ext cx="144462" cy="144463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3" name="橢圓 12"/>
          <p:cNvSpPr/>
          <p:nvPr/>
        </p:nvSpPr>
        <p:spPr>
          <a:xfrm>
            <a:off x="2124075" y="3068638"/>
            <a:ext cx="144463" cy="14446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4" name="橢圓 13"/>
          <p:cNvSpPr/>
          <p:nvPr/>
        </p:nvSpPr>
        <p:spPr>
          <a:xfrm>
            <a:off x="2124075" y="2420938"/>
            <a:ext cx="144463" cy="14446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5" name="橢圓 14"/>
          <p:cNvSpPr/>
          <p:nvPr/>
        </p:nvSpPr>
        <p:spPr>
          <a:xfrm>
            <a:off x="1763713" y="3429000"/>
            <a:ext cx="144462" cy="144463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6" name="橢圓 15"/>
          <p:cNvSpPr/>
          <p:nvPr/>
        </p:nvSpPr>
        <p:spPr>
          <a:xfrm>
            <a:off x="2484438" y="3068638"/>
            <a:ext cx="142875" cy="14446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8" name="橢圓 17"/>
          <p:cNvSpPr/>
          <p:nvPr/>
        </p:nvSpPr>
        <p:spPr>
          <a:xfrm>
            <a:off x="3132138" y="3068638"/>
            <a:ext cx="144462" cy="14446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9" name="橢圓 18"/>
          <p:cNvSpPr/>
          <p:nvPr/>
        </p:nvSpPr>
        <p:spPr>
          <a:xfrm>
            <a:off x="3132138" y="3789363"/>
            <a:ext cx="144462" cy="14446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" name="橢圓 19"/>
          <p:cNvSpPr/>
          <p:nvPr/>
        </p:nvSpPr>
        <p:spPr>
          <a:xfrm>
            <a:off x="3492500" y="3068638"/>
            <a:ext cx="142875" cy="14446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6" name="橢圓 35"/>
          <p:cNvSpPr/>
          <p:nvPr/>
        </p:nvSpPr>
        <p:spPr>
          <a:xfrm>
            <a:off x="2484438" y="4437063"/>
            <a:ext cx="142875" cy="14446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40" name="手繪多邊形 39"/>
          <p:cNvSpPr/>
          <p:nvPr/>
        </p:nvSpPr>
        <p:spPr>
          <a:xfrm>
            <a:off x="2268538" y="2852738"/>
            <a:ext cx="1798637" cy="2016125"/>
          </a:xfrm>
          <a:custGeom>
            <a:avLst/>
            <a:gdLst>
              <a:gd name="connsiteX0" fmla="*/ 286603 w 1883391"/>
              <a:gd name="connsiteY0" fmla="*/ 0 h 2169994"/>
              <a:gd name="connsiteX1" fmla="*/ 0 w 1883391"/>
              <a:gd name="connsiteY1" fmla="*/ 1392072 h 2169994"/>
              <a:gd name="connsiteX2" fmla="*/ 464024 w 1883391"/>
              <a:gd name="connsiteY2" fmla="*/ 2169994 h 2169994"/>
              <a:gd name="connsiteX3" fmla="*/ 1460310 w 1883391"/>
              <a:gd name="connsiteY3" fmla="*/ 1692323 h 2169994"/>
              <a:gd name="connsiteX4" fmla="*/ 1883391 w 1883391"/>
              <a:gd name="connsiteY4" fmla="*/ 832514 h 2169994"/>
              <a:gd name="connsiteX5" fmla="*/ 1009934 w 1883391"/>
              <a:gd name="connsiteY5" fmla="*/ 136478 h 2169994"/>
              <a:gd name="connsiteX6" fmla="*/ 286603 w 1883391"/>
              <a:gd name="connsiteY6" fmla="*/ 0 h 2169994"/>
              <a:gd name="connsiteX0" fmla="*/ 286603 w 1883391"/>
              <a:gd name="connsiteY0" fmla="*/ 0 h 2169994"/>
              <a:gd name="connsiteX1" fmla="*/ 0 w 1883391"/>
              <a:gd name="connsiteY1" fmla="*/ 1392072 h 2169994"/>
              <a:gd name="connsiteX2" fmla="*/ 464024 w 1883391"/>
              <a:gd name="connsiteY2" fmla="*/ 2169994 h 2169994"/>
              <a:gd name="connsiteX3" fmla="*/ 1395104 w 1883391"/>
              <a:gd name="connsiteY3" fmla="*/ 1573260 h 2169994"/>
              <a:gd name="connsiteX4" fmla="*/ 1883391 w 1883391"/>
              <a:gd name="connsiteY4" fmla="*/ 832514 h 2169994"/>
              <a:gd name="connsiteX5" fmla="*/ 1009934 w 1883391"/>
              <a:gd name="connsiteY5" fmla="*/ 136478 h 2169994"/>
              <a:gd name="connsiteX6" fmla="*/ 286603 w 1883391"/>
              <a:gd name="connsiteY6" fmla="*/ 0 h 2169994"/>
              <a:gd name="connsiteX0" fmla="*/ 286603 w 1883391"/>
              <a:gd name="connsiteY0" fmla="*/ 0 h 2022763"/>
              <a:gd name="connsiteX1" fmla="*/ 0 w 1883391"/>
              <a:gd name="connsiteY1" fmla="*/ 1392072 h 2022763"/>
              <a:gd name="connsiteX2" fmla="*/ 558041 w 1883391"/>
              <a:gd name="connsiteY2" fmla="*/ 2022763 h 2022763"/>
              <a:gd name="connsiteX3" fmla="*/ 1395104 w 1883391"/>
              <a:gd name="connsiteY3" fmla="*/ 1573260 h 2022763"/>
              <a:gd name="connsiteX4" fmla="*/ 1883391 w 1883391"/>
              <a:gd name="connsiteY4" fmla="*/ 832514 h 2022763"/>
              <a:gd name="connsiteX5" fmla="*/ 1009934 w 1883391"/>
              <a:gd name="connsiteY5" fmla="*/ 136478 h 2022763"/>
              <a:gd name="connsiteX6" fmla="*/ 286603 w 1883391"/>
              <a:gd name="connsiteY6" fmla="*/ 0 h 2022763"/>
              <a:gd name="connsiteX0" fmla="*/ 216849 w 1813637"/>
              <a:gd name="connsiteY0" fmla="*/ 0 h 2022763"/>
              <a:gd name="connsiteX1" fmla="*/ 0 w 1813637"/>
              <a:gd name="connsiteY1" fmla="*/ 1123758 h 2022763"/>
              <a:gd name="connsiteX2" fmla="*/ 488287 w 1813637"/>
              <a:gd name="connsiteY2" fmla="*/ 2022763 h 2022763"/>
              <a:gd name="connsiteX3" fmla="*/ 1325350 w 1813637"/>
              <a:gd name="connsiteY3" fmla="*/ 1573260 h 2022763"/>
              <a:gd name="connsiteX4" fmla="*/ 1813637 w 1813637"/>
              <a:gd name="connsiteY4" fmla="*/ 832514 h 2022763"/>
              <a:gd name="connsiteX5" fmla="*/ 940180 w 1813637"/>
              <a:gd name="connsiteY5" fmla="*/ 136478 h 2022763"/>
              <a:gd name="connsiteX6" fmla="*/ 216849 w 1813637"/>
              <a:gd name="connsiteY6" fmla="*/ 0 h 2022763"/>
              <a:gd name="connsiteX0" fmla="*/ 216849 w 1813637"/>
              <a:gd name="connsiteY0" fmla="*/ 0 h 2022763"/>
              <a:gd name="connsiteX1" fmla="*/ 0 w 1813637"/>
              <a:gd name="connsiteY1" fmla="*/ 1123758 h 2022763"/>
              <a:gd name="connsiteX2" fmla="*/ 488287 w 1813637"/>
              <a:gd name="connsiteY2" fmla="*/ 2022763 h 2022763"/>
              <a:gd name="connsiteX3" fmla="*/ 1325350 w 1813637"/>
              <a:gd name="connsiteY3" fmla="*/ 1573260 h 2022763"/>
              <a:gd name="connsiteX4" fmla="*/ 1813637 w 1813637"/>
              <a:gd name="connsiteY4" fmla="*/ 832514 h 2022763"/>
              <a:gd name="connsiteX5" fmla="*/ 1046328 w 1813637"/>
              <a:gd name="connsiteY5" fmla="*/ 299669 h 2022763"/>
              <a:gd name="connsiteX6" fmla="*/ 216849 w 1813637"/>
              <a:gd name="connsiteY6" fmla="*/ 0 h 2022763"/>
              <a:gd name="connsiteX0" fmla="*/ 216849 w 1534615"/>
              <a:gd name="connsiteY0" fmla="*/ 0 h 2022763"/>
              <a:gd name="connsiteX1" fmla="*/ 0 w 1534615"/>
              <a:gd name="connsiteY1" fmla="*/ 1123758 h 2022763"/>
              <a:gd name="connsiteX2" fmla="*/ 488287 w 1534615"/>
              <a:gd name="connsiteY2" fmla="*/ 2022763 h 2022763"/>
              <a:gd name="connsiteX3" fmla="*/ 1325350 w 1534615"/>
              <a:gd name="connsiteY3" fmla="*/ 1573260 h 2022763"/>
              <a:gd name="connsiteX4" fmla="*/ 1534615 w 1534615"/>
              <a:gd name="connsiteY4" fmla="*/ 973923 h 2022763"/>
              <a:gd name="connsiteX5" fmla="*/ 1046328 w 1534615"/>
              <a:gd name="connsiteY5" fmla="*/ 299669 h 2022763"/>
              <a:gd name="connsiteX6" fmla="*/ 216849 w 1534615"/>
              <a:gd name="connsiteY6" fmla="*/ 0 h 2022763"/>
              <a:gd name="connsiteX0" fmla="*/ 635381 w 1953147"/>
              <a:gd name="connsiteY0" fmla="*/ 0 h 2172596"/>
              <a:gd name="connsiteX1" fmla="*/ 418532 w 1953147"/>
              <a:gd name="connsiteY1" fmla="*/ 1123758 h 2172596"/>
              <a:gd name="connsiteX2" fmla="*/ 0 w 1953147"/>
              <a:gd name="connsiteY2" fmla="*/ 2172596 h 2172596"/>
              <a:gd name="connsiteX3" fmla="*/ 1743882 w 1953147"/>
              <a:gd name="connsiteY3" fmla="*/ 1573260 h 2172596"/>
              <a:gd name="connsiteX4" fmla="*/ 1953147 w 1953147"/>
              <a:gd name="connsiteY4" fmla="*/ 973923 h 2172596"/>
              <a:gd name="connsiteX5" fmla="*/ 1464860 w 1953147"/>
              <a:gd name="connsiteY5" fmla="*/ 299669 h 2172596"/>
              <a:gd name="connsiteX6" fmla="*/ 635381 w 1953147"/>
              <a:gd name="connsiteY6" fmla="*/ 0 h 2172596"/>
              <a:gd name="connsiteX0" fmla="*/ 635381 w 1953147"/>
              <a:gd name="connsiteY0" fmla="*/ 0 h 2172596"/>
              <a:gd name="connsiteX1" fmla="*/ 279021 w 1953147"/>
              <a:gd name="connsiteY1" fmla="*/ 1123756 h 2172596"/>
              <a:gd name="connsiteX2" fmla="*/ 0 w 1953147"/>
              <a:gd name="connsiteY2" fmla="*/ 2172596 h 2172596"/>
              <a:gd name="connsiteX3" fmla="*/ 1743882 w 1953147"/>
              <a:gd name="connsiteY3" fmla="*/ 1573260 h 2172596"/>
              <a:gd name="connsiteX4" fmla="*/ 1953147 w 1953147"/>
              <a:gd name="connsiteY4" fmla="*/ 973923 h 2172596"/>
              <a:gd name="connsiteX5" fmla="*/ 1464860 w 1953147"/>
              <a:gd name="connsiteY5" fmla="*/ 299669 h 2172596"/>
              <a:gd name="connsiteX6" fmla="*/ 635381 w 1953147"/>
              <a:gd name="connsiteY6" fmla="*/ 0 h 2172596"/>
              <a:gd name="connsiteX0" fmla="*/ 705136 w 2022902"/>
              <a:gd name="connsiteY0" fmla="*/ 0 h 2097678"/>
              <a:gd name="connsiteX1" fmla="*/ 348776 w 2022902"/>
              <a:gd name="connsiteY1" fmla="*/ 1123756 h 2097678"/>
              <a:gd name="connsiteX2" fmla="*/ 0 w 2022902"/>
              <a:gd name="connsiteY2" fmla="*/ 2097678 h 2097678"/>
              <a:gd name="connsiteX3" fmla="*/ 1813637 w 2022902"/>
              <a:gd name="connsiteY3" fmla="*/ 1573260 h 2097678"/>
              <a:gd name="connsiteX4" fmla="*/ 2022902 w 2022902"/>
              <a:gd name="connsiteY4" fmla="*/ 973923 h 2097678"/>
              <a:gd name="connsiteX5" fmla="*/ 1534615 w 2022902"/>
              <a:gd name="connsiteY5" fmla="*/ 299669 h 2097678"/>
              <a:gd name="connsiteX6" fmla="*/ 705136 w 2022902"/>
              <a:gd name="connsiteY6" fmla="*/ 0 h 2097678"/>
              <a:gd name="connsiteX0" fmla="*/ 705136 w 2022902"/>
              <a:gd name="connsiteY0" fmla="*/ 0 h 2097678"/>
              <a:gd name="connsiteX1" fmla="*/ 209266 w 2022902"/>
              <a:gd name="connsiteY1" fmla="*/ 1123757 h 2097678"/>
              <a:gd name="connsiteX2" fmla="*/ 0 w 2022902"/>
              <a:gd name="connsiteY2" fmla="*/ 2097678 h 2097678"/>
              <a:gd name="connsiteX3" fmla="*/ 1813637 w 2022902"/>
              <a:gd name="connsiteY3" fmla="*/ 1573260 h 2097678"/>
              <a:gd name="connsiteX4" fmla="*/ 2022902 w 2022902"/>
              <a:gd name="connsiteY4" fmla="*/ 973923 h 2097678"/>
              <a:gd name="connsiteX5" fmla="*/ 1534615 w 2022902"/>
              <a:gd name="connsiteY5" fmla="*/ 299669 h 2097678"/>
              <a:gd name="connsiteX6" fmla="*/ 705136 w 2022902"/>
              <a:gd name="connsiteY6" fmla="*/ 0 h 2097678"/>
              <a:gd name="connsiteX0" fmla="*/ 705136 w 2022902"/>
              <a:gd name="connsiteY0" fmla="*/ 0 h 2097678"/>
              <a:gd name="connsiteX1" fmla="*/ 209266 w 2022902"/>
              <a:gd name="connsiteY1" fmla="*/ 1123757 h 2097678"/>
              <a:gd name="connsiteX2" fmla="*/ 156503 w 2022902"/>
              <a:gd name="connsiteY2" fmla="*/ 1366461 h 2097678"/>
              <a:gd name="connsiteX3" fmla="*/ 0 w 2022902"/>
              <a:gd name="connsiteY3" fmla="*/ 2097678 h 2097678"/>
              <a:gd name="connsiteX4" fmla="*/ 1813637 w 2022902"/>
              <a:gd name="connsiteY4" fmla="*/ 1573260 h 2097678"/>
              <a:gd name="connsiteX5" fmla="*/ 2022902 w 2022902"/>
              <a:gd name="connsiteY5" fmla="*/ 973923 h 2097678"/>
              <a:gd name="connsiteX6" fmla="*/ 1534615 w 2022902"/>
              <a:gd name="connsiteY6" fmla="*/ 299669 h 2097678"/>
              <a:gd name="connsiteX7" fmla="*/ 705136 w 2022902"/>
              <a:gd name="connsiteY7" fmla="*/ 0 h 2097678"/>
              <a:gd name="connsiteX0" fmla="*/ 705136 w 2022902"/>
              <a:gd name="connsiteY0" fmla="*/ 0 h 2097678"/>
              <a:gd name="connsiteX1" fmla="*/ 209266 w 2022902"/>
              <a:gd name="connsiteY1" fmla="*/ 1123757 h 2097678"/>
              <a:gd name="connsiteX2" fmla="*/ 0 w 2022902"/>
              <a:gd name="connsiteY2" fmla="*/ 1723093 h 2097678"/>
              <a:gd name="connsiteX3" fmla="*/ 0 w 2022902"/>
              <a:gd name="connsiteY3" fmla="*/ 2097678 h 2097678"/>
              <a:gd name="connsiteX4" fmla="*/ 1813637 w 2022902"/>
              <a:gd name="connsiteY4" fmla="*/ 1573260 h 2097678"/>
              <a:gd name="connsiteX5" fmla="*/ 2022902 w 2022902"/>
              <a:gd name="connsiteY5" fmla="*/ 973923 h 2097678"/>
              <a:gd name="connsiteX6" fmla="*/ 1534615 w 2022902"/>
              <a:gd name="connsiteY6" fmla="*/ 299669 h 2097678"/>
              <a:gd name="connsiteX7" fmla="*/ 705136 w 2022902"/>
              <a:gd name="connsiteY7" fmla="*/ 0 h 2097678"/>
              <a:gd name="connsiteX0" fmla="*/ 705136 w 2022902"/>
              <a:gd name="connsiteY0" fmla="*/ 0 h 2172596"/>
              <a:gd name="connsiteX1" fmla="*/ 209266 w 2022902"/>
              <a:gd name="connsiteY1" fmla="*/ 1123757 h 2172596"/>
              <a:gd name="connsiteX2" fmla="*/ 0 w 2022902"/>
              <a:gd name="connsiteY2" fmla="*/ 1723093 h 2172596"/>
              <a:gd name="connsiteX3" fmla="*/ 139511 w 2022902"/>
              <a:gd name="connsiteY3" fmla="*/ 2172596 h 2172596"/>
              <a:gd name="connsiteX4" fmla="*/ 1813637 w 2022902"/>
              <a:gd name="connsiteY4" fmla="*/ 1573260 h 2172596"/>
              <a:gd name="connsiteX5" fmla="*/ 2022902 w 2022902"/>
              <a:gd name="connsiteY5" fmla="*/ 973923 h 2172596"/>
              <a:gd name="connsiteX6" fmla="*/ 1534615 w 2022902"/>
              <a:gd name="connsiteY6" fmla="*/ 299669 h 2172596"/>
              <a:gd name="connsiteX7" fmla="*/ 705136 w 2022902"/>
              <a:gd name="connsiteY7" fmla="*/ 0 h 2172596"/>
              <a:gd name="connsiteX0" fmla="*/ 705136 w 2022902"/>
              <a:gd name="connsiteY0" fmla="*/ 0 h 2172596"/>
              <a:gd name="connsiteX1" fmla="*/ 209266 w 2022902"/>
              <a:gd name="connsiteY1" fmla="*/ 1123757 h 2172596"/>
              <a:gd name="connsiteX2" fmla="*/ 0 w 2022902"/>
              <a:gd name="connsiteY2" fmla="*/ 1723093 h 2172596"/>
              <a:gd name="connsiteX3" fmla="*/ 139511 w 2022902"/>
              <a:gd name="connsiteY3" fmla="*/ 2172596 h 2172596"/>
              <a:gd name="connsiteX4" fmla="*/ 1116084 w 2022902"/>
              <a:gd name="connsiteY4" fmla="*/ 1648175 h 2172596"/>
              <a:gd name="connsiteX5" fmla="*/ 2022902 w 2022902"/>
              <a:gd name="connsiteY5" fmla="*/ 973923 h 2172596"/>
              <a:gd name="connsiteX6" fmla="*/ 1534615 w 2022902"/>
              <a:gd name="connsiteY6" fmla="*/ 299669 h 2172596"/>
              <a:gd name="connsiteX7" fmla="*/ 705136 w 2022902"/>
              <a:gd name="connsiteY7" fmla="*/ 0 h 2172596"/>
              <a:gd name="connsiteX0" fmla="*/ 705136 w 1743882"/>
              <a:gd name="connsiteY0" fmla="*/ 0 h 2172596"/>
              <a:gd name="connsiteX1" fmla="*/ 209266 w 1743882"/>
              <a:gd name="connsiteY1" fmla="*/ 1123757 h 2172596"/>
              <a:gd name="connsiteX2" fmla="*/ 0 w 1743882"/>
              <a:gd name="connsiteY2" fmla="*/ 1723093 h 2172596"/>
              <a:gd name="connsiteX3" fmla="*/ 139511 w 1743882"/>
              <a:gd name="connsiteY3" fmla="*/ 2172596 h 2172596"/>
              <a:gd name="connsiteX4" fmla="*/ 1116084 w 1743882"/>
              <a:gd name="connsiteY4" fmla="*/ 1648175 h 2172596"/>
              <a:gd name="connsiteX5" fmla="*/ 1743882 w 1743882"/>
              <a:gd name="connsiteY5" fmla="*/ 824087 h 2172596"/>
              <a:gd name="connsiteX6" fmla="*/ 1534615 w 1743882"/>
              <a:gd name="connsiteY6" fmla="*/ 299669 h 2172596"/>
              <a:gd name="connsiteX7" fmla="*/ 705136 w 1743882"/>
              <a:gd name="connsiteY7" fmla="*/ 0 h 2172596"/>
              <a:gd name="connsiteX0" fmla="*/ 837063 w 1743882"/>
              <a:gd name="connsiteY0" fmla="*/ 0 h 2097680"/>
              <a:gd name="connsiteX1" fmla="*/ 209266 w 1743882"/>
              <a:gd name="connsiteY1" fmla="*/ 1048841 h 2097680"/>
              <a:gd name="connsiteX2" fmla="*/ 0 w 1743882"/>
              <a:gd name="connsiteY2" fmla="*/ 1648177 h 2097680"/>
              <a:gd name="connsiteX3" fmla="*/ 139511 w 1743882"/>
              <a:gd name="connsiteY3" fmla="*/ 2097680 h 2097680"/>
              <a:gd name="connsiteX4" fmla="*/ 1116084 w 1743882"/>
              <a:gd name="connsiteY4" fmla="*/ 1573259 h 2097680"/>
              <a:gd name="connsiteX5" fmla="*/ 1743882 w 1743882"/>
              <a:gd name="connsiteY5" fmla="*/ 749171 h 2097680"/>
              <a:gd name="connsiteX6" fmla="*/ 1534615 w 1743882"/>
              <a:gd name="connsiteY6" fmla="*/ 224753 h 2097680"/>
              <a:gd name="connsiteX7" fmla="*/ 837063 w 1743882"/>
              <a:gd name="connsiteY7" fmla="*/ 0 h 2097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43882" h="2097680">
                <a:moveTo>
                  <a:pt x="837063" y="0"/>
                </a:moveTo>
                <a:lnTo>
                  <a:pt x="209266" y="1048841"/>
                </a:lnTo>
                <a:lnTo>
                  <a:pt x="0" y="1648177"/>
                </a:lnTo>
                <a:lnTo>
                  <a:pt x="139511" y="2097680"/>
                </a:lnTo>
                <a:lnTo>
                  <a:pt x="1116084" y="1573259"/>
                </a:lnTo>
                <a:lnTo>
                  <a:pt x="1743882" y="749171"/>
                </a:lnTo>
                <a:lnTo>
                  <a:pt x="1534615" y="224753"/>
                </a:lnTo>
                <a:lnTo>
                  <a:pt x="837063" y="0"/>
                </a:lnTo>
                <a:close/>
              </a:path>
            </a:pathLst>
          </a:custGeom>
          <a:noFill/>
          <a:ln w="28575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35939" name="矩形 42"/>
          <p:cNvSpPr>
            <a:spLocks noChangeArrowheads="1"/>
          </p:cNvSpPr>
          <p:nvPr/>
        </p:nvSpPr>
        <p:spPr bwMode="auto">
          <a:xfrm>
            <a:off x="-36513" y="539750"/>
            <a:ext cx="4994276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sz="1800" b="1">
                <a:latin typeface="Arial" charset="0"/>
                <a:ea typeface="Gulim" charset="-127"/>
              </a:rPr>
              <a:t/>
            </a:r>
            <a:br>
              <a:rPr lang="en-US" altLang="ko-KR" sz="1800" b="1">
                <a:latin typeface="Arial" charset="0"/>
                <a:ea typeface="Gulim" charset="-127"/>
              </a:rPr>
            </a:br>
            <a:r>
              <a:rPr lang="en-US" altLang="ko-KR" sz="1800" b="1">
                <a:latin typeface="Arial" charset="0"/>
                <a:ea typeface="Gulim" charset="-127"/>
              </a:rPr>
              <a:t>             </a:t>
            </a:r>
            <a:r>
              <a:rPr lang="en-US" altLang="zh-TW" sz="1800" b="1">
                <a:solidFill>
                  <a:srgbClr val="000000"/>
                </a:solidFill>
                <a:latin typeface="Arial" charset="0"/>
                <a:ea typeface="Gulim" charset="-127"/>
              </a:rPr>
              <a:t>stop when no more new assignment</a:t>
            </a:r>
            <a:endParaRPr lang="en-US" altLang="ko-KR" sz="1800" b="1">
              <a:latin typeface="Arial" charset="0"/>
              <a:ea typeface="Gulim" charset="-127"/>
            </a:endParaRPr>
          </a:p>
        </p:txBody>
      </p:sp>
      <p:sp>
        <p:nvSpPr>
          <p:cNvPr id="21" name="手繪多邊形 20"/>
          <p:cNvSpPr/>
          <p:nvPr/>
        </p:nvSpPr>
        <p:spPr>
          <a:xfrm>
            <a:off x="1331913" y="1844675"/>
            <a:ext cx="1584325" cy="1944688"/>
          </a:xfrm>
          <a:custGeom>
            <a:avLst/>
            <a:gdLst>
              <a:gd name="connsiteX0" fmla="*/ 286603 w 1883391"/>
              <a:gd name="connsiteY0" fmla="*/ 0 h 2169994"/>
              <a:gd name="connsiteX1" fmla="*/ 0 w 1883391"/>
              <a:gd name="connsiteY1" fmla="*/ 1392072 h 2169994"/>
              <a:gd name="connsiteX2" fmla="*/ 464024 w 1883391"/>
              <a:gd name="connsiteY2" fmla="*/ 2169994 h 2169994"/>
              <a:gd name="connsiteX3" fmla="*/ 1460310 w 1883391"/>
              <a:gd name="connsiteY3" fmla="*/ 1692323 h 2169994"/>
              <a:gd name="connsiteX4" fmla="*/ 1883391 w 1883391"/>
              <a:gd name="connsiteY4" fmla="*/ 832514 h 2169994"/>
              <a:gd name="connsiteX5" fmla="*/ 1009934 w 1883391"/>
              <a:gd name="connsiteY5" fmla="*/ 136478 h 2169994"/>
              <a:gd name="connsiteX6" fmla="*/ 286603 w 1883391"/>
              <a:gd name="connsiteY6" fmla="*/ 0 h 2169994"/>
              <a:gd name="connsiteX0" fmla="*/ 286603 w 1883391"/>
              <a:gd name="connsiteY0" fmla="*/ 0 h 2169994"/>
              <a:gd name="connsiteX1" fmla="*/ 0 w 1883391"/>
              <a:gd name="connsiteY1" fmla="*/ 1392072 h 2169994"/>
              <a:gd name="connsiteX2" fmla="*/ 464024 w 1883391"/>
              <a:gd name="connsiteY2" fmla="*/ 2169994 h 2169994"/>
              <a:gd name="connsiteX3" fmla="*/ 1395104 w 1883391"/>
              <a:gd name="connsiteY3" fmla="*/ 1573260 h 2169994"/>
              <a:gd name="connsiteX4" fmla="*/ 1883391 w 1883391"/>
              <a:gd name="connsiteY4" fmla="*/ 832514 h 2169994"/>
              <a:gd name="connsiteX5" fmla="*/ 1009934 w 1883391"/>
              <a:gd name="connsiteY5" fmla="*/ 136478 h 2169994"/>
              <a:gd name="connsiteX6" fmla="*/ 286603 w 1883391"/>
              <a:gd name="connsiteY6" fmla="*/ 0 h 2169994"/>
              <a:gd name="connsiteX0" fmla="*/ 286603 w 1883391"/>
              <a:gd name="connsiteY0" fmla="*/ 0 h 2022763"/>
              <a:gd name="connsiteX1" fmla="*/ 0 w 1883391"/>
              <a:gd name="connsiteY1" fmla="*/ 1392072 h 2022763"/>
              <a:gd name="connsiteX2" fmla="*/ 558041 w 1883391"/>
              <a:gd name="connsiteY2" fmla="*/ 2022763 h 2022763"/>
              <a:gd name="connsiteX3" fmla="*/ 1395104 w 1883391"/>
              <a:gd name="connsiteY3" fmla="*/ 1573260 h 2022763"/>
              <a:gd name="connsiteX4" fmla="*/ 1883391 w 1883391"/>
              <a:gd name="connsiteY4" fmla="*/ 832514 h 2022763"/>
              <a:gd name="connsiteX5" fmla="*/ 1009934 w 1883391"/>
              <a:gd name="connsiteY5" fmla="*/ 136478 h 2022763"/>
              <a:gd name="connsiteX6" fmla="*/ 286603 w 1883391"/>
              <a:gd name="connsiteY6" fmla="*/ 0 h 2022763"/>
              <a:gd name="connsiteX0" fmla="*/ 216849 w 1813637"/>
              <a:gd name="connsiteY0" fmla="*/ 0 h 2022763"/>
              <a:gd name="connsiteX1" fmla="*/ 0 w 1813637"/>
              <a:gd name="connsiteY1" fmla="*/ 1123758 h 2022763"/>
              <a:gd name="connsiteX2" fmla="*/ 488287 w 1813637"/>
              <a:gd name="connsiteY2" fmla="*/ 2022763 h 2022763"/>
              <a:gd name="connsiteX3" fmla="*/ 1325350 w 1813637"/>
              <a:gd name="connsiteY3" fmla="*/ 1573260 h 2022763"/>
              <a:gd name="connsiteX4" fmla="*/ 1813637 w 1813637"/>
              <a:gd name="connsiteY4" fmla="*/ 832514 h 2022763"/>
              <a:gd name="connsiteX5" fmla="*/ 940180 w 1813637"/>
              <a:gd name="connsiteY5" fmla="*/ 136478 h 2022763"/>
              <a:gd name="connsiteX6" fmla="*/ 216849 w 1813637"/>
              <a:gd name="connsiteY6" fmla="*/ 0 h 2022763"/>
              <a:gd name="connsiteX0" fmla="*/ 216849 w 1813637"/>
              <a:gd name="connsiteY0" fmla="*/ 0 h 2022763"/>
              <a:gd name="connsiteX1" fmla="*/ 0 w 1813637"/>
              <a:gd name="connsiteY1" fmla="*/ 1123758 h 2022763"/>
              <a:gd name="connsiteX2" fmla="*/ 488287 w 1813637"/>
              <a:gd name="connsiteY2" fmla="*/ 2022763 h 2022763"/>
              <a:gd name="connsiteX3" fmla="*/ 1325350 w 1813637"/>
              <a:gd name="connsiteY3" fmla="*/ 1573260 h 2022763"/>
              <a:gd name="connsiteX4" fmla="*/ 1813637 w 1813637"/>
              <a:gd name="connsiteY4" fmla="*/ 832514 h 2022763"/>
              <a:gd name="connsiteX5" fmla="*/ 1046328 w 1813637"/>
              <a:gd name="connsiteY5" fmla="*/ 299669 h 2022763"/>
              <a:gd name="connsiteX6" fmla="*/ 216849 w 1813637"/>
              <a:gd name="connsiteY6" fmla="*/ 0 h 2022763"/>
              <a:gd name="connsiteX0" fmla="*/ 216849 w 1534615"/>
              <a:gd name="connsiteY0" fmla="*/ 0 h 2022763"/>
              <a:gd name="connsiteX1" fmla="*/ 0 w 1534615"/>
              <a:gd name="connsiteY1" fmla="*/ 1123758 h 2022763"/>
              <a:gd name="connsiteX2" fmla="*/ 488287 w 1534615"/>
              <a:gd name="connsiteY2" fmla="*/ 2022763 h 2022763"/>
              <a:gd name="connsiteX3" fmla="*/ 1325350 w 1534615"/>
              <a:gd name="connsiteY3" fmla="*/ 1573260 h 2022763"/>
              <a:gd name="connsiteX4" fmla="*/ 1534615 w 1534615"/>
              <a:gd name="connsiteY4" fmla="*/ 973923 h 2022763"/>
              <a:gd name="connsiteX5" fmla="*/ 1046328 w 1534615"/>
              <a:gd name="connsiteY5" fmla="*/ 299669 h 2022763"/>
              <a:gd name="connsiteX6" fmla="*/ 216849 w 1534615"/>
              <a:gd name="connsiteY6" fmla="*/ 0 h 2022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34615" h="2022763">
                <a:moveTo>
                  <a:pt x="216849" y="0"/>
                </a:moveTo>
                <a:lnTo>
                  <a:pt x="0" y="1123758"/>
                </a:lnTo>
                <a:lnTo>
                  <a:pt x="488287" y="2022763"/>
                </a:lnTo>
                <a:lnTo>
                  <a:pt x="1325350" y="1573260"/>
                </a:lnTo>
                <a:lnTo>
                  <a:pt x="1534615" y="973923"/>
                </a:lnTo>
                <a:lnTo>
                  <a:pt x="1046328" y="299669"/>
                </a:lnTo>
                <a:lnTo>
                  <a:pt x="216849" y="0"/>
                </a:lnTo>
                <a:close/>
              </a:path>
            </a:pathLst>
          </a:custGeom>
          <a:noFill/>
          <a:ln w="28575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35941" name="Rectangle 2"/>
          <p:cNvSpPr txBox="1">
            <a:spLocks noChangeArrowheads="1"/>
          </p:cNvSpPr>
          <p:nvPr/>
        </p:nvSpPr>
        <p:spPr bwMode="auto">
          <a:xfrm>
            <a:off x="179388" y="5661025"/>
            <a:ext cx="428466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ko-KR" b="1" i="1">
                <a:ea typeface="Gulim" charset="-127"/>
              </a:rPr>
              <a:t>K-Means</a:t>
            </a:r>
            <a:r>
              <a:rPr kumimoji="0" lang="en-US" altLang="ko-KR" b="1">
                <a:ea typeface="Gulim" charset="-127"/>
              </a:rPr>
              <a:t> Clustering</a:t>
            </a:r>
            <a:endParaRPr kumimoji="0" lang="en-US" altLang="ko-KR" sz="2800" b="1">
              <a:ea typeface="Gulim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3535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fld id="{807EA54A-4C86-0845-B1AA-CB83BB5205D5}" type="slidenum">
              <a:rPr kumimoji="0" lang="zh-TW" altLang="en-US">
                <a:solidFill>
                  <a:srgbClr val="898989"/>
                </a:solidFill>
                <a:latin typeface="Calibri" charset="0"/>
              </a:rPr>
              <a:pPr eaLnBrk="1" hangingPunct="1"/>
              <a:t>32</a:t>
            </a:fld>
            <a:endParaRPr kumimoji="0" lang="zh-TW" altLang="en-US">
              <a:solidFill>
                <a:srgbClr val="898989"/>
              </a:solidFill>
              <a:latin typeface="Calibri" charset="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611188" y="836613"/>
          <a:ext cx="8208962" cy="5937508"/>
        </p:xfrm>
        <a:graphic>
          <a:graphicData uri="http://schemas.openxmlformats.org/drawingml/2006/table">
            <a:tbl>
              <a:tblPr/>
              <a:tblGrid>
                <a:gridCol w="1173172"/>
                <a:gridCol w="879069"/>
                <a:gridCol w="1318604"/>
                <a:gridCol w="1467272"/>
                <a:gridCol w="1464039"/>
                <a:gridCol w="1906806"/>
              </a:tblGrid>
              <a:tr h="80196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Point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P(</a:t>
                      </a:r>
                      <a:r>
                        <a:rPr kumimoji="0" lang="en-US" altLang="zh-TW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x,y</a:t>
                      </a:r>
                      <a:r>
                        <a:rPr kumimoji="0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m1 distance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m2 distance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0574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p01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a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(3, 4)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1.95 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3.78 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Cluster1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574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p02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b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(3, 6)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0.69 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4.51 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Cluster1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574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p03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(3, 8)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2.27 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5.86 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Cluster1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574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p04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d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(4, 5)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0.89 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3.13 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Cluster1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574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p05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e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(4, 7)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1.22 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4.45 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Cluster1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574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p06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f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(5, 1)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5.01 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3.05 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Cluster2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574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p07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g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(5, 5)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1.57 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2.30 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Cluster1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574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p08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h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(7, 3)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4.37 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0.56 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Cluster2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574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p09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i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(7, 5)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3.43 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1.52 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Cluster2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574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p10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j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(8, 5)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4.41 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1.95 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Cluster2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4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5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m1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(3.67, 5.83)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5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m2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(6.75, 3.50)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950" name="Rectangle 2"/>
          <p:cNvSpPr txBox="1">
            <a:spLocks noChangeArrowheads="1"/>
          </p:cNvSpPr>
          <p:nvPr/>
        </p:nvSpPr>
        <p:spPr bwMode="auto">
          <a:xfrm>
            <a:off x="755650" y="115888"/>
            <a:ext cx="748823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ko-KR" sz="4400" b="1" i="1">
                <a:solidFill>
                  <a:schemeClr val="accent1"/>
                </a:solidFill>
                <a:ea typeface="Gulim" charset="-127"/>
              </a:rPr>
              <a:t>K-Means</a:t>
            </a:r>
            <a:r>
              <a:rPr kumimoji="0" lang="en-US" altLang="ko-KR" sz="4400" b="1">
                <a:solidFill>
                  <a:schemeClr val="accent1"/>
                </a:solidFill>
                <a:ea typeface="Gulim" charset="-127"/>
              </a:rPr>
              <a:t> Clustering</a:t>
            </a:r>
          </a:p>
        </p:txBody>
      </p:sp>
    </p:spTree>
    <p:extLst>
      <p:ext uri="{BB962C8B-B14F-4D97-AF65-F5344CB8AC3E}">
        <p14:creationId xmlns:p14="http://schemas.microsoft.com/office/powerpoint/2010/main" val="1414091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標題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922337"/>
          </a:xfrm>
        </p:spPr>
        <p:txBody>
          <a:bodyPr/>
          <a:lstStyle/>
          <a:p>
            <a:r>
              <a:rPr lang="en-US" altLang="zh-TW">
                <a:solidFill>
                  <a:schemeClr val="accent1"/>
                </a:solidFill>
                <a:latin typeface="Calibri" charset="0"/>
                <a:ea typeface="標楷體" charset="-120"/>
              </a:rPr>
              <a:t>Summary</a:t>
            </a:r>
            <a:endParaRPr lang="zh-TW" altLang="en-US">
              <a:solidFill>
                <a:schemeClr val="accent1"/>
              </a:solidFill>
              <a:latin typeface="Calibri" charset="0"/>
              <a:ea typeface="標楷體" charset="-120"/>
            </a:endParaRPr>
          </a:p>
        </p:txBody>
      </p:sp>
      <p:sp>
        <p:nvSpPr>
          <p:cNvPr id="37891" name="內容版面配置區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545137"/>
          </a:xfrm>
        </p:spPr>
        <p:txBody>
          <a:bodyPr/>
          <a:lstStyle/>
          <a:p>
            <a:r>
              <a:rPr lang="en-US" altLang="zh-TW">
                <a:latin typeface="Calibri" charset="0"/>
                <a:ea typeface="新細明體" charset="-120"/>
              </a:rPr>
              <a:t>Cluster Analysis </a:t>
            </a:r>
          </a:p>
          <a:p>
            <a:r>
              <a:rPr lang="en-US" altLang="zh-TW" i="1">
                <a:solidFill>
                  <a:srgbClr val="FF0000"/>
                </a:solidFill>
                <a:latin typeface="Calibri" charset="0"/>
                <a:ea typeface="新細明體" charset="-120"/>
              </a:rPr>
              <a:t>K-Means</a:t>
            </a:r>
            <a:r>
              <a:rPr lang="en-US" altLang="zh-TW">
                <a:solidFill>
                  <a:srgbClr val="FF0000"/>
                </a:solidFill>
                <a:latin typeface="Calibri" charset="0"/>
                <a:ea typeface="新細明體" charset="-120"/>
              </a:rPr>
              <a:t> Clustering </a:t>
            </a:r>
          </a:p>
          <a:p>
            <a:endParaRPr lang="en-US" altLang="zh-TW">
              <a:latin typeface="Calibri" charset="0"/>
              <a:ea typeface="標楷體" charset="-120"/>
            </a:endParaRPr>
          </a:p>
          <a:p>
            <a:endParaRPr lang="en-US" altLang="zh-TW">
              <a:latin typeface="Calibri" charset="0"/>
              <a:ea typeface="標楷體" charset="-120"/>
            </a:endParaRPr>
          </a:p>
          <a:p>
            <a:endParaRPr lang="en-US" altLang="zh-TW">
              <a:latin typeface="Calibri" charset="0"/>
              <a:ea typeface="標楷體" charset="-120"/>
            </a:endParaRPr>
          </a:p>
          <a:p>
            <a:endParaRPr lang="en-US" altLang="zh-TW">
              <a:latin typeface="Calibri" charset="0"/>
              <a:ea typeface="標楷體" charset="-120"/>
            </a:endParaRPr>
          </a:p>
        </p:txBody>
      </p:sp>
      <p:sp>
        <p:nvSpPr>
          <p:cNvPr id="37892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86D5266-AFB5-5548-8C7B-3B291D7E71EA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33</a:t>
            </a:fld>
            <a:endParaRPr lang="zh-TW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8217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標題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720725"/>
          </a:xfrm>
        </p:spPr>
        <p:txBody>
          <a:bodyPr/>
          <a:lstStyle/>
          <a:p>
            <a:r>
              <a:rPr lang="en-US" altLang="zh-TW">
                <a:solidFill>
                  <a:schemeClr val="accent1"/>
                </a:solidFill>
                <a:latin typeface="Calibri" charset="0"/>
                <a:ea typeface="標楷體" charset="-120"/>
              </a:rPr>
              <a:t>References</a:t>
            </a:r>
            <a:endParaRPr lang="zh-TW" altLang="en-US">
              <a:solidFill>
                <a:schemeClr val="accent1"/>
              </a:solidFill>
              <a:latin typeface="Calibri" charset="0"/>
              <a:ea typeface="標楷體" charset="-120"/>
            </a:endParaRPr>
          </a:p>
        </p:txBody>
      </p:sp>
      <p:sp>
        <p:nvSpPr>
          <p:cNvPr id="38915" name="內容版面配置區 2"/>
          <p:cNvSpPr>
            <a:spLocks noGrp="1"/>
          </p:cNvSpPr>
          <p:nvPr>
            <p:ph idx="1"/>
          </p:nvPr>
        </p:nvSpPr>
        <p:spPr>
          <a:xfrm>
            <a:off x="323850" y="1125538"/>
            <a:ext cx="8434388" cy="5183187"/>
          </a:xfrm>
        </p:spPr>
        <p:txBody>
          <a:bodyPr/>
          <a:lstStyle/>
          <a:p>
            <a:pPr eaLnBrk="1" hangingPunct="1"/>
            <a:r>
              <a:rPr lang="en-US" altLang="zh-TW" sz="2400">
                <a:latin typeface="Calibri" charset="0"/>
                <a:ea typeface="標楷體" charset="-120"/>
              </a:rPr>
              <a:t>Jiawei Han and Micheline Kamber, Data Mining: Concepts and Techniques, Second Edition, Elsevier, 2006. </a:t>
            </a:r>
          </a:p>
          <a:p>
            <a:pPr eaLnBrk="1" hangingPunct="1"/>
            <a:r>
              <a:rPr lang="en-US" altLang="zh-TW" sz="2400">
                <a:latin typeface="Calibri" charset="0"/>
                <a:ea typeface="標楷體" charset="-120"/>
              </a:rPr>
              <a:t>Jiawei Han, Micheline Kamber and Jian Pei, Data Mining: Concepts and Techniques, Third Edition, Morgan Kaufmann  2011.</a:t>
            </a:r>
          </a:p>
          <a:p>
            <a:pPr eaLnBrk="1" hangingPunct="1"/>
            <a:r>
              <a:rPr lang="en-US" altLang="zh-TW" sz="2400">
                <a:latin typeface="Calibri" charset="0"/>
                <a:ea typeface="標楷體" charset="-120"/>
              </a:rPr>
              <a:t>Efraim Turban, Ramesh Sharda, Dursun Delen, Decision Support and Business Intelligence Systems, Ninth Edition, Pearson, 2011.</a:t>
            </a:r>
          </a:p>
          <a:p>
            <a:pPr eaLnBrk="1" hangingPunct="1"/>
            <a:endParaRPr lang="en-US" altLang="zh-TW" sz="2400">
              <a:latin typeface="Calibri" charset="0"/>
              <a:ea typeface="標楷體" charset="-120"/>
            </a:endParaRPr>
          </a:p>
          <a:p>
            <a:pPr eaLnBrk="1" hangingPunct="1"/>
            <a:endParaRPr lang="zh-TW" altLang="en-US" sz="2400">
              <a:latin typeface="Calibri" charset="0"/>
              <a:ea typeface="標楷體" charset="-120"/>
            </a:endParaRPr>
          </a:p>
        </p:txBody>
      </p:sp>
      <p:sp>
        <p:nvSpPr>
          <p:cNvPr id="38916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20798EB-CDDD-7F49-8566-1618A85188A9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34</a:t>
            </a:fld>
            <a:endParaRPr lang="zh-TW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285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標題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922337"/>
          </a:xfrm>
        </p:spPr>
        <p:txBody>
          <a:bodyPr/>
          <a:lstStyle/>
          <a:p>
            <a:r>
              <a:rPr lang="en-US" altLang="zh-TW">
                <a:solidFill>
                  <a:schemeClr val="accent1"/>
                </a:solidFill>
                <a:latin typeface="Calibri" charset="0"/>
                <a:ea typeface="標楷體" charset="-120"/>
              </a:rPr>
              <a:t>Outline</a:t>
            </a:r>
            <a:endParaRPr lang="zh-TW" altLang="en-US">
              <a:solidFill>
                <a:schemeClr val="accent1"/>
              </a:solidFill>
              <a:latin typeface="Calibri" charset="0"/>
              <a:ea typeface="標楷體" charset="-120"/>
            </a:endParaRPr>
          </a:p>
        </p:txBody>
      </p:sp>
      <p:sp>
        <p:nvSpPr>
          <p:cNvPr id="8195" name="內容版面配置區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545137"/>
          </a:xfrm>
        </p:spPr>
        <p:txBody>
          <a:bodyPr/>
          <a:lstStyle/>
          <a:p>
            <a:r>
              <a:rPr lang="en-US" altLang="zh-TW" dirty="0">
                <a:latin typeface="Calibri" charset="0"/>
                <a:ea typeface="新細明體" charset="-120"/>
              </a:rPr>
              <a:t>Cluster Analysis </a:t>
            </a:r>
          </a:p>
          <a:p>
            <a:r>
              <a:rPr lang="en-US" altLang="zh-TW" i="1" dirty="0">
                <a:solidFill>
                  <a:srgbClr val="FF0000"/>
                </a:solidFill>
                <a:latin typeface="Calibri" charset="0"/>
                <a:ea typeface="新細明體" charset="-120"/>
              </a:rPr>
              <a:t>K-Means</a:t>
            </a:r>
            <a:r>
              <a:rPr lang="en-US" altLang="zh-TW" dirty="0">
                <a:solidFill>
                  <a:srgbClr val="FF0000"/>
                </a:solidFill>
                <a:latin typeface="Calibri" charset="0"/>
                <a:ea typeface="新細明體" charset="-120"/>
              </a:rPr>
              <a:t> Clustering </a:t>
            </a:r>
          </a:p>
          <a:p>
            <a:endParaRPr lang="en-US" altLang="zh-TW" dirty="0">
              <a:latin typeface="Calibri" charset="0"/>
              <a:ea typeface="標楷體" charset="-120"/>
            </a:endParaRPr>
          </a:p>
          <a:p>
            <a:endParaRPr lang="en-US" altLang="zh-TW" dirty="0">
              <a:latin typeface="Calibri" charset="0"/>
              <a:ea typeface="標楷體" charset="-120"/>
            </a:endParaRPr>
          </a:p>
          <a:p>
            <a:endParaRPr lang="en-US" altLang="zh-TW" dirty="0">
              <a:latin typeface="Calibri" charset="0"/>
              <a:ea typeface="標楷體" charset="-120"/>
            </a:endParaRPr>
          </a:p>
          <a:p>
            <a:endParaRPr lang="en-US" altLang="zh-TW" dirty="0">
              <a:latin typeface="Calibri" charset="0"/>
              <a:ea typeface="標楷體" charset="-120"/>
            </a:endParaRPr>
          </a:p>
        </p:txBody>
      </p:sp>
      <p:sp>
        <p:nvSpPr>
          <p:cNvPr id="8196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6D06F2C-9F2A-2F4A-86D1-B07BE9CEB6DE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zh-TW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859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117475"/>
            <a:ext cx="8507413" cy="719138"/>
          </a:xfrm>
        </p:spPr>
        <p:txBody>
          <a:bodyPr/>
          <a:lstStyle/>
          <a:p>
            <a:pPr eaLnBrk="1" hangingPunct="1"/>
            <a:r>
              <a:rPr lang="en-US" altLang="zh-TW">
                <a:solidFill>
                  <a:schemeClr val="accent1"/>
                </a:solidFill>
                <a:latin typeface="Calibri" charset="0"/>
                <a:ea typeface="標楷體" charset="-120"/>
              </a:rPr>
              <a:t>A Taxonomy for Data Mining Tasks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825" y="908050"/>
            <a:ext cx="6759575" cy="561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文字方塊 32"/>
          <p:cNvSpPr txBox="1">
            <a:spLocks noChangeArrowheads="1"/>
          </p:cNvSpPr>
          <p:nvPr/>
        </p:nvSpPr>
        <p:spPr bwMode="auto">
          <a:xfrm>
            <a:off x="1835150" y="6597650"/>
            <a:ext cx="56165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1200">
                <a:solidFill>
                  <a:srgbClr val="A6A6A6"/>
                </a:solidFill>
              </a:rPr>
              <a:t>Source:  Turban et al. (2011), Decision Support and Business Intelligence Systems</a:t>
            </a:r>
            <a:endParaRPr kumimoji="0" lang="zh-TW" altLang="en-US" sz="1200">
              <a:solidFill>
                <a:srgbClr val="A6A6A6"/>
              </a:solidFill>
            </a:endParaRPr>
          </a:p>
        </p:txBody>
      </p:sp>
      <p:sp>
        <p:nvSpPr>
          <p:cNvPr id="9221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xfrm>
            <a:off x="8459788" y="6597650"/>
            <a:ext cx="649287" cy="287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24FE4CC-85A5-7F4A-BA0D-6D9A3E7F59B5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sp>
        <p:nvSpPr>
          <p:cNvPr id="6" name="圓角矩形 5"/>
          <p:cNvSpPr/>
          <p:nvPr/>
        </p:nvSpPr>
        <p:spPr>
          <a:xfrm>
            <a:off x="1042988" y="5229225"/>
            <a:ext cx="6985000" cy="1295400"/>
          </a:xfrm>
          <a:prstGeom prst="roundRect">
            <a:avLst>
              <a:gd name="adj" fmla="val 9088"/>
            </a:avLst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02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fld id="{AD4E9C92-E28F-8443-874E-C2E7C3BBDBF2}" type="slidenum">
              <a:rPr kumimoji="0" lang="zh-TW" altLang="en-US">
                <a:solidFill>
                  <a:srgbClr val="898989"/>
                </a:solidFill>
                <a:latin typeface="Calibri" charset="0"/>
              </a:rPr>
              <a:pPr eaLnBrk="1" hangingPunct="1"/>
              <a:t>6</a:t>
            </a:fld>
            <a:endParaRPr kumimoji="0" lang="zh-TW" altLang="en-US">
              <a:solidFill>
                <a:srgbClr val="898989"/>
              </a:solidFill>
              <a:latin typeface="Calibri" charset="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577850" y="1412875"/>
          <a:ext cx="8242299" cy="4799014"/>
        </p:xfrm>
        <a:graphic>
          <a:graphicData uri="http://schemas.openxmlformats.org/drawingml/2006/table">
            <a:tbl>
              <a:tblPr/>
              <a:tblGrid>
                <a:gridCol w="2428122"/>
                <a:gridCol w="2335916"/>
                <a:gridCol w="3478261"/>
              </a:tblGrid>
              <a:tr h="43627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Point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P(</a:t>
                      </a:r>
                      <a:r>
                        <a:rPr kumimoji="0" lang="en-US" altLang="zh-TW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x,y</a:t>
                      </a:r>
                      <a:r>
                        <a:rPr kumimoji="0" lang="en-US" altLang="zh-TW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)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3627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p01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a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(3, 4)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27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p02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b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(3, 6)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27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p03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(3, 8)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27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p04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d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(4, 5)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27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p05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e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(4, 7)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27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p06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f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(5, 1)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27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p07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g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(5, 5)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27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p08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h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(7, 3)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27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p09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i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(7, 5)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27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p10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j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(8, 5)</a:t>
                      </a:r>
                    </a:p>
                  </a:txBody>
                  <a:tcPr marL="9524" marR="9524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755650" y="188913"/>
            <a:ext cx="74882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kumimoji="0" lang="en-US" altLang="ko-KR" sz="4800" b="1" dirty="0">
                <a:solidFill>
                  <a:schemeClr val="accent1"/>
                </a:solidFill>
                <a:latin typeface="Calibri" pitchFamily="34" charset="0"/>
                <a:ea typeface="Gulim" pitchFamily="34" charset="-127"/>
              </a:rPr>
              <a:t>Example of Cluster Analysis</a:t>
            </a:r>
            <a:endParaRPr kumimoji="0" lang="en-US" altLang="ko-KR" sz="4800" b="1" dirty="0">
              <a:solidFill>
                <a:schemeClr val="accent1"/>
              </a:solidFill>
              <a:latin typeface="Calibri" pitchFamily="34" charset="0"/>
              <a:ea typeface="Gulim" pitchFamily="34" charset="-127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78108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fld id="{D17534CD-D267-674F-9F6C-F56541ABCA70}" type="slidenum">
              <a:rPr kumimoji="0" lang="zh-TW" altLang="en-US">
                <a:solidFill>
                  <a:srgbClr val="898989"/>
                </a:solidFill>
                <a:latin typeface="Calibri" charset="0"/>
              </a:rPr>
              <a:pPr eaLnBrk="1" hangingPunct="1"/>
              <a:t>7</a:t>
            </a:fld>
            <a:endParaRPr kumimoji="0" lang="zh-TW" altLang="en-US">
              <a:solidFill>
                <a:srgbClr val="898989"/>
              </a:solidFill>
              <a:latin typeface="Calibri" charset="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611188" y="836613"/>
          <a:ext cx="8208962" cy="5937508"/>
        </p:xfrm>
        <a:graphic>
          <a:graphicData uri="http://schemas.openxmlformats.org/drawingml/2006/table">
            <a:tbl>
              <a:tblPr/>
              <a:tblGrid>
                <a:gridCol w="1173172"/>
                <a:gridCol w="879069"/>
                <a:gridCol w="1318604"/>
                <a:gridCol w="1467272"/>
                <a:gridCol w="1464039"/>
                <a:gridCol w="1906806"/>
              </a:tblGrid>
              <a:tr h="80196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Point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P(</a:t>
                      </a:r>
                      <a:r>
                        <a:rPr kumimoji="0" lang="en-US" altLang="zh-TW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x,y</a:t>
                      </a:r>
                      <a:r>
                        <a:rPr kumimoji="0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m1 distance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m2 distance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0574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p01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a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(3, 4)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1.95 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3.78 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Cluster1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574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p02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b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(3, 6)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0.69 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4.51 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Cluster1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574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p03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(3, 8)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2.27 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5.86 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Cluster1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574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p04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d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(4, 5)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0.89 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3.13 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Cluster1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574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p05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e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(4, 7)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1.22 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4.45 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Cluster1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574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p06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f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(5, 1)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5.01 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3.05 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Cluster2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574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p07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g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(5, 5)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1.57 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2.30 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Cluster1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574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p08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h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(7, 3)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4.37 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0.56 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Cluster2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574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p09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i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(7, 5)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3.43 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1.52 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Cluster2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574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p10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j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(8, 5)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4.41 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1.95 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Cluster2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4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5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m1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(3.67, 5.83)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5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m2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0"/>
                          <a:ea typeface="Arial Unicode MS" pitchFamily="34" charset="-120"/>
                          <a:cs typeface="Arial Unicode MS" pitchFamily="34" charset="-120"/>
                        </a:rPr>
                        <a:t>(6.75, 3.50)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50" name="Rectangle 2"/>
          <p:cNvSpPr txBox="1">
            <a:spLocks noChangeArrowheads="1"/>
          </p:cNvSpPr>
          <p:nvPr/>
        </p:nvSpPr>
        <p:spPr bwMode="auto">
          <a:xfrm>
            <a:off x="755650" y="115888"/>
            <a:ext cx="748823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ko-KR" sz="4400" b="1" i="1">
                <a:solidFill>
                  <a:schemeClr val="accent1"/>
                </a:solidFill>
                <a:ea typeface="Gulim" charset="-127"/>
              </a:rPr>
              <a:t>K-Means</a:t>
            </a:r>
            <a:r>
              <a:rPr kumimoji="0" lang="en-US" altLang="ko-KR" sz="4400" b="1">
                <a:solidFill>
                  <a:schemeClr val="accent1"/>
                </a:solidFill>
                <a:ea typeface="Gulim" charset="-127"/>
              </a:rPr>
              <a:t> Clustering</a:t>
            </a:r>
          </a:p>
        </p:txBody>
      </p:sp>
    </p:spTree>
    <p:extLst>
      <p:ext uri="{BB962C8B-B14F-4D97-AF65-F5344CB8AC3E}">
        <p14:creationId xmlns:p14="http://schemas.microsoft.com/office/powerpoint/2010/main" val="869265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3012"/>
          </a:xfrm>
        </p:spPr>
        <p:txBody>
          <a:bodyPr/>
          <a:lstStyle/>
          <a:p>
            <a:pPr eaLnBrk="1" hangingPunct="1"/>
            <a:r>
              <a:rPr lang="en-US" altLang="zh-TW" sz="9600">
                <a:solidFill>
                  <a:schemeClr val="accent1"/>
                </a:solidFill>
                <a:latin typeface="Calibri" charset="0"/>
                <a:ea typeface="標楷體" charset="-120"/>
              </a:rPr>
              <a:t>Cluster Analysis</a:t>
            </a:r>
          </a:p>
        </p:txBody>
      </p:sp>
      <p:sp>
        <p:nvSpPr>
          <p:cNvPr id="12291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xfrm>
            <a:off x="8459788" y="6597650"/>
            <a:ext cx="649287" cy="287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97CE852-50A8-6143-849F-F64A48D82CB5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zh-TW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28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solidFill>
                  <a:schemeClr val="accent1"/>
                </a:solidFill>
                <a:latin typeface="Calibri" charset="0"/>
                <a:ea typeface="標楷體" charset="-120"/>
              </a:rPr>
              <a:t>Cluster Analysis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latin typeface="Calibri" charset="0"/>
                <a:ea typeface="新細明體" charset="-120"/>
              </a:rPr>
              <a:t>Used for automatic identification of </a:t>
            </a:r>
            <a:br>
              <a:rPr lang="en-US" altLang="zh-TW">
                <a:latin typeface="Calibri" charset="0"/>
                <a:ea typeface="新細明體" charset="-120"/>
              </a:rPr>
            </a:br>
            <a:r>
              <a:rPr lang="en-US" altLang="zh-TW">
                <a:solidFill>
                  <a:srgbClr val="FF0000"/>
                </a:solidFill>
                <a:latin typeface="Calibri" charset="0"/>
                <a:ea typeface="新細明體" charset="-120"/>
              </a:rPr>
              <a:t>natural groupings</a:t>
            </a:r>
            <a:r>
              <a:rPr lang="en-US" altLang="zh-TW">
                <a:latin typeface="Calibri" charset="0"/>
                <a:ea typeface="新細明體" charset="-120"/>
              </a:rPr>
              <a:t> of things</a:t>
            </a:r>
          </a:p>
          <a:p>
            <a:pPr eaLnBrk="1" hangingPunct="1"/>
            <a:r>
              <a:rPr lang="en-US" altLang="zh-TW">
                <a:latin typeface="Calibri" charset="0"/>
                <a:ea typeface="新細明體" charset="-120"/>
              </a:rPr>
              <a:t>Part of the machine-learning family </a:t>
            </a:r>
          </a:p>
          <a:p>
            <a:pPr eaLnBrk="1" hangingPunct="1"/>
            <a:r>
              <a:rPr lang="en-US" altLang="zh-TW">
                <a:latin typeface="Calibri" charset="0"/>
                <a:ea typeface="新細明體" charset="-120"/>
              </a:rPr>
              <a:t>Employ </a:t>
            </a:r>
            <a:r>
              <a:rPr lang="en-US" altLang="zh-TW">
                <a:solidFill>
                  <a:srgbClr val="FF0000"/>
                </a:solidFill>
                <a:latin typeface="Calibri" charset="0"/>
                <a:ea typeface="新細明體" charset="-120"/>
              </a:rPr>
              <a:t>unsupervised learning</a:t>
            </a:r>
          </a:p>
          <a:p>
            <a:pPr eaLnBrk="1" hangingPunct="1"/>
            <a:r>
              <a:rPr lang="en-US" altLang="zh-TW">
                <a:latin typeface="Calibri" charset="0"/>
                <a:ea typeface="新細明體" charset="-120"/>
              </a:rPr>
              <a:t>Learns the clusters of things from past data, then assigns new instances</a:t>
            </a:r>
          </a:p>
          <a:p>
            <a:pPr eaLnBrk="1" hangingPunct="1"/>
            <a:r>
              <a:rPr lang="en-US" altLang="zh-TW">
                <a:latin typeface="Calibri" charset="0"/>
                <a:ea typeface="新細明體" charset="-120"/>
              </a:rPr>
              <a:t>There is not an output variable</a:t>
            </a:r>
          </a:p>
          <a:p>
            <a:pPr eaLnBrk="1" hangingPunct="1"/>
            <a:r>
              <a:rPr lang="en-US" altLang="zh-TW">
                <a:latin typeface="Calibri" charset="0"/>
                <a:ea typeface="新細明體" charset="-120"/>
              </a:rPr>
              <a:t>Also known as </a:t>
            </a:r>
            <a:r>
              <a:rPr lang="en-US" altLang="zh-TW">
                <a:solidFill>
                  <a:srgbClr val="FF0000"/>
                </a:solidFill>
                <a:latin typeface="Calibri" charset="0"/>
                <a:ea typeface="新細明體" charset="-120"/>
              </a:rPr>
              <a:t>segmentation</a:t>
            </a:r>
          </a:p>
        </p:txBody>
      </p:sp>
      <p:sp>
        <p:nvSpPr>
          <p:cNvPr id="13316" name="文字方塊 32"/>
          <p:cNvSpPr txBox="1">
            <a:spLocks noChangeArrowheads="1"/>
          </p:cNvSpPr>
          <p:nvPr/>
        </p:nvSpPr>
        <p:spPr bwMode="auto">
          <a:xfrm>
            <a:off x="1835150" y="6597650"/>
            <a:ext cx="56165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1200">
                <a:solidFill>
                  <a:srgbClr val="A6A6A6"/>
                </a:solidFill>
              </a:rPr>
              <a:t>Source:  Turban et al. (2011), Decision Support and Business Intelligence Systems</a:t>
            </a:r>
            <a:endParaRPr kumimoji="0" lang="zh-TW" altLang="en-US" sz="1200">
              <a:solidFill>
                <a:srgbClr val="A6A6A6"/>
              </a:solidFill>
            </a:endParaRPr>
          </a:p>
        </p:txBody>
      </p:sp>
      <p:sp>
        <p:nvSpPr>
          <p:cNvPr id="13317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xfrm>
            <a:off x="8459788" y="6597650"/>
            <a:ext cx="649287" cy="287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FE3EA14-FBD7-2640-8BAB-FD0B9AAA2B50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zh-TW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198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10135</TotalTime>
  <Words>2492</Words>
  <Application>Microsoft Macintosh PowerPoint</Application>
  <PresentationFormat>On-screen Show (4:3)</PresentationFormat>
  <Paragraphs>1020</Paragraphs>
  <Slides>34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46" baseType="lpstr">
      <vt:lpstr>Arial Unicode MS</vt:lpstr>
      <vt:lpstr>Gulim</vt:lpstr>
      <vt:lpstr>新細明體</vt:lpstr>
      <vt:lpstr>標楷體</vt:lpstr>
      <vt:lpstr>Arial</vt:lpstr>
      <vt:lpstr>Calibri</vt:lpstr>
      <vt:lpstr>Symbol</vt:lpstr>
      <vt:lpstr>Times New Roman</vt:lpstr>
      <vt:lpstr>Wingdings</vt:lpstr>
      <vt:lpstr>Office 佈景主題</vt:lpstr>
      <vt:lpstr>Equation</vt:lpstr>
      <vt:lpstr>Worksheet</vt:lpstr>
      <vt:lpstr>Big Data Mining 巨量資料探勘</vt:lpstr>
      <vt:lpstr>PowerPoint Presentation</vt:lpstr>
      <vt:lpstr>PowerPoint Presentation</vt:lpstr>
      <vt:lpstr>Outline</vt:lpstr>
      <vt:lpstr>A Taxonomy for Data Mining Tasks</vt:lpstr>
      <vt:lpstr>PowerPoint Presentation</vt:lpstr>
      <vt:lpstr>PowerPoint Presentation</vt:lpstr>
      <vt:lpstr>Cluster Analysis</vt:lpstr>
      <vt:lpstr>Cluster Analysis</vt:lpstr>
      <vt:lpstr>Cluster Analysis</vt:lpstr>
      <vt:lpstr>Cluster Analysis</vt:lpstr>
      <vt:lpstr>PowerPoint Presentation</vt:lpstr>
      <vt:lpstr>Cluster Analysis for Data Mining</vt:lpstr>
      <vt:lpstr>Cluster Analysis for Data Mining</vt:lpstr>
      <vt:lpstr>k-Means Clustering Algorithm</vt:lpstr>
      <vt:lpstr>Cluster Analysis for Data Mining -  k-Means Clustering Algorithm</vt:lpstr>
      <vt:lpstr>Similarity  Distance</vt:lpstr>
      <vt:lpstr>Similarity and Dissimilarity Between Objects</vt:lpstr>
      <vt:lpstr>Similarity and Dissimilarity Between Objects (Cont.)</vt:lpstr>
      <vt:lpstr>Euclidean distance vs  Manhattan distance </vt:lpstr>
      <vt:lpstr>The K-Means Clustering Method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K-Means Clustering (K=2, two clusters)</vt:lpstr>
      <vt:lpstr>PowerPoint Presentation</vt:lpstr>
      <vt:lpstr>Summary</vt:lpstr>
      <vt:lpstr>References</vt:lpstr>
    </vt:vector>
  </TitlesOfParts>
  <Manager/>
  <Company/>
  <LinksUpToDate>false</LinksUpToDate>
  <SharedDoc>false</SharedDoc>
  <HyperlinkBase/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Big Data Mining (巨量資料探勘)</dc:title>
  <dc:subject/>
  <dc:creator>myday</dc:creator>
  <cp:keywords>Big Data Mining (巨量資料探勘)</cp:keywords>
  <dc:description>Big Data Mining (巨量資料探勘)</dc:description>
  <cp:lastModifiedBy>Microsoft Office User</cp:lastModifiedBy>
  <cp:revision>532</cp:revision>
  <cp:lastPrinted>2017-03-01T14:43:39Z</cp:lastPrinted>
  <dcterms:created xsi:type="dcterms:W3CDTF">2011-02-14T23:24:00Z</dcterms:created>
  <dcterms:modified xsi:type="dcterms:W3CDTF">2017-03-01T15:00:40Z</dcterms:modified>
  <cp:category/>
</cp:coreProperties>
</file>