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6" r:id="rId2"/>
    <p:sldId id="322" r:id="rId3"/>
    <p:sldId id="323" r:id="rId4"/>
    <p:sldId id="324" r:id="rId5"/>
    <p:sldId id="480" r:id="rId6"/>
    <p:sldId id="543" r:id="rId7"/>
    <p:sldId id="544" r:id="rId8"/>
    <p:sldId id="483" r:id="rId9"/>
    <p:sldId id="484" r:id="rId10"/>
    <p:sldId id="485" r:id="rId11"/>
    <p:sldId id="549" r:id="rId12"/>
    <p:sldId id="546" r:id="rId13"/>
    <p:sldId id="551" r:id="rId14"/>
    <p:sldId id="547" r:id="rId15"/>
    <p:sldId id="553" r:id="rId16"/>
    <p:sldId id="552" r:id="rId17"/>
    <p:sldId id="548" r:id="rId18"/>
    <p:sldId id="550" r:id="rId19"/>
    <p:sldId id="486" r:id="rId20"/>
    <p:sldId id="487" r:id="rId21"/>
    <p:sldId id="488" r:id="rId22"/>
    <p:sldId id="489" r:id="rId23"/>
    <p:sldId id="490" r:id="rId24"/>
    <p:sldId id="491" r:id="rId25"/>
    <p:sldId id="492" r:id="rId26"/>
    <p:sldId id="493" r:id="rId27"/>
    <p:sldId id="494" r:id="rId28"/>
    <p:sldId id="495" r:id="rId29"/>
    <p:sldId id="496" r:id="rId30"/>
    <p:sldId id="545" r:id="rId31"/>
    <p:sldId id="497" r:id="rId32"/>
    <p:sldId id="498" r:id="rId33"/>
    <p:sldId id="499" r:id="rId34"/>
    <p:sldId id="500" r:id="rId35"/>
    <p:sldId id="501" r:id="rId36"/>
    <p:sldId id="502" r:id="rId37"/>
    <p:sldId id="503" r:id="rId38"/>
    <p:sldId id="504" r:id="rId39"/>
    <p:sldId id="505" r:id="rId40"/>
    <p:sldId id="506" r:id="rId41"/>
    <p:sldId id="507" r:id="rId42"/>
    <p:sldId id="508" r:id="rId43"/>
    <p:sldId id="509" r:id="rId44"/>
    <p:sldId id="510" r:id="rId45"/>
    <p:sldId id="511" r:id="rId46"/>
    <p:sldId id="512" r:id="rId47"/>
    <p:sldId id="513" r:id="rId48"/>
    <p:sldId id="514" r:id="rId49"/>
    <p:sldId id="515" r:id="rId50"/>
    <p:sldId id="516" r:id="rId51"/>
    <p:sldId id="517" r:id="rId52"/>
    <p:sldId id="518" r:id="rId53"/>
    <p:sldId id="519" r:id="rId54"/>
    <p:sldId id="520" r:id="rId55"/>
    <p:sldId id="521" r:id="rId56"/>
    <p:sldId id="522" r:id="rId57"/>
    <p:sldId id="523" r:id="rId58"/>
    <p:sldId id="524" r:id="rId59"/>
    <p:sldId id="525" r:id="rId60"/>
    <p:sldId id="526" r:id="rId61"/>
    <p:sldId id="527" r:id="rId62"/>
    <p:sldId id="528" r:id="rId63"/>
    <p:sldId id="529" r:id="rId64"/>
    <p:sldId id="530" r:id="rId65"/>
    <p:sldId id="531" r:id="rId66"/>
    <p:sldId id="532" r:id="rId67"/>
    <p:sldId id="533" r:id="rId68"/>
    <p:sldId id="534" r:id="rId69"/>
    <p:sldId id="535" r:id="rId70"/>
    <p:sldId id="536" r:id="rId71"/>
    <p:sldId id="537" r:id="rId72"/>
    <p:sldId id="538" r:id="rId73"/>
    <p:sldId id="539" r:id="rId74"/>
    <p:sldId id="540" r:id="rId75"/>
    <p:sldId id="541" r:id="rId76"/>
    <p:sldId id="542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92"/>
    <p:restoredTop sz="94201"/>
  </p:normalViewPr>
  <p:slideViewPr>
    <p:cSldViewPr snapToGrid="0" snapToObjects="1">
      <p:cViewPr varScale="1">
        <p:scale>
          <a:sx n="103" d="100"/>
          <a:sy n="103" d="100"/>
        </p:scale>
        <p:origin x="15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inspired: Built with </a:t>
            </a:r>
            <a:r>
              <a:rPr lang="en-US" dirty="0" err="1" smtClean="0"/>
              <a:t>jQuery</a:t>
            </a:r>
            <a:r>
              <a:rPr lang="en-US" dirty="0" smtClean="0"/>
              <a:t> Mobile</a:t>
            </a:r>
          </a:p>
          <a:p>
            <a:r>
              <a:rPr lang="en-US" dirty="0" smtClean="0"/>
              <a:t>There are hundreds of popular web sites and apps built with </a:t>
            </a:r>
            <a:r>
              <a:rPr lang="en-US" dirty="0" err="1" smtClean="0"/>
              <a:t>jQuery</a:t>
            </a:r>
            <a:r>
              <a:rPr lang="en-US" dirty="0" smtClean="0"/>
              <a:t> Mobile. Here's a small sampling of sites collected on </a:t>
            </a:r>
            <a:r>
              <a:rPr lang="en-US" dirty="0" err="1" smtClean="0"/>
              <a:t>jQM</a:t>
            </a:r>
            <a:r>
              <a:rPr lang="en-US" dirty="0" smtClean="0"/>
              <a:t> Gallery - be sure to check that site often to see what's new and notable.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4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2016/10/18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2016/10/18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2016/10/18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2016/10/18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2016/10/18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2016/10/18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2016/10/18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2016/10/18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2016/10/18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2016/10/18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2016/10/18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2016/10/18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4" Type="http://schemas.openxmlformats.org/officeDocument/2006/relationships/hyperlink" Target="http://mail.tku.edu.tw/myday" TargetMode="External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m.tku.edu.tw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mobile.com/" TargetMode="External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hyperlink" Target="http://getbootstrap.com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hyperlink" Target="http://ionicframework.com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hyperlink" Target="https://www.sencha.com/products/touch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hyperlink" Target="https://getmdl.io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s://www.muicss.com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hyperlink" Target="http://materializecss.com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mobile.com/" TargetMode="Externa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mobile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.com/" TargetMode="External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.com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ui.com/" TargetMode="External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hyperlink" Target="http://jquerymobile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mobile.com/demos/" TargetMode="External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mos.jquerymobile.com/1.4.5/" TargetMode="External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mos.jquerymobile.com/1.4.4/" TargetMode="External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hyperlink" Target="http://jsbin.com/qaxukucune/edit?html,output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hyperlink" Target="http://jsbin.com/qaxukucune/edit?html,output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mobile.com/gbs/1.4/" TargetMode="External"/><Relationship Id="rId3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mobile.com/gbs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jquerymobile/default.asp" TargetMode="External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hyperlink" Target="http://jquerymobile.com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iqa.com/" TargetMode="External"/><Relationship Id="rId3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iqa.com/demo" TargetMode="External"/><Relationship Id="rId3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hyperlink" Target="https://codiqa.com/demo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http://jquerymobile.com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hyperlink" Target="http://jquerymobile.com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hyperlink" Target="http://jquerymobile.com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hyperlink" Target="http://jsbin.com/ImorikO/1/edit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hyperlink" Target="http://jquerymobile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hyperlink" Target="http://m.stanford.edu/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hyperlink" Target="http://www.stanford.edu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hyperlink" Target="http://www.jqmgallery.com/2011/06/10/stanford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hyperlink" Target="http://view.jquerymobile.com/1.3.2/dist/demos/intro/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hyperlink" Target="http://www.learnhtml5book.com/chapter5/jquerymobile/lists.html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hyperlink" Target="http://www.learnhtml5book.com/chapter5/jquerymobile/lists.html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hyperlink" Target="http://view.jquerymobile.com/1.3.2/dist/demos/intro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ew.jquerymobile.com/1.3.2/dist/demos/widgets/icons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hyperlink" Target="http://jqmiconpack.andymatthews.net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mobile.com/themeroller/" TargetMode="External"/><Relationship Id="rId3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hyperlink" Target="http://jquerymobile.com/themeroller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hyperlink" Target="http://grandviewave.com/m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jsbin.com/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hyperlink" Target="http://jsbin.com/IwOMezo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hyperlink" Target="http://jsbin.com/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hyperlink" Target="http://www.compileonline.com/try_jquerymobile_online.php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sbin.com/IwOMezo" TargetMode="External"/><Relationship Id="rId3" Type="http://schemas.openxmlformats.org/officeDocument/2006/relationships/image" Target="../media/image8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sbin.com/IwOMezo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sbin.com/IwOMezo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sbin.com/IwOMezo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cribd.com/doc/50805466/Native-Web-or-Hybrid-Mobile-App-Development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sbin.com/IwOMezo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hyperlink" Target="http://jsbin.com/IwOMezo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hyperlink" Target="http://mail.tku.edu.tw/myday/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il.tku.edu.tw/myday/m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il.tku.edu.tw/myday/m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mobile.com/" TargetMode="External"/><Relationship Id="rId3" Type="http://schemas.openxmlformats.org/officeDocument/2006/relationships/hyperlink" Target="http://www.w3schools.com/jquerymobile/default.asp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hyperlink" Target="http://www.amazon.com/Learn-HTML5-JavaScript-iOS-Standards-based/dp/143024038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8773"/>
            <a:ext cx="7772400" cy="887992"/>
          </a:xfrm>
        </p:spPr>
        <p:txBody>
          <a:bodyPr/>
          <a:lstStyle/>
          <a:p>
            <a:r>
              <a:rPr lang="en-US" b="1" dirty="0" smtClean="0">
                <a:solidFill>
                  <a:srgbClr val="376092"/>
                </a:solidFill>
              </a:rPr>
              <a:t>Social Media Apps Programming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365" y="4401842"/>
            <a:ext cx="7247555" cy="2190002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5100" dirty="0" err="1" smtClean="0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 Day, Ph.D.</a:t>
            </a:r>
          </a:p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Assistant Professor</a:t>
            </a:r>
          </a:p>
          <a:p>
            <a:r>
              <a:rPr lang="en-US" sz="5100" dirty="0" smtClean="0">
                <a:hlinkClick r:id="rId2"/>
              </a:rPr>
              <a:t>Department of Information Management</a:t>
            </a:r>
            <a:endParaRPr lang="en-US" sz="5100" dirty="0" smtClean="0"/>
          </a:p>
          <a:p>
            <a:r>
              <a:rPr lang="en-US" sz="5100" dirty="0" err="1" smtClean="0">
                <a:hlinkClick r:id="rId3"/>
              </a:rPr>
              <a:t>Tamkang</a:t>
            </a:r>
            <a:r>
              <a:rPr lang="en-US" sz="5100" dirty="0" smtClean="0">
                <a:hlinkClick r:id="rId3"/>
              </a:rPr>
              <a:t> University</a:t>
            </a:r>
            <a:endParaRPr lang="en-US" sz="5100" dirty="0" smtClean="0"/>
          </a:p>
          <a:p>
            <a:endParaRPr lang="en-US" sz="2600" dirty="0" smtClean="0">
              <a:hlinkClick r:id="rId4"/>
            </a:endParaRPr>
          </a:p>
          <a:p>
            <a:r>
              <a:rPr lang="en-US" sz="2600" dirty="0" smtClean="0">
                <a:hlinkClick r:id="rId4"/>
              </a:rPr>
              <a:t>http://mail.tku.edu.tw/myday</a:t>
            </a:r>
            <a:endParaRPr lang="en-US" sz="2600" dirty="0" smtClean="0"/>
          </a:p>
          <a:p>
            <a:endParaRPr lang="en-US" dirty="0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335342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69740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2016-10-19</a:t>
            </a:r>
            <a:endParaRPr kumimoji="0" lang="en-US" altLang="zh-TW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3277512"/>
            <a:ext cx="4752528" cy="1009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1051SMAP0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6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TLMXM1A</a:t>
            </a:r>
            <a:r>
              <a:rPr lang="zh-TW" altLang="en-US" sz="1400" dirty="0" smtClean="0">
                <a:solidFill>
                  <a:schemeClr val="tx1">
                    <a:tint val="75000"/>
                  </a:schemeClr>
                </a:solidFill>
              </a:rPr>
              <a:t> (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8648) 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M2143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)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(Fall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2016)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MIS MBA) (2 Credits, Elective)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[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Full English Course]</a:t>
            </a: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Wed 8,9 (15:10-17:00) B310</a:t>
            </a:r>
            <a:endParaRPr lang="es-ES_tradnl" altLang="zh-TW" sz="14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25082" y="1491019"/>
            <a:ext cx="8665699" cy="1270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jQuery Mobile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2124"/>
          </a:xfrm>
        </p:spPr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rgbClr val="4F81BD"/>
                </a:solidFill>
              </a:rPr>
              <a:t>jQuery</a:t>
            </a:r>
            <a:r>
              <a:rPr lang="en-US" sz="7200" b="1" dirty="0" smtClean="0">
                <a:solidFill>
                  <a:srgbClr val="4F81BD"/>
                </a:solidFill>
              </a:rPr>
              <a:t> Mobile</a:t>
            </a:r>
            <a:endParaRPr lang="en-US" sz="7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66669" y="6471107"/>
            <a:ext cx="2610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http://jquerymobile.com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498"/>
            <a:ext cx="9144000" cy="55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1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792627"/>
            <a:ext cx="8229600" cy="3579901"/>
          </a:xfrm>
          <a:prstGeom prst="roundRect">
            <a:avLst>
              <a:gd name="adj" fmla="val 9172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/>
              <a:t>Mobile frameworks </a:t>
            </a:r>
            <a:br>
              <a:rPr lang="en-US" sz="7200" b="1" dirty="0" smtClean="0"/>
            </a:br>
            <a:r>
              <a:rPr lang="en-US" sz="7200" b="1" dirty="0" smtClean="0"/>
              <a:t>and </a:t>
            </a:r>
            <a:br>
              <a:rPr lang="en-US" sz="7200" b="1" dirty="0" smtClean="0"/>
            </a:br>
            <a:r>
              <a:rPr lang="en-US" sz="7200" b="1" dirty="0" smtClean="0"/>
              <a:t>Libraries</a:t>
            </a:r>
            <a:endParaRPr lang="en-US" sz="7200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279262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Responsive Web Design (RWD)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Responsive Front-end Framework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Google Material </a:t>
            </a:r>
            <a:r>
              <a:rPr lang="en-US" b="1" dirty="0">
                <a:solidFill>
                  <a:srgbClr val="4F81BD"/>
                </a:solidFill>
              </a:rPr>
              <a:t>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809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619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4F81BD"/>
                </a:solidFill>
              </a:rPr>
              <a:t>Bootstrap</a:t>
            </a:r>
            <a:endParaRPr lang="en-US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262"/>
            <a:ext cx="9144000" cy="54447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3217" y="6497357"/>
            <a:ext cx="2577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http://getbootstrap.com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7273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481"/>
            <a:ext cx="9144000" cy="541572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619"/>
          </a:xfrm>
        </p:spPr>
        <p:txBody>
          <a:bodyPr>
            <a:noAutofit/>
          </a:bodyPr>
          <a:lstStyle/>
          <a:p>
            <a:r>
              <a:rPr lang="en-US" sz="8000" b="1" smtClean="0">
                <a:solidFill>
                  <a:srgbClr val="4F81BD"/>
                </a:solidFill>
              </a:rPr>
              <a:t>ionic</a:t>
            </a:r>
            <a:endParaRPr lang="en-US" sz="8000" dirty="0"/>
          </a:p>
        </p:txBody>
      </p:sp>
      <p:sp>
        <p:nvSpPr>
          <p:cNvPr id="7" name="Rectangle 6"/>
          <p:cNvSpPr/>
          <p:nvPr/>
        </p:nvSpPr>
        <p:spPr>
          <a:xfrm>
            <a:off x="3151707" y="6466443"/>
            <a:ext cx="2840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http://ionicframework.com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757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630"/>
            <a:ext cx="9144000" cy="557418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4763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4F81BD"/>
                </a:solidFill>
              </a:rPr>
              <a:t>Sencha Touch</a:t>
            </a:r>
            <a:endParaRPr lang="en-US" sz="7200" dirty="0"/>
          </a:p>
        </p:txBody>
      </p:sp>
      <p:sp>
        <p:nvSpPr>
          <p:cNvPr id="7" name="Rectangle 6"/>
          <p:cNvSpPr/>
          <p:nvPr/>
        </p:nvSpPr>
        <p:spPr>
          <a:xfrm>
            <a:off x="228600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www.sencha.com/products/touch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4855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113"/>
            <a:ext cx="9144000" cy="546628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9106029" cy="847630"/>
          </a:xfrm>
        </p:spPr>
        <p:txBody>
          <a:bodyPr>
            <a:noAutofit/>
          </a:bodyPr>
          <a:lstStyle/>
          <a:p>
            <a:r>
              <a:rPr lang="en-US" sz="6000" b="1" smtClean="0">
                <a:solidFill>
                  <a:srgbClr val="4F81BD"/>
                </a:solidFill>
              </a:rPr>
              <a:t>Material Design </a:t>
            </a:r>
            <a:r>
              <a:rPr lang="en-US" sz="6000" b="1" dirty="0" smtClean="0">
                <a:solidFill>
                  <a:srgbClr val="4F81BD"/>
                </a:solidFill>
              </a:rPr>
              <a:t>Lite (MDL)</a:t>
            </a:r>
            <a:endParaRPr lang="en-US" sz="6000" dirty="0"/>
          </a:p>
        </p:txBody>
      </p:sp>
      <p:sp>
        <p:nvSpPr>
          <p:cNvPr id="7" name="Rectangle 6"/>
          <p:cNvSpPr/>
          <p:nvPr/>
        </p:nvSpPr>
        <p:spPr>
          <a:xfrm>
            <a:off x="3611216" y="6536350"/>
            <a:ext cx="1883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https://getmdl.io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6213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8213"/>
            <a:ext cx="9144000" cy="545469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4763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4F81BD"/>
                </a:solidFill>
              </a:rPr>
              <a:t>MUI</a:t>
            </a:r>
            <a:endParaRPr lang="en-US" sz="7200" dirty="0"/>
          </a:p>
        </p:txBody>
      </p:sp>
      <p:sp>
        <p:nvSpPr>
          <p:cNvPr id="8" name="Rectangle 7"/>
          <p:cNvSpPr/>
          <p:nvPr/>
        </p:nvSpPr>
        <p:spPr>
          <a:xfrm>
            <a:off x="3255133" y="6466443"/>
            <a:ext cx="2633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https://www.muicss.com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0066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400"/>
            <a:ext cx="9144000" cy="544046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4763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4F81BD"/>
                </a:solidFill>
              </a:rPr>
              <a:t>Materialize</a:t>
            </a:r>
            <a:endParaRPr lang="en-US" sz="7200" dirty="0"/>
          </a:p>
        </p:txBody>
      </p:sp>
      <p:sp>
        <p:nvSpPr>
          <p:cNvPr id="7" name="Rectangle 6"/>
          <p:cNvSpPr/>
          <p:nvPr/>
        </p:nvSpPr>
        <p:spPr>
          <a:xfrm>
            <a:off x="3231985" y="6495044"/>
            <a:ext cx="26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http://materializecss.com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8780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2124"/>
          </a:xfrm>
        </p:spPr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rgbClr val="4F81BD"/>
                </a:solidFill>
              </a:rPr>
              <a:t>jQuery</a:t>
            </a:r>
            <a:r>
              <a:rPr lang="en-US" sz="7200" b="1" dirty="0" smtClean="0">
                <a:solidFill>
                  <a:srgbClr val="4F81BD"/>
                </a:solidFill>
              </a:rPr>
              <a:t> Mobile</a:t>
            </a:r>
            <a:endParaRPr lang="en-US" sz="7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66669" y="6471107"/>
            <a:ext cx="2610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http://jquerymobile.com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498"/>
            <a:ext cx="9144000" cy="55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0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jQuery</a:t>
            </a:r>
            <a:r>
              <a:rPr lang="en-US" b="1" dirty="0">
                <a:solidFill>
                  <a:schemeClr val="accent1"/>
                </a:solidFill>
              </a:rPr>
              <a:t> Mobile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788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Touch</a:t>
            </a:r>
            <a:r>
              <a:rPr lang="en-US" dirty="0">
                <a:solidFill>
                  <a:srgbClr val="FF0000"/>
                </a:solidFill>
              </a:rPr>
              <a:t>-Optimized Web Framework </a:t>
            </a:r>
            <a:r>
              <a:rPr lang="en-US" dirty="0"/>
              <a:t>for Smartphones &amp; Tablets</a:t>
            </a:r>
          </a:p>
          <a:p>
            <a:pPr lvl="1"/>
            <a:r>
              <a:rPr lang="en-US" dirty="0"/>
              <a:t>A unified, </a:t>
            </a:r>
            <a:r>
              <a:rPr lang="en-US" dirty="0">
                <a:solidFill>
                  <a:srgbClr val="FF0000"/>
                </a:solidFill>
              </a:rPr>
              <a:t>HTML5-based user interface </a:t>
            </a:r>
            <a:r>
              <a:rPr lang="en-US" dirty="0"/>
              <a:t>system for all popular mobile device </a:t>
            </a:r>
            <a:r>
              <a:rPr lang="en-US" dirty="0" smtClean="0"/>
              <a:t>platforms</a:t>
            </a:r>
          </a:p>
          <a:p>
            <a:pPr lvl="1"/>
            <a:r>
              <a:rPr lang="en-US" dirty="0" smtClean="0"/>
              <a:t>built </a:t>
            </a:r>
            <a:r>
              <a:rPr lang="en-US" dirty="0"/>
              <a:t>on the rock-solid </a:t>
            </a:r>
            <a:r>
              <a:rPr lang="en-US" dirty="0" err="1">
                <a:solidFill>
                  <a:srgbClr val="FF0000"/>
                </a:solidFill>
              </a:rPr>
              <a:t>jQuery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and </a:t>
            </a:r>
            <a:r>
              <a:rPr lang="en-US" dirty="0" err="1">
                <a:solidFill>
                  <a:srgbClr val="FF0000"/>
                </a:solidFill>
              </a:rPr>
              <a:t>jQuery</a:t>
            </a:r>
            <a:r>
              <a:rPr lang="en-US" dirty="0">
                <a:solidFill>
                  <a:srgbClr val="FF0000"/>
                </a:solidFill>
              </a:rPr>
              <a:t> UI </a:t>
            </a:r>
            <a:r>
              <a:rPr lang="en-US" dirty="0"/>
              <a:t>foundation. </a:t>
            </a:r>
            <a:endParaRPr lang="en-US" dirty="0" smtClean="0"/>
          </a:p>
          <a:p>
            <a:pPr lvl="1"/>
            <a:r>
              <a:rPr lang="en-US" dirty="0" smtClean="0"/>
              <a:t>Its </a:t>
            </a:r>
            <a:r>
              <a:rPr lang="en-US" dirty="0">
                <a:solidFill>
                  <a:srgbClr val="FF0000"/>
                </a:solidFill>
              </a:rPr>
              <a:t>lightweight code </a:t>
            </a:r>
            <a:r>
              <a:rPr lang="en-US" dirty="0"/>
              <a:t>is built with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progressive </a:t>
            </a:r>
            <a:r>
              <a:rPr lang="en-US" dirty="0">
                <a:solidFill>
                  <a:srgbClr val="FF0000"/>
                </a:solidFill>
              </a:rPr>
              <a:t>enhancement</a:t>
            </a:r>
            <a:r>
              <a:rPr lang="en-US" dirty="0"/>
              <a:t>, and has a flexible, easily </a:t>
            </a:r>
            <a:r>
              <a:rPr lang="en-US" dirty="0" err="1"/>
              <a:t>themeable</a:t>
            </a:r>
            <a:r>
              <a:rPr lang="en-US" dirty="0"/>
              <a:t>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66669" y="6578052"/>
            <a:ext cx="2313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://jquerymobile.com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3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(1/3)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1   2016/09/14   Course Orientation and Introduction to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Social </a:t>
            </a:r>
            <a:r>
              <a:rPr lang="en-US" sz="2400" dirty="0"/>
              <a:t>Media and Mobile Apps </a:t>
            </a:r>
            <a:r>
              <a:rPr lang="en-US" sz="2400" dirty="0" smtClean="0"/>
              <a:t>Programming</a:t>
            </a:r>
          </a:p>
          <a:p>
            <a:pPr marL="0" indent="0">
              <a:buNone/>
            </a:pPr>
            <a:r>
              <a:rPr lang="en-US" sz="2400" dirty="0" smtClean="0"/>
              <a:t>2</a:t>
            </a:r>
            <a:r>
              <a:rPr lang="en-US" sz="2400" dirty="0"/>
              <a:t>   2016/09/21   Introduction to Android / iOS Apps </a:t>
            </a:r>
            <a:r>
              <a:rPr lang="en-US" sz="2400" dirty="0" smtClean="0"/>
              <a:t>Programming</a:t>
            </a:r>
          </a:p>
          <a:p>
            <a:pPr marL="0" indent="0">
              <a:buNone/>
            </a:pPr>
            <a:r>
              <a:rPr lang="en-US" sz="2400" dirty="0" smtClean="0"/>
              <a:t>3</a:t>
            </a:r>
            <a:r>
              <a:rPr lang="en-US" sz="2400" dirty="0"/>
              <a:t>   2016/09/28   Developing Android Native Apps with </a:t>
            </a:r>
            <a:r>
              <a:rPr lang="en-US" sz="2400" dirty="0" smtClean="0"/>
              <a:t>Java</a:t>
            </a:r>
            <a:br>
              <a:rPr lang="en-US" sz="2400" dirty="0" smtClean="0"/>
            </a:br>
            <a:r>
              <a:rPr lang="en-US" sz="2400" dirty="0" smtClean="0"/>
              <a:t>                              (</a:t>
            </a:r>
            <a:r>
              <a:rPr lang="en-US" sz="2400" dirty="0"/>
              <a:t>Eclipse) (MIT App Inventor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US" sz="2400" dirty="0" smtClean="0"/>
              <a:t>4</a:t>
            </a:r>
            <a:r>
              <a:rPr lang="en-US" sz="2400" dirty="0"/>
              <a:t>   2016/10/05   Developing iPhone / iPad Native Apps with Swift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(</a:t>
            </a:r>
            <a:r>
              <a:rPr lang="en-US" sz="2400" dirty="0" err="1"/>
              <a:t>XCode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US" sz="2400" dirty="0" smtClean="0"/>
              <a:t>5</a:t>
            </a:r>
            <a:r>
              <a:rPr lang="en-US" sz="2400" dirty="0"/>
              <a:t>   2016/10/12   Mobile Apps using </a:t>
            </a:r>
            <a:r>
              <a:rPr lang="en-US" sz="2400" dirty="0" smtClean="0"/>
              <a:t>HTML5/CSS3/JavaScript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6</a:t>
            </a:r>
            <a:r>
              <a:rPr lang="en-US" sz="2400" dirty="0">
                <a:solidFill>
                  <a:srgbClr val="FF0000"/>
                </a:solidFill>
              </a:rPr>
              <a:t>   2016/10/19   jQuery Mobile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0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8397" y="6484476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http://jquery.com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33684"/>
            <a:ext cx="8229600" cy="788737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jQuery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4187"/>
            <a:ext cx="9144000" cy="536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684"/>
            <a:ext cx="8229600" cy="788737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jQuery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3263"/>
            <a:ext cx="8229600" cy="5146842"/>
          </a:xfrm>
        </p:spPr>
        <p:txBody>
          <a:bodyPr>
            <a:normAutofit/>
          </a:bodyPr>
          <a:lstStyle/>
          <a:p>
            <a:r>
              <a:rPr lang="en-US" dirty="0" err="1"/>
              <a:t>jQuery</a:t>
            </a:r>
            <a:r>
              <a:rPr lang="en-US" dirty="0"/>
              <a:t> is a fast, small, and feature-rich </a:t>
            </a:r>
            <a:r>
              <a:rPr lang="en-US" dirty="0">
                <a:solidFill>
                  <a:srgbClr val="FF0000"/>
                </a:solidFill>
              </a:rPr>
              <a:t>JavaScript library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jQuery</a:t>
            </a:r>
            <a:r>
              <a:rPr lang="en-US" dirty="0" smtClean="0"/>
              <a:t> is the most </a:t>
            </a:r>
            <a:r>
              <a:rPr lang="en-US" dirty="0"/>
              <a:t>popular JavaScript library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versatility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extensibility</a:t>
            </a:r>
            <a:endParaRPr lang="en-US" dirty="0"/>
          </a:p>
          <a:p>
            <a:r>
              <a:rPr lang="en-US" dirty="0" smtClean="0"/>
              <a:t>It makes things like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HTML </a:t>
            </a:r>
            <a:r>
              <a:rPr lang="en-US" dirty="0">
                <a:solidFill>
                  <a:srgbClr val="FF0000"/>
                </a:solidFill>
              </a:rPr>
              <a:t>document traversal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manipulation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event handling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animation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Ajax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much simpler with an easy-to-use API </a:t>
            </a:r>
            <a:br>
              <a:rPr lang="en-US" dirty="0" smtClean="0"/>
            </a:br>
            <a:r>
              <a:rPr lang="en-US" dirty="0" smtClean="0"/>
              <a:t>that works </a:t>
            </a:r>
            <a:r>
              <a:rPr lang="en-US" dirty="0"/>
              <a:t>across a multitude of browsers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33282" y="6589016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://jquery.com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388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jQuery</a:t>
            </a:r>
            <a:r>
              <a:rPr lang="en-US" b="1" dirty="0" smtClean="0">
                <a:solidFill>
                  <a:schemeClr val="accent1"/>
                </a:solidFill>
              </a:rPr>
              <a:t> UI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03645" y="6488668"/>
            <a:ext cx="2136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http://jqueryui.com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0027"/>
            <a:ext cx="9144000" cy="543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8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jQuery</a:t>
            </a:r>
            <a:r>
              <a:rPr lang="en-US" b="1" dirty="0" smtClean="0">
                <a:solidFill>
                  <a:schemeClr val="accent1"/>
                </a:solidFill>
              </a:rPr>
              <a:t> Mobile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Seriously cross-platform with </a:t>
            </a:r>
            <a:r>
              <a:rPr lang="en-US" dirty="0" smtClean="0"/>
              <a:t>HTML5</a:t>
            </a:r>
          </a:p>
          <a:p>
            <a:r>
              <a:rPr lang="en-US" dirty="0"/>
              <a:t>write less, do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995" y="4412247"/>
            <a:ext cx="1841500" cy="74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995" y="3302669"/>
            <a:ext cx="1708404" cy="74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995" y="5537284"/>
            <a:ext cx="1866900" cy="495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66669" y="6578052"/>
            <a:ext cx="2313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5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5"/>
              </a:rPr>
              <a:t>://jquerymobile.com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5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7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18955" y="6565640"/>
            <a:ext cx="27879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http://jquerymobile.com/demos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/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jQuery</a:t>
            </a:r>
            <a:r>
              <a:rPr lang="en-US" b="1" dirty="0" smtClean="0">
                <a:solidFill>
                  <a:schemeClr val="accent1"/>
                </a:solidFill>
              </a:rPr>
              <a:t> Mobile </a:t>
            </a:r>
            <a:r>
              <a:rPr lang="en-US" altLang="zh-TW" b="1" dirty="0" smtClean="0">
                <a:solidFill>
                  <a:schemeClr val="accent1"/>
                </a:solidFill>
              </a:rPr>
              <a:t>Demos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4530"/>
            <a:ext cx="9144000" cy="548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6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39419" y="6565640"/>
            <a:ext cx="31470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http://demos.jquerymobile.com/1.4.5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/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6880"/>
            <a:ext cx="9144000" cy="5572581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jQuery</a:t>
            </a:r>
            <a:r>
              <a:rPr lang="en-US" b="1" dirty="0" smtClean="0">
                <a:solidFill>
                  <a:schemeClr val="accent1"/>
                </a:solidFill>
              </a:rPr>
              <a:t> Mobile </a:t>
            </a:r>
            <a:r>
              <a:rPr lang="en-US" altLang="zh-TW" b="1" dirty="0" smtClean="0">
                <a:solidFill>
                  <a:schemeClr val="accent1"/>
                </a:solidFill>
              </a:rPr>
              <a:t>Demos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39419" y="6565640"/>
            <a:ext cx="31470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://demos.jquerymobile.com/1.4.4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/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jQuery</a:t>
            </a:r>
            <a:r>
              <a:rPr lang="en-US" b="1" dirty="0" smtClean="0">
                <a:solidFill>
                  <a:schemeClr val="accent1"/>
                </a:solidFill>
              </a:rPr>
              <a:t> Mobile </a:t>
            </a:r>
            <a:r>
              <a:rPr lang="en-US" altLang="zh-TW" b="1" dirty="0" smtClean="0">
                <a:solidFill>
                  <a:schemeClr val="accent1"/>
                </a:solidFill>
              </a:rPr>
              <a:t>Demos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992"/>
            <a:ext cx="9144000" cy="5599416"/>
          </a:xfrm>
          <a:prstGeom prst="rect">
            <a:avLst/>
          </a:prstGeom>
          <a:ln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92852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76629" y="6561161"/>
            <a:ext cx="29931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BFBFBF"/>
                </a:solidFill>
              </a:rPr>
              <a:t>Source: http</a:t>
            </a:r>
            <a:r>
              <a:rPr lang="en-US" sz="1200" dirty="0">
                <a:solidFill>
                  <a:srgbClr val="BFBFBF"/>
                </a:solidFill>
              </a:rPr>
              <a:t>://</a:t>
            </a:r>
            <a:r>
              <a:rPr lang="en-US" sz="1200" dirty="0" err="1">
                <a:solidFill>
                  <a:srgbClr val="BFBFBF"/>
                </a:solidFill>
              </a:rPr>
              <a:t>jquerymobile.com</a:t>
            </a:r>
            <a:r>
              <a:rPr lang="en-US" sz="1200" dirty="0">
                <a:solidFill>
                  <a:srgbClr val="BFBFBF"/>
                </a:solidFill>
              </a:rPr>
              <a:t>/download/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jQuery</a:t>
            </a:r>
            <a:r>
              <a:rPr lang="en-US" b="1" dirty="0" smtClean="0">
                <a:solidFill>
                  <a:schemeClr val="accent1"/>
                </a:solidFill>
              </a:rPr>
              <a:t> Mobile </a:t>
            </a:r>
            <a:r>
              <a:rPr lang="en-US" altLang="zh-TW" b="1" dirty="0" smtClean="0">
                <a:solidFill>
                  <a:schemeClr val="accent1"/>
                </a:solidFill>
              </a:rPr>
              <a:t>Download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404"/>
            <a:ext cx="9144000" cy="549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658"/>
            <a:ext cx="8229600" cy="87730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1"/>
                </a:solidFill>
              </a:rPr>
              <a:t>jQuery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Mobile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638"/>
            <a:ext cx="9144000" cy="5244998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076629" y="6561161"/>
            <a:ext cx="29931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BFBFBF"/>
                </a:solidFill>
              </a:rPr>
              <a:t>Source: http</a:t>
            </a:r>
            <a:r>
              <a:rPr lang="en-US" sz="1200" dirty="0">
                <a:solidFill>
                  <a:srgbClr val="BFBFBF"/>
                </a:solidFill>
              </a:rPr>
              <a:t>://</a:t>
            </a:r>
            <a:r>
              <a:rPr lang="en-US" sz="1200" dirty="0" err="1">
                <a:solidFill>
                  <a:srgbClr val="BFBFBF"/>
                </a:solidFill>
              </a:rPr>
              <a:t>jquerymobile.com</a:t>
            </a:r>
            <a:r>
              <a:rPr lang="en-US" sz="1200" dirty="0">
                <a:solidFill>
                  <a:srgbClr val="BFBFBF"/>
                </a:solidFill>
              </a:rPr>
              <a:t>/download/</a:t>
            </a:r>
          </a:p>
        </p:txBody>
      </p:sp>
    </p:spTree>
    <p:extLst>
      <p:ext uri="{BB962C8B-B14F-4D97-AF65-F5344CB8AC3E}">
        <p14:creationId xmlns:p14="http://schemas.microsoft.com/office/powerpoint/2010/main" val="183348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viewport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4645" y="1850298"/>
            <a:ext cx="8585330" cy="3200877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&lt;!DOCTYPE html&gt;</a:t>
            </a:r>
          </a:p>
          <a:p>
            <a:r>
              <a:rPr lang="en-US" sz="1400" dirty="0"/>
              <a:t>&lt;html&gt;</a:t>
            </a:r>
          </a:p>
          <a:p>
            <a:r>
              <a:rPr lang="en-US" sz="1400" dirty="0"/>
              <a:t>    &lt;head&gt;</a:t>
            </a:r>
          </a:p>
          <a:p>
            <a:r>
              <a:rPr lang="en-US" sz="1400" dirty="0"/>
              <a:t>       &lt;title</a:t>
            </a:r>
            <a:r>
              <a:rPr lang="en-US" sz="1400" dirty="0" smtClean="0"/>
              <a:t>&gt;Mobile App Title&lt;</a:t>
            </a:r>
            <a:r>
              <a:rPr lang="en-US" sz="1400" dirty="0"/>
              <a:t>/title&gt;</a:t>
            </a:r>
          </a:p>
          <a:p>
            <a:r>
              <a:rPr lang="en-US" sz="1400" dirty="0"/>
              <a:t>       &lt;meta charset=utf-8 /&gt;</a:t>
            </a:r>
          </a:p>
          <a:p>
            <a:r>
              <a:rPr lang="en-US" sz="2000" dirty="0" smtClean="0"/>
              <a:t>       &lt;</a:t>
            </a:r>
            <a:r>
              <a:rPr lang="en-US" sz="2000" dirty="0"/>
              <a:t>meta name="</a:t>
            </a:r>
            <a:r>
              <a:rPr lang="en-US" sz="2000" dirty="0">
                <a:solidFill>
                  <a:srgbClr val="FF0000"/>
                </a:solidFill>
              </a:rPr>
              <a:t>viewport</a:t>
            </a:r>
            <a:r>
              <a:rPr lang="en-US" sz="2000" dirty="0"/>
              <a:t>" content="</a:t>
            </a:r>
            <a:r>
              <a:rPr lang="en-US" sz="2000" dirty="0">
                <a:solidFill>
                  <a:srgbClr val="FF0000"/>
                </a:solidFill>
              </a:rPr>
              <a:t>width=device-width, initial-scale=1</a:t>
            </a:r>
            <a:r>
              <a:rPr lang="en-US" sz="2000" dirty="0"/>
              <a:t>"&gt;</a:t>
            </a:r>
          </a:p>
          <a:p>
            <a:r>
              <a:rPr lang="en-US" sz="1400" dirty="0" smtClean="0"/>
              <a:t>       &lt;</a:t>
            </a:r>
            <a:r>
              <a:rPr lang="en-US" sz="1400" dirty="0"/>
              <a:t>link </a:t>
            </a:r>
            <a:r>
              <a:rPr lang="en-US" sz="1400" dirty="0" err="1"/>
              <a:t>rel</a:t>
            </a:r>
            <a:r>
              <a:rPr lang="en-US" sz="1400" dirty="0"/>
              <a:t>="</a:t>
            </a:r>
            <a:r>
              <a:rPr lang="en-US" sz="1400" dirty="0" err="1"/>
              <a:t>stylesheet</a:t>
            </a:r>
            <a:r>
              <a:rPr lang="en-US" sz="1400" dirty="0"/>
              <a:t>" </a:t>
            </a:r>
            <a:r>
              <a:rPr lang="en-US" sz="1400" dirty="0" err="1"/>
              <a:t>href</a:t>
            </a:r>
            <a:r>
              <a:rPr lang="en-US" sz="1400" dirty="0"/>
              <a:t>="http://</a:t>
            </a:r>
            <a:r>
              <a:rPr lang="en-US" sz="1400" dirty="0" err="1"/>
              <a:t>code.jquery.com</a:t>
            </a:r>
            <a:r>
              <a:rPr lang="en-US" sz="1400" dirty="0"/>
              <a:t>/mobile/</a:t>
            </a:r>
            <a:r>
              <a:rPr lang="en-US" sz="1400" dirty="0" smtClean="0"/>
              <a:t>1.4.5/</a:t>
            </a:r>
            <a:r>
              <a:rPr lang="en-US" sz="1400" dirty="0">
                <a:solidFill>
                  <a:srgbClr val="FF0000"/>
                </a:solidFill>
              </a:rPr>
              <a:t>jquery.mobile-</a:t>
            </a:r>
            <a:r>
              <a:rPr lang="en-US" sz="1400" dirty="0" smtClean="0">
                <a:solidFill>
                  <a:srgbClr val="FF0000"/>
                </a:solidFill>
              </a:rPr>
              <a:t>1.4.5.</a:t>
            </a:r>
            <a:r>
              <a:rPr lang="en-US" sz="1400" dirty="0">
                <a:solidFill>
                  <a:srgbClr val="FF0000"/>
                </a:solidFill>
              </a:rPr>
              <a:t>min.css</a:t>
            </a:r>
            <a:r>
              <a:rPr lang="en-US" sz="1400" dirty="0"/>
              <a:t>"&gt;</a:t>
            </a:r>
          </a:p>
          <a:p>
            <a:r>
              <a:rPr lang="en-US" sz="1400" dirty="0" smtClean="0"/>
              <a:t>       &lt;</a:t>
            </a:r>
            <a:r>
              <a:rPr lang="en-US" sz="1400" dirty="0"/>
              <a:t>script </a:t>
            </a:r>
            <a:r>
              <a:rPr lang="en-US" sz="1400" dirty="0" err="1"/>
              <a:t>src</a:t>
            </a:r>
            <a:r>
              <a:rPr lang="en-US" sz="1400" dirty="0"/>
              <a:t>="http://</a:t>
            </a:r>
            <a:r>
              <a:rPr lang="en-US" sz="1400" dirty="0" err="1"/>
              <a:t>code.jquery.com</a:t>
            </a:r>
            <a:r>
              <a:rPr lang="en-US" sz="1400" dirty="0"/>
              <a:t>/</a:t>
            </a:r>
            <a:r>
              <a:rPr lang="en-US" sz="1400" dirty="0">
                <a:solidFill>
                  <a:srgbClr val="FF0000"/>
                </a:solidFill>
              </a:rPr>
              <a:t>jquery-1.11.1.min.js</a:t>
            </a:r>
            <a:r>
              <a:rPr lang="en-US" sz="1400" dirty="0"/>
              <a:t>"&gt;&lt;/script&gt;</a:t>
            </a:r>
          </a:p>
          <a:p>
            <a:r>
              <a:rPr lang="en-US" sz="1400" dirty="0" smtClean="0"/>
              <a:t>       &lt;</a:t>
            </a:r>
            <a:r>
              <a:rPr lang="en-US" sz="1400" dirty="0"/>
              <a:t>script </a:t>
            </a:r>
            <a:r>
              <a:rPr lang="en-US" sz="1400" dirty="0" err="1"/>
              <a:t>src</a:t>
            </a:r>
            <a:r>
              <a:rPr lang="en-US" sz="1400" dirty="0"/>
              <a:t>="http://</a:t>
            </a:r>
            <a:r>
              <a:rPr lang="en-US" sz="1400" dirty="0" err="1"/>
              <a:t>code.jquery.com</a:t>
            </a:r>
            <a:r>
              <a:rPr lang="en-US" sz="1400" dirty="0"/>
              <a:t>/mobile/</a:t>
            </a:r>
            <a:r>
              <a:rPr lang="en-US" sz="1400" dirty="0" smtClean="0"/>
              <a:t>1.4.5/</a:t>
            </a:r>
            <a:r>
              <a:rPr lang="en-US" sz="1400" dirty="0">
                <a:solidFill>
                  <a:srgbClr val="FF0000"/>
                </a:solidFill>
              </a:rPr>
              <a:t>jquery.mobile-</a:t>
            </a:r>
            <a:r>
              <a:rPr lang="en-US" sz="1400" dirty="0" smtClean="0">
                <a:solidFill>
                  <a:srgbClr val="FF0000"/>
                </a:solidFill>
              </a:rPr>
              <a:t>1.4.5.</a:t>
            </a:r>
            <a:r>
              <a:rPr lang="en-US" sz="1400" dirty="0">
                <a:solidFill>
                  <a:srgbClr val="FF0000"/>
                </a:solidFill>
              </a:rPr>
              <a:t>min.js</a:t>
            </a:r>
            <a:r>
              <a:rPr lang="en-US" sz="1400" dirty="0"/>
              <a:t>"&gt;&lt;/script</a:t>
            </a:r>
            <a:r>
              <a:rPr lang="en-US" sz="1400" dirty="0" smtClean="0"/>
              <a:t>&gt;</a:t>
            </a:r>
          </a:p>
          <a:p>
            <a:r>
              <a:rPr lang="en-US" sz="1400" dirty="0" smtClean="0"/>
              <a:t>    </a:t>
            </a:r>
            <a:r>
              <a:rPr lang="en-US" sz="1400" dirty="0"/>
              <a:t>&lt;/head</a:t>
            </a:r>
            <a:r>
              <a:rPr lang="en-US" sz="1400" dirty="0" smtClean="0"/>
              <a:t>&gt;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&lt;</a:t>
            </a:r>
            <a:r>
              <a:rPr lang="en-US" sz="1400" dirty="0"/>
              <a:t>body</a:t>
            </a:r>
            <a:r>
              <a:rPr lang="en-US" sz="1400" dirty="0" smtClean="0"/>
              <a:t>&gt;</a:t>
            </a:r>
          </a:p>
          <a:p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&lt;/body&gt;</a:t>
            </a:r>
          </a:p>
          <a:p>
            <a:r>
              <a:rPr lang="en-US" sz="1400" dirty="0" smtClean="0"/>
              <a:t>&lt;/html&gt;  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467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(2/3)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7   2016/10/26   Create Hybrid Apps with </a:t>
            </a:r>
            <a:r>
              <a:rPr lang="en-US" sz="2400" dirty="0" err="1" smtClean="0"/>
              <a:t>Phonegap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8</a:t>
            </a:r>
            <a:r>
              <a:rPr lang="en-US" sz="2400" dirty="0"/>
              <a:t>   2016/11/02   jQuery </a:t>
            </a:r>
            <a:r>
              <a:rPr lang="en-US" sz="2400" dirty="0" smtClean="0"/>
              <a:t>Mobile/</a:t>
            </a:r>
            <a:r>
              <a:rPr lang="en-US" sz="2400" dirty="0" err="1" smtClean="0"/>
              <a:t>Phonegap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9</a:t>
            </a:r>
            <a:r>
              <a:rPr lang="en-US" sz="2400" dirty="0"/>
              <a:t>   2016/11/09   jQuery </a:t>
            </a:r>
            <a:r>
              <a:rPr lang="en-US" sz="2400" dirty="0" smtClean="0"/>
              <a:t>Mobile/</a:t>
            </a:r>
            <a:r>
              <a:rPr lang="en-US" sz="2400" dirty="0" err="1" smtClean="0"/>
              <a:t>Phonegap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10</a:t>
            </a:r>
            <a:r>
              <a:rPr lang="en-US" sz="2400" dirty="0"/>
              <a:t>   2016/11/16   Midterm Exam Week (Midterm Project Report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US" sz="2400" dirty="0" smtClean="0"/>
              <a:t>11</a:t>
            </a:r>
            <a:r>
              <a:rPr lang="en-US" sz="2400" dirty="0"/>
              <a:t>   2016/11/23   Case Study on Social Media Apps </a:t>
            </a:r>
            <a:r>
              <a:rPr lang="en-US" sz="2400" dirty="0" smtClean="0"/>
              <a:t>Programming</a:t>
            </a:r>
            <a:br>
              <a:rPr lang="en-US" sz="2400" dirty="0" smtClean="0"/>
            </a:br>
            <a:r>
              <a:rPr lang="en-US" sz="2400" dirty="0" smtClean="0"/>
              <a:t>                                </a:t>
            </a:r>
            <a:r>
              <a:rPr lang="en-US" sz="2400" dirty="0"/>
              <a:t>and Marketing in Google Play and App </a:t>
            </a:r>
            <a:r>
              <a:rPr lang="en-US" sz="2400" dirty="0" smtClean="0"/>
              <a:t>Store</a:t>
            </a:r>
          </a:p>
          <a:p>
            <a:pPr marL="0" indent="0">
              <a:buNone/>
            </a:pPr>
            <a:r>
              <a:rPr lang="en-US" sz="2400" dirty="0" smtClean="0"/>
              <a:t>12</a:t>
            </a:r>
            <a:r>
              <a:rPr lang="en-US" sz="2400" dirty="0"/>
              <a:t>   2016/11/30   Invited Speaker: Prof. </a:t>
            </a:r>
            <a:r>
              <a:rPr lang="en-US" sz="2400" dirty="0" err="1"/>
              <a:t>Yoshinobu</a:t>
            </a:r>
            <a:r>
              <a:rPr lang="en-US" sz="2400" dirty="0"/>
              <a:t> Kano,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  Associate </a:t>
            </a:r>
            <a:r>
              <a:rPr lang="en-US" sz="2400" dirty="0"/>
              <a:t>Professor, Faculty of Informatics</a:t>
            </a:r>
            <a:r>
              <a:rPr lang="en-US" sz="2400" dirty="0" smtClean="0"/>
              <a:t>,</a:t>
            </a:r>
            <a:br>
              <a:rPr lang="en-US" sz="2400" dirty="0" smtClean="0"/>
            </a:br>
            <a:r>
              <a:rPr lang="en-US" sz="2400" dirty="0" smtClean="0"/>
              <a:t>                                </a:t>
            </a:r>
            <a:r>
              <a:rPr lang="en-US" sz="2400" dirty="0"/>
              <a:t>Shizuoka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20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viewport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4645" y="1850298"/>
            <a:ext cx="8585330" cy="2123658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4400" dirty="0" smtClean="0"/>
              <a:t>&lt;</a:t>
            </a:r>
            <a:r>
              <a:rPr lang="en-US" sz="4400" dirty="0"/>
              <a:t>meta name="</a:t>
            </a:r>
            <a:r>
              <a:rPr lang="en-US" sz="4400" dirty="0">
                <a:solidFill>
                  <a:srgbClr val="FF0000"/>
                </a:solidFill>
              </a:rPr>
              <a:t>viewport</a:t>
            </a:r>
            <a:r>
              <a:rPr lang="en-US" sz="4400" dirty="0"/>
              <a:t>" content="</a:t>
            </a:r>
            <a:r>
              <a:rPr lang="en-US" sz="4400" dirty="0">
                <a:solidFill>
                  <a:srgbClr val="FF0000"/>
                </a:solidFill>
              </a:rPr>
              <a:t>width=device-width, </a:t>
            </a:r>
            <a:r>
              <a:rPr lang="en-US" sz="4400">
                <a:solidFill>
                  <a:srgbClr val="FF0000"/>
                </a:solidFill>
              </a:rPr>
              <a:t>initial-scale=1</a:t>
            </a:r>
            <a:r>
              <a:rPr lang="en-US" sz="4400" smtClean="0"/>
              <a:t>"&gt;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4662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82238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jquery-1.11.1.min.js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jquery.mobile-1.4.5.min.css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jquery.mobile-1.4.5.min.js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2598" y="1822385"/>
            <a:ext cx="8733431" cy="4185761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&lt;!DOCTYPE html&gt;</a:t>
            </a:r>
          </a:p>
          <a:p>
            <a:r>
              <a:rPr lang="en-US" sz="1400" dirty="0"/>
              <a:t>&lt;html&gt;</a:t>
            </a:r>
          </a:p>
          <a:p>
            <a:r>
              <a:rPr lang="en-US" sz="1400" dirty="0"/>
              <a:t>    &lt;head&gt;</a:t>
            </a:r>
          </a:p>
          <a:p>
            <a:r>
              <a:rPr lang="en-US" sz="1400" dirty="0"/>
              <a:t>       &lt;title</a:t>
            </a:r>
            <a:r>
              <a:rPr lang="en-US" sz="1400" dirty="0" smtClean="0"/>
              <a:t>&gt;Mobile App Title&lt;</a:t>
            </a:r>
            <a:r>
              <a:rPr lang="en-US" sz="1400" dirty="0"/>
              <a:t>/title&gt;</a:t>
            </a:r>
          </a:p>
          <a:p>
            <a:r>
              <a:rPr lang="en-US" sz="1400" dirty="0"/>
              <a:t>       &lt;meta charset=utf-8 /&gt;</a:t>
            </a:r>
          </a:p>
          <a:p>
            <a:r>
              <a:rPr lang="en-US" sz="1400" dirty="0" smtClean="0"/>
              <a:t>       &lt;</a:t>
            </a:r>
            <a:r>
              <a:rPr lang="en-US" sz="1400" dirty="0"/>
              <a:t>meta name="viewport" content="width=device-width, initial-scale=1"&gt;</a:t>
            </a:r>
          </a:p>
          <a:p>
            <a:r>
              <a:rPr lang="en-US" sz="2400" dirty="0" smtClean="0"/>
              <a:t>       </a:t>
            </a:r>
            <a:r>
              <a:rPr lang="en-US" sz="2200" dirty="0" smtClean="0"/>
              <a:t>&lt;</a:t>
            </a:r>
            <a:r>
              <a:rPr lang="en-US" sz="2200" dirty="0"/>
              <a:t>link </a:t>
            </a:r>
            <a:r>
              <a:rPr lang="en-US" sz="2200" dirty="0" err="1"/>
              <a:t>rel</a:t>
            </a:r>
            <a:r>
              <a:rPr lang="en-US" sz="2200" dirty="0"/>
              <a:t>="</a:t>
            </a:r>
            <a:r>
              <a:rPr lang="en-US" sz="2200" dirty="0" err="1"/>
              <a:t>stylesheet</a:t>
            </a:r>
            <a:r>
              <a:rPr lang="en-US" sz="2200" dirty="0"/>
              <a:t>" </a:t>
            </a:r>
            <a:r>
              <a:rPr lang="en-US" sz="2200" dirty="0" err="1"/>
              <a:t>href</a:t>
            </a:r>
            <a:r>
              <a:rPr lang="en-US" sz="2200" dirty="0"/>
              <a:t>="http://</a:t>
            </a:r>
            <a:r>
              <a:rPr lang="en-US" sz="2200" dirty="0" err="1"/>
              <a:t>code.jquery.com</a:t>
            </a:r>
            <a:r>
              <a:rPr lang="en-US" sz="2200" dirty="0"/>
              <a:t>/mobile/</a:t>
            </a:r>
            <a:r>
              <a:rPr lang="en-US" sz="2200" dirty="0" smtClean="0"/>
              <a:t>1.4.5/</a:t>
            </a:r>
            <a:r>
              <a:rPr lang="en-US" sz="2200" dirty="0">
                <a:solidFill>
                  <a:srgbClr val="FF0000"/>
                </a:solidFill>
              </a:rPr>
              <a:t>jquery.mobile-</a:t>
            </a:r>
            <a:r>
              <a:rPr lang="en-US" sz="2200" dirty="0" smtClean="0">
                <a:solidFill>
                  <a:srgbClr val="FF0000"/>
                </a:solidFill>
              </a:rPr>
              <a:t>1.4.5.</a:t>
            </a:r>
            <a:r>
              <a:rPr lang="en-US" sz="2200" dirty="0">
                <a:solidFill>
                  <a:srgbClr val="FF0000"/>
                </a:solidFill>
              </a:rPr>
              <a:t>min.css</a:t>
            </a:r>
            <a:r>
              <a:rPr lang="en-US" sz="2200" dirty="0"/>
              <a:t>"&gt;</a:t>
            </a:r>
          </a:p>
          <a:p>
            <a:r>
              <a:rPr lang="en-US" sz="2200" dirty="0" smtClean="0"/>
              <a:t>       &lt;</a:t>
            </a:r>
            <a:r>
              <a:rPr lang="en-US" sz="2200" dirty="0"/>
              <a:t>script </a:t>
            </a:r>
            <a:r>
              <a:rPr lang="en-US" sz="2200" dirty="0" err="1"/>
              <a:t>src</a:t>
            </a:r>
            <a:r>
              <a:rPr lang="en-US" sz="2200" dirty="0"/>
              <a:t>="http://</a:t>
            </a:r>
            <a:r>
              <a:rPr lang="en-US" sz="2200" dirty="0" err="1"/>
              <a:t>code.jquery.com</a:t>
            </a:r>
            <a:r>
              <a:rPr lang="en-US" sz="2200" dirty="0"/>
              <a:t>/</a:t>
            </a:r>
            <a:r>
              <a:rPr lang="en-US" sz="2200" dirty="0">
                <a:solidFill>
                  <a:srgbClr val="FF0000"/>
                </a:solidFill>
              </a:rPr>
              <a:t>jquery-1.11.1.min.js</a:t>
            </a:r>
            <a:r>
              <a:rPr lang="en-US" sz="2200" dirty="0"/>
              <a:t>"&gt;&lt;/script&gt;</a:t>
            </a:r>
          </a:p>
          <a:p>
            <a:r>
              <a:rPr lang="en-US" sz="2200" dirty="0" smtClean="0"/>
              <a:t>       &lt;</a:t>
            </a:r>
            <a:r>
              <a:rPr lang="en-US" sz="2200" dirty="0"/>
              <a:t>script </a:t>
            </a:r>
            <a:r>
              <a:rPr lang="en-US" sz="2200" dirty="0" err="1"/>
              <a:t>src</a:t>
            </a:r>
            <a:r>
              <a:rPr lang="en-US" sz="2200" dirty="0"/>
              <a:t>="http://</a:t>
            </a:r>
            <a:r>
              <a:rPr lang="en-US" sz="2200" dirty="0" err="1"/>
              <a:t>code.jquery.com</a:t>
            </a:r>
            <a:r>
              <a:rPr lang="en-US" sz="2200" dirty="0"/>
              <a:t>/mobile/</a:t>
            </a:r>
            <a:r>
              <a:rPr lang="en-US" sz="2200" dirty="0" smtClean="0"/>
              <a:t>1.4.5/</a:t>
            </a:r>
            <a:r>
              <a:rPr lang="en-US" sz="2200" dirty="0">
                <a:solidFill>
                  <a:srgbClr val="FF0000"/>
                </a:solidFill>
              </a:rPr>
              <a:t>jquery.mobile-</a:t>
            </a:r>
            <a:r>
              <a:rPr lang="en-US" sz="2200" dirty="0" smtClean="0">
                <a:solidFill>
                  <a:srgbClr val="FF0000"/>
                </a:solidFill>
              </a:rPr>
              <a:t>1.4.5.</a:t>
            </a:r>
            <a:r>
              <a:rPr lang="en-US" sz="2200" dirty="0">
                <a:solidFill>
                  <a:srgbClr val="FF0000"/>
                </a:solidFill>
              </a:rPr>
              <a:t>min.js</a:t>
            </a:r>
            <a:r>
              <a:rPr lang="en-US" sz="2200" dirty="0"/>
              <a:t>"&gt;&lt;/script</a:t>
            </a:r>
            <a:r>
              <a:rPr lang="en-US" sz="2200" dirty="0" smtClean="0"/>
              <a:t>&gt;</a:t>
            </a:r>
          </a:p>
          <a:p>
            <a:r>
              <a:rPr lang="en-US" sz="1400" dirty="0" smtClean="0"/>
              <a:t>    </a:t>
            </a:r>
            <a:r>
              <a:rPr lang="en-US" sz="1400" dirty="0"/>
              <a:t>&lt;/head</a:t>
            </a:r>
            <a:r>
              <a:rPr lang="en-US" sz="1400" dirty="0" smtClean="0"/>
              <a:t>&gt;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&lt;</a:t>
            </a:r>
            <a:r>
              <a:rPr lang="en-US" sz="1400" dirty="0"/>
              <a:t>body</a:t>
            </a:r>
            <a:r>
              <a:rPr lang="en-US" sz="1400" dirty="0" smtClean="0"/>
              <a:t>&gt;</a:t>
            </a:r>
          </a:p>
          <a:p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&lt;/body&gt;</a:t>
            </a:r>
          </a:p>
          <a:p>
            <a:r>
              <a:rPr lang="en-US" sz="1400" dirty="0" smtClean="0"/>
              <a:t>&lt;/html&gt;  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480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64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jQuery</a:t>
            </a:r>
            <a:r>
              <a:rPr lang="en-US" b="1" dirty="0" smtClean="0">
                <a:solidFill>
                  <a:srgbClr val="4F81BD"/>
                </a:solidFill>
              </a:rPr>
              <a:t> Mobile Page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380"/>
            <a:ext cx="9144000" cy="571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0" y="6527440"/>
            <a:ext cx="5491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http://jsbin.com/qaxukucune/edit?html,</a:t>
            </a:r>
            <a:r>
              <a:rPr lang="en-US" dirty="0" smtClean="0">
                <a:hlinkClick r:id="rId3"/>
              </a:rPr>
              <a:t>output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000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64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jQuery</a:t>
            </a:r>
            <a:r>
              <a:rPr lang="en-US" b="1" dirty="0" smtClean="0">
                <a:solidFill>
                  <a:srgbClr val="4F81BD"/>
                </a:solidFill>
              </a:rPr>
              <a:t> Mobile Page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380"/>
            <a:ext cx="9144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6527440"/>
            <a:ext cx="5491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http://jsbin.com/qaxukucune/edit?html,</a:t>
            </a:r>
            <a:r>
              <a:rPr lang="en-US" dirty="0" smtClean="0">
                <a:hlinkClick r:id="rId3"/>
              </a:rPr>
              <a:t>output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0" y="1713222"/>
            <a:ext cx="6042506" cy="47089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&lt;!DOCTYPE html&gt;</a:t>
            </a:r>
          </a:p>
          <a:p>
            <a:r>
              <a:rPr lang="en-US" sz="1200" dirty="0"/>
              <a:t>&lt;html&gt;</a:t>
            </a:r>
          </a:p>
          <a:p>
            <a:r>
              <a:rPr lang="en-US" sz="1200" dirty="0"/>
              <a:t>&lt;head&gt;</a:t>
            </a:r>
          </a:p>
          <a:p>
            <a:r>
              <a:rPr lang="en-US" sz="1200" dirty="0"/>
              <a:t>  &lt;title&gt;</a:t>
            </a:r>
            <a:r>
              <a:rPr lang="en-US" sz="1200" dirty="0" err="1"/>
              <a:t>JQuery</a:t>
            </a:r>
            <a:r>
              <a:rPr lang="en-US" sz="1200" dirty="0"/>
              <a:t> Mobile App&lt;/title&gt;</a:t>
            </a:r>
          </a:p>
          <a:p>
            <a:r>
              <a:rPr lang="en-US" sz="1200" dirty="0"/>
              <a:t>  &lt;meta charset="utf-8"&gt;</a:t>
            </a:r>
          </a:p>
          <a:p>
            <a:r>
              <a:rPr lang="en-US" sz="1200" dirty="0"/>
              <a:t>  &lt;meta name="viewport" content="width=device-width, initial-scale=1"&gt;</a:t>
            </a:r>
          </a:p>
          <a:p>
            <a:r>
              <a:rPr lang="en-US" sz="1200" dirty="0"/>
              <a:t>  &lt;link </a:t>
            </a:r>
            <a:r>
              <a:rPr lang="en-US" sz="1200" dirty="0" err="1"/>
              <a:t>rel</a:t>
            </a:r>
            <a:r>
              <a:rPr lang="en-US" sz="1200" dirty="0"/>
              <a:t>="</a:t>
            </a:r>
            <a:r>
              <a:rPr lang="en-US" sz="1200" dirty="0" err="1"/>
              <a:t>stylesheet</a:t>
            </a:r>
            <a:r>
              <a:rPr lang="en-US" sz="1200" dirty="0"/>
              <a:t>" </a:t>
            </a:r>
            <a:r>
              <a:rPr lang="en-US" sz="1200" dirty="0" err="1"/>
              <a:t>href</a:t>
            </a:r>
            <a:r>
              <a:rPr lang="en-US" sz="1200" dirty="0"/>
              <a:t>="http://</a:t>
            </a:r>
            <a:r>
              <a:rPr lang="en-US" sz="1200" dirty="0" err="1"/>
              <a:t>code.jquery.com</a:t>
            </a:r>
            <a:r>
              <a:rPr lang="en-US" sz="1200" dirty="0"/>
              <a:t>/mobile/1.4.5/jquery.mobile-1.4.5.min.css" /&gt;</a:t>
            </a:r>
          </a:p>
          <a:p>
            <a:r>
              <a:rPr lang="en-US" sz="1200" dirty="0"/>
              <a:t>  &lt;script </a:t>
            </a:r>
            <a:r>
              <a:rPr lang="en-US" sz="1200" dirty="0" err="1"/>
              <a:t>src</a:t>
            </a:r>
            <a:r>
              <a:rPr lang="en-US" sz="1200" dirty="0"/>
              <a:t>="http://</a:t>
            </a:r>
            <a:r>
              <a:rPr lang="en-US" sz="1200" dirty="0" err="1"/>
              <a:t>code.jquery.com</a:t>
            </a:r>
            <a:r>
              <a:rPr lang="en-US" sz="1200" dirty="0"/>
              <a:t>/jquery-1.11.1.min.js"&gt;&lt;/script&gt;</a:t>
            </a:r>
          </a:p>
          <a:p>
            <a:r>
              <a:rPr lang="en-US" sz="1200" dirty="0"/>
              <a:t>  &lt;script </a:t>
            </a:r>
            <a:r>
              <a:rPr lang="en-US" sz="1200" dirty="0" err="1"/>
              <a:t>src</a:t>
            </a:r>
            <a:r>
              <a:rPr lang="en-US" sz="1200" dirty="0"/>
              <a:t>="http://</a:t>
            </a:r>
            <a:r>
              <a:rPr lang="en-US" sz="1200" dirty="0" err="1"/>
              <a:t>code.jquery.com</a:t>
            </a:r>
            <a:r>
              <a:rPr lang="en-US" sz="1200" dirty="0"/>
              <a:t>/mobile/1.4.5/jquery.mobile-1.4.5.min.js"&gt;&lt;/script&gt;</a:t>
            </a:r>
          </a:p>
          <a:p>
            <a:r>
              <a:rPr lang="en-US" sz="1200" dirty="0"/>
              <a:t>&lt;/head&gt;</a:t>
            </a:r>
          </a:p>
          <a:p>
            <a:r>
              <a:rPr lang="en-US" sz="1200" dirty="0"/>
              <a:t>&lt;body&gt;</a:t>
            </a:r>
          </a:p>
          <a:p>
            <a:r>
              <a:rPr lang="en-US" sz="1200" dirty="0"/>
              <a:t>  &lt;div data-role="page" id="page1"&gt;</a:t>
            </a:r>
          </a:p>
          <a:p>
            <a:r>
              <a:rPr lang="en-US" sz="1200" dirty="0"/>
              <a:t>    &lt;div data-role="header" id = "header1"&gt;</a:t>
            </a:r>
          </a:p>
          <a:p>
            <a:r>
              <a:rPr lang="en-US" sz="1200" dirty="0"/>
              <a:t>      &lt;h1&gt;Hello </a:t>
            </a:r>
            <a:r>
              <a:rPr lang="en-US" sz="1200" dirty="0" err="1"/>
              <a:t>jQuery</a:t>
            </a:r>
            <a:r>
              <a:rPr lang="en-US" sz="1200" dirty="0"/>
              <a:t> Mobile&lt;/h1&gt;</a:t>
            </a:r>
          </a:p>
          <a:p>
            <a:r>
              <a:rPr lang="en-US" sz="1200" dirty="0"/>
              <a:t>    &lt;/div&gt;</a:t>
            </a:r>
          </a:p>
          <a:p>
            <a:r>
              <a:rPr lang="en-US" sz="1200" dirty="0"/>
              <a:t>    &lt;div data-role="content" id = "content1"&gt;</a:t>
            </a:r>
          </a:p>
          <a:p>
            <a:r>
              <a:rPr lang="en-US" sz="1200" dirty="0"/>
              <a:t>      &lt;p&gt;Simple </a:t>
            </a:r>
            <a:r>
              <a:rPr lang="en-US" sz="1200" dirty="0" err="1"/>
              <a:t>jQuery</a:t>
            </a:r>
            <a:r>
              <a:rPr lang="en-US" sz="1200" dirty="0"/>
              <a:t> Mobile App&lt;p&gt;</a:t>
            </a:r>
          </a:p>
          <a:p>
            <a:r>
              <a:rPr lang="en-US" sz="1200" dirty="0"/>
              <a:t>    &lt;/div&gt;</a:t>
            </a:r>
          </a:p>
          <a:p>
            <a:r>
              <a:rPr lang="en-US" sz="1200" dirty="0"/>
              <a:t>    &lt;div data-role="footer" id = "footer1" data-position="fixed"&gt;</a:t>
            </a:r>
          </a:p>
          <a:p>
            <a:r>
              <a:rPr lang="en-US" sz="1200" dirty="0"/>
              <a:t>      &lt;h4&gt;Footer 2015&lt;/h4&gt;</a:t>
            </a:r>
          </a:p>
          <a:p>
            <a:r>
              <a:rPr lang="en-US" sz="1200" dirty="0"/>
              <a:t>    &lt;/div&gt;</a:t>
            </a:r>
          </a:p>
          <a:p>
            <a:r>
              <a:rPr lang="en-US" sz="1200" dirty="0"/>
              <a:t>  &lt;/div&gt;</a:t>
            </a:r>
          </a:p>
          <a:p>
            <a:r>
              <a:rPr lang="en-US" sz="1200" dirty="0"/>
              <a:t>&lt;/body&gt;</a:t>
            </a:r>
          </a:p>
          <a:p>
            <a:r>
              <a:rPr lang="en-US" sz="1200" dirty="0"/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196448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4105" y="-4502"/>
            <a:ext cx="8635999" cy="741362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4F81BD"/>
                </a:solidFill>
              </a:rPr>
              <a:t>jQuery</a:t>
            </a:r>
            <a:r>
              <a:rPr lang="en-US" sz="3200" b="1" dirty="0" smtClean="0">
                <a:solidFill>
                  <a:srgbClr val="4F81BD"/>
                </a:solidFill>
              </a:rPr>
              <a:t> Mobile: Mobile </a:t>
            </a:r>
            <a:r>
              <a:rPr lang="en-US" sz="3200" b="1" dirty="0">
                <a:solidFill>
                  <a:srgbClr val="4F81BD"/>
                </a:solidFill>
              </a:rPr>
              <a:t>Graded Browser Support</a:t>
            </a:r>
          </a:p>
        </p:txBody>
      </p:sp>
      <p:sp>
        <p:nvSpPr>
          <p:cNvPr id="7" name="Rectangle 6"/>
          <p:cNvSpPr/>
          <p:nvPr/>
        </p:nvSpPr>
        <p:spPr>
          <a:xfrm>
            <a:off x="3107486" y="6554964"/>
            <a:ext cx="28392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BFBFBF"/>
                </a:solidFill>
              </a:rPr>
              <a:t>Source: </a:t>
            </a:r>
            <a:r>
              <a:rPr lang="en-US" sz="1200" dirty="0" smtClean="0">
                <a:solidFill>
                  <a:srgbClr val="BFBFBF"/>
                </a:solidFill>
                <a:hlinkClick r:id="rId2"/>
              </a:rPr>
              <a:t>http</a:t>
            </a:r>
            <a:r>
              <a:rPr lang="en-US" sz="1200" dirty="0">
                <a:solidFill>
                  <a:srgbClr val="BFBFBF"/>
                </a:solidFill>
                <a:hlinkClick r:id="rId2"/>
              </a:rPr>
              <a:t>://jquerymobile.com/gbs/1.4</a:t>
            </a:r>
            <a:r>
              <a:rPr lang="en-US" sz="1200" dirty="0" smtClean="0">
                <a:solidFill>
                  <a:srgbClr val="BFBFBF"/>
                </a:solidFill>
                <a:hlinkClick r:id="rId2"/>
              </a:rPr>
              <a:t>/</a:t>
            </a:r>
            <a:endParaRPr lang="en-US" sz="1200" dirty="0" smtClean="0">
              <a:solidFill>
                <a:srgbClr val="BFBFB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5714"/>
            <a:ext cx="9144000" cy="552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4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105" y="274638"/>
            <a:ext cx="8635999" cy="741362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4F81BD"/>
                </a:solidFill>
              </a:rPr>
              <a:t>jQuery</a:t>
            </a:r>
            <a:r>
              <a:rPr lang="en-US" sz="3200" b="1" dirty="0" smtClean="0">
                <a:solidFill>
                  <a:srgbClr val="4F81BD"/>
                </a:solidFill>
              </a:rPr>
              <a:t> Mobile: Mobile </a:t>
            </a:r>
            <a:r>
              <a:rPr lang="en-US" sz="3200" b="1" dirty="0">
                <a:solidFill>
                  <a:srgbClr val="4F81BD"/>
                </a:solidFill>
              </a:rPr>
              <a:t>Graded Browser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105" y="1016000"/>
            <a:ext cx="8635999" cy="5590257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 err="1"/>
              <a:t>jQuery</a:t>
            </a:r>
            <a:r>
              <a:rPr lang="en-US" sz="4000" dirty="0"/>
              <a:t> Mobile has broad support for the vast majority of all modern desktop, smartphone, tablet, and e-reader platforms</a:t>
            </a:r>
            <a:r>
              <a:rPr lang="en-US" sz="4000" dirty="0" smtClean="0"/>
              <a:t>.</a:t>
            </a:r>
          </a:p>
          <a:p>
            <a:r>
              <a:rPr lang="en-US" sz="4000" dirty="0">
                <a:solidFill>
                  <a:srgbClr val="FF0000"/>
                </a:solidFill>
              </a:rPr>
              <a:t>A-grade </a:t>
            </a:r>
            <a:r>
              <a:rPr lang="en-US" sz="4000" dirty="0"/>
              <a:t>– </a:t>
            </a:r>
            <a:r>
              <a:rPr lang="en-US" sz="4000" dirty="0">
                <a:solidFill>
                  <a:srgbClr val="FF0000"/>
                </a:solidFill>
              </a:rPr>
              <a:t>Full enhanced experience</a:t>
            </a:r>
            <a:r>
              <a:rPr lang="en-US" sz="4000" dirty="0"/>
              <a:t> with </a:t>
            </a:r>
            <a:r>
              <a:rPr lang="en-US" sz="4000" dirty="0">
                <a:solidFill>
                  <a:srgbClr val="FF0000"/>
                </a:solidFill>
              </a:rPr>
              <a:t>Ajax-based </a:t>
            </a:r>
            <a:r>
              <a:rPr lang="en-US" sz="4000" dirty="0"/>
              <a:t>animated page transitions</a:t>
            </a:r>
            <a:r>
              <a:rPr lang="en-US" sz="4000" dirty="0" smtClean="0"/>
              <a:t>.</a:t>
            </a:r>
            <a:endParaRPr lang="en-US" sz="4000" dirty="0"/>
          </a:p>
          <a:p>
            <a:pPr lvl="1"/>
            <a:r>
              <a:rPr lang="en-US" sz="3100" dirty="0" smtClean="0"/>
              <a:t>Apple </a:t>
            </a:r>
            <a:r>
              <a:rPr lang="en-US" sz="3100" dirty="0" err="1"/>
              <a:t>iOS</a:t>
            </a:r>
            <a:r>
              <a:rPr lang="en-US" sz="3100" dirty="0"/>
              <a:t> 4-8.1 </a:t>
            </a:r>
            <a:endParaRPr lang="en-US" sz="3100" dirty="0" smtClean="0"/>
          </a:p>
          <a:p>
            <a:pPr lvl="2"/>
            <a:r>
              <a:rPr lang="en-US" sz="3100" dirty="0" smtClean="0"/>
              <a:t>Tested </a:t>
            </a:r>
            <a:r>
              <a:rPr lang="en-US" sz="3100" dirty="0"/>
              <a:t>on the original </a:t>
            </a:r>
            <a:r>
              <a:rPr lang="en-US" sz="3100" dirty="0" err="1"/>
              <a:t>iPad</a:t>
            </a:r>
            <a:r>
              <a:rPr lang="en-US" sz="3100" dirty="0"/>
              <a:t> (4.3 / 5.0), </a:t>
            </a:r>
            <a:r>
              <a:rPr lang="en-US" sz="3100" dirty="0" err="1"/>
              <a:t>iPad</a:t>
            </a:r>
            <a:r>
              <a:rPr lang="en-US" sz="3100" dirty="0"/>
              <a:t> 2 (7.2 / 8.1 / 6.1), </a:t>
            </a:r>
            <a:r>
              <a:rPr lang="en-US" sz="3100" dirty="0" err="1"/>
              <a:t>iPad</a:t>
            </a:r>
            <a:r>
              <a:rPr lang="en-US" sz="3100" dirty="0"/>
              <a:t> 3 (5.1 / 6.0), </a:t>
            </a:r>
            <a:r>
              <a:rPr lang="en-US" sz="3100" dirty="0" err="1"/>
              <a:t>iPad</a:t>
            </a:r>
            <a:r>
              <a:rPr lang="en-US" sz="3100" dirty="0"/>
              <a:t> Mini (7.1), </a:t>
            </a:r>
            <a:r>
              <a:rPr lang="en-US" sz="3100" dirty="0" err="1"/>
              <a:t>iPad</a:t>
            </a:r>
            <a:r>
              <a:rPr lang="en-US" sz="3100" dirty="0"/>
              <a:t> Retina (7.0), iPhone 3GS (4.3), iPhone 4 (4.3 / 5.1), iPhone 4S (5.1 / 6.0), iPhone 5 (6.0), iPhone 5S (7.0), iPhone 6 (8.1)</a:t>
            </a:r>
          </a:p>
          <a:p>
            <a:pPr lvl="1"/>
            <a:r>
              <a:rPr lang="en-US" sz="3100" dirty="0"/>
              <a:t>Android 5.0 (Lollipop) </a:t>
            </a:r>
            <a:endParaRPr lang="en-US" sz="3100" dirty="0" smtClean="0"/>
          </a:p>
          <a:p>
            <a:pPr lvl="2"/>
            <a:r>
              <a:rPr lang="en-US" sz="3100" dirty="0" smtClean="0"/>
              <a:t>Tested </a:t>
            </a:r>
            <a:r>
              <a:rPr lang="en-US" sz="3100" dirty="0"/>
              <a:t>on a Nexus 6</a:t>
            </a:r>
          </a:p>
          <a:p>
            <a:pPr lvl="1"/>
            <a:r>
              <a:rPr lang="en-US" sz="3100" dirty="0"/>
              <a:t>Android 4.4 (</a:t>
            </a:r>
            <a:r>
              <a:rPr lang="en-US" sz="3100" dirty="0" err="1"/>
              <a:t>KitKat</a:t>
            </a:r>
            <a:r>
              <a:rPr lang="en-US" sz="3100" dirty="0" smtClean="0"/>
              <a:t>)</a:t>
            </a:r>
          </a:p>
          <a:p>
            <a:pPr lvl="2"/>
            <a:r>
              <a:rPr lang="en-US" sz="3100" dirty="0" smtClean="0"/>
              <a:t>Tested </a:t>
            </a:r>
            <a:r>
              <a:rPr lang="en-US" sz="3100" dirty="0"/>
              <a:t>on a Nexus 5</a:t>
            </a:r>
          </a:p>
          <a:p>
            <a:pPr lvl="1"/>
            <a:r>
              <a:rPr lang="en-US" sz="3100" dirty="0"/>
              <a:t>Android 4.1-4.3 (Jelly Bean</a:t>
            </a:r>
            <a:r>
              <a:rPr lang="en-US" sz="3100" dirty="0" smtClean="0"/>
              <a:t>)</a:t>
            </a:r>
          </a:p>
          <a:p>
            <a:pPr lvl="2"/>
            <a:r>
              <a:rPr lang="en-US" sz="3100" dirty="0" smtClean="0"/>
              <a:t>Tested </a:t>
            </a:r>
            <a:r>
              <a:rPr lang="en-US" sz="3100" dirty="0"/>
              <a:t>on a Galaxy Nexus and Galaxy 7</a:t>
            </a:r>
            <a:endParaRPr lang="en-US" sz="3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61986" y="6581001"/>
            <a:ext cx="25827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://jquerymobile.com/gbs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2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740"/>
            <a:ext cx="8229600" cy="71107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W3schools.com </a:t>
            </a:r>
            <a:r>
              <a:rPr lang="en-US" b="1" dirty="0" err="1" smtClean="0">
                <a:solidFill>
                  <a:schemeClr val="accent1"/>
                </a:solidFill>
              </a:rPr>
              <a:t>jQuery</a:t>
            </a:r>
            <a:r>
              <a:rPr lang="en-US" b="1" dirty="0" smtClean="0">
                <a:solidFill>
                  <a:schemeClr val="accent1"/>
                </a:solidFill>
              </a:rPr>
              <a:t> Mobile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72282" y="6606257"/>
            <a:ext cx="60285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BFBFBF"/>
                </a:solidFill>
              </a:rPr>
              <a:t>Source: </a:t>
            </a:r>
            <a:r>
              <a:rPr lang="en-US" sz="1200" dirty="0" smtClean="0">
                <a:solidFill>
                  <a:srgbClr val="BFBFBF"/>
                </a:solidFill>
                <a:hlinkClick r:id="rId2"/>
              </a:rPr>
              <a:t>http</a:t>
            </a:r>
            <a:r>
              <a:rPr lang="en-US" sz="1200" dirty="0">
                <a:solidFill>
                  <a:srgbClr val="BFBFBF"/>
                </a:solidFill>
                <a:hlinkClick r:id="rId2"/>
              </a:rPr>
              <a:t>://www.w3schools.com/jquerymobile/</a:t>
            </a:r>
            <a:r>
              <a:rPr lang="en-US" sz="1200" dirty="0" smtClean="0">
                <a:solidFill>
                  <a:srgbClr val="BFBFBF"/>
                </a:solidFill>
                <a:hlinkClick r:id="rId2"/>
              </a:rPr>
              <a:t>default.asp</a:t>
            </a:r>
            <a:endParaRPr lang="en-US" sz="1200" dirty="0" smtClean="0">
              <a:solidFill>
                <a:srgbClr val="BFBFB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1238"/>
            <a:ext cx="9144000" cy="55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1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2726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4F81BD"/>
                </a:solidFill>
              </a:rPr>
              <a:t>c</a:t>
            </a:r>
            <a:r>
              <a:rPr lang="en-US" b="1" dirty="0" err="1" smtClean="0">
                <a:solidFill>
                  <a:srgbClr val="4F81BD"/>
                </a:solidFill>
              </a:rPr>
              <a:t>odiqa</a:t>
            </a:r>
            <a:r>
              <a:rPr lang="en-US" b="1" dirty="0" smtClean="0">
                <a:solidFill>
                  <a:srgbClr val="4F81BD"/>
                </a:solidFill>
              </a:rPr>
              <a:t>: </a:t>
            </a:r>
            <a:r>
              <a:rPr lang="en-US" sz="3100" b="1" dirty="0">
                <a:solidFill>
                  <a:srgbClr val="4F81BD"/>
                </a:solidFill>
              </a:rPr>
              <a:t>drag-and-drop builder for mobile apps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726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6669" y="6578052"/>
            <a:ext cx="2313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://jquerymobile.com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7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91139" y="6421591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https://codiqa.com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822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4F81BD"/>
                </a:solidFill>
              </a:rPr>
              <a:t>codiqa</a:t>
            </a:r>
            <a:r>
              <a:rPr lang="en-US" b="1" dirty="0" smtClean="0">
                <a:solidFill>
                  <a:srgbClr val="4F81BD"/>
                </a:solidFill>
              </a:rPr>
              <a:t>: </a:t>
            </a:r>
            <a:r>
              <a:rPr lang="en-US" sz="3100" b="1" dirty="0" smtClean="0">
                <a:solidFill>
                  <a:srgbClr val="4F81BD"/>
                </a:solidFill>
              </a:rPr>
              <a:t>drag-and-drop builder for mobile apps</a:t>
            </a:r>
            <a:endParaRPr lang="en-US" sz="3100" b="1" dirty="0">
              <a:solidFill>
                <a:srgbClr val="4F81B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0855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codiqa</a:t>
            </a:r>
            <a:r>
              <a:rPr lang="en-US" b="1" dirty="0" smtClean="0">
                <a:solidFill>
                  <a:srgbClr val="4F81BD"/>
                </a:solidFill>
              </a:rPr>
              <a:t> demo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79169" y="6493223"/>
            <a:ext cx="2622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https://codiqa.com/</a:t>
            </a:r>
            <a:r>
              <a:rPr lang="en-US" dirty="0" smtClean="0">
                <a:hlinkClick r:id="rId2"/>
              </a:rPr>
              <a:t>demo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64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4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(3/3)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13   2016/12/07   Google Cloud </a:t>
            </a:r>
            <a:r>
              <a:rPr lang="en-US" sz="2400" dirty="0" smtClean="0"/>
              <a:t>Platform</a:t>
            </a:r>
          </a:p>
          <a:p>
            <a:pPr marL="0" indent="0">
              <a:buNone/>
            </a:pPr>
            <a:r>
              <a:rPr lang="en-US" sz="2400" dirty="0" smtClean="0"/>
              <a:t>14</a:t>
            </a:r>
            <a:r>
              <a:rPr lang="en-US" sz="2400" dirty="0"/>
              <a:t>   2016/12/14   Google App Engine and Google Map </a:t>
            </a:r>
            <a:r>
              <a:rPr lang="en-US" sz="2400" dirty="0" smtClean="0"/>
              <a:t>API</a:t>
            </a:r>
          </a:p>
          <a:p>
            <a:pPr marL="0" indent="0">
              <a:buNone/>
            </a:pPr>
            <a:r>
              <a:rPr lang="en-US" sz="2400" dirty="0" smtClean="0"/>
              <a:t>15</a:t>
            </a:r>
            <a:r>
              <a:rPr lang="en-US" sz="2400" dirty="0"/>
              <a:t>   2016/12/21   Facebook API (Facebook JavaScript SDK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/>
              <a:t> </a:t>
            </a:r>
            <a:r>
              <a:rPr lang="en-US" sz="2400" dirty="0" smtClean="0"/>
              <a:t>                               (</a:t>
            </a:r>
            <a:r>
              <a:rPr lang="en-US" sz="2400" dirty="0"/>
              <a:t>Integrate Facebook with iOS/Android Apps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US" sz="2400" dirty="0" smtClean="0"/>
              <a:t>16</a:t>
            </a:r>
            <a:r>
              <a:rPr lang="en-US" sz="2400" dirty="0"/>
              <a:t>   2016/12/28   Twitter </a:t>
            </a:r>
            <a:r>
              <a:rPr lang="en-US" sz="2400" dirty="0" smtClean="0"/>
              <a:t>API</a:t>
            </a:r>
          </a:p>
          <a:p>
            <a:pPr marL="0" indent="0">
              <a:buNone/>
            </a:pPr>
            <a:r>
              <a:rPr lang="en-US" sz="2400" dirty="0" smtClean="0"/>
              <a:t>17</a:t>
            </a:r>
            <a:r>
              <a:rPr lang="en-US" sz="2400" dirty="0"/>
              <a:t>   2017/01/04   Final Project </a:t>
            </a:r>
            <a:r>
              <a:rPr lang="en-US" sz="2400" dirty="0" smtClean="0"/>
              <a:t>Presentation</a:t>
            </a:r>
          </a:p>
          <a:p>
            <a:pPr marL="0" indent="0">
              <a:buNone/>
            </a:pPr>
            <a:r>
              <a:rPr lang="en-US" sz="2400" dirty="0" smtClean="0"/>
              <a:t>18</a:t>
            </a:r>
            <a:r>
              <a:rPr lang="en-US" sz="2400" dirty="0"/>
              <a:t>   2017/01/11   Final Exam Week (Final Project Presentation) 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7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3"/>
            <a:ext cx="8229600" cy="74420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Codiqa</a:t>
            </a:r>
            <a:r>
              <a:rPr lang="en-US" b="1" dirty="0" smtClean="0">
                <a:solidFill>
                  <a:srgbClr val="4F81BD"/>
                </a:solidFill>
              </a:rPr>
              <a:t> Components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738" y="987959"/>
            <a:ext cx="3263900" cy="542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137" y="1026844"/>
            <a:ext cx="3390900" cy="4508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79169" y="6493223"/>
            <a:ext cx="2622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https://codiqa.com/</a:t>
            </a:r>
            <a:r>
              <a:rPr lang="en-US" dirty="0" smtClean="0">
                <a:hlinkClick r:id="rId4"/>
              </a:rPr>
              <a:t>demo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97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0"/>
            <a:ext cx="641279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6669" y="6578052"/>
            <a:ext cx="2313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://jquerymobile.com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81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0"/>
            <a:ext cx="640395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6669" y="6578052"/>
            <a:ext cx="2313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://jquerymobile.com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0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638568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66669" y="6578052"/>
            <a:ext cx="2313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://jquerymobile.com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86231" y="6488668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http://jsbin.com/ImorikO/1/</a:t>
            </a:r>
            <a:r>
              <a:rPr lang="en-US" dirty="0" smtClean="0">
                <a:hlinkClick r:id="rId3"/>
              </a:rPr>
              <a:t>edit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81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7158" y="343282"/>
            <a:ext cx="8649368" cy="60939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&lt;!DOCTYPE html&gt;</a:t>
            </a:r>
          </a:p>
          <a:p>
            <a:r>
              <a:rPr lang="en-US" sz="1200" dirty="0"/>
              <a:t>&lt;html&gt;</a:t>
            </a:r>
          </a:p>
          <a:p>
            <a:r>
              <a:rPr lang="en-US" sz="1200" dirty="0"/>
              <a:t>&lt;head&gt;</a:t>
            </a:r>
          </a:p>
          <a:p>
            <a:r>
              <a:rPr lang="en-US" sz="1400" dirty="0">
                <a:solidFill>
                  <a:srgbClr val="FF0000"/>
                </a:solidFill>
              </a:rPr>
              <a:t>&lt;link </a:t>
            </a:r>
            <a:r>
              <a:rPr lang="en-US" sz="1400" dirty="0" err="1">
                <a:solidFill>
                  <a:srgbClr val="FF0000"/>
                </a:solidFill>
              </a:rPr>
              <a:t>href</a:t>
            </a:r>
            <a:r>
              <a:rPr lang="en-US" sz="1400" dirty="0">
                <a:solidFill>
                  <a:srgbClr val="FF0000"/>
                </a:solidFill>
              </a:rPr>
              <a:t>="http://</a:t>
            </a:r>
            <a:r>
              <a:rPr lang="en-US" sz="1400" dirty="0" err="1">
                <a:solidFill>
                  <a:srgbClr val="FF0000"/>
                </a:solidFill>
              </a:rPr>
              <a:t>code.jquery.com</a:t>
            </a:r>
            <a:r>
              <a:rPr lang="en-US" sz="1400" dirty="0">
                <a:solidFill>
                  <a:srgbClr val="FF0000"/>
                </a:solidFill>
              </a:rPr>
              <a:t>/mobile/latest/</a:t>
            </a:r>
            <a:r>
              <a:rPr lang="en-US" sz="1400" dirty="0" err="1">
                <a:solidFill>
                  <a:srgbClr val="FF0000"/>
                </a:solidFill>
              </a:rPr>
              <a:t>jquery.mobile.css</a:t>
            </a:r>
            <a:r>
              <a:rPr lang="en-US" sz="1400" dirty="0">
                <a:solidFill>
                  <a:srgbClr val="FF0000"/>
                </a:solidFill>
              </a:rPr>
              <a:t>" </a:t>
            </a:r>
            <a:r>
              <a:rPr lang="en-US" sz="1400" dirty="0" err="1">
                <a:solidFill>
                  <a:srgbClr val="FF0000"/>
                </a:solidFill>
              </a:rPr>
              <a:t>rel</a:t>
            </a:r>
            <a:r>
              <a:rPr lang="en-US" sz="1400" dirty="0">
                <a:solidFill>
                  <a:srgbClr val="FF0000"/>
                </a:solidFill>
              </a:rPr>
              <a:t>="</a:t>
            </a:r>
            <a:r>
              <a:rPr lang="en-US" sz="1400" dirty="0" err="1">
                <a:solidFill>
                  <a:srgbClr val="FF0000"/>
                </a:solidFill>
              </a:rPr>
              <a:t>stylesheet</a:t>
            </a:r>
            <a:r>
              <a:rPr lang="en-US" sz="1400" dirty="0">
                <a:solidFill>
                  <a:srgbClr val="FF0000"/>
                </a:solidFill>
              </a:rPr>
              <a:t>" type="text/</a:t>
            </a:r>
            <a:r>
              <a:rPr lang="en-US" sz="1400" dirty="0" err="1">
                <a:solidFill>
                  <a:srgbClr val="FF0000"/>
                </a:solidFill>
              </a:rPr>
              <a:t>css</a:t>
            </a:r>
            <a:r>
              <a:rPr lang="en-US" sz="1400" dirty="0">
                <a:solidFill>
                  <a:srgbClr val="FF0000"/>
                </a:solidFill>
              </a:rPr>
              <a:t>" /&gt;</a:t>
            </a:r>
          </a:p>
          <a:p>
            <a:r>
              <a:rPr lang="en-US" sz="1400" dirty="0">
                <a:solidFill>
                  <a:srgbClr val="FF0000"/>
                </a:solidFill>
              </a:rPr>
              <a:t>&lt;script </a:t>
            </a:r>
            <a:r>
              <a:rPr lang="en-US" sz="1400" dirty="0" err="1">
                <a:solidFill>
                  <a:srgbClr val="FF0000"/>
                </a:solidFill>
              </a:rPr>
              <a:t>src</a:t>
            </a:r>
            <a:r>
              <a:rPr lang="en-US" sz="1400" dirty="0">
                <a:solidFill>
                  <a:srgbClr val="FF0000"/>
                </a:solidFill>
              </a:rPr>
              <a:t>="http://</a:t>
            </a:r>
            <a:r>
              <a:rPr lang="en-US" sz="1400" dirty="0" err="1">
                <a:solidFill>
                  <a:srgbClr val="FF0000"/>
                </a:solidFill>
              </a:rPr>
              <a:t>code.jquery.com</a:t>
            </a:r>
            <a:r>
              <a:rPr lang="en-US" sz="1400" dirty="0">
                <a:solidFill>
                  <a:srgbClr val="FF0000"/>
                </a:solidFill>
              </a:rPr>
              <a:t>/jquery-1.9.1.min.js"&gt;&lt;/script&gt;</a:t>
            </a:r>
          </a:p>
          <a:p>
            <a:r>
              <a:rPr lang="en-US" sz="1400" dirty="0">
                <a:solidFill>
                  <a:srgbClr val="FF0000"/>
                </a:solidFill>
              </a:rPr>
              <a:t>&lt;script </a:t>
            </a:r>
            <a:r>
              <a:rPr lang="en-US" sz="1400" dirty="0" err="1">
                <a:solidFill>
                  <a:srgbClr val="FF0000"/>
                </a:solidFill>
              </a:rPr>
              <a:t>src</a:t>
            </a:r>
            <a:r>
              <a:rPr lang="en-US" sz="1400" dirty="0">
                <a:solidFill>
                  <a:srgbClr val="FF0000"/>
                </a:solidFill>
              </a:rPr>
              <a:t>="http://</a:t>
            </a:r>
            <a:r>
              <a:rPr lang="en-US" sz="1400" dirty="0" err="1">
                <a:solidFill>
                  <a:srgbClr val="FF0000"/>
                </a:solidFill>
              </a:rPr>
              <a:t>code.jquery.com</a:t>
            </a:r>
            <a:r>
              <a:rPr lang="en-US" sz="1400" dirty="0">
                <a:solidFill>
                  <a:srgbClr val="FF0000"/>
                </a:solidFill>
              </a:rPr>
              <a:t>/mobile/latest/</a:t>
            </a:r>
            <a:r>
              <a:rPr lang="en-US" sz="1400" dirty="0" err="1">
                <a:solidFill>
                  <a:srgbClr val="FF0000"/>
                </a:solidFill>
              </a:rPr>
              <a:t>jquery.mobile.js</a:t>
            </a:r>
            <a:r>
              <a:rPr lang="en-US" sz="1400" dirty="0">
                <a:solidFill>
                  <a:srgbClr val="FF0000"/>
                </a:solidFill>
              </a:rPr>
              <a:t>"&gt;&lt;/script&gt;</a:t>
            </a:r>
          </a:p>
          <a:p>
            <a:r>
              <a:rPr lang="en-US" sz="1200" dirty="0"/>
              <a:t>&lt;meta charset=utf-8 /&gt;</a:t>
            </a:r>
          </a:p>
          <a:p>
            <a:r>
              <a:rPr lang="en-US" sz="1200" dirty="0"/>
              <a:t>&lt;title&gt;JS Bin&lt;/title&gt;</a:t>
            </a:r>
          </a:p>
          <a:p>
            <a:r>
              <a:rPr lang="en-US" sz="1200" dirty="0"/>
              <a:t>&lt;/head&gt;</a:t>
            </a:r>
          </a:p>
          <a:p>
            <a:r>
              <a:rPr lang="en-US" sz="1200" dirty="0"/>
              <a:t>&lt;body&gt;</a:t>
            </a:r>
          </a:p>
          <a:p>
            <a:r>
              <a:rPr lang="en-US" sz="1200" dirty="0"/>
              <a:t>  &lt;div data-role="page" id="page1"&gt;</a:t>
            </a:r>
          </a:p>
          <a:p>
            <a:r>
              <a:rPr lang="en-US" sz="1200" dirty="0"/>
              <a:t>      &lt;div data-theme="b" data-role="header"&gt;</a:t>
            </a:r>
          </a:p>
          <a:p>
            <a:r>
              <a:rPr lang="en-US" sz="1200" dirty="0"/>
              <a:t>          &lt;h3&gt;</a:t>
            </a:r>
          </a:p>
          <a:p>
            <a:r>
              <a:rPr lang="en-US" sz="1200" dirty="0"/>
              <a:t>              </a:t>
            </a:r>
            <a:r>
              <a:rPr lang="en-US" sz="1200" dirty="0" err="1"/>
              <a:t>Tamkang</a:t>
            </a:r>
            <a:r>
              <a:rPr lang="en-US" sz="1200" dirty="0"/>
              <a:t> U.</a:t>
            </a:r>
          </a:p>
          <a:p>
            <a:r>
              <a:rPr lang="en-US" sz="1200" dirty="0"/>
              <a:t>          &lt;/h3&gt;</a:t>
            </a:r>
          </a:p>
          <a:p>
            <a:r>
              <a:rPr lang="en-US" sz="1200" dirty="0"/>
              <a:t>      &lt;/div&gt;</a:t>
            </a:r>
          </a:p>
          <a:p>
            <a:r>
              <a:rPr lang="en-US" sz="1200" dirty="0"/>
              <a:t>      &lt;div data-role="content"&gt;</a:t>
            </a:r>
          </a:p>
          <a:p>
            <a:r>
              <a:rPr lang="en-US" sz="1200" dirty="0"/>
              <a:t>          &lt;</a:t>
            </a:r>
            <a:r>
              <a:rPr lang="en-US" sz="1200" dirty="0" err="1"/>
              <a:t>img</a:t>
            </a:r>
            <a:r>
              <a:rPr lang="en-US" sz="1200" dirty="0"/>
              <a:t> </a:t>
            </a:r>
            <a:r>
              <a:rPr lang="en-US" sz="1200" dirty="0" err="1"/>
              <a:t>src</a:t>
            </a:r>
            <a:r>
              <a:rPr lang="en-US" sz="1200" dirty="0"/>
              <a:t>="https://</a:t>
            </a:r>
            <a:r>
              <a:rPr lang="en-US" sz="1200" dirty="0" err="1"/>
              <a:t>maps.googleapis.com</a:t>
            </a:r>
            <a:r>
              <a:rPr lang="en-US" sz="1200" dirty="0"/>
              <a:t>/maps/</a:t>
            </a:r>
            <a:r>
              <a:rPr lang="en-US" sz="1200" dirty="0" err="1"/>
              <a:t>api</a:t>
            </a:r>
            <a:r>
              <a:rPr lang="en-US" sz="1200" dirty="0"/>
              <a:t>/</a:t>
            </a:r>
            <a:r>
              <a:rPr lang="en-US" sz="1200" dirty="0" err="1"/>
              <a:t>staticmap?center</a:t>
            </a:r>
            <a:r>
              <a:rPr lang="en-US" sz="1200" dirty="0"/>
              <a:t>=No.151, </a:t>
            </a:r>
            <a:r>
              <a:rPr lang="en-US" sz="1200" dirty="0" err="1"/>
              <a:t>Yingzhang</a:t>
            </a:r>
            <a:r>
              <a:rPr lang="en-US" sz="1200" dirty="0"/>
              <a:t> Rd.,</a:t>
            </a:r>
            <a:r>
              <a:rPr lang="en-US" sz="1200" dirty="0" err="1"/>
              <a:t>Tamsui</a:t>
            </a:r>
            <a:r>
              <a:rPr lang="en-US" sz="1200" dirty="0"/>
              <a:t>, New Taipei, </a:t>
            </a:r>
            <a:r>
              <a:rPr lang="en-US" sz="1200" dirty="0" err="1"/>
              <a:t>Taiwan&amp;amp;zoom</a:t>
            </a:r>
            <a:r>
              <a:rPr lang="en-US" sz="1200" dirty="0"/>
              <a:t>=14&amp;amp;size=288x200&amp;amp;markers=</a:t>
            </a:r>
            <a:r>
              <a:rPr lang="en-US" sz="1200" dirty="0" err="1"/>
              <a:t>Taipei&amp;amp;sensor</a:t>
            </a:r>
            <a:r>
              <a:rPr lang="en-US" sz="1200" dirty="0"/>
              <a:t>=false"</a:t>
            </a:r>
          </a:p>
          <a:p>
            <a:r>
              <a:rPr lang="en-US" sz="1200" dirty="0"/>
              <a:t>          width="288" height="200"&gt;</a:t>
            </a:r>
          </a:p>
          <a:p>
            <a:r>
              <a:rPr lang="en-US" sz="1200" dirty="0"/>
              <a:t>          &lt;a data-role="button" </a:t>
            </a:r>
            <a:r>
              <a:rPr lang="en-US" sz="1200" dirty="0" err="1"/>
              <a:t>href</a:t>
            </a:r>
            <a:r>
              <a:rPr lang="en-US" sz="1200" dirty="0"/>
              <a:t>="#page1"&gt;</a:t>
            </a:r>
          </a:p>
          <a:p>
            <a:r>
              <a:rPr lang="en-US" sz="1200" dirty="0"/>
              <a:t>              Button</a:t>
            </a:r>
          </a:p>
          <a:p>
            <a:r>
              <a:rPr lang="en-US" sz="1200" dirty="0"/>
              <a:t>          &lt;/a&gt;</a:t>
            </a:r>
          </a:p>
          <a:p>
            <a:r>
              <a:rPr lang="en-US" sz="1200" dirty="0"/>
              <a:t>      &lt;/div&gt;</a:t>
            </a:r>
          </a:p>
          <a:p>
            <a:r>
              <a:rPr lang="en-US" sz="1200" dirty="0"/>
              <a:t>      &lt;div data-theme="b" data-role="footer" data-position="fixed"&gt;</a:t>
            </a:r>
          </a:p>
          <a:p>
            <a:r>
              <a:rPr lang="en-US" sz="1200" dirty="0"/>
              <a:t>          &lt;h3&gt;</a:t>
            </a:r>
          </a:p>
          <a:p>
            <a:r>
              <a:rPr lang="en-US" sz="1200" dirty="0"/>
              <a:t>              Footer</a:t>
            </a:r>
          </a:p>
          <a:p>
            <a:r>
              <a:rPr lang="en-US" sz="1200" dirty="0"/>
              <a:t>          &lt;/h3&gt;</a:t>
            </a:r>
          </a:p>
          <a:p>
            <a:r>
              <a:rPr lang="en-US" sz="1200" dirty="0"/>
              <a:t>      &lt;/div&gt;</a:t>
            </a:r>
          </a:p>
          <a:p>
            <a:r>
              <a:rPr lang="en-US" sz="1200" dirty="0"/>
              <a:t>  &lt;/div&gt;</a:t>
            </a:r>
          </a:p>
          <a:p>
            <a:r>
              <a:rPr lang="en-US" sz="1200" dirty="0"/>
              <a:t>&lt;/body&gt;</a:t>
            </a:r>
          </a:p>
          <a:p>
            <a:r>
              <a:rPr lang="en-US" sz="1200" dirty="0"/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151890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820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Get inspired: Built with </a:t>
            </a:r>
            <a:r>
              <a:rPr lang="en-US" b="1" dirty="0" err="1">
                <a:solidFill>
                  <a:schemeClr val="accent1"/>
                </a:solidFill>
              </a:rPr>
              <a:t>jQuery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Mobile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41" y="1367299"/>
            <a:ext cx="8686800" cy="4947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66669" y="6578052"/>
            <a:ext cx="2313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4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://jquerymobile.com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4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5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94709" y="6501491"/>
            <a:ext cx="2354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http://m.stanford.edu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035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4023" y="6508992"/>
            <a:ext cx="2665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http://www.stanford.edu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3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04" y="274638"/>
            <a:ext cx="8765008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Mobile website for Stanford University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http://</a:t>
            </a:r>
            <a:r>
              <a:rPr lang="en-US" b="1" dirty="0" err="1" smtClean="0">
                <a:solidFill>
                  <a:schemeClr val="accent1"/>
                </a:solidFill>
              </a:rPr>
              <a:t>m.stanford.edu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04" y="1600200"/>
            <a:ext cx="2888681" cy="4333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860" y="1600200"/>
            <a:ext cx="2887614" cy="4331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069" y="1600199"/>
            <a:ext cx="2887613" cy="43314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56118" y="6466443"/>
            <a:ext cx="5492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http://www.jqmgallery.com/2011/06/10/stanford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317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Outline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2933"/>
            <a:ext cx="8229600" cy="5273324"/>
          </a:xfrm>
          <a:ln>
            <a:noFill/>
          </a:ln>
        </p:spPr>
        <p:txBody>
          <a:bodyPr/>
          <a:lstStyle/>
          <a:p>
            <a:r>
              <a:rPr lang="en-US" dirty="0" err="1" smtClean="0"/>
              <a:t>jQuery</a:t>
            </a:r>
            <a:r>
              <a:rPr lang="en-US" dirty="0" smtClean="0"/>
              <a:t> Mobile</a:t>
            </a:r>
          </a:p>
          <a:p>
            <a:pPr lvl="1"/>
            <a:r>
              <a:rPr lang="en-US" dirty="0" smtClean="0"/>
              <a:t>JavaScript Library</a:t>
            </a:r>
          </a:p>
          <a:p>
            <a:pPr lvl="1"/>
            <a:r>
              <a:rPr lang="en-US" dirty="0" err="1" smtClean="0"/>
              <a:t>jQuery</a:t>
            </a:r>
            <a:endParaRPr lang="en-US" dirty="0" smtClean="0"/>
          </a:p>
          <a:p>
            <a:pPr lvl="1"/>
            <a:r>
              <a:rPr lang="en-US" dirty="0" err="1" smtClean="0"/>
              <a:t>jQuery</a:t>
            </a:r>
            <a:r>
              <a:rPr lang="en-US" dirty="0" smtClean="0"/>
              <a:t> UI</a:t>
            </a:r>
          </a:p>
          <a:p>
            <a:r>
              <a:rPr lang="en-US" dirty="0" smtClean="0"/>
              <a:t>Demo</a:t>
            </a:r>
          </a:p>
          <a:p>
            <a:pPr lvl="1"/>
            <a:r>
              <a:rPr lang="en-US" dirty="0" smtClean="0"/>
              <a:t>Building Mobile Apps with </a:t>
            </a:r>
            <a:r>
              <a:rPr lang="en-US" dirty="0" err="1" smtClean="0"/>
              <a:t>JQuery</a:t>
            </a:r>
            <a:r>
              <a:rPr lang="en-US" dirty="0" smtClean="0"/>
              <a:t> Mobile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898" y="1600273"/>
            <a:ext cx="4269517" cy="1301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917" y="5556468"/>
            <a:ext cx="1816374" cy="1064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883" y="4607708"/>
            <a:ext cx="2970443" cy="90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329"/>
            <a:ext cx="8229600" cy="87678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data-role="</a:t>
            </a:r>
            <a:r>
              <a:rPr lang="en-US" b="1" dirty="0" smtClean="0">
                <a:solidFill>
                  <a:schemeClr val="accent1"/>
                </a:solidFill>
              </a:rPr>
              <a:t>page”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886" y="1417638"/>
            <a:ext cx="3708400" cy="51816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51194" y="2601246"/>
            <a:ext cx="4986968" cy="3046987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ourier"/>
                <a:cs typeface="Courier"/>
              </a:rPr>
              <a:t>&lt;div </a:t>
            </a:r>
            <a:r>
              <a:rPr lang="en-US" sz="1200" b="1" dirty="0">
                <a:solidFill>
                  <a:srgbClr val="FF0000"/>
                </a:solidFill>
                <a:latin typeface="Courier"/>
                <a:cs typeface="Courier"/>
              </a:rPr>
              <a:t>data-role="page" </a:t>
            </a:r>
            <a:r>
              <a:rPr lang="en-US" sz="1200" dirty="0">
                <a:latin typeface="Courier"/>
                <a:cs typeface="Courier"/>
              </a:rPr>
              <a:t>id="first" data-theme="b"&gt;</a:t>
            </a:r>
          </a:p>
          <a:p>
            <a:r>
              <a:rPr lang="en-US" sz="1200" dirty="0">
                <a:latin typeface="Courier"/>
                <a:cs typeface="Courier"/>
              </a:rPr>
              <a:t>            &lt;div </a:t>
            </a:r>
            <a:r>
              <a:rPr lang="en-US" sz="1200" b="1" dirty="0">
                <a:solidFill>
                  <a:srgbClr val="FF0000"/>
                </a:solidFill>
                <a:latin typeface="Courier"/>
                <a:cs typeface="Courier"/>
              </a:rPr>
              <a:t>data-role="header"</a:t>
            </a:r>
            <a:r>
              <a:rPr lang="en-US" sz="1200" dirty="0">
                <a:latin typeface="Courier"/>
                <a:cs typeface="Courier"/>
              </a:rPr>
              <a:t>&gt;</a:t>
            </a:r>
          </a:p>
          <a:p>
            <a:r>
              <a:rPr lang="en-US" sz="1200" dirty="0">
                <a:latin typeface="Courier"/>
                <a:cs typeface="Courier"/>
              </a:rPr>
              <a:t>                &lt;h1&gt;Page Header&lt;/h1&gt;</a:t>
            </a:r>
          </a:p>
          <a:p>
            <a:r>
              <a:rPr lang="en-US" sz="1200" dirty="0">
                <a:latin typeface="Courier"/>
                <a:cs typeface="Courier"/>
              </a:rPr>
              <a:t>            &lt;/div&gt;&lt;!-- /header --&gt;</a:t>
            </a:r>
          </a:p>
          <a:p>
            <a:r>
              <a:rPr lang="en-US" sz="1200" dirty="0">
                <a:latin typeface="Courier"/>
                <a:cs typeface="Courier"/>
              </a:rPr>
              <a:t> </a:t>
            </a:r>
          </a:p>
          <a:p>
            <a:r>
              <a:rPr lang="en-US" sz="1200" dirty="0">
                <a:latin typeface="Courier"/>
                <a:cs typeface="Courier"/>
              </a:rPr>
              <a:t>            &lt;div </a:t>
            </a:r>
            <a:r>
              <a:rPr lang="en-US" sz="1200" b="1" dirty="0">
                <a:solidFill>
                  <a:srgbClr val="FF0000"/>
                </a:solidFill>
                <a:latin typeface="Courier"/>
                <a:cs typeface="Courier"/>
              </a:rPr>
              <a:t>data-role="content"</a:t>
            </a:r>
            <a:r>
              <a:rPr lang="en-US" sz="1200" dirty="0">
                <a:latin typeface="Courier"/>
                <a:cs typeface="Courier"/>
              </a:rPr>
              <a:t>&gt;</a:t>
            </a:r>
          </a:p>
          <a:p>
            <a:r>
              <a:rPr lang="en-US" sz="1200" dirty="0" smtClean="0">
                <a:latin typeface="Courier"/>
                <a:cs typeface="Courier"/>
              </a:rPr>
              <a:t>                </a:t>
            </a:r>
            <a:r>
              <a:rPr lang="en-US" sz="1200" dirty="0">
                <a:latin typeface="Courier"/>
                <a:cs typeface="Courier"/>
              </a:rPr>
              <a:t>&lt;p&gt;Page content goes here.&lt;/p&gt;</a:t>
            </a:r>
          </a:p>
          <a:p>
            <a:r>
              <a:rPr lang="en-US" sz="1200" dirty="0">
                <a:latin typeface="Courier"/>
                <a:cs typeface="Courier"/>
              </a:rPr>
              <a:t>                &lt;a </a:t>
            </a:r>
            <a:r>
              <a:rPr lang="en-US" sz="1200" dirty="0" err="1">
                <a:latin typeface="Courier"/>
                <a:cs typeface="Courier"/>
              </a:rPr>
              <a:t>href</a:t>
            </a:r>
            <a:r>
              <a:rPr lang="en-US" sz="1200" dirty="0">
                <a:latin typeface="Courier"/>
                <a:cs typeface="Courier"/>
              </a:rPr>
              <a:t>="#second"&gt;Go to second page&lt;/a&gt;</a:t>
            </a:r>
          </a:p>
          <a:p>
            <a:r>
              <a:rPr lang="en-US" sz="1200" dirty="0">
                <a:latin typeface="Courier"/>
                <a:cs typeface="Courier"/>
              </a:rPr>
              <a:t>            &lt;/div&gt;&lt;!-- /content --&gt;</a:t>
            </a:r>
          </a:p>
          <a:p>
            <a:r>
              <a:rPr lang="en-US" sz="1200" dirty="0">
                <a:latin typeface="Courier"/>
                <a:cs typeface="Courier"/>
              </a:rPr>
              <a:t> </a:t>
            </a:r>
          </a:p>
          <a:p>
            <a:r>
              <a:rPr lang="en-US" sz="1200" dirty="0">
                <a:latin typeface="Courier"/>
                <a:cs typeface="Courier"/>
              </a:rPr>
              <a:t>            &lt;div </a:t>
            </a:r>
            <a:r>
              <a:rPr lang="en-US" sz="1200" b="1" dirty="0">
                <a:solidFill>
                  <a:srgbClr val="FF0000"/>
                </a:solidFill>
                <a:latin typeface="Courier"/>
                <a:cs typeface="Courier"/>
              </a:rPr>
              <a:t>data-role="footer" </a:t>
            </a:r>
            <a:r>
              <a:rPr lang="en-US" sz="1200" dirty="0" smtClean="0">
                <a:latin typeface="Courier"/>
                <a:cs typeface="Courier"/>
              </a:rPr>
              <a:t>data</a:t>
            </a:r>
            <a:r>
              <a:rPr lang="en-US" sz="1200" dirty="0">
                <a:latin typeface="Courier"/>
                <a:cs typeface="Courier"/>
              </a:rPr>
              <a:t>-position="fixed"&gt;</a:t>
            </a:r>
          </a:p>
          <a:p>
            <a:r>
              <a:rPr lang="en-US" sz="1200" dirty="0">
                <a:latin typeface="Courier"/>
                <a:cs typeface="Courier"/>
              </a:rPr>
              <a:t>                &lt;h4&gt;Page Footer&lt;/h4&gt;</a:t>
            </a:r>
          </a:p>
          <a:p>
            <a:r>
              <a:rPr lang="en-US" sz="1200" dirty="0">
                <a:latin typeface="Courier"/>
                <a:cs typeface="Courier"/>
              </a:rPr>
              <a:t>            &lt;/div&gt;&lt;!-- /footer --&gt;</a:t>
            </a:r>
          </a:p>
          <a:p>
            <a:r>
              <a:rPr lang="en-US" sz="1200" dirty="0">
                <a:latin typeface="Courier"/>
                <a:cs typeface="Courier"/>
              </a:rPr>
              <a:t>        &lt;/div&gt;&lt;!-- /page --&gt;</a:t>
            </a:r>
          </a:p>
        </p:txBody>
      </p:sp>
      <p:sp>
        <p:nvSpPr>
          <p:cNvPr id="8" name="Rectangle 7"/>
          <p:cNvSpPr/>
          <p:nvPr/>
        </p:nvSpPr>
        <p:spPr>
          <a:xfrm>
            <a:off x="1504160" y="1527128"/>
            <a:ext cx="3509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&lt;div 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data-role="header"</a:t>
            </a:r>
            <a:r>
              <a:rPr lang="en-US" dirty="0">
                <a:latin typeface="Courier"/>
                <a:cs typeface="Courier"/>
              </a:rPr>
              <a:t>&gt;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8135" y="2081126"/>
            <a:ext cx="3786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 &lt;div 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data-role="content"</a:t>
            </a:r>
            <a:r>
              <a:rPr lang="en-US" dirty="0">
                <a:latin typeface="Courier"/>
                <a:cs typeface="Courier"/>
              </a:rPr>
              <a:t>&gt;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194" y="909109"/>
            <a:ext cx="4617370" cy="646331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&lt;div 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data-role="page" </a:t>
            </a:r>
            <a:r>
              <a:rPr lang="en-US" dirty="0">
                <a:latin typeface="Courier"/>
                <a:cs typeface="Courier"/>
              </a:rPr>
              <a:t>id="first" </a:t>
            </a:r>
            <a:r>
              <a:rPr lang="en-US" dirty="0" smtClean="0">
                <a:latin typeface="Courier"/>
                <a:cs typeface="Courier"/>
              </a:rPr>
              <a:t/>
            </a:r>
            <a:br>
              <a:rPr lang="en-US" dirty="0" smtClean="0">
                <a:latin typeface="Courier"/>
                <a:cs typeface="Courier"/>
              </a:rPr>
            </a:br>
            <a:r>
              <a:rPr lang="en-US" dirty="0" smtClean="0">
                <a:latin typeface="Courier"/>
                <a:cs typeface="Courier"/>
              </a:rPr>
              <a:t>     data</a:t>
            </a:r>
            <a:r>
              <a:rPr lang="en-US" dirty="0">
                <a:latin typeface="Courier"/>
                <a:cs typeface="Courier"/>
              </a:rPr>
              <a:t>-theme="b"&gt;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04160" y="5959926"/>
            <a:ext cx="3610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&lt;div 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data-role="footer" </a:t>
            </a:r>
            <a:r>
              <a:rPr lang="en-US" b="1" dirty="0" smtClean="0">
                <a:solidFill>
                  <a:srgbClr val="FF0000"/>
                </a:solidFill>
                <a:latin typeface="Courier"/>
                <a:cs typeface="Courier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Courier"/>
                <a:cs typeface="Courier"/>
              </a:rPr>
            </a:br>
            <a:r>
              <a:rPr lang="en-US" dirty="0" smtClean="0">
                <a:latin typeface="Courier"/>
                <a:cs typeface="Courier"/>
              </a:rPr>
              <a:t>data</a:t>
            </a:r>
            <a:r>
              <a:rPr lang="en-US" dirty="0">
                <a:latin typeface="Courier"/>
                <a:cs typeface="Courier"/>
              </a:rPr>
              <a:t>-position="fixed"&gt;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5013354" y="1555440"/>
            <a:ext cx="282532" cy="3410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024488" y="2101098"/>
            <a:ext cx="282532" cy="3410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937519" y="6258218"/>
            <a:ext cx="282532" cy="3410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5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data-role=“button”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2523319"/>
            <a:ext cx="4597400" cy="673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449" y="4361271"/>
            <a:ext cx="8947374" cy="369332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urier"/>
                <a:cs typeface="Courier"/>
              </a:rPr>
              <a:t>&lt;a </a:t>
            </a:r>
            <a:r>
              <a:rPr lang="en-US" dirty="0" err="1">
                <a:latin typeface="Courier"/>
                <a:cs typeface="Courier"/>
              </a:rPr>
              <a:t>href</a:t>
            </a:r>
            <a:r>
              <a:rPr lang="en-US" dirty="0">
                <a:latin typeface="Courier"/>
                <a:cs typeface="Courier"/>
              </a:rPr>
              <a:t>="#" 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data-role="button"</a:t>
            </a:r>
            <a:r>
              <a:rPr lang="en-US" dirty="0">
                <a:latin typeface="Courier"/>
                <a:cs typeface="Courier"/>
              </a:rPr>
              <a:t> data-icon="star"&gt;Star button&lt;/a&gt;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0" y="660625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://view.jquerymobile.com/1.3.2/dist/demos/intro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012"/>
            <a:ext cx="8229600" cy="85138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data-role=“</a:t>
            </a:r>
            <a:r>
              <a:rPr lang="en-US" b="1" dirty="0" err="1" smtClean="0">
                <a:solidFill>
                  <a:schemeClr val="accent1"/>
                </a:solidFill>
              </a:rPr>
              <a:t>listview</a:t>
            </a:r>
            <a:r>
              <a:rPr lang="en-US" b="1" dirty="0" smtClean="0">
                <a:solidFill>
                  <a:schemeClr val="accent1"/>
                </a:solidFill>
              </a:rPr>
              <a:t>”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507" y="1081408"/>
            <a:ext cx="3945758" cy="29539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8407" y="4165206"/>
            <a:ext cx="6383211" cy="2308324"/>
          </a:xfrm>
          <a:prstGeom prst="rect">
            <a:avLst/>
          </a:prstGeom>
          <a:solidFill>
            <a:srgbClr val="FDEADA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&lt;</a:t>
            </a:r>
            <a:r>
              <a:rPr lang="en-US" dirty="0" err="1">
                <a:latin typeface="Courier"/>
                <a:cs typeface="Courier"/>
              </a:rPr>
              <a:t>ul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data-role="</a:t>
            </a:r>
            <a:r>
              <a:rPr lang="en-US" b="1" dirty="0" err="1">
                <a:solidFill>
                  <a:srgbClr val="FF0000"/>
                </a:solidFill>
                <a:latin typeface="Courier"/>
                <a:cs typeface="Courier"/>
              </a:rPr>
              <a:t>listview</a:t>
            </a:r>
            <a:r>
              <a:rPr lang="en-US" b="1" dirty="0">
                <a:solidFill>
                  <a:srgbClr val="FF0000"/>
                </a:solidFill>
                <a:latin typeface="Courier"/>
                <a:cs typeface="Courier"/>
              </a:rPr>
              <a:t>" </a:t>
            </a:r>
            <a:r>
              <a:rPr lang="en-US" dirty="0">
                <a:latin typeface="Courier"/>
                <a:cs typeface="Courier"/>
              </a:rPr>
              <a:t>data-inset="</a:t>
            </a:r>
            <a:r>
              <a:rPr lang="en-US" dirty="0" smtClean="0">
                <a:latin typeface="Courier"/>
                <a:cs typeface="Courier"/>
              </a:rPr>
              <a:t>true”  data</a:t>
            </a:r>
            <a:r>
              <a:rPr lang="en-US" dirty="0">
                <a:latin typeface="Courier"/>
                <a:cs typeface="Courier"/>
              </a:rPr>
              <a:t>-filter="true"&gt;</a:t>
            </a:r>
          </a:p>
          <a:p>
            <a:r>
              <a:rPr lang="en-US" dirty="0">
                <a:latin typeface="Courier"/>
                <a:cs typeface="Courier"/>
              </a:rPr>
              <a:t>    &lt;li&gt;&lt;a </a:t>
            </a:r>
            <a:r>
              <a:rPr lang="en-US" dirty="0" err="1">
                <a:latin typeface="Courier"/>
                <a:cs typeface="Courier"/>
              </a:rPr>
              <a:t>href</a:t>
            </a:r>
            <a:r>
              <a:rPr lang="en-US" dirty="0">
                <a:latin typeface="Courier"/>
                <a:cs typeface="Courier"/>
              </a:rPr>
              <a:t>="#"&gt;Acura&lt;/a&gt;&lt;/li&gt;</a:t>
            </a:r>
          </a:p>
          <a:p>
            <a:r>
              <a:rPr lang="en-US" dirty="0">
                <a:latin typeface="Courier"/>
                <a:cs typeface="Courier"/>
              </a:rPr>
              <a:t>    &lt;li&gt;&lt;a </a:t>
            </a:r>
            <a:r>
              <a:rPr lang="en-US" dirty="0" err="1">
                <a:latin typeface="Courier"/>
                <a:cs typeface="Courier"/>
              </a:rPr>
              <a:t>href</a:t>
            </a:r>
            <a:r>
              <a:rPr lang="en-US" dirty="0">
                <a:latin typeface="Courier"/>
                <a:cs typeface="Courier"/>
              </a:rPr>
              <a:t>="#"&gt;Audi&lt;/a&gt;&lt;/li&gt;</a:t>
            </a:r>
          </a:p>
          <a:p>
            <a:r>
              <a:rPr lang="en-US" dirty="0">
                <a:latin typeface="Courier"/>
                <a:cs typeface="Courier"/>
              </a:rPr>
              <a:t>    &lt;li&gt;&lt;a </a:t>
            </a:r>
            <a:r>
              <a:rPr lang="en-US" dirty="0" err="1">
                <a:latin typeface="Courier"/>
                <a:cs typeface="Courier"/>
              </a:rPr>
              <a:t>href</a:t>
            </a:r>
            <a:r>
              <a:rPr lang="en-US" dirty="0">
                <a:latin typeface="Courier"/>
                <a:cs typeface="Courier"/>
              </a:rPr>
              <a:t>="#"&gt;BMW&lt;/a&gt;&lt;/li&gt;</a:t>
            </a:r>
          </a:p>
          <a:p>
            <a:r>
              <a:rPr lang="en-US" dirty="0">
                <a:latin typeface="Courier"/>
                <a:cs typeface="Courier"/>
              </a:rPr>
              <a:t>    &lt;li&gt;&lt;a </a:t>
            </a:r>
            <a:r>
              <a:rPr lang="en-US" dirty="0" err="1">
                <a:latin typeface="Courier"/>
                <a:cs typeface="Courier"/>
              </a:rPr>
              <a:t>href</a:t>
            </a:r>
            <a:r>
              <a:rPr lang="en-US" dirty="0">
                <a:latin typeface="Courier"/>
                <a:cs typeface="Courier"/>
              </a:rPr>
              <a:t>="#"&gt;Cadillac&lt;/a&gt;&lt;/li&gt;</a:t>
            </a:r>
          </a:p>
          <a:p>
            <a:r>
              <a:rPr lang="en-US" dirty="0">
                <a:latin typeface="Courier"/>
                <a:cs typeface="Courier"/>
              </a:rPr>
              <a:t>    &lt;li&gt;&lt;a </a:t>
            </a:r>
            <a:r>
              <a:rPr lang="en-US" dirty="0" err="1">
                <a:latin typeface="Courier"/>
                <a:cs typeface="Courier"/>
              </a:rPr>
              <a:t>href</a:t>
            </a:r>
            <a:r>
              <a:rPr lang="en-US" dirty="0">
                <a:latin typeface="Courier"/>
                <a:cs typeface="Courier"/>
              </a:rPr>
              <a:t>="#"&gt;Ferrari&lt;/a&gt;&lt;/li&gt;</a:t>
            </a:r>
          </a:p>
          <a:p>
            <a:r>
              <a:rPr lang="en-US" dirty="0">
                <a:latin typeface="Courier"/>
                <a:cs typeface="Courier"/>
              </a:rPr>
              <a:t>&lt;/</a:t>
            </a:r>
            <a:r>
              <a:rPr lang="en-US" dirty="0" err="1">
                <a:latin typeface="Courier"/>
                <a:cs typeface="Courier"/>
              </a:rPr>
              <a:t>ul</a:t>
            </a:r>
            <a:r>
              <a:rPr lang="en-US" dirty="0">
                <a:latin typeface="Courier"/>
                <a:cs typeface="Courier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99476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9109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ListView</a:t>
            </a:r>
            <a:r>
              <a:rPr lang="en-US" b="1" dirty="0" smtClean="0">
                <a:solidFill>
                  <a:srgbClr val="4F81BD"/>
                </a:solidFill>
              </a:rPr>
              <a:t> Example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506" y="902170"/>
            <a:ext cx="3977613" cy="5656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2399" y="6558776"/>
            <a:ext cx="6820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http://www.learnhtml5book.com/chapter5/jquerymobile/</a:t>
            </a:r>
            <a:r>
              <a:rPr lang="en-US" sz="1200" dirty="0" smtClean="0">
                <a:hlinkClick r:id="rId3"/>
              </a:rPr>
              <a:t>lists.html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70577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9109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ListView</a:t>
            </a:r>
            <a:r>
              <a:rPr lang="en-US" b="1" dirty="0" smtClean="0">
                <a:solidFill>
                  <a:srgbClr val="4F81BD"/>
                </a:solidFill>
              </a:rPr>
              <a:t> Example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640" y="1010122"/>
            <a:ext cx="2424360" cy="34477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2399" y="6558776"/>
            <a:ext cx="6820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http://www.learnhtml5book.com/chapter5/jquerymobile/</a:t>
            </a:r>
            <a:r>
              <a:rPr lang="en-US" sz="1200" dirty="0" smtClean="0">
                <a:hlinkClick r:id="rId3"/>
              </a:rPr>
              <a:t>lists.html</a:t>
            </a:r>
            <a:endParaRPr lang="en-US" sz="1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187607" y="1010122"/>
            <a:ext cx="6494062" cy="5170646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&lt;div data-role="page" &gt;</a:t>
            </a:r>
          </a:p>
          <a:p>
            <a:r>
              <a:rPr lang="en-US" sz="1000" dirty="0"/>
              <a:t>	&lt;header data-role="header" data-theme="b"&gt;</a:t>
            </a:r>
          </a:p>
          <a:p>
            <a:r>
              <a:rPr lang="en-US" sz="1000" dirty="0"/>
              <a:t>		&lt;h1&gt;List Example&lt;/h1&gt;</a:t>
            </a:r>
          </a:p>
          <a:p>
            <a:r>
              <a:rPr lang="en-US" sz="1000" dirty="0"/>
              <a:t>	&lt;/header&gt;</a:t>
            </a:r>
          </a:p>
          <a:p>
            <a:r>
              <a:rPr lang="en-US" sz="1000" dirty="0"/>
              <a:t>	&lt;section data-role="content"&gt;</a:t>
            </a:r>
          </a:p>
          <a:p>
            <a:r>
              <a:rPr lang="en-US" sz="1000" dirty="0"/>
              <a:t>	&lt;h1&gt;Basic List&lt;/h1&gt;</a:t>
            </a:r>
          </a:p>
          <a:p>
            <a:r>
              <a:rPr lang="en-US" sz="1000" dirty="0"/>
              <a:t>    &lt;</a:t>
            </a:r>
            <a:r>
              <a:rPr lang="en-US" sz="1000" dirty="0" err="1"/>
              <a:t>ul</a:t>
            </a:r>
            <a:r>
              <a:rPr lang="en-US" sz="1000" dirty="0"/>
              <a:t> data-role="</a:t>
            </a:r>
            <a:r>
              <a:rPr lang="en-US" sz="1000" dirty="0" err="1"/>
              <a:t>listview</a:t>
            </a:r>
            <a:r>
              <a:rPr lang="en-US" sz="1000" dirty="0"/>
              <a:t>"&gt;</a:t>
            </a:r>
          </a:p>
          <a:p>
            <a:r>
              <a:rPr lang="en-US" sz="1000" dirty="0"/>
              <a:t>        &lt;li&gt;&lt;a </a:t>
            </a:r>
            <a:r>
              <a:rPr lang="en-US" sz="1000" dirty="0" err="1"/>
              <a:t>href</a:t>
            </a:r>
            <a:r>
              <a:rPr lang="en-US" sz="1000" dirty="0"/>
              <a:t>=""&gt;Link 1&lt;/a&gt;&lt;/li&gt;</a:t>
            </a:r>
          </a:p>
          <a:p>
            <a:r>
              <a:rPr lang="en-US" sz="1000" dirty="0"/>
              <a:t>        &lt;li&gt;&lt;a </a:t>
            </a:r>
            <a:r>
              <a:rPr lang="en-US" sz="1000" dirty="0" err="1"/>
              <a:t>href</a:t>
            </a:r>
            <a:r>
              <a:rPr lang="en-US" sz="1000" dirty="0"/>
              <a:t>=""&gt;Link 2&lt;/a&gt;&lt;/li&gt;</a:t>
            </a:r>
          </a:p>
          <a:p>
            <a:r>
              <a:rPr lang="en-US" sz="1000" dirty="0"/>
              <a:t>    &lt;/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endParaRPr lang="en-US" sz="1000" dirty="0"/>
          </a:p>
          <a:p>
            <a:r>
              <a:rPr lang="en-US" sz="1000" dirty="0"/>
              <a:t>	&lt;h1&gt;List with Counts&lt;/h1&gt;</a:t>
            </a:r>
          </a:p>
          <a:p>
            <a:r>
              <a:rPr lang="en-US" sz="1000" dirty="0"/>
              <a:t>	&lt;</a:t>
            </a:r>
            <a:r>
              <a:rPr lang="en-US" sz="1000" dirty="0" err="1"/>
              <a:t>ul</a:t>
            </a:r>
            <a:r>
              <a:rPr lang="en-US" sz="1000" dirty="0"/>
              <a:t> data-role="</a:t>
            </a:r>
            <a:r>
              <a:rPr lang="en-US" sz="1000" dirty="0" err="1"/>
              <a:t>listview</a:t>
            </a:r>
            <a:r>
              <a:rPr lang="en-US" sz="1000" dirty="0"/>
              <a:t>"&gt;</a:t>
            </a:r>
          </a:p>
          <a:p>
            <a:r>
              <a:rPr lang="en-US" sz="1000" dirty="0"/>
              <a:t>        &lt;li&gt;&lt;a </a:t>
            </a:r>
            <a:r>
              <a:rPr lang="en-US" sz="1000" dirty="0" err="1"/>
              <a:t>href</a:t>
            </a:r>
            <a:r>
              <a:rPr lang="en-US" sz="1000" dirty="0"/>
              <a:t>=""&gt;Link 1&lt;/a&gt;&lt;span class="</a:t>
            </a:r>
            <a:r>
              <a:rPr lang="en-US" sz="1000" dirty="0" err="1"/>
              <a:t>ui</a:t>
            </a:r>
            <a:r>
              <a:rPr lang="en-US" sz="1000" dirty="0"/>
              <a:t>-li-count 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-up-c 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-corner-all"&gt;11&lt;/span&gt;&lt;/li&gt;</a:t>
            </a:r>
          </a:p>
          <a:p>
            <a:r>
              <a:rPr lang="en-US" sz="1000" dirty="0"/>
              <a:t>        &lt;li&gt;&lt;a </a:t>
            </a:r>
            <a:r>
              <a:rPr lang="en-US" sz="1000" dirty="0" err="1"/>
              <a:t>href</a:t>
            </a:r>
            <a:r>
              <a:rPr lang="en-US" sz="1000" dirty="0"/>
              <a:t>=""&gt;Link 2&lt;/a&gt;&lt;span class="</a:t>
            </a:r>
            <a:r>
              <a:rPr lang="en-US" sz="1000" dirty="0" err="1"/>
              <a:t>ui</a:t>
            </a:r>
            <a:r>
              <a:rPr lang="en-US" sz="1000" dirty="0"/>
              <a:t>-li-count 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-up-c 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-corner-all"&gt;22&lt;/span&gt;&lt;/li&gt;</a:t>
            </a:r>
          </a:p>
          <a:p>
            <a:r>
              <a:rPr lang="en-US" sz="1000" dirty="0"/>
              <a:t>    &lt;/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endParaRPr lang="en-US" sz="1000" dirty="0"/>
          </a:p>
          <a:p>
            <a:r>
              <a:rPr lang="en-US" sz="1000" dirty="0"/>
              <a:t>    &lt;h1&gt;List with Thumbnails&lt;/h1&gt;</a:t>
            </a:r>
          </a:p>
          <a:p>
            <a:r>
              <a:rPr lang="en-US" sz="1000" dirty="0"/>
              <a:t>        &lt;</a:t>
            </a:r>
            <a:r>
              <a:rPr lang="en-US" sz="1000" dirty="0" err="1"/>
              <a:t>ul</a:t>
            </a:r>
            <a:r>
              <a:rPr lang="en-US" sz="1000" dirty="0"/>
              <a:t> data-role="</a:t>
            </a:r>
            <a:r>
              <a:rPr lang="en-US" sz="1000" dirty="0" err="1"/>
              <a:t>listview</a:t>
            </a:r>
            <a:r>
              <a:rPr lang="en-US" sz="1000" dirty="0"/>
              <a:t>"&gt;</a:t>
            </a:r>
          </a:p>
          <a:p>
            <a:r>
              <a:rPr lang="en-US" sz="1000" dirty="0"/>
              <a:t>        &lt;li&gt;&lt;a </a:t>
            </a:r>
            <a:r>
              <a:rPr lang="en-US" sz="1000" dirty="0" err="1"/>
              <a:t>href</a:t>
            </a:r>
            <a:r>
              <a:rPr lang="en-US" sz="1000" dirty="0"/>
              <a:t>="</a:t>
            </a:r>
            <a:r>
              <a:rPr lang="en-US" sz="1000" dirty="0" err="1"/>
              <a:t>index.html</a:t>
            </a:r>
            <a:r>
              <a:rPr lang="en-US" sz="1000" dirty="0"/>
              <a:t>" class="</a:t>
            </a:r>
            <a:r>
              <a:rPr lang="en-US" sz="1000" dirty="0" err="1"/>
              <a:t>ui</a:t>
            </a:r>
            <a:r>
              <a:rPr lang="en-US" sz="1000" dirty="0"/>
              <a:t>-link-inherit"&gt;</a:t>
            </a:r>
          </a:p>
          <a:p>
            <a:r>
              <a:rPr lang="en-US" sz="1000" dirty="0"/>
              <a:t>			&lt;</a:t>
            </a:r>
            <a:r>
              <a:rPr lang="en-US" sz="1000" dirty="0" err="1"/>
              <a:t>img</a:t>
            </a:r>
            <a:r>
              <a:rPr lang="en-US" sz="1000" dirty="0"/>
              <a:t> </a:t>
            </a:r>
            <a:r>
              <a:rPr lang="en-US" sz="1000" dirty="0" err="1"/>
              <a:t>src</a:t>
            </a:r>
            <a:r>
              <a:rPr lang="en-US" sz="1000" dirty="0"/>
              <a:t>="</a:t>
            </a:r>
            <a:r>
              <a:rPr lang="en-US" sz="1000" dirty="0" err="1"/>
              <a:t>staufs_thumb.jpg</a:t>
            </a:r>
            <a:r>
              <a:rPr lang="en-US" sz="1000" dirty="0"/>
              <a:t>" class="</a:t>
            </a:r>
            <a:r>
              <a:rPr lang="en-US" sz="1000" dirty="0" err="1"/>
              <a:t>ui</a:t>
            </a:r>
            <a:r>
              <a:rPr lang="en-US" sz="1000" dirty="0"/>
              <a:t>-li-thumb"&gt;</a:t>
            </a:r>
          </a:p>
          <a:p>
            <a:r>
              <a:rPr lang="en-US" sz="1000" dirty="0"/>
              <a:t>				&lt;h3 class="</a:t>
            </a:r>
            <a:r>
              <a:rPr lang="en-US" sz="1000" dirty="0" err="1"/>
              <a:t>ui</a:t>
            </a:r>
            <a:r>
              <a:rPr lang="en-US" sz="1000" dirty="0"/>
              <a:t>-li-heading"&gt;</a:t>
            </a:r>
            <a:r>
              <a:rPr lang="en-US" sz="1000" dirty="0" err="1"/>
              <a:t>Staufs</a:t>
            </a:r>
            <a:r>
              <a:rPr lang="en-US" sz="1000" dirty="0"/>
              <a:t>&lt;/h3&gt;</a:t>
            </a:r>
          </a:p>
          <a:p>
            <a:r>
              <a:rPr lang="en-US" sz="1000" dirty="0"/>
              <a:t>				&lt;p class="</a:t>
            </a:r>
            <a:r>
              <a:rPr lang="en-US" sz="1000" dirty="0" err="1"/>
              <a:t>ui</a:t>
            </a:r>
            <a:r>
              <a:rPr lang="en-US" sz="1000" dirty="0"/>
              <a:t>-li-</a:t>
            </a:r>
            <a:r>
              <a:rPr lang="en-US" sz="1000" dirty="0" err="1"/>
              <a:t>desc</a:t>
            </a:r>
            <a:r>
              <a:rPr lang="en-US" sz="1000" dirty="0"/>
              <a:t>"&gt;</a:t>
            </a:r>
            <a:r>
              <a:rPr lang="en-US" sz="1000" dirty="0" err="1"/>
              <a:t>Staufs</a:t>
            </a:r>
            <a:r>
              <a:rPr lang="en-US" sz="1000" dirty="0"/>
              <a:t> Coffee&lt;/p&gt;</a:t>
            </a:r>
          </a:p>
          <a:p>
            <a:r>
              <a:rPr lang="en-US" sz="1000" dirty="0"/>
              <a:t>			&lt;/a&gt;</a:t>
            </a:r>
          </a:p>
          <a:p>
            <a:r>
              <a:rPr lang="en-US" sz="1000" dirty="0"/>
              <a:t>		&lt;/li&gt;</a:t>
            </a:r>
          </a:p>
          <a:p>
            <a:r>
              <a:rPr lang="en-US" sz="1000" dirty="0"/>
              <a:t>		&lt;li&gt;&lt;a </a:t>
            </a:r>
            <a:r>
              <a:rPr lang="en-US" sz="1000" dirty="0" err="1"/>
              <a:t>href</a:t>
            </a:r>
            <a:r>
              <a:rPr lang="en-US" sz="1000" dirty="0"/>
              <a:t>="</a:t>
            </a:r>
            <a:r>
              <a:rPr lang="en-US" sz="1000" dirty="0" err="1"/>
              <a:t>index.html</a:t>
            </a:r>
            <a:r>
              <a:rPr lang="en-US" sz="1000" dirty="0"/>
              <a:t>" class="</a:t>
            </a:r>
            <a:r>
              <a:rPr lang="en-US" sz="1000" dirty="0" err="1"/>
              <a:t>ui</a:t>
            </a:r>
            <a:r>
              <a:rPr lang="en-US" sz="1000" dirty="0"/>
              <a:t>-link-inherit"&gt;</a:t>
            </a:r>
          </a:p>
          <a:p>
            <a:r>
              <a:rPr lang="en-US" sz="1000" dirty="0"/>
              <a:t>			&lt;</a:t>
            </a:r>
            <a:r>
              <a:rPr lang="en-US" sz="1000" dirty="0" err="1"/>
              <a:t>img</a:t>
            </a:r>
            <a:r>
              <a:rPr lang="en-US" sz="1000" dirty="0"/>
              <a:t> </a:t>
            </a:r>
            <a:r>
              <a:rPr lang="en-US" sz="1000" dirty="0" err="1"/>
              <a:t>src</a:t>
            </a:r>
            <a:r>
              <a:rPr lang="en-US" sz="1000" dirty="0"/>
              <a:t>="vino-</a:t>
            </a:r>
            <a:r>
              <a:rPr lang="en-US" sz="1000" dirty="0" err="1"/>
              <a:t>vino_thumb.jpg</a:t>
            </a:r>
            <a:r>
              <a:rPr lang="en-US" sz="1000" dirty="0"/>
              <a:t>" class="</a:t>
            </a:r>
            <a:r>
              <a:rPr lang="en-US" sz="1000" dirty="0" err="1"/>
              <a:t>ui</a:t>
            </a:r>
            <a:r>
              <a:rPr lang="en-US" sz="1000" dirty="0"/>
              <a:t>-li-thumb"&gt;</a:t>
            </a:r>
          </a:p>
          <a:p>
            <a:r>
              <a:rPr lang="en-US" sz="1000" dirty="0"/>
              <a:t>				&lt;h3 class="</a:t>
            </a:r>
            <a:r>
              <a:rPr lang="en-US" sz="1000" dirty="0" err="1"/>
              <a:t>ui</a:t>
            </a:r>
            <a:r>
              <a:rPr lang="en-US" sz="1000" dirty="0"/>
              <a:t>-li-heading"&gt;Vino Vino&lt;/h3&gt;</a:t>
            </a:r>
          </a:p>
          <a:p>
            <a:r>
              <a:rPr lang="en-US" sz="1000" dirty="0"/>
              <a:t>				&lt;p class="</a:t>
            </a:r>
            <a:r>
              <a:rPr lang="en-US" sz="1000" dirty="0" err="1"/>
              <a:t>ui</a:t>
            </a:r>
            <a:r>
              <a:rPr lang="en-US" sz="1000" dirty="0"/>
              <a:t>-li-</a:t>
            </a:r>
            <a:r>
              <a:rPr lang="en-US" sz="1000" dirty="0" err="1"/>
              <a:t>desc</a:t>
            </a:r>
            <a:r>
              <a:rPr lang="en-US" sz="1000" dirty="0"/>
              <a:t>"&gt;Vino Vino Restaurant&lt;/p&gt;</a:t>
            </a:r>
          </a:p>
          <a:p>
            <a:r>
              <a:rPr lang="en-US" sz="1000" dirty="0"/>
              <a:t>			&lt;/a&gt;</a:t>
            </a:r>
          </a:p>
          <a:p>
            <a:r>
              <a:rPr lang="en-US" sz="1000" dirty="0"/>
              <a:t>		&lt;/li&gt;</a:t>
            </a:r>
          </a:p>
          <a:p>
            <a:r>
              <a:rPr lang="en-US" sz="1000" dirty="0"/>
              <a:t>     &lt;/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r>
              <a:rPr lang="en-US" sz="1000" dirty="0"/>
              <a:t>&lt;/section&gt;</a:t>
            </a:r>
          </a:p>
        </p:txBody>
      </p:sp>
    </p:spTree>
    <p:extLst>
      <p:ext uri="{BB962C8B-B14F-4D97-AF65-F5344CB8AC3E}">
        <p14:creationId xmlns:p14="http://schemas.microsoft.com/office/powerpoint/2010/main" val="182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42"/>
            <a:ext cx="8229600" cy="65707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Form Element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3813391"/>
            <a:ext cx="8229600" cy="2677656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ourier"/>
                <a:cs typeface="Courier"/>
              </a:rPr>
              <a:t>&lt;form&gt;</a:t>
            </a:r>
          </a:p>
          <a:p>
            <a:r>
              <a:rPr lang="en-US" sz="1200" dirty="0">
                <a:latin typeface="Courier"/>
                <a:cs typeface="Courier"/>
              </a:rPr>
              <a:t>    &lt;label for="</a:t>
            </a:r>
            <a:r>
              <a:rPr lang="en-US" sz="1200" dirty="0" err="1">
                <a:latin typeface="Courier"/>
                <a:cs typeface="Courier"/>
              </a:rPr>
              <a:t>textinput</a:t>
            </a:r>
            <a:r>
              <a:rPr lang="en-US" sz="1200" dirty="0">
                <a:latin typeface="Courier"/>
                <a:cs typeface="Courier"/>
              </a:rPr>
              <a:t>-s"&gt;Text Input:&lt;/label&gt;</a:t>
            </a:r>
          </a:p>
          <a:p>
            <a:r>
              <a:rPr lang="en-US" sz="1200" dirty="0">
                <a:latin typeface="Courier"/>
                <a:cs typeface="Courier"/>
              </a:rPr>
              <a:t>    &lt;input type="text" name="</a:t>
            </a:r>
            <a:r>
              <a:rPr lang="en-US" sz="1200" dirty="0" err="1">
                <a:latin typeface="Courier"/>
                <a:cs typeface="Courier"/>
              </a:rPr>
              <a:t>textinput</a:t>
            </a:r>
            <a:r>
              <a:rPr lang="en-US" sz="1200" dirty="0">
                <a:latin typeface="Courier"/>
                <a:cs typeface="Courier"/>
              </a:rPr>
              <a:t>-s" id="</a:t>
            </a:r>
            <a:r>
              <a:rPr lang="en-US" sz="1200" dirty="0" err="1">
                <a:latin typeface="Courier"/>
                <a:cs typeface="Courier"/>
              </a:rPr>
              <a:t>textinput</a:t>
            </a:r>
            <a:r>
              <a:rPr lang="en-US" sz="1200" dirty="0">
                <a:latin typeface="Courier"/>
                <a:cs typeface="Courier"/>
              </a:rPr>
              <a:t>-s" placeholder="Text input" value="" data-clear-</a:t>
            </a:r>
            <a:r>
              <a:rPr lang="en-US" sz="1200" dirty="0" err="1">
                <a:latin typeface="Courier"/>
                <a:cs typeface="Courier"/>
              </a:rPr>
              <a:t>btn</a:t>
            </a:r>
            <a:r>
              <a:rPr lang="en-US" sz="1200" dirty="0">
                <a:latin typeface="Courier"/>
                <a:cs typeface="Courier"/>
              </a:rPr>
              <a:t>="true"&gt;</a:t>
            </a:r>
          </a:p>
          <a:p>
            <a:r>
              <a:rPr lang="en-US" sz="1200" dirty="0">
                <a:latin typeface="Courier"/>
                <a:cs typeface="Courier"/>
              </a:rPr>
              <a:t>    &lt;label for="select-native-s"&gt;Select:&lt;/label&gt;</a:t>
            </a:r>
          </a:p>
          <a:p>
            <a:r>
              <a:rPr lang="en-US" sz="1200" dirty="0">
                <a:latin typeface="Courier"/>
                <a:cs typeface="Courier"/>
              </a:rPr>
              <a:t>    &lt;select name="select-native-s" id="select-native-s"&gt;</a:t>
            </a:r>
          </a:p>
          <a:p>
            <a:r>
              <a:rPr lang="en-US" sz="1200" dirty="0">
                <a:latin typeface="Courier"/>
                <a:cs typeface="Courier"/>
              </a:rPr>
              <a:t>        &lt;option value="small"&gt;One&lt;/option&gt;</a:t>
            </a:r>
          </a:p>
          <a:p>
            <a:r>
              <a:rPr lang="en-US" sz="1200" dirty="0">
                <a:latin typeface="Courier"/>
                <a:cs typeface="Courier"/>
              </a:rPr>
              <a:t>        &lt;option value="medium"&gt;Two&lt;/option&gt;</a:t>
            </a:r>
          </a:p>
          <a:p>
            <a:r>
              <a:rPr lang="en-US" sz="1200" dirty="0">
                <a:latin typeface="Courier"/>
                <a:cs typeface="Courier"/>
              </a:rPr>
              <a:t>        &lt;option value="large"&gt;Three&lt;/option&gt;</a:t>
            </a:r>
          </a:p>
          <a:p>
            <a:r>
              <a:rPr lang="en-US" sz="1200" dirty="0">
                <a:latin typeface="Courier"/>
                <a:cs typeface="Courier"/>
              </a:rPr>
              <a:t>    &lt;/select&gt;</a:t>
            </a:r>
          </a:p>
          <a:p>
            <a:r>
              <a:rPr lang="en-US" sz="1200" dirty="0">
                <a:latin typeface="Courier"/>
                <a:cs typeface="Courier"/>
              </a:rPr>
              <a:t>    &lt;label for="slider-s"&gt;Input slider:&lt;/label&gt;</a:t>
            </a:r>
          </a:p>
          <a:p>
            <a:r>
              <a:rPr lang="en-US" sz="1200" dirty="0">
                <a:latin typeface="Courier"/>
                <a:cs typeface="Courier"/>
              </a:rPr>
              <a:t>    &lt;input type="range" name="slider-s" id="slider-s" value="25" min="0" max="100" data-highlight="true"&gt;</a:t>
            </a:r>
          </a:p>
          <a:p>
            <a:r>
              <a:rPr lang="en-US" sz="1200" dirty="0">
                <a:latin typeface="Courier"/>
                <a:cs typeface="Courier"/>
              </a:rPr>
              <a:t>&lt;/form&gt;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213" y="772515"/>
            <a:ext cx="46482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4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7507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data-theme=“a”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0" y="1489788"/>
            <a:ext cx="3784600" cy="3162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121" y="4944498"/>
            <a:ext cx="8829862" cy="1169551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urier"/>
                <a:cs typeface="Courier"/>
              </a:rPr>
              <a:t>&lt;</a:t>
            </a:r>
            <a:r>
              <a:rPr lang="en-US" sz="1400" dirty="0">
                <a:latin typeface="Courier"/>
                <a:cs typeface="Courier"/>
              </a:rPr>
              <a:t>a </a:t>
            </a:r>
            <a:r>
              <a:rPr lang="en-US" sz="1400" dirty="0" err="1">
                <a:latin typeface="Courier"/>
                <a:cs typeface="Courier"/>
              </a:rPr>
              <a:t>href</a:t>
            </a:r>
            <a:r>
              <a:rPr lang="en-US" sz="1400" dirty="0">
                <a:latin typeface="Courier"/>
                <a:cs typeface="Courier"/>
              </a:rPr>
              <a:t>="#" data-role="button" data-icon="star" </a:t>
            </a:r>
            <a:r>
              <a:rPr lang="en-US" sz="1400" dirty="0">
                <a:solidFill>
                  <a:srgbClr val="FF0000"/>
                </a:solidFill>
                <a:latin typeface="Courier"/>
                <a:cs typeface="Courier"/>
              </a:rPr>
              <a:t>data-theme="a"</a:t>
            </a:r>
            <a:r>
              <a:rPr lang="en-US" sz="1400" dirty="0">
                <a:latin typeface="Courier"/>
                <a:cs typeface="Courier"/>
              </a:rPr>
              <a:t>&gt;data-theme="a"&lt;/a&gt;</a:t>
            </a:r>
          </a:p>
          <a:p>
            <a:r>
              <a:rPr lang="en-US" sz="1400" dirty="0" smtClean="0">
                <a:latin typeface="Courier"/>
                <a:cs typeface="Courier"/>
              </a:rPr>
              <a:t>&lt;a </a:t>
            </a:r>
            <a:r>
              <a:rPr lang="en-US" sz="1400" dirty="0" err="1" smtClean="0">
                <a:latin typeface="Courier"/>
                <a:cs typeface="Courier"/>
              </a:rPr>
              <a:t>href</a:t>
            </a:r>
            <a:r>
              <a:rPr lang="en-US" sz="1400" dirty="0" smtClean="0">
                <a:latin typeface="Courier"/>
                <a:cs typeface="Courier"/>
              </a:rPr>
              <a:t>="#" data-role="button" data-icon="star" </a:t>
            </a:r>
            <a:r>
              <a:rPr lang="en-US" sz="1400" dirty="0" smtClean="0">
                <a:solidFill>
                  <a:srgbClr val="FF0000"/>
                </a:solidFill>
                <a:latin typeface="Courier"/>
                <a:cs typeface="Courier"/>
              </a:rPr>
              <a:t>data-theme="b"</a:t>
            </a:r>
            <a:r>
              <a:rPr lang="en-US" sz="1400" dirty="0" smtClean="0">
                <a:latin typeface="Courier"/>
                <a:cs typeface="Courier"/>
              </a:rPr>
              <a:t>&gt;data-theme</a:t>
            </a:r>
            <a:r>
              <a:rPr lang="en-US" sz="1400" dirty="0">
                <a:latin typeface="Courier"/>
                <a:cs typeface="Courier"/>
              </a:rPr>
              <a:t>="b"&lt;/a&gt;</a:t>
            </a:r>
          </a:p>
          <a:p>
            <a:r>
              <a:rPr lang="en-US" sz="1400" dirty="0" smtClean="0">
                <a:latin typeface="Courier"/>
                <a:cs typeface="Courier"/>
              </a:rPr>
              <a:t>&lt;</a:t>
            </a:r>
            <a:r>
              <a:rPr lang="en-US" sz="1400" dirty="0">
                <a:latin typeface="Courier"/>
                <a:cs typeface="Courier"/>
              </a:rPr>
              <a:t>a </a:t>
            </a:r>
            <a:r>
              <a:rPr lang="en-US" sz="1400" dirty="0" err="1">
                <a:latin typeface="Courier"/>
                <a:cs typeface="Courier"/>
              </a:rPr>
              <a:t>href</a:t>
            </a:r>
            <a:r>
              <a:rPr lang="en-US" sz="1400" dirty="0">
                <a:latin typeface="Courier"/>
                <a:cs typeface="Courier"/>
              </a:rPr>
              <a:t>="#" data-role="button" data-icon="</a:t>
            </a:r>
            <a:r>
              <a:rPr lang="en-US" sz="1400" dirty="0" smtClean="0">
                <a:latin typeface="Courier"/>
                <a:cs typeface="Courier"/>
              </a:rPr>
              <a:t>star”</a:t>
            </a:r>
            <a:r>
              <a:rPr lang="en-US" sz="1400" dirty="0">
                <a:solidFill>
                  <a:srgbClr val="FF0000"/>
                </a:solidFill>
                <a:latin typeface="Courier"/>
                <a:cs typeface="Courier"/>
              </a:rPr>
              <a:t> data-theme</a:t>
            </a:r>
            <a:r>
              <a:rPr lang="en-US" sz="1400" dirty="0" smtClean="0">
                <a:solidFill>
                  <a:srgbClr val="FF0000"/>
                </a:solidFill>
                <a:latin typeface="Courier"/>
                <a:cs typeface="Courier"/>
              </a:rPr>
              <a:t>=”c"</a:t>
            </a:r>
            <a:r>
              <a:rPr lang="en-US" sz="1400" dirty="0" smtClean="0">
                <a:latin typeface="Courier"/>
                <a:cs typeface="Courier"/>
              </a:rPr>
              <a:t>&gt;</a:t>
            </a:r>
            <a:r>
              <a:rPr lang="en-US" sz="1400" dirty="0">
                <a:latin typeface="Courier"/>
                <a:cs typeface="Courier"/>
              </a:rPr>
              <a:t>data-theme="c"&lt;/a&gt;</a:t>
            </a:r>
          </a:p>
          <a:p>
            <a:r>
              <a:rPr lang="en-US" sz="1400" dirty="0" smtClean="0">
                <a:latin typeface="Courier"/>
                <a:cs typeface="Courier"/>
              </a:rPr>
              <a:t>&lt;</a:t>
            </a:r>
            <a:r>
              <a:rPr lang="en-US" sz="1400" dirty="0">
                <a:latin typeface="Courier"/>
                <a:cs typeface="Courier"/>
              </a:rPr>
              <a:t>a </a:t>
            </a:r>
            <a:r>
              <a:rPr lang="en-US" sz="1400" dirty="0" err="1">
                <a:latin typeface="Courier"/>
                <a:cs typeface="Courier"/>
              </a:rPr>
              <a:t>href</a:t>
            </a:r>
            <a:r>
              <a:rPr lang="en-US" sz="1400" dirty="0">
                <a:latin typeface="Courier"/>
                <a:cs typeface="Courier"/>
              </a:rPr>
              <a:t>="#" data-role="button" data-icon="star" </a:t>
            </a:r>
            <a:r>
              <a:rPr lang="en-US" sz="1400" dirty="0">
                <a:solidFill>
                  <a:srgbClr val="FF0000"/>
                </a:solidFill>
                <a:latin typeface="Courier"/>
                <a:cs typeface="Courier"/>
              </a:rPr>
              <a:t>data-theme="d"</a:t>
            </a:r>
            <a:r>
              <a:rPr lang="en-US" sz="1400" dirty="0">
                <a:latin typeface="Courier"/>
                <a:cs typeface="Courier"/>
              </a:rPr>
              <a:t>&gt;data-theme="d"&lt;/a</a:t>
            </a:r>
            <a:r>
              <a:rPr lang="en-US" sz="1400" dirty="0" smtClean="0">
                <a:latin typeface="Courier"/>
                <a:cs typeface="Courier"/>
              </a:rPr>
              <a:t>&gt;</a:t>
            </a:r>
          </a:p>
          <a:p>
            <a:r>
              <a:rPr lang="en-US" sz="1400" dirty="0" smtClean="0">
                <a:latin typeface="Courier"/>
                <a:cs typeface="Courier"/>
              </a:rPr>
              <a:t>&lt;</a:t>
            </a:r>
            <a:r>
              <a:rPr lang="en-US" sz="1400" dirty="0">
                <a:latin typeface="Courier"/>
                <a:cs typeface="Courier"/>
              </a:rPr>
              <a:t>a </a:t>
            </a:r>
            <a:r>
              <a:rPr lang="en-US" sz="1400" dirty="0" err="1">
                <a:latin typeface="Courier"/>
                <a:cs typeface="Courier"/>
              </a:rPr>
              <a:t>href</a:t>
            </a:r>
            <a:r>
              <a:rPr lang="en-US" sz="1400" dirty="0">
                <a:latin typeface="Courier"/>
                <a:cs typeface="Courier"/>
              </a:rPr>
              <a:t>="#" data-role="button" data-icon="star" </a:t>
            </a:r>
            <a:r>
              <a:rPr lang="en-US" sz="1400" dirty="0">
                <a:solidFill>
                  <a:srgbClr val="FF0000"/>
                </a:solidFill>
                <a:latin typeface="Courier"/>
                <a:cs typeface="Courier"/>
              </a:rPr>
              <a:t>data-theme="e"</a:t>
            </a:r>
            <a:r>
              <a:rPr lang="en-US" sz="1400" dirty="0">
                <a:latin typeface="Courier"/>
                <a:cs typeface="Courier"/>
              </a:rPr>
              <a:t>&gt;data-theme="e"&lt;/a&gt;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0" y="660625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://view.jquerymobile.com/1.3.2/dist/demos/intro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266" y="56562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data-icon</a:t>
            </a:r>
            <a:r>
              <a:rPr lang="en-US" b="1" dirty="0" smtClean="0">
                <a:solidFill>
                  <a:srgbClr val="4F81BD"/>
                </a:solidFill>
              </a:rPr>
              <a:t>=“star”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7266" y="2443100"/>
            <a:ext cx="8686800" cy="307777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 &lt;a </a:t>
            </a:r>
            <a:r>
              <a:rPr lang="en-US" sz="1400" dirty="0" err="1"/>
              <a:t>href</a:t>
            </a:r>
            <a:r>
              <a:rPr lang="en-US" sz="1400" dirty="0"/>
              <a:t>="#" data-role="button" </a:t>
            </a:r>
            <a:r>
              <a:rPr lang="en-US" sz="1400" dirty="0">
                <a:solidFill>
                  <a:srgbClr val="FF0000"/>
                </a:solidFill>
              </a:rPr>
              <a:t>data-icon="star" </a:t>
            </a:r>
            <a:r>
              <a:rPr lang="en-US" sz="1400" dirty="0"/>
              <a:t>data-theme="c"&gt;data-icon="star"&lt;/a&gt;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3247" y="6570381"/>
            <a:ext cx="59375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://view.jquerymobile.com/1.3.2/dist/demos/widgets/icons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338" y="1315364"/>
            <a:ext cx="3962400" cy="584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66" y="3187699"/>
            <a:ext cx="8686800" cy="43770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3226" y="3779554"/>
            <a:ext cx="1891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Custom Icons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7266" y="4480064"/>
            <a:ext cx="5133868" cy="923330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.</a:t>
            </a:r>
            <a:r>
              <a:rPr lang="en-US" dirty="0" err="1"/>
              <a:t>ui</a:t>
            </a:r>
            <a:r>
              <a:rPr lang="en-US" dirty="0"/>
              <a:t>-icon-</a:t>
            </a:r>
            <a:r>
              <a:rPr lang="en-US" dirty="0" err="1"/>
              <a:t>myapp</a:t>
            </a:r>
            <a:r>
              <a:rPr lang="en-US" dirty="0"/>
              <a:t>-email {</a:t>
            </a:r>
          </a:p>
          <a:p>
            <a:r>
              <a:rPr lang="en-US" dirty="0"/>
              <a:t>	background-image: </a:t>
            </a:r>
            <a:r>
              <a:rPr lang="en-US" dirty="0" err="1"/>
              <a:t>url</a:t>
            </a:r>
            <a:r>
              <a:rPr lang="en-US" dirty="0"/>
              <a:t>("app-icon-</a:t>
            </a:r>
            <a:r>
              <a:rPr lang="en-US" dirty="0" err="1"/>
              <a:t>email.png</a:t>
            </a:r>
            <a:r>
              <a:rPr lang="en-US" dirty="0"/>
              <a:t>");</a:t>
            </a:r>
          </a:p>
          <a:p>
            <a:r>
              <a:rPr lang="en-US" dirty="0"/>
              <a:t>}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19623" y="4470307"/>
            <a:ext cx="3142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white </a:t>
            </a:r>
            <a:r>
              <a:rPr lang="en-US" dirty="0" smtClean="0"/>
              <a:t>icon</a:t>
            </a:r>
          </a:p>
          <a:p>
            <a:r>
              <a:rPr lang="en-US" dirty="0" smtClean="0"/>
              <a:t>18x18 pixels</a:t>
            </a:r>
          </a:p>
          <a:p>
            <a:r>
              <a:rPr lang="en-US" dirty="0" smtClean="0"/>
              <a:t>PNG</a:t>
            </a:r>
            <a:r>
              <a:rPr lang="en-US" dirty="0"/>
              <a:t>-8 with alpha transparency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755" y="4764742"/>
            <a:ext cx="368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874"/>
            <a:ext cx="8229600" cy="777236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4F81BD"/>
                </a:solidFill>
              </a:rPr>
              <a:t>jQuery</a:t>
            </a:r>
            <a:r>
              <a:rPr lang="en-US" b="1" dirty="0">
                <a:solidFill>
                  <a:srgbClr val="4F81BD"/>
                </a:solidFill>
              </a:rPr>
              <a:t> Mobile Icon </a:t>
            </a:r>
            <a:r>
              <a:rPr lang="en-US" b="1" dirty="0" smtClean="0">
                <a:solidFill>
                  <a:srgbClr val="4F81BD"/>
                </a:solidFill>
              </a:rPr>
              <a:t>Pack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35" y="1308872"/>
            <a:ext cx="6283895" cy="4194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30" y="2951872"/>
            <a:ext cx="2406031" cy="24485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35463" y="6473303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hlinkClick r:id="rId4"/>
              </a:rPr>
              <a:t>http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4"/>
              </a:rPr>
              <a:t>://jqmiconpack.andymatthews.net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hlinkClick r:id="rId4"/>
              </a:rPr>
              <a:t>/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905"/>
            <a:ext cx="8229600" cy="61661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ThemeRoller</a:t>
            </a:r>
            <a:r>
              <a:rPr lang="en-US" b="1" dirty="0" smtClean="0">
                <a:solidFill>
                  <a:schemeClr val="accent1"/>
                </a:solidFill>
              </a:rPr>
              <a:t> for </a:t>
            </a:r>
            <a:r>
              <a:rPr lang="en-US" b="1" dirty="0" err="1" smtClean="0">
                <a:solidFill>
                  <a:schemeClr val="accent1"/>
                </a:solidFill>
              </a:rPr>
              <a:t>jQuery</a:t>
            </a:r>
            <a:r>
              <a:rPr lang="en-US" b="1" dirty="0" smtClean="0">
                <a:solidFill>
                  <a:schemeClr val="accent1"/>
                </a:solidFill>
              </a:rPr>
              <a:t> Mobile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4003" y="6463960"/>
            <a:ext cx="3815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http://jquerymobile.com/themeroller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272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28"/>
            <a:ext cx="8229600" cy="9465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Android /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iOS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Apps Programming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940" y="4485889"/>
            <a:ext cx="1650045" cy="1797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462" y="4559617"/>
            <a:ext cx="2553707" cy="17704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462" y="4390436"/>
            <a:ext cx="1102166" cy="1939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317" y="2333241"/>
            <a:ext cx="796446" cy="1684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634" y="2247558"/>
            <a:ext cx="1190339" cy="173313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57201" y="1437281"/>
            <a:ext cx="2779130" cy="5185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Native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35786" y="1437281"/>
            <a:ext cx="2612665" cy="51854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Mobile Web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66763" y="1433507"/>
            <a:ext cx="2459682" cy="5185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Hybrid Apps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6763" y="4253488"/>
            <a:ext cx="1808223" cy="2072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90" y="4864075"/>
            <a:ext cx="1050833" cy="13645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3322" y="2325169"/>
            <a:ext cx="822011" cy="16077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0149" y="2375574"/>
            <a:ext cx="1627417" cy="15612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1360" y="2289891"/>
            <a:ext cx="1130969" cy="16469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7505" y="4017470"/>
            <a:ext cx="2293957" cy="22939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919" y="3047115"/>
            <a:ext cx="1224521" cy="8198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40949" y="3106540"/>
            <a:ext cx="732836" cy="786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37255" y="4864075"/>
            <a:ext cx="944553" cy="13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5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257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15905"/>
            <a:ext cx="8229600" cy="61661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ThemeRoller</a:t>
            </a:r>
            <a:r>
              <a:rPr lang="en-US" b="1" dirty="0" smtClean="0">
                <a:solidFill>
                  <a:schemeClr val="accent1"/>
                </a:solidFill>
              </a:rPr>
              <a:t> for </a:t>
            </a:r>
            <a:r>
              <a:rPr lang="en-US" b="1" dirty="0" err="1" smtClean="0">
                <a:solidFill>
                  <a:schemeClr val="accent1"/>
                </a:solidFill>
              </a:rPr>
              <a:t>jQuery</a:t>
            </a:r>
            <a:r>
              <a:rPr lang="en-US" b="1" dirty="0" smtClean="0">
                <a:solidFill>
                  <a:schemeClr val="accent1"/>
                </a:solidFill>
              </a:rPr>
              <a:t> Mobile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4003" y="6463960"/>
            <a:ext cx="3815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http://jquerymobile.com/themeroller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559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69810"/>
            <a:ext cx="3757631" cy="5636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745" y="0"/>
            <a:ext cx="386366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202" y="273721"/>
            <a:ext cx="2318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</a:t>
            </a:r>
            <a:r>
              <a:rPr lang="en-US" sz="1600" dirty="0" smtClean="0">
                <a:hlinkClick r:id="rId4"/>
              </a:rPr>
              <a:t>grandviewave.com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6357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600872"/>
          </a:xfrm>
        </p:spPr>
        <p:txBody>
          <a:bodyPr>
            <a:normAutofit fontScale="90000"/>
          </a:bodyPr>
          <a:lstStyle/>
          <a:p>
            <a:r>
              <a:rPr lang="en-US" sz="8000" b="1" dirty="0" smtClean="0">
                <a:solidFill>
                  <a:srgbClr val="4F81BD"/>
                </a:solidFill>
              </a:rPr>
              <a:t>Demo</a:t>
            </a:r>
            <a:r>
              <a:rPr lang="en-US" sz="8000" b="1" dirty="0" smtClean="0">
                <a:solidFill>
                  <a:srgbClr val="000000"/>
                </a:solidFill>
              </a:rPr>
              <a:t/>
            </a:r>
            <a:br>
              <a:rPr lang="en-US" sz="8000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Building Mobile </a:t>
            </a:r>
            <a:r>
              <a:rPr lang="en-US" b="1" dirty="0">
                <a:solidFill>
                  <a:srgbClr val="FF0000"/>
                </a:solidFill>
              </a:rPr>
              <a:t>Apps </a:t>
            </a:r>
            <a:r>
              <a:rPr lang="en-US" b="1" dirty="0" smtClean="0">
                <a:solidFill>
                  <a:srgbClr val="FF0000"/>
                </a:solidFill>
              </a:rPr>
              <a:t>with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jQuery</a:t>
            </a:r>
            <a:r>
              <a:rPr lang="en-US" b="1" dirty="0" smtClean="0">
                <a:solidFill>
                  <a:srgbClr val="FF0000"/>
                </a:solidFill>
              </a:rPr>
              <a:t> Mobile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518" y="5115618"/>
            <a:ext cx="2349944" cy="13769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2875509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hlinkClick r:id="rId3"/>
              </a:rPr>
              <a:t>http://jsbin.com</a:t>
            </a:r>
            <a:endParaRPr lang="en-US" sz="4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449" y="3702670"/>
            <a:ext cx="4357807" cy="132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9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91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Mobile </a:t>
            </a:r>
            <a:r>
              <a:rPr lang="en-US" b="1" dirty="0" err="1" smtClean="0">
                <a:solidFill>
                  <a:srgbClr val="4F81BD"/>
                </a:solidFill>
              </a:rPr>
              <a:t>Myday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964" y="1296905"/>
            <a:ext cx="2849720" cy="5058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245" y="1296905"/>
            <a:ext cx="2849719" cy="5058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71" y="1296905"/>
            <a:ext cx="2849719" cy="50582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18485" y="6466443"/>
            <a:ext cx="270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http://jsbin.com/</a:t>
            </a:r>
            <a:r>
              <a:rPr lang="en-US" dirty="0" smtClean="0">
                <a:hlinkClick r:id="rId5"/>
              </a:rPr>
              <a:t>IwOMezo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867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24"/>
            <a:ext cx="8229600" cy="5184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Online Editor: http://</a:t>
            </a:r>
            <a:r>
              <a:rPr lang="en-US" b="1" dirty="0" err="1" smtClean="0">
                <a:solidFill>
                  <a:srgbClr val="4F81BD"/>
                </a:solidFill>
              </a:rPr>
              <a:t>jsbin.com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1" y="606492"/>
            <a:ext cx="9030839" cy="59129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9048" y="6480782"/>
            <a:ext cx="180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http://jsbin.com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850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66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4005" y="6421591"/>
            <a:ext cx="6525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http://www.compileonline.com/</a:t>
            </a:r>
            <a:r>
              <a:rPr lang="en-US" dirty="0" smtClean="0">
                <a:hlinkClick r:id="rId3"/>
              </a:rPr>
              <a:t>try_jquerymobile_online.php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2236" y="88206"/>
            <a:ext cx="8643472" cy="67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4F81BD"/>
                </a:solidFill>
              </a:rPr>
              <a:t>CompileOnline</a:t>
            </a:r>
            <a:r>
              <a:rPr lang="en-US" b="1" dirty="0" smtClean="0">
                <a:solidFill>
                  <a:srgbClr val="4F81BD"/>
                </a:solidFill>
              </a:rPr>
              <a:t>: Try </a:t>
            </a:r>
            <a:r>
              <a:rPr lang="en-US" b="1" dirty="0" err="1" smtClean="0">
                <a:solidFill>
                  <a:srgbClr val="4F81BD"/>
                </a:solidFill>
              </a:rPr>
              <a:t>jQueryMobile</a:t>
            </a:r>
            <a:r>
              <a:rPr lang="en-US" b="1" dirty="0" smtClean="0">
                <a:solidFill>
                  <a:srgbClr val="4F81BD"/>
                </a:solidFill>
              </a:rPr>
              <a:t> Online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18485" y="6488668"/>
            <a:ext cx="270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http://jsbin.com/</a:t>
            </a:r>
            <a:r>
              <a:rPr lang="en-US" dirty="0" smtClean="0">
                <a:hlinkClick r:id="rId2"/>
              </a:rPr>
              <a:t>IwOMezo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4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4F81BD"/>
                </a:solidFill>
              </a:rPr>
              <a:t>jQuery</a:t>
            </a:r>
            <a:r>
              <a:rPr lang="en-US" b="1" dirty="0" smtClean="0">
                <a:solidFill>
                  <a:srgbClr val="4F81BD"/>
                </a:solidFill>
              </a:rPr>
              <a:t> </a:t>
            </a:r>
            <a:r>
              <a:rPr lang="en-US" b="1" dirty="0" err="1" smtClean="0">
                <a:solidFill>
                  <a:srgbClr val="4F81BD"/>
                </a:solidFill>
              </a:rPr>
              <a:t>jQuery.Mobile</a:t>
            </a:r>
            <a:r>
              <a:rPr lang="en-US" b="1" dirty="0" smtClean="0">
                <a:solidFill>
                  <a:srgbClr val="4F81BD"/>
                </a:solidFill>
              </a:rPr>
              <a:t> </a:t>
            </a:r>
            <a:r>
              <a:rPr lang="en-US" b="1" dirty="0" err="1" smtClean="0">
                <a:solidFill>
                  <a:srgbClr val="4F81BD"/>
                </a:solidFill>
              </a:rPr>
              <a:t>js</a:t>
            </a:r>
            <a:r>
              <a:rPr lang="en-US" b="1" dirty="0" smtClean="0">
                <a:solidFill>
                  <a:srgbClr val="4F81BD"/>
                </a:solidFill>
              </a:rPr>
              <a:t> </a:t>
            </a:r>
            <a:r>
              <a:rPr lang="en-US" b="1" dirty="0" err="1" smtClean="0">
                <a:solidFill>
                  <a:srgbClr val="4F81BD"/>
                </a:solidFill>
              </a:rPr>
              <a:t>css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4645" y="1417638"/>
            <a:ext cx="8585330" cy="2677656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&lt;!DOCTYPE html&gt;</a:t>
            </a:r>
          </a:p>
          <a:p>
            <a:r>
              <a:rPr lang="en-US" sz="1400" dirty="0"/>
              <a:t>&lt;html&gt;</a:t>
            </a:r>
          </a:p>
          <a:p>
            <a:r>
              <a:rPr lang="en-US" sz="1400" dirty="0"/>
              <a:t>    &lt;head&gt;</a:t>
            </a:r>
          </a:p>
          <a:p>
            <a:r>
              <a:rPr lang="en-US" sz="1400" dirty="0"/>
              <a:t>       &lt;title&gt;Min-</a:t>
            </a:r>
            <a:r>
              <a:rPr lang="en-US" sz="1400" dirty="0" err="1"/>
              <a:t>Yuh</a:t>
            </a:r>
            <a:r>
              <a:rPr lang="en-US" sz="1400" dirty="0"/>
              <a:t> Day Mobile App&lt;/title&gt;</a:t>
            </a:r>
          </a:p>
          <a:p>
            <a:r>
              <a:rPr lang="en-US" sz="1400" dirty="0"/>
              <a:t>       &lt;meta charset=utf-8 /&gt;</a:t>
            </a:r>
          </a:p>
          <a:p>
            <a:r>
              <a:rPr lang="en-US" sz="1400" dirty="0"/>
              <a:t>       &lt;meta name="viewport" content="width=device-width, initial-scale=1" /&gt;</a:t>
            </a:r>
          </a:p>
          <a:p>
            <a:r>
              <a:rPr lang="en-US" sz="1400" dirty="0"/>
              <a:t>       &lt;script </a:t>
            </a:r>
            <a:r>
              <a:rPr lang="en-US" sz="1400" dirty="0" err="1"/>
              <a:t>src</a:t>
            </a:r>
            <a:r>
              <a:rPr lang="en-US" sz="1400" dirty="0"/>
              <a:t>="http://</a:t>
            </a:r>
            <a:r>
              <a:rPr lang="en-US" sz="1400" dirty="0" err="1"/>
              <a:t>code.jquery.com</a:t>
            </a:r>
            <a:r>
              <a:rPr lang="en-US" sz="1400" dirty="0"/>
              <a:t>/jquery-1.9.1.min.js"&gt;&lt;/script&gt;</a:t>
            </a:r>
          </a:p>
          <a:p>
            <a:r>
              <a:rPr lang="en-US" sz="1400" dirty="0"/>
              <a:t>       &lt;link type="text/</a:t>
            </a:r>
            <a:r>
              <a:rPr lang="en-US" sz="1400" dirty="0" err="1"/>
              <a:t>css</a:t>
            </a:r>
            <a:r>
              <a:rPr lang="en-US" sz="1400" dirty="0"/>
              <a:t>" </a:t>
            </a:r>
            <a:r>
              <a:rPr lang="en-US" sz="1400" dirty="0" err="1"/>
              <a:t>href</a:t>
            </a:r>
            <a:r>
              <a:rPr lang="en-US" sz="1400" dirty="0"/>
              <a:t>="http://</a:t>
            </a:r>
            <a:r>
              <a:rPr lang="en-US" sz="1400" dirty="0" err="1"/>
              <a:t>code.jquery.com</a:t>
            </a:r>
            <a:r>
              <a:rPr lang="en-US" sz="1400" dirty="0"/>
              <a:t>/mobile/latest/</a:t>
            </a:r>
            <a:r>
              <a:rPr lang="en-US" sz="1400" dirty="0" err="1"/>
              <a:t>jquery.mobile.min.css</a:t>
            </a:r>
            <a:r>
              <a:rPr lang="en-US" sz="1400" dirty="0"/>
              <a:t>" </a:t>
            </a:r>
            <a:r>
              <a:rPr lang="en-US" sz="1400" dirty="0" err="1"/>
              <a:t>rel</a:t>
            </a:r>
            <a:r>
              <a:rPr lang="en-US" sz="1400" dirty="0"/>
              <a:t>="</a:t>
            </a:r>
            <a:r>
              <a:rPr lang="en-US" sz="1400" dirty="0" err="1"/>
              <a:t>stylesheet</a:t>
            </a:r>
            <a:r>
              <a:rPr lang="en-US" sz="1400" dirty="0"/>
              <a:t>" /&gt;</a:t>
            </a:r>
          </a:p>
          <a:p>
            <a:r>
              <a:rPr lang="en-US" sz="1400" dirty="0"/>
              <a:t>       &lt;script type="text/</a:t>
            </a:r>
            <a:r>
              <a:rPr lang="en-US" sz="1400" dirty="0" err="1"/>
              <a:t>javascript</a:t>
            </a:r>
            <a:r>
              <a:rPr lang="en-US" sz="1400" dirty="0"/>
              <a:t>" </a:t>
            </a:r>
            <a:r>
              <a:rPr lang="en-US" sz="1400" dirty="0" err="1"/>
              <a:t>src</a:t>
            </a:r>
            <a:r>
              <a:rPr lang="en-US" sz="1400" dirty="0"/>
              <a:t>="http://</a:t>
            </a:r>
            <a:r>
              <a:rPr lang="en-US" sz="1400" dirty="0" err="1"/>
              <a:t>code.jquery.com</a:t>
            </a:r>
            <a:r>
              <a:rPr lang="en-US" sz="1400" dirty="0"/>
              <a:t>/mobile/latest/</a:t>
            </a:r>
            <a:r>
              <a:rPr lang="en-US" sz="1400" dirty="0" err="1"/>
              <a:t>jquery.mobile.min.js</a:t>
            </a:r>
            <a:r>
              <a:rPr lang="en-US" sz="1400" dirty="0"/>
              <a:t>"&gt;&lt;/script&gt;</a:t>
            </a:r>
          </a:p>
          <a:p>
            <a:r>
              <a:rPr lang="en-US" sz="1400" dirty="0"/>
              <a:t>    &lt;/head&gt;</a:t>
            </a:r>
          </a:p>
          <a:p>
            <a:r>
              <a:rPr lang="en-US" sz="1400" dirty="0"/>
              <a:t> </a:t>
            </a:r>
          </a:p>
          <a:p>
            <a:r>
              <a:rPr lang="en-US" sz="1400" dirty="0"/>
              <a:t>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8485" y="6466443"/>
            <a:ext cx="270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http://jsbin.com/</a:t>
            </a:r>
            <a:r>
              <a:rPr lang="en-US" dirty="0" smtClean="0">
                <a:hlinkClick r:id="rId2"/>
              </a:rPr>
              <a:t>IwOMezo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0962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4645" y="481505"/>
            <a:ext cx="8585330" cy="6124752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     &lt;body&gt;</a:t>
            </a:r>
          </a:p>
          <a:p>
            <a:r>
              <a:rPr lang="en-US" sz="1400" dirty="0" smtClean="0"/>
              <a:t>        </a:t>
            </a:r>
            <a:r>
              <a:rPr lang="en-US" sz="1400" dirty="0"/>
              <a:t>&lt;div data-role="page" id="first" data-theme="b"&gt;</a:t>
            </a:r>
          </a:p>
          <a:p>
            <a:r>
              <a:rPr lang="en-US" sz="1400" dirty="0"/>
              <a:t>            &lt;div data-role="header" data-theme="b"&gt;</a:t>
            </a:r>
          </a:p>
          <a:p>
            <a:r>
              <a:rPr lang="en-US" sz="1400" dirty="0"/>
              <a:t>                &lt;h1&gt;Min-</a:t>
            </a:r>
            <a:r>
              <a:rPr lang="en-US" sz="1400" dirty="0" err="1"/>
              <a:t>Yuh</a:t>
            </a:r>
            <a:r>
              <a:rPr lang="en-US" sz="1400" dirty="0"/>
              <a:t> Day&lt;/h1&gt;</a:t>
            </a:r>
          </a:p>
          <a:p>
            <a:r>
              <a:rPr lang="en-US" sz="1400" dirty="0"/>
              <a:t>              &lt;a </a:t>
            </a:r>
            <a:r>
              <a:rPr lang="en-US" sz="1400" dirty="0" err="1"/>
              <a:t>href</a:t>
            </a:r>
            <a:r>
              <a:rPr lang="en-US" sz="1400" dirty="0"/>
              <a:t>="</a:t>
            </a:r>
            <a:r>
              <a:rPr lang="en-US" sz="1400" dirty="0" err="1"/>
              <a:t>index.html</a:t>
            </a:r>
            <a:r>
              <a:rPr lang="en-US" sz="1400" dirty="0"/>
              <a:t>" data-icon="home"&gt;Home&lt;/a&gt;</a:t>
            </a:r>
          </a:p>
          <a:p>
            <a:r>
              <a:rPr lang="en-US" sz="1400" dirty="0"/>
              <a:t>            &lt;/div&gt;&lt;!-- /header --&gt;</a:t>
            </a:r>
          </a:p>
          <a:p>
            <a:r>
              <a:rPr lang="en-US" sz="1400" dirty="0"/>
              <a:t>          </a:t>
            </a:r>
          </a:p>
          <a:p>
            <a:r>
              <a:rPr lang="en-US" sz="1400" dirty="0"/>
              <a:t>            &lt;div data-role="content"&gt;</a:t>
            </a:r>
          </a:p>
          <a:p>
            <a:r>
              <a:rPr lang="en-US" sz="1400" dirty="0"/>
              <a:t>              &lt;div style="</a:t>
            </a:r>
            <a:r>
              <a:rPr lang="en-US" sz="1400" dirty="0" err="1"/>
              <a:t>text-align:center</a:t>
            </a:r>
            <a:r>
              <a:rPr lang="en-US" sz="1400" dirty="0"/>
              <a:t>"&gt;</a:t>
            </a:r>
          </a:p>
          <a:p>
            <a:r>
              <a:rPr lang="en-US" sz="1400" dirty="0"/>
              <a:t>                  &lt;</a:t>
            </a:r>
            <a:r>
              <a:rPr lang="en-US" sz="1400" dirty="0" err="1"/>
              <a:t>img</a:t>
            </a:r>
            <a:r>
              <a:rPr lang="en-US" sz="1400" dirty="0"/>
              <a:t> style="width: 50%; height: </a:t>
            </a:r>
            <a:r>
              <a:rPr lang="en-US" sz="1400" dirty="0" smtClean="0"/>
              <a:t>50%</a:t>
            </a:r>
            <a:r>
              <a:rPr lang="en-US" sz="1400" dirty="0"/>
              <a:t>" </a:t>
            </a:r>
            <a:r>
              <a:rPr lang="en-US" sz="1400" dirty="0" err="1"/>
              <a:t>src</a:t>
            </a:r>
            <a:r>
              <a:rPr lang="en-US" sz="1400" dirty="0"/>
              <a:t>="http://</a:t>
            </a:r>
            <a:r>
              <a:rPr lang="en-US" sz="1400" dirty="0" err="1"/>
              <a:t>mail.tku.edu.tw</a:t>
            </a:r>
            <a:r>
              <a:rPr lang="en-US" sz="1400" dirty="0"/>
              <a:t>/</a:t>
            </a:r>
            <a:r>
              <a:rPr lang="en-US" sz="1400" dirty="0" err="1"/>
              <a:t>myday</a:t>
            </a:r>
            <a:r>
              <a:rPr lang="en-US" sz="1400" dirty="0"/>
              <a:t>/images/</a:t>
            </a:r>
            <a:r>
              <a:rPr lang="en-US" sz="1400" dirty="0" err="1"/>
              <a:t>Myday_Photo.jpg</a:t>
            </a:r>
            <a:r>
              <a:rPr lang="en-US" sz="1400" dirty="0"/>
              <a:t>"&gt;</a:t>
            </a:r>
          </a:p>
          <a:p>
            <a:r>
              <a:rPr lang="en-US" sz="1400" dirty="0"/>
              <a:t>              &lt;/div&gt;</a:t>
            </a:r>
          </a:p>
          <a:p>
            <a:r>
              <a:rPr lang="en-US" sz="1400" dirty="0"/>
              <a:t>              &lt;</a:t>
            </a:r>
            <a:r>
              <a:rPr lang="en-US" sz="1400" dirty="0" err="1"/>
              <a:t>ul</a:t>
            </a:r>
            <a:r>
              <a:rPr lang="en-US" sz="1400" dirty="0"/>
              <a:t> data-role="</a:t>
            </a:r>
            <a:r>
              <a:rPr lang="en-US" sz="1400" dirty="0" err="1"/>
              <a:t>listview</a:t>
            </a:r>
            <a:r>
              <a:rPr lang="en-US" sz="1400" dirty="0"/>
              <a:t>" data-inset="true" data-filter="true"&gt;</a:t>
            </a:r>
          </a:p>
          <a:p>
            <a:r>
              <a:rPr lang="en-US" sz="1400" dirty="0"/>
              <a:t>                &lt;li&gt;&lt;a </a:t>
            </a:r>
            <a:r>
              <a:rPr lang="en-US" sz="1400" dirty="0" err="1"/>
              <a:t>href</a:t>
            </a:r>
            <a:r>
              <a:rPr lang="en-US" sz="1400" dirty="0"/>
              <a:t>="#Vita"&gt;Vita&lt;/a&gt;&lt;/li&gt;</a:t>
            </a:r>
          </a:p>
          <a:p>
            <a:r>
              <a:rPr lang="en-US" sz="1400" dirty="0"/>
              <a:t>                &lt;li&gt;&lt;a </a:t>
            </a:r>
            <a:r>
              <a:rPr lang="en-US" sz="1400" dirty="0" err="1"/>
              <a:t>href</a:t>
            </a:r>
            <a:r>
              <a:rPr lang="en-US" sz="1400" dirty="0"/>
              <a:t>="#Education"&gt;Education&lt;/a&gt;&lt;/li&gt;                </a:t>
            </a:r>
          </a:p>
          <a:p>
            <a:r>
              <a:rPr lang="en-US" sz="1400" dirty="0"/>
              <a:t>                &lt;li&gt;&lt;a </a:t>
            </a:r>
            <a:r>
              <a:rPr lang="en-US" sz="1400" dirty="0" err="1"/>
              <a:t>href</a:t>
            </a:r>
            <a:r>
              <a:rPr lang="en-US" sz="1400" dirty="0"/>
              <a:t>="#Research"&gt;Research&lt;/a&gt;&lt;/li&gt;  </a:t>
            </a:r>
          </a:p>
          <a:p>
            <a:r>
              <a:rPr lang="en-US" sz="1400" dirty="0"/>
              <a:t>                &lt;li&gt;&lt;a </a:t>
            </a:r>
            <a:r>
              <a:rPr lang="en-US" sz="1400" dirty="0" err="1"/>
              <a:t>href</a:t>
            </a:r>
            <a:r>
              <a:rPr lang="en-US" sz="1400" dirty="0"/>
              <a:t>="#Publications"&gt;Publications&lt;/a&gt;&lt;/li&gt; </a:t>
            </a:r>
          </a:p>
          <a:p>
            <a:r>
              <a:rPr lang="en-US" sz="1400" dirty="0"/>
              <a:t>                &lt;li&gt;&lt;a </a:t>
            </a:r>
            <a:r>
              <a:rPr lang="en-US" sz="1400" dirty="0" err="1"/>
              <a:t>href</a:t>
            </a:r>
            <a:r>
              <a:rPr lang="en-US" sz="1400" dirty="0"/>
              <a:t>="#Teaching"&gt;Teaching&lt;/a&gt;&lt;/li&gt; </a:t>
            </a:r>
          </a:p>
          <a:p>
            <a:r>
              <a:rPr lang="en-US" sz="1400" dirty="0"/>
              <a:t>                &lt;li&gt;&lt;a </a:t>
            </a:r>
            <a:r>
              <a:rPr lang="en-US" sz="1400" dirty="0" err="1"/>
              <a:t>href</a:t>
            </a:r>
            <a:r>
              <a:rPr lang="en-US" sz="1400" dirty="0"/>
              <a:t>="#</a:t>
            </a:r>
            <a:r>
              <a:rPr lang="en-US" sz="1400" dirty="0" err="1"/>
              <a:t>ProfessionalActivities</a:t>
            </a:r>
            <a:r>
              <a:rPr lang="en-US" sz="1400" dirty="0"/>
              <a:t>"&gt;Professional Activities&lt;/a&gt;&lt;/li&gt; </a:t>
            </a:r>
          </a:p>
          <a:p>
            <a:r>
              <a:rPr lang="en-US" sz="1400" dirty="0"/>
              <a:t>              &lt;/</a:t>
            </a:r>
            <a:r>
              <a:rPr lang="en-US" sz="1400" dirty="0" err="1"/>
              <a:t>ul</a:t>
            </a:r>
            <a:r>
              <a:rPr lang="en-US" sz="1400" dirty="0"/>
              <a:t>&gt;</a:t>
            </a:r>
          </a:p>
          <a:p>
            <a:endParaRPr lang="en-US" sz="1400" dirty="0"/>
          </a:p>
          <a:p>
            <a:r>
              <a:rPr lang="en-US" sz="1400" dirty="0"/>
              <a:t>              &lt;a </a:t>
            </a:r>
            <a:r>
              <a:rPr lang="en-US" sz="1400" dirty="0" err="1"/>
              <a:t>href</a:t>
            </a:r>
            <a:r>
              <a:rPr lang="en-US" sz="1400" dirty="0"/>
              <a:t>="http://</a:t>
            </a:r>
            <a:r>
              <a:rPr lang="en-US" sz="1400" dirty="0" err="1"/>
              <a:t>mail.tku.edu.tw</a:t>
            </a:r>
            <a:r>
              <a:rPr lang="en-US" sz="1400" dirty="0"/>
              <a:t>/</a:t>
            </a:r>
            <a:r>
              <a:rPr lang="en-US" sz="1400" dirty="0" err="1"/>
              <a:t>myday</a:t>
            </a:r>
            <a:r>
              <a:rPr lang="en-US" sz="1400" dirty="0"/>
              <a:t>" data-role="button" data-icon="star"&gt;Classic Web&lt;/a&gt;</a:t>
            </a:r>
          </a:p>
          <a:p>
            <a:endParaRPr lang="en-US" sz="1400" dirty="0"/>
          </a:p>
          <a:p>
            <a:r>
              <a:rPr lang="en-US" sz="1400" dirty="0"/>
              <a:t>            &lt;/div&gt;&lt;!-- /content --&gt;</a:t>
            </a:r>
          </a:p>
          <a:p>
            <a:r>
              <a:rPr lang="en-US" sz="1400" dirty="0"/>
              <a:t> </a:t>
            </a:r>
          </a:p>
          <a:p>
            <a:r>
              <a:rPr lang="en-US" sz="1400" dirty="0"/>
              <a:t>            &lt;div data-role="footer" data-position="fixed" data-theme="b"&gt;</a:t>
            </a:r>
          </a:p>
          <a:p>
            <a:r>
              <a:rPr lang="en-US" sz="1400" dirty="0"/>
              <a:t>                &lt;h4&gt;Mobile </a:t>
            </a:r>
            <a:r>
              <a:rPr lang="en-US" sz="1400" dirty="0" err="1"/>
              <a:t>Myday</a:t>
            </a:r>
            <a:r>
              <a:rPr lang="en-US" sz="1400" dirty="0"/>
              <a:t> @ 2013&lt;/h4&gt;</a:t>
            </a:r>
          </a:p>
          <a:p>
            <a:r>
              <a:rPr lang="en-US" sz="1400" dirty="0"/>
              <a:t>            &lt;/div&gt;&lt;!-- /footer --&gt;</a:t>
            </a:r>
          </a:p>
          <a:p>
            <a:r>
              <a:rPr lang="en-US" sz="1400" dirty="0"/>
              <a:t>        &lt;/div&gt;&lt;!-- /page </a:t>
            </a:r>
            <a:r>
              <a:rPr lang="en-US" sz="1400" dirty="0" smtClean="0"/>
              <a:t>1</a:t>
            </a:r>
            <a:r>
              <a:rPr lang="en-US" sz="1400" dirty="0" smtClean="0">
                <a:sym typeface="Wingdings"/>
              </a:rPr>
              <a:t>--&gt;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3218485" y="6466443"/>
            <a:ext cx="270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http://jsbin.com/</a:t>
            </a:r>
            <a:r>
              <a:rPr lang="en-US" dirty="0" smtClean="0">
                <a:hlinkClick r:id="rId2"/>
              </a:rPr>
              <a:t>IwOMezo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4932" y="-19764"/>
            <a:ext cx="8229600" cy="501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Page 1 </a:t>
            </a:r>
            <a:r>
              <a:rPr lang="en-US" sz="4000" b="1" dirty="0" err="1" smtClean="0">
                <a:solidFill>
                  <a:srgbClr val="4F81BD"/>
                </a:solidFill>
              </a:rPr>
              <a:t>MyHome</a:t>
            </a:r>
            <a:endParaRPr lang="en-US" sz="40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4645" y="2107748"/>
            <a:ext cx="8585330" cy="3323987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&lt;div data-role="page" id="Vita" data-add-back-</a:t>
            </a:r>
            <a:r>
              <a:rPr lang="en-US" sz="1400" dirty="0" err="1"/>
              <a:t>btn</a:t>
            </a:r>
            <a:r>
              <a:rPr lang="en-US" sz="1400" dirty="0"/>
              <a:t>="true" data-theme="b"&gt;</a:t>
            </a:r>
          </a:p>
          <a:p>
            <a:r>
              <a:rPr lang="en-US" sz="1400" dirty="0"/>
              <a:t>            &lt;div data-role="header" data-theme="b"&gt;</a:t>
            </a:r>
          </a:p>
          <a:p>
            <a:r>
              <a:rPr lang="en-US" sz="1400" dirty="0"/>
              <a:t>                &lt;h1&gt;Vita&lt;/h1&gt;</a:t>
            </a:r>
          </a:p>
          <a:p>
            <a:r>
              <a:rPr lang="en-US" sz="1400" dirty="0"/>
              <a:t>            &lt;/div&gt;&lt;!-- /header --&gt;</a:t>
            </a:r>
          </a:p>
          <a:p>
            <a:r>
              <a:rPr lang="en-US" sz="1400" dirty="0"/>
              <a:t>            &lt;div data-role="content"&gt;</a:t>
            </a:r>
          </a:p>
          <a:p>
            <a:r>
              <a:rPr lang="en-US" sz="1400" dirty="0"/>
              <a:t>              &lt;div style="</a:t>
            </a:r>
            <a:r>
              <a:rPr lang="en-US" sz="1400" dirty="0" err="1"/>
              <a:t>text-align:center</a:t>
            </a:r>
            <a:r>
              <a:rPr lang="en-US" sz="1400" dirty="0"/>
              <a:t>"&gt;</a:t>
            </a:r>
          </a:p>
          <a:p>
            <a:r>
              <a:rPr lang="en-US" sz="1400" dirty="0"/>
              <a:t>                  &lt;</a:t>
            </a:r>
            <a:r>
              <a:rPr lang="en-US" sz="1400" dirty="0" err="1"/>
              <a:t>img</a:t>
            </a:r>
            <a:r>
              <a:rPr lang="en-US" sz="1400" dirty="0"/>
              <a:t> style="width: 50%; height: 5</a:t>
            </a:r>
            <a:r>
              <a:rPr lang="en-US" sz="1400" dirty="0" smtClean="0"/>
              <a:t>0</a:t>
            </a:r>
            <a:r>
              <a:rPr lang="en-US" sz="1400" dirty="0"/>
              <a:t>%" </a:t>
            </a:r>
            <a:r>
              <a:rPr lang="en-US" sz="1400" dirty="0" err="1"/>
              <a:t>src</a:t>
            </a:r>
            <a:r>
              <a:rPr lang="en-US" sz="1400" dirty="0"/>
              <a:t>="http://</a:t>
            </a:r>
            <a:r>
              <a:rPr lang="en-US" sz="1400" dirty="0" err="1"/>
              <a:t>mail.tku.edu.tw</a:t>
            </a:r>
            <a:r>
              <a:rPr lang="en-US" sz="1400" dirty="0"/>
              <a:t>/</a:t>
            </a:r>
            <a:r>
              <a:rPr lang="en-US" sz="1400" dirty="0" err="1"/>
              <a:t>myday</a:t>
            </a:r>
            <a:r>
              <a:rPr lang="en-US" sz="1400" dirty="0"/>
              <a:t>/images/</a:t>
            </a:r>
            <a:r>
              <a:rPr lang="en-US" sz="1400" dirty="0" err="1"/>
              <a:t>Myday_Photo.jpg</a:t>
            </a:r>
            <a:r>
              <a:rPr lang="en-US" sz="1400" dirty="0"/>
              <a:t>"&gt;</a:t>
            </a:r>
          </a:p>
          <a:p>
            <a:r>
              <a:rPr lang="en-US" sz="1400" dirty="0"/>
              <a:t>              &lt;/div&gt;</a:t>
            </a:r>
          </a:p>
          <a:p>
            <a:r>
              <a:rPr lang="en-US" sz="1400" dirty="0"/>
              <a:t>              &lt;p&gt;Dr. Min-</a:t>
            </a:r>
            <a:r>
              <a:rPr lang="en-US" sz="1400" dirty="0" err="1"/>
              <a:t>Yuh</a:t>
            </a:r>
            <a:r>
              <a:rPr lang="en-US" sz="1400" dirty="0"/>
              <a:t> Day is an Assistant Professor in the Department of Information Management at </a:t>
            </a:r>
            <a:r>
              <a:rPr lang="en-US" sz="1400" dirty="0" err="1"/>
              <a:t>Tamkang</a:t>
            </a:r>
            <a:r>
              <a:rPr lang="en-US" sz="1400" dirty="0"/>
              <a:t> University, Taiwan. </a:t>
            </a:r>
            <a:r>
              <a:rPr lang="en-US" sz="1400" dirty="0" smtClean="0"/>
              <a:t>….</a:t>
            </a:r>
            <a:r>
              <a:rPr lang="en-US" sz="1400" dirty="0"/>
              <a:t>&lt;/p&gt;</a:t>
            </a:r>
          </a:p>
          <a:p>
            <a:r>
              <a:rPr lang="en-US" sz="1400" dirty="0"/>
              <a:t>            &lt;/div&gt;&lt;!-- /content --&gt;</a:t>
            </a:r>
          </a:p>
          <a:p>
            <a:r>
              <a:rPr lang="en-US" sz="1400" dirty="0"/>
              <a:t>            &lt;div data-role="footer" data-position="fixed" data-theme="b"&gt;</a:t>
            </a:r>
          </a:p>
          <a:p>
            <a:r>
              <a:rPr lang="en-US" sz="1400" dirty="0"/>
              <a:t>                &lt;h4&gt;Mobile </a:t>
            </a:r>
            <a:r>
              <a:rPr lang="en-US" sz="1400" dirty="0" err="1"/>
              <a:t>Myday</a:t>
            </a:r>
            <a:r>
              <a:rPr lang="en-US" sz="1400" dirty="0"/>
              <a:t> @ 2013&lt;/h4&gt;</a:t>
            </a:r>
          </a:p>
          <a:p>
            <a:r>
              <a:rPr lang="en-US" sz="1400" dirty="0"/>
              <a:t>            &lt;/div&gt;&lt;!-- /footer --&gt;</a:t>
            </a:r>
          </a:p>
          <a:p>
            <a:r>
              <a:rPr lang="en-US" sz="1400" dirty="0"/>
              <a:t>        &lt;/div&gt;&lt;!-- /page 2 Vita--&gt;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8485" y="6466443"/>
            <a:ext cx="270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http://jsbin.com/</a:t>
            </a:r>
            <a:r>
              <a:rPr lang="en-US" dirty="0" smtClean="0">
                <a:hlinkClick r:id="rId2"/>
              </a:rPr>
              <a:t>IwOMezo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1269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4F81BD"/>
                </a:solidFill>
              </a:rPr>
              <a:t>Page 2 Vita</a:t>
            </a:r>
            <a:endParaRPr lang="en-US" sz="40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0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App Development Comparison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6563520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://www.scribd.com/doc/50805466/Native-Web-or-Hybrid-Mobile-App-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Development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9512" y="2621838"/>
            <a:ext cx="1203385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Native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06926" y="2621838"/>
            <a:ext cx="7237366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91624" y="2710104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Full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11565" y="2710104"/>
            <a:ext cx="1203385" cy="628280"/>
          </a:xfrm>
          <a:prstGeom prst="roundRect">
            <a:avLst/>
          </a:prstGeom>
          <a:solidFill>
            <a:srgbClr val="FF0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Mandatory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746121" y="2710104"/>
            <a:ext cx="1203385" cy="628280"/>
          </a:xfrm>
          <a:prstGeom prst="roundRect">
            <a:avLst/>
          </a:prstGeom>
          <a:solidFill>
            <a:srgbClr val="FF0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Expensive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253301" y="2710104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Very Fast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229979" y="2710104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Available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706924" y="1435414"/>
            <a:ext cx="7237368" cy="8978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891624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Device Access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253301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Speed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673527" y="1490034"/>
            <a:ext cx="1403128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Development Cost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229980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App Store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611565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Approval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Process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10983" y="4929293"/>
            <a:ext cx="8981336" cy="12152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706925" y="5195583"/>
            <a:ext cx="7237366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79512" y="5187124"/>
            <a:ext cx="1203385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Web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79512" y="3904858"/>
            <a:ext cx="1203385" cy="7984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Hybrid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236036" y="5273028"/>
            <a:ext cx="1203385" cy="628280"/>
          </a:xfrm>
          <a:prstGeom prst="roundRect">
            <a:avLst/>
          </a:prstGeom>
          <a:solidFill>
            <a:srgbClr val="FF8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Fast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891624" y="5273028"/>
            <a:ext cx="1203385" cy="628280"/>
          </a:xfrm>
          <a:prstGeom prst="roundRect">
            <a:avLst/>
          </a:prstGeom>
          <a:solidFill>
            <a:srgbClr val="FF0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Partial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673527" y="5273028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Reasonable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229979" y="5273028"/>
            <a:ext cx="1203385" cy="628280"/>
          </a:xfrm>
          <a:prstGeom prst="roundRect">
            <a:avLst/>
          </a:prstGeom>
          <a:solidFill>
            <a:srgbClr val="FF8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Not Available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611566" y="5273028"/>
            <a:ext cx="1213820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None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706925" y="3881341"/>
            <a:ext cx="7237365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746121" y="3978318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Reasonable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229979" y="3972983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Available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233754" y="3978318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Native Speed as Necessary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909850" y="3972983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Full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611565" y="3972983"/>
            <a:ext cx="1203385" cy="628280"/>
          </a:xfrm>
          <a:prstGeom prst="roundRect">
            <a:avLst/>
          </a:prstGeom>
          <a:solidFill>
            <a:srgbClr val="FF8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Low Overhead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24693" y="3714038"/>
            <a:ext cx="8981336" cy="1215255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2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1269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4F81BD"/>
                </a:solidFill>
              </a:rPr>
              <a:t>Page 3 Education</a:t>
            </a:r>
            <a:endParaRPr lang="en-US" sz="40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4645" y="631142"/>
            <a:ext cx="8585330" cy="5940088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&lt;div data-role="page" id="Education" data-theme="b"&gt;</a:t>
            </a:r>
          </a:p>
          <a:p>
            <a:r>
              <a:rPr lang="en-US" sz="1000" dirty="0"/>
              <a:t>            &lt;div data-role="header" data-position="inline" data-theme="b"&gt;</a:t>
            </a:r>
          </a:p>
          <a:p>
            <a:r>
              <a:rPr lang="en-US" sz="1000" dirty="0"/>
              <a:t>                &lt;a data-icon="back" data-</a:t>
            </a:r>
            <a:r>
              <a:rPr lang="en-US" sz="1000" dirty="0" err="1"/>
              <a:t>rel</a:t>
            </a:r>
            <a:r>
              <a:rPr lang="en-US" sz="1000" dirty="0"/>
              <a:t>="back" back-</a:t>
            </a:r>
            <a:r>
              <a:rPr lang="en-US" sz="1000" dirty="0" err="1"/>
              <a:t>btn</a:t>
            </a:r>
            <a:r>
              <a:rPr lang="en-US" sz="1000" dirty="0"/>
              <a:t>="true"&gt;Back&lt;/a&gt;</a:t>
            </a:r>
          </a:p>
          <a:p>
            <a:r>
              <a:rPr lang="en-US" sz="1000" dirty="0"/>
              <a:t>                &lt;h1&gt;Education&lt;/h1&gt;</a:t>
            </a:r>
          </a:p>
          <a:p>
            <a:r>
              <a:rPr lang="en-US" sz="1000" dirty="0"/>
              <a:t>              &lt;a </a:t>
            </a:r>
            <a:r>
              <a:rPr lang="en-US" sz="1000" dirty="0" err="1"/>
              <a:t>href</a:t>
            </a:r>
            <a:r>
              <a:rPr lang="en-US" sz="1000" dirty="0"/>
              <a:t>="#" data-icon="home"&gt;Home&lt;/a&gt;</a:t>
            </a:r>
          </a:p>
          <a:p>
            <a:r>
              <a:rPr lang="en-US" sz="1000" dirty="0"/>
              <a:t>            &lt;/div&gt;&lt;!-- /header --&gt;</a:t>
            </a:r>
          </a:p>
          <a:p>
            <a:r>
              <a:rPr lang="en-US" sz="1000" dirty="0"/>
              <a:t>            &lt;div data-role="content"&gt;</a:t>
            </a:r>
          </a:p>
          <a:p>
            <a:r>
              <a:rPr lang="en-US" sz="1000" dirty="0"/>
              <a:t>              </a:t>
            </a:r>
          </a:p>
          <a:p>
            <a:r>
              <a:rPr lang="en-US" sz="1000" dirty="0"/>
              <a:t>              &lt;</a:t>
            </a:r>
            <a:r>
              <a:rPr lang="en-US" sz="1000" dirty="0" err="1"/>
              <a:t>ul</a:t>
            </a:r>
            <a:r>
              <a:rPr lang="en-US" sz="1000" dirty="0"/>
              <a:t> data-role="</a:t>
            </a:r>
            <a:r>
              <a:rPr lang="en-US" sz="1000" dirty="0" err="1"/>
              <a:t>listview</a:t>
            </a:r>
            <a:r>
              <a:rPr lang="en-US" sz="1000" dirty="0"/>
              <a:t>" data-inset="true" data-filter="true"&gt;</a:t>
            </a:r>
          </a:p>
          <a:p>
            <a:r>
              <a:rPr lang="en-US" sz="1000" dirty="0"/>
              <a:t>                &lt;li&gt;</a:t>
            </a:r>
          </a:p>
          <a:p>
            <a:r>
              <a:rPr lang="en-US" sz="1000" dirty="0"/>
              <a:t>                    &lt;a </a:t>
            </a:r>
            <a:r>
              <a:rPr lang="en-US" sz="1000" dirty="0" err="1"/>
              <a:t>href</a:t>
            </a:r>
            <a:r>
              <a:rPr lang="en-US" sz="1000" dirty="0"/>
              <a:t>="#" class="</a:t>
            </a:r>
            <a:r>
              <a:rPr lang="en-US" sz="1000" dirty="0" err="1"/>
              <a:t>ui</a:t>
            </a:r>
            <a:r>
              <a:rPr lang="en-US" sz="1000" dirty="0"/>
              <a:t>-link-inherit"&gt;</a:t>
            </a:r>
          </a:p>
          <a:p>
            <a:r>
              <a:rPr lang="en-US" sz="1000" dirty="0"/>
              <a:t>                      &lt;h3 class="</a:t>
            </a:r>
            <a:r>
              <a:rPr lang="en-US" sz="1000" dirty="0" err="1"/>
              <a:t>ui</a:t>
            </a:r>
            <a:r>
              <a:rPr lang="en-US" sz="1000" dirty="0"/>
              <a:t>-li-heading"&gt;Ph.D.&lt;/h3&gt;</a:t>
            </a:r>
          </a:p>
          <a:p>
            <a:r>
              <a:rPr lang="en-US" sz="1000" dirty="0"/>
              <a:t>                      &lt;p class="</a:t>
            </a:r>
            <a:r>
              <a:rPr lang="en-US" sz="1000" dirty="0" err="1"/>
              <a:t>ui</a:t>
            </a:r>
            <a:r>
              <a:rPr lang="en-US" sz="1000" dirty="0"/>
              <a:t>-li-</a:t>
            </a:r>
            <a:r>
              <a:rPr lang="en-US" sz="1000" dirty="0" err="1"/>
              <a:t>desc</a:t>
            </a:r>
            <a:r>
              <a:rPr lang="en-US" sz="1000" dirty="0"/>
              <a:t>"&gt;Department of Information Management, National Taiwan University, 2001-2010&lt;/p&gt;</a:t>
            </a:r>
          </a:p>
          <a:p>
            <a:r>
              <a:rPr lang="en-US" sz="1000" dirty="0"/>
              <a:t> 			        &lt;/a&gt;</a:t>
            </a:r>
          </a:p>
          <a:p>
            <a:r>
              <a:rPr lang="en-US" sz="1000" dirty="0"/>
              <a:t>                &lt;/li&gt;</a:t>
            </a:r>
          </a:p>
          <a:p>
            <a:r>
              <a:rPr lang="en-US" sz="1000" dirty="0"/>
              <a:t>                &lt;li&gt;</a:t>
            </a:r>
          </a:p>
          <a:p>
            <a:r>
              <a:rPr lang="en-US" sz="1000" dirty="0"/>
              <a:t>                    &lt;a </a:t>
            </a:r>
            <a:r>
              <a:rPr lang="en-US" sz="1000" dirty="0" err="1"/>
              <a:t>href</a:t>
            </a:r>
            <a:r>
              <a:rPr lang="en-US" sz="1000" dirty="0"/>
              <a:t>="#" class="</a:t>
            </a:r>
            <a:r>
              <a:rPr lang="en-US" sz="1000" dirty="0" err="1"/>
              <a:t>ui</a:t>
            </a:r>
            <a:r>
              <a:rPr lang="en-US" sz="1000" dirty="0"/>
              <a:t>-link-inherit"&gt;</a:t>
            </a:r>
          </a:p>
          <a:p>
            <a:r>
              <a:rPr lang="en-US" sz="1000" dirty="0"/>
              <a:t>                      &lt;h3 class="</a:t>
            </a:r>
            <a:r>
              <a:rPr lang="en-US" sz="1000" dirty="0" err="1"/>
              <a:t>ui</a:t>
            </a:r>
            <a:r>
              <a:rPr lang="en-US" sz="1000" dirty="0"/>
              <a:t>-li-heading"&gt;M.B.A.&lt;/h3&gt;</a:t>
            </a:r>
          </a:p>
          <a:p>
            <a:r>
              <a:rPr lang="en-US" sz="1000" dirty="0"/>
              <a:t>                      &lt;p class="</a:t>
            </a:r>
            <a:r>
              <a:rPr lang="en-US" sz="1000" dirty="0" err="1"/>
              <a:t>ui</a:t>
            </a:r>
            <a:r>
              <a:rPr lang="en-US" sz="1000" dirty="0"/>
              <a:t>-li-</a:t>
            </a:r>
            <a:r>
              <a:rPr lang="en-US" sz="1000" dirty="0" err="1"/>
              <a:t>desc</a:t>
            </a:r>
            <a:r>
              <a:rPr lang="en-US" sz="1000" dirty="0"/>
              <a:t>"&gt;Department of Information Management, </a:t>
            </a:r>
            <a:r>
              <a:rPr lang="en-US" sz="1000" dirty="0" err="1"/>
              <a:t>Tamkang</a:t>
            </a:r>
            <a:r>
              <a:rPr lang="en-US" sz="1000" dirty="0"/>
              <a:t> University, 1993-1995&lt;/p&gt;</a:t>
            </a:r>
          </a:p>
          <a:p>
            <a:r>
              <a:rPr lang="en-US" sz="1000" dirty="0"/>
              <a:t> 			        &lt;/a&gt;</a:t>
            </a:r>
          </a:p>
          <a:p>
            <a:r>
              <a:rPr lang="en-US" sz="1000" dirty="0"/>
              <a:t>                &lt;/li&gt;</a:t>
            </a:r>
          </a:p>
          <a:p>
            <a:r>
              <a:rPr lang="en-US" sz="1000" dirty="0"/>
              <a:t>                &lt;li&gt;</a:t>
            </a:r>
          </a:p>
          <a:p>
            <a:r>
              <a:rPr lang="en-US" sz="1000" dirty="0"/>
              <a:t>                    &lt;a </a:t>
            </a:r>
            <a:r>
              <a:rPr lang="en-US" sz="1000" dirty="0" err="1"/>
              <a:t>href</a:t>
            </a:r>
            <a:r>
              <a:rPr lang="en-US" sz="1000" dirty="0"/>
              <a:t>="#" class="</a:t>
            </a:r>
            <a:r>
              <a:rPr lang="en-US" sz="1000" dirty="0" err="1"/>
              <a:t>ui</a:t>
            </a:r>
            <a:r>
              <a:rPr lang="en-US" sz="1000" dirty="0"/>
              <a:t>-link-inherit"&gt;</a:t>
            </a:r>
          </a:p>
          <a:p>
            <a:r>
              <a:rPr lang="en-US" sz="1000" dirty="0"/>
              <a:t>                      &lt;h3 class="</a:t>
            </a:r>
            <a:r>
              <a:rPr lang="en-US" sz="1000" dirty="0" err="1"/>
              <a:t>ui</a:t>
            </a:r>
            <a:r>
              <a:rPr lang="en-US" sz="1000" dirty="0"/>
              <a:t>-li-heading"&gt;B.B.A.&lt;/h3&gt;</a:t>
            </a:r>
          </a:p>
          <a:p>
            <a:r>
              <a:rPr lang="en-US" sz="1000" dirty="0"/>
              <a:t>                      &lt;p class="</a:t>
            </a:r>
            <a:r>
              <a:rPr lang="en-US" sz="1000" dirty="0" err="1"/>
              <a:t>ui</a:t>
            </a:r>
            <a:r>
              <a:rPr lang="en-US" sz="1000" dirty="0"/>
              <a:t>-li-</a:t>
            </a:r>
            <a:r>
              <a:rPr lang="en-US" sz="1000" dirty="0" err="1"/>
              <a:t>desc</a:t>
            </a:r>
            <a:r>
              <a:rPr lang="en-US" sz="1000" dirty="0"/>
              <a:t>"&gt;Department of Information Management, </a:t>
            </a:r>
            <a:r>
              <a:rPr lang="en-US" sz="1000" dirty="0" err="1"/>
              <a:t>Tamkang</a:t>
            </a:r>
            <a:r>
              <a:rPr lang="en-US" sz="1000" dirty="0"/>
              <a:t> University, 1989-1993&lt;/p&gt;</a:t>
            </a:r>
          </a:p>
          <a:p>
            <a:r>
              <a:rPr lang="en-US" sz="1000" dirty="0"/>
              <a:t> 			        &lt;/a&gt;</a:t>
            </a:r>
          </a:p>
          <a:p>
            <a:r>
              <a:rPr lang="en-US" sz="1000" dirty="0"/>
              <a:t>                &lt;/li&gt;                </a:t>
            </a:r>
          </a:p>
          <a:p>
            <a:r>
              <a:rPr lang="en-US" sz="1000" dirty="0"/>
              <a:t>              &lt;/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r>
              <a:rPr lang="en-US" sz="1000" dirty="0"/>
              <a:t>              </a:t>
            </a:r>
            <a:r>
              <a:rPr lang="en-US" sz="1000" dirty="0" smtClean="0"/>
              <a:t>          </a:t>
            </a:r>
            <a:endParaRPr lang="en-US" sz="1000" dirty="0"/>
          </a:p>
          <a:p>
            <a:r>
              <a:rPr lang="en-US" sz="1000" dirty="0"/>
              <a:t>            &lt;/div&gt;&lt;!-- /content --&gt;</a:t>
            </a:r>
          </a:p>
          <a:p>
            <a:r>
              <a:rPr lang="en-US" sz="1000" dirty="0"/>
              <a:t>            &lt;div data-role="footer" data-position="fixed" data-theme="b"&gt;</a:t>
            </a:r>
          </a:p>
          <a:p>
            <a:r>
              <a:rPr lang="en-US" sz="1000" dirty="0"/>
              <a:t>                &lt;h4&gt;Mobile </a:t>
            </a:r>
            <a:r>
              <a:rPr lang="en-US" sz="1000" dirty="0" err="1"/>
              <a:t>Myday</a:t>
            </a:r>
            <a:r>
              <a:rPr lang="en-US" sz="1000" dirty="0"/>
              <a:t> @ 2013&lt;/h4&gt;</a:t>
            </a:r>
          </a:p>
          <a:p>
            <a:r>
              <a:rPr lang="en-US" sz="1000" dirty="0"/>
              <a:t>            &lt;/div&gt;&lt;!-- /footer --&gt;</a:t>
            </a:r>
          </a:p>
          <a:p>
            <a:r>
              <a:rPr lang="en-US" sz="1000" dirty="0"/>
              <a:t>        &lt;/div&gt;&lt;!-- /page 3 Education--&gt;      </a:t>
            </a:r>
          </a:p>
          <a:p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     &lt;/body&gt;</a:t>
            </a:r>
          </a:p>
          <a:p>
            <a:r>
              <a:rPr lang="en-US" sz="1000" dirty="0"/>
              <a:t>&lt;/html&gt;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8485" y="6466443"/>
            <a:ext cx="270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http://jsbin.com/</a:t>
            </a:r>
            <a:r>
              <a:rPr lang="en-US" dirty="0" smtClean="0">
                <a:hlinkClick r:id="rId2"/>
              </a:rPr>
              <a:t>IwOMezo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925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006"/>
            <a:ext cx="8229600" cy="74991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Mobile </a:t>
            </a:r>
            <a:r>
              <a:rPr lang="en-US" b="1" dirty="0" err="1" smtClean="0">
                <a:solidFill>
                  <a:srgbClr val="4F81BD"/>
                </a:solidFill>
              </a:rPr>
              <a:t>Myday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964" y="1296905"/>
            <a:ext cx="2849720" cy="5058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245" y="1296905"/>
            <a:ext cx="2849719" cy="5058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71" y="1296905"/>
            <a:ext cx="2849719" cy="50582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18485" y="6466443"/>
            <a:ext cx="270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http://jsbin.com/</a:t>
            </a:r>
            <a:r>
              <a:rPr lang="en-US" dirty="0" smtClean="0">
                <a:hlinkClick r:id="rId5"/>
              </a:rPr>
              <a:t>IwOMezo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648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39019"/>
            <a:ext cx="8229600" cy="74991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Mobile </a:t>
            </a:r>
            <a:r>
              <a:rPr lang="en-US" b="1" dirty="0" err="1" smtClean="0">
                <a:solidFill>
                  <a:srgbClr val="4F81BD"/>
                </a:solidFill>
              </a:rPr>
              <a:t>Myday</a:t>
            </a:r>
            <a:endParaRPr lang="en-US" b="1" dirty="0">
              <a:solidFill>
                <a:srgbClr val="4F81BD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30" y="1024551"/>
            <a:ext cx="3078375" cy="5464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644" y="1024550"/>
            <a:ext cx="3078375" cy="54641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59077" y="6488668"/>
            <a:ext cx="3280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http://mail.tku.edu.tw/myday/</a:t>
            </a:r>
            <a:r>
              <a:rPr lang="en-US" dirty="0" smtClean="0">
                <a:hlinkClick r:id="rId4"/>
              </a:rPr>
              <a:t>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03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8173" y="587783"/>
            <a:ext cx="8702970" cy="5940088"/>
          </a:xfrm>
          <a:prstGeom prst="rect">
            <a:avLst/>
          </a:prstGeom>
          <a:solidFill>
            <a:srgbClr val="FDEADA"/>
          </a:solidFill>
          <a:ln>
            <a:solidFill>
              <a:srgbClr val="FAC09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 &lt;div data-role="page" id="Research" data-theme="b"&gt;</a:t>
            </a:r>
          </a:p>
          <a:p>
            <a:r>
              <a:rPr lang="en-US" sz="1000" dirty="0"/>
              <a:t>            &lt;div data-role="header" data-position="inline" data-theme="b"&gt;</a:t>
            </a:r>
          </a:p>
          <a:p>
            <a:r>
              <a:rPr lang="en-US" sz="1000" dirty="0"/>
              <a:t>                &lt;a data-icon="back" data-</a:t>
            </a:r>
            <a:r>
              <a:rPr lang="en-US" sz="1000" dirty="0" err="1"/>
              <a:t>rel</a:t>
            </a:r>
            <a:r>
              <a:rPr lang="en-US" sz="1000" dirty="0"/>
              <a:t>="back" back-</a:t>
            </a:r>
            <a:r>
              <a:rPr lang="en-US" sz="1000" dirty="0" err="1"/>
              <a:t>btn</a:t>
            </a:r>
            <a:r>
              <a:rPr lang="en-US" sz="1000" dirty="0"/>
              <a:t>="true"&gt;Back&lt;/a&gt;</a:t>
            </a:r>
          </a:p>
          <a:p>
            <a:r>
              <a:rPr lang="en-US" sz="1000" dirty="0"/>
              <a:t>                &lt;h1&gt;</a:t>
            </a:r>
            <a:r>
              <a:rPr lang="en-US" sz="1000" dirty="0" err="1"/>
              <a:t>Myday</a:t>
            </a:r>
            <a:r>
              <a:rPr lang="en-US" sz="1000" dirty="0"/>
              <a:t> Research&lt;/h1&gt;</a:t>
            </a:r>
          </a:p>
          <a:p>
            <a:r>
              <a:rPr lang="en-US" sz="1000" dirty="0"/>
              <a:t>              &lt;a </a:t>
            </a:r>
            <a:r>
              <a:rPr lang="en-US" sz="1000" dirty="0" err="1"/>
              <a:t>href</a:t>
            </a:r>
            <a:r>
              <a:rPr lang="en-US" sz="1000" dirty="0"/>
              <a:t>="#</a:t>
            </a:r>
            <a:r>
              <a:rPr lang="en-US" sz="1000" dirty="0" err="1"/>
              <a:t>MyHome</a:t>
            </a:r>
            <a:r>
              <a:rPr lang="en-US" sz="1000" dirty="0"/>
              <a:t>" data-icon="home"&gt;Home&lt;/a&gt;</a:t>
            </a:r>
          </a:p>
          <a:p>
            <a:r>
              <a:rPr lang="en-US" sz="1000" dirty="0"/>
              <a:t>            &lt;/div&gt;&lt;!-- /header --&gt;</a:t>
            </a:r>
          </a:p>
          <a:p>
            <a:r>
              <a:rPr lang="en-US" sz="1000" dirty="0"/>
              <a:t>            &lt;div data-role="content"&gt;</a:t>
            </a:r>
          </a:p>
          <a:p>
            <a:endParaRPr lang="en-US" sz="1000" dirty="0"/>
          </a:p>
          <a:p>
            <a:r>
              <a:rPr lang="en-US" sz="1000" dirty="0"/>
              <a:t>              &lt;</a:t>
            </a:r>
            <a:r>
              <a:rPr lang="en-US" sz="1000" dirty="0" err="1"/>
              <a:t>ul</a:t>
            </a:r>
            <a:r>
              <a:rPr lang="en-US" sz="1000" dirty="0"/>
              <a:t> data-role="</a:t>
            </a:r>
            <a:r>
              <a:rPr lang="en-US" sz="1000" dirty="0" err="1"/>
              <a:t>listview</a:t>
            </a:r>
            <a:r>
              <a:rPr lang="en-US" sz="1000" dirty="0"/>
              <a:t>" data-inset="true" data-filter="true" data-filter-placeholder="Search topics..." data-theme="c"&gt;</a:t>
            </a:r>
          </a:p>
          <a:p>
            <a:r>
              <a:rPr lang="en-US" sz="1000" dirty="0"/>
              <a:t>                &lt;li data-role="list-divider" data-theme="c"&gt;Research Interests&lt;/li&gt;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="#"&gt;&lt;p&gt;Social Media Service&lt;/p&gt;&lt;/a&gt;&lt;/li&gt; 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="#"&gt;&lt;p&gt;Mobile Apps Marketing&lt;/p&gt;&lt;/a&gt;&lt;/li&gt;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="#"&gt;&lt;p&gt;Data Mining and Text Mining&lt;/p&gt;&lt;/a&gt;&lt;/li&gt;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="#"&gt;&lt;p&gt;Business Intelligence&lt;/p&gt;&lt;/a&gt;&lt;/li&gt;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="#"&gt;&lt;p&gt;Big Data Analytics&lt;/p&gt;&lt;/a&gt;&lt;/li&gt;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="#"&gt;&lt;p&gt;Information Systems Evaluation&lt;/p&gt;&lt;/a&gt;&lt;/li&gt; 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="#"&gt;&lt;p&gt;Question Answering Systems&lt;/p&gt;&lt;/a&gt;&lt;/li&gt;                 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="#"&gt;&lt;p&gt;Knowledge Management&lt;/p&gt;&lt;/a&gt;&lt;/li&gt;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="#"&gt;&lt;p&gt;Electronic Commerce&lt;/p&gt;&lt;/a&gt;&lt;/li&gt; 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="#"&gt;&lt;p&gt;Learning Technology&lt;/p&gt;&lt;/a&gt;&lt;/li&gt; 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="#"&gt;&lt;p&gt;Intelligent Information Systems&lt;/p&gt;&lt;/a&gt;&lt;/li&gt; </a:t>
            </a:r>
          </a:p>
          <a:p>
            <a:r>
              <a:rPr lang="en-US" sz="1000" dirty="0"/>
              <a:t>                &lt;li data-icon="info"&gt;&lt;a </a:t>
            </a:r>
            <a:r>
              <a:rPr lang="en-US" sz="1000" dirty="0" err="1"/>
              <a:t>href</a:t>
            </a:r>
            <a:r>
              <a:rPr lang="en-US" sz="1000" dirty="0"/>
              <a:t>="#"&gt;&lt;p&gt;Biomedical Informatics&lt;/p&gt;&lt;/a&gt;&lt;/li&gt;</a:t>
            </a:r>
          </a:p>
          <a:p>
            <a:r>
              <a:rPr lang="en-US" sz="1000" dirty="0"/>
              <a:t>              &lt;/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r>
              <a:rPr lang="en-US" sz="1000" dirty="0"/>
              <a:t>              </a:t>
            </a:r>
          </a:p>
          <a:p>
            <a:r>
              <a:rPr lang="en-US" sz="1000" dirty="0"/>
              <a:t>            &lt;/div&gt;&lt;!-- /content --&gt;</a:t>
            </a:r>
          </a:p>
          <a:p>
            <a:r>
              <a:rPr lang="en-US" sz="1000" dirty="0"/>
              <a:t>          </a:t>
            </a:r>
          </a:p>
          <a:p>
            <a:r>
              <a:rPr lang="en-US" sz="1000" dirty="0"/>
              <a:t>            &lt;div data-role="footer" data-position="fixed" data-theme="b"&gt;</a:t>
            </a:r>
          </a:p>
          <a:p>
            <a:r>
              <a:rPr lang="en-US" sz="1000" dirty="0"/>
              <a:t>                &lt;div data-role="</a:t>
            </a:r>
            <a:r>
              <a:rPr lang="en-US" sz="1000" dirty="0" err="1"/>
              <a:t>navbar</a:t>
            </a:r>
            <a:r>
              <a:rPr lang="en-US" sz="1000" dirty="0"/>
              <a:t>"&gt;</a:t>
            </a:r>
          </a:p>
          <a:p>
            <a:r>
              <a:rPr lang="en-US" sz="1000" dirty="0"/>
              <a:t>                  &lt;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r>
              <a:rPr lang="en-US" sz="1000" dirty="0"/>
              <a:t>  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="#</a:t>
            </a:r>
            <a:r>
              <a:rPr lang="en-US" sz="1000" dirty="0" err="1"/>
              <a:t>MyHome</a:t>
            </a:r>
            <a:r>
              <a:rPr lang="en-US" sz="1000" dirty="0"/>
              <a:t>" class="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-active </a:t>
            </a:r>
            <a:r>
              <a:rPr lang="en-US" sz="1000" dirty="0" err="1"/>
              <a:t>ui</a:t>
            </a:r>
            <a:r>
              <a:rPr lang="en-US" sz="1000" dirty="0"/>
              <a:t>-state-persist" data-transition="fade" data-icon="home"&gt;Home&lt;/a&gt;&lt;/li&gt;</a:t>
            </a:r>
          </a:p>
          <a:p>
            <a:r>
              <a:rPr lang="en-US" sz="1000" dirty="0"/>
              <a:t>  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="#Research" class="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-active </a:t>
            </a:r>
            <a:r>
              <a:rPr lang="en-US" sz="1000" dirty="0" err="1"/>
              <a:t>ui</a:t>
            </a:r>
            <a:r>
              <a:rPr lang="en-US" sz="1000" dirty="0"/>
              <a:t>-state-persist" data-transition="fade" data-icon="star"&gt;Research&lt;/a&gt;&lt;/li&gt;</a:t>
            </a:r>
          </a:p>
          <a:p>
            <a:r>
              <a:rPr lang="en-US" sz="1000" dirty="0"/>
              <a:t>  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="#Teaching" class="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-active </a:t>
            </a:r>
            <a:r>
              <a:rPr lang="en-US" sz="1000" dirty="0" err="1"/>
              <a:t>ui</a:t>
            </a:r>
            <a:r>
              <a:rPr lang="en-US" sz="1000" dirty="0"/>
              <a:t>-state-persist" data-transition="fade" data-icon="check"&gt;Teaching&lt;/a&gt;&lt;/li&gt;</a:t>
            </a:r>
          </a:p>
          <a:p>
            <a:r>
              <a:rPr lang="en-US" sz="1000" dirty="0"/>
              <a:t>  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="#About" class="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-active </a:t>
            </a:r>
            <a:r>
              <a:rPr lang="en-US" sz="1000" dirty="0" err="1"/>
              <a:t>ui</a:t>
            </a:r>
            <a:r>
              <a:rPr lang="en-US" sz="1000" dirty="0"/>
              <a:t>-state-persist" data-transition="fade" data-icon="grid"&gt;About&lt;/a&gt;&lt;/li&gt;</a:t>
            </a:r>
          </a:p>
          <a:p>
            <a:r>
              <a:rPr lang="en-US" sz="1000" dirty="0"/>
              <a:t>                  &lt;/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r>
              <a:rPr lang="en-US" sz="1000" dirty="0"/>
              <a:t>                &lt;/div&gt;</a:t>
            </a:r>
          </a:p>
          <a:p>
            <a:r>
              <a:rPr lang="en-US" sz="1000" dirty="0"/>
              <a:t>            &lt;/div&gt;&lt;!-- /footer --&gt;</a:t>
            </a:r>
          </a:p>
          <a:p>
            <a:r>
              <a:rPr lang="en-US" sz="1000" dirty="0"/>
              <a:t>          </a:t>
            </a:r>
          </a:p>
          <a:p>
            <a:r>
              <a:rPr lang="en-US" sz="1000" dirty="0"/>
              <a:t>        &lt;/div&gt;&lt;!-- /page 4 Research--&gt;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501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Page 4 Research</a:t>
            </a:r>
            <a:endParaRPr lang="en-US" sz="4000" b="1" dirty="0">
              <a:solidFill>
                <a:srgbClr val="4F81B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9077" y="6488668"/>
            <a:ext cx="3280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http://mail.tku.edu.tw/myday/</a:t>
            </a:r>
            <a:r>
              <a:rPr lang="en-US" dirty="0" smtClean="0">
                <a:hlinkClick r:id="rId2"/>
              </a:rPr>
              <a:t>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627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9605" y="545876"/>
            <a:ext cx="8655436" cy="6093976"/>
          </a:xfrm>
          <a:prstGeom prst="rect">
            <a:avLst/>
          </a:prstGeom>
          <a:solidFill>
            <a:srgbClr val="FDEADA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 &lt;div data-role="page" id="Teaching" data-theme="b"&gt;</a:t>
            </a:r>
          </a:p>
          <a:p>
            <a:r>
              <a:rPr lang="en-US" sz="1000" dirty="0"/>
              <a:t>            &lt;div data-role="header" data-position="inline" data-theme="b"&gt;</a:t>
            </a:r>
          </a:p>
          <a:p>
            <a:r>
              <a:rPr lang="en-US" sz="1000" dirty="0"/>
              <a:t>                &lt;a data-icon="back" data-</a:t>
            </a:r>
            <a:r>
              <a:rPr lang="en-US" sz="1000" dirty="0" err="1"/>
              <a:t>rel</a:t>
            </a:r>
            <a:r>
              <a:rPr lang="en-US" sz="1000" dirty="0"/>
              <a:t>="back" back-</a:t>
            </a:r>
            <a:r>
              <a:rPr lang="en-US" sz="1000" dirty="0" err="1"/>
              <a:t>btn</a:t>
            </a:r>
            <a:r>
              <a:rPr lang="en-US" sz="1000" dirty="0"/>
              <a:t>="true"&gt;Back&lt;/a&gt;</a:t>
            </a:r>
          </a:p>
          <a:p>
            <a:r>
              <a:rPr lang="en-US" sz="1000" dirty="0"/>
              <a:t>                &lt;h1&gt;</a:t>
            </a:r>
            <a:r>
              <a:rPr lang="en-US" sz="1000" dirty="0" err="1"/>
              <a:t>Myday</a:t>
            </a:r>
            <a:r>
              <a:rPr lang="en-US" sz="1000" dirty="0"/>
              <a:t> Teaching&lt;/h1&gt;</a:t>
            </a:r>
          </a:p>
          <a:p>
            <a:r>
              <a:rPr lang="en-US" sz="1000" dirty="0"/>
              <a:t>              &lt;a </a:t>
            </a:r>
            <a:r>
              <a:rPr lang="en-US" sz="1000" dirty="0" err="1"/>
              <a:t>href</a:t>
            </a:r>
            <a:r>
              <a:rPr lang="en-US" sz="1000" dirty="0"/>
              <a:t>="#</a:t>
            </a:r>
            <a:r>
              <a:rPr lang="en-US" sz="1000" dirty="0" err="1"/>
              <a:t>MyHome</a:t>
            </a:r>
            <a:r>
              <a:rPr lang="en-US" sz="1000" dirty="0"/>
              <a:t>" data-icon="home"&gt;Home&lt;/a&gt;</a:t>
            </a:r>
          </a:p>
          <a:p>
            <a:r>
              <a:rPr lang="en-US" sz="1000" dirty="0"/>
              <a:t>            &lt;/div&gt;&lt;!-- /header --&gt;</a:t>
            </a:r>
          </a:p>
          <a:p>
            <a:r>
              <a:rPr lang="en-US" sz="1000" dirty="0"/>
              <a:t>          </a:t>
            </a:r>
          </a:p>
          <a:p>
            <a:r>
              <a:rPr lang="en-US" sz="1000" dirty="0"/>
              <a:t>            &lt;div data-role="content"&gt;</a:t>
            </a:r>
          </a:p>
          <a:p>
            <a:r>
              <a:rPr lang="en-US" sz="1000" dirty="0"/>
              <a:t>              &lt;div style="</a:t>
            </a:r>
            <a:r>
              <a:rPr lang="en-US" sz="1000" dirty="0" err="1"/>
              <a:t>text-align:center</a:t>
            </a:r>
            <a:r>
              <a:rPr lang="en-US" sz="1000" dirty="0"/>
              <a:t>"&gt;</a:t>
            </a:r>
          </a:p>
          <a:p>
            <a:r>
              <a:rPr lang="en-US" sz="1000" dirty="0"/>
              <a:t>                  &lt;</a:t>
            </a:r>
            <a:r>
              <a:rPr lang="en-US" sz="1000" dirty="0" err="1"/>
              <a:t>img</a:t>
            </a:r>
            <a:r>
              <a:rPr lang="en-US" sz="1000" dirty="0"/>
              <a:t> style="width: 25%; height: 25%" </a:t>
            </a:r>
            <a:r>
              <a:rPr lang="en-US" sz="1000" dirty="0" err="1"/>
              <a:t>src</a:t>
            </a:r>
            <a:r>
              <a:rPr lang="en-US" sz="1000" dirty="0"/>
              <a:t>="http://</a:t>
            </a:r>
            <a:r>
              <a:rPr lang="en-US" sz="1000" dirty="0" err="1"/>
              <a:t>mail.tku.edu.tw</a:t>
            </a:r>
            <a:r>
              <a:rPr lang="en-US" sz="1000" dirty="0"/>
              <a:t>/</a:t>
            </a:r>
            <a:r>
              <a:rPr lang="en-US" sz="1000" dirty="0" err="1"/>
              <a:t>myday</a:t>
            </a:r>
            <a:r>
              <a:rPr lang="en-US" sz="1000" dirty="0"/>
              <a:t>/images/</a:t>
            </a:r>
            <a:r>
              <a:rPr lang="en-US" sz="1000" dirty="0" err="1"/>
              <a:t>Myday_Photo.jpg</a:t>
            </a:r>
            <a:r>
              <a:rPr lang="en-US" sz="1000" dirty="0"/>
              <a:t>"&gt;</a:t>
            </a:r>
          </a:p>
          <a:p>
            <a:r>
              <a:rPr lang="en-US" sz="1000" dirty="0"/>
              <a:t>              &lt;/div&gt;</a:t>
            </a:r>
          </a:p>
          <a:p>
            <a:r>
              <a:rPr lang="en-US" sz="1000" dirty="0"/>
              <a:t>              &lt;</a:t>
            </a:r>
            <a:r>
              <a:rPr lang="en-US" sz="1000" dirty="0" err="1"/>
              <a:t>ul</a:t>
            </a:r>
            <a:r>
              <a:rPr lang="en-US" sz="1000" dirty="0"/>
              <a:t> data-role="</a:t>
            </a:r>
            <a:r>
              <a:rPr lang="en-US" sz="1000" dirty="0" err="1"/>
              <a:t>listview</a:t>
            </a:r>
            <a:r>
              <a:rPr lang="en-US" sz="1000" dirty="0"/>
              <a:t>" data-inset="true" data-filter="true"  data-filter-placeholder="Search courses..." data-theme="c"&gt;</a:t>
            </a:r>
          </a:p>
          <a:p>
            <a:r>
              <a:rPr lang="en-US" sz="1000" dirty="0"/>
              <a:t>                &lt;li data-role="list-divider" data-theme="c"&gt;Fall 2013 (2013.09-2014.01)&lt;span class="</a:t>
            </a:r>
            <a:r>
              <a:rPr lang="en-US" sz="1000" dirty="0" err="1"/>
              <a:t>ui</a:t>
            </a:r>
            <a:r>
              <a:rPr lang="en-US" sz="1000" dirty="0"/>
              <a:t>-li-count"&gt;3&lt;/span&gt;&lt;/li&gt;</a:t>
            </a:r>
          </a:p>
          <a:p>
            <a:r>
              <a:rPr lang="en-US" sz="1000" dirty="0"/>
              <a:t>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mail.tku.edu.tw</a:t>
            </a:r>
            <a:r>
              <a:rPr lang="en-US" sz="1000" dirty="0"/>
              <a:t>/</a:t>
            </a:r>
            <a:r>
              <a:rPr lang="en-US" sz="1000" dirty="0" err="1"/>
              <a:t>myday</a:t>
            </a:r>
            <a:r>
              <a:rPr lang="en-US" sz="1000" dirty="0"/>
              <a:t>/teaching.htm#1021SMAP" </a:t>
            </a:r>
            <a:r>
              <a:rPr lang="en-US" sz="1000" dirty="0" err="1"/>
              <a:t>rel</a:t>
            </a:r>
            <a:r>
              <a:rPr lang="en-US" sz="1000" dirty="0"/>
              <a:t>="external"&gt;&lt;p&gt;Social Media Apps Programming &lt;</a:t>
            </a:r>
            <a:r>
              <a:rPr lang="en-US" sz="1000" dirty="0" err="1"/>
              <a:t>br</a:t>
            </a:r>
            <a:r>
              <a:rPr lang="en-US" sz="1000" dirty="0"/>
              <a:t>&gt;(Fall 2013)&lt;/p&gt;&lt;/a&gt;&lt;/li&gt;</a:t>
            </a:r>
          </a:p>
          <a:p>
            <a:r>
              <a:rPr lang="en-US" sz="1000" dirty="0"/>
              <a:t>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mail.tku.edu.tw</a:t>
            </a:r>
            <a:r>
              <a:rPr lang="en-US" sz="1000" dirty="0"/>
              <a:t>/</a:t>
            </a:r>
            <a:r>
              <a:rPr lang="en-US" sz="1000" dirty="0" err="1"/>
              <a:t>myday</a:t>
            </a:r>
            <a:r>
              <a:rPr lang="en-US" sz="1000" dirty="0"/>
              <a:t>/teaching.htm#1021CSIM4B" </a:t>
            </a:r>
            <a:r>
              <a:rPr lang="en-US" sz="1000" dirty="0" err="1"/>
              <a:t>rel</a:t>
            </a:r>
            <a:r>
              <a:rPr lang="en-US" sz="1000" dirty="0"/>
              <a:t>="external"&gt;&lt;p&gt;Case Study for Information Management &lt;</a:t>
            </a:r>
            <a:r>
              <a:rPr lang="en-US" sz="1000" dirty="0" err="1"/>
              <a:t>br</a:t>
            </a:r>
            <a:r>
              <a:rPr lang="en-US" sz="1000" dirty="0"/>
              <a:t>&gt;(Fall 2013)&lt;/p&gt;&lt;/a&gt;&lt;/li&gt; </a:t>
            </a:r>
          </a:p>
          <a:p>
            <a:r>
              <a:rPr lang="en-US" sz="1000" dirty="0"/>
              <a:t>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mail.tku.edu.tw</a:t>
            </a:r>
            <a:r>
              <a:rPr lang="en-US" sz="1000" dirty="0"/>
              <a:t>/</a:t>
            </a:r>
            <a:r>
              <a:rPr lang="en-US" sz="1000" dirty="0" err="1"/>
              <a:t>myday</a:t>
            </a:r>
            <a:r>
              <a:rPr lang="en-US" sz="1000" dirty="0"/>
              <a:t>/teaching.htm#1021IS" </a:t>
            </a:r>
            <a:r>
              <a:rPr lang="en-US" sz="1000" dirty="0" err="1"/>
              <a:t>rel</a:t>
            </a:r>
            <a:r>
              <a:rPr lang="en-US" sz="1000" dirty="0"/>
              <a:t>="external"&gt;&lt;p&gt;Digital Information Services &lt;</a:t>
            </a:r>
            <a:r>
              <a:rPr lang="en-US" sz="1000" dirty="0" err="1"/>
              <a:t>br</a:t>
            </a:r>
            <a:r>
              <a:rPr lang="en-US" sz="1000" dirty="0"/>
              <a:t>&gt;(Fall 2013)&lt;/p&gt;&lt;/a&gt;&lt;/li&gt; </a:t>
            </a:r>
          </a:p>
          <a:p>
            <a:r>
              <a:rPr lang="en-US" sz="1000" dirty="0"/>
              <a:t>                &lt;li data-role="list-divider" data-theme="c"&gt;Spring 2013 (2013.02-2013.06)&lt;span class="</a:t>
            </a:r>
            <a:r>
              <a:rPr lang="en-US" sz="1000" dirty="0" err="1"/>
              <a:t>ui</a:t>
            </a:r>
            <a:r>
              <a:rPr lang="en-US" sz="1000" dirty="0"/>
              <a:t>-li-count"&gt;4&lt;/span&gt;&lt;/li&gt;</a:t>
            </a:r>
          </a:p>
          <a:p>
            <a:r>
              <a:rPr lang="en-US" sz="1000" dirty="0"/>
              <a:t>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mail.tku.edu.tw</a:t>
            </a:r>
            <a:r>
              <a:rPr lang="en-US" sz="1000" dirty="0"/>
              <a:t>/</a:t>
            </a:r>
            <a:r>
              <a:rPr lang="en-US" sz="1000" dirty="0" err="1"/>
              <a:t>myday</a:t>
            </a:r>
            <a:r>
              <a:rPr lang="en-US" sz="1000" dirty="0"/>
              <a:t>/teaching.htm#1012BIT" </a:t>
            </a:r>
            <a:r>
              <a:rPr lang="en-US" sz="1000" dirty="0" err="1"/>
              <a:t>rel</a:t>
            </a:r>
            <a:r>
              <a:rPr lang="en-US" sz="1000" dirty="0"/>
              <a:t>="external"&gt;&lt;p&gt;Business Intelligence Trends &lt;</a:t>
            </a:r>
            <a:r>
              <a:rPr lang="en-US" sz="1000" dirty="0" err="1"/>
              <a:t>br</a:t>
            </a:r>
            <a:r>
              <a:rPr lang="en-US" sz="1000" dirty="0"/>
              <a:t>&gt;(Spring 2013)&lt;/p&gt;&lt;/a&gt;&lt;/li&gt;</a:t>
            </a:r>
          </a:p>
          <a:p>
            <a:r>
              <a:rPr lang="en-US" sz="1000" dirty="0"/>
              <a:t>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mail.tku.edu.tw</a:t>
            </a:r>
            <a:r>
              <a:rPr lang="en-US" sz="1000" dirty="0"/>
              <a:t>/</a:t>
            </a:r>
            <a:r>
              <a:rPr lang="en-US" sz="1000" dirty="0" err="1"/>
              <a:t>myday</a:t>
            </a:r>
            <a:r>
              <a:rPr lang="en-US" sz="1000" dirty="0"/>
              <a:t>/teaching.htm#1012SMMM" </a:t>
            </a:r>
            <a:r>
              <a:rPr lang="en-US" sz="1000" dirty="0" err="1"/>
              <a:t>rel</a:t>
            </a:r>
            <a:r>
              <a:rPr lang="en-US" sz="1000" dirty="0"/>
              <a:t>="external"&gt;&lt;p&gt;Social Media Marketing Management &lt;</a:t>
            </a:r>
            <a:r>
              <a:rPr lang="en-US" sz="1000" dirty="0" err="1"/>
              <a:t>br</a:t>
            </a:r>
            <a:r>
              <a:rPr lang="en-US" sz="1000" dirty="0"/>
              <a:t>&gt;(Spring 2013)&lt;/p&gt;&lt;/a&gt;&lt;/li&gt;</a:t>
            </a:r>
          </a:p>
          <a:p>
            <a:r>
              <a:rPr lang="en-US" sz="1000" dirty="0"/>
              <a:t>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mail.tku.edu.tw</a:t>
            </a:r>
            <a:r>
              <a:rPr lang="en-US" sz="1000" dirty="0"/>
              <a:t>/</a:t>
            </a:r>
            <a:r>
              <a:rPr lang="en-US" sz="1000" dirty="0" err="1"/>
              <a:t>myday</a:t>
            </a:r>
            <a:r>
              <a:rPr lang="en-US" sz="1000" dirty="0"/>
              <a:t>/teaching.htm#1012DM" </a:t>
            </a:r>
            <a:r>
              <a:rPr lang="en-US" sz="1000" dirty="0" err="1"/>
              <a:t>rel</a:t>
            </a:r>
            <a:r>
              <a:rPr lang="en-US" sz="1000" dirty="0"/>
              <a:t>="external"&gt;&lt;p&gt;Data Mining &lt;</a:t>
            </a:r>
            <a:r>
              <a:rPr lang="en-US" sz="1000" dirty="0" err="1"/>
              <a:t>br</a:t>
            </a:r>
            <a:r>
              <a:rPr lang="en-US" sz="1000" dirty="0"/>
              <a:t>&gt;(Spring 2013)&lt;/p&gt;&lt;/a&gt;&lt;/li&gt; </a:t>
            </a:r>
          </a:p>
          <a:p>
            <a:r>
              <a:rPr lang="en-US" sz="1000" dirty="0"/>
              <a:t>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mail.tku.edu.tw</a:t>
            </a:r>
            <a:r>
              <a:rPr lang="en-US" sz="1000" dirty="0"/>
              <a:t>/</a:t>
            </a:r>
            <a:r>
              <a:rPr lang="en-US" sz="1000" dirty="0" err="1"/>
              <a:t>myday</a:t>
            </a:r>
            <a:r>
              <a:rPr lang="en-US" sz="1000" dirty="0"/>
              <a:t>/teaching.htm#1012ISM" </a:t>
            </a:r>
            <a:r>
              <a:rPr lang="en-US" sz="1000" dirty="0" err="1"/>
              <a:t>rel</a:t>
            </a:r>
            <a:r>
              <a:rPr lang="en-US" sz="1000" dirty="0"/>
              <a:t>="external"&gt;&lt;p&gt;The Issue of Information Security Management &lt;</a:t>
            </a:r>
            <a:r>
              <a:rPr lang="en-US" sz="1000" dirty="0" err="1"/>
              <a:t>br</a:t>
            </a:r>
            <a:r>
              <a:rPr lang="en-US" sz="1000" dirty="0"/>
              <a:t>&gt;(Spring 2013)&lt;/p&gt;&lt;/a&gt;&lt;/li&gt;                </a:t>
            </a:r>
          </a:p>
          <a:p>
            <a:r>
              <a:rPr lang="en-US" sz="1000" dirty="0"/>
              <a:t>              &lt;/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r>
              <a:rPr lang="en-US" sz="1000" dirty="0"/>
              <a:t>            &lt;/div&gt;&lt;!-- /content --&gt;</a:t>
            </a:r>
          </a:p>
          <a:p>
            <a:r>
              <a:rPr lang="en-US" sz="1000" dirty="0"/>
              <a:t>          </a:t>
            </a:r>
          </a:p>
          <a:p>
            <a:r>
              <a:rPr lang="en-US" sz="1000" dirty="0"/>
              <a:t>            &lt;div data-role="footer" data-position="fixed" data-theme="b"&gt;</a:t>
            </a:r>
          </a:p>
          <a:p>
            <a:r>
              <a:rPr lang="en-US" sz="1000" dirty="0"/>
              <a:t>                &lt;div data-role="</a:t>
            </a:r>
            <a:r>
              <a:rPr lang="en-US" sz="1000" dirty="0" err="1"/>
              <a:t>navbar</a:t>
            </a:r>
            <a:r>
              <a:rPr lang="en-US" sz="1000" dirty="0"/>
              <a:t>"&gt;</a:t>
            </a:r>
          </a:p>
          <a:p>
            <a:r>
              <a:rPr lang="en-US" sz="1000" dirty="0"/>
              <a:t>                  &lt;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r>
              <a:rPr lang="en-US" sz="1000" dirty="0"/>
              <a:t>  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="#</a:t>
            </a:r>
            <a:r>
              <a:rPr lang="en-US" sz="1000" dirty="0" err="1"/>
              <a:t>MyHome</a:t>
            </a:r>
            <a:r>
              <a:rPr lang="en-US" sz="1000" dirty="0"/>
              <a:t>" class="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-active </a:t>
            </a:r>
            <a:r>
              <a:rPr lang="en-US" sz="1000" dirty="0" err="1"/>
              <a:t>ui</a:t>
            </a:r>
            <a:r>
              <a:rPr lang="en-US" sz="1000" dirty="0"/>
              <a:t>-state-persist" data-transition="fade" data-icon="home"&gt;Home&lt;/a&gt;&lt;/li&gt;</a:t>
            </a:r>
          </a:p>
          <a:p>
            <a:r>
              <a:rPr lang="en-US" sz="1000" dirty="0"/>
              <a:t>  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="#Research" class="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-active </a:t>
            </a:r>
            <a:r>
              <a:rPr lang="en-US" sz="1000" dirty="0" err="1"/>
              <a:t>ui</a:t>
            </a:r>
            <a:r>
              <a:rPr lang="en-US" sz="1000" dirty="0"/>
              <a:t>-state-persist" data-transition="fade" data-icon="star"&gt;Research&lt;/a&gt;&lt;/li&gt;</a:t>
            </a:r>
          </a:p>
          <a:p>
            <a:r>
              <a:rPr lang="en-US" sz="1000" dirty="0"/>
              <a:t>  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="#Teaching" class="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-active </a:t>
            </a:r>
            <a:r>
              <a:rPr lang="en-US" sz="1000" dirty="0" err="1"/>
              <a:t>ui</a:t>
            </a:r>
            <a:r>
              <a:rPr lang="en-US" sz="1000" dirty="0"/>
              <a:t>-state-persist" data-transition="fade" data-icon="check"&gt;Teaching&lt;/a&gt;&lt;/li&gt;</a:t>
            </a:r>
          </a:p>
          <a:p>
            <a:r>
              <a:rPr lang="en-US" sz="1000" dirty="0"/>
              <a:t>                  &lt;li&gt;&lt;a </a:t>
            </a:r>
            <a:r>
              <a:rPr lang="en-US" sz="1000" dirty="0" err="1"/>
              <a:t>href</a:t>
            </a:r>
            <a:r>
              <a:rPr lang="en-US" sz="1000" dirty="0"/>
              <a:t>="#About" class="</a:t>
            </a:r>
            <a:r>
              <a:rPr lang="en-US" sz="1000" dirty="0" err="1"/>
              <a:t>ui</a:t>
            </a:r>
            <a:r>
              <a:rPr lang="en-US" sz="1000" dirty="0"/>
              <a:t>-</a:t>
            </a:r>
            <a:r>
              <a:rPr lang="en-US" sz="1000" dirty="0" err="1"/>
              <a:t>btn</a:t>
            </a:r>
            <a:r>
              <a:rPr lang="en-US" sz="1000" dirty="0"/>
              <a:t>-active </a:t>
            </a:r>
            <a:r>
              <a:rPr lang="en-US" sz="1000" dirty="0" err="1"/>
              <a:t>ui</a:t>
            </a:r>
            <a:r>
              <a:rPr lang="en-US" sz="1000" dirty="0"/>
              <a:t>-state-persist" data-transition="fade" data-icon="grid"&gt;About&lt;/a&gt;&lt;/li&gt;</a:t>
            </a:r>
          </a:p>
          <a:p>
            <a:r>
              <a:rPr lang="en-US" sz="1000" dirty="0"/>
              <a:t>                  &lt;/</a:t>
            </a:r>
            <a:r>
              <a:rPr lang="en-US" sz="1000" dirty="0" err="1"/>
              <a:t>ul</a:t>
            </a:r>
            <a:r>
              <a:rPr lang="en-US" sz="1000" dirty="0"/>
              <a:t>&gt;</a:t>
            </a:r>
          </a:p>
          <a:p>
            <a:r>
              <a:rPr lang="en-US" sz="1000" dirty="0"/>
              <a:t>                &lt;/div&gt;</a:t>
            </a:r>
          </a:p>
          <a:p>
            <a:r>
              <a:rPr lang="en-US" sz="1000" dirty="0"/>
              <a:t>            &lt;/div&gt;&lt;!-- /footer --&gt;</a:t>
            </a:r>
          </a:p>
          <a:p>
            <a:r>
              <a:rPr lang="en-US" sz="1000" dirty="0"/>
              <a:t>        &lt;/div&gt;&lt;!-- /page 5 </a:t>
            </a:r>
            <a:r>
              <a:rPr lang="en-US" sz="1000" dirty="0" smtClean="0"/>
              <a:t>Teaching--&gt;</a:t>
            </a:r>
            <a:endParaRPr lang="en-US" sz="1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501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Page 5 Teaching</a:t>
            </a:r>
            <a:endParaRPr lang="en-US" sz="4000" b="1" dirty="0">
              <a:solidFill>
                <a:srgbClr val="4F81B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9077" y="6488668"/>
            <a:ext cx="3280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http://mail.tku.edu.tw/myday/</a:t>
            </a:r>
            <a:r>
              <a:rPr lang="en-US" dirty="0" smtClean="0">
                <a:hlinkClick r:id="rId2"/>
              </a:rPr>
              <a:t>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684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Summary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2933"/>
            <a:ext cx="8229600" cy="5273324"/>
          </a:xfrm>
          <a:ln>
            <a:noFill/>
          </a:ln>
        </p:spPr>
        <p:txBody>
          <a:bodyPr/>
          <a:lstStyle/>
          <a:p>
            <a:r>
              <a:rPr lang="en-US" dirty="0" err="1" smtClean="0"/>
              <a:t>jQuery</a:t>
            </a:r>
            <a:r>
              <a:rPr lang="en-US" dirty="0" smtClean="0"/>
              <a:t> Mobile</a:t>
            </a:r>
          </a:p>
          <a:p>
            <a:pPr lvl="1"/>
            <a:r>
              <a:rPr lang="en-US" dirty="0" smtClean="0"/>
              <a:t>JavaScript Library</a:t>
            </a:r>
          </a:p>
          <a:p>
            <a:pPr lvl="1"/>
            <a:r>
              <a:rPr lang="en-US" dirty="0" err="1" smtClean="0"/>
              <a:t>jQuery</a:t>
            </a:r>
            <a:endParaRPr lang="en-US" dirty="0" smtClean="0"/>
          </a:p>
          <a:p>
            <a:pPr lvl="1"/>
            <a:r>
              <a:rPr lang="en-US" dirty="0" err="1" smtClean="0"/>
              <a:t>jQuery</a:t>
            </a:r>
            <a:r>
              <a:rPr lang="en-US" dirty="0" smtClean="0"/>
              <a:t> UI</a:t>
            </a:r>
          </a:p>
          <a:p>
            <a:r>
              <a:rPr lang="en-US" dirty="0" smtClean="0"/>
              <a:t>Demo</a:t>
            </a:r>
          </a:p>
          <a:p>
            <a:pPr lvl="1"/>
            <a:r>
              <a:rPr lang="en-US" dirty="0" smtClean="0"/>
              <a:t>Building Mobile Apps with </a:t>
            </a:r>
            <a:r>
              <a:rPr lang="en-US" dirty="0" err="1" smtClean="0"/>
              <a:t>JQuery</a:t>
            </a:r>
            <a:r>
              <a:rPr lang="en-US" dirty="0" smtClean="0"/>
              <a:t> Mobile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898" y="1600273"/>
            <a:ext cx="4269517" cy="1301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917" y="5556468"/>
            <a:ext cx="1816374" cy="1064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883" y="4607708"/>
            <a:ext cx="2970443" cy="90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2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799"/>
            <a:ext cx="8229600" cy="8780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References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34873"/>
            <a:ext cx="8381895" cy="5571383"/>
          </a:xfrm>
        </p:spPr>
        <p:txBody>
          <a:bodyPr>
            <a:normAutofit/>
          </a:bodyPr>
          <a:lstStyle/>
          <a:p>
            <a:r>
              <a:rPr lang="en-US" sz="2400" dirty="0"/>
              <a:t>Learn HTML5 and JavaScript for </a:t>
            </a:r>
            <a:r>
              <a:rPr lang="en-US" sz="2400" dirty="0" err="1"/>
              <a:t>iOS</a:t>
            </a:r>
            <a:r>
              <a:rPr lang="en-US" sz="2400" dirty="0"/>
              <a:t>: Web Standards-based Apps for iPhone, </a:t>
            </a:r>
            <a:r>
              <a:rPr lang="en-US" sz="2400" dirty="0" err="1"/>
              <a:t>iPad</a:t>
            </a:r>
            <a:r>
              <a:rPr lang="en-US" sz="2400" dirty="0"/>
              <a:t>, and iPod touch, Scott Preston, </a:t>
            </a:r>
            <a:r>
              <a:rPr lang="en-US" sz="2400" dirty="0" err="1"/>
              <a:t>Apress</a:t>
            </a:r>
            <a:r>
              <a:rPr lang="en-US" sz="2400" dirty="0"/>
              <a:t>, 2012</a:t>
            </a:r>
          </a:p>
          <a:p>
            <a:r>
              <a:rPr lang="en-US" sz="2400" dirty="0" err="1" smtClean="0"/>
              <a:t>jQuery</a:t>
            </a:r>
            <a:r>
              <a:rPr lang="en-US" sz="2400" dirty="0" smtClean="0"/>
              <a:t> Mobile</a:t>
            </a:r>
          </a:p>
          <a:p>
            <a:pPr lvl="1"/>
            <a:r>
              <a:rPr lang="en-US" sz="2400" dirty="0">
                <a:hlinkClick r:id="rId2"/>
              </a:rPr>
              <a:t>http://jquerymobile.com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 smtClean="0"/>
          </a:p>
          <a:p>
            <a:r>
              <a:rPr lang="en-US" sz="2400" dirty="0" smtClean="0"/>
              <a:t>W3schools </a:t>
            </a:r>
            <a:r>
              <a:rPr lang="en-US" sz="2400" dirty="0" err="1" smtClean="0"/>
              <a:t>jQuery</a:t>
            </a:r>
            <a:r>
              <a:rPr lang="en-US" sz="2400" dirty="0" smtClean="0"/>
              <a:t> Mobile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hlinkClick r:id="rId3"/>
              </a:rPr>
              <a:t>http://www.w3schools.com/jquerymobile/default.asp</a:t>
            </a:r>
            <a:endParaRPr lang="en-US" sz="2400" dirty="0">
              <a:solidFill>
                <a:srgbClr val="BFBFBF"/>
              </a:solidFill>
            </a:endParaRPr>
          </a:p>
          <a:p>
            <a:pPr lvl="1"/>
            <a:endParaRPr lang="en-US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651" y="803878"/>
            <a:ext cx="4686094" cy="58007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4473" y="6606257"/>
            <a:ext cx="65884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://www.amazon.com/Learn-HTML5-JavaScript-iOS-Standards-based/dp/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1430240385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3747" y="-1"/>
            <a:ext cx="8625347" cy="803879"/>
          </a:xfrm>
        </p:spPr>
        <p:txBody>
          <a:bodyPr>
            <a:noAutofit/>
          </a:bodyPr>
          <a:lstStyle/>
          <a:p>
            <a:r>
              <a:rPr lang="en-US" sz="2400" dirty="0"/>
              <a:t>Learn HTML5 and JavaScript for </a:t>
            </a:r>
            <a:r>
              <a:rPr lang="en-US" sz="2400" dirty="0" err="1"/>
              <a:t>iOS</a:t>
            </a:r>
            <a:r>
              <a:rPr lang="en-US" sz="2400" dirty="0"/>
              <a:t>: Web Standards-based Apps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for </a:t>
            </a:r>
            <a:r>
              <a:rPr lang="en-US" sz="2400" dirty="0"/>
              <a:t>iPhone, </a:t>
            </a:r>
            <a:r>
              <a:rPr lang="en-US" sz="2400" dirty="0" err="1"/>
              <a:t>iPad</a:t>
            </a:r>
            <a:r>
              <a:rPr lang="en-US" sz="2400" dirty="0"/>
              <a:t>, and iPod touch</a:t>
            </a:r>
            <a:r>
              <a:rPr lang="en-US" sz="2000" dirty="0"/>
              <a:t>, </a:t>
            </a:r>
            <a:r>
              <a:rPr lang="en-US" sz="1600" dirty="0"/>
              <a:t>Scott Preston, </a:t>
            </a:r>
            <a:r>
              <a:rPr lang="en-US" sz="1600" dirty="0" err="1"/>
              <a:t>Apress</a:t>
            </a:r>
            <a:r>
              <a:rPr lang="en-US" sz="1600" dirty="0"/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200425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48"/>
            <a:ext cx="8229600" cy="1056286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Mobile Web App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583164" y="1366780"/>
            <a:ext cx="1515762" cy="1123037"/>
          </a:xfrm>
          <a:prstGeom prst="roundRect">
            <a:avLst>
              <a:gd name="adj" fmla="val 917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HTML</a:t>
            </a:r>
            <a:endParaRPr lang="en-US" sz="2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4445544" y="3244936"/>
            <a:ext cx="1515762" cy="1123037"/>
          </a:xfrm>
          <a:prstGeom prst="roundRect">
            <a:avLst>
              <a:gd name="adj" fmla="val 9172"/>
            </a:avLst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JavaScript</a:t>
            </a:r>
            <a:endParaRPr lang="en-US" sz="22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583164" y="3256009"/>
            <a:ext cx="1515762" cy="1123037"/>
          </a:xfrm>
          <a:prstGeom prst="roundRect">
            <a:avLst>
              <a:gd name="adj" fmla="val 917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CSS</a:t>
            </a:r>
            <a:endParaRPr lang="en-US" sz="2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6544702" y="2339820"/>
            <a:ext cx="1515762" cy="1123037"/>
          </a:xfrm>
          <a:prstGeom prst="roundRect">
            <a:avLst>
              <a:gd name="adj" fmla="val 9172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Phone Data</a:t>
            </a:r>
            <a:endParaRPr lang="en-US" sz="22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6544702" y="4202397"/>
            <a:ext cx="1515762" cy="1123037"/>
          </a:xfrm>
          <a:prstGeom prst="roundRect">
            <a:avLst>
              <a:gd name="adj" fmla="val 9172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External Data</a:t>
            </a:r>
            <a:endParaRPr lang="en-US" sz="22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678963" y="3244936"/>
            <a:ext cx="1515762" cy="1123037"/>
          </a:xfrm>
          <a:prstGeom prst="roundRect">
            <a:avLst>
              <a:gd name="adj" fmla="val 9172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Templates</a:t>
            </a:r>
            <a:endParaRPr lang="en-US" sz="22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2583164" y="5132663"/>
            <a:ext cx="3378142" cy="1330802"/>
          </a:xfrm>
          <a:prstGeom prst="roundRect">
            <a:avLst>
              <a:gd name="adj" fmla="val 9172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Mobile frameworks </a:t>
            </a:r>
            <a:br>
              <a:rPr lang="en-US" sz="2200" b="1" dirty="0" smtClean="0"/>
            </a:br>
            <a:r>
              <a:rPr lang="en-US" sz="2200" b="1" dirty="0" smtClean="0"/>
              <a:t>and </a:t>
            </a:r>
            <a:br>
              <a:rPr lang="en-US" sz="2200" b="1" dirty="0" smtClean="0"/>
            </a:br>
            <a:r>
              <a:rPr lang="en-US" sz="2200" b="1" dirty="0" smtClean="0"/>
              <a:t>Libraries</a:t>
            </a:r>
            <a:endParaRPr lang="en-US" sz="2200" b="1" dirty="0"/>
          </a:p>
        </p:txBody>
      </p:sp>
      <p:cxnSp>
        <p:nvCxnSpPr>
          <p:cNvPr id="18" name="Elbow Connector 17"/>
          <p:cNvCxnSpPr>
            <a:stCxn id="9" idx="0"/>
            <a:endCxn id="8" idx="3"/>
          </p:cNvCxnSpPr>
          <p:nvPr/>
        </p:nvCxnSpPr>
        <p:spPr>
          <a:xfrm rot="16200000" flipV="1">
            <a:off x="3992858" y="2034368"/>
            <a:ext cx="1316637" cy="110449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endCxn id="8" idx="1"/>
          </p:cNvCxnSpPr>
          <p:nvPr/>
        </p:nvCxnSpPr>
        <p:spPr>
          <a:xfrm rot="5400000" flipH="1" flipV="1">
            <a:off x="1351686" y="2013458"/>
            <a:ext cx="1316637" cy="114632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319376" y="2489818"/>
            <a:ext cx="0" cy="7551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2" idx="1"/>
            <a:endCxn id="9" idx="3"/>
          </p:cNvCxnSpPr>
          <p:nvPr/>
        </p:nvCxnSpPr>
        <p:spPr>
          <a:xfrm rot="10800000">
            <a:off x="5961306" y="3806456"/>
            <a:ext cx="583396" cy="95746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11" idx="1"/>
            <a:endCxn id="9" idx="3"/>
          </p:cNvCxnSpPr>
          <p:nvPr/>
        </p:nvCxnSpPr>
        <p:spPr>
          <a:xfrm rot="10800000" flipV="1">
            <a:off x="5961306" y="2901339"/>
            <a:ext cx="583396" cy="905116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14" idx="0"/>
            <a:endCxn id="9" idx="2"/>
          </p:cNvCxnSpPr>
          <p:nvPr/>
        </p:nvCxnSpPr>
        <p:spPr>
          <a:xfrm rot="5400000" flipH="1" flipV="1">
            <a:off x="4355485" y="4284723"/>
            <a:ext cx="764690" cy="93119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14" idx="0"/>
            <a:endCxn id="10" idx="2"/>
          </p:cNvCxnSpPr>
          <p:nvPr/>
        </p:nvCxnSpPr>
        <p:spPr>
          <a:xfrm rot="16200000" flipV="1">
            <a:off x="3429832" y="4290260"/>
            <a:ext cx="753617" cy="93119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6" y="1012771"/>
            <a:ext cx="626562" cy="89037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995" y="2590083"/>
            <a:ext cx="449706" cy="63511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8" y="2623348"/>
            <a:ext cx="438997" cy="6215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10" y="5595800"/>
            <a:ext cx="1886398" cy="535051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925717" y="6611778"/>
            <a:ext cx="7292567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rgbClr val="A6A6A6"/>
                </a:solidFill>
              </a:rPr>
              <a:t>Source: Scott </a:t>
            </a:r>
            <a:r>
              <a:rPr lang="en-US" sz="1000" dirty="0">
                <a:solidFill>
                  <a:srgbClr val="A6A6A6"/>
                </a:solidFill>
              </a:rPr>
              <a:t>Preston, Learn HTML5 and JavaScript for </a:t>
            </a:r>
            <a:r>
              <a:rPr lang="en-US" sz="1000" dirty="0" err="1">
                <a:solidFill>
                  <a:srgbClr val="A6A6A6"/>
                </a:solidFill>
              </a:rPr>
              <a:t>iOS</a:t>
            </a:r>
            <a:r>
              <a:rPr lang="en-US" sz="1000" dirty="0">
                <a:solidFill>
                  <a:srgbClr val="A6A6A6"/>
                </a:solidFill>
              </a:rPr>
              <a:t>: Web Standards-based Apps for iPhone, </a:t>
            </a:r>
            <a:r>
              <a:rPr lang="en-US" sz="1000" dirty="0" err="1">
                <a:solidFill>
                  <a:srgbClr val="A6A6A6"/>
                </a:solidFill>
              </a:rPr>
              <a:t>iPad</a:t>
            </a:r>
            <a:r>
              <a:rPr lang="en-US" sz="1000" dirty="0">
                <a:solidFill>
                  <a:srgbClr val="A6A6A6"/>
                </a:solidFill>
              </a:rPr>
              <a:t>, and iPod touch, </a:t>
            </a:r>
            <a:r>
              <a:rPr lang="en-US" sz="1000" dirty="0" err="1">
                <a:solidFill>
                  <a:srgbClr val="A6A6A6"/>
                </a:solidFill>
              </a:rPr>
              <a:t>Apress</a:t>
            </a:r>
            <a:r>
              <a:rPr lang="en-US" sz="1000" dirty="0">
                <a:solidFill>
                  <a:srgbClr val="A6A6A6"/>
                </a:solidFill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13901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</TotalTime>
  <Words>3890</Words>
  <Application>Microsoft Macintosh PowerPoint</Application>
  <PresentationFormat>On-screen Show (4:3)</PresentationFormat>
  <Paragraphs>648</Paragraphs>
  <Slides>76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2" baseType="lpstr">
      <vt:lpstr>Calibri</vt:lpstr>
      <vt:lpstr>Courier</vt:lpstr>
      <vt:lpstr>Wingdings</vt:lpstr>
      <vt:lpstr>新細明體</vt:lpstr>
      <vt:lpstr>Arial</vt:lpstr>
      <vt:lpstr>Office Theme</vt:lpstr>
      <vt:lpstr>Social Media Apps Programming</vt:lpstr>
      <vt:lpstr>Course Schedule (1/3)</vt:lpstr>
      <vt:lpstr>Course Schedule (2/3)</vt:lpstr>
      <vt:lpstr>Course Schedule (3/3)</vt:lpstr>
      <vt:lpstr>Outline</vt:lpstr>
      <vt:lpstr>Android /iOS Apps Programming</vt:lpstr>
      <vt:lpstr>App Development Comparison</vt:lpstr>
      <vt:lpstr>Learn HTML5 and JavaScript for iOS: Web Standards-based Apps  for iPhone, iPad, and iPod touch, Scott Preston, Apress, 2012</vt:lpstr>
      <vt:lpstr>Mobile Web App</vt:lpstr>
      <vt:lpstr>jQuery Mobile</vt:lpstr>
      <vt:lpstr>Responsive Web Design (RWD) Responsive Front-end Framework Google Material Design</vt:lpstr>
      <vt:lpstr>Bootstrap</vt:lpstr>
      <vt:lpstr>ionic</vt:lpstr>
      <vt:lpstr>Sencha Touch</vt:lpstr>
      <vt:lpstr>Material Design Lite (MDL)</vt:lpstr>
      <vt:lpstr>MUI</vt:lpstr>
      <vt:lpstr>Materialize</vt:lpstr>
      <vt:lpstr>jQuery Mobile</vt:lpstr>
      <vt:lpstr>jQuery Mobile</vt:lpstr>
      <vt:lpstr>jQuery</vt:lpstr>
      <vt:lpstr>jQuery</vt:lpstr>
      <vt:lpstr>jQuery UI</vt:lpstr>
      <vt:lpstr>jQuery Mobile</vt:lpstr>
      <vt:lpstr>jQuery Mobile Demos</vt:lpstr>
      <vt:lpstr>jQuery Mobile Demos</vt:lpstr>
      <vt:lpstr>jQuery Mobile Demos</vt:lpstr>
      <vt:lpstr>jQuery Mobile Download</vt:lpstr>
      <vt:lpstr>jQuery Mobile</vt:lpstr>
      <vt:lpstr>viewport</vt:lpstr>
      <vt:lpstr>viewport</vt:lpstr>
      <vt:lpstr>jquery-1.11.1.min.js jquery.mobile-1.4.5.min.css jquery.mobile-1.4.5.min.js</vt:lpstr>
      <vt:lpstr>jQuery Mobile Page</vt:lpstr>
      <vt:lpstr>jQuery Mobile Page</vt:lpstr>
      <vt:lpstr>jQuery Mobile: Mobile Graded Browser Support</vt:lpstr>
      <vt:lpstr>jQuery Mobile: Mobile Graded Browser Support</vt:lpstr>
      <vt:lpstr>W3schools.com jQuery Mobile</vt:lpstr>
      <vt:lpstr>codiqa: drag-and-drop builder for mobile apps</vt:lpstr>
      <vt:lpstr>PowerPoint Presentation</vt:lpstr>
      <vt:lpstr>codiqa demo</vt:lpstr>
      <vt:lpstr>Codiqa 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 inspired: Built with jQuery Mobile</vt:lpstr>
      <vt:lpstr>PowerPoint Presentation</vt:lpstr>
      <vt:lpstr>PowerPoint Presentation</vt:lpstr>
      <vt:lpstr>Mobile website for Stanford University http://m.stanford.edu</vt:lpstr>
      <vt:lpstr>data-role="page”</vt:lpstr>
      <vt:lpstr>data-role=“button”</vt:lpstr>
      <vt:lpstr>data-role=“listview”</vt:lpstr>
      <vt:lpstr>ListView Example</vt:lpstr>
      <vt:lpstr>ListView Example</vt:lpstr>
      <vt:lpstr>Form Element</vt:lpstr>
      <vt:lpstr>data-theme=“a”</vt:lpstr>
      <vt:lpstr>data-icon=“star”</vt:lpstr>
      <vt:lpstr>jQuery Mobile Icon Pack</vt:lpstr>
      <vt:lpstr>ThemeRoller for jQuery Mobile</vt:lpstr>
      <vt:lpstr>ThemeRoller for jQuery Mobile</vt:lpstr>
      <vt:lpstr>PowerPoint Presentation</vt:lpstr>
      <vt:lpstr>Demo Building Mobile Apps with  jQuery Mobile</vt:lpstr>
      <vt:lpstr>Mobile Myday</vt:lpstr>
      <vt:lpstr>Online Editor: http://jsbin.com</vt:lpstr>
      <vt:lpstr>PowerPoint Presentation</vt:lpstr>
      <vt:lpstr>PowerPoint Presentation</vt:lpstr>
      <vt:lpstr>jQuery jQuery.Mobile js css</vt:lpstr>
      <vt:lpstr>PowerPoint Presentation</vt:lpstr>
      <vt:lpstr>Page 2 Vita</vt:lpstr>
      <vt:lpstr>Page 3 Education</vt:lpstr>
      <vt:lpstr>Mobile Myday</vt:lpstr>
      <vt:lpstr>Mobile Myday</vt:lpstr>
      <vt:lpstr>PowerPoint Presentation</vt:lpstr>
      <vt:lpstr>PowerPoint Presentation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Apps Programming</dc:title>
  <dc:subject/>
  <dc:creator>MY DAY</dc:creator>
  <cp:keywords/>
  <dc:description/>
  <cp:lastModifiedBy>Microsoft Office User</cp:lastModifiedBy>
  <cp:revision>162</cp:revision>
  <cp:lastPrinted>2016-10-18T00:12:36Z</cp:lastPrinted>
  <dcterms:created xsi:type="dcterms:W3CDTF">2013-09-24T21:30:58Z</dcterms:created>
  <dcterms:modified xsi:type="dcterms:W3CDTF">2016-10-18T00:14:41Z</dcterms:modified>
  <cp:category/>
</cp:coreProperties>
</file>