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handoutMasterIdLst>
    <p:handoutMasterId r:id="rId88"/>
  </p:handoutMasterIdLst>
  <p:sldIdLst>
    <p:sldId id="256" r:id="rId2"/>
    <p:sldId id="322" r:id="rId3"/>
    <p:sldId id="323" r:id="rId4"/>
    <p:sldId id="324" r:id="rId5"/>
    <p:sldId id="312" r:id="rId6"/>
    <p:sldId id="325" r:id="rId7"/>
    <p:sldId id="326" r:id="rId8"/>
    <p:sldId id="327" r:id="rId9"/>
    <p:sldId id="328" r:id="rId10"/>
    <p:sldId id="333" r:id="rId11"/>
    <p:sldId id="329" r:id="rId12"/>
    <p:sldId id="384" r:id="rId13"/>
    <p:sldId id="385" r:id="rId14"/>
    <p:sldId id="386" r:id="rId15"/>
    <p:sldId id="387" r:id="rId16"/>
    <p:sldId id="388" r:id="rId17"/>
    <p:sldId id="330" r:id="rId18"/>
    <p:sldId id="331" r:id="rId19"/>
    <p:sldId id="332" r:id="rId20"/>
    <p:sldId id="305" r:id="rId21"/>
    <p:sldId id="306" r:id="rId22"/>
    <p:sldId id="336" r:id="rId23"/>
    <p:sldId id="272" r:id="rId24"/>
    <p:sldId id="316" r:id="rId25"/>
    <p:sldId id="278" r:id="rId26"/>
    <p:sldId id="380" r:id="rId27"/>
    <p:sldId id="279" r:id="rId28"/>
    <p:sldId id="281" r:id="rId29"/>
    <p:sldId id="304" r:id="rId30"/>
    <p:sldId id="282" r:id="rId31"/>
    <p:sldId id="295" r:id="rId32"/>
    <p:sldId id="296" r:id="rId33"/>
    <p:sldId id="297" r:id="rId34"/>
    <p:sldId id="298" r:id="rId35"/>
    <p:sldId id="299" r:id="rId36"/>
    <p:sldId id="284" r:id="rId37"/>
    <p:sldId id="291" r:id="rId38"/>
    <p:sldId id="292" r:id="rId39"/>
    <p:sldId id="293" r:id="rId40"/>
    <p:sldId id="294" r:id="rId41"/>
    <p:sldId id="337" r:id="rId42"/>
    <p:sldId id="338" r:id="rId43"/>
    <p:sldId id="339" r:id="rId44"/>
    <p:sldId id="340" r:id="rId45"/>
    <p:sldId id="341" r:id="rId46"/>
    <p:sldId id="342"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81" r:id="rId64"/>
    <p:sldId id="382" r:id="rId65"/>
    <p:sldId id="383" r:id="rId66"/>
    <p:sldId id="360" r:id="rId67"/>
    <p:sldId id="361" r:id="rId68"/>
    <p:sldId id="362" r:id="rId69"/>
    <p:sldId id="363" r:id="rId70"/>
    <p:sldId id="364" r:id="rId71"/>
    <p:sldId id="365" r:id="rId72"/>
    <p:sldId id="366" r:id="rId73"/>
    <p:sldId id="367" r:id="rId74"/>
    <p:sldId id="368" r:id="rId75"/>
    <p:sldId id="369" r:id="rId76"/>
    <p:sldId id="370" r:id="rId77"/>
    <p:sldId id="371" r:id="rId78"/>
    <p:sldId id="372" r:id="rId79"/>
    <p:sldId id="373" r:id="rId80"/>
    <p:sldId id="374" r:id="rId81"/>
    <p:sldId id="375" r:id="rId82"/>
    <p:sldId id="376" r:id="rId83"/>
    <p:sldId id="377" r:id="rId84"/>
    <p:sldId id="378" r:id="rId85"/>
    <p:sldId id="379"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27"/>
    <p:restoredTop sz="81729"/>
  </p:normalViewPr>
  <p:slideViewPr>
    <p:cSldViewPr snapToGrid="0" snapToObjects="1">
      <p:cViewPr varScale="1">
        <p:scale>
          <a:sx n="77" d="100"/>
          <a:sy n="77" d="100"/>
        </p:scale>
        <p:origin x="144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handoutMaster" Target="handoutMasters/handoutMaster1.xml"/><Relationship Id="rId8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E028C4-A54A-1940-AEED-15EAB8C3363A}" type="datetimeFigureOut">
              <a:rPr lang="en-US" smtClean="0"/>
              <a:t>9/29/17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22DD7A-EE99-204B-A96C-DECC67FADD2C}" type="slidenum">
              <a:rPr lang="en-US" smtClean="0"/>
              <a:t>‹#›</a:t>
            </a:fld>
            <a:endParaRPr lang="en-US"/>
          </a:p>
        </p:txBody>
      </p:sp>
    </p:spTree>
    <p:extLst>
      <p:ext uri="{BB962C8B-B14F-4D97-AF65-F5344CB8AC3E}">
        <p14:creationId xmlns:p14="http://schemas.microsoft.com/office/powerpoint/2010/main" val="37866839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2C95E-49E4-9C4F-B7FE-E4B64BFF9BDF}" type="datetimeFigureOut">
              <a:rPr lang="en-US" smtClean="0"/>
              <a:t>9/29/17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108DA-075C-8B48-8B18-EEE5065310D5}" type="slidenum">
              <a:rPr lang="en-US" smtClean="0"/>
              <a:t>‹#›</a:t>
            </a:fld>
            <a:endParaRPr lang="en-US"/>
          </a:p>
        </p:txBody>
      </p:sp>
    </p:spTree>
    <p:extLst>
      <p:ext uri="{BB962C8B-B14F-4D97-AF65-F5344CB8AC3E}">
        <p14:creationId xmlns:p14="http://schemas.microsoft.com/office/powerpoint/2010/main" val="27159831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s://developer.apple.com/swif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s://developer.apple.com/swif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a new survey commissioned by </a:t>
            </a:r>
            <a:r>
              <a:rPr lang="en-US" dirty="0" err="1" smtClean="0"/>
              <a:t>Telerik’s</a:t>
            </a:r>
            <a:r>
              <a:rPr lang="en-US" dirty="0" smtClean="0"/>
              <a:t> Kendo UI, the majority of developers now prefer to work with HTML5 instead of native apps for their cross-platform development. Half of the 5,000 developers surveyed in the company’s 2013 Global Developer Survey also said that they developed apps using HTML5 in 2012 and 90% of them plan to do so in 2013. Only 15% of developers said they would prefer to use a native-only approach.</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techcrunch.com</a:t>
            </a:r>
            <a:r>
              <a:rPr lang="en-US" dirty="0" smtClean="0"/>
              <a:t>/2013/02/26/survey-most-developers-now-prefer-html5-for-cross-platform-development/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9</a:t>
            </a:fld>
            <a:endParaRPr lang="en-US"/>
          </a:p>
        </p:txBody>
      </p:sp>
    </p:spTree>
    <p:extLst>
      <p:ext uri="{BB962C8B-B14F-4D97-AF65-F5344CB8AC3E}">
        <p14:creationId xmlns:p14="http://schemas.microsoft.com/office/powerpoint/2010/main" val="139849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Swift Language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Swift is a new object-oriented programming language for </a:t>
            </a:r>
            <a:r>
              <a:rPr lang="en-US" sz="1200" kern="1200" dirty="0" err="1" smtClean="0">
                <a:solidFill>
                  <a:schemeClr val="tx1"/>
                </a:solidFill>
                <a:latin typeface="+mn-lt"/>
                <a:ea typeface="+mn-ea"/>
                <a:cs typeface="+mn-cs"/>
              </a:rPr>
              <a:t>iOS</a:t>
            </a:r>
            <a:r>
              <a:rPr lang="en-US" sz="1200" kern="1200" dirty="0" smtClean="0">
                <a:solidFill>
                  <a:schemeClr val="tx1"/>
                </a:solidFill>
                <a:latin typeface="+mn-lt"/>
                <a:ea typeface="+mn-ea"/>
                <a:cs typeface="+mn-cs"/>
              </a:rPr>
              <a:t> and OS X development. Swift is modern, powerful, expressive, and easy to use.</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65000"/>
                  </a:schemeClr>
                </a:solidFill>
                <a:hlinkClick r:id="rId3"/>
              </a:rPr>
              <a:t>https://developer.apple.com/swift/</a:t>
            </a:r>
            <a:endParaRPr lang="en-US" sz="1200" b="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63108DA-075C-8B48-8B18-EEE5065310D5}" type="slidenum">
              <a:rPr lang="en-US" smtClean="0"/>
              <a:t>45</a:t>
            </a:fld>
            <a:endParaRPr lang="en-US"/>
          </a:p>
        </p:txBody>
      </p:sp>
    </p:spTree>
    <p:extLst>
      <p:ext uri="{BB962C8B-B14F-4D97-AF65-F5344CB8AC3E}">
        <p14:creationId xmlns:p14="http://schemas.microsoft.com/office/powerpoint/2010/main" val="1553142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Swift Language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Swift is a new object-oriented programming language for </a:t>
            </a:r>
            <a:r>
              <a:rPr lang="en-US" sz="1200" kern="1200" dirty="0" err="1" smtClean="0">
                <a:solidFill>
                  <a:schemeClr val="tx1"/>
                </a:solidFill>
                <a:latin typeface="+mn-lt"/>
                <a:ea typeface="+mn-ea"/>
                <a:cs typeface="+mn-cs"/>
              </a:rPr>
              <a:t>iOS</a:t>
            </a:r>
            <a:r>
              <a:rPr lang="en-US" sz="1200" kern="1200" dirty="0" smtClean="0">
                <a:solidFill>
                  <a:schemeClr val="tx1"/>
                </a:solidFill>
                <a:latin typeface="+mn-lt"/>
                <a:ea typeface="+mn-ea"/>
                <a:cs typeface="+mn-cs"/>
              </a:rPr>
              <a:t> and OS X development. Swift is modern, powerful, expressive, and easy to use.</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Fast.</a:t>
            </a:r>
            <a:r>
              <a:rPr lang="en-US" sz="1200" b="0" kern="1200" dirty="0" smtClean="0">
                <a:solidFill>
                  <a:schemeClr val="tx1"/>
                </a:solidFill>
                <a:latin typeface="+mn-lt"/>
                <a:ea typeface="+mn-ea"/>
                <a:cs typeface="+mn-cs"/>
              </a:rPr>
              <a:t> Compiles and optimizes with the advanced code analysis in LLVM to create high-performance apps.</a:t>
            </a:r>
          </a:p>
          <a:p>
            <a:r>
              <a:rPr lang="en-US" sz="1200" b="1" kern="1200" dirty="0" smtClean="0">
                <a:solidFill>
                  <a:schemeClr val="tx1"/>
                </a:solidFill>
                <a:latin typeface="+mn-lt"/>
                <a:ea typeface="+mn-ea"/>
                <a:cs typeface="+mn-cs"/>
              </a:rPr>
              <a:t>Complete platform.</a:t>
            </a:r>
            <a:r>
              <a:rPr lang="en-US" sz="1200" b="0" kern="1200" dirty="0" smtClean="0">
                <a:solidFill>
                  <a:schemeClr val="tx1"/>
                </a:solidFill>
                <a:latin typeface="+mn-lt"/>
                <a:ea typeface="+mn-ea"/>
                <a:cs typeface="+mn-cs"/>
              </a:rPr>
              <a:t> Access all of the Cocoa and Cocoa Touch frameworks with Swift.</a:t>
            </a:r>
          </a:p>
          <a:p>
            <a:r>
              <a:rPr lang="en-US" sz="1200" b="1" kern="1200" dirty="0" smtClean="0">
                <a:solidFill>
                  <a:schemeClr val="tx1"/>
                </a:solidFill>
                <a:latin typeface="+mn-lt"/>
                <a:ea typeface="+mn-ea"/>
                <a:cs typeface="+mn-cs"/>
              </a:rPr>
              <a:t>Safe by design.</a:t>
            </a:r>
            <a:r>
              <a:rPr lang="en-US" sz="1200" b="0" kern="1200" dirty="0" smtClean="0">
                <a:solidFill>
                  <a:schemeClr val="tx1"/>
                </a:solidFill>
                <a:latin typeface="+mn-lt"/>
                <a:ea typeface="+mn-ea"/>
                <a:cs typeface="+mn-cs"/>
              </a:rPr>
              <a:t> Eliminate huge categories of bugs, crashes, and security holes. Swift pairs increased type safety with type inference, restricts direct access to pointers, and automatically manages memory using ARC, making it easy for you to use Swift and create secure, stable software. Other language safety related features include mandatory variables initialization, automatic bounds checking to prevent overflows, conditionals break by default, and elimination of pointers to direct memory by default.</a:t>
            </a:r>
          </a:p>
          <a:p>
            <a:r>
              <a:rPr lang="en-US" sz="1200" b="1" kern="1200" dirty="0" smtClean="0">
                <a:solidFill>
                  <a:schemeClr val="tx1"/>
                </a:solidFill>
                <a:latin typeface="+mn-lt"/>
                <a:ea typeface="+mn-ea"/>
                <a:cs typeface="+mn-cs"/>
              </a:rPr>
              <a:t>Modern.</a:t>
            </a:r>
            <a:r>
              <a:rPr lang="en-US" sz="1200" b="0" kern="1200" dirty="0" smtClean="0">
                <a:solidFill>
                  <a:schemeClr val="tx1"/>
                </a:solidFill>
                <a:latin typeface="+mn-lt"/>
                <a:ea typeface="+mn-ea"/>
                <a:cs typeface="+mn-cs"/>
              </a:rPr>
              <a:t> Write, debug, and maintain less code, with an easy to write and read syntax, and no headers to maintain. Swift includes </a:t>
            </a:r>
            <a:r>
              <a:rPr lang="en-US" sz="1200" b="0" kern="1200" dirty="0" err="1" smtClean="0">
                <a:solidFill>
                  <a:schemeClr val="tx1"/>
                </a:solidFill>
                <a:latin typeface="+mn-lt"/>
                <a:ea typeface="+mn-ea"/>
                <a:cs typeface="+mn-cs"/>
              </a:rPr>
              <a:t>optionals</a:t>
            </a:r>
            <a:r>
              <a:rPr lang="en-US" sz="1200" b="0" kern="1200" dirty="0" smtClean="0">
                <a:solidFill>
                  <a:schemeClr val="tx1"/>
                </a:solidFill>
                <a:latin typeface="+mn-lt"/>
                <a:ea typeface="+mn-ea"/>
                <a:cs typeface="+mn-cs"/>
              </a:rPr>
              <a:t>, generics, closures, tuples, and other modern language features. Inspired by and improving upon Objective-C, Swift code feels natural to read and write.</a:t>
            </a:r>
          </a:p>
          <a:p>
            <a:r>
              <a:rPr lang="en-US" sz="1200" b="1" kern="1200" dirty="0" smtClean="0">
                <a:solidFill>
                  <a:schemeClr val="tx1"/>
                </a:solidFill>
                <a:latin typeface="+mn-lt"/>
                <a:ea typeface="+mn-ea"/>
                <a:cs typeface="+mn-cs"/>
              </a:rPr>
              <a:t>Interactive.</a:t>
            </a:r>
            <a:r>
              <a:rPr lang="en-US" sz="1200" b="0" kern="1200" dirty="0" smtClean="0">
                <a:solidFill>
                  <a:schemeClr val="tx1"/>
                </a:solidFill>
                <a:latin typeface="+mn-lt"/>
                <a:ea typeface="+mn-ea"/>
                <a:cs typeface="+mn-cs"/>
              </a:rPr>
              <a:t> Use Swift interactively to experiment with your ideas and see instant results.</a:t>
            </a:r>
          </a:p>
          <a:p>
            <a:r>
              <a:rPr lang="en-US" sz="1200" b="1" kern="1200" dirty="0" smtClean="0">
                <a:solidFill>
                  <a:schemeClr val="tx1"/>
                </a:solidFill>
                <a:latin typeface="+mn-lt"/>
                <a:ea typeface="+mn-ea"/>
                <a:cs typeface="+mn-cs"/>
              </a:rPr>
              <a:t>Unified.</a:t>
            </a:r>
            <a:r>
              <a:rPr lang="en-US" sz="1200" b="0" kern="1200" dirty="0" smtClean="0">
                <a:solidFill>
                  <a:schemeClr val="tx1"/>
                </a:solidFill>
                <a:latin typeface="+mn-lt"/>
                <a:ea typeface="+mn-ea"/>
                <a:cs typeface="+mn-cs"/>
              </a:rPr>
              <a:t> A complete replacement for both the C and Objective-C languages. Swift provides full object-oriented features, and includes low-level language primitives such as types, flow control, and operators.</a:t>
            </a:r>
          </a:p>
          <a:p>
            <a:endParaRPr lang="en-US" sz="1200" b="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65000"/>
                  </a:schemeClr>
                </a:solidFill>
                <a:hlinkClick r:id="rId3"/>
              </a:rPr>
              <a:t>https://developer.apple.com/swift/</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https://</a:t>
            </a:r>
            <a:r>
              <a:rPr lang="en-US" sz="1200" b="0" kern="1200" dirty="0" err="1" smtClean="0">
                <a:solidFill>
                  <a:schemeClr val="tx1"/>
                </a:solidFill>
                <a:latin typeface="+mn-lt"/>
                <a:ea typeface="+mn-ea"/>
                <a:cs typeface="+mn-cs"/>
              </a:rPr>
              <a:t>developer.apple.com</a:t>
            </a:r>
            <a:r>
              <a:rPr lang="en-US" sz="1200" b="0" kern="1200" dirty="0" smtClean="0">
                <a:solidFill>
                  <a:schemeClr val="tx1"/>
                </a:solidFill>
                <a:latin typeface="+mn-lt"/>
                <a:ea typeface="+mn-ea"/>
                <a:cs typeface="+mn-cs"/>
              </a:rPr>
              <a:t>/library/prerelease/mac/documentation/Swift/Conceptual/</a:t>
            </a:r>
            <a:r>
              <a:rPr lang="en-US" sz="1200" b="0" kern="1200" dirty="0" err="1" smtClean="0">
                <a:solidFill>
                  <a:schemeClr val="tx1"/>
                </a:solidFill>
                <a:latin typeface="+mn-lt"/>
                <a:ea typeface="+mn-ea"/>
                <a:cs typeface="+mn-cs"/>
              </a:rPr>
              <a:t>Swift_Programming_Language</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index.html</a:t>
            </a:r>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63108DA-075C-8B48-8B18-EEE5065310D5}" type="slidenum">
              <a:rPr lang="en-US" smtClean="0"/>
              <a:t>46</a:t>
            </a:fld>
            <a:endParaRPr lang="en-US"/>
          </a:p>
        </p:txBody>
      </p:sp>
    </p:spTree>
    <p:extLst>
      <p:ext uri="{BB962C8B-B14F-4D97-AF65-F5344CB8AC3E}">
        <p14:creationId xmlns:p14="http://schemas.microsoft.com/office/powerpoint/2010/main" val="1811727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D0E915-F944-1347-B34B-D686BE927996}" type="datetime1">
              <a:rPr lang="zh-TW" altLang="en-US" smtClean="0"/>
              <a:t>2017/9/29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80663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EC8C4-518A-0848-A862-84BD9FA7F82B}" type="datetime1">
              <a:rPr lang="zh-TW" altLang="en-US" smtClean="0"/>
              <a:t>2017/9/29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73281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1DC32-9558-B54A-AFDC-82A69DAF80FB}" type="datetime1">
              <a:rPr lang="zh-TW" altLang="en-US" smtClean="0"/>
              <a:t>2017/9/29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022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6A88D0-51D0-8F4E-A6F5-14ECB1623D37}" type="datetime1">
              <a:rPr lang="zh-TW" altLang="en-US" smtClean="0"/>
              <a:t>2017/9/29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62683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B5F47D-E5E3-774E-8269-F6D1833CC049}" type="datetime1">
              <a:rPr lang="zh-TW" altLang="en-US" smtClean="0"/>
              <a:t>2017/9/29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20183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8A0109-EB37-4E4D-84DD-FA18163594E6}" type="datetime1">
              <a:rPr lang="zh-TW" altLang="en-US" smtClean="0"/>
              <a:t>2017/9/29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071409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1587C4-945E-3446-9758-24BB529E6FA3}" type="datetime1">
              <a:rPr lang="zh-TW" altLang="en-US" smtClean="0"/>
              <a:t>2017/9/29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84482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E06281-F7B5-9447-890C-A5F320970236}" type="datetime1">
              <a:rPr lang="zh-TW" altLang="en-US" smtClean="0"/>
              <a:t>2017/9/29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314570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BBC9B-9F21-9B4C-8DAC-8986F293BCE8}" type="datetime1">
              <a:rPr lang="zh-TW" altLang="en-US" smtClean="0"/>
              <a:t>2017/9/29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813584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FE4B8-D8F9-084B-B263-A0134B617292}" type="datetime1">
              <a:rPr lang="zh-TW" altLang="en-US" smtClean="0"/>
              <a:t>2017/9/29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43671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1E7F12-B6A4-BF4A-B718-E58253843C03}" type="datetime1">
              <a:rPr lang="zh-TW" altLang="en-US" smtClean="0"/>
              <a:t>2017/9/29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4002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829" y="648004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FA85D-3A07-6244-B7A4-99E28DC81968}" type="datetime1">
              <a:rPr lang="zh-TW" altLang="en-US" smtClean="0"/>
              <a:t>2017/9/29</a:t>
            </a:fld>
            <a:endParaRPr lang="en-US"/>
          </a:p>
        </p:txBody>
      </p:sp>
      <p:sp>
        <p:nvSpPr>
          <p:cNvPr id="5" name="Footer Placeholder 4"/>
          <p:cNvSpPr>
            <a:spLocks noGrp="1"/>
          </p:cNvSpPr>
          <p:nvPr>
            <p:ph type="ftr" sz="quarter" idx="3"/>
          </p:nvPr>
        </p:nvSpPr>
        <p:spPr>
          <a:xfrm>
            <a:off x="3124200" y="648004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31407" y="6606257"/>
            <a:ext cx="574622" cy="229518"/>
          </a:xfrm>
          <a:prstGeom prst="rect">
            <a:avLst/>
          </a:prstGeom>
        </p:spPr>
        <p:txBody>
          <a:bodyPr vert="horz" lIns="91440" tIns="45720" rIns="91440" bIns="45720" rtlCol="0" anchor="ctr"/>
          <a:lstStyle>
            <a:lvl1pPr algn="r">
              <a:defRPr sz="1200">
                <a:solidFill>
                  <a:schemeClr val="tx1">
                    <a:tint val="75000"/>
                  </a:schemeClr>
                </a:solidFill>
              </a:defRPr>
            </a:lvl1pPr>
          </a:lstStyle>
          <a:p>
            <a:fld id="{5424488C-161F-514B-8FF5-CF5173A03E8D}" type="slidenum">
              <a:rPr lang="en-US" smtClean="0"/>
              <a:t>‹#›</a:t>
            </a:fld>
            <a:endParaRPr lang="en-US"/>
          </a:p>
        </p:txBody>
      </p:sp>
    </p:spTree>
    <p:extLst>
      <p:ext uri="{BB962C8B-B14F-4D97-AF65-F5344CB8AC3E}">
        <p14:creationId xmlns:p14="http://schemas.microsoft.com/office/powerpoint/2010/main" val="288322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ku.edu.tw/" TargetMode="External"/><Relationship Id="rId4" Type="http://schemas.openxmlformats.org/officeDocument/2006/relationships/hyperlink" Target="http://mail.tku.edu.tw/myday" TargetMode="External"/><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hyperlink" Target="http://www.im.tku.edu.tw/"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 Id="rId3" Type="http://schemas.openxmlformats.org/officeDocument/2006/relationships/hyperlink" Target="http://srishta.com/blog_hybrid.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hyperlink" Target="http://www.scribd.com/doc/50805466/Native-Web-or-Hybrid-Mobile-App-Developmen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hyperlink" Target="http://grandviewave.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hyperlink" Target="http://grandviewave.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hyperlink" Target="http://grandviewave.com/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cribd.com/doc/50805466/Native-Web-or-Hybrid-Mobile-App-Development" TargetMode="Externa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www.scribd.com/doc/50805466/Native-Web-or-Hybrid-Mobile-App-Developmen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amazon.com/iOS-SDK-Development-Creating-iPhone/dp/1680501321" TargetMode="Externa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hyperlink" Target="http://www.amazon.com/Building-Android-Apps-HTML-JavaScript/dp/1449316417"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mazon.com/Building-iPhone-Apps-HTML-JavaScript/dp/0596805780" TargetMode="Externa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mazon.com/jQuery-Mobile-Running-Maximiliano-Firtman/dp/1449397654" TargetMode="Externa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hyperlink" Target="http://www.amazon.com/Beginning-PhoneGap-Mobile-Framework-JavaScript/dp/1430239034"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hyperlink" Target="http://www.ihealthspot.com/ResponsiveWebsiteDesign.aspx"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jquerymobile.com/" TargetMode="Externa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hyperlink" Target="http://getbootstrap.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honegap.com/" TargetMode="Externa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eloper.apple.com/" TargetMode="Externa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eloper.apple.com/swift/" TargetMode="Externa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eveloper.android.com/" TargetMode="Externa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elopers.facebook.com/" TargetMode="Externa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hyperlink" Target="https://developers.facebook.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elopers.facebook.com/docs/ios/" TargetMode="Externa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elopers.facebook.com/" TargetMode="Externa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elopers.facebook.com/docs/android" TargetMode="External"/><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twitter.com/" TargetMode="Externa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loud.google.com/" TargetMode="External"/><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hyperlink" Target="https://cloud.google.com/appengin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hyperlink" Target="https://cloud.google.com/datastor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https://developers.google.com/appengine/docs/java/endpoint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ephi.org/" TargetMode="External"/><Relationship Id="rId3"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cribd.com/doc/50805466/Native-Web-or-Hybrid-Mobile-App-Developmen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hyperlink" Target="http://www.scribd.com/doc/50805466/Native-Web-or-Hybrid-Mobile-App-Development"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hyperlink" Target="http://www.scribd.com/doc/50805466/Native-Web-or-Hybrid-Mobile-App-Developmen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developer.apple.com/swift/" TargetMode="External"/><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6.xml.rels><?xml version="1.0" encoding="UTF-8" standalone="yes"?>
<Relationships xmlns="http://schemas.openxmlformats.org/package/2006/relationships"><Relationship Id="rId3" Type="http://schemas.openxmlformats.org/officeDocument/2006/relationships/hyperlink" Target="https://developer.apple.com/swift/" TargetMode="External"/><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hyperlink" Target="http://www.scribd.com/doc/50805466/Native-Web-or-Hybrid-Mobile-App-Development"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hyperlink" Target="http://www.scribd.com/doc/50805466/Native-Web-or-Hybrid-Mobile-App-Development"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hyperlink" Target="http://www.scribd.com/doc/50805466/Native-Web-or-Hybrid-Mobile-App-Development" TargetMode="External"/></Relationships>
</file>

<file path=ppt/slides/_rels/slide5.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hyperlink" Target="http://www.scribd.com/doc/50805466/Native-Web-or-Hybrid-Mobile-App-Development"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hyperlink" Target="http://www.scribd.com/doc/50805466/Native-Web-or-Hybrid-Mobile-App-Development"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cribd.com/doc/50805466/Native-Web-or-Hybrid-Mobile-App-Development" TargetMode="External"/><Relationship Id="rId3"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hyperlink" Target="http://www.scribd.com/doc/50805466/Native-Web-or-Hybrid-Mobile-App-Development"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hyperlink" Target="http://www.scribd.com/doc/50805466/Native-Web-or-Hybrid-Mobile-App-Development"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hyperlink" Target="http://www.scribd.com/doc/50805466/Native-Web-or-Hybrid-Mobile-App-Development"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hyperlink" Target="http://www.scribd.com/doc/50805466/Native-Web-or-Hybrid-Mobile-App-Development"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hyperlink" Target="http://www.scribd.com/doc/50805466/Native-Web-or-Hybrid-Mobile-App-Development"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cribd.com/doc/50805466/Native-Web-or-Hybrid-Mobile-App-Development"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hyperlink" Target="http://www.scribd.com/doc/50805466/Native-Web-or-Hybrid-Mobile-App-Developmen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cribd.com/doc/50805466/Native-Web-or-Hybrid-Mobile-App-Development"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hyperlink" Target="https://www.youtube.com/watch?v=-k43St4LCe0"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jquerymobile.com/" TargetMode="External"/><Relationship Id="rId3" Type="http://schemas.openxmlformats.org/officeDocument/2006/relationships/image" Target="../media/image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hyperlink" Target="http://getbootstrap.com/"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honegap.com/" TargetMode="External"/><Relationship Id="rId3" Type="http://schemas.openxmlformats.org/officeDocument/2006/relationships/image" Target="../media/image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honegap.com/" TargetMode="External"/><Relationship Id="rId3"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hyperlink" Target="https://build.phonegap.com/"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hyperlink" Target="http://www.compileonline.com/try_jquerymobile_online.php"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hyperlink" Target="http://www.compileonline.com/try_jquerymobile_online.ph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cribd.com/doc/50805466/Native-Web-or-Hybrid-Mobile-App-Development"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hyperlink" Target="http://www.compileonline.com/try_jquerymobile_online.php"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hyperlink" Target="http://www.compileonline.com/try_jquerymobile_online.php"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hyperlink" Target="http://www.compileonline.com/try_jquerymobile_online.php"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hyperlink" Target="http://www.compileonline.com/try_jquerymobile_online.php"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hyperlink" Target="http://www.compileonline.com/try_jquerymobile_online.php"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hyperlink" Target="http://www.compileonline.com/try_jquerymobile_online.php"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hyperlink" Target="http://www.androidauthority.com/html-5-vs-native-android-app-607214/"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hyperlink" Target="http://www.compileonline.com/try_jquerymobile_online.php"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hyperlink" Target="http://jsbin.com/"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hyperlink" Target="http://appery.io/"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hyperlink" Target="http://appery.io/"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developer.apple.com/swift/" TargetMode="External"/><Relationship Id="rId4" Type="http://schemas.openxmlformats.org/officeDocument/2006/relationships/hyperlink" Target="https://www.youtube.com/watch?v=-k43St4LCe0" TargetMode="External"/><Relationship Id="rId5" Type="http://schemas.openxmlformats.org/officeDocument/2006/relationships/hyperlink" Target="http://jquerymobile.com/" TargetMode="External"/><Relationship Id="rId6" Type="http://schemas.openxmlformats.org/officeDocument/2006/relationships/hyperlink" Target="http://phonegap.com/" TargetMode="External"/><Relationship Id="rId7" Type="http://schemas.openxmlformats.org/officeDocument/2006/relationships/hyperlink" Target="https://build.phonegap.com/" TargetMode="External"/><Relationship Id="rId8" Type="http://schemas.openxmlformats.org/officeDocument/2006/relationships/hyperlink" Target="http://www.compileonline.com/try_jquerymobile_online.php" TargetMode="External"/><Relationship Id="rId9" Type="http://schemas.openxmlformats.org/officeDocument/2006/relationships/hyperlink" Target="http://jsbin.com/" TargetMode="External"/><Relationship Id="rId10" Type="http://schemas.openxmlformats.org/officeDocument/2006/relationships/hyperlink" Target="http://appery.io/" TargetMode="External"/><Relationship Id="rId1" Type="http://schemas.openxmlformats.org/officeDocument/2006/relationships/slideLayout" Target="../slideLayouts/slideLayout2.xml"/><Relationship Id="rId2" Type="http://schemas.openxmlformats.org/officeDocument/2006/relationships/hyperlink" Target="https://www.youtube.com/watch?v=Ns-JS4amlTc"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techcrunch.com/2013/02/26/survey-most-developers-now-prefer-html5-for-cross-platform-development/" TargetMode="External"/><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8773"/>
            <a:ext cx="7772400" cy="887992"/>
          </a:xfrm>
        </p:spPr>
        <p:txBody>
          <a:bodyPr/>
          <a:lstStyle/>
          <a:p>
            <a:r>
              <a:rPr lang="en-US" b="1" dirty="0" smtClean="0">
                <a:solidFill>
                  <a:srgbClr val="376092"/>
                </a:solidFill>
              </a:rPr>
              <a:t>Social Media Apps Programming</a:t>
            </a:r>
            <a:endParaRPr lang="en-US" b="1" dirty="0">
              <a:solidFill>
                <a:srgbClr val="376092"/>
              </a:solidFill>
            </a:endParaRPr>
          </a:p>
        </p:txBody>
      </p:sp>
      <p:sp>
        <p:nvSpPr>
          <p:cNvPr id="3" name="Subtitle 2"/>
          <p:cNvSpPr>
            <a:spLocks noGrp="1"/>
          </p:cNvSpPr>
          <p:nvPr>
            <p:ph type="subTitle" idx="1"/>
          </p:nvPr>
        </p:nvSpPr>
        <p:spPr>
          <a:xfrm>
            <a:off x="1035365" y="4335342"/>
            <a:ext cx="7247555" cy="2190002"/>
          </a:xfrm>
        </p:spPr>
        <p:txBody>
          <a:bodyPr>
            <a:normAutofit fontScale="55000" lnSpcReduction="20000"/>
          </a:bodyPr>
          <a:lstStyle/>
          <a:p>
            <a:r>
              <a:rPr lang="en-US" sz="5100" dirty="0" smtClean="0">
                <a:solidFill>
                  <a:schemeClr val="accent1">
                    <a:lumMod val="75000"/>
                  </a:schemeClr>
                </a:solidFill>
              </a:rPr>
              <a:t>Min-</a:t>
            </a:r>
            <a:r>
              <a:rPr lang="en-US" sz="5100" dirty="0" err="1" smtClean="0">
                <a:solidFill>
                  <a:schemeClr val="accent1">
                    <a:lumMod val="75000"/>
                  </a:schemeClr>
                </a:solidFill>
              </a:rPr>
              <a:t>Yuh</a:t>
            </a:r>
            <a:r>
              <a:rPr lang="en-US" sz="5100" dirty="0" smtClean="0">
                <a:solidFill>
                  <a:schemeClr val="accent1">
                    <a:lumMod val="75000"/>
                  </a:schemeClr>
                </a:solidFill>
              </a:rPr>
              <a:t> Day, Ph.D.</a:t>
            </a:r>
          </a:p>
          <a:p>
            <a:r>
              <a:rPr lang="en-US" sz="5100" dirty="0" smtClean="0">
                <a:solidFill>
                  <a:schemeClr val="accent1">
                    <a:lumMod val="75000"/>
                  </a:schemeClr>
                </a:solidFill>
              </a:rPr>
              <a:t>Assistant Professor</a:t>
            </a:r>
          </a:p>
          <a:p>
            <a:r>
              <a:rPr lang="en-US" sz="5100" dirty="0" smtClean="0">
                <a:hlinkClick r:id="rId2"/>
              </a:rPr>
              <a:t>Department of Information Management</a:t>
            </a:r>
            <a:endParaRPr lang="en-US" sz="5100" dirty="0" smtClean="0"/>
          </a:p>
          <a:p>
            <a:r>
              <a:rPr lang="en-US" sz="5100" dirty="0" err="1" smtClean="0">
                <a:hlinkClick r:id="rId3"/>
              </a:rPr>
              <a:t>Tamkang</a:t>
            </a:r>
            <a:r>
              <a:rPr lang="en-US" sz="5100" dirty="0" smtClean="0">
                <a:hlinkClick r:id="rId3"/>
              </a:rPr>
              <a:t> University</a:t>
            </a:r>
            <a:endParaRPr lang="en-US" sz="5100" dirty="0" smtClean="0"/>
          </a:p>
          <a:p>
            <a:endParaRPr lang="en-US" sz="2600" dirty="0" smtClean="0">
              <a:hlinkClick r:id="rId4"/>
            </a:endParaRPr>
          </a:p>
          <a:p>
            <a:r>
              <a:rPr lang="en-US" sz="2600" dirty="0" smtClean="0">
                <a:hlinkClick r:id="rId4"/>
              </a:rPr>
              <a:t>http://mail.tku.edu.tw/myday</a:t>
            </a:r>
            <a:endParaRPr lang="en-US" sz="2600" dirty="0" smtClean="0"/>
          </a:p>
          <a:p>
            <a:endParaRPr lang="en-US" dirty="0"/>
          </a:p>
        </p:txBody>
      </p:sp>
      <p:sp>
        <p:nvSpPr>
          <p:cNvPr id="4" name="Title 1"/>
          <p:cNvSpPr txBox="1">
            <a:spLocks/>
          </p:cNvSpPr>
          <p:nvPr/>
        </p:nvSpPr>
        <p:spPr>
          <a:xfrm>
            <a:off x="492661" y="1491019"/>
            <a:ext cx="8158678" cy="12701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0000"/>
                </a:solidFill>
              </a:rPr>
              <a:t>Introduction to Android / iOS Apps Programming</a:t>
            </a:r>
          </a:p>
        </p:txBody>
      </p:sp>
      <p:pic>
        <p:nvPicPr>
          <p:cNvPr id="5" name="Picture 5" descr="C:\Users\myday\Downloads\TKU-logo-12cm.jpg"/>
          <p:cNvPicPr>
            <a:picLocks noChangeAspect="1" noChangeArrowheads="1"/>
          </p:cNvPicPr>
          <p:nvPr/>
        </p:nvPicPr>
        <p:blipFill>
          <a:blip r:embed="rId5"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r>
              <a:rPr kumimoji="0" lang="en-US" altLang="zh-TW" b="1" dirty="0" smtClean="0">
                <a:solidFill>
                  <a:srgbClr val="FF0000"/>
                </a:solidFill>
                <a:latin typeface="Calibri" pitchFamily="34" charset="0"/>
              </a:rPr>
              <a:t/>
            </a:r>
            <a:br>
              <a:rPr kumimoji="0" lang="en-US" altLang="zh-TW" b="1" dirty="0" smtClean="0">
                <a:solidFill>
                  <a:srgbClr val="FF0000"/>
                </a:solidFill>
                <a:latin typeface="Calibri" pitchFamily="34" charset="0"/>
              </a:rPr>
            </a:br>
            <a:r>
              <a:rPr kumimoji="0" lang="en-US" altLang="zh-TW" b="1" dirty="0" smtClean="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pic>
        <p:nvPicPr>
          <p:cNvPr id="8" name="Picture 4" descr="http://mail.tku.edu.tw/myday/images/Myday_Photo.jpg"/>
          <p:cNvPicPr>
            <a:picLocks noChangeAspect="1" noChangeArrowheads="1"/>
          </p:cNvPicPr>
          <p:nvPr/>
        </p:nvPicPr>
        <p:blipFill>
          <a:blip r:embed="rId6" cstate="print"/>
          <a:srcRect l="10527" t="1544" r="10527" b="25148"/>
          <a:stretch>
            <a:fillRect/>
          </a:stretch>
        </p:blipFill>
        <p:spPr bwMode="auto">
          <a:xfrm>
            <a:off x="2112146" y="4335342"/>
            <a:ext cx="712845" cy="882570"/>
          </a:xfrm>
          <a:prstGeom prst="rect">
            <a:avLst/>
          </a:prstGeom>
          <a:noFill/>
        </p:spPr>
      </p:pic>
      <p:sp>
        <p:nvSpPr>
          <p:cNvPr id="11" name="副標題 2"/>
          <p:cNvSpPr txBox="1">
            <a:spLocks/>
          </p:cNvSpPr>
          <p:nvPr/>
        </p:nvSpPr>
        <p:spPr>
          <a:xfrm>
            <a:off x="2195736" y="6569740"/>
            <a:ext cx="4752528" cy="2606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smtClean="0">
                <a:ln>
                  <a:noFill/>
                </a:ln>
                <a:solidFill>
                  <a:schemeClr val="tx1">
                    <a:tint val="75000"/>
                  </a:schemeClr>
                </a:solidFill>
                <a:effectLst/>
                <a:uLnTx/>
                <a:uFillTx/>
                <a:latin typeface="+mn-lt"/>
                <a:ea typeface="+mn-ea"/>
                <a:cs typeface="+mn-cs"/>
              </a:rPr>
              <a:t>2016-09-21</a:t>
            </a:r>
          </a:p>
        </p:txBody>
      </p:sp>
      <p:sp>
        <p:nvSpPr>
          <p:cNvPr id="13" name="副標題 2"/>
          <p:cNvSpPr txBox="1">
            <a:spLocks/>
          </p:cNvSpPr>
          <p:nvPr/>
        </p:nvSpPr>
        <p:spPr>
          <a:xfrm>
            <a:off x="2195736" y="2911762"/>
            <a:ext cx="4752528" cy="1009072"/>
          </a:xfrm>
          <a:prstGeom prst="rect">
            <a:avLst/>
          </a:prstGeom>
        </p:spPr>
        <p:txBody>
          <a:bodyPr vert="horz" lIns="91440" tIns="45720" rIns="91440" bIns="45720" rtlCol="0">
            <a:noAutofit/>
          </a:bodyPr>
          <a:lstStyle/>
          <a:p>
            <a:pPr lvl="0" algn="ctr" defTabSz="914400">
              <a:defRPr/>
            </a:pPr>
            <a:r>
              <a:rPr lang="es-ES_tradnl" altLang="zh-TW" sz="1400" dirty="0" smtClean="0">
                <a:solidFill>
                  <a:schemeClr val="tx1">
                    <a:tint val="75000"/>
                  </a:schemeClr>
                </a:solidFill>
              </a:rPr>
              <a:t>1051SMAP02</a:t>
            </a:r>
            <a:endParaRPr lang="es-ES_tradnl" altLang="zh-TW" sz="1400" dirty="0">
              <a:solidFill>
                <a:schemeClr val="tx1">
                  <a:tint val="75000"/>
                </a:schemeClr>
              </a:solidFill>
            </a:endParaRPr>
          </a:p>
          <a:p>
            <a:pPr algn="ctr" defTabSz="914400">
              <a:defRPr/>
            </a:pPr>
            <a:r>
              <a:rPr lang="es-ES_tradnl" altLang="zh-TW" sz="1400" dirty="0" smtClean="0">
                <a:solidFill>
                  <a:schemeClr val="tx1">
                    <a:tint val="75000"/>
                  </a:schemeClr>
                </a:solidFill>
              </a:rPr>
              <a:t>TLMXM1A</a:t>
            </a:r>
            <a:r>
              <a:rPr lang="zh-TW" altLang="en-US" sz="1400" dirty="0" smtClean="0">
                <a:solidFill>
                  <a:schemeClr val="tx1">
                    <a:tint val="75000"/>
                  </a:schemeClr>
                </a:solidFill>
              </a:rPr>
              <a:t> (</a:t>
            </a:r>
            <a:r>
              <a:rPr lang="en-US" altLang="zh-TW" sz="1400" dirty="0" smtClean="0">
                <a:solidFill>
                  <a:schemeClr val="tx1">
                    <a:tint val="75000"/>
                  </a:schemeClr>
                </a:solidFill>
              </a:rPr>
              <a:t>8648) </a:t>
            </a:r>
            <a:r>
              <a:rPr lang="es-ES_tradnl" altLang="zh-TW" sz="1400" dirty="0" smtClean="0">
                <a:solidFill>
                  <a:schemeClr val="tx1">
                    <a:tint val="75000"/>
                  </a:schemeClr>
                </a:solidFill>
              </a:rPr>
              <a:t>(</a:t>
            </a:r>
            <a:r>
              <a:rPr lang="en-US" altLang="zh-TW" sz="1400" dirty="0">
                <a:solidFill>
                  <a:schemeClr val="tx1">
                    <a:tint val="75000"/>
                  </a:schemeClr>
                </a:solidFill>
              </a:rPr>
              <a:t>M2143</a:t>
            </a:r>
            <a:r>
              <a:rPr lang="es-ES_tradnl" altLang="zh-TW" sz="1400" dirty="0" smtClean="0">
                <a:solidFill>
                  <a:schemeClr val="tx1">
                    <a:tint val="75000"/>
                  </a:schemeClr>
                </a:solidFill>
              </a:rPr>
              <a:t>)</a:t>
            </a:r>
            <a:r>
              <a:rPr lang="en-US" altLang="zh-TW" sz="1400" dirty="0" smtClean="0">
                <a:solidFill>
                  <a:schemeClr val="tx1">
                    <a:tint val="75000"/>
                  </a:schemeClr>
                </a:solidFill>
              </a:rPr>
              <a:t> </a:t>
            </a:r>
            <a:r>
              <a:rPr lang="en-US" altLang="zh-TW" sz="1400" dirty="0">
                <a:solidFill>
                  <a:schemeClr val="tx1">
                    <a:tint val="75000"/>
                  </a:schemeClr>
                </a:solidFill>
              </a:rPr>
              <a:t>(Fall </a:t>
            </a:r>
            <a:r>
              <a:rPr lang="en-US" altLang="zh-TW" sz="1400" dirty="0" smtClean="0">
                <a:solidFill>
                  <a:schemeClr val="tx1">
                    <a:tint val="75000"/>
                  </a:schemeClr>
                </a:solidFill>
              </a:rPr>
              <a:t>2016)</a:t>
            </a:r>
            <a:endParaRPr lang="es-ES_tradnl" altLang="zh-TW" sz="1400" dirty="0">
              <a:solidFill>
                <a:schemeClr val="tx1">
                  <a:tint val="75000"/>
                </a:schemeClr>
              </a:solidFill>
            </a:endParaRPr>
          </a:p>
          <a:p>
            <a:pPr lvl="0" algn="ctr" defTabSz="914400">
              <a:defRPr/>
            </a:pPr>
            <a:r>
              <a:rPr lang="en-US" altLang="zh-TW" sz="1400" dirty="0" smtClean="0">
                <a:solidFill>
                  <a:schemeClr val="tx1">
                    <a:tint val="75000"/>
                  </a:schemeClr>
                </a:solidFill>
              </a:rPr>
              <a:t>(</a:t>
            </a:r>
            <a:r>
              <a:rPr lang="en-US" altLang="zh-TW" sz="1400" dirty="0">
                <a:solidFill>
                  <a:schemeClr val="tx1">
                    <a:tint val="75000"/>
                  </a:schemeClr>
                </a:solidFill>
              </a:rPr>
              <a:t>MIS MBA) (2 Credits, Elective) </a:t>
            </a:r>
            <a:r>
              <a:rPr lang="en-US" altLang="zh-TW" sz="1400" dirty="0" smtClean="0">
                <a:solidFill>
                  <a:schemeClr val="tx1">
                    <a:tint val="75000"/>
                  </a:schemeClr>
                </a:solidFill>
              </a:rPr>
              <a:t>[</a:t>
            </a:r>
            <a:r>
              <a:rPr lang="en-US" altLang="zh-TW" sz="1400" dirty="0">
                <a:solidFill>
                  <a:schemeClr val="tx1">
                    <a:tint val="75000"/>
                  </a:schemeClr>
                </a:solidFill>
              </a:rPr>
              <a:t>Full English Course]</a:t>
            </a:r>
          </a:p>
          <a:p>
            <a:pPr lvl="0" algn="ctr" defTabSz="914400">
              <a:defRPr/>
            </a:pPr>
            <a:r>
              <a:rPr lang="en-US" altLang="zh-TW" sz="1400" dirty="0" smtClean="0">
                <a:solidFill>
                  <a:schemeClr val="tx1">
                    <a:tint val="75000"/>
                  </a:schemeClr>
                </a:solidFill>
              </a:rPr>
              <a:t>Wed 8,9 (15:10-17:00) B310</a:t>
            </a:r>
            <a:endParaRPr lang="es-ES_tradnl" altLang="zh-TW" sz="1400" dirty="0" smtClean="0">
              <a:solidFill>
                <a:schemeClr val="tx1">
                  <a:tint val="75000"/>
                </a:schemeClr>
              </a:solidFill>
            </a:endParaRPr>
          </a:p>
          <a:p>
            <a:pPr lvl="0" algn="ctr" defTabSz="914400">
              <a:defRPr/>
            </a:pPr>
            <a:r>
              <a:rPr lang="es-ES_tradnl" altLang="zh-TW" sz="1400" dirty="0" smtClean="0">
                <a:solidFill>
                  <a:schemeClr val="tx1">
                    <a:tint val="75000"/>
                  </a:schemeClr>
                </a:solidFill>
              </a:rPr>
              <a:t> </a:t>
            </a:r>
            <a:endParaRPr lang="es-ES_tradnl" altLang="zh-TW" sz="1400" dirty="0">
              <a:solidFill>
                <a:schemeClr val="tx1">
                  <a:tint val="75000"/>
                </a:schemeClr>
              </a:solidFill>
            </a:endParaRPr>
          </a:p>
        </p:txBody>
      </p:sp>
      <p:pic>
        <p:nvPicPr>
          <p:cNvPr id="7" name="Picture 6" descr="qrcode.myda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5488" y="5672576"/>
            <a:ext cx="1185424" cy="1185424"/>
          </a:xfrm>
          <a:prstGeom prst="rect">
            <a:avLst/>
          </a:prstGeom>
        </p:spPr>
      </p:pic>
    </p:spTree>
    <p:extLst>
      <p:ext uri="{BB962C8B-B14F-4D97-AF65-F5344CB8AC3E}">
        <p14:creationId xmlns:p14="http://schemas.microsoft.com/office/powerpoint/2010/main" val="1946653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2"/>
            <a:ext cx="8229600" cy="1939925"/>
          </a:xfrm>
        </p:spPr>
        <p:txBody>
          <a:bodyPr>
            <a:normAutofit fontScale="90000"/>
          </a:bodyPr>
          <a:lstStyle/>
          <a:p>
            <a:r>
              <a:rPr lang="en-US" b="1" dirty="0">
                <a:solidFill>
                  <a:schemeClr val="accent1"/>
                </a:solidFill>
              </a:rPr>
              <a:t>Native </a:t>
            </a:r>
            <a:r>
              <a:rPr lang="en-US" b="1">
                <a:solidFill>
                  <a:schemeClr val="accent1"/>
                </a:solidFill>
              </a:rPr>
              <a:t>Mobile </a:t>
            </a:r>
            <a:r>
              <a:rPr lang="en-US" b="1" smtClean="0">
                <a:solidFill>
                  <a:schemeClr val="accent1"/>
                </a:solidFill>
              </a:rPr>
              <a:t>app</a:t>
            </a:r>
            <a:br>
              <a:rPr lang="en-US" b="1" smtClean="0">
                <a:solidFill>
                  <a:schemeClr val="accent1"/>
                </a:solidFill>
              </a:rPr>
            </a:br>
            <a:r>
              <a:rPr lang="en-US" b="1" smtClean="0">
                <a:solidFill>
                  <a:schemeClr val="accent1"/>
                </a:solidFill>
              </a:rPr>
              <a:t>Hybrid </a:t>
            </a:r>
            <a:r>
              <a:rPr lang="en-US" b="1">
                <a:solidFill>
                  <a:schemeClr val="accent1"/>
                </a:solidFill>
              </a:rPr>
              <a:t>Mobile </a:t>
            </a:r>
            <a:r>
              <a:rPr lang="en-US" b="1" smtClean="0">
                <a:solidFill>
                  <a:schemeClr val="accent1"/>
                </a:solidFill>
              </a:rPr>
              <a:t>App </a:t>
            </a:r>
            <a:br>
              <a:rPr lang="en-US" b="1" smtClean="0">
                <a:solidFill>
                  <a:schemeClr val="accent1"/>
                </a:solidFill>
              </a:rPr>
            </a:br>
            <a:r>
              <a:rPr lang="en-US" b="1" smtClean="0">
                <a:solidFill>
                  <a:schemeClr val="accent1"/>
                </a:solidFill>
              </a:rPr>
              <a:t>Responsive </a:t>
            </a:r>
            <a:r>
              <a:rPr lang="en-US" b="1" dirty="0" smtClean="0">
                <a:solidFill>
                  <a:schemeClr val="accent1"/>
                </a:solidFill>
              </a:rPr>
              <a:t>Web</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10</a:t>
            </a:fld>
            <a:endParaRPr lang="en-US"/>
          </a:p>
        </p:txBody>
      </p:sp>
      <p:pic>
        <p:nvPicPr>
          <p:cNvPr id="5" name="Picture 4"/>
          <p:cNvPicPr>
            <a:picLocks noChangeAspect="1"/>
          </p:cNvPicPr>
          <p:nvPr/>
        </p:nvPicPr>
        <p:blipFill>
          <a:blip r:embed="rId2"/>
          <a:stretch>
            <a:fillRect/>
          </a:stretch>
        </p:blipFill>
        <p:spPr>
          <a:xfrm>
            <a:off x="0" y="2564148"/>
            <a:ext cx="9144000" cy="3095625"/>
          </a:xfrm>
          <a:prstGeom prst="rect">
            <a:avLst/>
          </a:prstGeom>
        </p:spPr>
      </p:pic>
      <p:sp>
        <p:nvSpPr>
          <p:cNvPr id="6" name="Rectangle 5"/>
          <p:cNvSpPr/>
          <p:nvPr/>
        </p:nvSpPr>
        <p:spPr>
          <a:xfrm>
            <a:off x="3319093" y="6645786"/>
            <a:ext cx="2505814" cy="246221"/>
          </a:xfrm>
          <a:prstGeom prst="rect">
            <a:avLst/>
          </a:prstGeom>
        </p:spPr>
        <p:txBody>
          <a:bodyPr wrap="none">
            <a:spAutoFit/>
          </a:bodyPr>
          <a:lstStyle/>
          <a:p>
            <a:r>
              <a:rPr lang="en-US" sz="1000" dirty="0" smtClean="0">
                <a:solidFill>
                  <a:schemeClr val="bg1">
                    <a:lumMod val="75000"/>
                  </a:schemeClr>
                </a:solidFill>
              </a:rPr>
              <a:t>Source: </a:t>
            </a:r>
            <a:r>
              <a:rPr lang="en-US" sz="1000" dirty="0" smtClean="0">
                <a:solidFill>
                  <a:schemeClr val="bg1">
                    <a:lumMod val="75000"/>
                  </a:schemeClr>
                </a:solidFill>
                <a:hlinkClick r:id="rId3"/>
              </a:rPr>
              <a:t>http</a:t>
            </a:r>
            <a:r>
              <a:rPr lang="en-US" sz="1000" dirty="0">
                <a:solidFill>
                  <a:schemeClr val="bg1">
                    <a:lumMod val="75000"/>
                  </a:schemeClr>
                </a:solidFill>
                <a:hlinkClick r:id="rId3"/>
              </a:rPr>
              <a:t>://</a:t>
            </a:r>
            <a:r>
              <a:rPr lang="en-US" sz="1000" dirty="0" smtClean="0">
                <a:solidFill>
                  <a:schemeClr val="bg1">
                    <a:lumMod val="75000"/>
                  </a:schemeClr>
                </a:solidFill>
                <a:hlinkClick r:id="rId3"/>
              </a:rPr>
              <a:t>srishta.com/blog_hybrid.html</a:t>
            </a:r>
            <a:endParaRPr lang="en-US" sz="1000" dirty="0" smtClean="0">
              <a:solidFill>
                <a:schemeClr val="bg1">
                  <a:lumMod val="75000"/>
                </a:schemeClr>
              </a:solidFill>
            </a:endParaRPr>
          </a:p>
        </p:txBody>
      </p:sp>
    </p:spTree>
    <p:extLst>
      <p:ext uri="{BB962C8B-B14F-4D97-AF65-F5344CB8AC3E}">
        <p14:creationId xmlns:p14="http://schemas.microsoft.com/office/powerpoint/2010/main" val="775699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75634"/>
          </a:xfrm>
        </p:spPr>
        <p:txBody>
          <a:bodyPr>
            <a:normAutofit fontScale="90000"/>
          </a:bodyPr>
          <a:lstStyle/>
          <a:p>
            <a:r>
              <a:rPr lang="en-US" b="1" dirty="0" smtClean="0">
                <a:solidFill>
                  <a:srgbClr val="376092"/>
                </a:solidFill>
              </a:rPr>
              <a:t>Native Apps vs. Hybrid Apps</a:t>
            </a:r>
            <a:endParaRPr lang="en-US" b="1" dirty="0">
              <a:solidFill>
                <a:srgbClr val="376092"/>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11</a:t>
            </a:fld>
            <a:endParaRPr lang="en-US"/>
          </a:p>
        </p:txBody>
      </p:sp>
      <p:pic>
        <p:nvPicPr>
          <p:cNvPr id="5" name="Picture 4"/>
          <p:cNvPicPr>
            <a:picLocks noChangeAspect="1"/>
          </p:cNvPicPr>
          <p:nvPr/>
        </p:nvPicPr>
        <p:blipFill>
          <a:blip r:embed="rId2"/>
          <a:stretch>
            <a:fillRect/>
          </a:stretch>
        </p:blipFill>
        <p:spPr>
          <a:xfrm>
            <a:off x="1689100" y="675634"/>
            <a:ext cx="5765800" cy="5715000"/>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272578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48"/>
            <a:ext cx="8229600" cy="867664"/>
          </a:xfrm>
        </p:spPr>
        <p:txBody>
          <a:bodyPr>
            <a:normAutofit/>
          </a:bodyPr>
          <a:lstStyle/>
          <a:p>
            <a:r>
              <a:rPr lang="en-US" b="1" dirty="0" smtClean="0">
                <a:solidFill>
                  <a:srgbClr val="4F81BD"/>
                </a:solidFill>
              </a:rPr>
              <a:t>Mobile Apps</a:t>
            </a:r>
            <a:endParaRPr lang="en-US" b="1" dirty="0">
              <a:solidFill>
                <a:srgbClr val="4F81BD"/>
              </a:solidFill>
            </a:endParaRPr>
          </a:p>
        </p:txBody>
      </p:sp>
      <p:sp>
        <p:nvSpPr>
          <p:cNvPr id="3" name="Content Placeholder 2"/>
          <p:cNvSpPr>
            <a:spLocks noGrp="1"/>
          </p:cNvSpPr>
          <p:nvPr>
            <p:ph idx="1"/>
          </p:nvPr>
        </p:nvSpPr>
        <p:spPr>
          <a:xfrm>
            <a:off x="457200" y="1094009"/>
            <a:ext cx="8229600" cy="5512247"/>
          </a:xfrm>
        </p:spPr>
        <p:txBody>
          <a:bodyPr>
            <a:normAutofit lnSpcReduction="10000"/>
          </a:bodyPr>
          <a:lstStyle/>
          <a:p>
            <a:r>
              <a:rPr lang="en-US" dirty="0" smtClean="0">
                <a:solidFill>
                  <a:srgbClr val="4F81BD"/>
                </a:solidFill>
              </a:rPr>
              <a:t>Mobile Website</a:t>
            </a:r>
          </a:p>
          <a:p>
            <a:pPr lvl="1"/>
            <a:r>
              <a:rPr lang="en-US" dirty="0" smtClean="0">
                <a:solidFill>
                  <a:srgbClr val="4F81BD"/>
                </a:solidFill>
              </a:rPr>
              <a:t>Classic Website</a:t>
            </a:r>
          </a:p>
          <a:p>
            <a:pPr lvl="1"/>
            <a:endParaRPr lang="en-US" dirty="0" smtClean="0">
              <a:solidFill>
                <a:srgbClr val="4F81BD"/>
              </a:solidFill>
            </a:endParaRPr>
          </a:p>
          <a:p>
            <a:pPr lvl="1"/>
            <a:endParaRPr lang="en-US" dirty="0" smtClean="0">
              <a:solidFill>
                <a:srgbClr val="4F81BD"/>
              </a:solidFill>
            </a:endParaRPr>
          </a:p>
          <a:p>
            <a:pPr lvl="1"/>
            <a:endParaRPr lang="en-US" dirty="0" smtClean="0">
              <a:solidFill>
                <a:srgbClr val="4F81BD"/>
              </a:solidFill>
            </a:endParaRPr>
          </a:p>
          <a:p>
            <a:r>
              <a:rPr lang="en-US" b="1" dirty="0" smtClean="0">
                <a:solidFill>
                  <a:srgbClr val="FF0000"/>
                </a:solidFill>
              </a:rPr>
              <a:t>Mobile Apps</a:t>
            </a:r>
          </a:p>
          <a:p>
            <a:pPr lvl="1"/>
            <a:r>
              <a:rPr lang="en-US" dirty="0" smtClean="0">
                <a:solidFill>
                  <a:srgbClr val="FF0000"/>
                </a:solidFill>
              </a:rPr>
              <a:t>Web Apps</a:t>
            </a:r>
          </a:p>
          <a:p>
            <a:pPr lvl="1"/>
            <a:endParaRPr lang="en-US" dirty="0" smtClean="0">
              <a:solidFill>
                <a:srgbClr val="4F81BD"/>
              </a:solidFill>
            </a:endParaRPr>
          </a:p>
          <a:p>
            <a:pPr lvl="1"/>
            <a:endParaRPr lang="en-US" dirty="0" smtClean="0">
              <a:solidFill>
                <a:srgbClr val="4F81BD"/>
              </a:solidFill>
            </a:endParaRPr>
          </a:p>
          <a:p>
            <a:r>
              <a:rPr lang="en-US" dirty="0">
                <a:solidFill>
                  <a:srgbClr val="4F81BD"/>
                </a:solidFill>
              </a:rPr>
              <a:t>Responsive Web Design </a:t>
            </a:r>
            <a:r>
              <a:rPr lang="en-US" dirty="0" smtClean="0">
                <a:solidFill>
                  <a:srgbClr val="4F81BD"/>
                </a:solidFill>
              </a:rPr>
              <a:t/>
            </a:r>
            <a:br>
              <a:rPr lang="en-US" dirty="0" smtClean="0">
                <a:solidFill>
                  <a:srgbClr val="4F81BD"/>
                </a:solidFill>
              </a:rPr>
            </a:br>
            <a:r>
              <a:rPr lang="en-US" dirty="0" smtClean="0">
                <a:solidFill>
                  <a:srgbClr val="4F81BD"/>
                </a:solidFill>
              </a:rPr>
              <a:t>(</a:t>
            </a:r>
            <a:r>
              <a:rPr lang="en-US" dirty="0">
                <a:solidFill>
                  <a:srgbClr val="4F81BD"/>
                </a:solidFill>
              </a:rPr>
              <a:t>RWD)</a:t>
            </a:r>
          </a:p>
        </p:txBody>
      </p:sp>
      <p:sp>
        <p:nvSpPr>
          <p:cNvPr id="4" name="Slide Number Placeholder 3"/>
          <p:cNvSpPr>
            <a:spLocks noGrp="1"/>
          </p:cNvSpPr>
          <p:nvPr>
            <p:ph type="sldNum" sz="quarter" idx="12"/>
          </p:nvPr>
        </p:nvSpPr>
        <p:spPr/>
        <p:txBody>
          <a:bodyPr/>
          <a:lstStyle/>
          <a:p>
            <a:fld id="{5424488C-161F-514B-8FF5-CF5173A03E8D}" type="slidenum">
              <a:rPr lang="en-US" smtClean="0"/>
              <a:t>12</a:t>
            </a:fld>
            <a:endParaRPr lang="en-US"/>
          </a:p>
        </p:txBody>
      </p:sp>
      <p:pic>
        <p:nvPicPr>
          <p:cNvPr id="5" name="Picture 4"/>
          <p:cNvPicPr>
            <a:picLocks noChangeAspect="1"/>
          </p:cNvPicPr>
          <p:nvPr/>
        </p:nvPicPr>
        <p:blipFill>
          <a:blip r:embed="rId2"/>
          <a:stretch>
            <a:fillRect/>
          </a:stretch>
        </p:blipFill>
        <p:spPr>
          <a:xfrm>
            <a:off x="6010386" y="1241283"/>
            <a:ext cx="2903040" cy="1814400"/>
          </a:xfrm>
          <a:prstGeom prst="rect">
            <a:avLst/>
          </a:prstGeom>
        </p:spPr>
      </p:pic>
      <p:pic>
        <p:nvPicPr>
          <p:cNvPr id="6" name="Picture 5"/>
          <p:cNvPicPr>
            <a:picLocks noChangeAspect="1"/>
          </p:cNvPicPr>
          <p:nvPr/>
        </p:nvPicPr>
        <p:blipFill>
          <a:blip r:embed="rId3"/>
          <a:stretch>
            <a:fillRect/>
          </a:stretch>
        </p:blipFill>
        <p:spPr>
          <a:xfrm>
            <a:off x="3834882" y="1933737"/>
            <a:ext cx="1911156" cy="3392301"/>
          </a:xfrm>
          <a:prstGeom prst="rect">
            <a:avLst/>
          </a:prstGeom>
          <a:ln>
            <a:solidFill>
              <a:schemeClr val="bg1">
                <a:lumMod val="65000"/>
              </a:schemeClr>
            </a:solidFill>
          </a:ln>
        </p:spPr>
      </p:pic>
      <p:pic>
        <p:nvPicPr>
          <p:cNvPr id="7" name="Picture 6"/>
          <p:cNvPicPr>
            <a:picLocks noChangeAspect="1"/>
          </p:cNvPicPr>
          <p:nvPr/>
        </p:nvPicPr>
        <p:blipFill>
          <a:blip r:embed="rId4"/>
          <a:stretch>
            <a:fillRect/>
          </a:stretch>
        </p:blipFill>
        <p:spPr>
          <a:xfrm>
            <a:off x="6010386" y="4547427"/>
            <a:ext cx="2903040" cy="1814400"/>
          </a:xfrm>
          <a:prstGeom prst="rect">
            <a:avLst/>
          </a:prstGeom>
        </p:spPr>
      </p:pic>
      <p:sp>
        <p:nvSpPr>
          <p:cNvPr id="8" name="Rounded Rectangle 7"/>
          <p:cNvSpPr/>
          <p:nvPr/>
        </p:nvSpPr>
        <p:spPr>
          <a:xfrm>
            <a:off x="3734295" y="1798200"/>
            <a:ext cx="2175197" cy="3684427"/>
          </a:xfrm>
          <a:prstGeom prst="roundRect">
            <a:avLst>
              <a:gd name="adj" fmla="val 4528"/>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25717" y="6611778"/>
            <a:ext cx="7292567" cy="246222"/>
          </a:xfrm>
          <a:prstGeom prst="rect">
            <a:avLst/>
          </a:prstGeom>
        </p:spPr>
        <p:txBody>
          <a:bodyPr wrap="square">
            <a:spAutoFit/>
          </a:bodyPr>
          <a:lstStyle/>
          <a:p>
            <a:pPr algn="ctr"/>
            <a:r>
              <a:rPr lang="en-US" sz="1000" dirty="0" smtClean="0">
                <a:solidFill>
                  <a:srgbClr val="A6A6A6"/>
                </a:solidFill>
              </a:rPr>
              <a:t>Source: Scott </a:t>
            </a:r>
            <a:r>
              <a:rPr lang="en-US" sz="1000" dirty="0">
                <a:solidFill>
                  <a:srgbClr val="A6A6A6"/>
                </a:solidFill>
              </a:rPr>
              <a:t>Preston, Learn HTML5 and JavaScript for </a:t>
            </a:r>
            <a:r>
              <a:rPr lang="en-US" sz="1000" dirty="0" err="1">
                <a:solidFill>
                  <a:srgbClr val="A6A6A6"/>
                </a:solidFill>
              </a:rPr>
              <a:t>iOS</a:t>
            </a:r>
            <a:r>
              <a:rPr lang="en-US" sz="1000" dirty="0">
                <a:solidFill>
                  <a:srgbClr val="A6A6A6"/>
                </a:solidFill>
              </a:rPr>
              <a:t>: Web Standards-based Apps for iPhone, </a:t>
            </a:r>
            <a:r>
              <a:rPr lang="en-US" sz="1000" dirty="0" err="1">
                <a:solidFill>
                  <a:srgbClr val="A6A6A6"/>
                </a:solidFill>
              </a:rPr>
              <a:t>iPad</a:t>
            </a:r>
            <a:r>
              <a:rPr lang="en-US" sz="1000" dirty="0">
                <a:solidFill>
                  <a:srgbClr val="A6A6A6"/>
                </a:solidFill>
              </a:rPr>
              <a:t>, and iPod touch, </a:t>
            </a:r>
            <a:r>
              <a:rPr lang="en-US" sz="1000" dirty="0" err="1">
                <a:solidFill>
                  <a:srgbClr val="A6A6A6"/>
                </a:solidFill>
              </a:rPr>
              <a:t>Apress</a:t>
            </a:r>
            <a:r>
              <a:rPr lang="en-US" sz="1000" dirty="0">
                <a:solidFill>
                  <a:srgbClr val="A6A6A6"/>
                </a:solidFill>
              </a:rPr>
              <a:t>, 2012</a:t>
            </a:r>
          </a:p>
        </p:txBody>
      </p:sp>
    </p:spTree>
    <p:extLst>
      <p:ext uri="{BB962C8B-B14F-4D97-AF65-F5344CB8AC3E}">
        <p14:creationId xmlns:p14="http://schemas.microsoft.com/office/powerpoint/2010/main" val="1809771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62"/>
            <a:ext cx="8229600" cy="1143000"/>
          </a:xfrm>
        </p:spPr>
        <p:txBody>
          <a:bodyPr>
            <a:normAutofit fontScale="90000"/>
          </a:bodyPr>
          <a:lstStyle/>
          <a:p>
            <a:r>
              <a:rPr lang="en-US" b="1" dirty="0" smtClean="0">
                <a:solidFill>
                  <a:schemeClr val="accent1"/>
                </a:solidFill>
              </a:rPr>
              <a:t>Mobile Website</a:t>
            </a:r>
            <a:br>
              <a:rPr lang="en-US" b="1" dirty="0" smtClean="0">
                <a:solidFill>
                  <a:schemeClr val="accent1"/>
                </a:solidFill>
              </a:rPr>
            </a:br>
            <a:r>
              <a:rPr lang="en-US" b="1" dirty="0" smtClean="0">
                <a:solidFill>
                  <a:schemeClr val="accent1"/>
                </a:solidFill>
              </a:rPr>
              <a:t>Classic Website</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13</a:t>
            </a:fld>
            <a:endParaRPr lang="en-US"/>
          </a:p>
        </p:txBody>
      </p:sp>
      <p:pic>
        <p:nvPicPr>
          <p:cNvPr id="5" name="Picture 4"/>
          <p:cNvPicPr>
            <a:picLocks noChangeAspect="1"/>
          </p:cNvPicPr>
          <p:nvPr/>
        </p:nvPicPr>
        <p:blipFill>
          <a:blip r:embed="rId2"/>
          <a:stretch>
            <a:fillRect/>
          </a:stretch>
        </p:blipFill>
        <p:spPr>
          <a:xfrm>
            <a:off x="457200" y="1291336"/>
            <a:ext cx="8074207" cy="5046380"/>
          </a:xfrm>
          <a:prstGeom prst="rect">
            <a:avLst/>
          </a:prstGeom>
        </p:spPr>
      </p:pic>
      <p:sp>
        <p:nvSpPr>
          <p:cNvPr id="6" name="Rectangle 5"/>
          <p:cNvSpPr/>
          <p:nvPr/>
        </p:nvSpPr>
        <p:spPr>
          <a:xfrm>
            <a:off x="3235054" y="6421591"/>
            <a:ext cx="2673891" cy="369332"/>
          </a:xfrm>
          <a:prstGeom prst="rect">
            <a:avLst/>
          </a:prstGeom>
        </p:spPr>
        <p:txBody>
          <a:bodyPr wrap="none">
            <a:spAutoFit/>
          </a:bodyPr>
          <a:lstStyle/>
          <a:p>
            <a:pPr algn="ctr"/>
            <a:r>
              <a:rPr lang="en-US" dirty="0">
                <a:hlinkClick r:id="rId3"/>
              </a:rPr>
              <a:t>http://grandviewave.com</a:t>
            </a:r>
            <a:r>
              <a:rPr lang="en-US" dirty="0" smtClean="0">
                <a:hlinkClick r:id="rId3"/>
              </a:rPr>
              <a:t>/</a:t>
            </a:r>
            <a:endParaRPr lang="en-US" dirty="0" smtClean="0"/>
          </a:p>
        </p:txBody>
      </p:sp>
    </p:spTree>
    <p:extLst>
      <p:ext uri="{BB962C8B-B14F-4D97-AF65-F5344CB8AC3E}">
        <p14:creationId xmlns:p14="http://schemas.microsoft.com/office/powerpoint/2010/main" val="2018489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174"/>
            <a:ext cx="8229600" cy="1005986"/>
          </a:xfrm>
        </p:spPr>
        <p:txBody>
          <a:bodyPr>
            <a:normAutofit fontScale="90000"/>
          </a:bodyPr>
          <a:lstStyle/>
          <a:p>
            <a:r>
              <a:rPr lang="en-US" b="1" dirty="0" smtClean="0">
                <a:solidFill>
                  <a:srgbClr val="4F81BD"/>
                </a:solidFill>
              </a:rPr>
              <a:t>Mobile Apps</a:t>
            </a:r>
            <a:br>
              <a:rPr lang="en-US" b="1" dirty="0" smtClean="0">
                <a:solidFill>
                  <a:srgbClr val="4F81BD"/>
                </a:solidFill>
              </a:rPr>
            </a:br>
            <a:r>
              <a:rPr lang="en-US" b="1" dirty="0" smtClean="0">
                <a:solidFill>
                  <a:srgbClr val="4F81BD"/>
                </a:solidFill>
              </a:rPr>
              <a:t>(Web Apps)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14</a:t>
            </a:fld>
            <a:endParaRPr lang="en-US"/>
          </a:p>
        </p:txBody>
      </p:sp>
      <p:pic>
        <p:nvPicPr>
          <p:cNvPr id="5" name="Picture 4"/>
          <p:cNvPicPr>
            <a:picLocks noChangeAspect="1"/>
          </p:cNvPicPr>
          <p:nvPr/>
        </p:nvPicPr>
        <p:blipFill>
          <a:blip r:embed="rId2"/>
          <a:stretch>
            <a:fillRect/>
          </a:stretch>
        </p:blipFill>
        <p:spPr>
          <a:xfrm>
            <a:off x="3141831" y="1411568"/>
            <a:ext cx="2860338" cy="5077099"/>
          </a:xfrm>
          <a:prstGeom prst="rect">
            <a:avLst/>
          </a:prstGeom>
          <a:ln>
            <a:solidFill>
              <a:schemeClr val="bg1">
                <a:lumMod val="65000"/>
              </a:schemeClr>
            </a:solidFill>
          </a:ln>
        </p:spPr>
      </p:pic>
      <p:sp>
        <p:nvSpPr>
          <p:cNvPr id="6" name="Rectangle 5"/>
          <p:cNvSpPr/>
          <p:nvPr/>
        </p:nvSpPr>
        <p:spPr>
          <a:xfrm>
            <a:off x="3243935" y="6488668"/>
            <a:ext cx="2673891" cy="369332"/>
          </a:xfrm>
          <a:prstGeom prst="rect">
            <a:avLst/>
          </a:prstGeom>
        </p:spPr>
        <p:txBody>
          <a:bodyPr wrap="none">
            <a:spAutoFit/>
          </a:bodyPr>
          <a:lstStyle/>
          <a:p>
            <a:pPr algn="ctr"/>
            <a:r>
              <a:rPr lang="en-US" dirty="0">
                <a:hlinkClick r:id="rId3"/>
              </a:rPr>
              <a:t>http://grandviewave.com</a:t>
            </a:r>
            <a:r>
              <a:rPr lang="en-US" dirty="0" smtClean="0">
                <a:hlinkClick r:id="rId3"/>
              </a:rPr>
              <a:t>/</a:t>
            </a:r>
            <a:endParaRPr lang="en-US" dirty="0" smtClean="0"/>
          </a:p>
        </p:txBody>
      </p:sp>
    </p:spTree>
    <p:extLst>
      <p:ext uri="{BB962C8B-B14F-4D97-AF65-F5344CB8AC3E}">
        <p14:creationId xmlns:p14="http://schemas.microsoft.com/office/powerpoint/2010/main" val="954661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9640"/>
          </a:xfrm>
        </p:spPr>
        <p:txBody>
          <a:bodyPr>
            <a:normAutofit/>
          </a:bodyPr>
          <a:lstStyle/>
          <a:p>
            <a:r>
              <a:rPr lang="en-US" b="1" dirty="0" smtClean="0">
                <a:solidFill>
                  <a:srgbClr val="4F81BD"/>
                </a:solidFill>
              </a:rPr>
              <a:t>Responsive Web Design (RWD)</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15</a:t>
            </a:fld>
            <a:endParaRPr lang="en-US"/>
          </a:p>
        </p:txBody>
      </p:sp>
      <p:pic>
        <p:nvPicPr>
          <p:cNvPr id="5" name="Picture 4"/>
          <p:cNvPicPr>
            <a:picLocks noChangeAspect="1"/>
          </p:cNvPicPr>
          <p:nvPr/>
        </p:nvPicPr>
        <p:blipFill>
          <a:blip r:embed="rId2"/>
          <a:stretch>
            <a:fillRect/>
          </a:stretch>
        </p:blipFill>
        <p:spPr>
          <a:xfrm>
            <a:off x="276610" y="980840"/>
            <a:ext cx="8686800" cy="5429251"/>
          </a:xfrm>
          <a:prstGeom prst="rect">
            <a:avLst/>
          </a:prstGeom>
        </p:spPr>
      </p:pic>
      <p:sp>
        <p:nvSpPr>
          <p:cNvPr id="6" name="Rectangle 5"/>
          <p:cNvSpPr/>
          <p:nvPr/>
        </p:nvSpPr>
        <p:spPr>
          <a:xfrm>
            <a:off x="2959971" y="6488668"/>
            <a:ext cx="2947441" cy="369332"/>
          </a:xfrm>
          <a:prstGeom prst="rect">
            <a:avLst/>
          </a:prstGeom>
        </p:spPr>
        <p:txBody>
          <a:bodyPr wrap="none">
            <a:spAutoFit/>
          </a:bodyPr>
          <a:lstStyle/>
          <a:p>
            <a:pPr algn="ctr"/>
            <a:r>
              <a:rPr lang="en-US" dirty="0">
                <a:hlinkClick r:id="rId3"/>
              </a:rPr>
              <a:t>http://grandviewave.com/m</a:t>
            </a:r>
            <a:r>
              <a:rPr lang="en-US" dirty="0" smtClean="0">
                <a:hlinkClick r:id="rId3"/>
              </a:rPr>
              <a:t>/</a:t>
            </a:r>
            <a:endParaRPr lang="en-US" dirty="0" smtClean="0"/>
          </a:p>
        </p:txBody>
      </p:sp>
    </p:spTree>
    <p:extLst>
      <p:ext uri="{BB962C8B-B14F-4D97-AF65-F5344CB8AC3E}">
        <p14:creationId xmlns:p14="http://schemas.microsoft.com/office/powerpoint/2010/main" val="1146797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48"/>
            <a:ext cx="8229600" cy="1056286"/>
          </a:xfrm>
        </p:spPr>
        <p:txBody>
          <a:bodyPr/>
          <a:lstStyle/>
          <a:p>
            <a:r>
              <a:rPr lang="en-US" b="1" dirty="0" smtClean="0">
                <a:solidFill>
                  <a:schemeClr val="accent1"/>
                </a:solidFill>
              </a:rPr>
              <a:t>Mobile Web App</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16</a:t>
            </a:fld>
            <a:endParaRPr lang="en-US"/>
          </a:p>
        </p:txBody>
      </p:sp>
      <p:sp>
        <p:nvSpPr>
          <p:cNvPr id="8" name="Rounded Rectangle 7"/>
          <p:cNvSpPr/>
          <p:nvPr/>
        </p:nvSpPr>
        <p:spPr>
          <a:xfrm>
            <a:off x="2583164" y="1366780"/>
            <a:ext cx="1515762" cy="1123037"/>
          </a:xfrm>
          <a:prstGeom prst="roundRect">
            <a:avLst>
              <a:gd name="adj" fmla="val 917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200" b="1" dirty="0" smtClean="0"/>
              <a:t>HTML</a:t>
            </a:r>
            <a:endParaRPr lang="en-US" sz="2200" b="1" dirty="0"/>
          </a:p>
        </p:txBody>
      </p:sp>
      <p:sp>
        <p:nvSpPr>
          <p:cNvPr id="9" name="Rounded Rectangle 8"/>
          <p:cNvSpPr/>
          <p:nvPr/>
        </p:nvSpPr>
        <p:spPr>
          <a:xfrm>
            <a:off x="4445544" y="3244936"/>
            <a:ext cx="1515762" cy="1123037"/>
          </a:xfrm>
          <a:prstGeom prst="roundRect">
            <a:avLst>
              <a:gd name="adj" fmla="val 9172"/>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dirty="0" smtClean="0"/>
              <a:t>JavaScript</a:t>
            </a:r>
            <a:endParaRPr lang="en-US" sz="2200" b="1" dirty="0"/>
          </a:p>
        </p:txBody>
      </p:sp>
      <p:sp>
        <p:nvSpPr>
          <p:cNvPr id="10" name="Rounded Rectangle 9"/>
          <p:cNvSpPr/>
          <p:nvPr/>
        </p:nvSpPr>
        <p:spPr>
          <a:xfrm>
            <a:off x="2583164" y="3256009"/>
            <a:ext cx="1515762" cy="1123037"/>
          </a:xfrm>
          <a:prstGeom prst="roundRect">
            <a:avLst>
              <a:gd name="adj" fmla="val 9172"/>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dirty="0" smtClean="0"/>
              <a:t>CSS</a:t>
            </a:r>
            <a:endParaRPr lang="en-US" sz="2200" b="1" dirty="0"/>
          </a:p>
        </p:txBody>
      </p:sp>
      <p:sp>
        <p:nvSpPr>
          <p:cNvPr id="11" name="Rounded Rectangle 10"/>
          <p:cNvSpPr/>
          <p:nvPr/>
        </p:nvSpPr>
        <p:spPr>
          <a:xfrm>
            <a:off x="6544702" y="2339820"/>
            <a:ext cx="1515762" cy="1123037"/>
          </a:xfrm>
          <a:prstGeom prst="roundRect">
            <a:avLst>
              <a:gd name="adj" fmla="val 9172"/>
            </a:avLst>
          </a:prstGeom>
          <a:solidFill>
            <a:schemeClr val="accent5">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200" b="1" dirty="0" smtClean="0"/>
              <a:t>Phone Data</a:t>
            </a:r>
            <a:endParaRPr lang="en-US" sz="2200" b="1" dirty="0"/>
          </a:p>
        </p:txBody>
      </p:sp>
      <p:sp>
        <p:nvSpPr>
          <p:cNvPr id="12" name="Rounded Rectangle 11"/>
          <p:cNvSpPr/>
          <p:nvPr/>
        </p:nvSpPr>
        <p:spPr>
          <a:xfrm>
            <a:off x="6544702" y="4202397"/>
            <a:ext cx="1515762" cy="1123037"/>
          </a:xfrm>
          <a:prstGeom prst="roundRect">
            <a:avLst>
              <a:gd name="adj" fmla="val 9172"/>
            </a:avLst>
          </a:prstGeom>
          <a:solidFill>
            <a:schemeClr val="accent5">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200" b="1" dirty="0" smtClean="0"/>
              <a:t>External Data</a:t>
            </a:r>
            <a:endParaRPr lang="en-US" sz="2200" b="1" dirty="0"/>
          </a:p>
        </p:txBody>
      </p:sp>
      <p:sp>
        <p:nvSpPr>
          <p:cNvPr id="13" name="Rounded Rectangle 12"/>
          <p:cNvSpPr/>
          <p:nvPr/>
        </p:nvSpPr>
        <p:spPr>
          <a:xfrm>
            <a:off x="678963" y="3244936"/>
            <a:ext cx="1515762" cy="1123037"/>
          </a:xfrm>
          <a:prstGeom prst="roundRect">
            <a:avLst>
              <a:gd name="adj" fmla="val 9172"/>
            </a:avLst>
          </a:prstGeo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200" b="1" dirty="0" smtClean="0"/>
              <a:t>Templates</a:t>
            </a:r>
            <a:endParaRPr lang="en-US" sz="2200" b="1" dirty="0"/>
          </a:p>
        </p:txBody>
      </p:sp>
      <p:sp>
        <p:nvSpPr>
          <p:cNvPr id="14" name="Rounded Rectangle 13"/>
          <p:cNvSpPr/>
          <p:nvPr/>
        </p:nvSpPr>
        <p:spPr>
          <a:xfrm>
            <a:off x="2583164" y="5132663"/>
            <a:ext cx="3378142" cy="1330802"/>
          </a:xfrm>
          <a:prstGeom prst="roundRect">
            <a:avLst>
              <a:gd name="adj" fmla="val 9172"/>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200" b="1" dirty="0" smtClean="0"/>
              <a:t>Mobile frameworks </a:t>
            </a:r>
            <a:br>
              <a:rPr lang="en-US" sz="2200" b="1" dirty="0" smtClean="0"/>
            </a:br>
            <a:r>
              <a:rPr lang="en-US" sz="2200" b="1" dirty="0" smtClean="0"/>
              <a:t>and </a:t>
            </a:r>
            <a:br>
              <a:rPr lang="en-US" sz="2200" b="1" dirty="0" smtClean="0"/>
            </a:br>
            <a:r>
              <a:rPr lang="en-US" sz="2200" b="1" dirty="0" smtClean="0"/>
              <a:t>Libraries</a:t>
            </a:r>
            <a:endParaRPr lang="en-US" sz="2200" b="1" dirty="0"/>
          </a:p>
        </p:txBody>
      </p:sp>
      <p:cxnSp>
        <p:nvCxnSpPr>
          <p:cNvPr id="18" name="Elbow Connector 17"/>
          <p:cNvCxnSpPr>
            <a:stCxn id="9" idx="0"/>
            <a:endCxn id="8" idx="3"/>
          </p:cNvCxnSpPr>
          <p:nvPr/>
        </p:nvCxnSpPr>
        <p:spPr>
          <a:xfrm rot="16200000" flipV="1">
            <a:off x="3992858" y="2034368"/>
            <a:ext cx="1316637" cy="1104499"/>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19" name="Elbow Connector 18"/>
          <p:cNvCxnSpPr>
            <a:endCxn id="8" idx="1"/>
          </p:cNvCxnSpPr>
          <p:nvPr/>
        </p:nvCxnSpPr>
        <p:spPr>
          <a:xfrm rot="5400000" flipH="1" flipV="1">
            <a:off x="1351686" y="2013458"/>
            <a:ext cx="1316637" cy="1146320"/>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a:xfrm flipV="1">
            <a:off x="3319376" y="2489818"/>
            <a:ext cx="0" cy="7551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8" name="Elbow Connector 37"/>
          <p:cNvCxnSpPr>
            <a:stCxn id="12" idx="1"/>
            <a:endCxn id="9" idx="3"/>
          </p:cNvCxnSpPr>
          <p:nvPr/>
        </p:nvCxnSpPr>
        <p:spPr>
          <a:xfrm rot="10800000">
            <a:off x="5961306" y="3806456"/>
            <a:ext cx="583396" cy="957461"/>
          </a:xfrm>
          <a:prstGeom prst="bentConnector3">
            <a:avLst/>
          </a:prstGeom>
          <a:ln>
            <a:tailEnd type="arrow"/>
          </a:ln>
        </p:spPr>
        <p:style>
          <a:lnRef idx="2">
            <a:schemeClr val="dk1"/>
          </a:lnRef>
          <a:fillRef idx="0">
            <a:schemeClr val="dk1"/>
          </a:fillRef>
          <a:effectRef idx="1">
            <a:schemeClr val="dk1"/>
          </a:effectRef>
          <a:fontRef idx="minor">
            <a:schemeClr val="tx1"/>
          </a:fontRef>
        </p:style>
      </p:cxnSp>
      <p:cxnSp>
        <p:nvCxnSpPr>
          <p:cNvPr id="39" name="Elbow Connector 38"/>
          <p:cNvCxnSpPr>
            <a:stCxn id="11" idx="1"/>
            <a:endCxn id="9" idx="3"/>
          </p:cNvCxnSpPr>
          <p:nvPr/>
        </p:nvCxnSpPr>
        <p:spPr>
          <a:xfrm rot="10800000" flipV="1">
            <a:off x="5961306" y="2901339"/>
            <a:ext cx="583396" cy="905116"/>
          </a:xfrm>
          <a:prstGeom prst="bentConnector3">
            <a:avLst/>
          </a:prstGeom>
          <a:ln>
            <a:tailEnd type="arrow"/>
          </a:ln>
        </p:spPr>
        <p:style>
          <a:lnRef idx="2">
            <a:schemeClr val="dk1"/>
          </a:lnRef>
          <a:fillRef idx="0">
            <a:schemeClr val="dk1"/>
          </a:fillRef>
          <a:effectRef idx="1">
            <a:schemeClr val="dk1"/>
          </a:effectRef>
          <a:fontRef idx="minor">
            <a:schemeClr val="tx1"/>
          </a:fontRef>
        </p:style>
      </p:cxnSp>
      <p:cxnSp>
        <p:nvCxnSpPr>
          <p:cNvPr id="43" name="Elbow Connector 42"/>
          <p:cNvCxnSpPr>
            <a:stCxn id="14" idx="0"/>
            <a:endCxn id="9" idx="2"/>
          </p:cNvCxnSpPr>
          <p:nvPr/>
        </p:nvCxnSpPr>
        <p:spPr>
          <a:xfrm rot="5400000" flipH="1" flipV="1">
            <a:off x="4355485" y="4284723"/>
            <a:ext cx="764690" cy="931190"/>
          </a:xfrm>
          <a:prstGeom prst="bentConnector3">
            <a:avLst/>
          </a:prstGeom>
          <a:ln>
            <a:tailEnd type="arrow"/>
          </a:ln>
        </p:spPr>
        <p:style>
          <a:lnRef idx="2">
            <a:schemeClr val="dk1"/>
          </a:lnRef>
          <a:fillRef idx="0">
            <a:schemeClr val="dk1"/>
          </a:fillRef>
          <a:effectRef idx="1">
            <a:schemeClr val="dk1"/>
          </a:effectRef>
          <a:fontRef idx="minor">
            <a:schemeClr val="tx1"/>
          </a:fontRef>
        </p:style>
      </p:cxnSp>
      <p:cxnSp>
        <p:nvCxnSpPr>
          <p:cNvPr id="52" name="Elbow Connector 51"/>
          <p:cNvCxnSpPr>
            <a:stCxn id="14" idx="0"/>
            <a:endCxn id="10" idx="2"/>
          </p:cNvCxnSpPr>
          <p:nvPr/>
        </p:nvCxnSpPr>
        <p:spPr>
          <a:xfrm rot="16200000" flipV="1">
            <a:off x="3429832" y="4290260"/>
            <a:ext cx="753617" cy="931190"/>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53" name="Picture 52"/>
          <p:cNvPicPr>
            <a:picLocks noChangeAspect="1"/>
          </p:cNvPicPr>
          <p:nvPr/>
        </p:nvPicPr>
        <p:blipFill>
          <a:blip r:embed="rId2"/>
          <a:stretch>
            <a:fillRect/>
          </a:stretch>
        </p:blipFill>
        <p:spPr>
          <a:xfrm>
            <a:off x="1913446" y="1012771"/>
            <a:ext cx="626562" cy="890378"/>
          </a:xfrm>
          <a:prstGeom prst="rect">
            <a:avLst/>
          </a:prstGeom>
        </p:spPr>
      </p:pic>
      <p:pic>
        <p:nvPicPr>
          <p:cNvPr id="54" name="Picture 53"/>
          <p:cNvPicPr>
            <a:picLocks noChangeAspect="1"/>
          </p:cNvPicPr>
          <p:nvPr/>
        </p:nvPicPr>
        <p:blipFill>
          <a:blip r:embed="rId3"/>
          <a:stretch>
            <a:fillRect/>
          </a:stretch>
        </p:blipFill>
        <p:spPr>
          <a:xfrm>
            <a:off x="4538995" y="2590083"/>
            <a:ext cx="449706" cy="635112"/>
          </a:xfrm>
          <a:prstGeom prst="rect">
            <a:avLst/>
          </a:prstGeom>
        </p:spPr>
      </p:pic>
      <p:pic>
        <p:nvPicPr>
          <p:cNvPr id="55" name="Picture 54"/>
          <p:cNvPicPr>
            <a:picLocks noChangeAspect="1"/>
          </p:cNvPicPr>
          <p:nvPr/>
        </p:nvPicPr>
        <p:blipFill>
          <a:blip r:embed="rId4"/>
          <a:stretch>
            <a:fillRect/>
          </a:stretch>
        </p:blipFill>
        <p:spPr>
          <a:xfrm>
            <a:off x="2540008" y="2623348"/>
            <a:ext cx="438997" cy="621589"/>
          </a:xfrm>
          <a:prstGeom prst="rect">
            <a:avLst/>
          </a:prstGeom>
        </p:spPr>
      </p:pic>
      <p:pic>
        <p:nvPicPr>
          <p:cNvPr id="56" name="Picture 55"/>
          <p:cNvPicPr>
            <a:picLocks noChangeAspect="1"/>
          </p:cNvPicPr>
          <p:nvPr/>
        </p:nvPicPr>
        <p:blipFill>
          <a:blip r:embed="rId5"/>
          <a:stretch>
            <a:fillRect/>
          </a:stretch>
        </p:blipFill>
        <p:spPr>
          <a:xfrm>
            <a:off x="653610" y="5595800"/>
            <a:ext cx="1886398" cy="535051"/>
          </a:xfrm>
          <a:prstGeom prst="rect">
            <a:avLst/>
          </a:prstGeom>
        </p:spPr>
      </p:pic>
      <p:sp>
        <p:nvSpPr>
          <p:cNvPr id="57" name="Rectangle 56"/>
          <p:cNvSpPr/>
          <p:nvPr/>
        </p:nvSpPr>
        <p:spPr>
          <a:xfrm>
            <a:off x="925717" y="6611778"/>
            <a:ext cx="7292567" cy="246222"/>
          </a:xfrm>
          <a:prstGeom prst="rect">
            <a:avLst/>
          </a:prstGeom>
        </p:spPr>
        <p:txBody>
          <a:bodyPr wrap="square">
            <a:spAutoFit/>
          </a:bodyPr>
          <a:lstStyle/>
          <a:p>
            <a:pPr algn="ctr"/>
            <a:r>
              <a:rPr lang="en-US" sz="1000" dirty="0" smtClean="0">
                <a:solidFill>
                  <a:srgbClr val="A6A6A6"/>
                </a:solidFill>
              </a:rPr>
              <a:t>Source: Scott </a:t>
            </a:r>
            <a:r>
              <a:rPr lang="en-US" sz="1000" dirty="0">
                <a:solidFill>
                  <a:srgbClr val="A6A6A6"/>
                </a:solidFill>
              </a:rPr>
              <a:t>Preston, Learn HTML5 and JavaScript for </a:t>
            </a:r>
            <a:r>
              <a:rPr lang="en-US" sz="1000" dirty="0" err="1">
                <a:solidFill>
                  <a:srgbClr val="A6A6A6"/>
                </a:solidFill>
              </a:rPr>
              <a:t>iOS</a:t>
            </a:r>
            <a:r>
              <a:rPr lang="en-US" sz="1000" dirty="0">
                <a:solidFill>
                  <a:srgbClr val="A6A6A6"/>
                </a:solidFill>
              </a:rPr>
              <a:t>: Web Standards-based Apps for iPhone, </a:t>
            </a:r>
            <a:r>
              <a:rPr lang="en-US" sz="1000" dirty="0" err="1">
                <a:solidFill>
                  <a:srgbClr val="A6A6A6"/>
                </a:solidFill>
              </a:rPr>
              <a:t>iPad</a:t>
            </a:r>
            <a:r>
              <a:rPr lang="en-US" sz="1000" dirty="0">
                <a:solidFill>
                  <a:srgbClr val="A6A6A6"/>
                </a:solidFill>
              </a:rPr>
              <a:t>, and iPod touch, </a:t>
            </a:r>
            <a:r>
              <a:rPr lang="en-US" sz="1000" dirty="0" err="1">
                <a:solidFill>
                  <a:srgbClr val="A6A6A6"/>
                </a:solidFill>
              </a:rPr>
              <a:t>Apress</a:t>
            </a:r>
            <a:r>
              <a:rPr lang="en-US" sz="1000" dirty="0">
                <a:solidFill>
                  <a:srgbClr val="A6A6A6"/>
                </a:solidFill>
              </a:rPr>
              <a:t>, 2012</a:t>
            </a:r>
          </a:p>
        </p:txBody>
      </p:sp>
    </p:spTree>
    <p:extLst>
      <p:ext uri="{BB962C8B-B14F-4D97-AF65-F5344CB8AC3E}">
        <p14:creationId xmlns:p14="http://schemas.microsoft.com/office/powerpoint/2010/main" val="566607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1392"/>
          </a:xfrm>
        </p:spPr>
        <p:txBody>
          <a:bodyPr/>
          <a:lstStyle/>
          <a:p>
            <a:r>
              <a:rPr lang="en-US" b="1" dirty="0" smtClean="0">
                <a:solidFill>
                  <a:schemeClr val="accent1">
                    <a:lumMod val="75000"/>
                  </a:schemeClr>
                </a:solidFill>
              </a:rPr>
              <a:t>Hybrid App Examples</a:t>
            </a:r>
            <a:endParaRPr lang="en-US" b="1"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17</a:t>
            </a:fld>
            <a:endParaRPr lang="en-US"/>
          </a:p>
        </p:txBody>
      </p:sp>
      <p:sp>
        <p:nvSpPr>
          <p:cNvPr id="5" name="Rectangle 4"/>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2"/>
              </a:rPr>
              <a:t>http</a:t>
            </a:r>
            <a:r>
              <a:rPr lang="en-US" sz="1200" dirty="0">
                <a:solidFill>
                  <a:schemeClr val="bg1">
                    <a:lumMod val="65000"/>
                  </a:schemeClr>
                </a:solidFill>
                <a:hlinkClick r:id="rId2"/>
              </a:rPr>
              <a:t>://www.scribd.com/doc/50805466/Native-Web-or-Hybrid-Mobile-App-</a:t>
            </a:r>
            <a:r>
              <a:rPr lang="en-US" sz="1200" dirty="0" smtClean="0">
                <a:solidFill>
                  <a:schemeClr val="bg1">
                    <a:lumMod val="65000"/>
                  </a:schemeClr>
                </a:solidFill>
                <a:hlinkClick r:id="rId2"/>
              </a:rPr>
              <a:t>Development</a:t>
            </a:r>
            <a:endParaRPr lang="en-US" sz="1200" dirty="0" smtClean="0">
              <a:solidFill>
                <a:schemeClr val="bg1">
                  <a:lumMod val="65000"/>
                </a:schemeClr>
              </a:solidFill>
            </a:endParaRPr>
          </a:p>
        </p:txBody>
      </p:sp>
      <p:pic>
        <p:nvPicPr>
          <p:cNvPr id="6" name="Picture 5"/>
          <p:cNvPicPr>
            <a:picLocks noChangeAspect="1"/>
          </p:cNvPicPr>
          <p:nvPr/>
        </p:nvPicPr>
        <p:blipFill>
          <a:blip r:embed="rId3"/>
          <a:stretch>
            <a:fillRect/>
          </a:stretch>
        </p:blipFill>
        <p:spPr>
          <a:xfrm>
            <a:off x="0" y="1228340"/>
            <a:ext cx="9144000" cy="5191432"/>
          </a:xfrm>
          <a:prstGeom prst="rect">
            <a:avLst/>
          </a:prstGeom>
        </p:spPr>
      </p:pic>
    </p:spTree>
    <p:extLst>
      <p:ext uri="{BB962C8B-B14F-4D97-AF65-F5344CB8AC3E}">
        <p14:creationId xmlns:p14="http://schemas.microsoft.com/office/powerpoint/2010/main" val="6431379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560" y="137332"/>
            <a:ext cx="8686800" cy="720991"/>
          </a:xfrm>
        </p:spPr>
        <p:txBody>
          <a:bodyPr>
            <a:normAutofit/>
          </a:bodyPr>
          <a:lstStyle/>
          <a:p>
            <a:r>
              <a:rPr lang="en-US" sz="3600" b="1" dirty="0" smtClean="0">
                <a:solidFill>
                  <a:srgbClr val="376092"/>
                </a:solidFill>
              </a:rPr>
              <a:t>Examples of Purely-Native Mobile Apps</a:t>
            </a:r>
            <a:endParaRPr lang="en-US" sz="3600" b="1" dirty="0">
              <a:solidFill>
                <a:srgbClr val="376092"/>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18</a:t>
            </a:fld>
            <a:endParaRPr lang="en-US"/>
          </a:p>
        </p:txBody>
      </p:sp>
      <p:pic>
        <p:nvPicPr>
          <p:cNvPr id="5" name="Picture 4"/>
          <p:cNvPicPr>
            <a:picLocks noChangeAspect="1"/>
          </p:cNvPicPr>
          <p:nvPr/>
        </p:nvPicPr>
        <p:blipFill>
          <a:blip r:embed="rId2"/>
          <a:stretch>
            <a:fillRect/>
          </a:stretch>
        </p:blipFill>
        <p:spPr>
          <a:xfrm>
            <a:off x="178622" y="1065055"/>
            <a:ext cx="8856137" cy="5541202"/>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935069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19</a:t>
            </a:fld>
            <a:endParaRPr lang="en-US"/>
          </a:p>
        </p:txBody>
      </p:sp>
      <p:sp>
        <p:nvSpPr>
          <p:cNvPr id="6" name="Title 1"/>
          <p:cNvSpPr txBox="1">
            <a:spLocks/>
          </p:cNvSpPr>
          <p:nvPr/>
        </p:nvSpPr>
        <p:spPr>
          <a:xfrm>
            <a:off x="136083" y="1"/>
            <a:ext cx="8830253" cy="111826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Chris Adamson and Janie Clayton, </a:t>
            </a:r>
            <a:r>
              <a:rPr lang="en-US" sz="2400" dirty="0" smtClean="0"/>
              <a:t/>
            </a:r>
            <a:br>
              <a:rPr lang="en-US" sz="2400" dirty="0" smtClean="0"/>
            </a:br>
            <a:r>
              <a:rPr lang="en-US" sz="2400" b="1" dirty="0" smtClean="0">
                <a:solidFill>
                  <a:schemeClr val="accent1"/>
                </a:solidFill>
              </a:rPr>
              <a:t>iOS 9 </a:t>
            </a:r>
            <a:r>
              <a:rPr lang="en-US" sz="2400" b="1" dirty="0">
                <a:solidFill>
                  <a:schemeClr val="accent1"/>
                </a:solidFill>
              </a:rPr>
              <a:t>SDK Development: Creating iPhone and iPad Apps with Swift</a:t>
            </a:r>
            <a:r>
              <a:rPr lang="en-US" sz="2400" dirty="0"/>
              <a:t>, </a:t>
            </a:r>
            <a:r>
              <a:rPr lang="en-US" sz="1800" dirty="0"/>
              <a:t>Pragmatic Bookshelf, </a:t>
            </a:r>
            <a:r>
              <a:rPr lang="en-US" sz="1800" dirty="0" smtClean="0"/>
              <a:t>2016</a:t>
            </a:r>
            <a:endParaRPr lang="en-US" sz="1800" dirty="0"/>
          </a:p>
        </p:txBody>
      </p:sp>
      <p:sp>
        <p:nvSpPr>
          <p:cNvPr id="7" name="Rectangle 6"/>
          <p:cNvSpPr/>
          <p:nvPr/>
        </p:nvSpPr>
        <p:spPr>
          <a:xfrm>
            <a:off x="1571625" y="6529207"/>
            <a:ext cx="600075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a:solidFill>
                  <a:schemeClr val="bg1">
                    <a:lumMod val="65000"/>
                  </a:schemeClr>
                </a:solidFill>
                <a:hlinkClick r:id="rId2"/>
              </a:rPr>
              <a:t>https://</a:t>
            </a:r>
            <a:r>
              <a:rPr lang="en-US" sz="1200" dirty="0" smtClean="0">
                <a:solidFill>
                  <a:schemeClr val="bg1">
                    <a:lumMod val="65000"/>
                  </a:schemeClr>
                </a:solidFill>
                <a:hlinkClick r:id="rId2"/>
              </a:rPr>
              <a:t>www.amazon.com/iOS-SDK-Development-Creating-iPhone/dp/1680501321</a:t>
            </a:r>
            <a:endParaRPr lang="en-US" sz="1200" dirty="0" smtClean="0">
              <a:solidFill>
                <a:schemeClr val="bg1">
                  <a:lumMod val="65000"/>
                </a:schemeClr>
              </a:solidFill>
            </a:endParaRPr>
          </a:p>
        </p:txBody>
      </p:sp>
      <p:pic>
        <p:nvPicPr>
          <p:cNvPr id="2" name="Picture 1"/>
          <p:cNvPicPr>
            <a:picLocks noChangeAspect="1"/>
          </p:cNvPicPr>
          <p:nvPr/>
        </p:nvPicPr>
        <p:blipFill>
          <a:blip r:embed="rId3"/>
          <a:stretch>
            <a:fillRect/>
          </a:stretch>
        </p:blipFill>
        <p:spPr>
          <a:xfrm>
            <a:off x="1908926" y="1118265"/>
            <a:ext cx="5326149" cy="5291787"/>
          </a:xfrm>
          <a:prstGeom prst="rect">
            <a:avLst/>
          </a:prstGeom>
          <a:ln>
            <a:solidFill>
              <a:schemeClr val="bg1">
                <a:lumMod val="65000"/>
              </a:schemeClr>
            </a:solidFill>
          </a:ln>
        </p:spPr>
      </p:pic>
    </p:spTree>
    <p:extLst>
      <p:ext uri="{BB962C8B-B14F-4D97-AF65-F5344CB8AC3E}">
        <p14:creationId xmlns:p14="http://schemas.microsoft.com/office/powerpoint/2010/main" val="773575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smtClean="0">
                <a:solidFill>
                  <a:srgbClr val="4F81BD"/>
                </a:solidFill>
              </a:rPr>
              <a:t>Course Schedule </a:t>
            </a:r>
            <a:r>
              <a:rPr lang="en-US" sz="2400" dirty="0" smtClean="0">
                <a:solidFill>
                  <a:schemeClr val="bg1">
                    <a:lumMod val="65000"/>
                  </a:schemeClr>
                </a:solidFill>
              </a:rPr>
              <a:t>(1/3)</a:t>
            </a:r>
            <a:endParaRPr lang="en-US" sz="2400" dirty="0">
              <a:solidFill>
                <a:schemeClr val="bg1">
                  <a:lumMod val="65000"/>
                </a:schemeClr>
              </a:solidFill>
            </a:endParaRPr>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smtClean="0"/>
              <a:t>Week    Date    Subject/Topics</a:t>
            </a:r>
          </a:p>
          <a:p>
            <a:pPr marL="0" indent="0">
              <a:buNone/>
            </a:pPr>
            <a:r>
              <a:rPr lang="en-US" sz="2400" dirty="0"/>
              <a:t>1   2016/09/14   Course Orientation and Introduction to </a:t>
            </a:r>
            <a:r>
              <a:rPr lang="en-US" sz="2400" dirty="0" smtClean="0"/>
              <a:t/>
            </a:r>
            <a:br>
              <a:rPr lang="en-US" sz="2400" dirty="0" smtClean="0"/>
            </a:br>
            <a:r>
              <a:rPr lang="en-US" sz="2400" dirty="0" smtClean="0"/>
              <a:t>                              Social </a:t>
            </a:r>
            <a:r>
              <a:rPr lang="en-US" sz="2400" dirty="0"/>
              <a:t>Media and Mobile Apps </a:t>
            </a:r>
            <a:r>
              <a:rPr lang="en-US" sz="2400" dirty="0" smtClean="0"/>
              <a:t>Programming</a:t>
            </a:r>
          </a:p>
          <a:p>
            <a:pPr marL="0" indent="0">
              <a:buNone/>
            </a:pPr>
            <a:r>
              <a:rPr lang="en-US" sz="2400" dirty="0" smtClean="0">
                <a:solidFill>
                  <a:srgbClr val="FF0000"/>
                </a:solidFill>
              </a:rPr>
              <a:t>2</a:t>
            </a:r>
            <a:r>
              <a:rPr lang="en-US" sz="2400" dirty="0">
                <a:solidFill>
                  <a:srgbClr val="FF0000"/>
                </a:solidFill>
              </a:rPr>
              <a:t>   2016/09/21   Introduction to Android / iOS Apps </a:t>
            </a:r>
            <a:r>
              <a:rPr lang="en-US" sz="2400" dirty="0" smtClean="0">
                <a:solidFill>
                  <a:srgbClr val="FF0000"/>
                </a:solidFill>
              </a:rPr>
              <a:t>Programming</a:t>
            </a:r>
          </a:p>
          <a:p>
            <a:pPr marL="0" indent="0">
              <a:buNone/>
            </a:pPr>
            <a:r>
              <a:rPr lang="en-US" sz="2400" dirty="0" smtClean="0"/>
              <a:t>3</a:t>
            </a:r>
            <a:r>
              <a:rPr lang="en-US" sz="2400" dirty="0"/>
              <a:t>   2016/09/28   Developing Android Native Apps with </a:t>
            </a:r>
            <a:r>
              <a:rPr lang="en-US" sz="2400" dirty="0" smtClean="0"/>
              <a:t>Java</a:t>
            </a:r>
            <a:br>
              <a:rPr lang="en-US" sz="2400" dirty="0" smtClean="0"/>
            </a:br>
            <a:r>
              <a:rPr lang="en-US" sz="2400" dirty="0" smtClean="0"/>
              <a:t>                              (</a:t>
            </a:r>
            <a:r>
              <a:rPr lang="en-US" sz="2400" dirty="0"/>
              <a:t>Eclipse) (MIT App Inventor</a:t>
            </a:r>
            <a:r>
              <a:rPr lang="en-US" sz="2400" dirty="0" smtClean="0"/>
              <a:t>)</a:t>
            </a:r>
          </a:p>
          <a:p>
            <a:pPr marL="0" indent="0">
              <a:buNone/>
            </a:pPr>
            <a:r>
              <a:rPr lang="en-US" sz="2400" dirty="0" smtClean="0"/>
              <a:t>4</a:t>
            </a:r>
            <a:r>
              <a:rPr lang="en-US" sz="2400" dirty="0"/>
              <a:t>   2016/10/05   Developing iPhone / iPad Native Apps with Swift </a:t>
            </a:r>
            <a:r>
              <a:rPr lang="en-US" sz="2400" dirty="0" smtClean="0"/>
              <a:t/>
            </a:r>
            <a:br>
              <a:rPr lang="en-US" sz="2400" dirty="0" smtClean="0"/>
            </a:br>
            <a:r>
              <a:rPr lang="en-US" sz="2400" dirty="0" smtClean="0"/>
              <a:t>                              (</a:t>
            </a:r>
            <a:r>
              <a:rPr lang="en-US" sz="2400" dirty="0" err="1"/>
              <a:t>XCode</a:t>
            </a:r>
            <a:r>
              <a:rPr lang="en-US" sz="2400" dirty="0" smtClean="0"/>
              <a:t>)</a:t>
            </a:r>
          </a:p>
          <a:p>
            <a:pPr marL="0" indent="0">
              <a:buNone/>
            </a:pPr>
            <a:r>
              <a:rPr lang="en-US" sz="2400" dirty="0" smtClean="0"/>
              <a:t>5</a:t>
            </a:r>
            <a:r>
              <a:rPr lang="en-US" sz="2400" dirty="0"/>
              <a:t>   2016/10/12   Mobile Apps using </a:t>
            </a:r>
            <a:r>
              <a:rPr lang="en-US" sz="2400" dirty="0" smtClean="0"/>
              <a:t>HTML5/CSS3/JavaScript</a:t>
            </a:r>
          </a:p>
          <a:p>
            <a:pPr marL="0" indent="0">
              <a:buNone/>
            </a:pPr>
            <a:r>
              <a:rPr lang="en-US" sz="2400" dirty="0" smtClean="0"/>
              <a:t>6</a:t>
            </a:r>
            <a:r>
              <a:rPr lang="en-US" sz="2400" dirty="0"/>
              <a:t>   2016/10/19   jQuery Mobile</a:t>
            </a:r>
            <a:endParaRPr lang="en-US" sz="2400" dirty="0" smtClean="0"/>
          </a:p>
        </p:txBody>
      </p:sp>
      <p:sp>
        <p:nvSpPr>
          <p:cNvPr id="4" name="Slide Number Placeholder 3"/>
          <p:cNvSpPr>
            <a:spLocks noGrp="1"/>
          </p:cNvSpPr>
          <p:nvPr>
            <p:ph type="sldNum" sz="quarter" idx="12"/>
          </p:nvPr>
        </p:nvSpPr>
        <p:spPr/>
        <p:txBody>
          <a:bodyPr/>
          <a:lstStyle/>
          <a:p>
            <a:fld id="{5424488C-161F-514B-8FF5-CF5173A03E8D}" type="slidenum">
              <a:rPr lang="en-US" smtClean="0"/>
              <a:t>2</a:t>
            </a:fld>
            <a:endParaRPr lang="en-US"/>
          </a:p>
        </p:txBody>
      </p:sp>
    </p:spTree>
    <p:extLst>
      <p:ext uri="{BB962C8B-B14F-4D97-AF65-F5344CB8AC3E}">
        <p14:creationId xmlns:p14="http://schemas.microsoft.com/office/powerpoint/2010/main" val="822308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20</a:t>
            </a:fld>
            <a:endParaRPr lang="en-US"/>
          </a:p>
        </p:txBody>
      </p:sp>
      <p:pic>
        <p:nvPicPr>
          <p:cNvPr id="6" name="Picture 5"/>
          <p:cNvPicPr>
            <a:picLocks noChangeAspect="1"/>
          </p:cNvPicPr>
          <p:nvPr/>
        </p:nvPicPr>
        <p:blipFill>
          <a:blip r:embed="rId2"/>
          <a:stretch>
            <a:fillRect/>
          </a:stretch>
        </p:blipFill>
        <p:spPr>
          <a:xfrm>
            <a:off x="2469564" y="1079942"/>
            <a:ext cx="4112184" cy="5383583"/>
          </a:xfrm>
          <a:prstGeom prst="rect">
            <a:avLst/>
          </a:prstGeom>
        </p:spPr>
      </p:pic>
      <p:sp>
        <p:nvSpPr>
          <p:cNvPr id="7" name="Title 1"/>
          <p:cNvSpPr>
            <a:spLocks noGrp="1"/>
          </p:cNvSpPr>
          <p:nvPr>
            <p:ph type="title"/>
          </p:nvPr>
        </p:nvSpPr>
        <p:spPr>
          <a:xfrm>
            <a:off x="136083" y="-1"/>
            <a:ext cx="8830253" cy="984691"/>
          </a:xfrm>
        </p:spPr>
        <p:txBody>
          <a:bodyPr>
            <a:noAutofit/>
          </a:bodyPr>
          <a:lstStyle/>
          <a:p>
            <a:r>
              <a:rPr lang="en-US" sz="2400" b="1" dirty="0">
                <a:solidFill>
                  <a:schemeClr val="accent1"/>
                </a:solidFill>
              </a:rPr>
              <a:t>Building Android Apps with HTML, CSS, and JavaScript: Making Native Apps with Standards-Based Web </a:t>
            </a:r>
            <a:r>
              <a:rPr lang="en-US" sz="2400" b="1" dirty="0" smtClean="0">
                <a:solidFill>
                  <a:schemeClr val="accent1"/>
                </a:solidFill>
              </a:rPr>
              <a:t>Tools</a:t>
            </a:r>
            <a:r>
              <a:rPr lang="en-US" sz="1600" dirty="0" smtClean="0"/>
              <a:t>, J</a:t>
            </a:r>
            <a:br>
              <a:rPr lang="en-US" sz="1600" dirty="0" smtClean="0"/>
            </a:br>
            <a:r>
              <a:rPr lang="en-US" sz="1600" dirty="0" err="1" smtClean="0"/>
              <a:t>onathan</a:t>
            </a:r>
            <a:r>
              <a:rPr lang="en-US" sz="1600" dirty="0" smtClean="0"/>
              <a:t> Stark &amp; </a:t>
            </a:r>
            <a:r>
              <a:rPr lang="en-US" sz="1600" dirty="0"/>
              <a:t>Brian Jepson, </a:t>
            </a:r>
            <a:r>
              <a:rPr lang="en-US" sz="1600" dirty="0" err="1" smtClean="0"/>
              <a:t>O’reilly</a:t>
            </a:r>
            <a:r>
              <a:rPr lang="en-US" sz="1600" dirty="0" smtClean="0"/>
              <a:t>, 2012</a:t>
            </a:r>
            <a:endParaRPr lang="en-US" sz="1600" dirty="0"/>
          </a:p>
        </p:txBody>
      </p:sp>
      <p:sp>
        <p:nvSpPr>
          <p:cNvPr id="8" name="Rectangle 7"/>
          <p:cNvSpPr/>
          <p:nvPr/>
        </p:nvSpPr>
        <p:spPr>
          <a:xfrm>
            <a:off x="405715" y="6558776"/>
            <a:ext cx="8125692" cy="276999"/>
          </a:xfrm>
          <a:prstGeom prst="rect">
            <a:avLst/>
          </a:prstGeom>
        </p:spPr>
        <p:txBody>
          <a:bodyPr wrap="square">
            <a:spAutoFit/>
          </a:bodyPr>
          <a:lstStyle/>
          <a:p>
            <a:pPr algn="ctr"/>
            <a:r>
              <a:rPr lang="en-US" sz="1200" dirty="0" smtClean="0">
                <a:solidFill>
                  <a:srgbClr val="A6A6A6"/>
                </a:solidFill>
              </a:rPr>
              <a:t>Source: </a:t>
            </a:r>
            <a:r>
              <a:rPr lang="en-US" sz="1200" dirty="0" smtClean="0">
                <a:solidFill>
                  <a:srgbClr val="A6A6A6"/>
                </a:solidFill>
                <a:hlinkClick r:id="rId3"/>
              </a:rPr>
              <a:t>http</a:t>
            </a:r>
            <a:r>
              <a:rPr lang="en-US" sz="1200" dirty="0">
                <a:solidFill>
                  <a:srgbClr val="A6A6A6"/>
                </a:solidFill>
                <a:hlinkClick r:id="rId3"/>
              </a:rPr>
              <a:t>://www.amazon.com/Building-Android-Apps-HTML-JavaScript/dp/</a:t>
            </a:r>
            <a:r>
              <a:rPr lang="en-US" sz="1200" dirty="0" smtClean="0">
                <a:solidFill>
                  <a:srgbClr val="A6A6A6"/>
                </a:solidFill>
                <a:hlinkClick r:id="rId3"/>
              </a:rPr>
              <a:t>1449316417</a:t>
            </a:r>
            <a:endParaRPr lang="en-US" sz="1200" dirty="0" smtClean="0">
              <a:solidFill>
                <a:srgbClr val="A6A6A6"/>
              </a:solidFill>
            </a:endParaRPr>
          </a:p>
        </p:txBody>
      </p:sp>
    </p:spTree>
    <p:extLst>
      <p:ext uri="{BB962C8B-B14F-4D97-AF65-F5344CB8AC3E}">
        <p14:creationId xmlns:p14="http://schemas.microsoft.com/office/powerpoint/2010/main" val="2665473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0"/>
            <a:ext cx="8830253" cy="999480"/>
          </a:xfrm>
        </p:spPr>
        <p:txBody>
          <a:bodyPr>
            <a:noAutofit/>
          </a:bodyPr>
          <a:lstStyle/>
          <a:p>
            <a:r>
              <a:rPr lang="en-US" sz="2400" b="1" dirty="0" smtClean="0">
                <a:solidFill>
                  <a:schemeClr val="accent1"/>
                </a:solidFill>
              </a:rPr>
              <a:t>Building iPhone Apps with HTML, CSS, and JavaScript: Making App Store Apps Without Objective-C or Cocoa</a:t>
            </a:r>
            <a:r>
              <a:rPr lang="en-US" sz="1600" smtClean="0"/>
              <a:t>, </a:t>
            </a:r>
            <a:br>
              <a:rPr lang="en-US" sz="1600" smtClean="0"/>
            </a:br>
            <a:r>
              <a:rPr lang="en-US" sz="1600" smtClean="0"/>
              <a:t>Jonathan </a:t>
            </a:r>
            <a:r>
              <a:rPr lang="en-US" sz="1600" dirty="0"/>
              <a:t>Stark, </a:t>
            </a:r>
            <a:r>
              <a:rPr lang="en-US" sz="1600" dirty="0" err="1"/>
              <a:t>O’reilly</a:t>
            </a:r>
            <a:r>
              <a:rPr lang="en-US" sz="1600" dirty="0" smtClean="0"/>
              <a:t>, 2010</a:t>
            </a:r>
            <a:endParaRPr lang="en-US" sz="1600" dirty="0"/>
          </a:p>
        </p:txBody>
      </p:sp>
      <p:sp>
        <p:nvSpPr>
          <p:cNvPr id="4" name="Slide Number Placeholder 3"/>
          <p:cNvSpPr>
            <a:spLocks noGrp="1"/>
          </p:cNvSpPr>
          <p:nvPr>
            <p:ph type="sldNum" sz="quarter" idx="12"/>
          </p:nvPr>
        </p:nvSpPr>
        <p:spPr/>
        <p:txBody>
          <a:bodyPr/>
          <a:lstStyle/>
          <a:p>
            <a:fld id="{5424488C-161F-514B-8FF5-CF5173A03E8D}" type="slidenum">
              <a:rPr lang="en-US" smtClean="0"/>
              <a:t>21</a:t>
            </a:fld>
            <a:endParaRPr lang="en-US" dirty="0"/>
          </a:p>
        </p:txBody>
      </p:sp>
      <p:sp>
        <p:nvSpPr>
          <p:cNvPr id="9" name="矩形 4"/>
          <p:cNvSpPr>
            <a:spLocks noChangeArrowheads="1"/>
          </p:cNvSpPr>
          <p:nvPr/>
        </p:nvSpPr>
        <p:spPr bwMode="auto">
          <a:xfrm>
            <a:off x="834996" y="6567488"/>
            <a:ext cx="7474008" cy="246221"/>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a:t>
            </a:r>
            <a:r>
              <a:rPr lang="en-US" altLang="zh-TW" sz="1000" dirty="0" smtClean="0">
                <a:solidFill>
                  <a:srgbClr val="A6A6A6"/>
                </a:solidFill>
              </a:rPr>
              <a:t>: </a:t>
            </a:r>
            <a:r>
              <a:rPr lang="en-US" altLang="zh-TW" sz="1000" dirty="0" smtClean="0">
                <a:solidFill>
                  <a:srgbClr val="A6A6A6"/>
                </a:solidFill>
                <a:hlinkClick r:id="rId2"/>
              </a:rPr>
              <a:t>http://www.amazon.com/Building-iPhone-Apps-HTML-JavaScript/dp/0596805780</a:t>
            </a:r>
            <a:endParaRPr lang="en-US" altLang="zh-TW" sz="1000" dirty="0" smtClean="0">
              <a:solidFill>
                <a:srgbClr val="A6A6A6"/>
              </a:solidFill>
            </a:endParaRPr>
          </a:p>
        </p:txBody>
      </p:sp>
      <p:pic>
        <p:nvPicPr>
          <p:cNvPr id="3" name="Picture 2"/>
          <p:cNvPicPr>
            <a:picLocks noChangeAspect="1"/>
          </p:cNvPicPr>
          <p:nvPr/>
        </p:nvPicPr>
        <p:blipFill>
          <a:blip r:embed="rId3"/>
          <a:stretch>
            <a:fillRect/>
          </a:stretch>
        </p:blipFill>
        <p:spPr>
          <a:xfrm>
            <a:off x="2714625" y="999480"/>
            <a:ext cx="4199734" cy="5581813"/>
          </a:xfrm>
          <a:prstGeom prst="rect">
            <a:avLst/>
          </a:prstGeom>
        </p:spPr>
      </p:pic>
    </p:spTree>
    <p:extLst>
      <p:ext uri="{BB962C8B-B14F-4D97-AF65-F5344CB8AC3E}">
        <p14:creationId xmlns:p14="http://schemas.microsoft.com/office/powerpoint/2010/main" val="122711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0"/>
            <a:ext cx="8830253" cy="680320"/>
          </a:xfrm>
        </p:spPr>
        <p:txBody>
          <a:bodyPr>
            <a:noAutofit/>
          </a:bodyPr>
          <a:lstStyle/>
          <a:p>
            <a:r>
              <a:rPr lang="en-US" sz="2400" dirty="0" smtClean="0"/>
              <a:t>Jon Reid, </a:t>
            </a:r>
            <a:r>
              <a:rPr lang="en-US" sz="2400" b="1" dirty="0" err="1" smtClean="0">
                <a:solidFill>
                  <a:schemeClr val="accent1"/>
                </a:solidFill>
              </a:rPr>
              <a:t>jQuery</a:t>
            </a:r>
            <a:r>
              <a:rPr lang="en-US" sz="2400" b="1" dirty="0" smtClean="0">
                <a:solidFill>
                  <a:schemeClr val="accent1"/>
                </a:solidFill>
              </a:rPr>
              <a:t> Mobile</a:t>
            </a:r>
            <a:r>
              <a:rPr lang="en-US" sz="2400" dirty="0" smtClean="0"/>
              <a:t>, </a:t>
            </a:r>
            <a:r>
              <a:rPr lang="en-US" sz="2400" dirty="0" err="1" smtClean="0"/>
              <a:t>O’reilly</a:t>
            </a:r>
            <a:r>
              <a:rPr lang="en-US" sz="2400" dirty="0" smtClean="0"/>
              <a:t>, 2012</a:t>
            </a:r>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22</a:t>
            </a:fld>
            <a:endParaRPr lang="en-US" dirty="0"/>
          </a:p>
        </p:txBody>
      </p:sp>
      <p:sp>
        <p:nvSpPr>
          <p:cNvPr id="9" name="矩形 4"/>
          <p:cNvSpPr>
            <a:spLocks noChangeArrowheads="1"/>
          </p:cNvSpPr>
          <p:nvPr/>
        </p:nvSpPr>
        <p:spPr bwMode="auto">
          <a:xfrm>
            <a:off x="834996" y="6567488"/>
            <a:ext cx="7474008" cy="246221"/>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a:t>
            </a:r>
            <a:r>
              <a:rPr lang="en-US" altLang="zh-TW" sz="1000" dirty="0" smtClean="0">
                <a:solidFill>
                  <a:srgbClr val="A6A6A6"/>
                </a:solidFill>
              </a:rPr>
              <a:t>: </a:t>
            </a:r>
            <a:r>
              <a:rPr lang="en-US" altLang="zh-TW" sz="1000" dirty="0" smtClean="0">
                <a:solidFill>
                  <a:srgbClr val="A6A6A6"/>
                </a:solidFill>
                <a:hlinkClick r:id="rId2"/>
              </a:rPr>
              <a:t>http://www.amazon.com/jQuery-Mobile-Running-Maximiliano-Firtman/dp/1449397654</a:t>
            </a:r>
            <a:endParaRPr lang="en-US" altLang="zh-TW" sz="1000" dirty="0" smtClean="0">
              <a:solidFill>
                <a:srgbClr val="A6A6A6"/>
              </a:solidFill>
            </a:endParaRPr>
          </a:p>
        </p:txBody>
      </p:sp>
      <p:pic>
        <p:nvPicPr>
          <p:cNvPr id="5" name="Picture 4"/>
          <p:cNvPicPr>
            <a:picLocks noChangeAspect="1"/>
          </p:cNvPicPr>
          <p:nvPr/>
        </p:nvPicPr>
        <p:blipFill>
          <a:blip r:embed="rId3"/>
          <a:stretch>
            <a:fillRect/>
          </a:stretch>
        </p:blipFill>
        <p:spPr>
          <a:xfrm>
            <a:off x="2333021" y="680320"/>
            <a:ext cx="4408357" cy="5887168"/>
          </a:xfrm>
          <a:prstGeom prst="rect">
            <a:avLst/>
          </a:prstGeom>
        </p:spPr>
      </p:pic>
    </p:spTree>
    <p:extLst>
      <p:ext uri="{BB962C8B-B14F-4D97-AF65-F5344CB8AC3E}">
        <p14:creationId xmlns:p14="http://schemas.microsoft.com/office/powerpoint/2010/main" val="666623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0"/>
            <a:ext cx="8830253" cy="680320"/>
          </a:xfrm>
        </p:spPr>
        <p:txBody>
          <a:bodyPr>
            <a:noAutofit/>
          </a:bodyPr>
          <a:lstStyle/>
          <a:p>
            <a:r>
              <a:rPr lang="en-US" sz="2400" dirty="0" err="1" smtClean="0"/>
              <a:t>Rohit</a:t>
            </a:r>
            <a:r>
              <a:rPr lang="en-US" sz="2400" dirty="0" smtClean="0"/>
              <a:t> </a:t>
            </a:r>
            <a:r>
              <a:rPr lang="en-US" sz="2400" dirty="0" err="1" smtClean="0"/>
              <a:t>Ghatol</a:t>
            </a:r>
            <a:r>
              <a:rPr lang="en-US" sz="2400" dirty="0" smtClean="0"/>
              <a:t> and </a:t>
            </a:r>
            <a:r>
              <a:rPr lang="en-US" sz="2400" dirty="0" err="1" smtClean="0"/>
              <a:t>Yogesh</a:t>
            </a:r>
            <a:r>
              <a:rPr lang="en-US" sz="2400" dirty="0" smtClean="0"/>
              <a:t> Patel, </a:t>
            </a:r>
            <a:r>
              <a:rPr lang="en-US" sz="2400" dirty="0" smtClean="0">
                <a:solidFill>
                  <a:schemeClr val="accent1"/>
                </a:solidFill>
              </a:rPr>
              <a:t>Beginning </a:t>
            </a:r>
            <a:r>
              <a:rPr lang="en-US" sz="2400" dirty="0" err="1" smtClean="0">
                <a:solidFill>
                  <a:schemeClr val="accent1"/>
                </a:solidFill>
              </a:rPr>
              <a:t>PhoneGap</a:t>
            </a:r>
            <a:r>
              <a:rPr lang="en-US" sz="2400" dirty="0" smtClean="0"/>
              <a:t>: Mobile Web Framework for JavaScript and HTML5, </a:t>
            </a:r>
            <a:r>
              <a:rPr lang="en-US" sz="2400" dirty="0" err="1" smtClean="0"/>
              <a:t>Apress</a:t>
            </a:r>
            <a:r>
              <a:rPr lang="en-US" sz="2400" dirty="0" smtClean="0"/>
              <a:t>, 2012</a:t>
            </a:r>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23</a:t>
            </a:fld>
            <a:endParaRPr lang="en-US" dirty="0"/>
          </a:p>
        </p:txBody>
      </p:sp>
      <p:pic>
        <p:nvPicPr>
          <p:cNvPr id="8" name="Picture 7"/>
          <p:cNvPicPr>
            <a:picLocks noChangeAspect="1"/>
          </p:cNvPicPr>
          <p:nvPr/>
        </p:nvPicPr>
        <p:blipFill>
          <a:blip r:embed="rId2"/>
          <a:stretch>
            <a:fillRect/>
          </a:stretch>
        </p:blipFill>
        <p:spPr>
          <a:xfrm>
            <a:off x="2419248" y="861738"/>
            <a:ext cx="4504067" cy="5587551"/>
          </a:xfrm>
          <a:prstGeom prst="rect">
            <a:avLst/>
          </a:prstGeom>
        </p:spPr>
      </p:pic>
      <p:sp>
        <p:nvSpPr>
          <p:cNvPr id="9" name="矩形 4"/>
          <p:cNvSpPr>
            <a:spLocks noChangeArrowheads="1"/>
          </p:cNvSpPr>
          <p:nvPr/>
        </p:nvSpPr>
        <p:spPr bwMode="auto">
          <a:xfrm>
            <a:off x="834996" y="6567488"/>
            <a:ext cx="7474008" cy="246221"/>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a:t>
            </a:r>
            <a:r>
              <a:rPr lang="en-US" altLang="zh-TW" sz="1000" dirty="0" smtClean="0">
                <a:solidFill>
                  <a:srgbClr val="A6A6A6"/>
                </a:solidFill>
              </a:rPr>
              <a:t>: </a:t>
            </a:r>
            <a:r>
              <a:rPr lang="en-US" altLang="zh-TW" sz="1000" dirty="0" smtClean="0">
                <a:solidFill>
                  <a:srgbClr val="A6A6A6"/>
                </a:solidFill>
                <a:hlinkClick r:id="rId3"/>
              </a:rPr>
              <a:t>http://www.amazon.com/Beginning-PhoneGap-Mobile-Framework-JavaScript/dp/1430239034</a:t>
            </a:r>
            <a:endParaRPr lang="en-US" altLang="zh-TW" sz="1000" dirty="0" smtClean="0">
              <a:solidFill>
                <a:srgbClr val="A6A6A6"/>
              </a:solidFill>
            </a:endParaRPr>
          </a:p>
        </p:txBody>
      </p:sp>
    </p:spTree>
    <p:extLst>
      <p:ext uri="{BB962C8B-B14F-4D97-AF65-F5344CB8AC3E}">
        <p14:creationId xmlns:p14="http://schemas.microsoft.com/office/powerpoint/2010/main" val="2664844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78"/>
            <a:ext cx="8229600" cy="1143000"/>
          </a:xfrm>
        </p:spPr>
        <p:txBody>
          <a:bodyPr>
            <a:normAutofit fontScale="90000"/>
          </a:bodyPr>
          <a:lstStyle/>
          <a:p>
            <a:r>
              <a:rPr lang="en-US" b="1" dirty="0" smtClean="0">
                <a:solidFill>
                  <a:schemeClr val="accent1"/>
                </a:solidFill>
              </a:rPr>
              <a:t>Responsive Design </a:t>
            </a:r>
            <a:br>
              <a:rPr lang="en-US" b="1" dirty="0" smtClean="0">
                <a:solidFill>
                  <a:schemeClr val="accent1"/>
                </a:solidFill>
              </a:rPr>
            </a:br>
            <a:r>
              <a:rPr lang="en-US" dirty="0" smtClean="0">
                <a:solidFill>
                  <a:srgbClr val="558ED5"/>
                </a:solidFill>
              </a:rPr>
              <a:t>HTML5</a:t>
            </a:r>
            <a:r>
              <a:rPr lang="en-US" dirty="0">
                <a:solidFill>
                  <a:srgbClr val="558ED5"/>
                </a:solidFill>
              </a:rPr>
              <a:t>/CSS3/JavaScript</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24</a:t>
            </a:fld>
            <a:endParaRPr lang="en-US"/>
          </a:p>
        </p:txBody>
      </p:sp>
      <p:pic>
        <p:nvPicPr>
          <p:cNvPr id="5" name="Picture 4"/>
          <p:cNvPicPr>
            <a:picLocks noChangeAspect="1"/>
          </p:cNvPicPr>
          <p:nvPr/>
        </p:nvPicPr>
        <p:blipFill>
          <a:blip r:embed="rId2"/>
          <a:stretch>
            <a:fillRect/>
          </a:stretch>
        </p:blipFill>
        <p:spPr>
          <a:xfrm>
            <a:off x="69023" y="1851330"/>
            <a:ext cx="8954175" cy="4134161"/>
          </a:xfrm>
          <a:prstGeom prst="rect">
            <a:avLst/>
          </a:prstGeom>
        </p:spPr>
      </p:pic>
      <p:sp>
        <p:nvSpPr>
          <p:cNvPr id="6" name="Rectangle 5"/>
          <p:cNvSpPr/>
          <p:nvPr/>
        </p:nvSpPr>
        <p:spPr>
          <a:xfrm>
            <a:off x="2175561" y="6539266"/>
            <a:ext cx="4572000" cy="276999"/>
          </a:xfrm>
          <a:prstGeom prst="rect">
            <a:avLst/>
          </a:prstGeom>
        </p:spPr>
        <p:txBody>
          <a:bodyPr>
            <a:spAutoFit/>
          </a:bodyPr>
          <a:lstStyle/>
          <a:p>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://www.ihealthspot.com/</a:t>
            </a:r>
            <a:r>
              <a:rPr lang="en-US" sz="1200" dirty="0" smtClean="0">
                <a:solidFill>
                  <a:schemeClr val="bg1">
                    <a:lumMod val="65000"/>
                  </a:schemeClr>
                </a:solidFill>
                <a:hlinkClick r:id="rId3"/>
              </a:rPr>
              <a:t>ResponsiveWebsiteDesign.aspx</a:t>
            </a:r>
            <a:endParaRPr lang="en-US" sz="1200" dirty="0" smtClean="0">
              <a:solidFill>
                <a:schemeClr val="bg1">
                  <a:lumMod val="65000"/>
                </a:schemeClr>
              </a:solidFill>
            </a:endParaRPr>
          </a:p>
        </p:txBody>
      </p:sp>
    </p:spTree>
    <p:extLst>
      <p:ext uri="{BB962C8B-B14F-4D97-AF65-F5344CB8AC3E}">
        <p14:creationId xmlns:p14="http://schemas.microsoft.com/office/powerpoint/2010/main" val="1039573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0"/>
            <a:ext cx="8830253" cy="1051846"/>
          </a:xfrm>
        </p:spPr>
        <p:txBody>
          <a:bodyPr>
            <a:noAutofit/>
          </a:bodyPr>
          <a:lstStyle/>
          <a:p>
            <a:r>
              <a:rPr lang="en-US" sz="4000" b="1" dirty="0" smtClean="0">
                <a:solidFill>
                  <a:schemeClr val="accent1"/>
                </a:solidFill>
              </a:rPr>
              <a:t>jQuery Mobile</a:t>
            </a:r>
            <a:r>
              <a:rPr lang="en-US" sz="2400" dirty="0" smtClean="0">
                <a:solidFill>
                  <a:schemeClr val="accent1"/>
                </a:solidFill>
              </a:rPr>
              <a:t/>
            </a:r>
            <a:br>
              <a:rPr lang="en-US" sz="2400" dirty="0" smtClean="0">
                <a:solidFill>
                  <a:schemeClr val="accent1"/>
                </a:solidFill>
              </a:rPr>
            </a:br>
            <a:r>
              <a:rPr lang="en-US" sz="2400" dirty="0" smtClean="0">
                <a:hlinkClick r:id="rId2"/>
              </a:rPr>
              <a:t>http://jquerymobile.com/</a:t>
            </a:r>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25</a:t>
            </a:fld>
            <a:endParaRPr lang="en-US" dirty="0"/>
          </a:p>
        </p:txBody>
      </p:sp>
      <p:pic>
        <p:nvPicPr>
          <p:cNvPr id="3" name="Picture 2"/>
          <p:cNvPicPr>
            <a:picLocks noChangeAspect="1"/>
          </p:cNvPicPr>
          <p:nvPr/>
        </p:nvPicPr>
        <p:blipFill>
          <a:blip r:embed="rId3"/>
          <a:stretch>
            <a:fillRect/>
          </a:stretch>
        </p:blipFill>
        <p:spPr>
          <a:xfrm>
            <a:off x="0" y="1091699"/>
            <a:ext cx="9144000" cy="5474705"/>
          </a:xfrm>
          <a:prstGeom prst="rect">
            <a:avLst/>
          </a:prstGeom>
        </p:spPr>
      </p:pic>
    </p:spTree>
    <p:extLst>
      <p:ext uri="{BB962C8B-B14F-4D97-AF65-F5344CB8AC3E}">
        <p14:creationId xmlns:p14="http://schemas.microsoft.com/office/powerpoint/2010/main" val="339737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26</a:t>
            </a:fld>
            <a:endParaRPr lang="en-US"/>
          </a:p>
        </p:txBody>
      </p:sp>
      <p:pic>
        <p:nvPicPr>
          <p:cNvPr id="5" name="Picture 4"/>
          <p:cNvPicPr>
            <a:picLocks noChangeAspect="1"/>
          </p:cNvPicPr>
          <p:nvPr/>
        </p:nvPicPr>
        <p:blipFill>
          <a:blip r:embed="rId2"/>
          <a:stretch>
            <a:fillRect/>
          </a:stretch>
        </p:blipFill>
        <p:spPr>
          <a:xfrm>
            <a:off x="0" y="1011130"/>
            <a:ext cx="9144000" cy="5517050"/>
          </a:xfrm>
          <a:prstGeom prst="rect">
            <a:avLst/>
          </a:prstGeom>
        </p:spPr>
      </p:pic>
      <p:sp>
        <p:nvSpPr>
          <p:cNvPr id="6" name="Title 1"/>
          <p:cNvSpPr>
            <a:spLocks noGrp="1"/>
          </p:cNvSpPr>
          <p:nvPr>
            <p:ph type="title"/>
          </p:nvPr>
        </p:nvSpPr>
        <p:spPr>
          <a:xfrm>
            <a:off x="136083" y="0"/>
            <a:ext cx="8830253" cy="1051846"/>
          </a:xfrm>
        </p:spPr>
        <p:txBody>
          <a:bodyPr>
            <a:noAutofit/>
          </a:bodyPr>
          <a:lstStyle/>
          <a:p>
            <a:r>
              <a:rPr lang="en-US" sz="4000" b="1" dirty="0" smtClean="0">
                <a:solidFill>
                  <a:schemeClr val="accent1"/>
                </a:solidFill>
              </a:rPr>
              <a:t>Bootstrap</a:t>
            </a:r>
            <a:r>
              <a:rPr lang="en-US" sz="4000" b="1" dirty="0">
                <a:solidFill>
                  <a:schemeClr val="accent1"/>
                </a:solidFill>
              </a:rPr>
              <a:t/>
            </a:r>
            <a:br>
              <a:rPr lang="en-US" sz="4000" b="1" dirty="0">
                <a:solidFill>
                  <a:schemeClr val="accent1"/>
                </a:solidFill>
              </a:rPr>
            </a:br>
            <a:r>
              <a:rPr lang="en-US" sz="2400" dirty="0">
                <a:solidFill>
                  <a:schemeClr val="accent1"/>
                </a:solidFill>
              </a:rPr>
              <a:t> </a:t>
            </a:r>
            <a:r>
              <a:rPr lang="en-US" sz="2400" dirty="0">
                <a:solidFill>
                  <a:schemeClr val="accent1"/>
                </a:solidFill>
                <a:hlinkClick r:id="rId3"/>
              </a:rPr>
              <a:t>http://getbootstrap.com</a:t>
            </a:r>
            <a:r>
              <a:rPr lang="en-US" sz="2400" dirty="0" smtClean="0">
                <a:solidFill>
                  <a:schemeClr val="accent1"/>
                </a:solidFill>
                <a:hlinkClick r:id="rId3"/>
              </a:rPr>
              <a:t>/</a:t>
            </a:r>
            <a:endParaRPr lang="en-US" sz="2400" dirty="0"/>
          </a:p>
        </p:txBody>
      </p:sp>
    </p:spTree>
    <p:extLst>
      <p:ext uri="{BB962C8B-B14F-4D97-AF65-F5344CB8AC3E}">
        <p14:creationId xmlns:p14="http://schemas.microsoft.com/office/powerpoint/2010/main" val="486007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1"/>
            <a:ext cx="8830253" cy="1114425"/>
          </a:xfrm>
        </p:spPr>
        <p:txBody>
          <a:bodyPr>
            <a:noAutofit/>
          </a:bodyPr>
          <a:lstStyle/>
          <a:p>
            <a:r>
              <a:rPr lang="en-US" sz="4000" b="1" dirty="0" err="1" smtClean="0">
                <a:solidFill>
                  <a:schemeClr val="accent1"/>
                </a:solidFill>
              </a:rPr>
              <a:t>PhoneGap</a:t>
            </a:r>
            <a:r>
              <a:rPr lang="en-US" sz="4000" dirty="0" smtClean="0">
                <a:solidFill>
                  <a:schemeClr val="accent1"/>
                </a:solidFill>
              </a:rPr>
              <a:t/>
            </a:r>
            <a:br>
              <a:rPr lang="en-US" sz="4000" dirty="0" smtClean="0">
                <a:solidFill>
                  <a:schemeClr val="accent1"/>
                </a:solidFill>
              </a:rPr>
            </a:br>
            <a:r>
              <a:rPr lang="en-US" sz="2400" dirty="0" smtClean="0">
                <a:hlinkClick r:id="rId2"/>
              </a:rPr>
              <a:t>http://phonegap.com/</a:t>
            </a:r>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27</a:t>
            </a:fld>
            <a:endParaRPr lang="en-US" dirty="0"/>
          </a:p>
        </p:txBody>
      </p:sp>
      <p:pic>
        <p:nvPicPr>
          <p:cNvPr id="5" name="Picture 4"/>
          <p:cNvPicPr>
            <a:picLocks noChangeAspect="1"/>
          </p:cNvPicPr>
          <p:nvPr/>
        </p:nvPicPr>
        <p:blipFill>
          <a:blip r:embed="rId3"/>
          <a:stretch>
            <a:fillRect/>
          </a:stretch>
        </p:blipFill>
        <p:spPr>
          <a:xfrm>
            <a:off x="-20791" y="1057443"/>
            <a:ext cx="9144000" cy="5534526"/>
          </a:xfrm>
          <a:prstGeom prst="rect">
            <a:avLst/>
          </a:prstGeom>
        </p:spPr>
      </p:pic>
    </p:spTree>
    <p:extLst>
      <p:ext uri="{BB962C8B-B14F-4D97-AF65-F5344CB8AC3E}">
        <p14:creationId xmlns:p14="http://schemas.microsoft.com/office/powerpoint/2010/main" val="2060865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1"/>
            <a:ext cx="8830253" cy="1198179"/>
          </a:xfrm>
        </p:spPr>
        <p:txBody>
          <a:bodyPr>
            <a:noAutofit/>
          </a:bodyPr>
          <a:lstStyle/>
          <a:p>
            <a:r>
              <a:rPr lang="en-US" b="1" dirty="0" smtClean="0">
                <a:solidFill>
                  <a:schemeClr val="accent1"/>
                </a:solidFill>
              </a:rPr>
              <a:t>Apple Developer</a:t>
            </a:r>
            <a:br>
              <a:rPr lang="en-US" b="1" dirty="0" smtClean="0">
                <a:solidFill>
                  <a:schemeClr val="accent1"/>
                </a:solidFill>
              </a:rPr>
            </a:br>
            <a:r>
              <a:rPr lang="en-US" sz="2400" dirty="0" smtClean="0">
                <a:hlinkClick r:id="rId2"/>
              </a:rPr>
              <a:t>https://developer.apple.com/</a:t>
            </a:r>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28</a:t>
            </a:fld>
            <a:endParaRPr lang="en-US" dirty="0"/>
          </a:p>
        </p:txBody>
      </p:sp>
      <p:pic>
        <p:nvPicPr>
          <p:cNvPr id="5" name="Picture 4"/>
          <p:cNvPicPr>
            <a:picLocks noChangeAspect="1"/>
          </p:cNvPicPr>
          <p:nvPr/>
        </p:nvPicPr>
        <p:blipFill>
          <a:blip r:embed="rId3"/>
          <a:stretch>
            <a:fillRect/>
          </a:stretch>
        </p:blipFill>
        <p:spPr>
          <a:xfrm>
            <a:off x="0" y="1161483"/>
            <a:ext cx="9144000" cy="5482083"/>
          </a:xfrm>
          <a:prstGeom prst="rect">
            <a:avLst/>
          </a:prstGeom>
        </p:spPr>
      </p:pic>
    </p:spTree>
    <p:extLst>
      <p:ext uri="{BB962C8B-B14F-4D97-AF65-F5344CB8AC3E}">
        <p14:creationId xmlns:p14="http://schemas.microsoft.com/office/powerpoint/2010/main" val="2742119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424488C-161F-514B-8FF5-CF5173A03E8D}" type="slidenum">
              <a:rPr lang="en-US" smtClean="0"/>
              <a:t>29</a:t>
            </a:fld>
            <a:endParaRPr lang="en-US"/>
          </a:p>
        </p:txBody>
      </p:sp>
      <p:sp>
        <p:nvSpPr>
          <p:cNvPr id="6" name="Title 1"/>
          <p:cNvSpPr>
            <a:spLocks noGrp="1"/>
          </p:cNvSpPr>
          <p:nvPr>
            <p:ph type="title"/>
          </p:nvPr>
        </p:nvSpPr>
        <p:spPr>
          <a:xfrm>
            <a:off x="457200" y="74099"/>
            <a:ext cx="8229600" cy="781505"/>
          </a:xfrm>
        </p:spPr>
        <p:txBody>
          <a:bodyPr>
            <a:normAutofit/>
          </a:bodyPr>
          <a:lstStyle/>
          <a:p>
            <a:r>
              <a:rPr lang="en-US" b="1" dirty="0" smtClean="0">
                <a:solidFill>
                  <a:srgbClr val="4F81BD"/>
                </a:solidFill>
              </a:rPr>
              <a:t>Apple Swift for iOS </a:t>
            </a:r>
            <a:endParaRPr lang="en-US" b="1" dirty="0">
              <a:solidFill>
                <a:srgbClr val="4F81BD"/>
              </a:solidFill>
            </a:endParaRPr>
          </a:p>
        </p:txBody>
      </p:sp>
      <p:sp>
        <p:nvSpPr>
          <p:cNvPr id="5" name="矩形 4"/>
          <p:cNvSpPr/>
          <p:nvPr/>
        </p:nvSpPr>
        <p:spPr>
          <a:xfrm>
            <a:off x="3126156" y="6519148"/>
            <a:ext cx="2891689" cy="276999"/>
          </a:xfrm>
          <a:prstGeom prst="rect">
            <a:avLst/>
          </a:prstGeom>
        </p:spPr>
        <p:txBody>
          <a:bodyPr wrap="none">
            <a:spAutoFit/>
          </a:bodyPr>
          <a:lstStyle/>
          <a:p>
            <a:r>
              <a:rPr lang="en-US" altLang="zh-TW" sz="1200" dirty="0" smtClean="0">
                <a:solidFill>
                  <a:schemeClr val="bg1">
                    <a:lumMod val="65000"/>
                  </a:schemeClr>
                </a:solidFill>
              </a:rPr>
              <a:t>Source: </a:t>
            </a:r>
            <a:r>
              <a:rPr lang="en-US" altLang="zh-TW" sz="1200" dirty="0" smtClean="0">
                <a:solidFill>
                  <a:schemeClr val="bg1">
                    <a:lumMod val="65000"/>
                  </a:schemeClr>
                </a:solidFill>
                <a:hlinkClick r:id="rId2"/>
              </a:rPr>
              <a:t>https</a:t>
            </a:r>
            <a:r>
              <a:rPr lang="en-US" altLang="zh-TW" sz="1200" dirty="0">
                <a:solidFill>
                  <a:schemeClr val="bg1">
                    <a:lumMod val="65000"/>
                  </a:schemeClr>
                </a:solidFill>
                <a:hlinkClick r:id="rId2"/>
              </a:rPr>
              <a:t>://developer.apple.com/swift</a:t>
            </a:r>
            <a:r>
              <a:rPr lang="en-US" altLang="zh-TW" sz="1200" dirty="0" smtClean="0">
                <a:solidFill>
                  <a:schemeClr val="bg1">
                    <a:lumMod val="65000"/>
                  </a:schemeClr>
                </a:solidFill>
                <a:hlinkClick r:id="rId2"/>
              </a:rPr>
              <a:t>/</a:t>
            </a:r>
            <a:endParaRPr lang="en-US" altLang="zh-TW" sz="1200" dirty="0" smtClean="0">
              <a:solidFill>
                <a:schemeClr val="bg1">
                  <a:lumMod val="65000"/>
                </a:schemeClr>
              </a:solidFill>
            </a:endParaRPr>
          </a:p>
        </p:txBody>
      </p:sp>
      <p:pic>
        <p:nvPicPr>
          <p:cNvPr id="3" name="Picture 2"/>
          <p:cNvPicPr>
            <a:picLocks noChangeAspect="1"/>
          </p:cNvPicPr>
          <p:nvPr/>
        </p:nvPicPr>
        <p:blipFill>
          <a:blip r:embed="rId3"/>
          <a:stretch>
            <a:fillRect/>
          </a:stretch>
        </p:blipFill>
        <p:spPr>
          <a:xfrm>
            <a:off x="163285" y="855603"/>
            <a:ext cx="8784771" cy="5667837"/>
          </a:xfrm>
          <a:prstGeom prst="rect">
            <a:avLst/>
          </a:prstGeom>
        </p:spPr>
      </p:pic>
    </p:spTree>
    <p:extLst>
      <p:ext uri="{BB962C8B-B14F-4D97-AF65-F5344CB8AC3E}">
        <p14:creationId xmlns:p14="http://schemas.microsoft.com/office/powerpoint/2010/main" val="2847899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smtClean="0">
                <a:solidFill>
                  <a:srgbClr val="4F81BD"/>
                </a:solidFill>
              </a:rPr>
              <a:t>Course Schedule </a:t>
            </a:r>
            <a:r>
              <a:rPr lang="en-US" sz="2400" dirty="0" smtClean="0">
                <a:solidFill>
                  <a:schemeClr val="bg1">
                    <a:lumMod val="65000"/>
                  </a:schemeClr>
                </a:solidFill>
              </a:rPr>
              <a:t>(2/3)</a:t>
            </a:r>
            <a:endParaRPr lang="en-US" sz="2400" dirty="0"/>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smtClean="0"/>
              <a:t>Week    Date    Subject/Topics</a:t>
            </a:r>
          </a:p>
          <a:p>
            <a:pPr marL="0" indent="0">
              <a:buNone/>
            </a:pPr>
            <a:r>
              <a:rPr lang="en-US" sz="2400" dirty="0"/>
              <a:t>7   2016/10/26   Create Hybrid Apps with </a:t>
            </a:r>
            <a:r>
              <a:rPr lang="en-US" sz="2400" dirty="0" err="1" smtClean="0"/>
              <a:t>Phonegap</a:t>
            </a:r>
            <a:endParaRPr lang="en-US" sz="2400" dirty="0" smtClean="0"/>
          </a:p>
          <a:p>
            <a:pPr marL="0" indent="0">
              <a:buNone/>
            </a:pPr>
            <a:r>
              <a:rPr lang="en-US" sz="2400" dirty="0" smtClean="0"/>
              <a:t>8</a:t>
            </a:r>
            <a:r>
              <a:rPr lang="en-US" sz="2400" dirty="0"/>
              <a:t>   2016/11/02   jQuery </a:t>
            </a:r>
            <a:r>
              <a:rPr lang="en-US" sz="2400" dirty="0" smtClean="0"/>
              <a:t>Mobile/</a:t>
            </a:r>
            <a:r>
              <a:rPr lang="en-US" sz="2400" dirty="0" err="1" smtClean="0"/>
              <a:t>Phonegap</a:t>
            </a:r>
            <a:endParaRPr lang="en-US" sz="2400" dirty="0" smtClean="0"/>
          </a:p>
          <a:p>
            <a:pPr marL="0" indent="0">
              <a:buNone/>
            </a:pPr>
            <a:r>
              <a:rPr lang="en-US" sz="2400" dirty="0" smtClean="0"/>
              <a:t>9</a:t>
            </a:r>
            <a:r>
              <a:rPr lang="en-US" sz="2400" dirty="0"/>
              <a:t>   2016/11/09   jQuery </a:t>
            </a:r>
            <a:r>
              <a:rPr lang="en-US" sz="2400" dirty="0" smtClean="0"/>
              <a:t>Mobile/</a:t>
            </a:r>
            <a:r>
              <a:rPr lang="en-US" sz="2400" dirty="0" err="1" smtClean="0"/>
              <a:t>Phonegap</a:t>
            </a:r>
            <a:endParaRPr lang="en-US" sz="2400" dirty="0" smtClean="0"/>
          </a:p>
          <a:p>
            <a:pPr marL="0" indent="0">
              <a:buNone/>
            </a:pPr>
            <a:r>
              <a:rPr lang="en-US" sz="2400" dirty="0" smtClean="0"/>
              <a:t>10</a:t>
            </a:r>
            <a:r>
              <a:rPr lang="en-US" sz="2400" dirty="0"/>
              <a:t>   2016/11/16   Midterm Exam Week (Midterm Project Report</a:t>
            </a:r>
            <a:r>
              <a:rPr lang="en-US" sz="2400" dirty="0" smtClean="0"/>
              <a:t>)</a:t>
            </a:r>
          </a:p>
          <a:p>
            <a:pPr marL="0" indent="0">
              <a:buNone/>
            </a:pPr>
            <a:r>
              <a:rPr lang="en-US" sz="2400" dirty="0" smtClean="0"/>
              <a:t>11</a:t>
            </a:r>
            <a:r>
              <a:rPr lang="en-US" sz="2400" dirty="0"/>
              <a:t>   2016/11/23   Case Study on Social Media Apps </a:t>
            </a:r>
            <a:r>
              <a:rPr lang="en-US" sz="2400" dirty="0" smtClean="0"/>
              <a:t>Programming</a:t>
            </a:r>
            <a:br>
              <a:rPr lang="en-US" sz="2400" dirty="0" smtClean="0"/>
            </a:br>
            <a:r>
              <a:rPr lang="en-US" sz="2400" dirty="0" smtClean="0"/>
              <a:t>                                </a:t>
            </a:r>
            <a:r>
              <a:rPr lang="en-US" sz="2400" dirty="0"/>
              <a:t>and Marketing in Google Play and App </a:t>
            </a:r>
            <a:r>
              <a:rPr lang="en-US" sz="2400" dirty="0" smtClean="0"/>
              <a:t>Store</a:t>
            </a:r>
          </a:p>
          <a:p>
            <a:pPr marL="0" indent="0">
              <a:buNone/>
            </a:pPr>
            <a:r>
              <a:rPr lang="en-US" sz="2400" dirty="0" smtClean="0"/>
              <a:t>12</a:t>
            </a:r>
            <a:r>
              <a:rPr lang="en-US" sz="2400" dirty="0"/>
              <a:t>   2016/11/30   Invited Speaker: Prof. </a:t>
            </a:r>
            <a:r>
              <a:rPr lang="en-US" sz="2400" dirty="0" err="1"/>
              <a:t>Yoshinobu</a:t>
            </a:r>
            <a:r>
              <a:rPr lang="en-US" sz="2400" dirty="0"/>
              <a:t> Kano, </a:t>
            </a:r>
            <a:r>
              <a:rPr lang="en-US" sz="2400" dirty="0" smtClean="0"/>
              <a:t/>
            </a:r>
            <a:br>
              <a:rPr lang="en-US" sz="2400" dirty="0" smtClean="0"/>
            </a:br>
            <a:r>
              <a:rPr lang="en-US" sz="2400" dirty="0" smtClean="0"/>
              <a:t>                                Associate </a:t>
            </a:r>
            <a:r>
              <a:rPr lang="en-US" sz="2400" dirty="0"/>
              <a:t>Professor, Faculty of Informatics</a:t>
            </a:r>
            <a:r>
              <a:rPr lang="en-US" sz="2400" dirty="0" smtClean="0"/>
              <a:t>,</a:t>
            </a:r>
            <a:br>
              <a:rPr lang="en-US" sz="2400" dirty="0" smtClean="0"/>
            </a:br>
            <a:r>
              <a:rPr lang="en-US" sz="2400" dirty="0" smtClean="0"/>
              <a:t>                                </a:t>
            </a:r>
            <a:r>
              <a:rPr lang="en-US" sz="2400" dirty="0"/>
              <a:t>Shizuoka University</a:t>
            </a:r>
          </a:p>
        </p:txBody>
      </p:sp>
      <p:sp>
        <p:nvSpPr>
          <p:cNvPr id="4" name="Slide Number Placeholder 3"/>
          <p:cNvSpPr>
            <a:spLocks noGrp="1"/>
          </p:cNvSpPr>
          <p:nvPr>
            <p:ph type="sldNum" sz="quarter" idx="12"/>
          </p:nvPr>
        </p:nvSpPr>
        <p:spPr/>
        <p:txBody>
          <a:bodyPr/>
          <a:lstStyle/>
          <a:p>
            <a:fld id="{5424488C-161F-514B-8FF5-CF5173A03E8D}" type="slidenum">
              <a:rPr lang="en-US" smtClean="0"/>
              <a:t>3</a:t>
            </a:fld>
            <a:endParaRPr lang="en-US"/>
          </a:p>
        </p:txBody>
      </p:sp>
    </p:spTree>
    <p:extLst>
      <p:ext uri="{BB962C8B-B14F-4D97-AF65-F5344CB8AC3E}">
        <p14:creationId xmlns:p14="http://schemas.microsoft.com/office/powerpoint/2010/main" val="1489220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62874"/>
            <a:ext cx="8830253" cy="943113"/>
          </a:xfrm>
        </p:spPr>
        <p:txBody>
          <a:bodyPr>
            <a:noAutofit/>
          </a:bodyPr>
          <a:lstStyle/>
          <a:p>
            <a:r>
              <a:rPr lang="en-US" sz="4000" b="1" dirty="0" smtClean="0">
                <a:solidFill>
                  <a:srgbClr val="4F81BD"/>
                </a:solidFill>
              </a:rPr>
              <a:t>Android Developer </a:t>
            </a:r>
            <a:br>
              <a:rPr lang="en-US" sz="4000" b="1" dirty="0" smtClean="0">
                <a:solidFill>
                  <a:srgbClr val="4F81BD"/>
                </a:solidFill>
              </a:rPr>
            </a:br>
            <a:r>
              <a:rPr lang="en-US" sz="2400" dirty="0" smtClean="0">
                <a:hlinkClick r:id="rId2"/>
              </a:rPr>
              <a:t>http://developer.android.com/</a:t>
            </a:r>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30</a:t>
            </a:fld>
            <a:endParaRPr lang="en-US" dirty="0"/>
          </a:p>
        </p:txBody>
      </p:sp>
      <p:pic>
        <p:nvPicPr>
          <p:cNvPr id="5" name="Picture 4"/>
          <p:cNvPicPr>
            <a:picLocks noChangeAspect="1"/>
          </p:cNvPicPr>
          <p:nvPr/>
        </p:nvPicPr>
        <p:blipFill>
          <a:blip r:embed="rId3"/>
          <a:stretch>
            <a:fillRect/>
          </a:stretch>
        </p:blipFill>
        <p:spPr>
          <a:xfrm>
            <a:off x="0" y="1351466"/>
            <a:ext cx="9144000" cy="5183772"/>
          </a:xfrm>
          <a:prstGeom prst="rect">
            <a:avLst/>
          </a:prstGeom>
        </p:spPr>
      </p:pic>
    </p:spTree>
    <p:extLst>
      <p:ext uri="{BB962C8B-B14F-4D97-AF65-F5344CB8AC3E}">
        <p14:creationId xmlns:p14="http://schemas.microsoft.com/office/powerpoint/2010/main" val="2742119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2044"/>
          </a:xfrm>
        </p:spPr>
        <p:txBody>
          <a:bodyPr>
            <a:normAutofit/>
          </a:bodyPr>
          <a:lstStyle/>
          <a:p>
            <a:r>
              <a:rPr lang="en-US" b="1" dirty="0" smtClean="0">
                <a:solidFill>
                  <a:schemeClr val="accent1"/>
                </a:solidFill>
              </a:rPr>
              <a:t>Facebook Developers</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31</a:t>
            </a:fld>
            <a:endParaRPr lang="en-US"/>
          </a:p>
        </p:txBody>
      </p:sp>
      <p:sp>
        <p:nvSpPr>
          <p:cNvPr id="6" name="Rectangle 5"/>
          <p:cNvSpPr/>
          <p:nvPr/>
        </p:nvSpPr>
        <p:spPr>
          <a:xfrm>
            <a:off x="2863840" y="6457539"/>
            <a:ext cx="3416320" cy="369332"/>
          </a:xfrm>
          <a:prstGeom prst="rect">
            <a:avLst/>
          </a:prstGeom>
        </p:spPr>
        <p:txBody>
          <a:bodyPr wrap="none">
            <a:spAutoFit/>
          </a:bodyPr>
          <a:lstStyle/>
          <a:p>
            <a:pPr algn="ctr"/>
            <a:r>
              <a:rPr lang="en-US" dirty="0">
                <a:hlinkClick r:id="rId2"/>
              </a:rPr>
              <a:t>https://developers.facebook.com</a:t>
            </a:r>
            <a:r>
              <a:rPr lang="en-US" dirty="0" smtClean="0">
                <a:hlinkClick r:id="rId2"/>
              </a:rPr>
              <a:t>/</a:t>
            </a:r>
            <a:endParaRPr lang="en-US" dirty="0" smtClean="0"/>
          </a:p>
        </p:txBody>
      </p:sp>
      <p:pic>
        <p:nvPicPr>
          <p:cNvPr id="5" name="Picture 4"/>
          <p:cNvPicPr>
            <a:picLocks noChangeAspect="1"/>
          </p:cNvPicPr>
          <p:nvPr/>
        </p:nvPicPr>
        <p:blipFill>
          <a:blip r:embed="rId3"/>
          <a:stretch>
            <a:fillRect/>
          </a:stretch>
        </p:blipFill>
        <p:spPr>
          <a:xfrm>
            <a:off x="0" y="875602"/>
            <a:ext cx="9144000" cy="5564003"/>
          </a:xfrm>
          <a:prstGeom prst="rect">
            <a:avLst/>
          </a:prstGeom>
        </p:spPr>
      </p:pic>
    </p:spTree>
    <p:extLst>
      <p:ext uri="{BB962C8B-B14F-4D97-AF65-F5344CB8AC3E}">
        <p14:creationId xmlns:p14="http://schemas.microsoft.com/office/powerpoint/2010/main" val="5450416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1"/>
                </a:solidFill>
              </a:rPr>
              <a:t>Integrate Facebook with </a:t>
            </a:r>
            <a:br>
              <a:rPr lang="en-US" b="1" dirty="0" smtClean="0">
                <a:solidFill>
                  <a:schemeClr val="accent1"/>
                </a:solidFill>
              </a:rPr>
            </a:br>
            <a:r>
              <a:rPr lang="en-US" b="1" dirty="0" smtClean="0">
                <a:solidFill>
                  <a:schemeClr val="accent1"/>
                </a:solidFill>
              </a:rPr>
              <a:t>your native </a:t>
            </a:r>
            <a:r>
              <a:rPr lang="en-US" b="1" dirty="0" err="1" smtClean="0">
                <a:solidFill>
                  <a:schemeClr val="accent1"/>
                </a:solidFill>
              </a:rPr>
              <a:t>iOS</a:t>
            </a:r>
            <a:r>
              <a:rPr lang="en-US" b="1" dirty="0" smtClean="0">
                <a:solidFill>
                  <a:schemeClr val="accent1"/>
                </a:solidFill>
              </a:rPr>
              <a:t> apps</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32</a:t>
            </a:fld>
            <a:endParaRPr lang="en-US"/>
          </a:p>
        </p:txBody>
      </p:sp>
      <p:pic>
        <p:nvPicPr>
          <p:cNvPr id="5" name="Picture 4"/>
          <p:cNvPicPr>
            <a:picLocks noChangeAspect="1"/>
          </p:cNvPicPr>
          <p:nvPr/>
        </p:nvPicPr>
        <p:blipFill>
          <a:blip r:embed="rId2"/>
          <a:stretch>
            <a:fillRect/>
          </a:stretch>
        </p:blipFill>
        <p:spPr>
          <a:xfrm>
            <a:off x="1287417" y="1971826"/>
            <a:ext cx="6467873" cy="3659964"/>
          </a:xfrm>
          <a:prstGeom prst="rect">
            <a:avLst/>
          </a:prstGeom>
        </p:spPr>
      </p:pic>
      <p:sp>
        <p:nvSpPr>
          <p:cNvPr id="7" name="Rectangle 6"/>
          <p:cNvSpPr/>
          <p:nvPr/>
        </p:nvSpPr>
        <p:spPr>
          <a:xfrm>
            <a:off x="2863840" y="6457539"/>
            <a:ext cx="3416320" cy="369332"/>
          </a:xfrm>
          <a:prstGeom prst="rect">
            <a:avLst/>
          </a:prstGeom>
        </p:spPr>
        <p:txBody>
          <a:bodyPr wrap="none">
            <a:spAutoFit/>
          </a:bodyPr>
          <a:lstStyle/>
          <a:p>
            <a:pPr algn="ctr"/>
            <a:r>
              <a:rPr lang="en-US" dirty="0">
                <a:hlinkClick r:id="rId3"/>
              </a:rPr>
              <a:t>https://developers.facebook.com</a:t>
            </a:r>
            <a:r>
              <a:rPr lang="en-US" dirty="0" smtClean="0">
                <a:hlinkClick r:id="rId3"/>
              </a:rPr>
              <a:t>/</a:t>
            </a:r>
            <a:endParaRPr lang="en-US" dirty="0" smtClean="0"/>
          </a:p>
        </p:txBody>
      </p:sp>
    </p:spTree>
    <p:extLst>
      <p:ext uri="{BB962C8B-B14F-4D97-AF65-F5344CB8AC3E}">
        <p14:creationId xmlns:p14="http://schemas.microsoft.com/office/powerpoint/2010/main" val="29401100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33</a:t>
            </a:fld>
            <a:endParaRPr lang="en-US"/>
          </a:p>
        </p:txBody>
      </p:sp>
      <p:sp>
        <p:nvSpPr>
          <p:cNvPr id="6" name="Rectangle 5"/>
          <p:cNvSpPr/>
          <p:nvPr/>
        </p:nvSpPr>
        <p:spPr>
          <a:xfrm>
            <a:off x="2427823" y="6488668"/>
            <a:ext cx="4288353" cy="369332"/>
          </a:xfrm>
          <a:prstGeom prst="rect">
            <a:avLst/>
          </a:prstGeom>
        </p:spPr>
        <p:txBody>
          <a:bodyPr wrap="none">
            <a:spAutoFit/>
          </a:bodyPr>
          <a:lstStyle/>
          <a:p>
            <a:r>
              <a:rPr lang="en-US" dirty="0">
                <a:hlinkClick r:id="rId2"/>
              </a:rPr>
              <a:t>https://developers.facebook.com/docs/ios</a:t>
            </a:r>
            <a:r>
              <a:rPr lang="en-US" dirty="0" smtClean="0">
                <a:hlinkClick r:id="rId2"/>
              </a:rPr>
              <a:t>/</a:t>
            </a:r>
            <a:endParaRPr lang="en-US" dirty="0" smtClean="0"/>
          </a:p>
        </p:txBody>
      </p:sp>
      <p:sp>
        <p:nvSpPr>
          <p:cNvPr id="7" name="Title 1"/>
          <p:cNvSpPr>
            <a:spLocks noGrp="1"/>
          </p:cNvSpPr>
          <p:nvPr>
            <p:ph type="title"/>
          </p:nvPr>
        </p:nvSpPr>
        <p:spPr>
          <a:xfrm>
            <a:off x="457200" y="74099"/>
            <a:ext cx="8229600" cy="781505"/>
          </a:xfrm>
        </p:spPr>
        <p:txBody>
          <a:bodyPr>
            <a:normAutofit/>
          </a:bodyPr>
          <a:lstStyle/>
          <a:p>
            <a:r>
              <a:rPr lang="en-US" b="1" dirty="0" smtClean="0">
                <a:solidFill>
                  <a:srgbClr val="4F81BD"/>
                </a:solidFill>
              </a:rPr>
              <a:t>Facebook SDK for </a:t>
            </a:r>
            <a:r>
              <a:rPr lang="en-US" b="1" dirty="0" err="1" smtClean="0">
                <a:solidFill>
                  <a:srgbClr val="4F81BD"/>
                </a:solidFill>
              </a:rPr>
              <a:t>iOS</a:t>
            </a:r>
            <a:endParaRPr lang="en-US" b="1" dirty="0">
              <a:solidFill>
                <a:srgbClr val="4F81BD"/>
              </a:solidFill>
            </a:endParaRPr>
          </a:p>
        </p:txBody>
      </p:sp>
      <p:pic>
        <p:nvPicPr>
          <p:cNvPr id="2" name="Picture 1"/>
          <p:cNvPicPr>
            <a:picLocks noChangeAspect="1"/>
          </p:cNvPicPr>
          <p:nvPr/>
        </p:nvPicPr>
        <p:blipFill>
          <a:blip r:embed="rId3"/>
          <a:stretch>
            <a:fillRect/>
          </a:stretch>
        </p:blipFill>
        <p:spPr>
          <a:xfrm>
            <a:off x="291540" y="920129"/>
            <a:ext cx="8481366" cy="5437586"/>
          </a:xfrm>
          <a:prstGeom prst="rect">
            <a:avLst/>
          </a:prstGeom>
        </p:spPr>
      </p:pic>
    </p:spTree>
    <p:extLst>
      <p:ext uri="{BB962C8B-B14F-4D97-AF65-F5344CB8AC3E}">
        <p14:creationId xmlns:p14="http://schemas.microsoft.com/office/powerpoint/2010/main" val="29438801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4F81BD"/>
                </a:solidFill>
              </a:rPr>
              <a:t>Integrate Facebook with </a:t>
            </a:r>
            <a:r>
              <a:rPr lang="en-US" b="1" dirty="0" smtClean="0">
                <a:solidFill>
                  <a:srgbClr val="4F81BD"/>
                </a:solidFill>
              </a:rPr>
              <a:t/>
            </a:r>
            <a:br>
              <a:rPr lang="en-US" b="1" dirty="0" smtClean="0">
                <a:solidFill>
                  <a:srgbClr val="4F81BD"/>
                </a:solidFill>
              </a:rPr>
            </a:br>
            <a:r>
              <a:rPr lang="en-US" b="1" dirty="0" smtClean="0">
                <a:solidFill>
                  <a:srgbClr val="4F81BD"/>
                </a:solidFill>
              </a:rPr>
              <a:t>your </a:t>
            </a:r>
            <a:r>
              <a:rPr lang="en-US" b="1" dirty="0">
                <a:solidFill>
                  <a:srgbClr val="4F81BD"/>
                </a:solidFill>
              </a:rPr>
              <a:t>native Android apps</a:t>
            </a:r>
            <a:r>
              <a:rPr lang="en-US" b="1" dirty="0" smtClean="0">
                <a:solidFill>
                  <a:srgbClr val="4F81BD"/>
                </a:solidFill>
              </a:rPr>
              <a:t>.</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34</a:t>
            </a:fld>
            <a:endParaRPr lang="en-US"/>
          </a:p>
        </p:txBody>
      </p:sp>
      <p:sp>
        <p:nvSpPr>
          <p:cNvPr id="5" name="Rectangle 4"/>
          <p:cNvSpPr/>
          <p:nvPr/>
        </p:nvSpPr>
        <p:spPr>
          <a:xfrm>
            <a:off x="2863840" y="6457539"/>
            <a:ext cx="3416320" cy="369332"/>
          </a:xfrm>
          <a:prstGeom prst="rect">
            <a:avLst/>
          </a:prstGeom>
        </p:spPr>
        <p:txBody>
          <a:bodyPr wrap="none">
            <a:spAutoFit/>
          </a:bodyPr>
          <a:lstStyle/>
          <a:p>
            <a:pPr algn="ctr"/>
            <a:r>
              <a:rPr lang="en-US" dirty="0">
                <a:hlinkClick r:id="rId2"/>
              </a:rPr>
              <a:t>https://developers.facebook.com</a:t>
            </a:r>
            <a:r>
              <a:rPr lang="en-US" dirty="0" smtClean="0">
                <a:hlinkClick r:id="rId2"/>
              </a:rPr>
              <a:t>/</a:t>
            </a:r>
            <a:endParaRPr lang="en-US" dirty="0" smtClean="0"/>
          </a:p>
        </p:txBody>
      </p:sp>
      <p:pic>
        <p:nvPicPr>
          <p:cNvPr id="6" name="Picture 5"/>
          <p:cNvPicPr>
            <a:picLocks noChangeAspect="1"/>
          </p:cNvPicPr>
          <p:nvPr/>
        </p:nvPicPr>
        <p:blipFill>
          <a:blip r:embed="rId3"/>
          <a:stretch>
            <a:fillRect/>
          </a:stretch>
        </p:blipFill>
        <p:spPr>
          <a:xfrm>
            <a:off x="1186339" y="1934388"/>
            <a:ext cx="7120662" cy="3730826"/>
          </a:xfrm>
          <a:prstGeom prst="rect">
            <a:avLst/>
          </a:prstGeom>
        </p:spPr>
      </p:pic>
    </p:spTree>
    <p:extLst>
      <p:ext uri="{BB962C8B-B14F-4D97-AF65-F5344CB8AC3E}">
        <p14:creationId xmlns:p14="http://schemas.microsoft.com/office/powerpoint/2010/main" val="14913340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35</a:t>
            </a:fld>
            <a:endParaRPr lang="en-US"/>
          </a:p>
        </p:txBody>
      </p:sp>
      <p:sp>
        <p:nvSpPr>
          <p:cNvPr id="6" name="Title 1"/>
          <p:cNvSpPr txBox="1">
            <a:spLocks/>
          </p:cNvSpPr>
          <p:nvPr/>
        </p:nvSpPr>
        <p:spPr>
          <a:xfrm>
            <a:off x="457200" y="74099"/>
            <a:ext cx="8229600" cy="7815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Facebook SDK for Android</a:t>
            </a:r>
            <a:endParaRPr lang="en-US" b="1" dirty="0">
              <a:solidFill>
                <a:srgbClr val="4F81BD"/>
              </a:solidFill>
            </a:endParaRPr>
          </a:p>
        </p:txBody>
      </p:sp>
      <p:sp>
        <p:nvSpPr>
          <p:cNvPr id="2" name="Rectangle 1"/>
          <p:cNvSpPr/>
          <p:nvPr/>
        </p:nvSpPr>
        <p:spPr>
          <a:xfrm>
            <a:off x="1982292" y="6555430"/>
            <a:ext cx="4961556" cy="276999"/>
          </a:xfrm>
          <a:prstGeom prst="rect">
            <a:avLst/>
          </a:prstGeom>
        </p:spPr>
        <p:txBody>
          <a:bodyPr wrap="square">
            <a:spAutoFit/>
          </a:bodyPr>
          <a:lstStyle/>
          <a:p>
            <a:pPr algn="ctr"/>
            <a:r>
              <a:rPr lang="en-US" altLang="zh-TW" sz="1200" dirty="0" smtClean="0">
                <a:solidFill>
                  <a:schemeClr val="bg1">
                    <a:lumMod val="65000"/>
                  </a:schemeClr>
                </a:solidFill>
              </a:rPr>
              <a:t>Source: </a:t>
            </a:r>
            <a:r>
              <a:rPr lang="en-US" sz="1200" dirty="0" smtClean="0">
                <a:solidFill>
                  <a:schemeClr val="bg1">
                    <a:lumMod val="65000"/>
                  </a:schemeClr>
                </a:solidFill>
                <a:hlinkClick r:id="rId2"/>
              </a:rPr>
              <a:t>https</a:t>
            </a:r>
            <a:r>
              <a:rPr lang="en-US" sz="1200" dirty="0">
                <a:solidFill>
                  <a:schemeClr val="bg1">
                    <a:lumMod val="65000"/>
                  </a:schemeClr>
                </a:solidFill>
                <a:hlinkClick r:id="rId2"/>
              </a:rPr>
              <a:t>://developers.facebook.com/docs/</a:t>
            </a:r>
            <a:r>
              <a:rPr lang="en-US" sz="1200" dirty="0" smtClean="0">
                <a:solidFill>
                  <a:schemeClr val="bg1">
                    <a:lumMod val="65000"/>
                  </a:schemeClr>
                </a:solidFill>
                <a:hlinkClick r:id="rId2"/>
              </a:rPr>
              <a:t>android</a:t>
            </a:r>
            <a:endParaRPr lang="en-US" sz="1200" dirty="0" smtClean="0">
              <a:solidFill>
                <a:schemeClr val="bg1">
                  <a:lumMod val="65000"/>
                </a:schemeClr>
              </a:solidFill>
            </a:endParaRPr>
          </a:p>
        </p:txBody>
      </p:sp>
      <p:pic>
        <p:nvPicPr>
          <p:cNvPr id="3" name="Picture 2"/>
          <p:cNvPicPr>
            <a:picLocks noChangeAspect="1"/>
          </p:cNvPicPr>
          <p:nvPr/>
        </p:nvPicPr>
        <p:blipFill>
          <a:blip r:embed="rId3"/>
          <a:stretch>
            <a:fillRect/>
          </a:stretch>
        </p:blipFill>
        <p:spPr>
          <a:xfrm>
            <a:off x="331725" y="952246"/>
            <a:ext cx="8549979" cy="5535667"/>
          </a:xfrm>
          <a:prstGeom prst="rect">
            <a:avLst/>
          </a:prstGeom>
        </p:spPr>
      </p:pic>
    </p:spTree>
    <p:extLst>
      <p:ext uri="{BB962C8B-B14F-4D97-AF65-F5344CB8AC3E}">
        <p14:creationId xmlns:p14="http://schemas.microsoft.com/office/powerpoint/2010/main" val="24407169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0"/>
            <a:ext cx="8830253" cy="1157950"/>
          </a:xfrm>
        </p:spPr>
        <p:txBody>
          <a:bodyPr>
            <a:noAutofit/>
          </a:bodyPr>
          <a:lstStyle/>
          <a:p>
            <a:r>
              <a:rPr lang="en-US" sz="4000" b="1" dirty="0" smtClean="0">
                <a:solidFill>
                  <a:schemeClr val="accent1"/>
                </a:solidFill>
              </a:rPr>
              <a:t>Twitter Developers</a:t>
            </a:r>
            <a:r>
              <a:rPr lang="en-US" sz="4000" dirty="0" smtClean="0"/>
              <a:t/>
            </a:r>
            <a:br>
              <a:rPr lang="en-US" sz="4000" dirty="0" smtClean="0"/>
            </a:br>
            <a:r>
              <a:rPr lang="en-US" sz="2400" dirty="0" smtClean="0">
                <a:hlinkClick r:id="rId2"/>
              </a:rPr>
              <a:t>https://dev.twitter.com/</a:t>
            </a:r>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36</a:t>
            </a:fld>
            <a:endParaRPr lang="en-US" dirty="0"/>
          </a:p>
        </p:txBody>
      </p:sp>
      <p:pic>
        <p:nvPicPr>
          <p:cNvPr id="3" name="Picture 2"/>
          <p:cNvPicPr>
            <a:picLocks noChangeAspect="1"/>
          </p:cNvPicPr>
          <p:nvPr/>
        </p:nvPicPr>
        <p:blipFill>
          <a:blip r:embed="rId3"/>
          <a:stretch>
            <a:fillRect/>
          </a:stretch>
        </p:blipFill>
        <p:spPr>
          <a:xfrm>
            <a:off x="0" y="1079895"/>
            <a:ext cx="9144000" cy="5518690"/>
          </a:xfrm>
          <a:prstGeom prst="rect">
            <a:avLst/>
          </a:prstGeom>
        </p:spPr>
      </p:pic>
    </p:spTree>
    <p:extLst>
      <p:ext uri="{BB962C8B-B14F-4D97-AF65-F5344CB8AC3E}">
        <p14:creationId xmlns:p14="http://schemas.microsoft.com/office/powerpoint/2010/main" val="2742119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570"/>
            <a:ext cx="8229600" cy="612030"/>
          </a:xfrm>
        </p:spPr>
        <p:txBody>
          <a:bodyPr>
            <a:normAutofit fontScale="90000"/>
          </a:bodyPr>
          <a:lstStyle/>
          <a:p>
            <a:r>
              <a:rPr lang="en-US" b="1" dirty="0" smtClean="0">
                <a:solidFill>
                  <a:srgbClr val="4F81BD"/>
                </a:solidFill>
              </a:rPr>
              <a:t>Google Cloud Platform</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37</a:t>
            </a:fld>
            <a:endParaRPr lang="en-US"/>
          </a:p>
        </p:txBody>
      </p:sp>
      <p:sp>
        <p:nvSpPr>
          <p:cNvPr id="6" name="Rectangle 5"/>
          <p:cNvSpPr/>
          <p:nvPr/>
        </p:nvSpPr>
        <p:spPr>
          <a:xfrm>
            <a:off x="3242149" y="6488668"/>
            <a:ext cx="2659702" cy="369332"/>
          </a:xfrm>
          <a:prstGeom prst="rect">
            <a:avLst/>
          </a:prstGeom>
        </p:spPr>
        <p:txBody>
          <a:bodyPr wrap="none">
            <a:spAutoFit/>
          </a:bodyPr>
          <a:lstStyle/>
          <a:p>
            <a:r>
              <a:rPr lang="en-US" dirty="0">
                <a:hlinkClick r:id="rId2"/>
              </a:rPr>
              <a:t>https://cloud.google.com</a:t>
            </a:r>
            <a:r>
              <a:rPr lang="en-US" dirty="0" smtClean="0">
                <a:hlinkClick r:id="rId2"/>
              </a:rPr>
              <a:t>/</a:t>
            </a:r>
            <a:endParaRPr lang="en-US" dirty="0" smtClean="0"/>
          </a:p>
        </p:txBody>
      </p:sp>
      <p:pic>
        <p:nvPicPr>
          <p:cNvPr id="3" name="Picture 2"/>
          <p:cNvPicPr>
            <a:picLocks noChangeAspect="1"/>
          </p:cNvPicPr>
          <p:nvPr/>
        </p:nvPicPr>
        <p:blipFill>
          <a:blip r:embed="rId3"/>
          <a:stretch>
            <a:fillRect/>
          </a:stretch>
        </p:blipFill>
        <p:spPr>
          <a:xfrm>
            <a:off x="0" y="1052424"/>
            <a:ext cx="9144000" cy="5096063"/>
          </a:xfrm>
          <a:prstGeom prst="rect">
            <a:avLst/>
          </a:prstGeom>
        </p:spPr>
      </p:pic>
    </p:spTree>
    <p:extLst>
      <p:ext uri="{BB962C8B-B14F-4D97-AF65-F5344CB8AC3E}">
        <p14:creationId xmlns:p14="http://schemas.microsoft.com/office/powerpoint/2010/main" val="11140206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75499"/>
          </a:xfrm>
        </p:spPr>
        <p:txBody>
          <a:bodyPr>
            <a:normAutofit fontScale="90000"/>
          </a:bodyPr>
          <a:lstStyle/>
          <a:p>
            <a:r>
              <a:rPr lang="en-US" b="1" dirty="0" smtClean="0">
                <a:solidFill>
                  <a:schemeClr val="accent1"/>
                </a:solidFill>
              </a:rPr>
              <a:t>Google App Engine</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38</a:t>
            </a:fld>
            <a:endParaRPr lang="en-US"/>
          </a:p>
        </p:txBody>
      </p:sp>
      <p:pic>
        <p:nvPicPr>
          <p:cNvPr id="3" name="Picture 2"/>
          <p:cNvPicPr>
            <a:picLocks noChangeAspect="1"/>
          </p:cNvPicPr>
          <p:nvPr/>
        </p:nvPicPr>
        <p:blipFill>
          <a:blip r:embed="rId2"/>
          <a:stretch>
            <a:fillRect/>
          </a:stretch>
        </p:blipFill>
        <p:spPr>
          <a:xfrm>
            <a:off x="0" y="770552"/>
            <a:ext cx="9144000" cy="5516928"/>
          </a:xfrm>
          <a:prstGeom prst="rect">
            <a:avLst/>
          </a:prstGeom>
        </p:spPr>
      </p:pic>
      <p:sp>
        <p:nvSpPr>
          <p:cNvPr id="7" name="Rectangle 6"/>
          <p:cNvSpPr/>
          <p:nvPr/>
        </p:nvSpPr>
        <p:spPr>
          <a:xfrm>
            <a:off x="2704854" y="6536350"/>
            <a:ext cx="3734292" cy="369332"/>
          </a:xfrm>
          <a:prstGeom prst="rect">
            <a:avLst/>
          </a:prstGeom>
        </p:spPr>
        <p:txBody>
          <a:bodyPr wrap="none">
            <a:spAutoFit/>
          </a:bodyPr>
          <a:lstStyle/>
          <a:p>
            <a:r>
              <a:rPr lang="en-US" dirty="0">
                <a:hlinkClick r:id="rId3"/>
              </a:rPr>
              <a:t>https://cloud.google.com/appengine</a:t>
            </a:r>
            <a:r>
              <a:rPr lang="en-US" dirty="0" smtClean="0">
                <a:hlinkClick r:id="rId3"/>
              </a:rPr>
              <a:t>/</a:t>
            </a:r>
            <a:endParaRPr lang="en-US" dirty="0" smtClean="0"/>
          </a:p>
        </p:txBody>
      </p:sp>
    </p:spTree>
    <p:extLst>
      <p:ext uri="{BB962C8B-B14F-4D97-AF65-F5344CB8AC3E}">
        <p14:creationId xmlns:p14="http://schemas.microsoft.com/office/powerpoint/2010/main" val="19230948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52560"/>
          </a:xfrm>
        </p:spPr>
        <p:txBody>
          <a:bodyPr>
            <a:normAutofit fontScale="90000"/>
          </a:bodyPr>
          <a:lstStyle/>
          <a:p>
            <a:r>
              <a:rPr lang="en-US" b="1" dirty="0" smtClean="0">
                <a:solidFill>
                  <a:srgbClr val="4F81BD"/>
                </a:solidFill>
              </a:rPr>
              <a:t>Google Cloud </a:t>
            </a:r>
            <a:r>
              <a:rPr lang="en-US" b="1" dirty="0" err="1" smtClean="0">
                <a:solidFill>
                  <a:srgbClr val="4F81BD"/>
                </a:solidFill>
              </a:rPr>
              <a:t>Datastore</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39</a:t>
            </a:fld>
            <a:endParaRPr lang="en-US"/>
          </a:p>
        </p:txBody>
      </p:sp>
      <p:pic>
        <p:nvPicPr>
          <p:cNvPr id="3" name="Picture 2"/>
          <p:cNvPicPr>
            <a:picLocks noChangeAspect="1"/>
          </p:cNvPicPr>
          <p:nvPr/>
        </p:nvPicPr>
        <p:blipFill>
          <a:blip r:embed="rId2"/>
          <a:stretch>
            <a:fillRect/>
          </a:stretch>
        </p:blipFill>
        <p:spPr>
          <a:xfrm>
            <a:off x="0" y="994083"/>
            <a:ext cx="9144000" cy="5270651"/>
          </a:xfrm>
          <a:prstGeom prst="rect">
            <a:avLst/>
          </a:prstGeom>
        </p:spPr>
      </p:pic>
      <p:sp>
        <p:nvSpPr>
          <p:cNvPr id="8" name="Rectangle 7"/>
          <p:cNvSpPr/>
          <p:nvPr/>
        </p:nvSpPr>
        <p:spPr>
          <a:xfrm>
            <a:off x="2752271" y="6459039"/>
            <a:ext cx="3639458" cy="369332"/>
          </a:xfrm>
          <a:prstGeom prst="rect">
            <a:avLst/>
          </a:prstGeom>
        </p:spPr>
        <p:txBody>
          <a:bodyPr wrap="none">
            <a:spAutoFit/>
          </a:bodyPr>
          <a:lstStyle/>
          <a:p>
            <a:r>
              <a:rPr lang="en-US" dirty="0">
                <a:hlinkClick r:id="rId3"/>
              </a:rPr>
              <a:t>https://cloud.google.com/datastore</a:t>
            </a:r>
            <a:r>
              <a:rPr lang="en-US" dirty="0" smtClean="0">
                <a:hlinkClick r:id="rId3"/>
              </a:rPr>
              <a:t>/</a:t>
            </a:r>
            <a:endParaRPr lang="en-US" dirty="0" smtClean="0"/>
          </a:p>
        </p:txBody>
      </p:sp>
    </p:spTree>
    <p:extLst>
      <p:ext uri="{BB962C8B-B14F-4D97-AF65-F5344CB8AC3E}">
        <p14:creationId xmlns:p14="http://schemas.microsoft.com/office/powerpoint/2010/main" val="3970168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smtClean="0">
                <a:solidFill>
                  <a:srgbClr val="4F81BD"/>
                </a:solidFill>
              </a:rPr>
              <a:t>Course Schedule </a:t>
            </a:r>
            <a:r>
              <a:rPr lang="en-US" sz="2400" dirty="0" smtClean="0">
                <a:solidFill>
                  <a:schemeClr val="bg1">
                    <a:lumMod val="65000"/>
                  </a:schemeClr>
                </a:solidFill>
              </a:rPr>
              <a:t>(3/3)</a:t>
            </a:r>
            <a:endParaRPr lang="en-US" sz="2400" dirty="0"/>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smtClean="0"/>
              <a:t>Week    Date    Subject/Topics</a:t>
            </a:r>
          </a:p>
          <a:p>
            <a:pPr marL="0" indent="0">
              <a:buNone/>
            </a:pPr>
            <a:r>
              <a:rPr lang="en-US" sz="2400" dirty="0"/>
              <a:t>13   2016/12/07   Google Cloud </a:t>
            </a:r>
            <a:r>
              <a:rPr lang="en-US" sz="2400" dirty="0" smtClean="0"/>
              <a:t>Platform</a:t>
            </a:r>
          </a:p>
          <a:p>
            <a:pPr marL="0" indent="0">
              <a:buNone/>
            </a:pPr>
            <a:r>
              <a:rPr lang="en-US" sz="2400" dirty="0" smtClean="0"/>
              <a:t>14</a:t>
            </a:r>
            <a:r>
              <a:rPr lang="en-US" sz="2400" dirty="0"/>
              <a:t>   2016/12/14   Google App Engine and Google Map </a:t>
            </a:r>
            <a:r>
              <a:rPr lang="en-US" sz="2400" dirty="0" smtClean="0"/>
              <a:t>API</a:t>
            </a:r>
          </a:p>
          <a:p>
            <a:pPr marL="0" indent="0">
              <a:buNone/>
            </a:pPr>
            <a:r>
              <a:rPr lang="en-US" sz="2400" dirty="0" smtClean="0"/>
              <a:t>15</a:t>
            </a:r>
            <a:r>
              <a:rPr lang="en-US" sz="2400" dirty="0"/>
              <a:t>   2016/12/21   Facebook API (Facebook JavaScript SDK</a:t>
            </a:r>
            <a:r>
              <a:rPr lang="en-US" sz="2400" dirty="0" smtClean="0"/>
              <a:t>)</a:t>
            </a:r>
            <a:br>
              <a:rPr lang="en-US" sz="2400" dirty="0" smtClean="0"/>
            </a:br>
            <a:r>
              <a:rPr lang="en-US" sz="2400" dirty="0"/>
              <a:t> </a:t>
            </a:r>
            <a:r>
              <a:rPr lang="en-US" sz="2400" dirty="0" smtClean="0"/>
              <a:t>                               (</a:t>
            </a:r>
            <a:r>
              <a:rPr lang="en-US" sz="2400" dirty="0"/>
              <a:t>Integrate Facebook with iOS/Android Apps</a:t>
            </a:r>
            <a:r>
              <a:rPr lang="en-US" sz="2400" dirty="0" smtClean="0"/>
              <a:t>)</a:t>
            </a:r>
          </a:p>
          <a:p>
            <a:pPr marL="0" indent="0">
              <a:buNone/>
            </a:pPr>
            <a:r>
              <a:rPr lang="en-US" sz="2400" dirty="0" smtClean="0"/>
              <a:t>16</a:t>
            </a:r>
            <a:r>
              <a:rPr lang="en-US" sz="2400" dirty="0"/>
              <a:t>   2016/12/28   Twitter </a:t>
            </a:r>
            <a:r>
              <a:rPr lang="en-US" sz="2400" dirty="0" smtClean="0"/>
              <a:t>API</a:t>
            </a:r>
          </a:p>
          <a:p>
            <a:pPr marL="0" indent="0">
              <a:buNone/>
            </a:pPr>
            <a:r>
              <a:rPr lang="en-US" sz="2400" dirty="0" smtClean="0"/>
              <a:t>17</a:t>
            </a:r>
            <a:r>
              <a:rPr lang="en-US" sz="2400" dirty="0"/>
              <a:t>   2017/01/04   Final Project </a:t>
            </a:r>
            <a:r>
              <a:rPr lang="en-US" sz="2400" dirty="0" smtClean="0"/>
              <a:t>Presentation</a:t>
            </a:r>
          </a:p>
          <a:p>
            <a:pPr marL="0" indent="0">
              <a:buNone/>
            </a:pPr>
            <a:r>
              <a:rPr lang="en-US" sz="2400" dirty="0" smtClean="0"/>
              <a:t>18</a:t>
            </a:r>
            <a:r>
              <a:rPr lang="en-US" sz="2400" dirty="0"/>
              <a:t>   2017/01/11   Final Exam Week (Final Project Presentation) </a:t>
            </a:r>
            <a:endParaRPr lang="en-US" sz="2400" dirty="0" smtClean="0"/>
          </a:p>
        </p:txBody>
      </p:sp>
      <p:sp>
        <p:nvSpPr>
          <p:cNvPr id="4" name="Slide Number Placeholder 3"/>
          <p:cNvSpPr>
            <a:spLocks noGrp="1"/>
          </p:cNvSpPr>
          <p:nvPr>
            <p:ph type="sldNum" sz="quarter" idx="12"/>
          </p:nvPr>
        </p:nvSpPr>
        <p:spPr/>
        <p:txBody>
          <a:bodyPr/>
          <a:lstStyle/>
          <a:p>
            <a:fld id="{5424488C-161F-514B-8FF5-CF5173A03E8D}" type="slidenum">
              <a:rPr lang="en-US" smtClean="0"/>
              <a:t>4</a:t>
            </a:fld>
            <a:endParaRPr lang="en-US"/>
          </a:p>
        </p:txBody>
      </p:sp>
    </p:spTree>
    <p:extLst>
      <p:ext uri="{BB962C8B-B14F-4D97-AF65-F5344CB8AC3E}">
        <p14:creationId xmlns:p14="http://schemas.microsoft.com/office/powerpoint/2010/main" val="408567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solidFill>
              </a:rPr>
              <a:t>Google Cloud </a:t>
            </a:r>
            <a:r>
              <a:rPr lang="en-US" b="1" dirty="0" smtClean="0">
                <a:solidFill>
                  <a:schemeClr val="accent1"/>
                </a:solidFill>
              </a:rPr>
              <a:t>Endpoints</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40</a:t>
            </a:fld>
            <a:endParaRPr lang="en-US"/>
          </a:p>
        </p:txBody>
      </p:sp>
      <p:pic>
        <p:nvPicPr>
          <p:cNvPr id="5" name="Picture 4"/>
          <p:cNvPicPr>
            <a:picLocks noChangeAspect="1"/>
          </p:cNvPicPr>
          <p:nvPr/>
        </p:nvPicPr>
        <p:blipFill>
          <a:blip r:embed="rId2"/>
          <a:stretch>
            <a:fillRect/>
          </a:stretch>
        </p:blipFill>
        <p:spPr>
          <a:xfrm>
            <a:off x="0" y="1946992"/>
            <a:ext cx="9144000" cy="4287520"/>
          </a:xfrm>
          <a:prstGeom prst="rect">
            <a:avLst/>
          </a:prstGeom>
        </p:spPr>
      </p:pic>
      <p:sp>
        <p:nvSpPr>
          <p:cNvPr id="6" name="Rectangle 5"/>
          <p:cNvSpPr/>
          <p:nvPr/>
        </p:nvSpPr>
        <p:spPr>
          <a:xfrm>
            <a:off x="1289539" y="6488668"/>
            <a:ext cx="6564923" cy="369332"/>
          </a:xfrm>
          <a:prstGeom prst="rect">
            <a:avLst/>
          </a:prstGeom>
        </p:spPr>
        <p:txBody>
          <a:bodyPr wrap="square">
            <a:spAutoFit/>
          </a:bodyPr>
          <a:lstStyle/>
          <a:p>
            <a:pPr algn="ctr"/>
            <a:r>
              <a:rPr lang="en-US" dirty="0">
                <a:hlinkClick r:id="rId3"/>
              </a:rPr>
              <a:t>https://developers.google.com/appengine/docs/java/endpoints</a:t>
            </a:r>
            <a:r>
              <a:rPr lang="en-US" dirty="0" smtClean="0">
                <a:hlinkClick r:id="rId3"/>
              </a:rPr>
              <a:t>/</a:t>
            </a:r>
            <a:endParaRPr lang="en-US" dirty="0" smtClean="0"/>
          </a:p>
        </p:txBody>
      </p:sp>
    </p:spTree>
    <p:extLst>
      <p:ext uri="{BB962C8B-B14F-4D97-AF65-F5344CB8AC3E}">
        <p14:creationId xmlns:p14="http://schemas.microsoft.com/office/powerpoint/2010/main" val="41518774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0"/>
            <a:ext cx="8830253" cy="680320"/>
          </a:xfrm>
        </p:spPr>
        <p:txBody>
          <a:bodyPr>
            <a:noAutofit/>
          </a:bodyPr>
          <a:lstStyle/>
          <a:p>
            <a:r>
              <a:rPr lang="en-US" sz="2400" dirty="0" err="1" smtClean="0"/>
              <a:t>Gephi</a:t>
            </a:r>
            <a:r>
              <a:rPr lang="en-US" sz="2400" dirty="0" smtClean="0"/>
              <a:t>: Social Network Analysis and Visualization: </a:t>
            </a:r>
            <a:r>
              <a:rPr lang="en-US" sz="2400" dirty="0" smtClean="0">
                <a:hlinkClick r:id="rId2"/>
              </a:rPr>
              <a:t>https://gephi.org/</a:t>
            </a:r>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41</a:t>
            </a:fld>
            <a:endParaRPr lang="en-US" dirty="0"/>
          </a:p>
        </p:txBody>
      </p:sp>
      <p:pic>
        <p:nvPicPr>
          <p:cNvPr id="3" name="Picture 2"/>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1265837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376092"/>
                </a:solidFill>
              </a:rPr>
              <a:t>Characteristics of a </a:t>
            </a:r>
            <a:r>
              <a:rPr lang="en-US" b="1" dirty="0" smtClean="0">
                <a:solidFill>
                  <a:srgbClr val="376092"/>
                </a:solidFill>
              </a:rPr>
              <a:t/>
            </a:r>
            <a:br>
              <a:rPr lang="en-US" b="1" dirty="0" smtClean="0">
                <a:solidFill>
                  <a:srgbClr val="376092"/>
                </a:solidFill>
              </a:rPr>
            </a:br>
            <a:r>
              <a:rPr lang="en-US" b="1" dirty="0" smtClean="0">
                <a:solidFill>
                  <a:srgbClr val="376092"/>
                </a:solidFill>
              </a:rPr>
              <a:t>Purely</a:t>
            </a:r>
            <a:r>
              <a:rPr lang="en-US" b="1" dirty="0">
                <a:solidFill>
                  <a:srgbClr val="376092"/>
                </a:solidFill>
              </a:rPr>
              <a:t>-Native Mobile </a:t>
            </a:r>
            <a:r>
              <a:rPr lang="en-US" b="1" dirty="0" smtClean="0">
                <a:solidFill>
                  <a:srgbClr val="376092"/>
                </a:solidFill>
              </a:rPr>
              <a:t>App</a:t>
            </a:r>
            <a:endParaRPr lang="en-US" b="1" dirty="0">
              <a:solidFill>
                <a:srgbClr val="376092"/>
              </a:solidFill>
            </a:endParaRPr>
          </a:p>
        </p:txBody>
      </p:sp>
      <p:sp>
        <p:nvSpPr>
          <p:cNvPr id="3" name="Content Placeholder 2"/>
          <p:cNvSpPr>
            <a:spLocks noGrp="1"/>
          </p:cNvSpPr>
          <p:nvPr>
            <p:ph idx="1"/>
          </p:nvPr>
        </p:nvSpPr>
        <p:spPr>
          <a:xfrm>
            <a:off x="457200" y="1600200"/>
            <a:ext cx="8376320" cy="4525963"/>
          </a:xfrm>
        </p:spPr>
        <p:txBody>
          <a:bodyPr>
            <a:normAutofit fontScale="92500" lnSpcReduction="20000"/>
          </a:bodyPr>
          <a:lstStyle/>
          <a:p>
            <a:r>
              <a:rPr lang="en-US" dirty="0" smtClean="0"/>
              <a:t>A </a:t>
            </a:r>
            <a:r>
              <a:rPr lang="en-US" dirty="0">
                <a:solidFill>
                  <a:srgbClr val="376092"/>
                </a:solidFill>
              </a:rPr>
              <a:t>binary</a:t>
            </a:r>
            <a:r>
              <a:rPr lang="en-US" dirty="0"/>
              <a:t> “executable image”, that </a:t>
            </a:r>
            <a:r>
              <a:rPr lang="en-US" dirty="0" smtClean="0"/>
              <a:t>is explicitly </a:t>
            </a:r>
            <a:r>
              <a:rPr lang="en-US" dirty="0"/>
              <a:t>downloaded </a:t>
            </a:r>
            <a:r>
              <a:rPr lang="en-US" dirty="0" smtClean="0"/>
              <a:t>and stored </a:t>
            </a:r>
            <a:r>
              <a:rPr lang="en-US" dirty="0"/>
              <a:t>on the file </a:t>
            </a:r>
            <a:r>
              <a:rPr lang="en-US" dirty="0" smtClean="0"/>
              <a:t>system of </a:t>
            </a:r>
            <a:r>
              <a:rPr lang="en-US" dirty="0"/>
              <a:t>the mobile </a:t>
            </a:r>
            <a:r>
              <a:rPr lang="en-US" dirty="0" smtClean="0"/>
              <a:t>device</a:t>
            </a:r>
          </a:p>
          <a:p>
            <a:r>
              <a:rPr lang="en-US" dirty="0" smtClean="0">
                <a:solidFill>
                  <a:srgbClr val="376092"/>
                </a:solidFill>
              </a:rPr>
              <a:t>Distributed</a:t>
            </a:r>
            <a:r>
              <a:rPr lang="en-US" dirty="0" smtClean="0"/>
              <a:t> </a:t>
            </a:r>
            <a:r>
              <a:rPr lang="en-US" dirty="0"/>
              <a:t>through the </a:t>
            </a:r>
            <a:r>
              <a:rPr lang="en-US" dirty="0" smtClean="0"/>
              <a:t>popular app store or </a:t>
            </a:r>
            <a:r>
              <a:rPr lang="en-US" dirty="0"/>
              <a:t>marketplace of the device, or via an enterprise distribution mechanism</a:t>
            </a:r>
          </a:p>
          <a:p>
            <a:r>
              <a:rPr lang="en-US" dirty="0">
                <a:solidFill>
                  <a:srgbClr val="376092"/>
                </a:solidFill>
              </a:rPr>
              <a:t>Executed </a:t>
            </a:r>
            <a:r>
              <a:rPr lang="en-US" dirty="0" smtClean="0">
                <a:solidFill>
                  <a:srgbClr val="376092"/>
                </a:solidFill>
              </a:rPr>
              <a:t>directly </a:t>
            </a:r>
            <a:r>
              <a:rPr lang="en-US" dirty="0" smtClean="0"/>
              <a:t>by </a:t>
            </a:r>
            <a:r>
              <a:rPr lang="en-US" dirty="0"/>
              <a:t>the operating system</a:t>
            </a:r>
          </a:p>
          <a:p>
            <a:pPr lvl="1"/>
            <a:r>
              <a:rPr lang="en-US" dirty="0"/>
              <a:t>Launched from the home screen</a:t>
            </a:r>
          </a:p>
          <a:p>
            <a:pPr lvl="1"/>
            <a:r>
              <a:rPr lang="en-US" dirty="0"/>
              <a:t>Does not require another “container app” to run it</a:t>
            </a:r>
          </a:p>
          <a:p>
            <a:r>
              <a:rPr lang="en-US" dirty="0"/>
              <a:t>Makes explicit use of </a:t>
            </a:r>
            <a:r>
              <a:rPr lang="en-US" dirty="0" smtClean="0">
                <a:solidFill>
                  <a:srgbClr val="376092"/>
                </a:solidFill>
              </a:rPr>
              <a:t>operating</a:t>
            </a:r>
            <a:r>
              <a:rPr lang="en-US" dirty="0">
                <a:solidFill>
                  <a:srgbClr val="376092"/>
                </a:solidFill>
              </a:rPr>
              <a:t>-system APIs</a:t>
            </a:r>
          </a:p>
        </p:txBody>
      </p:sp>
      <p:sp>
        <p:nvSpPr>
          <p:cNvPr id="4" name="Slide Number Placeholder 3"/>
          <p:cNvSpPr>
            <a:spLocks noGrp="1"/>
          </p:cNvSpPr>
          <p:nvPr>
            <p:ph type="sldNum" sz="quarter" idx="12"/>
          </p:nvPr>
        </p:nvSpPr>
        <p:spPr/>
        <p:txBody>
          <a:bodyPr/>
          <a:lstStyle/>
          <a:p>
            <a:fld id="{5424488C-161F-514B-8FF5-CF5173A03E8D}" type="slidenum">
              <a:rPr lang="en-US" smtClean="0"/>
              <a:t>42</a:t>
            </a:fld>
            <a:endParaRPr lang="en-US"/>
          </a:p>
        </p:txBody>
      </p:sp>
      <p:sp>
        <p:nvSpPr>
          <p:cNvPr id="5" name="Rectangle 4"/>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2"/>
              </a:rPr>
              <a:t>http</a:t>
            </a:r>
            <a:r>
              <a:rPr lang="en-US" sz="1200" dirty="0">
                <a:solidFill>
                  <a:schemeClr val="bg1">
                    <a:lumMod val="65000"/>
                  </a:schemeClr>
                </a:solidFill>
                <a:hlinkClick r:id="rId2"/>
              </a:rPr>
              <a:t>://www.scribd.com/doc/50805466/Native-Web-or-Hybrid-Mobile-App-</a:t>
            </a:r>
            <a:r>
              <a:rPr lang="en-US" sz="1200" dirty="0" smtClean="0">
                <a:solidFill>
                  <a:schemeClr val="bg1">
                    <a:lumMod val="65000"/>
                  </a:schemeClr>
                </a:solidFill>
                <a:hlinkClick r:id="rId2"/>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14842421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7726"/>
          </a:xfrm>
        </p:spPr>
        <p:txBody>
          <a:bodyPr/>
          <a:lstStyle/>
          <a:p>
            <a:r>
              <a:rPr lang="en-US" b="1" dirty="0">
                <a:solidFill>
                  <a:srgbClr val="376092"/>
                </a:solidFill>
              </a:rPr>
              <a:t>Native App Development</a:t>
            </a:r>
          </a:p>
        </p:txBody>
      </p:sp>
      <p:sp>
        <p:nvSpPr>
          <p:cNvPr id="4" name="Slide Number Placeholder 3"/>
          <p:cNvSpPr>
            <a:spLocks noGrp="1"/>
          </p:cNvSpPr>
          <p:nvPr>
            <p:ph type="sldNum" sz="quarter" idx="12"/>
          </p:nvPr>
        </p:nvSpPr>
        <p:spPr/>
        <p:txBody>
          <a:bodyPr/>
          <a:lstStyle/>
          <a:p>
            <a:fld id="{5424488C-161F-514B-8FF5-CF5173A03E8D}" type="slidenum">
              <a:rPr lang="en-US" smtClean="0"/>
              <a:t>43</a:t>
            </a:fld>
            <a:endParaRPr lang="en-US"/>
          </a:p>
        </p:txBody>
      </p:sp>
      <p:pic>
        <p:nvPicPr>
          <p:cNvPr id="5" name="Picture 4"/>
          <p:cNvPicPr>
            <a:picLocks noChangeAspect="1"/>
          </p:cNvPicPr>
          <p:nvPr/>
        </p:nvPicPr>
        <p:blipFill>
          <a:blip r:embed="rId2"/>
          <a:stretch>
            <a:fillRect/>
          </a:stretch>
        </p:blipFill>
        <p:spPr>
          <a:xfrm>
            <a:off x="939800" y="1254121"/>
            <a:ext cx="7251700" cy="5092700"/>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4870319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FF0000"/>
                </a:solidFill>
              </a:rPr>
              <a:t>iOS</a:t>
            </a:r>
            <a:r>
              <a:rPr lang="en-US" b="1" dirty="0" smtClean="0">
                <a:solidFill>
                  <a:srgbClr val="FF0000"/>
                </a:solidFill>
              </a:rPr>
              <a:t> </a:t>
            </a:r>
            <a:r>
              <a:rPr lang="en-US" b="1" dirty="0" smtClean="0">
                <a:solidFill>
                  <a:srgbClr val="376092"/>
                </a:solidFill>
              </a:rPr>
              <a:t>- Native </a:t>
            </a:r>
            <a:r>
              <a:rPr lang="en-US" b="1" dirty="0">
                <a:solidFill>
                  <a:srgbClr val="376092"/>
                </a:solidFill>
              </a:rPr>
              <a:t>App Development</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44</a:t>
            </a:fld>
            <a:endParaRPr lang="en-US"/>
          </a:p>
        </p:txBody>
      </p:sp>
      <p:pic>
        <p:nvPicPr>
          <p:cNvPr id="5" name="Picture 4"/>
          <p:cNvPicPr>
            <a:picLocks noChangeAspect="1"/>
          </p:cNvPicPr>
          <p:nvPr/>
        </p:nvPicPr>
        <p:blipFill>
          <a:blip r:embed="rId2"/>
          <a:stretch>
            <a:fillRect/>
          </a:stretch>
        </p:blipFill>
        <p:spPr>
          <a:xfrm>
            <a:off x="0" y="1417638"/>
            <a:ext cx="9144000" cy="5053914"/>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
        <p:nvSpPr>
          <p:cNvPr id="3" name="Rounded Rectangular Callout 2"/>
          <p:cNvSpPr/>
          <p:nvPr/>
        </p:nvSpPr>
        <p:spPr>
          <a:xfrm>
            <a:off x="169333" y="1417638"/>
            <a:ext cx="1125177" cy="487362"/>
          </a:xfrm>
          <a:prstGeom prst="wedgeRoundRectCallout">
            <a:avLst>
              <a:gd name="adj1" fmla="val 47564"/>
              <a:gd name="adj2" fmla="val 86626"/>
              <a:gd name="adj3" fmla="val 16667"/>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0000"/>
                </a:solidFill>
              </a:rPr>
              <a:t>Swift</a:t>
            </a:r>
            <a:endParaRPr lang="en-US" sz="2400" b="1" dirty="0">
              <a:solidFill>
                <a:srgbClr val="FF0000"/>
              </a:solidFill>
            </a:endParaRPr>
          </a:p>
        </p:txBody>
      </p:sp>
      <p:sp>
        <p:nvSpPr>
          <p:cNvPr id="7" name="Rounded Rectangular Callout 6"/>
          <p:cNvSpPr/>
          <p:nvPr/>
        </p:nvSpPr>
        <p:spPr>
          <a:xfrm>
            <a:off x="5195964" y="4750077"/>
            <a:ext cx="793018" cy="443110"/>
          </a:xfrm>
          <a:prstGeom prst="wedgeRoundRectCallout">
            <a:avLst>
              <a:gd name="adj1" fmla="val 82591"/>
              <a:gd name="adj2" fmla="val 33907"/>
              <a:gd name="adj3" fmla="val 16667"/>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0000"/>
                </a:solidFill>
              </a:rPr>
              <a:t>.</a:t>
            </a:r>
            <a:r>
              <a:rPr lang="en-US" sz="2400" b="1" dirty="0" err="1" smtClean="0">
                <a:solidFill>
                  <a:srgbClr val="FF0000"/>
                </a:solidFill>
              </a:rPr>
              <a:t>ipa</a:t>
            </a:r>
            <a:endParaRPr lang="en-US" sz="2400" b="1" dirty="0">
              <a:solidFill>
                <a:srgbClr val="FF0000"/>
              </a:solidFill>
            </a:endParaRPr>
          </a:p>
        </p:txBody>
      </p:sp>
    </p:spTree>
    <p:extLst>
      <p:ext uri="{BB962C8B-B14F-4D97-AF65-F5344CB8AC3E}">
        <p14:creationId xmlns:p14="http://schemas.microsoft.com/office/powerpoint/2010/main" val="14864772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3297"/>
          </a:xfrm>
        </p:spPr>
        <p:txBody>
          <a:bodyPr>
            <a:normAutofit/>
          </a:bodyPr>
          <a:lstStyle/>
          <a:p>
            <a:r>
              <a:rPr lang="en-US" b="1" dirty="0">
                <a:solidFill>
                  <a:schemeClr val="accent1"/>
                </a:solidFill>
              </a:rPr>
              <a:t>Swift </a:t>
            </a:r>
            <a:r>
              <a:rPr lang="en-US" b="1" dirty="0" smtClean="0">
                <a:solidFill>
                  <a:schemeClr val="accent1"/>
                </a:solidFill>
              </a:rPr>
              <a:t>Language</a:t>
            </a:r>
            <a:endParaRPr lang="en-US" b="1" dirty="0">
              <a:solidFill>
                <a:schemeClr val="accent1"/>
              </a:solidFill>
            </a:endParaRPr>
          </a:p>
        </p:txBody>
      </p:sp>
      <p:sp>
        <p:nvSpPr>
          <p:cNvPr id="3" name="Content Placeholder 2"/>
          <p:cNvSpPr>
            <a:spLocks noGrp="1"/>
          </p:cNvSpPr>
          <p:nvPr>
            <p:ph idx="1"/>
          </p:nvPr>
        </p:nvSpPr>
        <p:spPr>
          <a:xfrm>
            <a:off x="457200" y="1819438"/>
            <a:ext cx="8229600" cy="4615756"/>
          </a:xfrm>
        </p:spPr>
        <p:txBody>
          <a:bodyPr>
            <a:normAutofit/>
          </a:bodyPr>
          <a:lstStyle/>
          <a:p>
            <a:endParaRPr lang="en-US" dirty="0" smtClean="0"/>
          </a:p>
          <a:p>
            <a:pPr marL="0" indent="0">
              <a:buNone/>
            </a:pPr>
            <a:endParaRPr lang="en-US" dirty="0" smtClean="0"/>
          </a:p>
          <a:p>
            <a:r>
              <a:rPr lang="en-US" dirty="0" smtClean="0"/>
              <a:t>Swift </a:t>
            </a:r>
            <a:r>
              <a:rPr lang="en-US" dirty="0"/>
              <a:t>is a </a:t>
            </a:r>
            <a:r>
              <a:rPr lang="en-US" dirty="0" smtClean="0"/>
              <a:t/>
            </a:r>
            <a:br>
              <a:rPr lang="en-US" dirty="0" smtClean="0"/>
            </a:br>
            <a:r>
              <a:rPr lang="en-US" dirty="0" smtClean="0"/>
              <a:t>new </a:t>
            </a:r>
            <a:r>
              <a:rPr lang="en-US" dirty="0">
                <a:solidFill>
                  <a:srgbClr val="FF0000"/>
                </a:solidFill>
              </a:rPr>
              <a:t>object-oriented programming language </a:t>
            </a:r>
            <a:r>
              <a:rPr lang="en-US" dirty="0"/>
              <a:t>for </a:t>
            </a:r>
            <a:r>
              <a:rPr lang="en-US" dirty="0" err="1">
                <a:solidFill>
                  <a:srgbClr val="FF0000"/>
                </a:solidFill>
              </a:rPr>
              <a:t>iOS</a:t>
            </a:r>
            <a:r>
              <a:rPr lang="en-US" dirty="0">
                <a:solidFill>
                  <a:srgbClr val="FF0000"/>
                </a:solidFill>
              </a:rPr>
              <a:t> and OS X development</a:t>
            </a:r>
            <a:r>
              <a:rPr lang="en-US" dirty="0"/>
              <a:t>. </a:t>
            </a:r>
            <a:endParaRPr lang="en-US" dirty="0" smtClean="0"/>
          </a:p>
          <a:p>
            <a:r>
              <a:rPr lang="en-US" dirty="0" smtClean="0"/>
              <a:t>Swift </a:t>
            </a:r>
            <a:r>
              <a:rPr lang="en-US" dirty="0"/>
              <a:t>is </a:t>
            </a:r>
            <a:r>
              <a:rPr lang="en-US" dirty="0" smtClean="0"/>
              <a:t/>
            </a:r>
            <a:br>
              <a:rPr lang="en-US" dirty="0" smtClean="0"/>
            </a:br>
            <a:r>
              <a:rPr lang="en-US" dirty="0" smtClean="0">
                <a:solidFill>
                  <a:srgbClr val="FF0000"/>
                </a:solidFill>
              </a:rPr>
              <a:t>modern</a:t>
            </a:r>
            <a:r>
              <a:rPr lang="en-US" dirty="0">
                <a:solidFill>
                  <a:srgbClr val="FF0000"/>
                </a:solidFill>
              </a:rPr>
              <a:t>, powerful, expressive</a:t>
            </a:r>
            <a:r>
              <a:rPr lang="en-US" dirty="0"/>
              <a:t>, </a:t>
            </a:r>
            <a:r>
              <a:rPr lang="en-US" dirty="0" smtClean="0"/>
              <a:t/>
            </a:r>
            <a:br>
              <a:rPr lang="en-US" dirty="0" smtClean="0"/>
            </a:br>
            <a:r>
              <a:rPr lang="en-US" dirty="0" smtClean="0"/>
              <a:t>and </a:t>
            </a:r>
            <a:r>
              <a:rPr lang="en-US" dirty="0">
                <a:solidFill>
                  <a:srgbClr val="FF0000"/>
                </a:solidFill>
              </a:rPr>
              <a:t>easy to </a:t>
            </a:r>
            <a:r>
              <a:rPr lang="en-US" dirty="0" smtClean="0">
                <a:solidFill>
                  <a:srgbClr val="FF0000"/>
                </a:solidFill>
              </a:rPr>
              <a:t>use</a:t>
            </a:r>
            <a:r>
              <a:rPr lang="en-US" dirty="0" smtClean="0"/>
              <a:t>.</a:t>
            </a:r>
          </a:p>
        </p:txBody>
      </p:sp>
      <p:sp>
        <p:nvSpPr>
          <p:cNvPr id="4" name="Slide Number Placeholder 3"/>
          <p:cNvSpPr>
            <a:spLocks noGrp="1"/>
          </p:cNvSpPr>
          <p:nvPr>
            <p:ph type="sldNum" sz="quarter" idx="12"/>
          </p:nvPr>
        </p:nvSpPr>
        <p:spPr/>
        <p:txBody>
          <a:bodyPr/>
          <a:lstStyle/>
          <a:p>
            <a:fld id="{5424488C-161F-514B-8FF5-CF5173A03E8D}" type="slidenum">
              <a:rPr lang="en-US" smtClean="0"/>
              <a:t>45</a:t>
            </a:fld>
            <a:endParaRPr lang="en-US"/>
          </a:p>
        </p:txBody>
      </p:sp>
      <p:sp>
        <p:nvSpPr>
          <p:cNvPr id="5" name="Rectangle 4"/>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a:t>
            </a:r>
            <a:r>
              <a:rPr lang="en-US" sz="1200" dirty="0">
                <a:solidFill>
                  <a:schemeClr val="bg1">
                    <a:lumMod val="65000"/>
                  </a:schemeClr>
                </a:solidFill>
              </a:rPr>
              <a:t>: </a:t>
            </a:r>
            <a:r>
              <a:rPr lang="en-US" sz="1200" dirty="0">
                <a:solidFill>
                  <a:schemeClr val="bg1">
                    <a:lumMod val="65000"/>
                  </a:schemeClr>
                </a:solidFill>
                <a:hlinkClick r:id="rId3"/>
              </a:rPr>
              <a:t>https://developer.apple.com/swift</a:t>
            </a:r>
            <a:r>
              <a:rPr lang="en-US" sz="1200" dirty="0" smtClean="0">
                <a:solidFill>
                  <a:schemeClr val="bg1">
                    <a:lumMod val="65000"/>
                  </a:schemeClr>
                </a:solidFill>
                <a:hlinkClick r:id="rId3"/>
              </a:rPr>
              <a:t>/</a:t>
            </a:r>
            <a:endParaRPr lang="en-US" sz="1200" dirty="0">
              <a:solidFill>
                <a:schemeClr val="bg1">
                  <a:lumMod val="65000"/>
                </a:schemeClr>
              </a:solidFill>
            </a:endParaRPr>
          </a:p>
        </p:txBody>
      </p:sp>
      <p:pic>
        <p:nvPicPr>
          <p:cNvPr id="7" name="Picture 6"/>
          <p:cNvPicPr>
            <a:picLocks noChangeAspect="1"/>
          </p:cNvPicPr>
          <p:nvPr/>
        </p:nvPicPr>
        <p:blipFill>
          <a:blip r:embed="rId4"/>
          <a:stretch>
            <a:fillRect/>
          </a:stretch>
        </p:blipFill>
        <p:spPr>
          <a:xfrm>
            <a:off x="942315" y="1197840"/>
            <a:ext cx="6870538" cy="1524367"/>
          </a:xfrm>
          <a:prstGeom prst="rect">
            <a:avLst/>
          </a:prstGeom>
        </p:spPr>
      </p:pic>
    </p:spTree>
    <p:extLst>
      <p:ext uri="{BB962C8B-B14F-4D97-AF65-F5344CB8AC3E}">
        <p14:creationId xmlns:p14="http://schemas.microsoft.com/office/powerpoint/2010/main" val="15452533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8864"/>
          </a:xfrm>
        </p:spPr>
        <p:txBody>
          <a:bodyPr>
            <a:normAutofit/>
          </a:bodyPr>
          <a:lstStyle/>
          <a:p>
            <a:r>
              <a:rPr lang="en-US" b="1" dirty="0">
                <a:solidFill>
                  <a:srgbClr val="4F81BD"/>
                </a:solidFill>
              </a:rPr>
              <a:t>Swift </a:t>
            </a:r>
            <a:r>
              <a:rPr lang="en-US" b="1" dirty="0" smtClean="0">
                <a:solidFill>
                  <a:srgbClr val="4F81BD"/>
                </a:solidFill>
              </a:rPr>
              <a:t>Language</a:t>
            </a:r>
            <a:endParaRPr lang="en-US" b="1" dirty="0">
              <a:solidFill>
                <a:srgbClr val="4F81BD"/>
              </a:solidFill>
            </a:endParaRPr>
          </a:p>
        </p:txBody>
      </p:sp>
      <p:sp>
        <p:nvSpPr>
          <p:cNvPr id="3" name="Content Placeholder 2"/>
          <p:cNvSpPr>
            <a:spLocks noGrp="1"/>
          </p:cNvSpPr>
          <p:nvPr>
            <p:ph idx="1"/>
          </p:nvPr>
        </p:nvSpPr>
        <p:spPr>
          <a:xfrm>
            <a:off x="457200" y="1453108"/>
            <a:ext cx="8229600" cy="4859976"/>
          </a:xfrm>
        </p:spPr>
        <p:txBody>
          <a:bodyPr>
            <a:normAutofit fontScale="92500" lnSpcReduction="20000"/>
          </a:bodyPr>
          <a:lstStyle/>
          <a:p>
            <a:r>
              <a:rPr lang="en-US" b="1" dirty="0" smtClean="0"/>
              <a:t>Unified</a:t>
            </a:r>
            <a:r>
              <a:rPr lang="en-US" dirty="0" smtClean="0"/>
              <a:t> </a:t>
            </a:r>
            <a:br>
              <a:rPr lang="en-US" dirty="0" smtClean="0"/>
            </a:br>
            <a:r>
              <a:rPr lang="en-US" dirty="0" smtClean="0"/>
              <a:t>A </a:t>
            </a:r>
            <a:r>
              <a:rPr lang="en-US" dirty="0">
                <a:solidFill>
                  <a:srgbClr val="FF0000"/>
                </a:solidFill>
              </a:rPr>
              <a:t>complete replacement </a:t>
            </a:r>
            <a:r>
              <a:rPr lang="en-US" dirty="0"/>
              <a:t>for both </a:t>
            </a:r>
            <a:r>
              <a:rPr lang="en-US" dirty="0" smtClean="0"/>
              <a:t/>
            </a:r>
            <a:br>
              <a:rPr lang="en-US" dirty="0" smtClean="0"/>
            </a:br>
            <a:r>
              <a:rPr lang="en-US" dirty="0" smtClean="0"/>
              <a:t>the </a:t>
            </a:r>
            <a:r>
              <a:rPr lang="en-US" dirty="0">
                <a:solidFill>
                  <a:srgbClr val="FF0000"/>
                </a:solidFill>
              </a:rPr>
              <a:t>C</a:t>
            </a:r>
            <a:r>
              <a:rPr lang="en-US" dirty="0"/>
              <a:t> and </a:t>
            </a:r>
            <a:r>
              <a:rPr lang="en-US" dirty="0">
                <a:solidFill>
                  <a:srgbClr val="FF0000"/>
                </a:solidFill>
              </a:rPr>
              <a:t>Objective-C</a:t>
            </a:r>
            <a:r>
              <a:rPr lang="en-US" dirty="0"/>
              <a:t> languages. </a:t>
            </a:r>
            <a:endParaRPr lang="en-US" dirty="0" smtClean="0"/>
          </a:p>
          <a:p>
            <a:pPr lvl="1"/>
            <a:r>
              <a:rPr lang="en-US" dirty="0" smtClean="0"/>
              <a:t>Swift </a:t>
            </a:r>
            <a:r>
              <a:rPr lang="en-US" dirty="0"/>
              <a:t>provides full object-oriented features, and includes low-level language primitives such as types, flow control, and operators</a:t>
            </a:r>
            <a:r>
              <a:rPr lang="en-US" dirty="0" smtClean="0"/>
              <a:t>.</a:t>
            </a:r>
          </a:p>
          <a:p>
            <a:r>
              <a:rPr lang="en-US" b="1" dirty="0" smtClean="0"/>
              <a:t>Fast</a:t>
            </a:r>
          </a:p>
          <a:p>
            <a:r>
              <a:rPr lang="en-US" b="1" dirty="0" smtClean="0"/>
              <a:t>Complete platform</a:t>
            </a:r>
          </a:p>
          <a:p>
            <a:r>
              <a:rPr lang="en-US" b="1" dirty="0" smtClean="0"/>
              <a:t>Safe by design</a:t>
            </a:r>
          </a:p>
          <a:p>
            <a:r>
              <a:rPr lang="en-US" b="1" dirty="0" smtClean="0"/>
              <a:t>Modern</a:t>
            </a:r>
          </a:p>
          <a:p>
            <a:r>
              <a:rPr lang="en-US" b="1" dirty="0" smtClean="0"/>
              <a:t>Interactive</a:t>
            </a:r>
            <a:endParaRPr lang="en-US" b="1" dirty="0"/>
          </a:p>
          <a:p>
            <a:endParaRPr lang="en-US" dirty="0"/>
          </a:p>
          <a:p>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46</a:t>
            </a:fld>
            <a:endParaRPr lang="en-US"/>
          </a:p>
        </p:txBody>
      </p:sp>
      <p:sp>
        <p:nvSpPr>
          <p:cNvPr id="5" name="Rectangle 4"/>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a:t>
            </a:r>
            <a:r>
              <a:rPr lang="en-US" sz="1200" dirty="0">
                <a:solidFill>
                  <a:schemeClr val="bg1">
                    <a:lumMod val="65000"/>
                  </a:schemeClr>
                </a:solidFill>
              </a:rPr>
              <a:t>: </a:t>
            </a:r>
            <a:r>
              <a:rPr lang="en-US" sz="1200" dirty="0">
                <a:solidFill>
                  <a:schemeClr val="bg1">
                    <a:lumMod val="65000"/>
                  </a:schemeClr>
                </a:solidFill>
                <a:hlinkClick r:id="rId3"/>
              </a:rPr>
              <a:t>https://developer.apple.com/swift</a:t>
            </a:r>
            <a:r>
              <a:rPr lang="en-US" sz="1200" dirty="0" smtClean="0">
                <a:solidFill>
                  <a:schemeClr val="bg1">
                    <a:lumMod val="65000"/>
                  </a:schemeClr>
                </a:solidFill>
                <a:hlinkClick r:id="rId3"/>
              </a:rPr>
              <a:t>/</a:t>
            </a:r>
            <a:endParaRPr lang="en-US" sz="1200" dirty="0">
              <a:solidFill>
                <a:schemeClr val="bg1">
                  <a:lumMod val="65000"/>
                </a:schemeClr>
              </a:solidFill>
            </a:endParaRPr>
          </a:p>
        </p:txBody>
      </p:sp>
      <p:pic>
        <p:nvPicPr>
          <p:cNvPr id="6" name="Picture 5"/>
          <p:cNvPicPr>
            <a:picLocks noChangeAspect="1"/>
          </p:cNvPicPr>
          <p:nvPr/>
        </p:nvPicPr>
        <p:blipFill>
          <a:blip r:embed="rId4"/>
          <a:stretch>
            <a:fillRect/>
          </a:stretch>
        </p:blipFill>
        <p:spPr>
          <a:xfrm>
            <a:off x="6739886" y="274638"/>
            <a:ext cx="2268445" cy="918864"/>
          </a:xfrm>
          <a:prstGeom prst="rect">
            <a:avLst/>
          </a:prstGeom>
        </p:spPr>
      </p:pic>
    </p:spTree>
    <p:extLst>
      <p:ext uri="{BB962C8B-B14F-4D97-AF65-F5344CB8AC3E}">
        <p14:creationId xmlns:p14="http://schemas.microsoft.com/office/powerpoint/2010/main" val="997377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53" y="274638"/>
            <a:ext cx="8427347" cy="1143000"/>
          </a:xfrm>
        </p:spPr>
        <p:txBody>
          <a:bodyPr>
            <a:normAutofit/>
          </a:bodyPr>
          <a:lstStyle/>
          <a:p>
            <a:r>
              <a:rPr lang="en-US" b="1" dirty="0" smtClean="0">
                <a:solidFill>
                  <a:srgbClr val="FF0000"/>
                </a:solidFill>
              </a:rPr>
              <a:t>Android</a:t>
            </a:r>
            <a:r>
              <a:rPr lang="en-US" b="1" dirty="0" smtClean="0">
                <a:solidFill>
                  <a:srgbClr val="376092"/>
                </a:solidFill>
              </a:rPr>
              <a:t> </a:t>
            </a:r>
            <a:r>
              <a:rPr lang="en-US" b="1" dirty="0">
                <a:solidFill>
                  <a:srgbClr val="376092"/>
                </a:solidFill>
              </a:rPr>
              <a:t>- Native App Development</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47</a:t>
            </a:fld>
            <a:endParaRPr lang="en-US"/>
          </a:p>
        </p:txBody>
      </p:sp>
      <p:pic>
        <p:nvPicPr>
          <p:cNvPr id="5" name="Picture 4"/>
          <p:cNvPicPr>
            <a:picLocks noChangeAspect="1"/>
          </p:cNvPicPr>
          <p:nvPr/>
        </p:nvPicPr>
        <p:blipFill>
          <a:blip r:embed="rId2"/>
          <a:stretch>
            <a:fillRect/>
          </a:stretch>
        </p:blipFill>
        <p:spPr>
          <a:xfrm>
            <a:off x="0" y="1735042"/>
            <a:ext cx="9144000" cy="4871215"/>
          </a:xfrm>
          <a:prstGeom prst="rect">
            <a:avLst/>
          </a:prstGeom>
        </p:spPr>
      </p:pic>
      <p:sp>
        <p:nvSpPr>
          <p:cNvPr id="6" name="Rectangle 5"/>
          <p:cNvSpPr/>
          <p:nvPr/>
        </p:nvSpPr>
        <p:spPr>
          <a:xfrm>
            <a:off x="457200" y="6549865"/>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5286044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48</a:t>
            </a:fld>
            <a:endParaRPr lang="en-US"/>
          </a:p>
        </p:txBody>
      </p:sp>
      <p:pic>
        <p:nvPicPr>
          <p:cNvPr id="5" name="Picture 4"/>
          <p:cNvPicPr>
            <a:picLocks noChangeAspect="1"/>
          </p:cNvPicPr>
          <p:nvPr/>
        </p:nvPicPr>
        <p:blipFill>
          <a:blip r:embed="rId2"/>
          <a:stretch>
            <a:fillRect/>
          </a:stretch>
        </p:blipFill>
        <p:spPr>
          <a:xfrm>
            <a:off x="450623" y="1323261"/>
            <a:ext cx="8413692" cy="5048215"/>
          </a:xfrm>
          <a:prstGeom prst="rect">
            <a:avLst/>
          </a:prstGeom>
        </p:spPr>
      </p:pic>
      <p:sp>
        <p:nvSpPr>
          <p:cNvPr id="6" name="Title 1"/>
          <p:cNvSpPr>
            <a:spLocks noGrp="1"/>
          </p:cNvSpPr>
          <p:nvPr>
            <p:ph type="title"/>
          </p:nvPr>
        </p:nvSpPr>
        <p:spPr>
          <a:xfrm>
            <a:off x="-1" y="274638"/>
            <a:ext cx="9106029" cy="794836"/>
          </a:xfrm>
        </p:spPr>
        <p:txBody>
          <a:bodyPr>
            <a:normAutofit/>
          </a:bodyPr>
          <a:lstStyle/>
          <a:p>
            <a:r>
              <a:rPr lang="en-US" sz="3600" b="1" dirty="0" smtClean="0">
                <a:solidFill>
                  <a:srgbClr val="FF0000"/>
                </a:solidFill>
              </a:rPr>
              <a:t>Native App </a:t>
            </a:r>
            <a:r>
              <a:rPr lang="en-US" sz="3600" b="1" dirty="0" smtClean="0">
                <a:solidFill>
                  <a:srgbClr val="376092"/>
                </a:solidFill>
              </a:rPr>
              <a:t>– Interaction with Mobile Device</a:t>
            </a:r>
            <a:endParaRPr lang="en-US" sz="3600" b="1" dirty="0">
              <a:solidFill>
                <a:srgbClr val="376092"/>
              </a:solidFill>
            </a:endParaRPr>
          </a:p>
        </p:txBody>
      </p:sp>
      <p:sp>
        <p:nvSpPr>
          <p:cNvPr id="7" name="Rectangle 6"/>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1153788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06029" cy="794836"/>
          </a:xfrm>
        </p:spPr>
        <p:txBody>
          <a:bodyPr>
            <a:normAutofit/>
          </a:bodyPr>
          <a:lstStyle/>
          <a:p>
            <a:r>
              <a:rPr lang="en-US" sz="3600" b="1" dirty="0" smtClean="0">
                <a:solidFill>
                  <a:srgbClr val="FF0000"/>
                </a:solidFill>
              </a:rPr>
              <a:t>Web App </a:t>
            </a:r>
            <a:r>
              <a:rPr lang="en-US" sz="3600" b="1" dirty="0" smtClean="0">
                <a:solidFill>
                  <a:srgbClr val="376092"/>
                </a:solidFill>
              </a:rPr>
              <a:t>– Interaction with Mobile Device</a:t>
            </a:r>
            <a:endParaRPr lang="en-US" sz="3600" b="1" dirty="0">
              <a:solidFill>
                <a:srgbClr val="376092"/>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49</a:t>
            </a:fld>
            <a:endParaRPr lang="en-US"/>
          </a:p>
        </p:txBody>
      </p:sp>
      <p:pic>
        <p:nvPicPr>
          <p:cNvPr id="5" name="Picture 4"/>
          <p:cNvPicPr>
            <a:picLocks noChangeAspect="1"/>
          </p:cNvPicPr>
          <p:nvPr/>
        </p:nvPicPr>
        <p:blipFill>
          <a:blip r:embed="rId2"/>
          <a:stretch>
            <a:fillRect/>
          </a:stretch>
        </p:blipFill>
        <p:spPr>
          <a:xfrm>
            <a:off x="347577" y="1457742"/>
            <a:ext cx="8502316" cy="5079015"/>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21413932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28"/>
            <a:ext cx="8229600" cy="946583"/>
          </a:xfrm>
        </p:spPr>
        <p:txBody>
          <a:bodyPr>
            <a:normAutofit/>
          </a:bodyPr>
          <a:lstStyle/>
          <a:p>
            <a:r>
              <a:rPr lang="en-US" b="1" dirty="0" smtClean="0">
                <a:solidFill>
                  <a:schemeClr val="accent1">
                    <a:lumMod val="75000"/>
                  </a:schemeClr>
                </a:solidFill>
              </a:rPr>
              <a:t>Android /</a:t>
            </a:r>
            <a:r>
              <a:rPr lang="en-US" b="1" dirty="0" err="1" smtClean="0">
                <a:solidFill>
                  <a:schemeClr val="accent1">
                    <a:lumMod val="75000"/>
                  </a:schemeClr>
                </a:solidFill>
              </a:rPr>
              <a:t>iOS</a:t>
            </a:r>
            <a:r>
              <a:rPr lang="en-US" b="1" dirty="0" smtClean="0">
                <a:solidFill>
                  <a:schemeClr val="accent1">
                    <a:lumMod val="75000"/>
                  </a:schemeClr>
                </a:solidFill>
              </a:rPr>
              <a:t> Apps Programming</a:t>
            </a:r>
            <a:endParaRPr lang="en-US" b="1"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a:t>
            </a:fld>
            <a:endParaRPr lang="en-US"/>
          </a:p>
        </p:txBody>
      </p:sp>
      <p:pic>
        <p:nvPicPr>
          <p:cNvPr id="12" name="Picture 11"/>
          <p:cNvPicPr>
            <a:picLocks noChangeAspect="1"/>
          </p:cNvPicPr>
          <p:nvPr/>
        </p:nvPicPr>
        <p:blipFill>
          <a:blip r:embed="rId2"/>
          <a:stretch>
            <a:fillRect/>
          </a:stretch>
        </p:blipFill>
        <p:spPr>
          <a:xfrm>
            <a:off x="2729940" y="4485889"/>
            <a:ext cx="1650045" cy="1797926"/>
          </a:xfrm>
          <a:prstGeom prst="rect">
            <a:avLst/>
          </a:prstGeom>
        </p:spPr>
      </p:pic>
      <p:pic>
        <p:nvPicPr>
          <p:cNvPr id="14" name="Picture 13"/>
          <p:cNvPicPr>
            <a:picLocks noChangeAspect="1"/>
          </p:cNvPicPr>
          <p:nvPr/>
        </p:nvPicPr>
        <p:blipFill>
          <a:blip r:embed="rId3"/>
          <a:stretch>
            <a:fillRect/>
          </a:stretch>
        </p:blipFill>
        <p:spPr>
          <a:xfrm>
            <a:off x="6491462" y="4559617"/>
            <a:ext cx="2553707" cy="1770497"/>
          </a:xfrm>
          <a:prstGeom prst="rect">
            <a:avLst/>
          </a:prstGeom>
        </p:spPr>
      </p:pic>
      <p:pic>
        <p:nvPicPr>
          <p:cNvPr id="15" name="Picture 14"/>
          <p:cNvPicPr>
            <a:picLocks noChangeAspect="1"/>
          </p:cNvPicPr>
          <p:nvPr/>
        </p:nvPicPr>
        <p:blipFill>
          <a:blip r:embed="rId4"/>
          <a:stretch>
            <a:fillRect/>
          </a:stretch>
        </p:blipFill>
        <p:spPr>
          <a:xfrm>
            <a:off x="6491462" y="4390436"/>
            <a:ext cx="1102166" cy="1939678"/>
          </a:xfrm>
          <a:prstGeom prst="rect">
            <a:avLst/>
          </a:prstGeom>
        </p:spPr>
      </p:pic>
      <p:pic>
        <p:nvPicPr>
          <p:cNvPr id="7" name="Picture 6"/>
          <p:cNvPicPr>
            <a:picLocks noChangeAspect="1"/>
          </p:cNvPicPr>
          <p:nvPr/>
        </p:nvPicPr>
        <p:blipFill>
          <a:blip r:embed="rId5"/>
          <a:stretch>
            <a:fillRect/>
          </a:stretch>
        </p:blipFill>
        <p:spPr>
          <a:xfrm>
            <a:off x="2670317" y="2333241"/>
            <a:ext cx="796446" cy="1684229"/>
          </a:xfrm>
          <a:prstGeom prst="rect">
            <a:avLst/>
          </a:prstGeom>
        </p:spPr>
      </p:pic>
      <p:pic>
        <p:nvPicPr>
          <p:cNvPr id="8" name="Picture 7"/>
          <p:cNvPicPr>
            <a:picLocks noChangeAspect="1"/>
          </p:cNvPicPr>
          <p:nvPr/>
        </p:nvPicPr>
        <p:blipFill>
          <a:blip r:embed="rId6"/>
          <a:stretch>
            <a:fillRect/>
          </a:stretch>
        </p:blipFill>
        <p:spPr>
          <a:xfrm>
            <a:off x="1425634" y="2247558"/>
            <a:ext cx="1190339" cy="1733134"/>
          </a:xfrm>
          <a:prstGeom prst="rect">
            <a:avLst/>
          </a:prstGeom>
        </p:spPr>
      </p:pic>
      <p:sp>
        <p:nvSpPr>
          <p:cNvPr id="17" name="Rounded Rectangle 16"/>
          <p:cNvSpPr/>
          <p:nvPr/>
        </p:nvSpPr>
        <p:spPr>
          <a:xfrm>
            <a:off x="457201" y="1437281"/>
            <a:ext cx="2779130" cy="518546"/>
          </a:xfrm>
          <a:prstGeom prst="roundRect">
            <a:avLst/>
          </a:prstGeom>
          <a:solidFill>
            <a:schemeClr val="accent6">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Native Apps</a:t>
            </a:r>
            <a:endParaRPr lang="en-US" sz="2400" dirty="0">
              <a:solidFill>
                <a:schemeClr val="tx1"/>
              </a:solidFill>
            </a:endParaRPr>
          </a:p>
        </p:txBody>
      </p:sp>
      <p:sp>
        <p:nvSpPr>
          <p:cNvPr id="18" name="Rounded Rectangle 17"/>
          <p:cNvSpPr/>
          <p:nvPr/>
        </p:nvSpPr>
        <p:spPr>
          <a:xfrm>
            <a:off x="6335786" y="1437281"/>
            <a:ext cx="2612665" cy="518546"/>
          </a:xfrm>
          <a:prstGeom prst="roundRect">
            <a:avLst/>
          </a:prstGeom>
          <a:solidFill>
            <a:schemeClr val="accent3">
              <a:lumMod val="60000"/>
              <a:lumOff val="40000"/>
            </a:schemeClr>
          </a:solidFill>
          <a:ln w="19050" cmpd="sng">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Mobile Web Apps</a:t>
            </a:r>
            <a:endParaRPr lang="en-US" sz="2400" dirty="0">
              <a:solidFill>
                <a:schemeClr val="tx1"/>
              </a:solidFill>
            </a:endParaRPr>
          </a:p>
        </p:txBody>
      </p:sp>
      <p:sp>
        <p:nvSpPr>
          <p:cNvPr id="19" name="Rounded Rectangle 18"/>
          <p:cNvSpPr/>
          <p:nvPr/>
        </p:nvSpPr>
        <p:spPr>
          <a:xfrm>
            <a:off x="3466763" y="1433507"/>
            <a:ext cx="2459682" cy="518546"/>
          </a:xfrm>
          <a:prstGeom prst="roundRect">
            <a:avLst/>
          </a:prstGeom>
          <a:solidFill>
            <a:schemeClr val="accent1">
              <a:lumMod val="60000"/>
              <a:lumOff val="4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Hybrid Apps</a:t>
            </a:r>
            <a:endParaRPr lang="en-US" sz="2400" dirty="0">
              <a:solidFill>
                <a:schemeClr val="tx1"/>
              </a:solidFill>
            </a:endParaRPr>
          </a:p>
        </p:txBody>
      </p:sp>
      <p:pic>
        <p:nvPicPr>
          <p:cNvPr id="10" name="Picture 9"/>
          <p:cNvPicPr>
            <a:picLocks noChangeAspect="1"/>
          </p:cNvPicPr>
          <p:nvPr/>
        </p:nvPicPr>
        <p:blipFill>
          <a:blip r:embed="rId7"/>
          <a:stretch>
            <a:fillRect/>
          </a:stretch>
        </p:blipFill>
        <p:spPr>
          <a:xfrm>
            <a:off x="3466763" y="4253488"/>
            <a:ext cx="1808223" cy="2072583"/>
          </a:xfrm>
          <a:prstGeom prst="rect">
            <a:avLst/>
          </a:prstGeom>
        </p:spPr>
      </p:pic>
      <p:pic>
        <p:nvPicPr>
          <p:cNvPr id="6" name="Picture 5"/>
          <p:cNvPicPr>
            <a:picLocks noChangeAspect="1"/>
          </p:cNvPicPr>
          <p:nvPr/>
        </p:nvPicPr>
        <p:blipFill>
          <a:blip r:embed="rId8"/>
          <a:stretch>
            <a:fillRect/>
          </a:stretch>
        </p:blipFill>
        <p:spPr>
          <a:xfrm>
            <a:off x="323290" y="4864075"/>
            <a:ext cx="1050833" cy="1364515"/>
          </a:xfrm>
          <a:prstGeom prst="rect">
            <a:avLst/>
          </a:prstGeom>
        </p:spPr>
      </p:pic>
      <p:pic>
        <p:nvPicPr>
          <p:cNvPr id="21" name="Picture 20"/>
          <p:cNvPicPr>
            <a:picLocks noChangeAspect="1"/>
          </p:cNvPicPr>
          <p:nvPr/>
        </p:nvPicPr>
        <p:blipFill>
          <a:blip r:embed="rId9"/>
          <a:stretch>
            <a:fillRect/>
          </a:stretch>
        </p:blipFill>
        <p:spPr>
          <a:xfrm>
            <a:off x="7513322" y="2325169"/>
            <a:ext cx="822011" cy="1607757"/>
          </a:xfrm>
          <a:prstGeom prst="rect">
            <a:avLst/>
          </a:prstGeom>
        </p:spPr>
      </p:pic>
      <p:pic>
        <p:nvPicPr>
          <p:cNvPr id="26" name="Picture 25"/>
          <p:cNvPicPr>
            <a:picLocks noChangeAspect="1"/>
          </p:cNvPicPr>
          <p:nvPr/>
        </p:nvPicPr>
        <p:blipFill>
          <a:blip r:embed="rId10"/>
          <a:stretch>
            <a:fillRect/>
          </a:stretch>
        </p:blipFill>
        <p:spPr>
          <a:xfrm>
            <a:off x="6010149" y="2375574"/>
            <a:ext cx="1627417" cy="1561291"/>
          </a:xfrm>
          <a:prstGeom prst="rect">
            <a:avLst/>
          </a:prstGeom>
        </p:spPr>
      </p:pic>
      <p:pic>
        <p:nvPicPr>
          <p:cNvPr id="22" name="Picture 21"/>
          <p:cNvPicPr>
            <a:picLocks noChangeAspect="1"/>
          </p:cNvPicPr>
          <p:nvPr/>
        </p:nvPicPr>
        <p:blipFill>
          <a:blip r:embed="rId11"/>
          <a:stretch>
            <a:fillRect/>
          </a:stretch>
        </p:blipFill>
        <p:spPr>
          <a:xfrm>
            <a:off x="4961360" y="2289891"/>
            <a:ext cx="1130969" cy="1646974"/>
          </a:xfrm>
          <a:prstGeom prst="rect">
            <a:avLst/>
          </a:prstGeom>
        </p:spPr>
      </p:pic>
      <p:pic>
        <p:nvPicPr>
          <p:cNvPr id="27" name="Picture 26"/>
          <p:cNvPicPr>
            <a:picLocks noChangeAspect="1"/>
          </p:cNvPicPr>
          <p:nvPr/>
        </p:nvPicPr>
        <p:blipFill>
          <a:blip r:embed="rId12"/>
          <a:stretch>
            <a:fillRect/>
          </a:stretch>
        </p:blipFill>
        <p:spPr>
          <a:xfrm>
            <a:off x="4197505" y="4017470"/>
            <a:ext cx="2293957" cy="2293957"/>
          </a:xfrm>
          <a:prstGeom prst="rect">
            <a:avLst/>
          </a:prstGeom>
        </p:spPr>
      </p:pic>
      <p:pic>
        <p:nvPicPr>
          <p:cNvPr id="28" name="Picture 27"/>
          <p:cNvPicPr>
            <a:picLocks noChangeAspect="1"/>
          </p:cNvPicPr>
          <p:nvPr/>
        </p:nvPicPr>
        <p:blipFill>
          <a:blip r:embed="rId13"/>
          <a:stretch>
            <a:fillRect/>
          </a:stretch>
        </p:blipFill>
        <p:spPr>
          <a:xfrm>
            <a:off x="214919" y="3047115"/>
            <a:ext cx="1224521" cy="819807"/>
          </a:xfrm>
          <a:prstGeom prst="rect">
            <a:avLst/>
          </a:prstGeom>
        </p:spPr>
      </p:pic>
      <p:pic>
        <p:nvPicPr>
          <p:cNvPr id="30" name="Picture 29"/>
          <p:cNvPicPr>
            <a:picLocks noChangeAspect="1"/>
          </p:cNvPicPr>
          <p:nvPr/>
        </p:nvPicPr>
        <p:blipFill>
          <a:blip r:embed="rId14"/>
          <a:stretch>
            <a:fillRect/>
          </a:stretch>
        </p:blipFill>
        <p:spPr>
          <a:xfrm>
            <a:off x="8340949" y="3106540"/>
            <a:ext cx="732836" cy="786026"/>
          </a:xfrm>
          <a:prstGeom prst="rect">
            <a:avLst/>
          </a:prstGeom>
        </p:spPr>
      </p:pic>
      <p:pic>
        <p:nvPicPr>
          <p:cNvPr id="9" name="Picture 8"/>
          <p:cNvPicPr>
            <a:picLocks noChangeAspect="1"/>
          </p:cNvPicPr>
          <p:nvPr/>
        </p:nvPicPr>
        <p:blipFill>
          <a:blip r:embed="rId15"/>
          <a:stretch>
            <a:fillRect/>
          </a:stretch>
        </p:blipFill>
        <p:spPr>
          <a:xfrm>
            <a:off x="1537255" y="4864075"/>
            <a:ext cx="944553" cy="1326152"/>
          </a:xfrm>
          <a:prstGeom prst="rect">
            <a:avLst/>
          </a:prstGeom>
        </p:spPr>
      </p:pic>
    </p:spTree>
    <p:extLst>
      <p:ext uri="{BB962C8B-B14F-4D97-AF65-F5344CB8AC3E}">
        <p14:creationId xmlns:p14="http://schemas.microsoft.com/office/powerpoint/2010/main" val="15380231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640" y="176958"/>
            <a:ext cx="8690532" cy="702169"/>
          </a:xfrm>
        </p:spPr>
        <p:txBody>
          <a:bodyPr>
            <a:noAutofit/>
          </a:bodyPr>
          <a:lstStyle/>
          <a:p>
            <a:r>
              <a:rPr lang="en-US" sz="3600" b="1" dirty="0" smtClean="0">
                <a:solidFill>
                  <a:srgbClr val="FF0000"/>
                </a:solidFill>
              </a:rPr>
              <a:t>Hybrid App </a:t>
            </a:r>
            <a:r>
              <a:rPr lang="en-US" sz="3600" b="1" dirty="0" smtClean="0">
                <a:solidFill>
                  <a:srgbClr val="376092"/>
                </a:solidFill>
              </a:rPr>
              <a:t>– Interaction with Mobile Device</a:t>
            </a:r>
            <a:endParaRPr lang="en-US" sz="3600" b="1" dirty="0">
              <a:solidFill>
                <a:srgbClr val="376092"/>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50</a:t>
            </a:fld>
            <a:endParaRPr lang="en-US"/>
          </a:p>
        </p:txBody>
      </p:sp>
      <p:pic>
        <p:nvPicPr>
          <p:cNvPr id="5" name="Picture 4"/>
          <p:cNvPicPr>
            <a:picLocks noChangeAspect="1"/>
          </p:cNvPicPr>
          <p:nvPr/>
        </p:nvPicPr>
        <p:blipFill>
          <a:blip r:embed="rId2"/>
          <a:stretch>
            <a:fillRect/>
          </a:stretch>
        </p:blipFill>
        <p:spPr>
          <a:xfrm>
            <a:off x="265512" y="1217362"/>
            <a:ext cx="8686800" cy="5178014"/>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7182320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5559"/>
          </a:xfrm>
        </p:spPr>
        <p:txBody>
          <a:bodyPr>
            <a:normAutofit fontScale="90000"/>
          </a:bodyPr>
          <a:lstStyle/>
          <a:p>
            <a:r>
              <a:rPr lang="en-US" b="1" dirty="0" smtClean="0">
                <a:solidFill>
                  <a:schemeClr val="accent1">
                    <a:lumMod val="75000"/>
                  </a:schemeClr>
                </a:solidFill>
              </a:rPr>
              <a:t>Hybrid App Development</a:t>
            </a:r>
            <a:endParaRPr lang="en-US" b="1"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51</a:t>
            </a:fld>
            <a:endParaRPr lang="en-US"/>
          </a:p>
        </p:txBody>
      </p:sp>
      <p:pic>
        <p:nvPicPr>
          <p:cNvPr id="5" name="Picture 4"/>
          <p:cNvPicPr>
            <a:picLocks noChangeAspect="1"/>
          </p:cNvPicPr>
          <p:nvPr/>
        </p:nvPicPr>
        <p:blipFill>
          <a:blip r:embed="rId2"/>
          <a:stretch>
            <a:fillRect/>
          </a:stretch>
        </p:blipFill>
        <p:spPr>
          <a:xfrm>
            <a:off x="220675" y="1283308"/>
            <a:ext cx="8707676" cy="5257245"/>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3198122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1392"/>
          </a:xfrm>
        </p:spPr>
        <p:txBody>
          <a:bodyPr/>
          <a:lstStyle/>
          <a:p>
            <a:r>
              <a:rPr lang="en-US" b="1" dirty="0" smtClean="0">
                <a:solidFill>
                  <a:schemeClr val="accent1">
                    <a:lumMod val="75000"/>
                  </a:schemeClr>
                </a:solidFill>
              </a:rPr>
              <a:t>Hybrid App Examples</a:t>
            </a:r>
            <a:endParaRPr lang="en-US" b="1"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52</a:t>
            </a:fld>
            <a:endParaRPr lang="en-US"/>
          </a:p>
        </p:txBody>
      </p:sp>
      <p:sp>
        <p:nvSpPr>
          <p:cNvPr id="5" name="Rectangle 4"/>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2"/>
              </a:rPr>
              <a:t>http</a:t>
            </a:r>
            <a:r>
              <a:rPr lang="en-US" sz="1200" dirty="0">
                <a:solidFill>
                  <a:schemeClr val="bg1">
                    <a:lumMod val="65000"/>
                  </a:schemeClr>
                </a:solidFill>
                <a:hlinkClick r:id="rId2"/>
              </a:rPr>
              <a:t>://www.scribd.com/doc/50805466/Native-Web-or-Hybrid-Mobile-App-</a:t>
            </a:r>
            <a:r>
              <a:rPr lang="en-US" sz="1200" dirty="0" smtClean="0">
                <a:solidFill>
                  <a:schemeClr val="bg1">
                    <a:lumMod val="65000"/>
                  </a:schemeClr>
                </a:solidFill>
                <a:hlinkClick r:id="rId2"/>
              </a:rPr>
              <a:t>Development</a:t>
            </a:r>
            <a:endParaRPr lang="en-US" sz="1200" dirty="0" smtClean="0">
              <a:solidFill>
                <a:schemeClr val="bg1">
                  <a:lumMod val="65000"/>
                </a:schemeClr>
              </a:solidFill>
            </a:endParaRPr>
          </a:p>
        </p:txBody>
      </p:sp>
      <p:pic>
        <p:nvPicPr>
          <p:cNvPr id="6" name="Picture 5"/>
          <p:cNvPicPr>
            <a:picLocks noChangeAspect="1"/>
          </p:cNvPicPr>
          <p:nvPr/>
        </p:nvPicPr>
        <p:blipFill>
          <a:blip r:embed="rId3"/>
          <a:stretch>
            <a:fillRect/>
          </a:stretch>
        </p:blipFill>
        <p:spPr>
          <a:xfrm>
            <a:off x="0" y="1228340"/>
            <a:ext cx="9144000" cy="5191432"/>
          </a:xfrm>
          <a:prstGeom prst="rect">
            <a:avLst/>
          </a:prstGeom>
        </p:spPr>
      </p:pic>
    </p:spTree>
    <p:extLst>
      <p:ext uri="{BB962C8B-B14F-4D97-AF65-F5344CB8AC3E}">
        <p14:creationId xmlns:p14="http://schemas.microsoft.com/office/powerpoint/2010/main" val="20809555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0" y="151747"/>
            <a:ext cx="8955819" cy="667526"/>
          </a:xfrm>
        </p:spPr>
        <p:txBody>
          <a:bodyPr>
            <a:noAutofit/>
          </a:bodyPr>
          <a:lstStyle/>
          <a:p>
            <a:r>
              <a:rPr lang="en-US" sz="3600" b="1" dirty="0">
                <a:solidFill>
                  <a:srgbClr val="376092"/>
                </a:solidFill>
              </a:rPr>
              <a:t>Native App – High-level APIs and Built-in Apps</a:t>
            </a:r>
          </a:p>
        </p:txBody>
      </p:sp>
      <p:sp>
        <p:nvSpPr>
          <p:cNvPr id="4" name="Slide Number Placeholder 3"/>
          <p:cNvSpPr>
            <a:spLocks noGrp="1"/>
          </p:cNvSpPr>
          <p:nvPr>
            <p:ph type="sldNum" sz="quarter" idx="12"/>
          </p:nvPr>
        </p:nvSpPr>
        <p:spPr/>
        <p:txBody>
          <a:bodyPr/>
          <a:lstStyle/>
          <a:p>
            <a:fld id="{5424488C-161F-514B-8FF5-CF5173A03E8D}" type="slidenum">
              <a:rPr lang="en-US" smtClean="0"/>
              <a:t>53</a:t>
            </a:fld>
            <a:endParaRPr lang="en-US"/>
          </a:p>
        </p:txBody>
      </p:sp>
      <p:pic>
        <p:nvPicPr>
          <p:cNvPr id="5" name="Picture 4"/>
          <p:cNvPicPr>
            <a:picLocks noChangeAspect="1"/>
          </p:cNvPicPr>
          <p:nvPr/>
        </p:nvPicPr>
        <p:blipFill>
          <a:blip r:embed="rId2"/>
          <a:stretch>
            <a:fillRect/>
          </a:stretch>
        </p:blipFill>
        <p:spPr>
          <a:xfrm>
            <a:off x="0" y="1117444"/>
            <a:ext cx="9144000" cy="5488813"/>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7018756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48" y="206363"/>
            <a:ext cx="8916973" cy="722144"/>
          </a:xfrm>
        </p:spPr>
        <p:txBody>
          <a:bodyPr>
            <a:noAutofit/>
          </a:bodyPr>
          <a:lstStyle/>
          <a:p>
            <a:r>
              <a:rPr lang="en-US" sz="3600" b="1" dirty="0">
                <a:solidFill>
                  <a:srgbClr val="376092"/>
                </a:solidFill>
              </a:rPr>
              <a:t>GUI Toolkit Provides App With “Native” Look</a:t>
            </a:r>
          </a:p>
        </p:txBody>
      </p:sp>
      <p:sp>
        <p:nvSpPr>
          <p:cNvPr id="4" name="Slide Number Placeholder 3"/>
          <p:cNvSpPr>
            <a:spLocks noGrp="1"/>
          </p:cNvSpPr>
          <p:nvPr>
            <p:ph type="sldNum" sz="quarter" idx="12"/>
          </p:nvPr>
        </p:nvSpPr>
        <p:spPr/>
        <p:txBody>
          <a:bodyPr/>
          <a:lstStyle/>
          <a:p>
            <a:fld id="{5424488C-161F-514B-8FF5-CF5173A03E8D}" type="slidenum">
              <a:rPr lang="en-US" smtClean="0"/>
              <a:t>54</a:t>
            </a:fld>
            <a:endParaRPr lang="en-US"/>
          </a:p>
        </p:txBody>
      </p:sp>
      <p:pic>
        <p:nvPicPr>
          <p:cNvPr id="5" name="Picture 4"/>
          <p:cNvPicPr>
            <a:picLocks noChangeAspect="1"/>
          </p:cNvPicPr>
          <p:nvPr/>
        </p:nvPicPr>
        <p:blipFill>
          <a:blip r:embed="rId2"/>
          <a:stretch>
            <a:fillRect/>
          </a:stretch>
        </p:blipFill>
        <p:spPr>
          <a:xfrm>
            <a:off x="0" y="1129508"/>
            <a:ext cx="9144000" cy="5476749"/>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2966622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05157" cy="790626"/>
          </a:xfrm>
        </p:spPr>
        <p:txBody>
          <a:bodyPr>
            <a:normAutofit/>
          </a:bodyPr>
          <a:lstStyle/>
          <a:p>
            <a:r>
              <a:rPr lang="en-US" sz="3600" b="1" dirty="0">
                <a:solidFill>
                  <a:srgbClr val="376092"/>
                </a:solidFill>
              </a:rPr>
              <a:t>Mobile Web Apps and Mobile Browsing</a:t>
            </a:r>
          </a:p>
        </p:txBody>
      </p:sp>
      <p:sp>
        <p:nvSpPr>
          <p:cNvPr id="4" name="Slide Number Placeholder 3"/>
          <p:cNvSpPr>
            <a:spLocks noGrp="1"/>
          </p:cNvSpPr>
          <p:nvPr>
            <p:ph type="sldNum" sz="quarter" idx="12"/>
          </p:nvPr>
        </p:nvSpPr>
        <p:spPr/>
        <p:txBody>
          <a:bodyPr/>
          <a:lstStyle/>
          <a:p>
            <a:fld id="{5424488C-161F-514B-8FF5-CF5173A03E8D}" type="slidenum">
              <a:rPr lang="en-US" smtClean="0"/>
              <a:t>55</a:t>
            </a:fld>
            <a:endParaRPr lang="en-US"/>
          </a:p>
        </p:txBody>
      </p:sp>
      <p:pic>
        <p:nvPicPr>
          <p:cNvPr id="5" name="Picture 4"/>
          <p:cNvPicPr>
            <a:picLocks noChangeAspect="1"/>
          </p:cNvPicPr>
          <p:nvPr/>
        </p:nvPicPr>
        <p:blipFill>
          <a:blip r:embed="rId2"/>
          <a:stretch>
            <a:fillRect/>
          </a:stretch>
        </p:blipFill>
        <p:spPr>
          <a:xfrm>
            <a:off x="0" y="1065264"/>
            <a:ext cx="9144000" cy="5386024"/>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16936977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772" y="274638"/>
            <a:ext cx="8377846" cy="869690"/>
          </a:xfrm>
        </p:spPr>
        <p:txBody>
          <a:bodyPr>
            <a:normAutofit/>
          </a:bodyPr>
          <a:lstStyle/>
          <a:p>
            <a:r>
              <a:rPr lang="en-US" sz="3600" b="1" dirty="0">
                <a:solidFill>
                  <a:srgbClr val="376092"/>
                </a:solidFill>
              </a:rPr>
              <a:t>Mobile Browsing and Mobile Web Apps</a:t>
            </a:r>
          </a:p>
        </p:txBody>
      </p:sp>
      <p:sp>
        <p:nvSpPr>
          <p:cNvPr id="4" name="Slide Number Placeholder 3"/>
          <p:cNvSpPr>
            <a:spLocks noGrp="1"/>
          </p:cNvSpPr>
          <p:nvPr>
            <p:ph type="sldNum" sz="quarter" idx="12"/>
          </p:nvPr>
        </p:nvSpPr>
        <p:spPr/>
        <p:txBody>
          <a:bodyPr/>
          <a:lstStyle/>
          <a:p>
            <a:fld id="{5424488C-161F-514B-8FF5-CF5173A03E8D}" type="slidenum">
              <a:rPr lang="en-US" smtClean="0"/>
              <a:t>56</a:t>
            </a:fld>
            <a:endParaRPr lang="en-US"/>
          </a:p>
        </p:txBody>
      </p:sp>
      <p:pic>
        <p:nvPicPr>
          <p:cNvPr id="5" name="Picture 4"/>
          <p:cNvPicPr>
            <a:picLocks noChangeAspect="1"/>
          </p:cNvPicPr>
          <p:nvPr/>
        </p:nvPicPr>
        <p:blipFill>
          <a:blip r:embed="rId2"/>
          <a:stretch>
            <a:fillRect/>
          </a:stretch>
        </p:blipFill>
        <p:spPr>
          <a:xfrm>
            <a:off x="0" y="1144328"/>
            <a:ext cx="9144000" cy="5329033"/>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10831668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892"/>
            <a:ext cx="8229600" cy="846582"/>
          </a:xfrm>
        </p:spPr>
        <p:txBody>
          <a:bodyPr>
            <a:normAutofit/>
          </a:bodyPr>
          <a:lstStyle/>
          <a:p>
            <a:r>
              <a:rPr lang="en-US" sz="3600" b="1" dirty="0">
                <a:solidFill>
                  <a:srgbClr val="376092"/>
                </a:solidFill>
              </a:rPr>
              <a:t>Mobile Browsing vs. Mobile Web Apps</a:t>
            </a:r>
          </a:p>
        </p:txBody>
      </p:sp>
      <p:sp>
        <p:nvSpPr>
          <p:cNvPr id="4" name="Slide Number Placeholder 3"/>
          <p:cNvSpPr>
            <a:spLocks noGrp="1"/>
          </p:cNvSpPr>
          <p:nvPr>
            <p:ph type="sldNum" sz="quarter" idx="12"/>
          </p:nvPr>
        </p:nvSpPr>
        <p:spPr/>
        <p:txBody>
          <a:bodyPr/>
          <a:lstStyle/>
          <a:p>
            <a:fld id="{5424488C-161F-514B-8FF5-CF5173A03E8D}" type="slidenum">
              <a:rPr lang="en-US" smtClean="0"/>
              <a:t>57</a:t>
            </a:fld>
            <a:endParaRPr lang="en-US"/>
          </a:p>
        </p:txBody>
      </p:sp>
      <p:pic>
        <p:nvPicPr>
          <p:cNvPr id="5" name="Picture 4"/>
          <p:cNvPicPr>
            <a:picLocks noChangeAspect="1"/>
          </p:cNvPicPr>
          <p:nvPr/>
        </p:nvPicPr>
        <p:blipFill>
          <a:blip r:embed="rId2"/>
          <a:stretch>
            <a:fillRect/>
          </a:stretch>
        </p:blipFill>
        <p:spPr>
          <a:xfrm>
            <a:off x="0" y="1075100"/>
            <a:ext cx="9144000" cy="5283985"/>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5656664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376092"/>
                </a:solidFill>
              </a:rPr>
              <a:t>Characteristics of Mobile Web </a:t>
            </a:r>
            <a:r>
              <a:rPr lang="en-US" b="1" dirty="0" smtClean="0">
                <a:solidFill>
                  <a:srgbClr val="376092"/>
                </a:solidFill>
              </a:rPr>
              <a:t>Apps</a:t>
            </a:r>
            <a:endParaRPr lang="en-US" b="1" dirty="0">
              <a:solidFill>
                <a:srgbClr val="376092"/>
              </a:solidFill>
            </a:endParaRPr>
          </a:p>
        </p:txBody>
      </p:sp>
      <p:sp>
        <p:nvSpPr>
          <p:cNvPr id="3" name="Content Placeholder 2"/>
          <p:cNvSpPr>
            <a:spLocks noGrp="1"/>
          </p:cNvSpPr>
          <p:nvPr>
            <p:ph idx="1"/>
          </p:nvPr>
        </p:nvSpPr>
        <p:spPr>
          <a:xfrm>
            <a:off x="457200" y="1417638"/>
            <a:ext cx="8229600" cy="5188619"/>
          </a:xfrm>
        </p:spPr>
        <p:txBody>
          <a:bodyPr>
            <a:normAutofit fontScale="85000" lnSpcReduction="20000"/>
          </a:bodyPr>
          <a:lstStyle/>
          <a:p>
            <a:r>
              <a:rPr lang="en-US" dirty="0" smtClean="0"/>
              <a:t>Entirely </a:t>
            </a:r>
            <a:r>
              <a:rPr lang="en-US" dirty="0"/>
              <a:t>written using web </a:t>
            </a:r>
            <a:r>
              <a:rPr lang="en-US" dirty="0" smtClean="0"/>
              <a:t>technologies</a:t>
            </a:r>
            <a:endParaRPr lang="en-US" dirty="0"/>
          </a:p>
          <a:p>
            <a:pPr lvl="1"/>
            <a:r>
              <a:rPr lang="en-US" dirty="0"/>
              <a:t>HTML, CSS and JavaScript</a:t>
            </a:r>
          </a:p>
          <a:p>
            <a:r>
              <a:rPr lang="en-US" dirty="0"/>
              <a:t>Code is executed by the browser, not by the </a:t>
            </a:r>
            <a:r>
              <a:rPr lang="en-US" dirty="0" smtClean="0"/>
              <a:t>OS </a:t>
            </a:r>
          </a:p>
          <a:p>
            <a:r>
              <a:rPr lang="en-US" dirty="0" smtClean="0"/>
              <a:t>Various </a:t>
            </a:r>
            <a:r>
              <a:rPr lang="en-US" dirty="0"/>
              <a:t>launch </a:t>
            </a:r>
            <a:r>
              <a:rPr lang="en-US" dirty="0" smtClean="0"/>
              <a:t>mechanisms</a:t>
            </a:r>
            <a:endParaRPr lang="en-US" dirty="0"/>
          </a:p>
          <a:p>
            <a:pPr lvl="1"/>
            <a:r>
              <a:rPr lang="en-US" dirty="0"/>
              <a:t>Typing URL, clicking hyperlink, scanning QR Code or clicking home-screen shortcut</a:t>
            </a:r>
          </a:p>
          <a:p>
            <a:r>
              <a:rPr lang="en-US" dirty="0"/>
              <a:t>Installation is </a:t>
            </a:r>
            <a:r>
              <a:rPr lang="en-US" dirty="0" smtClean="0"/>
              <a:t>optional</a:t>
            </a:r>
          </a:p>
          <a:p>
            <a:r>
              <a:rPr lang="en-US" dirty="0" smtClean="0"/>
              <a:t>Combine </a:t>
            </a:r>
            <a:r>
              <a:rPr lang="en-US" dirty="0"/>
              <a:t>cross-platform HTML5 and device-specific features optimize </a:t>
            </a:r>
            <a:r>
              <a:rPr lang="en-US" dirty="0" smtClean="0"/>
              <a:t>apps</a:t>
            </a:r>
          </a:p>
          <a:p>
            <a:pPr lvl="1"/>
            <a:r>
              <a:rPr lang="en-US" dirty="0" smtClean="0"/>
              <a:t>Touch</a:t>
            </a:r>
            <a:r>
              <a:rPr lang="en-US" dirty="0"/>
              <a:t>-optimized look &amp; </a:t>
            </a:r>
            <a:r>
              <a:rPr lang="en-US" dirty="0" smtClean="0"/>
              <a:t>feel</a:t>
            </a:r>
            <a:endParaRPr lang="en-US" dirty="0"/>
          </a:p>
          <a:p>
            <a:pPr lvl="1"/>
            <a:r>
              <a:rPr lang="en-US" dirty="0" smtClean="0"/>
              <a:t>No </a:t>
            </a:r>
            <a:r>
              <a:rPr lang="en-US" dirty="0"/>
              <a:t>address </a:t>
            </a:r>
            <a:r>
              <a:rPr lang="en-US" dirty="0" smtClean="0"/>
              <a:t>bar</a:t>
            </a:r>
          </a:p>
          <a:p>
            <a:pPr lvl="1"/>
            <a:r>
              <a:rPr lang="en-US" dirty="0" smtClean="0"/>
              <a:t>Suggestion </a:t>
            </a:r>
            <a:r>
              <a:rPr lang="en-US" dirty="0"/>
              <a:t>to pin to home </a:t>
            </a:r>
            <a:r>
              <a:rPr lang="en-US" dirty="0" smtClean="0"/>
              <a:t>screen</a:t>
            </a:r>
          </a:p>
          <a:p>
            <a:pPr lvl="1"/>
            <a:r>
              <a:rPr lang="en-US" dirty="0" smtClean="0"/>
              <a:t>Offline </a:t>
            </a:r>
            <a:r>
              <a:rPr lang="en-US" dirty="0"/>
              <a:t>availability</a:t>
            </a:r>
          </a:p>
        </p:txBody>
      </p:sp>
      <p:sp>
        <p:nvSpPr>
          <p:cNvPr id="4" name="Slide Number Placeholder 3"/>
          <p:cNvSpPr>
            <a:spLocks noGrp="1"/>
          </p:cNvSpPr>
          <p:nvPr>
            <p:ph type="sldNum" sz="quarter" idx="12"/>
          </p:nvPr>
        </p:nvSpPr>
        <p:spPr/>
        <p:txBody>
          <a:bodyPr/>
          <a:lstStyle/>
          <a:p>
            <a:fld id="{5424488C-161F-514B-8FF5-CF5173A03E8D}" type="slidenum">
              <a:rPr lang="en-US" smtClean="0"/>
              <a:t>58</a:t>
            </a:fld>
            <a:endParaRPr lang="en-US"/>
          </a:p>
        </p:txBody>
      </p:sp>
      <p:sp>
        <p:nvSpPr>
          <p:cNvPr id="5" name="Rectangle 4"/>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2"/>
              </a:rPr>
              <a:t>http</a:t>
            </a:r>
            <a:r>
              <a:rPr lang="en-US" sz="1200" dirty="0">
                <a:solidFill>
                  <a:schemeClr val="bg1">
                    <a:lumMod val="65000"/>
                  </a:schemeClr>
                </a:solidFill>
                <a:hlinkClick r:id="rId2"/>
              </a:rPr>
              <a:t>://www.scribd.com/doc/50805466/Native-Web-or-Hybrid-Mobile-App-</a:t>
            </a:r>
            <a:r>
              <a:rPr lang="en-US" sz="1200" dirty="0" smtClean="0">
                <a:solidFill>
                  <a:schemeClr val="bg1">
                    <a:lumMod val="65000"/>
                  </a:schemeClr>
                </a:solidFill>
                <a:hlinkClick r:id="rId2"/>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2457013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6978"/>
          </a:xfrm>
        </p:spPr>
        <p:txBody>
          <a:bodyPr>
            <a:normAutofit fontScale="90000"/>
          </a:bodyPr>
          <a:lstStyle/>
          <a:p>
            <a:r>
              <a:rPr lang="en-US" b="1" dirty="0">
                <a:solidFill>
                  <a:srgbClr val="376092"/>
                </a:solidFill>
              </a:rPr>
              <a:t>HTML5 and related </a:t>
            </a:r>
            <a:r>
              <a:rPr lang="en-US" b="1" dirty="0" smtClean="0">
                <a:solidFill>
                  <a:srgbClr val="376092"/>
                </a:solidFill>
              </a:rPr>
              <a:t>technologies</a:t>
            </a:r>
            <a:endParaRPr lang="en-US" b="1" dirty="0">
              <a:solidFill>
                <a:srgbClr val="376092"/>
              </a:solidFill>
            </a:endParaRPr>
          </a:p>
        </p:txBody>
      </p:sp>
      <p:sp>
        <p:nvSpPr>
          <p:cNvPr id="3" name="Content Placeholder 2"/>
          <p:cNvSpPr>
            <a:spLocks noGrp="1"/>
          </p:cNvSpPr>
          <p:nvPr>
            <p:ph idx="1"/>
          </p:nvPr>
        </p:nvSpPr>
        <p:spPr>
          <a:xfrm>
            <a:off x="457200" y="1915612"/>
            <a:ext cx="8229600" cy="4690645"/>
          </a:xfrm>
        </p:spPr>
        <p:txBody>
          <a:bodyPr>
            <a:normAutofit/>
          </a:bodyPr>
          <a:lstStyle/>
          <a:p>
            <a:endParaRPr lang="en-US" dirty="0"/>
          </a:p>
          <a:p>
            <a:r>
              <a:rPr lang="en-US" dirty="0" smtClean="0"/>
              <a:t>Main </a:t>
            </a:r>
            <a:r>
              <a:rPr lang="en-US" dirty="0"/>
              <a:t>HTML5/CSS3 features on mobile</a:t>
            </a:r>
          </a:p>
          <a:p>
            <a:pPr lvl="1"/>
            <a:r>
              <a:rPr lang="en-US" dirty="0"/>
              <a:t>Bitmapped and vector graphics, including animations</a:t>
            </a:r>
          </a:p>
          <a:p>
            <a:pPr lvl="1"/>
            <a:r>
              <a:rPr lang="en-US" dirty="0"/>
              <a:t>Offline support and data URLs</a:t>
            </a:r>
          </a:p>
          <a:p>
            <a:pPr lvl="1"/>
            <a:r>
              <a:rPr lang="en-US" dirty="0" err="1"/>
              <a:t>Geolocation</a:t>
            </a:r>
            <a:endParaRPr lang="en-US" dirty="0"/>
          </a:p>
          <a:p>
            <a:pPr lvl="1"/>
            <a:r>
              <a:rPr lang="en-US" dirty="0"/>
              <a:t>Video and Audio</a:t>
            </a:r>
          </a:p>
          <a:p>
            <a:pPr lvl="1"/>
            <a:r>
              <a:rPr lang="en-US" dirty="0"/>
              <a:t>Continuous communications with the server</a:t>
            </a:r>
          </a:p>
          <a:p>
            <a:pPr lvl="1"/>
            <a:r>
              <a:rPr lang="en-US" dirty="0"/>
              <a:t>More…</a:t>
            </a:r>
          </a:p>
        </p:txBody>
      </p:sp>
      <p:sp>
        <p:nvSpPr>
          <p:cNvPr id="4" name="Slide Number Placeholder 3"/>
          <p:cNvSpPr>
            <a:spLocks noGrp="1"/>
          </p:cNvSpPr>
          <p:nvPr>
            <p:ph type="sldNum" sz="quarter" idx="12"/>
          </p:nvPr>
        </p:nvSpPr>
        <p:spPr/>
        <p:txBody>
          <a:bodyPr/>
          <a:lstStyle/>
          <a:p>
            <a:fld id="{5424488C-161F-514B-8FF5-CF5173A03E8D}" type="slidenum">
              <a:rPr lang="en-US" smtClean="0"/>
              <a:t>59</a:t>
            </a:fld>
            <a:endParaRPr lang="en-US"/>
          </a:p>
        </p:txBody>
      </p:sp>
      <p:pic>
        <p:nvPicPr>
          <p:cNvPr id="5" name="Picture 4"/>
          <p:cNvPicPr>
            <a:picLocks noChangeAspect="1"/>
          </p:cNvPicPr>
          <p:nvPr/>
        </p:nvPicPr>
        <p:blipFill>
          <a:blip r:embed="rId2"/>
          <a:stretch>
            <a:fillRect/>
          </a:stretch>
        </p:blipFill>
        <p:spPr>
          <a:xfrm>
            <a:off x="64584" y="1081232"/>
            <a:ext cx="8978900" cy="1460500"/>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2039692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Android / </a:t>
            </a:r>
            <a:r>
              <a:rPr lang="en-US" b="1" dirty="0" err="1" smtClean="0">
                <a:solidFill>
                  <a:schemeClr val="accent1"/>
                </a:solidFill>
              </a:rPr>
              <a:t>iOS</a:t>
            </a:r>
            <a:r>
              <a:rPr lang="en-US" b="1" dirty="0" smtClean="0">
                <a:solidFill>
                  <a:schemeClr val="accent1"/>
                </a:solidFill>
              </a:rPr>
              <a:t> Apps Programming</a:t>
            </a:r>
            <a:endParaRPr lang="en-US" b="1" dirty="0">
              <a:solidFill>
                <a:schemeClr val="accent1"/>
              </a:solidFill>
            </a:endParaRPr>
          </a:p>
        </p:txBody>
      </p:sp>
      <p:sp>
        <p:nvSpPr>
          <p:cNvPr id="3" name="Content Placeholder 2"/>
          <p:cNvSpPr>
            <a:spLocks noGrp="1"/>
          </p:cNvSpPr>
          <p:nvPr>
            <p:ph idx="1"/>
          </p:nvPr>
        </p:nvSpPr>
        <p:spPr/>
        <p:txBody>
          <a:bodyPr/>
          <a:lstStyle/>
          <a:p>
            <a:r>
              <a:rPr lang="en-US" dirty="0" smtClean="0"/>
              <a:t>Native Apps</a:t>
            </a:r>
          </a:p>
          <a:p>
            <a:r>
              <a:rPr lang="en-US" dirty="0" smtClean="0"/>
              <a:t>Mobile Apps (Web Apps)</a:t>
            </a:r>
          </a:p>
          <a:p>
            <a:r>
              <a:rPr lang="en-US" dirty="0" smtClean="0"/>
              <a:t>Hybrid Apps</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6</a:t>
            </a:fld>
            <a:endParaRPr lang="en-US"/>
          </a:p>
        </p:txBody>
      </p:sp>
    </p:spTree>
    <p:extLst>
      <p:ext uri="{BB962C8B-B14F-4D97-AF65-F5344CB8AC3E}">
        <p14:creationId xmlns:p14="http://schemas.microsoft.com/office/powerpoint/2010/main" val="10185804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376092"/>
                </a:solidFill>
              </a:rPr>
              <a:t>Characteristics of Hybrid </a:t>
            </a:r>
            <a:r>
              <a:rPr lang="en-US" b="1" dirty="0" smtClean="0">
                <a:solidFill>
                  <a:srgbClr val="376092"/>
                </a:solidFill>
              </a:rPr>
              <a:t>Apps</a:t>
            </a:r>
            <a:endParaRPr lang="en-US" b="1" dirty="0">
              <a:solidFill>
                <a:srgbClr val="376092"/>
              </a:solidFill>
            </a:endParaRPr>
          </a:p>
        </p:txBody>
      </p:sp>
      <p:sp>
        <p:nvSpPr>
          <p:cNvPr id="3" name="Content Placeholder 2"/>
          <p:cNvSpPr>
            <a:spLocks noGrp="1"/>
          </p:cNvSpPr>
          <p:nvPr>
            <p:ph idx="1"/>
          </p:nvPr>
        </p:nvSpPr>
        <p:spPr/>
        <p:txBody>
          <a:bodyPr>
            <a:normAutofit lnSpcReduction="10000"/>
          </a:bodyPr>
          <a:lstStyle/>
          <a:p>
            <a:r>
              <a:rPr lang="en-US" dirty="0" smtClean="0"/>
              <a:t>A </a:t>
            </a:r>
            <a:r>
              <a:rPr lang="en-US" dirty="0"/>
              <a:t>Hybrid App is a native app with embedded HTML</a:t>
            </a:r>
          </a:p>
          <a:p>
            <a:r>
              <a:rPr lang="en-US" dirty="0"/>
              <a:t>It has all the benefits of native apps: full access to APIs, app-store presence, etc.</a:t>
            </a:r>
          </a:p>
          <a:p>
            <a:r>
              <a:rPr lang="en-US" dirty="0"/>
              <a:t>Selected portions of the app are written using </a:t>
            </a:r>
            <a:r>
              <a:rPr lang="en-US" dirty="0" smtClean="0"/>
              <a:t>web technologies</a:t>
            </a:r>
            <a:endParaRPr lang="en-US" dirty="0"/>
          </a:p>
          <a:p>
            <a:r>
              <a:rPr lang="en-US" dirty="0"/>
              <a:t>The web portions of the app can either be downloaded </a:t>
            </a:r>
            <a:r>
              <a:rPr lang="en-US" dirty="0" smtClean="0"/>
              <a:t>from the </a:t>
            </a:r>
            <a:r>
              <a:rPr lang="en-US" dirty="0"/>
              <a:t>web or packaged within the app</a:t>
            </a:r>
          </a:p>
        </p:txBody>
      </p:sp>
      <p:sp>
        <p:nvSpPr>
          <p:cNvPr id="4" name="Slide Number Placeholder 3"/>
          <p:cNvSpPr>
            <a:spLocks noGrp="1"/>
          </p:cNvSpPr>
          <p:nvPr>
            <p:ph type="sldNum" sz="quarter" idx="12"/>
          </p:nvPr>
        </p:nvSpPr>
        <p:spPr/>
        <p:txBody>
          <a:bodyPr/>
          <a:lstStyle/>
          <a:p>
            <a:fld id="{5424488C-161F-514B-8FF5-CF5173A03E8D}" type="slidenum">
              <a:rPr lang="en-US" smtClean="0"/>
              <a:t>60</a:t>
            </a:fld>
            <a:endParaRPr lang="en-US"/>
          </a:p>
        </p:txBody>
      </p:sp>
      <p:sp>
        <p:nvSpPr>
          <p:cNvPr id="5" name="Rectangle 4"/>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2"/>
              </a:rPr>
              <a:t>http</a:t>
            </a:r>
            <a:r>
              <a:rPr lang="en-US" sz="1200" dirty="0">
                <a:solidFill>
                  <a:schemeClr val="bg1">
                    <a:lumMod val="65000"/>
                  </a:schemeClr>
                </a:solidFill>
                <a:hlinkClick r:id="rId2"/>
              </a:rPr>
              <a:t>://www.scribd.com/doc/50805466/Native-Web-or-Hybrid-Mobile-App-</a:t>
            </a:r>
            <a:r>
              <a:rPr lang="en-US" sz="1200" dirty="0" smtClean="0">
                <a:solidFill>
                  <a:schemeClr val="bg1">
                    <a:lumMod val="65000"/>
                  </a:schemeClr>
                </a:solidFill>
                <a:hlinkClick r:id="rId2"/>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8252811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228"/>
            <a:ext cx="8229600" cy="1143000"/>
          </a:xfrm>
        </p:spPr>
        <p:txBody>
          <a:bodyPr>
            <a:normAutofit fontScale="90000"/>
          </a:bodyPr>
          <a:lstStyle/>
          <a:p>
            <a:r>
              <a:rPr lang="en-US" b="1" dirty="0" smtClean="0">
                <a:solidFill>
                  <a:schemeClr val="accent1">
                    <a:lumMod val="75000"/>
                  </a:schemeClr>
                </a:solidFill>
              </a:rPr>
              <a:t>Native Apps vs</a:t>
            </a:r>
            <a:r>
              <a:rPr lang="en-US" b="1" dirty="0">
                <a:solidFill>
                  <a:schemeClr val="accent1">
                    <a:lumMod val="75000"/>
                  </a:schemeClr>
                </a:solidFill>
              </a:rPr>
              <a:t>.</a:t>
            </a:r>
            <a:r>
              <a:rPr lang="en-US" b="1" dirty="0" smtClean="0">
                <a:solidFill>
                  <a:schemeClr val="accent1">
                    <a:lumMod val="75000"/>
                  </a:schemeClr>
                </a:solidFill>
              </a:rPr>
              <a:t> Hybrid HTML5 Apps</a:t>
            </a:r>
            <a:endParaRPr lang="en-US" b="1"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61</a:t>
            </a:fld>
            <a:endParaRPr lang="en-US"/>
          </a:p>
        </p:txBody>
      </p:sp>
      <p:pic>
        <p:nvPicPr>
          <p:cNvPr id="5" name="Picture 4"/>
          <p:cNvPicPr>
            <a:picLocks noChangeAspect="1"/>
          </p:cNvPicPr>
          <p:nvPr/>
        </p:nvPicPr>
        <p:blipFill>
          <a:blip r:embed="rId2"/>
          <a:stretch>
            <a:fillRect/>
          </a:stretch>
        </p:blipFill>
        <p:spPr>
          <a:xfrm>
            <a:off x="231658" y="1241228"/>
            <a:ext cx="8716874" cy="5193276"/>
          </a:xfrm>
          <a:prstGeom prst="rect">
            <a:avLst/>
          </a:prstGeom>
        </p:spPr>
      </p:pic>
      <p:sp>
        <p:nvSpPr>
          <p:cNvPr id="6" name="Rectangle 5"/>
          <p:cNvSpPr/>
          <p:nvPr/>
        </p:nvSpPr>
        <p:spPr>
          <a:xfrm>
            <a:off x="864347" y="6559232"/>
            <a:ext cx="7408691" cy="276999"/>
          </a:xfrm>
          <a:prstGeom prst="rect">
            <a:avLst/>
          </a:prstGeom>
        </p:spPr>
        <p:txBody>
          <a:bodyPr wrap="square">
            <a:spAutoFit/>
          </a:bodyPr>
          <a:lstStyle/>
          <a:p>
            <a:pPr algn="ctr"/>
            <a:r>
              <a:rPr lang="en-US" sz="1200" dirty="0" smtClean="0">
                <a:solidFill>
                  <a:schemeClr val="bg1">
                    <a:lumMod val="65000"/>
                  </a:schemeClr>
                </a:solidFill>
              </a:rPr>
              <a:t> </a:t>
            </a:r>
            <a:r>
              <a:rPr lang="en-US" sz="1200" dirty="0">
                <a:solidFill>
                  <a:schemeClr val="bg1">
                    <a:lumMod val="65000"/>
                  </a:schemeClr>
                </a:solidFill>
              </a:rPr>
              <a:t> Source: Porting your Apple </a:t>
            </a:r>
            <a:r>
              <a:rPr lang="en-US" sz="1200" dirty="0" err="1">
                <a:solidFill>
                  <a:schemeClr val="bg1">
                    <a:lumMod val="65000"/>
                  </a:schemeClr>
                </a:solidFill>
              </a:rPr>
              <a:t>iOS</a:t>
            </a:r>
            <a:r>
              <a:rPr lang="en-US" sz="1200" dirty="0">
                <a:solidFill>
                  <a:schemeClr val="bg1">
                    <a:lumMod val="65000"/>
                  </a:schemeClr>
                </a:solidFill>
              </a:rPr>
              <a:t> and Android Apps to HTML5, </a:t>
            </a:r>
            <a:r>
              <a:rPr lang="en-US" sz="1200" dirty="0">
                <a:solidFill>
                  <a:schemeClr val="bg1">
                    <a:lumMod val="65000"/>
                  </a:schemeClr>
                </a:solidFill>
                <a:hlinkClick r:id="rId3"/>
              </a:rPr>
              <a:t>https://www.youtube.com/watch?v=-</a:t>
            </a:r>
            <a:r>
              <a:rPr lang="en-US" sz="1200" dirty="0" smtClean="0">
                <a:solidFill>
                  <a:schemeClr val="bg1">
                    <a:lumMod val="65000"/>
                  </a:schemeClr>
                </a:solidFill>
                <a:hlinkClick r:id="rId3"/>
              </a:rPr>
              <a:t>k43St4LCe0</a:t>
            </a:r>
            <a:endParaRPr lang="en-US" sz="1200" dirty="0" smtClean="0">
              <a:solidFill>
                <a:schemeClr val="bg1">
                  <a:lumMod val="65000"/>
                </a:schemeClr>
              </a:solidFill>
            </a:endParaRPr>
          </a:p>
        </p:txBody>
      </p:sp>
    </p:spTree>
    <p:extLst>
      <p:ext uri="{BB962C8B-B14F-4D97-AF65-F5344CB8AC3E}">
        <p14:creationId xmlns:p14="http://schemas.microsoft.com/office/powerpoint/2010/main" val="20502402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HTML5, JavaScript, CSS3</a:t>
            </a:r>
            <a:endParaRPr lang="en-US" b="1"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62</a:t>
            </a:fld>
            <a:endParaRPr lang="en-US"/>
          </a:p>
        </p:txBody>
      </p:sp>
      <p:pic>
        <p:nvPicPr>
          <p:cNvPr id="9" name="Picture 8"/>
          <p:cNvPicPr>
            <a:picLocks noChangeAspect="1"/>
          </p:cNvPicPr>
          <p:nvPr/>
        </p:nvPicPr>
        <p:blipFill>
          <a:blip r:embed="rId2"/>
          <a:stretch>
            <a:fillRect/>
          </a:stretch>
        </p:blipFill>
        <p:spPr>
          <a:xfrm>
            <a:off x="753316" y="2280776"/>
            <a:ext cx="2720114" cy="2720114"/>
          </a:xfrm>
          <a:prstGeom prst="rect">
            <a:avLst/>
          </a:prstGeom>
        </p:spPr>
      </p:pic>
      <p:pic>
        <p:nvPicPr>
          <p:cNvPr id="10" name="Picture 9"/>
          <p:cNvPicPr>
            <a:picLocks noChangeAspect="1"/>
          </p:cNvPicPr>
          <p:nvPr/>
        </p:nvPicPr>
        <p:blipFill>
          <a:blip r:embed="rId3"/>
          <a:stretch>
            <a:fillRect/>
          </a:stretch>
        </p:blipFill>
        <p:spPr>
          <a:xfrm>
            <a:off x="5725661" y="2280776"/>
            <a:ext cx="1929986" cy="2720114"/>
          </a:xfrm>
          <a:prstGeom prst="rect">
            <a:avLst/>
          </a:prstGeom>
        </p:spPr>
      </p:pic>
      <p:pic>
        <p:nvPicPr>
          <p:cNvPr id="11" name="Picture 10"/>
          <p:cNvPicPr>
            <a:picLocks noChangeAspect="1"/>
          </p:cNvPicPr>
          <p:nvPr/>
        </p:nvPicPr>
        <p:blipFill>
          <a:blip r:embed="rId4"/>
          <a:stretch>
            <a:fillRect/>
          </a:stretch>
        </p:blipFill>
        <p:spPr>
          <a:xfrm>
            <a:off x="3473431" y="3000814"/>
            <a:ext cx="2000076" cy="2000076"/>
          </a:xfrm>
          <a:prstGeom prst="rect">
            <a:avLst/>
          </a:prstGeom>
        </p:spPr>
      </p:pic>
    </p:spTree>
    <p:extLst>
      <p:ext uri="{BB962C8B-B14F-4D97-AF65-F5344CB8AC3E}">
        <p14:creationId xmlns:p14="http://schemas.microsoft.com/office/powerpoint/2010/main" val="20127824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0"/>
            <a:ext cx="8830253" cy="1051846"/>
          </a:xfrm>
        </p:spPr>
        <p:txBody>
          <a:bodyPr>
            <a:noAutofit/>
          </a:bodyPr>
          <a:lstStyle/>
          <a:p>
            <a:r>
              <a:rPr lang="en-US" sz="4000" b="1" dirty="0" smtClean="0">
                <a:solidFill>
                  <a:schemeClr val="accent1"/>
                </a:solidFill>
              </a:rPr>
              <a:t>jQuery Mobile</a:t>
            </a:r>
            <a:r>
              <a:rPr lang="en-US" sz="2400" dirty="0" smtClean="0">
                <a:solidFill>
                  <a:schemeClr val="accent1"/>
                </a:solidFill>
              </a:rPr>
              <a:t/>
            </a:r>
            <a:br>
              <a:rPr lang="en-US" sz="2400" dirty="0" smtClean="0">
                <a:solidFill>
                  <a:schemeClr val="accent1"/>
                </a:solidFill>
              </a:rPr>
            </a:br>
            <a:r>
              <a:rPr lang="en-US" sz="2400" dirty="0" smtClean="0">
                <a:hlinkClick r:id="rId2"/>
              </a:rPr>
              <a:t>http://jquerymobile.com/</a:t>
            </a:r>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63</a:t>
            </a:fld>
            <a:endParaRPr lang="en-US" dirty="0"/>
          </a:p>
        </p:txBody>
      </p:sp>
      <p:pic>
        <p:nvPicPr>
          <p:cNvPr id="3" name="Picture 2"/>
          <p:cNvPicPr>
            <a:picLocks noChangeAspect="1"/>
          </p:cNvPicPr>
          <p:nvPr/>
        </p:nvPicPr>
        <p:blipFill>
          <a:blip r:embed="rId3"/>
          <a:stretch>
            <a:fillRect/>
          </a:stretch>
        </p:blipFill>
        <p:spPr>
          <a:xfrm>
            <a:off x="0" y="1091699"/>
            <a:ext cx="9144000" cy="5474705"/>
          </a:xfrm>
          <a:prstGeom prst="rect">
            <a:avLst/>
          </a:prstGeom>
        </p:spPr>
      </p:pic>
    </p:spTree>
    <p:extLst>
      <p:ext uri="{BB962C8B-B14F-4D97-AF65-F5344CB8AC3E}">
        <p14:creationId xmlns:p14="http://schemas.microsoft.com/office/powerpoint/2010/main" val="18408241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64</a:t>
            </a:fld>
            <a:endParaRPr lang="en-US"/>
          </a:p>
        </p:txBody>
      </p:sp>
      <p:pic>
        <p:nvPicPr>
          <p:cNvPr id="5" name="Picture 4"/>
          <p:cNvPicPr>
            <a:picLocks noChangeAspect="1"/>
          </p:cNvPicPr>
          <p:nvPr/>
        </p:nvPicPr>
        <p:blipFill>
          <a:blip r:embed="rId2"/>
          <a:stretch>
            <a:fillRect/>
          </a:stretch>
        </p:blipFill>
        <p:spPr>
          <a:xfrm>
            <a:off x="0" y="1011130"/>
            <a:ext cx="9144000" cy="5517050"/>
          </a:xfrm>
          <a:prstGeom prst="rect">
            <a:avLst/>
          </a:prstGeom>
        </p:spPr>
      </p:pic>
      <p:sp>
        <p:nvSpPr>
          <p:cNvPr id="6" name="Title 1"/>
          <p:cNvSpPr>
            <a:spLocks noGrp="1"/>
          </p:cNvSpPr>
          <p:nvPr>
            <p:ph type="title"/>
          </p:nvPr>
        </p:nvSpPr>
        <p:spPr>
          <a:xfrm>
            <a:off x="136083" y="0"/>
            <a:ext cx="8830253" cy="1051846"/>
          </a:xfrm>
        </p:spPr>
        <p:txBody>
          <a:bodyPr>
            <a:noAutofit/>
          </a:bodyPr>
          <a:lstStyle/>
          <a:p>
            <a:r>
              <a:rPr lang="en-US" sz="4000" b="1" dirty="0" smtClean="0">
                <a:solidFill>
                  <a:schemeClr val="accent1"/>
                </a:solidFill>
              </a:rPr>
              <a:t>Bootstrap</a:t>
            </a:r>
            <a:r>
              <a:rPr lang="en-US" sz="4000" b="1" dirty="0">
                <a:solidFill>
                  <a:schemeClr val="accent1"/>
                </a:solidFill>
              </a:rPr>
              <a:t/>
            </a:r>
            <a:br>
              <a:rPr lang="en-US" sz="4000" b="1" dirty="0">
                <a:solidFill>
                  <a:schemeClr val="accent1"/>
                </a:solidFill>
              </a:rPr>
            </a:br>
            <a:r>
              <a:rPr lang="en-US" sz="2400" dirty="0">
                <a:solidFill>
                  <a:schemeClr val="accent1"/>
                </a:solidFill>
              </a:rPr>
              <a:t> </a:t>
            </a:r>
            <a:r>
              <a:rPr lang="en-US" sz="2400" dirty="0">
                <a:solidFill>
                  <a:schemeClr val="accent1"/>
                </a:solidFill>
                <a:hlinkClick r:id="rId3"/>
              </a:rPr>
              <a:t>http://getbootstrap.com</a:t>
            </a:r>
            <a:r>
              <a:rPr lang="en-US" sz="2400" dirty="0" smtClean="0">
                <a:solidFill>
                  <a:schemeClr val="accent1"/>
                </a:solidFill>
                <a:hlinkClick r:id="rId3"/>
              </a:rPr>
              <a:t>/</a:t>
            </a:r>
            <a:endParaRPr lang="en-US" sz="2400" dirty="0"/>
          </a:p>
        </p:txBody>
      </p:sp>
    </p:spTree>
    <p:extLst>
      <p:ext uri="{BB962C8B-B14F-4D97-AF65-F5344CB8AC3E}">
        <p14:creationId xmlns:p14="http://schemas.microsoft.com/office/powerpoint/2010/main" val="2082019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1"/>
            <a:ext cx="8830253" cy="1114425"/>
          </a:xfrm>
        </p:spPr>
        <p:txBody>
          <a:bodyPr>
            <a:noAutofit/>
          </a:bodyPr>
          <a:lstStyle/>
          <a:p>
            <a:r>
              <a:rPr lang="en-US" sz="4000" b="1" dirty="0" err="1" smtClean="0">
                <a:solidFill>
                  <a:schemeClr val="accent1"/>
                </a:solidFill>
              </a:rPr>
              <a:t>PhoneGap</a:t>
            </a:r>
            <a:r>
              <a:rPr lang="en-US" sz="4000" dirty="0" smtClean="0">
                <a:solidFill>
                  <a:schemeClr val="accent1"/>
                </a:solidFill>
              </a:rPr>
              <a:t/>
            </a:r>
            <a:br>
              <a:rPr lang="en-US" sz="4000" dirty="0" smtClean="0">
                <a:solidFill>
                  <a:schemeClr val="accent1"/>
                </a:solidFill>
              </a:rPr>
            </a:br>
            <a:r>
              <a:rPr lang="en-US" sz="2400" dirty="0" smtClean="0">
                <a:hlinkClick r:id="rId2"/>
              </a:rPr>
              <a:t>http://phonegap.com/</a:t>
            </a:r>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65</a:t>
            </a:fld>
            <a:endParaRPr lang="en-US" dirty="0"/>
          </a:p>
        </p:txBody>
      </p:sp>
      <p:pic>
        <p:nvPicPr>
          <p:cNvPr id="5" name="Picture 4"/>
          <p:cNvPicPr>
            <a:picLocks noChangeAspect="1"/>
          </p:cNvPicPr>
          <p:nvPr/>
        </p:nvPicPr>
        <p:blipFill>
          <a:blip r:embed="rId3"/>
          <a:stretch>
            <a:fillRect/>
          </a:stretch>
        </p:blipFill>
        <p:spPr>
          <a:xfrm>
            <a:off x="-20791" y="1057443"/>
            <a:ext cx="9144000" cy="5534526"/>
          </a:xfrm>
          <a:prstGeom prst="rect">
            <a:avLst/>
          </a:prstGeom>
        </p:spPr>
      </p:pic>
    </p:spTree>
    <p:extLst>
      <p:ext uri="{BB962C8B-B14F-4D97-AF65-F5344CB8AC3E}">
        <p14:creationId xmlns:p14="http://schemas.microsoft.com/office/powerpoint/2010/main" val="1410705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0"/>
            <a:ext cx="8830253" cy="680320"/>
          </a:xfrm>
        </p:spPr>
        <p:txBody>
          <a:bodyPr>
            <a:noAutofit/>
          </a:bodyPr>
          <a:lstStyle/>
          <a:p>
            <a:r>
              <a:rPr lang="en-US" sz="2400" dirty="0" err="1" smtClean="0"/>
              <a:t>PhoneGap</a:t>
            </a:r>
            <a:r>
              <a:rPr lang="en-US" sz="2400" dirty="0" smtClean="0"/>
              <a:t>: </a:t>
            </a:r>
            <a:r>
              <a:rPr lang="en-US" sz="2400" dirty="0" smtClean="0">
                <a:hlinkClick r:id="rId2"/>
              </a:rPr>
              <a:t>http://phonegap.com/</a:t>
            </a:r>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66</a:t>
            </a:fld>
            <a:endParaRPr lang="en-US" dirty="0"/>
          </a:p>
        </p:txBody>
      </p:sp>
      <p:pic>
        <p:nvPicPr>
          <p:cNvPr id="5" name="Picture 4"/>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9321814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67</a:t>
            </a:fld>
            <a:endParaRPr lang="en-US"/>
          </a:p>
        </p:txBody>
      </p:sp>
      <p:pic>
        <p:nvPicPr>
          <p:cNvPr id="5" name="Picture 4"/>
          <p:cNvPicPr>
            <a:picLocks noChangeAspect="1"/>
          </p:cNvPicPr>
          <p:nvPr/>
        </p:nvPicPr>
        <p:blipFill>
          <a:blip r:embed="rId2"/>
          <a:stretch>
            <a:fillRect/>
          </a:stretch>
        </p:blipFill>
        <p:spPr>
          <a:xfrm>
            <a:off x="0" y="747550"/>
            <a:ext cx="9144000" cy="5715000"/>
          </a:xfrm>
          <a:prstGeom prst="rect">
            <a:avLst/>
          </a:prstGeom>
        </p:spPr>
      </p:pic>
      <p:sp>
        <p:nvSpPr>
          <p:cNvPr id="6" name="Title 1"/>
          <p:cNvSpPr>
            <a:spLocks noGrp="1"/>
          </p:cNvSpPr>
          <p:nvPr>
            <p:ph type="title"/>
          </p:nvPr>
        </p:nvSpPr>
        <p:spPr>
          <a:xfrm>
            <a:off x="136083" y="0"/>
            <a:ext cx="8830253" cy="680320"/>
          </a:xfrm>
        </p:spPr>
        <p:txBody>
          <a:bodyPr>
            <a:noAutofit/>
          </a:bodyPr>
          <a:lstStyle/>
          <a:p>
            <a:r>
              <a:rPr lang="en-US" sz="2400" dirty="0"/>
              <a:t>Adobe </a:t>
            </a:r>
            <a:r>
              <a:rPr lang="en-US" sz="2400" dirty="0" err="1"/>
              <a:t>PhoneGap</a:t>
            </a:r>
            <a:r>
              <a:rPr lang="en-US" sz="2400" dirty="0"/>
              <a:t> </a:t>
            </a:r>
            <a:r>
              <a:rPr lang="en-US" sz="2400" dirty="0" smtClean="0"/>
              <a:t>Build: </a:t>
            </a:r>
            <a:r>
              <a:rPr lang="en-US" sz="2400" dirty="0"/>
              <a:t>Package mobile apps in the </a:t>
            </a:r>
            <a:r>
              <a:rPr lang="en-US" sz="2400" dirty="0" smtClean="0"/>
              <a:t>cloud</a:t>
            </a:r>
            <a:r>
              <a:rPr lang="en-US" sz="2400" dirty="0"/>
              <a:t/>
            </a:r>
            <a:br>
              <a:rPr lang="en-US" sz="2400" dirty="0"/>
            </a:br>
            <a:r>
              <a:rPr lang="en-US" sz="2400" dirty="0">
                <a:hlinkClick r:id="rId3"/>
              </a:rPr>
              <a:t>https://</a:t>
            </a:r>
            <a:r>
              <a:rPr lang="en-US" sz="2400" dirty="0" err="1">
                <a:hlinkClick r:id="rId3"/>
              </a:rPr>
              <a:t>build.phonegap.com</a:t>
            </a:r>
            <a:r>
              <a:rPr lang="en-US" sz="2400" dirty="0" smtClean="0">
                <a:hlinkClick r:id="rId3"/>
              </a:rPr>
              <a:t>/</a:t>
            </a:r>
            <a:endParaRPr lang="en-US" sz="2400" dirty="0"/>
          </a:p>
        </p:txBody>
      </p:sp>
    </p:spTree>
    <p:extLst>
      <p:ext uri="{BB962C8B-B14F-4D97-AF65-F5344CB8AC3E}">
        <p14:creationId xmlns:p14="http://schemas.microsoft.com/office/powerpoint/2010/main" val="12797193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600872"/>
          </a:xfrm>
        </p:spPr>
        <p:txBody>
          <a:bodyPr>
            <a:normAutofit fontScale="90000"/>
          </a:bodyPr>
          <a:lstStyle/>
          <a:p>
            <a:r>
              <a:rPr lang="en-US" sz="8000" b="1" dirty="0" smtClean="0">
                <a:solidFill>
                  <a:srgbClr val="000000"/>
                </a:solidFill>
              </a:rPr>
              <a:t>Demo</a:t>
            </a:r>
            <a:br>
              <a:rPr lang="en-US" sz="8000" b="1" dirty="0" smtClean="0">
                <a:solidFill>
                  <a:srgbClr val="000000"/>
                </a:solidFill>
              </a:rPr>
            </a:br>
            <a:r>
              <a:rPr lang="en-US" dirty="0" err="1"/>
              <a:t>CompileOnline</a:t>
            </a:r>
            <a:r>
              <a:rPr lang="en-US" dirty="0"/>
              <a:t>: Try </a:t>
            </a:r>
            <a:r>
              <a:rPr lang="en-US" dirty="0" err="1"/>
              <a:t>jQueryMobile</a:t>
            </a:r>
            <a:r>
              <a:rPr lang="en-US" dirty="0"/>
              <a:t> Online</a:t>
            </a:r>
            <a:endParaRPr lang="en-US" b="1" dirty="0">
              <a:solidFill>
                <a:srgbClr val="000000"/>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68</a:t>
            </a:fld>
            <a:endParaRPr lang="en-US"/>
          </a:p>
        </p:txBody>
      </p:sp>
      <p:pic>
        <p:nvPicPr>
          <p:cNvPr id="5" name="Picture 4"/>
          <p:cNvPicPr>
            <a:picLocks noChangeAspect="1"/>
          </p:cNvPicPr>
          <p:nvPr/>
        </p:nvPicPr>
        <p:blipFill>
          <a:blip r:embed="rId2"/>
          <a:stretch>
            <a:fillRect/>
          </a:stretch>
        </p:blipFill>
        <p:spPr>
          <a:xfrm>
            <a:off x="2240245" y="3622236"/>
            <a:ext cx="4641111" cy="2719404"/>
          </a:xfrm>
          <a:prstGeom prst="rect">
            <a:avLst/>
          </a:prstGeom>
        </p:spPr>
      </p:pic>
      <p:sp>
        <p:nvSpPr>
          <p:cNvPr id="6" name="Rectangle 5"/>
          <p:cNvSpPr/>
          <p:nvPr/>
        </p:nvSpPr>
        <p:spPr>
          <a:xfrm>
            <a:off x="457200" y="2875509"/>
            <a:ext cx="8229600" cy="461665"/>
          </a:xfrm>
          <a:prstGeom prst="rect">
            <a:avLst/>
          </a:prstGeom>
        </p:spPr>
        <p:txBody>
          <a:bodyPr wrap="square">
            <a:spAutoFit/>
          </a:bodyPr>
          <a:lstStyle/>
          <a:p>
            <a:pPr algn="ctr"/>
            <a:r>
              <a:rPr lang="en-US" sz="2400" dirty="0">
                <a:hlinkClick r:id="rId3"/>
              </a:rPr>
              <a:t>http://www.compileonline.com/</a:t>
            </a:r>
            <a:r>
              <a:rPr lang="en-US" sz="2400" dirty="0" smtClean="0">
                <a:hlinkClick r:id="rId3"/>
              </a:rPr>
              <a:t>try_jquerymobile_online.php</a:t>
            </a:r>
            <a:endParaRPr lang="en-US" sz="2400" dirty="0" smtClean="0"/>
          </a:p>
        </p:txBody>
      </p:sp>
    </p:spTree>
    <p:extLst>
      <p:ext uri="{BB962C8B-B14F-4D97-AF65-F5344CB8AC3E}">
        <p14:creationId xmlns:p14="http://schemas.microsoft.com/office/powerpoint/2010/main" val="11950798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6" y="88206"/>
            <a:ext cx="8643472" cy="677345"/>
          </a:xfrm>
        </p:spPr>
        <p:txBody>
          <a:bodyPr>
            <a:normAutofit fontScale="90000"/>
          </a:bodyPr>
          <a:lstStyle/>
          <a:p>
            <a:r>
              <a:rPr lang="en-US" dirty="0" err="1" smtClean="0"/>
              <a:t>CompileOnline</a:t>
            </a:r>
            <a:r>
              <a:rPr lang="en-US" dirty="0" smtClean="0"/>
              <a:t>: Try </a:t>
            </a:r>
            <a:r>
              <a:rPr lang="en-US" dirty="0" err="1" smtClean="0"/>
              <a:t>jQueryMobile</a:t>
            </a:r>
            <a:r>
              <a:rPr lang="en-US" dirty="0" smtClean="0"/>
              <a:t> Online</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69</a:t>
            </a:fld>
            <a:endParaRPr lang="en-US"/>
          </a:p>
        </p:txBody>
      </p:sp>
      <p:pic>
        <p:nvPicPr>
          <p:cNvPr id="5" name="Picture 4"/>
          <p:cNvPicPr>
            <a:picLocks noChangeAspect="1"/>
          </p:cNvPicPr>
          <p:nvPr/>
        </p:nvPicPr>
        <p:blipFill>
          <a:blip r:embed="rId2"/>
          <a:stretch>
            <a:fillRect/>
          </a:stretch>
        </p:blipFill>
        <p:spPr>
          <a:xfrm>
            <a:off x="0" y="818474"/>
            <a:ext cx="9144000" cy="5715000"/>
          </a:xfrm>
          <a:prstGeom prst="rect">
            <a:avLst/>
          </a:prstGeom>
        </p:spPr>
      </p:pic>
      <p:sp>
        <p:nvSpPr>
          <p:cNvPr id="6" name="Rectangle 5"/>
          <p:cNvSpPr/>
          <p:nvPr/>
        </p:nvSpPr>
        <p:spPr>
          <a:xfrm>
            <a:off x="1304005" y="6421591"/>
            <a:ext cx="6525759" cy="369332"/>
          </a:xfrm>
          <a:prstGeom prst="rect">
            <a:avLst/>
          </a:prstGeom>
        </p:spPr>
        <p:txBody>
          <a:bodyPr wrap="square">
            <a:spAutoFit/>
          </a:bodyPr>
          <a:lstStyle/>
          <a:p>
            <a:pPr algn="ctr"/>
            <a:r>
              <a:rPr lang="en-US" dirty="0">
                <a:hlinkClick r:id="rId3"/>
              </a:rPr>
              <a:t>http://www.compileonline.com/</a:t>
            </a:r>
            <a:r>
              <a:rPr lang="en-US" dirty="0" smtClean="0">
                <a:hlinkClick r:id="rId3"/>
              </a:rPr>
              <a:t>try_jquerymobile_online.php</a:t>
            </a:r>
            <a:endParaRPr lang="en-US" dirty="0" smtClean="0"/>
          </a:p>
        </p:txBody>
      </p:sp>
    </p:spTree>
    <p:extLst>
      <p:ext uri="{BB962C8B-B14F-4D97-AF65-F5344CB8AC3E}">
        <p14:creationId xmlns:p14="http://schemas.microsoft.com/office/powerpoint/2010/main" val="2921860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706925" y="5195583"/>
            <a:ext cx="7237366" cy="798476"/>
          </a:xfrm>
          <a:prstGeom prst="roundRect">
            <a:avLst/>
          </a:prstGeom>
          <a:solidFill>
            <a:schemeClr val="tx2">
              <a:lumMod val="20000"/>
              <a:lumOff val="8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 name="Title 1"/>
          <p:cNvSpPr>
            <a:spLocks noGrp="1"/>
          </p:cNvSpPr>
          <p:nvPr>
            <p:ph type="title"/>
          </p:nvPr>
        </p:nvSpPr>
        <p:spPr>
          <a:xfrm>
            <a:off x="457200" y="274638"/>
            <a:ext cx="8229600" cy="588962"/>
          </a:xfrm>
        </p:spPr>
        <p:txBody>
          <a:bodyPr>
            <a:normAutofit fontScale="90000"/>
          </a:bodyPr>
          <a:lstStyle/>
          <a:p>
            <a:r>
              <a:rPr lang="en-US" b="1" dirty="0" smtClean="0">
                <a:solidFill>
                  <a:schemeClr val="accent1">
                    <a:lumMod val="75000"/>
                  </a:schemeClr>
                </a:solidFill>
              </a:rPr>
              <a:t>App Development Comparison</a:t>
            </a:r>
            <a:endParaRPr lang="en-US" b="1"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7</a:t>
            </a:fld>
            <a:endParaRPr lang="en-US"/>
          </a:p>
        </p:txBody>
      </p:sp>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2"/>
              </a:rPr>
              <a:t>http</a:t>
            </a:r>
            <a:r>
              <a:rPr lang="en-US" sz="1200" dirty="0">
                <a:solidFill>
                  <a:schemeClr val="bg1">
                    <a:lumMod val="65000"/>
                  </a:schemeClr>
                </a:solidFill>
                <a:hlinkClick r:id="rId2"/>
              </a:rPr>
              <a:t>://www.scribd.com/doc/50805466/Native-Web-or-Hybrid-Mobile-App-</a:t>
            </a:r>
            <a:r>
              <a:rPr lang="en-US" sz="1200" dirty="0" smtClean="0">
                <a:solidFill>
                  <a:schemeClr val="bg1">
                    <a:lumMod val="65000"/>
                  </a:schemeClr>
                </a:solidFill>
                <a:hlinkClick r:id="rId2"/>
              </a:rPr>
              <a:t>Development</a:t>
            </a:r>
            <a:endParaRPr lang="en-US" sz="1200" dirty="0" smtClean="0">
              <a:solidFill>
                <a:schemeClr val="bg1">
                  <a:lumMod val="65000"/>
                </a:schemeClr>
              </a:solidFill>
            </a:endParaRPr>
          </a:p>
        </p:txBody>
      </p:sp>
      <p:sp>
        <p:nvSpPr>
          <p:cNvPr id="7" name="Rounded Rectangle 6"/>
          <p:cNvSpPr/>
          <p:nvPr/>
        </p:nvSpPr>
        <p:spPr>
          <a:xfrm>
            <a:off x="179512" y="5187124"/>
            <a:ext cx="1203385" cy="798476"/>
          </a:xfrm>
          <a:prstGeom prst="roundRect">
            <a:avLst/>
          </a:prstGeom>
          <a:solidFill>
            <a:schemeClr val="tx2">
              <a:lumMod val="20000"/>
              <a:lumOff val="8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Web Apps</a:t>
            </a:r>
            <a:endParaRPr lang="en-US" sz="2400" dirty="0">
              <a:solidFill>
                <a:schemeClr val="tx1"/>
              </a:solidFill>
            </a:endParaRPr>
          </a:p>
        </p:txBody>
      </p:sp>
      <p:sp>
        <p:nvSpPr>
          <p:cNvPr id="8" name="Rounded Rectangle 7"/>
          <p:cNvSpPr/>
          <p:nvPr/>
        </p:nvSpPr>
        <p:spPr>
          <a:xfrm>
            <a:off x="179512" y="3904858"/>
            <a:ext cx="1203385" cy="798476"/>
          </a:xfrm>
          <a:prstGeom prst="roundRect">
            <a:avLst/>
          </a:prstGeom>
          <a:solidFill>
            <a:schemeClr val="accent1">
              <a:lumMod val="60000"/>
              <a:lumOff val="4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Hybrid Apps</a:t>
            </a:r>
            <a:endParaRPr lang="en-US" sz="2400" dirty="0">
              <a:solidFill>
                <a:schemeClr val="tx1"/>
              </a:solidFill>
            </a:endParaRPr>
          </a:p>
        </p:txBody>
      </p:sp>
      <p:sp>
        <p:nvSpPr>
          <p:cNvPr id="9" name="Rounded Rectangle 8"/>
          <p:cNvSpPr/>
          <p:nvPr/>
        </p:nvSpPr>
        <p:spPr>
          <a:xfrm>
            <a:off x="179512" y="2621838"/>
            <a:ext cx="1203385" cy="798476"/>
          </a:xfrm>
          <a:prstGeom prst="roundRect">
            <a:avLst/>
          </a:prstGeom>
          <a:solidFill>
            <a:schemeClr val="tx2">
              <a:lumMod val="20000"/>
              <a:lumOff val="8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Native Apps</a:t>
            </a:r>
            <a:endParaRPr lang="en-US" sz="2400" dirty="0">
              <a:solidFill>
                <a:schemeClr val="tx1"/>
              </a:solidFill>
            </a:endParaRPr>
          </a:p>
        </p:txBody>
      </p:sp>
      <p:sp>
        <p:nvSpPr>
          <p:cNvPr id="10" name="Rounded Rectangle 9"/>
          <p:cNvSpPr/>
          <p:nvPr/>
        </p:nvSpPr>
        <p:spPr>
          <a:xfrm>
            <a:off x="1706926" y="2621838"/>
            <a:ext cx="7237366" cy="798476"/>
          </a:xfrm>
          <a:prstGeom prst="roundRect">
            <a:avLst/>
          </a:prstGeom>
          <a:solidFill>
            <a:schemeClr val="tx2">
              <a:lumMod val="20000"/>
              <a:lumOff val="8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11" name="Rounded Rectangle 10"/>
          <p:cNvSpPr/>
          <p:nvPr/>
        </p:nvSpPr>
        <p:spPr>
          <a:xfrm>
            <a:off x="1891624" y="2710104"/>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Full</a:t>
            </a:r>
            <a:endParaRPr lang="en-US" sz="2400" dirty="0">
              <a:solidFill>
                <a:schemeClr val="bg1"/>
              </a:solidFill>
            </a:endParaRPr>
          </a:p>
        </p:txBody>
      </p:sp>
      <p:sp>
        <p:nvSpPr>
          <p:cNvPr id="12" name="Rounded Rectangle 11"/>
          <p:cNvSpPr/>
          <p:nvPr/>
        </p:nvSpPr>
        <p:spPr>
          <a:xfrm>
            <a:off x="3236036" y="5273028"/>
            <a:ext cx="1203385" cy="628280"/>
          </a:xfrm>
          <a:prstGeom prst="roundRect">
            <a:avLst/>
          </a:prstGeom>
          <a:solidFill>
            <a:srgbClr val="FF8000"/>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Fast</a:t>
            </a:r>
            <a:endParaRPr lang="en-US" sz="2400" dirty="0">
              <a:solidFill>
                <a:schemeClr val="bg1"/>
              </a:solidFill>
            </a:endParaRPr>
          </a:p>
        </p:txBody>
      </p:sp>
      <p:sp>
        <p:nvSpPr>
          <p:cNvPr id="13" name="Rounded Rectangle 12"/>
          <p:cNvSpPr/>
          <p:nvPr/>
        </p:nvSpPr>
        <p:spPr>
          <a:xfrm>
            <a:off x="7611565" y="2710104"/>
            <a:ext cx="1203385" cy="628280"/>
          </a:xfrm>
          <a:prstGeom prst="roundRect">
            <a:avLst/>
          </a:prstGeom>
          <a:solidFill>
            <a:srgbClr val="FF0000"/>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1"/>
                </a:solidFill>
              </a:rPr>
              <a:t>Mandatory</a:t>
            </a:r>
            <a:endParaRPr lang="en-US" sz="1600" dirty="0">
              <a:solidFill>
                <a:schemeClr val="bg1"/>
              </a:solidFill>
            </a:endParaRPr>
          </a:p>
        </p:txBody>
      </p:sp>
      <p:sp>
        <p:nvSpPr>
          <p:cNvPr id="14" name="Rounded Rectangle 13"/>
          <p:cNvSpPr/>
          <p:nvPr/>
        </p:nvSpPr>
        <p:spPr>
          <a:xfrm>
            <a:off x="4746121" y="2710104"/>
            <a:ext cx="1203385" cy="628280"/>
          </a:xfrm>
          <a:prstGeom prst="roundRect">
            <a:avLst/>
          </a:prstGeom>
          <a:solidFill>
            <a:srgbClr val="FF0000"/>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1"/>
                </a:solidFill>
              </a:rPr>
              <a:t>Expensive</a:t>
            </a:r>
            <a:endParaRPr lang="en-US" sz="1600" dirty="0">
              <a:solidFill>
                <a:schemeClr val="bg1"/>
              </a:solidFill>
            </a:endParaRPr>
          </a:p>
        </p:txBody>
      </p:sp>
      <p:sp>
        <p:nvSpPr>
          <p:cNvPr id="15" name="Rounded Rectangle 14"/>
          <p:cNvSpPr/>
          <p:nvPr/>
        </p:nvSpPr>
        <p:spPr>
          <a:xfrm>
            <a:off x="1891624" y="5273028"/>
            <a:ext cx="1203385" cy="628280"/>
          </a:xfrm>
          <a:prstGeom prst="roundRect">
            <a:avLst/>
          </a:prstGeom>
          <a:solidFill>
            <a:srgbClr val="FF0000"/>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1"/>
                </a:solidFill>
              </a:rPr>
              <a:t>Partial</a:t>
            </a:r>
            <a:endParaRPr lang="en-US" sz="1600" dirty="0">
              <a:solidFill>
                <a:schemeClr val="bg1"/>
              </a:solidFill>
            </a:endParaRPr>
          </a:p>
        </p:txBody>
      </p:sp>
      <p:sp>
        <p:nvSpPr>
          <p:cNvPr id="16" name="Rounded Rectangle 15"/>
          <p:cNvSpPr/>
          <p:nvPr/>
        </p:nvSpPr>
        <p:spPr>
          <a:xfrm>
            <a:off x="3253301" y="2710104"/>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Very Fast</a:t>
            </a:r>
            <a:endParaRPr lang="en-US" sz="2000" dirty="0">
              <a:solidFill>
                <a:schemeClr val="bg1"/>
              </a:solidFill>
            </a:endParaRPr>
          </a:p>
        </p:txBody>
      </p:sp>
      <p:sp>
        <p:nvSpPr>
          <p:cNvPr id="17" name="Rounded Rectangle 16"/>
          <p:cNvSpPr/>
          <p:nvPr/>
        </p:nvSpPr>
        <p:spPr>
          <a:xfrm>
            <a:off x="6229979" y="2710104"/>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Available</a:t>
            </a:r>
            <a:endParaRPr lang="en-US" sz="2000" dirty="0">
              <a:solidFill>
                <a:schemeClr val="bg1"/>
              </a:solidFill>
            </a:endParaRPr>
          </a:p>
        </p:txBody>
      </p:sp>
      <p:sp>
        <p:nvSpPr>
          <p:cNvPr id="18" name="Rounded Rectangle 17"/>
          <p:cNvSpPr/>
          <p:nvPr/>
        </p:nvSpPr>
        <p:spPr>
          <a:xfrm>
            <a:off x="4673527" y="5273028"/>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1"/>
                </a:solidFill>
              </a:rPr>
              <a:t>Reasonable</a:t>
            </a:r>
            <a:endParaRPr lang="en-US" sz="1600" dirty="0">
              <a:solidFill>
                <a:schemeClr val="bg1"/>
              </a:solidFill>
            </a:endParaRPr>
          </a:p>
        </p:txBody>
      </p:sp>
      <p:sp>
        <p:nvSpPr>
          <p:cNvPr id="19" name="Rounded Rectangle 18"/>
          <p:cNvSpPr/>
          <p:nvPr/>
        </p:nvSpPr>
        <p:spPr>
          <a:xfrm>
            <a:off x="6229979" y="5273028"/>
            <a:ext cx="1203385" cy="628280"/>
          </a:xfrm>
          <a:prstGeom prst="roundRect">
            <a:avLst/>
          </a:prstGeom>
          <a:solidFill>
            <a:srgbClr val="FF8000"/>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Not Available</a:t>
            </a:r>
            <a:endParaRPr lang="en-US" dirty="0">
              <a:solidFill>
                <a:schemeClr val="bg1"/>
              </a:solidFill>
            </a:endParaRPr>
          </a:p>
        </p:txBody>
      </p:sp>
      <p:sp>
        <p:nvSpPr>
          <p:cNvPr id="20" name="Rounded Rectangle 19"/>
          <p:cNvSpPr/>
          <p:nvPr/>
        </p:nvSpPr>
        <p:spPr>
          <a:xfrm>
            <a:off x="7611566" y="5273028"/>
            <a:ext cx="1213820"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None</a:t>
            </a:r>
            <a:endParaRPr lang="en-US" sz="2400" dirty="0">
              <a:solidFill>
                <a:schemeClr val="bg1"/>
              </a:solidFill>
            </a:endParaRPr>
          </a:p>
        </p:txBody>
      </p:sp>
      <p:sp>
        <p:nvSpPr>
          <p:cNvPr id="22" name="Rounded Rectangle 21"/>
          <p:cNvSpPr/>
          <p:nvPr/>
        </p:nvSpPr>
        <p:spPr>
          <a:xfrm>
            <a:off x="1706925" y="3881341"/>
            <a:ext cx="7237365" cy="798476"/>
          </a:xfrm>
          <a:prstGeom prst="roundRect">
            <a:avLst/>
          </a:prstGeom>
          <a:solidFill>
            <a:schemeClr val="tx2">
              <a:lumMod val="20000"/>
              <a:lumOff val="8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3" name="Rounded Rectangle 22"/>
          <p:cNvSpPr/>
          <p:nvPr/>
        </p:nvSpPr>
        <p:spPr>
          <a:xfrm>
            <a:off x="4746121" y="3978318"/>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1"/>
                </a:solidFill>
              </a:rPr>
              <a:t>Reasonable</a:t>
            </a:r>
            <a:endParaRPr lang="en-US" sz="1600" dirty="0">
              <a:solidFill>
                <a:schemeClr val="bg1"/>
              </a:solidFill>
            </a:endParaRPr>
          </a:p>
        </p:txBody>
      </p:sp>
      <p:sp>
        <p:nvSpPr>
          <p:cNvPr id="24" name="Rounded Rectangle 23"/>
          <p:cNvSpPr/>
          <p:nvPr/>
        </p:nvSpPr>
        <p:spPr>
          <a:xfrm>
            <a:off x="6229979" y="3972983"/>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Available</a:t>
            </a:r>
            <a:endParaRPr lang="en-US" sz="2000" dirty="0">
              <a:solidFill>
                <a:schemeClr val="bg1"/>
              </a:solidFill>
            </a:endParaRPr>
          </a:p>
        </p:txBody>
      </p:sp>
      <p:sp>
        <p:nvSpPr>
          <p:cNvPr id="25" name="Rounded Rectangle 24"/>
          <p:cNvSpPr/>
          <p:nvPr/>
        </p:nvSpPr>
        <p:spPr>
          <a:xfrm>
            <a:off x="3233754" y="3978318"/>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Native Speed as Necessary</a:t>
            </a:r>
            <a:endParaRPr lang="en-US" sz="1400" dirty="0">
              <a:solidFill>
                <a:schemeClr val="bg1"/>
              </a:solidFill>
            </a:endParaRPr>
          </a:p>
        </p:txBody>
      </p:sp>
      <p:sp>
        <p:nvSpPr>
          <p:cNvPr id="26" name="Rounded Rectangle 25"/>
          <p:cNvSpPr/>
          <p:nvPr/>
        </p:nvSpPr>
        <p:spPr>
          <a:xfrm>
            <a:off x="1909850" y="3972983"/>
            <a:ext cx="1203385" cy="628280"/>
          </a:xfrm>
          <a:prstGeom prst="roundRect">
            <a:avLst/>
          </a:prstGeom>
          <a:solidFill>
            <a:schemeClr val="accent3">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Full</a:t>
            </a:r>
            <a:endParaRPr lang="en-US" sz="2400" dirty="0">
              <a:solidFill>
                <a:schemeClr val="bg1"/>
              </a:solidFill>
            </a:endParaRPr>
          </a:p>
        </p:txBody>
      </p:sp>
      <p:sp>
        <p:nvSpPr>
          <p:cNvPr id="27" name="Rounded Rectangle 26"/>
          <p:cNvSpPr/>
          <p:nvPr/>
        </p:nvSpPr>
        <p:spPr>
          <a:xfrm>
            <a:off x="7611565" y="3972983"/>
            <a:ext cx="1203385" cy="628280"/>
          </a:xfrm>
          <a:prstGeom prst="roundRect">
            <a:avLst/>
          </a:prstGeom>
          <a:solidFill>
            <a:srgbClr val="FF8000"/>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Low Overhead</a:t>
            </a:r>
            <a:endParaRPr lang="en-US" dirty="0">
              <a:solidFill>
                <a:schemeClr val="bg1"/>
              </a:solidFill>
            </a:endParaRPr>
          </a:p>
        </p:txBody>
      </p:sp>
      <p:sp>
        <p:nvSpPr>
          <p:cNvPr id="28" name="Rounded Rectangle 27"/>
          <p:cNvSpPr/>
          <p:nvPr/>
        </p:nvSpPr>
        <p:spPr>
          <a:xfrm>
            <a:off x="1706924" y="1435414"/>
            <a:ext cx="7237368" cy="897838"/>
          </a:xfrm>
          <a:prstGeom prst="roundRect">
            <a:avLst/>
          </a:prstGeom>
          <a:solidFill>
            <a:schemeClr val="tx2">
              <a:lumMod val="20000"/>
              <a:lumOff val="8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9" name="Rounded Rectangle 28"/>
          <p:cNvSpPr/>
          <p:nvPr/>
        </p:nvSpPr>
        <p:spPr>
          <a:xfrm>
            <a:off x="1891624" y="1490034"/>
            <a:ext cx="1203385" cy="693019"/>
          </a:xfrm>
          <a:prstGeom prst="round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Device Access</a:t>
            </a:r>
            <a:endParaRPr lang="en-US" sz="2000" dirty="0">
              <a:solidFill>
                <a:schemeClr val="tx1"/>
              </a:solidFill>
            </a:endParaRPr>
          </a:p>
        </p:txBody>
      </p:sp>
      <p:sp>
        <p:nvSpPr>
          <p:cNvPr id="31" name="Rounded Rectangle 30"/>
          <p:cNvSpPr/>
          <p:nvPr/>
        </p:nvSpPr>
        <p:spPr>
          <a:xfrm>
            <a:off x="3253301" y="1490034"/>
            <a:ext cx="1203385" cy="693019"/>
          </a:xfrm>
          <a:prstGeom prst="round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Speed</a:t>
            </a:r>
            <a:endParaRPr lang="en-US" sz="2000" dirty="0">
              <a:solidFill>
                <a:schemeClr val="tx1"/>
              </a:solidFill>
            </a:endParaRPr>
          </a:p>
        </p:txBody>
      </p:sp>
      <p:sp>
        <p:nvSpPr>
          <p:cNvPr id="32" name="Rounded Rectangle 31"/>
          <p:cNvSpPr/>
          <p:nvPr/>
        </p:nvSpPr>
        <p:spPr>
          <a:xfrm>
            <a:off x="4673527" y="1490034"/>
            <a:ext cx="1403128" cy="693019"/>
          </a:xfrm>
          <a:prstGeom prst="round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Development Cost</a:t>
            </a:r>
            <a:endParaRPr lang="en-US" sz="1600" dirty="0">
              <a:solidFill>
                <a:schemeClr val="tx1"/>
              </a:solidFill>
            </a:endParaRPr>
          </a:p>
        </p:txBody>
      </p:sp>
      <p:sp>
        <p:nvSpPr>
          <p:cNvPr id="33" name="Rounded Rectangle 32"/>
          <p:cNvSpPr/>
          <p:nvPr/>
        </p:nvSpPr>
        <p:spPr>
          <a:xfrm>
            <a:off x="6229980" y="1490034"/>
            <a:ext cx="1203385" cy="693019"/>
          </a:xfrm>
          <a:prstGeom prst="round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App Store</a:t>
            </a:r>
            <a:endParaRPr lang="en-US" sz="2000" dirty="0">
              <a:solidFill>
                <a:schemeClr val="tx1"/>
              </a:solidFill>
            </a:endParaRPr>
          </a:p>
        </p:txBody>
      </p:sp>
      <p:sp>
        <p:nvSpPr>
          <p:cNvPr id="34" name="Rounded Rectangle 33"/>
          <p:cNvSpPr/>
          <p:nvPr/>
        </p:nvSpPr>
        <p:spPr>
          <a:xfrm>
            <a:off x="7611565" y="1490034"/>
            <a:ext cx="1203385" cy="693019"/>
          </a:xfrm>
          <a:prstGeom prst="round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Approval</a:t>
            </a:r>
            <a:br>
              <a:rPr lang="en-US" sz="2000" dirty="0" smtClean="0">
                <a:solidFill>
                  <a:schemeClr val="tx1"/>
                </a:solidFill>
              </a:rPr>
            </a:br>
            <a:r>
              <a:rPr lang="en-US" sz="2000" dirty="0" smtClean="0">
                <a:solidFill>
                  <a:schemeClr val="tx1"/>
                </a:solidFill>
              </a:rPr>
              <a:t>Process</a:t>
            </a:r>
            <a:endParaRPr lang="en-US" sz="2000" dirty="0">
              <a:solidFill>
                <a:schemeClr val="tx1"/>
              </a:solidFill>
            </a:endParaRPr>
          </a:p>
        </p:txBody>
      </p:sp>
      <p:sp>
        <p:nvSpPr>
          <p:cNvPr id="35" name="Rounded Rectangle 34"/>
          <p:cNvSpPr/>
          <p:nvPr/>
        </p:nvSpPr>
        <p:spPr>
          <a:xfrm>
            <a:off x="124693" y="3714038"/>
            <a:ext cx="8981336" cy="1215255"/>
          </a:xfrm>
          <a:prstGeom prst="roundRect">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Tree>
    <p:extLst>
      <p:ext uri="{BB962C8B-B14F-4D97-AF65-F5344CB8AC3E}">
        <p14:creationId xmlns:p14="http://schemas.microsoft.com/office/powerpoint/2010/main" val="18763690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70</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1304005" y="6421591"/>
            <a:ext cx="6525759" cy="369332"/>
          </a:xfrm>
          <a:prstGeom prst="rect">
            <a:avLst/>
          </a:prstGeom>
        </p:spPr>
        <p:txBody>
          <a:bodyPr wrap="square">
            <a:spAutoFit/>
          </a:bodyPr>
          <a:lstStyle/>
          <a:p>
            <a:pPr algn="ctr"/>
            <a:r>
              <a:rPr lang="en-US" dirty="0">
                <a:hlinkClick r:id="rId3"/>
              </a:rPr>
              <a:t>http://www.compileonline.com/</a:t>
            </a:r>
            <a:r>
              <a:rPr lang="en-US" dirty="0" smtClean="0">
                <a:hlinkClick r:id="rId3"/>
              </a:rPr>
              <a:t>try_jquerymobile_online.php</a:t>
            </a:r>
            <a:endParaRPr lang="en-US" dirty="0" smtClean="0"/>
          </a:p>
        </p:txBody>
      </p:sp>
    </p:spTree>
    <p:extLst>
      <p:ext uri="{BB962C8B-B14F-4D97-AF65-F5344CB8AC3E}">
        <p14:creationId xmlns:p14="http://schemas.microsoft.com/office/powerpoint/2010/main" val="16230395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71</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1304005" y="6421591"/>
            <a:ext cx="6525759" cy="369332"/>
          </a:xfrm>
          <a:prstGeom prst="rect">
            <a:avLst/>
          </a:prstGeom>
        </p:spPr>
        <p:txBody>
          <a:bodyPr wrap="square">
            <a:spAutoFit/>
          </a:bodyPr>
          <a:lstStyle/>
          <a:p>
            <a:pPr algn="ctr"/>
            <a:r>
              <a:rPr lang="en-US" dirty="0">
                <a:hlinkClick r:id="rId3"/>
              </a:rPr>
              <a:t>http://www.compileonline.com/</a:t>
            </a:r>
            <a:r>
              <a:rPr lang="en-US" dirty="0" smtClean="0">
                <a:hlinkClick r:id="rId3"/>
              </a:rPr>
              <a:t>try_jquerymobile_online.php</a:t>
            </a:r>
            <a:endParaRPr lang="en-US" dirty="0" smtClean="0"/>
          </a:p>
        </p:txBody>
      </p:sp>
    </p:spTree>
    <p:extLst>
      <p:ext uri="{BB962C8B-B14F-4D97-AF65-F5344CB8AC3E}">
        <p14:creationId xmlns:p14="http://schemas.microsoft.com/office/powerpoint/2010/main" val="10890881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72</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1304005" y="6421591"/>
            <a:ext cx="6525759" cy="369332"/>
          </a:xfrm>
          <a:prstGeom prst="rect">
            <a:avLst/>
          </a:prstGeom>
        </p:spPr>
        <p:txBody>
          <a:bodyPr wrap="square">
            <a:spAutoFit/>
          </a:bodyPr>
          <a:lstStyle/>
          <a:p>
            <a:pPr algn="ctr"/>
            <a:r>
              <a:rPr lang="en-US" dirty="0">
                <a:hlinkClick r:id="rId3"/>
              </a:rPr>
              <a:t>http://www.compileonline.com/</a:t>
            </a:r>
            <a:r>
              <a:rPr lang="en-US" dirty="0" smtClean="0">
                <a:hlinkClick r:id="rId3"/>
              </a:rPr>
              <a:t>try_jquerymobile_online.php</a:t>
            </a:r>
            <a:endParaRPr lang="en-US" dirty="0" smtClean="0"/>
          </a:p>
        </p:txBody>
      </p:sp>
    </p:spTree>
    <p:extLst>
      <p:ext uri="{BB962C8B-B14F-4D97-AF65-F5344CB8AC3E}">
        <p14:creationId xmlns:p14="http://schemas.microsoft.com/office/powerpoint/2010/main" val="13010607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73</a:t>
            </a:fld>
            <a:endParaRPr lang="en-US"/>
          </a:p>
        </p:txBody>
      </p:sp>
      <p:sp>
        <p:nvSpPr>
          <p:cNvPr id="5" name="Rectangle 4"/>
          <p:cNvSpPr/>
          <p:nvPr/>
        </p:nvSpPr>
        <p:spPr>
          <a:xfrm>
            <a:off x="184616" y="204504"/>
            <a:ext cx="8869042" cy="6401753"/>
          </a:xfrm>
          <a:prstGeom prst="rect">
            <a:avLst/>
          </a:prstGeom>
        </p:spPr>
        <p:txBody>
          <a:bodyPr wrap="square">
            <a:spAutoFit/>
          </a:bodyPr>
          <a:lstStyle/>
          <a:p>
            <a:r>
              <a:rPr lang="en-US" sz="1000" dirty="0"/>
              <a:t>&lt;!DOCTYPE html&gt;</a:t>
            </a:r>
          </a:p>
          <a:p>
            <a:r>
              <a:rPr lang="en-US" sz="1000" dirty="0"/>
              <a:t>&lt;html&gt;</a:t>
            </a:r>
          </a:p>
          <a:p>
            <a:r>
              <a:rPr lang="en-US" sz="1000" dirty="0"/>
              <a:t>    &lt;head&gt;</a:t>
            </a:r>
          </a:p>
          <a:p>
            <a:r>
              <a:rPr lang="en-US" sz="1000" dirty="0"/>
              <a:t>       &lt;title&gt;Page Title&lt;/title&gt;</a:t>
            </a:r>
          </a:p>
          <a:p>
            <a:r>
              <a:rPr lang="en-US" sz="1000" dirty="0"/>
              <a:t>       &lt;meta name="viewport" content="width=device-width, initial-scale=1" /&gt;</a:t>
            </a:r>
          </a:p>
          <a:p>
            <a:r>
              <a:rPr lang="en-US" sz="1000" dirty="0"/>
              <a:t>       &lt;script </a:t>
            </a:r>
            <a:r>
              <a:rPr lang="en-US" sz="1000" dirty="0" err="1"/>
              <a:t>src</a:t>
            </a:r>
            <a:r>
              <a:rPr lang="en-US" sz="1000" dirty="0"/>
              <a:t>="http://</a:t>
            </a:r>
            <a:r>
              <a:rPr lang="en-US" sz="1000" dirty="0" err="1"/>
              <a:t>code.jquery.com</a:t>
            </a:r>
            <a:r>
              <a:rPr lang="en-US" sz="1000" dirty="0"/>
              <a:t>/jquery-1.9.1.min.js"&gt;&lt;/script&gt;</a:t>
            </a:r>
          </a:p>
          <a:p>
            <a:r>
              <a:rPr lang="en-US" sz="1000" dirty="0"/>
              <a:t>       &lt;link type="text/</a:t>
            </a:r>
            <a:r>
              <a:rPr lang="en-US" sz="1000" dirty="0" err="1"/>
              <a:t>css</a:t>
            </a:r>
            <a:r>
              <a:rPr lang="en-US" sz="1000" dirty="0"/>
              <a:t>" </a:t>
            </a:r>
            <a:r>
              <a:rPr lang="en-US" sz="1000" dirty="0" err="1"/>
              <a:t>href</a:t>
            </a:r>
            <a:r>
              <a:rPr lang="en-US" sz="1000" dirty="0"/>
              <a:t>="http://</a:t>
            </a:r>
            <a:r>
              <a:rPr lang="en-US" sz="1000" dirty="0" err="1"/>
              <a:t>code.jquery.com</a:t>
            </a:r>
            <a:r>
              <a:rPr lang="en-US" sz="1000" dirty="0"/>
              <a:t>/mobile/latest/</a:t>
            </a:r>
            <a:r>
              <a:rPr lang="en-US" sz="1000" dirty="0" err="1"/>
              <a:t>jquery.mobile.min.css</a:t>
            </a:r>
            <a:r>
              <a:rPr lang="en-US" sz="1000" dirty="0"/>
              <a:t>" </a:t>
            </a:r>
            <a:r>
              <a:rPr lang="en-US" sz="1000" dirty="0" err="1"/>
              <a:t>rel</a:t>
            </a:r>
            <a:r>
              <a:rPr lang="en-US" sz="1000" dirty="0"/>
              <a:t>="</a:t>
            </a:r>
            <a:r>
              <a:rPr lang="en-US" sz="1000" dirty="0" err="1"/>
              <a:t>stylesheet</a:t>
            </a:r>
            <a:r>
              <a:rPr lang="en-US" sz="1000" dirty="0"/>
              <a:t>" /&gt;</a:t>
            </a:r>
          </a:p>
          <a:p>
            <a:r>
              <a:rPr lang="en-US" sz="1000" dirty="0"/>
              <a:t>       &lt;script type="text/</a:t>
            </a:r>
            <a:r>
              <a:rPr lang="en-US" sz="1000" dirty="0" err="1"/>
              <a:t>javascript</a:t>
            </a:r>
            <a:r>
              <a:rPr lang="en-US" sz="1000" dirty="0"/>
              <a:t>" </a:t>
            </a:r>
            <a:r>
              <a:rPr lang="en-US" sz="1000" dirty="0" err="1"/>
              <a:t>src</a:t>
            </a:r>
            <a:r>
              <a:rPr lang="en-US" sz="1000" dirty="0"/>
              <a:t>="http://</a:t>
            </a:r>
            <a:r>
              <a:rPr lang="en-US" sz="1000" dirty="0" err="1"/>
              <a:t>code.jquery.com</a:t>
            </a:r>
            <a:r>
              <a:rPr lang="en-US" sz="1000" dirty="0"/>
              <a:t>/mobile/latest/</a:t>
            </a:r>
            <a:r>
              <a:rPr lang="en-US" sz="1000" dirty="0" err="1"/>
              <a:t>jquery.mobile.min.js</a:t>
            </a:r>
            <a:r>
              <a:rPr lang="en-US" sz="1000" dirty="0"/>
              <a:t>"&gt;&lt;/script&gt;</a:t>
            </a:r>
          </a:p>
          <a:p>
            <a:r>
              <a:rPr lang="en-US" sz="1000" dirty="0"/>
              <a:t>    &lt;/head&gt;</a:t>
            </a:r>
          </a:p>
          <a:p>
            <a:r>
              <a:rPr lang="en-US" sz="1000" dirty="0"/>
              <a:t> </a:t>
            </a:r>
          </a:p>
          <a:p>
            <a:r>
              <a:rPr lang="en-US" sz="1000" dirty="0"/>
              <a:t>    &lt;body&gt;</a:t>
            </a:r>
          </a:p>
          <a:p>
            <a:r>
              <a:rPr lang="en-US" sz="1000" dirty="0"/>
              <a:t>        &lt;div data-role="page" id="first" data-theme="a"&gt;</a:t>
            </a:r>
          </a:p>
          <a:p>
            <a:r>
              <a:rPr lang="en-US" sz="1000" dirty="0"/>
              <a:t>            &lt;div data-role="header"&gt;</a:t>
            </a:r>
          </a:p>
          <a:p>
            <a:r>
              <a:rPr lang="en-US" sz="1000" dirty="0"/>
              <a:t>                &lt;h1&gt;Page Title1&lt;/h1&gt;</a:t>
            </a:r>
          </a:p>
          <a:p>
            <a:r>
              <a:rPr lang="en-US" sz="1000" dirty="0"/>
              <a:t>            &lt;/div&gt;&lt;!-- /header --&gt;</a:t>
            </a:r>
          </a:p>
          <a:p>
            <a:r>
              <a:rPr lang="en-US" sz="1000" dirty="0"/>
              <a:t> </a:t>
            </a:r>
          </a:p>
          <a:p>
            <a:r>
              <a:rPr lang="en-US" sz="1000" dirty="0"/>
              <a:t>            &lt;div data-role="content"&gt;</a:t>
            </a:r>
          </a:p>
          <a:p>
            <a:r>
              <a:rPr lang="en-US" sz="1000" dirty="0"/>
              <a:t>                &lt;p&gt;Page content goes here. Hello World </a:t>
            </a:r>
            <a:r>
              <a:rPr lang="en-US" sz="1000" dirty="0" err="1"/>
              <a:t>Myday</a:t>
            </a:r>
            <a:r>
              <a:rPr lang="en-US" sz="1000" dirty="0"/>
              <a:t>&lt;/p&gt;</a:t>
            </a:r>
          </a:p>
          <a:p>
            <a:r>
              <a:rPr lang="en-US" sz="1000" dirty="0"/>
              <a:t>                &lt;a </a:t>
            </a:r>
            <a:r>
              <a:rPr lang="en-US" sz="1000" dirty="0" err="1"/>
              <a:t>href</a:t>
            </a:r>
            <a:r>
              <a:rPr lang="en-US" sz="1000" dirty="0"/>
              <a:t>="#second"&gt;Go to second page&lt;/a&gt;</a:t>
            </a:r>
          </a:p>
          <a:p>
            <a:r>
              <a:rPr lang="en-US" sz="1000" dirty="0"/>
              <a:t>            &lt;/div&gt;&lt;!-- /content --&gt;</a:t>
            </a:r>
          </a:p>
          <a:p>
            <a:r>
              <a:rPr lang="en-US" sz="1000" dirty="0"/>
              <a:t> </a:t>
            </a:r>
          </a:p>
          <a:p>
            <a:r>
              <a:rPr lang="en-US" sz="1000" dirty="0"/>
              <a:t>            &lt;div data-role="footer"&gt;</a:t>
            </a:r>
          </a:p>
          <a:p>
            <a:r>
              <a:rPr lang="en-US" sz="1000" dirty="0"/>
              <a:t>                &lt;h4&gt;Page Footer1&lt;/h4&gt;</a:t>
            </a:r>
          </a:p>
          <a:p>
            <a:r>
              <a:rPr lang="en-US" sz="1000" dirty="0"/>
              <a:t>            &lt;/div&gt;&lt;!-- /footer --&gt;</a:t>
            </a:r>
          </a:p>
          <a:p>
            <a:r>
              <a:rPr lang="en-US" sz="1000" dirty="0"/>
              <a:t>        &lt;/div&gt;&lt;!-- /page --&gt;</a:t>
            </a:r>
          </a:p>
          <a:p>
            <a:r>
              <a:rPr lang="en-US" sz="1000" dirty="0"/>
              <a:t> </a:t>
            </a:r>
          </a:p>
          <a:p>
            <a:r>
              <a:rPr lang="en-US" sz="1000" dirty="0"/>
              <a:t>        &lt;div data-role="page" id="second" data-add-back-</a:t>
            </a:r>
            <a:r>
              <a:rPr lang="en-US" sz="1000" dirty="0" err="1"/>
              <a:t>btn</a:t>
            </a:r>
            <a:r>
              <a:rPr lang="en-US" sz="1000" dirty="0"/>
              <a:t>="true" data-theme="b"&gt;</a:t>
            </a:r>
          </a:p>
          <a:p>
            <a:r>
              <a:rPr lang="en-US" sz="1000" dirty="0"/>
              <a:t>            &lt;div data-role="header"&gt;</a:t>
            </a:r>
          </a:p>
          <a:p>
            <a:r>
              <a:rPr lang="en-US" sz="1000" dirty="0"/>
              <a:t>                &lt;h1&gt;Page Title2&lt;/h1&gt;</a:t>
            </a:r>
          </a:p>
          <a:p>
            <a:r>
              <a:rPr lang="en-US" sz="1000" dirty="0"/>
              <a:t>            &lt;/div&gt;&lt;!-- /header --&gt;</a:t>
            </a:r>
          </a:p>
          <a:p>
            <a:r>
              <a:rPr lang="en-US" sz="1000" dirty="0"/>
              <a:t> </a:t>
            </a:r>
          </a:p>
          <a:p>
            <a:r>
              <a:rPr lang="en-US" sz="1000" dirty="0"/>
              <a:t>            &lt;div data-role="content"&gt;</a:t>
            </a:r>
          </a:p>
          <a:p>
            <a:r>
              <a:rPr lang="en-US" sz="1000" dirty="0"/>
              <a:t>                &lt;p&gt;Page content goes here.&lt;/p&gt;</a:t>
            </a:r>
          </a:p>
          <a:p>
            <a:r>
              <a:rPr lang="en-US" sz="1000" dirty="0"/>
              <a:t>            &lt;/div&gt;&lt;!-- /content --&gt;</a:t>
            </a:r>
          </a:p>
          <a:p>
            <a:r>
              <a:rPr lang="en-US" sz="1000" dirty="0"/>
              <a:t> </a:t>
            </a:r>
          </a:p>
          <a:p>
            <a:r>
              <a:rPr lang="en-US" sz="1000" dirty="0"/>
              <a:t>            &lt;div data-role="footer"&gt;</a:t>
            </a:r>
          </a:p>
          <a:p>
            <a:r>
              <a:rPr lang="en-US" sz="1000" dirty="0"/>
              <a:t>                &lt;h4&gt;Page Footer2&lt;/h4&gt;</a:t>
            </a:r>
          </a:p>
          <a:p>
            <a:r>
              <a:rPr lang="en-US" sz="1000" dirty="0"/>
              <a:t>            &lt;/div&gt;&lt;!-- /footer --&gt;</a:t>
            </a:r>
          </a:p>
          <a:p>
            <a:r>
              <a:rPr lang="en-US" sz="1000" dirty="0"/>
              <a:t>        &lt;/div&gt;&lt;!-- /page --&gt;</a:t>
            </a:r>
          </a:p>
          <a:p>
            <a:r>
              <a:rPr lang="en-US" sz="1000" dirty="0"/>
              <a:t>     &lt;/body&gt;</a:t>
            </a:r>
          </a:p>
          <a:p>
            <a:r>
              <a:rPr lang="en-US" sz="1000" dirty="0"/>
              <a:t>&lt;/html&gt;</a:t>
            </a:r>
          </a:p>
        </p:txBody>
      </p:sp>
    </p:spTree>
    <p:extLst>
      <p:ext uri="{BB962C8B-B14F-4D97-AF65-F5344CB8AC3E}">
        <p14:creationId xmlns:p14="http://schemas.microsoft.com/office/powerpoint/2010/main" val="12490609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74</a:t>
            </a:fld>
            <a:endParaRPr lang="en-US"/>
          </a:p>
        </p:txBody>
      </p:sp>
      <p:sp>
        <p:nvSpPr>
          <p:cNvPr id="5" name="Rectangle 4"/>
          <p:cNvSpPr/>
          <p:nvPr/>
        </p:nvSpPr>
        <p:spPr>
          <a:xfrm>
            <a:off x="184616" y="204504"/>
            <a:ext cx="8869042" cy="5632310"/>
          </a:xfrm>
          <a:prstGeom prst="rect">
            <a:avLst/>
          </a:prstGeom>
        </p:spPr>
        <p:txBody>
          <a:bodyPr wrap="square">
            <a:spAutoFit/>
          </a:bodyPr>
          <a:lstStyle/>
          <a:p>
            <a:r>
              <a:rPr lang="en-US" sz="2400" dirty="0"/>
              <a:t>&lt;!DOCTYPE html&gt;</a:t>
            </a:r>
          </a:p>
          <a:p>
            <a:r>
              <a:rPr lang="en-US" sz="2400" dirty="0"/>
              <a:t>&lt;html&gt;</a:t>
            </a:r>
          </a:p>
          <a:p>
            <a:r>
              <a:rPr lang="en-US" sz="2400" dirty="0"/>
              <a:t>    &lt;head&gt;</a:t>
            </a:r>
          </a:p>
          <a:p>
            <a:r>
              <a:rPr lang="en-US" sz="2400" dirty="0"/>
              <a:t>       &lt;title&gt;Page Title&lt;/title&gt;</a:t>
            </a:r>
          </a:p>
          <a:p>
            <a:r>
              <a:rPr lang="en-US" sz="2400" dirty="0"/>
              <a:t>       </a:t>
            </a:r>
            <a:r>
              <a:rPr lang="en-US" sz="2400" dirty="0">
                <a:solidFill>
                  <a:srgbClr val="FF0000"/>
                </a:solidFill>
              </a:rPr>
              <a:t>&lt;meta name="viewport" content="width=device-width, initial-scale=1" /&gt;</a:t>
            </a:r>
          </a:p>
          <a:p>
            <a:r>
              <a:rPr lang="en-US" sz="2400" dirty="0">
                <a:solidFill>
                  <a:schemeClr val="accent1">
                    <a:lumMod val="75000"/>
                  </a:schemeClr>
                </a:solidFill>
              </a:rPr>
              <a:t>       &lt;script </a:t>
            </a:r>
            <a:r>
              <a:rPr lang="en-US" sz="2400" dirty="0" err="1">
                <a:solidFill>
                  <a:schemeClr val="accent1">
                    <a:lumMod val="75000"/>
                  </a:schemeClr>
                </a:solidFill>
              </a:rPr>
              <a:t>src</a:t>
            </a:r>
            <a:r>
              <a:rPr lang="en-US" sz="2400" dirty="0">
                <a:solidFill>
                  <a:schemeClr val="accent1">
                    <a:lumMod val="75000"/>
                  </a:schemeClr>
                </a:solidFill>
              </a:rPr>
              <a:t>="http://</a:t>
            </a:r>
            <a:r>
              <a:rPr lang="en-US" sz="2400" dirty="0" err="1">
                <a:solidFill>
                  <a:schemeClr val="accent1">
                    <a:lumMod val="75000"/>
                  </a:schemeClr>
                </a:solidFill>
              </a:rPr>
              <a:t>code.jquery.com</a:t>
            </a:r>
            <a:r>
              <a:rPr lang="en-US" sz="2400" dirty="0">
                <a:solidFill>
                  <a:schemeClr val="accent1">
                    <a:lumMod val="75000"/>
                  </a:schemeClr>
                </a:solidFill>
              </a:rPr>
              <a:t>/jquery-1.9.1.min.js"&gt;&lt;/script&gt;</a:t>
            </a:r>
          </a:p>
          <a:p>
            <a:r>
              <a:rPr lang="en-US" sz="2400" dirty="0">
                <a:solidFill>
                  <a:schemeClr val="accent1">
                    <a:lumMod val="75000"/>
                  </a:schemeClr>
                </a:solidFill>
              </a:rPr>
              <a:t>       &lt;link type="text/</a:t>
            </a:r>
            <a:r>
              <a:rPr lang="en-US" sz="2400" dirty="0" err="1">
                <a:solidFill>
                  <a:schemeClr val="accent1">
                    <a:lumMod val="75000"/>
                  </a:schemeClr>
                </a:solidFill>
              </a:rPr>
              <a:t>css</a:t>
            </a:r>
            <a:r>
              <a:rPr lang="en-US" sz="2400" dirty="0">
                <a:solidFill>
                  <a:schemeClr val="accent1">
                    <a:lumMod val="75000"/>
                  </a:schemeClr>
                </a:solidFill>
              </a:rPr>
              <a:t>" </a:t>
            </a:r>
            <a:r>
              <a:rPr lang="en-US" sz="2400" dirty="0" err="1">
                <a:solidFill>
                  <a:schemeClr val="accent1">
                    <a:lumMod val="75000"/>
                  </a:schemeClr>
                </a:solidFill>
              </a:rPr>
              <a:t>href</a:t>
            </a:r>
            <a:r>
              <a:rPr lang="en-US" sz="2400" dirty="0">
                <a:solidFill>
                  <a:schemeClr val="accent1">
                    <a:lumMod val="75000"/>
                  </a:schemeClr>
                </a:solidFill>
              </a:rPr>
              <a:t>="http://</a:t>
            </a:r>
            <a:r>
              <a:rPr lang="en-US" sz="2400" dirty="0" err="1">
                <a:solidFill>
                  <a:schemeClr val="accent1">
                    <a:lumMod val="75000"/>
                  </a:schemeClr>
                </a:solidFill>
              </a:rPr>
              <a:t>code.jquery.com</a:t>
            </a:r>
            <a:r>
              <a:rPr lang="en-US" sz="2400" dirty="0">
                <a:solidFill>
                  <a:schemeClr val="accent1">
                    <a:lumMod val="75000"/>
                  </a:schemeClr>
                </a:solidFill>
              </a:rPr>
              <a:t>/mobile/latest/</a:t>
            </a:r>
            <a:r>
              <a:rPr lang="en-US" sz="2400" dirty="0" err="1">
                <a:solidFill>
                  <a:schemeClr val="accent1">
                    <a:lumMod val="75000"/>
                  </a:schemeClr>
                </a:solidFill>
              </a:rPr>
              <a:t>jquery.mobile.min.css</a:t>
            </a:r>
            <a:r>
              <a:rPr lang="en-US" sz="2400" dirty="0">
                <a:solidFill>
                  <a:schemeClr val="accent1">
                    <a:lumMod val="75000"/>
                  </a:schemeClr>
                </a:solidFill>
              </a:rPr>
              <a:t>" </a:t>
            </a:r>
            <a:r>
              <a:rPr lang="en-US" sz="2400" dirty="0" err="1">
                <a:solidFill>
                  <a:schemeClr val="accent1">
                    <a:lumMod val="75000"/>
                  </a:schemeClr>
                </a:solidFill>
              </a:rPr>
              <a:t>rel</a:t>
            </a:r>
            <a:r>
              <a:rPr lang="en-US" sz="2400" dirty="0">
                <a:solidFill>
                  <a:schemeClr val="accent1">
                    <a:lumMod val="75000"/>
                  </a:schemeClr>
                </a:solidFill>
              </a:rPr>
              <a:t>="</a:t>
            </a:r>
            <a:r>
              <a:rPr lang="en-US" sz="2400" dirty="0" err="1">
                <a:solidFill>
                  <a:schemeClr val="accent1">
                    <a:lumMod val="75000"/>
                  </a:schemeClr>
                </a:solidFill>
              </a:rPr>
              <a:t>stylesheet</a:t>
            </a:r>
            <a:r>
              <a:rPr lang="en-US" sz="2400" dirty="0">
                <a:solidFill>
                  <a:schemeClr val="accent1">
                    <a:lumMod val="75000"/>
                  </a:schemeClr>
                </a:solidFill>
              </a:rPr>
              <a:t>" /&gt;</a:t>
            </a:r>
          </a:p>
          <a:p>
            <a:r>
              <a:rPr lang="en-US" sz="2400" dirty="0">
                <a:solidFill>
                  <a:schemeClr val="accent1">
                    <a:lumMod val="75000"/>
                  </a:schemeClr>
                </a:solidFill>
              </a:rPr>
              <a:t>       &lt;script type="text/</a:t>
            </a:r>
            <a:r>
              <a:rPr lang="en-US" sz="2400" dirty="0" err="1">
                <a:solidFill>
                  <a:schemeClr val="accent1">
                    <a:lumMod val="75000"/>
                  </a:schemeClr>
                </a:solidFill>
              </a:rPr>
              <a:t>javascript</a:t>
            </a:r>
            <a:r>
              <a:rPr lang="en-US" sz="2400" dirty="0">
                <a:solidFill>
                  <a:schemeClr val="accent1">
                    <a:lumMod val="75000"/>
                  </a:schemeClr>
                </a:solidFill>
              </a:rPr>
              <a:t>" </a:t>
            </a:r>
            <a:r>
              <a:rPr lang="en-US" sz="2400" dirty="0" err="1">
                <a:solidFill>
                  <a:schemeClr val="accent1">
                    <a:lumMod val="75000"/>
                  </a:schemeClr>
                </a:solidFill>
              </a:rPr>
              <a:t>src</a:t>
            </a:r>
            <a:r>
              <a:rPr lang="en-US" sz="2400" dirty="0">
                <a:solidFill>
                  <a:schemeClr val="accent1">
                    <a:lumMod val="75000"/>
                  </a:schemeClr>
                </a:solidFill>
              </a:rPr>
              <a:t>="http://</a:t>
            </a:r>
            <a:r>
              <a:rPr lang="en-US" sz="2400" dirty="0" err="1">
                <a:solidFill>
                  <a:schemeClr val="accent1">
                    <a:lumMod val="75000"/>
                  </a:schemeClr>
                </a:solidFill>
              </a:rPr>
              <a:t>code.jquery.com</a:t>
            </a:r>
            <a:r>
              <a:rPr lang="en-US" sz="2400" dirty="0">
                <a:solidFill>
                  <a:schemeClr val="accent1">
                    <a:lumMod val="75000"/>
                  </a:schemeClr>
                </a:solidFill>
              </a:rPr>
              <a:t>/mobile/latest/</a:t>
            </a:r>
            <a:r>
              <a:rPr lang="en-US" sz="2400" dirty="0" err="1">
                <a:solidFill>
                  <a:schemeClr val="accent1">
                    <a:lumMod val="75000"/>
                  </a:schemeClr>
                </a:solidFill>
              </a:rPr>
              <a:t>jquery.mobile.min.js</a:t>
            </a:r>
            <a:r>
              <a:rPr lang="en-US" sz="2400" dirty="0">
                <a:solidFill>
                  <a:schemeClr val="accent1">
                    <a:lumMod val="75000"/>
                  </a:schemeClr>
                </a:solidFill>
              </a:rPr>
              <a:t>"&gt;&lt;/script&gt;</a:t>
            </a:r>
          </a:p>
          <a:p>
            <a:r>
              <a:rPr lang="en-US" sz="2400" dirty="0"/>
              <a:t>    &lt;/head&gt;</a:t>
            </a:r>
          </a:p>
          <a:p>
            <a:r>
              <a:rPr lang="en-US" sz="2400" dirty="0"/>
              <a:t> </a:t>
            </a:r>
          </a:p>
          <a:p>
            <a:r>
              <a:rPr lang="en-US" sz="2400" dirty="0"/>
              <a:t> </a:t>
            </a:r>
          </a:p>
        </p:txBody>
      </p:sp>
    </p:spTree>
    <p:extLst>
      <p:ext uri="{BB962C8B-B14F-4D97-AF65-F5344CB8AC3E}">
        <p14:creationId xmlns:p14="http://schemas.microsoft.com/office/powerpoint/2010/main" val="13138968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75</a:t>
            </a:fld>
            <a:endParaRPr lang="en-US"/>
          </a:p>
        </p:txBody>
      </p:sp>
      <p:sp>
        <p:nvSpPr>
          <p:cNvPr id="5" name="Rectangle 4"/>
          <p:cNvSpPr/>
          <p:nvPr/>
        </p:nvSpPr>
        <p:spPr>
          <a:xfrm>
            <a:off x="184615" y="204504"/>
            <a:ext cx="8670534" cy="6001642"/>
          </a:xfrm>
          <a:prstGeom prst="rect">
            <a:avLst/>
          </a:prstGeom>
          <a:ln>
            <a:noFill/>
          </a:ln>
        </p:spPr>
        <p:txBody>
          <a:bodyPr wrap="square">
            <a:spAutoFit/>
          </a:bodyPr>
          <a:lstStyle/>
          <a:p>
            <a:r>
              <a:rPr lang="en-US" sz="2400" dirty="0" smtClean="0"/>
              <a:t> </a:t>
            </a:r>
            <a:endParaRPr lang="en-US" sz="2400" dirty="0"/>
          </a:p>
          <a:p>
            <a:r>
              <a:rPr lang="en-US" sz="2400" dirty="0"/>
              <a:t>    &lt;body&gt;</a:t>
            </a:r>
          </a:p>
          <a:p>
            <a:r>
              <a:rPr lang="en-US" sz="2400" dirty="0"/>
              <a:t>        </a:t>
            </a:r>
            <a:r>
              <a:rPr lang="en-US" sz="2400" dirty="0">
                <a:solidFill>
                  <a:schemeClr val="accent1">
                    <a:lumMod val="75000"/>
                  </a:schemeClr>
                </a:solidFill>
              </a:rPr>
              <a:t>&lt;div data-role="page" id="first" data-theme="a"&gt;</a:t>
            </a:r>
          </a:p>
          <a:p>
            <a:r>
              <a:rPr lang="en-US" sz="2400" dirty="0"/>
              <a:t>            </a:t>
            </a:r>
            <a:r>
              <a:rPr lang="en-US" sz="2400" dirty="0">
                <a:solidFill>
                  <a:srgbClr val="FF0000"/>
                </a:solidFill>
              </a:rPr>
              <a:t>&lt;div data-role="header"&gt;</a:t>
            </a:r>
          </a:p>
          <a:p>
            <a:r>
              <a:rPr lang="en-US" sz="2400" dirty="0"/>
              <a:t>                &lt;h1&gt;Page Title1&lt;/h1&gt;</a:t>
            </a:r>
          </a:p>
          <a:p>
            <a:r>
              <a:rPr lang="en-US" sz="2400" dirty="0"/>
              <a:t>            </a:t>
            </a:r>
            <a:r>
              <a:rPr lang="en-US" sz="2400" dirty="0">
                <a:solidFill>
                  <a:srgbClr val="FF0000"/>
                </a:solidFill>
              </a:rPr>
              <a:t>&lt;/div&gt;</a:t>
            </a:r>
            <a:r>
              <a:rPr lang="en-US" sz="2400" dirty="0"/>
              <a:t>&lt;!-- /header --&gt;</a:t>
            </a:r>
          </a:p>
          <a:p>
            <a:r>
              <a:rPr lang="en-US" sz="2400" dirty="0"/>
              <a:t> </a:t>
            </a:r>
          </a:p>
          <a:p>
            <a:r>
              <a:rPr lang="en-US" sz="2400" dirty="0"/>
              <a:t>          </a:t>
            </a:r>
            <a:r>
              <a:rPr lang="en-US" sz="2400" dirty="0">
                <a:solidFill>
                  <a:srgbClr val="FF0000"/>
                </a:solidFill>
              </a:rPr>
              <a:t>  &lt;div data-role="content"&gt;</a:t>
            </a:r>
          </a:p>
          <a:p>
            <a:r>
              <a:rPr lang="en-US" sz="2400" dirty="0"/>
              <a:t>                &lt;p&gt;Page content goes here. Hello World </a:t>
            </a:r>
            <a:r>
              <a:rPr lang="en-US" sz="2400" dirty="0" err="1"/>
              <a:t>Myday</a:t>
            </a:r>
            <a:r>
              <a:rPr lang="en-US" sz="2400" dirty="0"/>
              <a:t>&lt;/p&gt;</a:t>
            </a:r>
          </a:p>
          <a:p>
            <a:r>
              <a:rPr lang="en-US" sz="2400" dirty="0"/>
              <a:t>                &lt;a </a:t>
            </a:r>
            <a:r>
              <a:rPr lang="en-US" sz="2400" dirty="0" err="1"/>
              <a:t>href</a:t>
            </a:r>
            <a:r>
              <a:rPr lang="en-US" sz="2400" dirty="0"/>
              <a:t>="#second"&gt;Go to second page&lt;/a&gt;</a:t>
            </a:r>
          </a:p>
          <a:p>
            <a:r>
              <a:rPr lang="en-US" sz="2400" dirty="0"/>
              <a:t>            </a:t>
            </a:r>
            <a:r>
              <a:rPr lang="en-US" sz="2400" dirty="0">
                <a:solidFill>
                  <a:srgbClr val="FF0000"/>
                </a:solidFill>
              </a:rPr>
              <a:t>&lt;/div&gt;</a:t>
            </a:r>
            <a:r>
              <a:rPr lang="en-US" sz="2400" dirty="0"/>
              <a:t>&lt;!-- /content --&gt;</a:t>
            </a:r>
          </a:p>
          <a:p>
            <a:r>
              <a:rPr lang="en-US" sz="2400" dirty="0"/>
              <a:t> </a:t>
            </a:r>
          </a:p>
          <a:p>
            <a:r>
              <a:rPr lang="en-US" sz="2400" dirty="0"/>
              <a:t>            </a:t>
            </a:r>
            <a:r>
              <a:rPr lang="en-US" sz="2400" dirty="0">
                <a:solidFill>
                  <a:srgbClr val="FF0000"/>
                </a:solidFill>
              </a:rPr>
              <a:t>&lt;div data-role="footer"&gt;</a:t>
            </a:r>
          </a:p>
          <a:p>
            <a:r>
              <a:rPr lang="en-US" sz="2400" dirty="0"/>
              <a:t>                &lt;h4&gt;Page Footer1&lt;/h4&gt;</a:t>
            </a:r>
          </a:p>
          <a:p>
            <a:r>
              <a:rPr lang="en-US" sz="2400" dirty="0"/>
              <a:t>            </a:t>
            </a:r>
            <a:r>
              <a:rPr lang="en-US" sz="2400" dirty="0">
                <a:solidFill>
                  <a:srgbClr val="FF0000"/>
                </a:solidFill>
              </a:rPr>
              <a:t>&lt;/div&gt;</a:t>
            </a:r>
            <a:r>
              <a:rPr lang="en-US" sz="2400" dirty="0"/>
              <a:t>&lt;!-- /footer --&gt;</a:t>
            </a:r>
          </a:p>
          <a:p>
            <a:r>
              <a:rPr lang="en-US" sz="2400" dirty="0"/>
              <a:t>        </a:t>
            </a:r>
            <a:r>
              <a:rPr lang="en-US" sz="2400" dirty="0">
                <a:solidFill>
                  <a:srgbClr val="376092"/>
                </a:solidFill>
              </a:rPr>
              <a:t>&lt;/div&gt;</a:t>
            </a:r>
            <a:r>
              <a:rPr lang="en-US" sz="2400" dirty="0"/>
              <a:t>&lt;!-- /page </a:t>
            </a:r>
            <a:r>
              <a:rPr lang="en-US" sz="2400" dirty="0" smtClean="0">
                <a:sym typeface="Wingdings"/>
              </a:rPr>
              <a:t>--&gt;</a:t>
            </a:r>
            <a:endParaRPr lang="en-US" sz="2400" dirty="0"/>
          </a:p>
        </p:txBody>
      </p:sp>
    </p:spTree>
    <p:extLst>
      <p:ext uri="{BB962C8B-B14F-4D97-AF65-F5344CB8AC3E}">
        <p14:creationId xmlns:p14="http://schemas.microsoft.com/office/powerpoint/2010/main" val="904360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76</a:t>
            </a:fld>
            <a:endParaRPr lang="en-US"/>
          </a:p>
        </p:txBody>
      </p:sp>
      <p:sp>
        <p:nvSpPr>
          <p:cNvPr id="5" name="Rectangle 4"/>
          <p:cNvSpPr/>
          <p:nvPr/>
        </p:nvSpPr>
        <p:spPr>
          <a:xfrm>
            <a:off x="184615" y="204504"/>
            <a:ext cx="8670534" cy="6001642"/>
          </a:xfrm>
          <a:prstGeom prst="rect">
            <a:avLst/>
          </a:prstGeom>
        </p:spPr>
        <p:txBody>
          <a:bodyPr wrap="square">
            <a:spAutoFit/>
          </a:bodyPr>
          <a:lstStyle/>
          <a:p>
            <a:r>
              <a:rPr lang="en-US" sz="2400" dirty="0" smtClean="0">
                <a:solidFill>
                  <a:srgbClr val="FF0000"/>
                </a:solidFill>
              </a:rPr>
              <a:t>&lt;</a:t>
            </a:r>
            <a:r>
              <a:rPr lang="en-US" sz="2400" dirty="0">
                <a:solidFill>
                  <a:srgbClr val="FF0000"/>
                </a:solidFill>
              </a:rPr>
              <a:t>div data-role="page" id="second" data-add-back-</a:t>
            </a:r>
            <a:r>
              <a:rPr lang="en-US" sz="2400" dirty="0" err="1">
                <a:solidFill>
                  <a:srgbClr val="FF0000"/>
                </a:solidFill>
              </a:rPr>
              <a:t>btn</a:t>
            </a:r>
            <a:r>
              <a:rPr lang="en-US" sz="2400" dirty="0">
                <a:solidFill>
                  <a:srgbClr val="FF0000"/>
                </a:solidFill>
              </a:rPr>
              <a:t>="true" </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data</a:t>
            </a:r>
            <a:r>
              <a:rPr lang="en-US" sz="2400" dirty="0">
                <a:solidFill>
                  <a:srgbClr val="FF0000"/>
                </a:solidFill>
              </a:rPr>
              <a:t>-theme="b"&gt;</a:t>
            </a:r>
          </a:p>
          <a:p>
            <a:r>
              <a:rPr lang="en-US" sz="2400" dirty="0"/>
              <a:t>            </a:t>
            </a:r>
            <a:r>
              <a:rPr lang="en-US" sz="2400" dirty="0">
                <a:solidFill>
                  <a:srgbClr val="FF0000"/>
                </a:solidFill>
              </a:rPr>
              <a:t>&lt;div data-role="header"&gt;</a:t>
            </a:r>
          </a:p>
          <a:p>
            <a:r>
              <a:rPr lang="en-US" sz="2400" dirty="0"/>
              <a:t>                &lt;h1&gt;Page Title2&lt;/h1&gt;</a:t>
            </a:r>
          </a:p>
          <a:p>
            <a:r>
              <a:rPr lang="en-US" sz="2400" dirty="0"/>
              <a:t>            &lt;/div&gt;&lt;!-- /header --&gt;</a:t>
            </a:r>
          </a:p>
          <a:p>
            <a:r>
              <a:rPr lang="en-US" sz="2400" dirty="0"/>
              <a:t> </a:t>
            </a:r>
          </a:p>
          <a:p>
            <a:r>
              <a:rPr lang="en-US" sz="2400" dirty="0"/>
              <a:t>            </a:t>
            </a:r>
            <a:r>
              <a:rPr lang="en-US" sz="2400" dirty="0">
                <a:solidFill>
                  <a:srgbClr val="FF0000"/>
                </a:solidFill>
              </a:rPr>
              <a:t>&lt;div data-role="content"&gt;</a:t>
            </a:r>
          </a:p>
          <a:p>
            <a:r>
              <a:rPr lang="en-US" sz="2400" dirty="0"/>
              <a:t>                &lt;p&gt;Page content goes here.&lt;/p&gt;</a:t>
            </a:r>
          </a:p>
          <a:p>
            <a:r>
              <a:rPr lang="en-US" sz="2400" dirty="0"/>
              <a:t>            &lt;/div&gt;&lt;!-- /content --&gt;</a:t>
            </a:r>
          </a:p>
          <a:p>
            <a:r>
              <a:rPr lang="en-US" sz="2400" dirty="0"/>
              <a:t> </a:t>
            </a:r>
          </a:p>
          <a:p>
            <a:r>
              <a:rPr lang="en-US" sz="2400" dirty="0"/>
              <a:t>            </a:t>
            </a:r>
            <a:r>
              <a:rPr lang="en-US" sz="2400" dirty="0">
                <a:solidFill>
                  <a:srgbClr val="FF0000"/>
                </a:solidFill>
              </a:rPr>
              <a:t>&lt;div data-role="footer"&gt;</a:t>
            </a:r>
          </a:p>
          <a:p>
            <a:r>
              <a:rPr lang="en-US" sz="2400" dirty="0"/>
              <a:t>                &lt;h4&gt;Page Footer2&lt;/h4&gt;</a:t>
            </a:r>
          </a:p>
          <a:p>
            <a:r>
              <a:rPr lang="en-US" sz="2400" dirty="0"/>
              <a:t>            &lt;/div&gt;&lt;!-- /footer --&gt;</a:t>
            </a:r>
          </a:p>
          <a:p>
            <a:r>
              <a:rPr lang="en-US" sz="2400" dirty="0"/>
              <a:t>        </a:t>
            </a:r>
            <a:r>
              <a:rPr lang="en-US" sz="2400" dirty="0">
                <a:solidFill>
                  <a:srgbClr val="FF0000"/>
                </a:solidFill>
              </a:rPr>
              <a:t>&lt;/div&gt;</a:t>
            </a:r>
            <a:r>
              <a:rPr lang="en-US" sz="2400" dirty="0"/>
              <a:t>&lt;!-- /page --&gt;</a:t>
            </a:r>
          </a:p>
          <a:p>
            <a:r>
              <a:rPr lang="en-US" sz="2400" dirty="0"/>
              <a:t>     &lt;/body&gt;</a:t>
            </a:r>
          </a:p>
          <a:p>
            <a:r>
              <a:rPr lang="en-US" sz="2400" dirty="0"/>
              <a:t>&lt;/html&gt;</a:t>
            </a:r>
          </a:p>
        </p:txBody>
      </p:sp>
    </p:spTree>
    <p:extLst>
      <p:ext uri="{BB962C8B-B14F-4D97-AF65-F5344CB8AC3E}">
        <p14:creationId xmlns:p14="http://schemas.microsoft.com/office/powerpoint/2010/main" val="16873169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77</a:t>
            </a:fld>
            <a:endParaRPr lang="en-US"/>
          </a:p>
        </p:txBody>
      </p:sp>
      <p:pic>
        <p:nvPicPr>
          <p:cNvPr id="7" name="Picture 6"/>
          <p:cNvPicPr>
            <a:picLocks noChangeAspect="1"/>
          </p:cNvPicPr>
          <p:nvPr/>
        </p:nvPicPr>
        <p:blipFill>
          <a:blip r:embed="rId2"/>
          <a:stretch>
            <a:fillRect/>
          </a:stretch>
        </p:blipFill>
        <p:spPr>
          <a:xfrm>
            <a:off x="0" y="571500"/>
            <a:ext cx="9144000" cy="5715000"/>
          </a:xfrm>
          <a:prstGeom prst="rect">
            <a:avLst/>
          </a:prstGeom>
        </p:spPr>
      </p:pic>
      <p:sp>
        <p:nvSpPr>
          <p:cNvPr id="5" name="Rectangle 4"/>
          <p:cNvSpPr/>
          <p:nvPr/>
        </p:nvSpPr>
        <p:spPr>
          <a:xfrm>
            <a:off x="1304005" y="6421591"/>
            <a:ext cx="6525759" cy="369332"/>
          </a:xfrm>
          <a:prstGeom prst="rect">
            <a:avLst/>
          </a:prstGeom>
        </p:spPr>
        <p:txBody>
          <a:bodyPr wrap="square">
            <a:spAutoFit/>
          </a:bodyPr>
          <a:lstStyle/>
          <a:p>
            <a:pPr algn="ctr"/>
            <a:r>
              <a:rPr lang="en-US" dirty="0">
                <a:hlinkClick r:id="rId3"/>
              </a:rPr>
              <a:t>http://www.compileonline.com/</a:t>
            </a:r>
            <a:r>
              <a:rPr lang="en-US" dirty="0" smtClean="0">
                <a:hlinkClick r:id="rId3"/>
              </a:rPr>
              <a:t>try_jquerymobile_online.php</a:t>
            </a:r>
            <a:endParaRPr lang="en-US" dirty="0" smtClean="0"/>
          </a:p>
        </p:txBody>
      </p:sp>
    </p:spTree>
    <p:extLst>
      <p:ext uri="{BB962C8B-B14F-4D97-AF65-F5344CB8AC3E}">
        <p14:creationId xmlns:p14="http://schemas.microsoft.com/office/powerpoint/2010/main" val="12142351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78</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1304005" y="6421591"/>
            <a:ext cx="6525759" cy="369332"/>
          </a:xfrm>
          <a:prstGeom prst="rect">
            <a:avLst/>
          </a:prstGeom>
        </p:spPr>
        <p:txBody>
          <a:bodyPr wrap="square">
            <a:spAutoFit/>
          </a:bodyPr>
          <a:lstStyle/>
          <a:p>
            <a:pPr algn="ctr"/>
            <a:r>
              <a:rPr lang="en-US" dirty="0">
                <a:hlinkClick r:id="rId3"/>
              </a:rPr>
              <a:t>http://www.compileonline.com/</a:t>
            </a:r>
            <a:r>
              <a:rPr lang="en-US" dirty="0" smtClean="0">
                <a:hlinkClick r:id="rId3"/>
              </a:rPr>
              <a:t>try_jquerymobile_online.php</a:t>
            </a:r>
            <a:endParaRPr lang="en-US" dirty="0" smtClean="0"/>
          </a:p>
        </p:txBody>
      </p:sp>
    </p:spTree>
    <p:extLst>
      <p:ext uri="{BB962C8B-B14F-4D97-AF65-F5344CB8AC3E}">
        <p14:creationId xmlns:p14="http://schemas.microsoft.com/office/powerpoint/2010/main" val="1128669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79</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1304005" y="6421591"/>
            <a:ext cx="6525759" cy="369332"/>
          </a:xfrm>
          <a:prstGeom prst="rect">
            <a:avLst/>
          </a:prstGeom>
        </p:spPr>
        <p:txBody>
          <a:bodyPr wrap="square">
            <a:spAutoFit/>
          </a:bodyPr>
          <a:lstStyle/>
          <a:p>
            <a:pPr algn="ctr"/>
            <a:r>
              <a:rPr lang="en-US" dirty="0">
                <a:hlinkClick r:id="rId3"/>
              </a:rPr>
              <a:t>http://www.compileonline.com/</a:t>
            </a:r>
            <a:r>
              <a:rPr lang="en-US" dirty="0" smtClean="0">
                <a:hlinkClick r:id="rId3"/>
              </a:rPr>
              <a:t>try_jquerymobile_online.php</a:t>
            </a:r>
            <a:endParaRPr lang="en-US" dirty="0" smtClean="0"/>
          </a:p>
        </p:txBody>
      </p:sp>
    </p:spTree>
    <p:extLst>
      <p:ext uri="{BB962C8B-B14F-4D97-AF65-F5344CB8AC3E}">
        <p14:creationId xmlns:p14="http://schemas.microsoft.com/office/powerpoint/2010/main" val="726348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88" y="124250"/>
            <a:ext cx="8438312" cy="1055238"/>
          </a:xfrm>
        </p:spPr>
        <p:txBody>
          <a:bodyPr>
            <a:normAutofit fontScale="90000"/>
          </a:bodyPr>
          <a:lstStyle/>
          <a:p>
            <a:r>
              <a:rPr lang="en-US" b="1" smtClean="0">
                <a:solidFill>
                  <a:schemeClr val="accent1"/>
                </a:solidFill>
              </a:rPr>
              <a:t>Hybrid </a:t>
            </a:r>
            <a:r>
              <a:rPr lang="en-US" b="1" dirty="0" smtClean="0">
                <a:solidFill>
                  <a:schemeClr val="accent1"/>
                </a:solidFill>
              </a:rPr>
              <a:t>Apps</a:t>
            </a:r>
            <a:br>
              <a:rPr lang="en-US" b="1" dirty="0" smtClean="0">
                <a:solidFill>
                  <a:schemeClr val="accent1"/>
                </a:solidFill>
              </a:rPr>
            </a:br>
            <a:r>
              <a:rPr lang="en-US" b="1" dirty="0" smtClean="0">
                <a:solidFill>
                  <a:schemeClr val="accent1"/>
                </a:solidFill>
              </a:rPr>
              <a:t>Mobile Apps, Native Apps</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8</a:t>
            </a:fld>
            <a:endParaRPr lang="en-US"/>
          </a:p>
        </p:txBody>
      </p:sp>
      <p:pic>
        <p:nvPicPr>
          <p:cNvPr id="5" name="Picture 4"/>
          <p:cNvPicPr>
            <a:picLocks noChangeAspect="1"/>
          </p:cNvPicPr>
          <p:nvPr/>
        </p:nvPicPr>
        <p:blipFill>
          <a:blip r:embed="rId2"/>
          <a:stretch>
            <a:fillRect/>
          </a:stretch>
        </p:blipFill>
        <p:spPr>
          <a:xfrm>
            <a:off x="248488" y="1365024"/>
            <a:ext cx="8569720" cy="5141832"/>
          </a:xfrm>
          <a:prstGeom prst="rect">
            <a:avLst/>
          </a:prstGeom>
        </p:spPr>
      </p:pic>
      <p:sp>
        <p:nvSpPr>
          <p:cNvPr id="6" name="Rectangle 5"/>
          <p:cNvSpPr/>
          <p:nvPr/>
        </p:nvSpPr>
        <p:spPr>
          <a:xfrm>
            <a:off x="1597377" y="6564985"/>
            <a:ext cx="587887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://www.androidauthority.com/html-5-vs-native-android-app-607214</a:t>
            </a:r>
            <a:r>
              <a:rPr lang="en-US" sz="1200" dirty="0" smtClean="0">
                <a:solidFill>
                  <a:schemeClr val="bg1">
                    <a:lumMod val="65000"/>
                  </a:schemeClr>
                </a:solidFill>
                <a:hlinkClick r:id="rId3"/>
              </a:rPr>
              <a:t>/</a:t>
            </a:r>
            <a:endParaRPr lang="en-US" sz="1200" dirty="0" smtClean="0">
              <a:solidFill>
                <a:schemeClr val="bg1">
                  <a:lumMod val="65000"/>
                </a:schemeClr>
              </a:solidFill>
            </a:endParaRPr>
          </a:p>
        </p:txBody>
      </p:sp>
    </p:spTree>
    <p:extLst>
      <p:ext uri="{BB962C8B-B14F-4D97-AF65-F5344CB8AC3E}">
        <p14:creationId xmlns:p14="http://schemas.microsoft.com/office/powerpoint/2010/main" val="5615206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80</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1304005" y="6421591"/>
            <a:ext cx="6525759" cy="369332"/>
          </a:xfrm>
          <a:prstGeom prst="rect">
            <a:avLst/>
          </a:prstGeom>
        </p:spPr>
        <p:txBody>
          <a:bodyPr wrap="square">
            <a:spAutoFit/>
          </a:bodyPr>
          <a:lstStyle/>
          <a:p>
            <a:pPr algn="ctr"/>
            <a:r>
              <a:rPr lang="en-US" dirty="0">
                <a:hlinkClick r:id="rId3"/>
              </a:rPr>
              <a:t>http://www.compileonline.com/</a:t>
            </a:r>
            <a:r>
              <a:rPr lang="en-US" dirty="0" smtClean="0">
                <a:hlinkClick r:id="rId3"/>
              </a:rPr>
              <a:t>try_jquerymobile_online.php</a:t>
            </a:r>
            <a:endParaRPr lang="en-US" dirty="0" smtClean="0"/>
          </a:p>
        </p:txBody>
      </p:sp>
    </p:spTree>
    <p:extLst>
      <p:ext uri="{BB962C8B-B14F-4D97-AF65-F5344CB8AC3E}">
        <p14:creationId xmlns:p14="http://schemas.microsoft.com/office/powerpoint/2010/main" val="14367108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024"/>
            <a:ext cx="8229600" cy="518468"/>
          </a:xfrm>
        </p:spPr>
        <p:txBody>
          <a:bodyPr>
            <a:normAutofit fontScale="90000"/>
          </a:bodyPr>
          <a:lstStyle/>
          <a:p>
            <a:r>
              <a:rPr lang="en-US" b="1" dirty="0" smtClean="0">
                <a:solidFill>
                  <a:srgbClr val="4F81BD"/>
                </a:solidFill>
              </a:rPr>
              <a:t>Online Editor: http://</a:t>
            </a:r>
            <a:r>
              <a:rPr lang="en-US" b="1" dirty="0" err="1" smtClean="0">
                <a:solidFill>
                  <a:srgbClr val="4F81BD"/>
                </a:solidFill>
              </a:rPr>
              <a:t>jsbin.com</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81</a:t>
            </a:fld>
            <a:endParaRPr lang="en-US"/>
          </a:p>
        </p:txBody>
      </p:sp>
      <p:pic>
        <p:nvPicPr>
          <p:cNvPr id="5" name="Picture 4"/>
          <p:cNvPicPr>
            <a:picLocks noChangeAspect="1"/>
          </p:cNvPicPr>
          <p:nvPr/>
        </p:nvPicPr>
        <p:blipFill>
          <a:blip r:embed="rId2"/>
          <a:stretch>
            <a:fillRect/>
          </a:stretch>
        </p:blipFill>
        <p:spPr>
          <a:xfrm>
            <a:off x="75441" y="606492"/>
            <a:ext cx="9030839" cy="5912940"/>
          </a:xfrm>
          <a:prstGeom prst="rect">
            <a:avLst/>
          </a:prstGeom>
        </p:spPr>
      </p:pic>
      <p:sp>
        <p:nvSpPr>
          <p:cNvPr id="6" name="Rectangle 5"/>
          <p:cNvSpPr/>
          <p:nvPr/>
        </p:nvSpPr>
        <p:spPr>
          <a:xfrm>
            <a:off x="3669048" y="6480782"/>
            <a:ext cx="1805903" cy="369332"/>
          </a:xfrm>
          <a:prstGeom prst="rect">
            <a:avLst/>
          </a:prstGeom>
        </p:spPr>
        <p:txBody>
          <a:bodyPr wrap="none">
            <a:spAutoFit/>
          </a:bodyPr>
          <a:lstStyle/>
          <a:p>
            <a:r>
              <a:rPr lang="en-US" dirty="0">
                <a:hlinkClick r:id="rId3"/>
              </a:rPr>
              <a:t>http://jsbin.com</a:t>
            </a:r>
            <a:r>
              <a:rPr lang="en-US" dirty="0" smtClean="0">
                <a:hlinkClick r:id="rId3"/>
              </a:rPr>
              <a:t>/</a:t>
            </a:r>
            <a:endParaRPr lang="en-US" dirty="0" smtClean="0"/>
          </a:p>
        </p:txBody>
      </p:sp>
    </p:spTree>
    <p:extLst>
      <p:ext uri="{BB962C8B-B14F-4D97-AF65-F5344CB8AC3E}">
        <p14:creationId xmlns:p14="http://schemas.microsoft.com/office/powerpoint/2010/main" val="4934652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19"/>
            <a:ext cx="8229600" cy="809686"/>
          </a:xfrm>
        </p:spPr>
        <p:txBody>
          <a:bodyPr>
            <a:normAutofit/>
          </a:bodyPr>
          <a:lstStyle/>
          <a:p>
            <a:r>
              <a:rPr lang="en-US" b="1" dirty="0" err="1" smtClean="0">
                <a:solidFill>
                  <a:schemeClr val="accent1"/>
                </a:solidFill>
              </a:rPr>
              <a:t>appery.io</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82</a:t>
            </a:fld>
            <a:endParaRPr lang="en-US"/>
          </a:p>
        </p:txBody>
      </p:sp>
      <p:pic>
        <p:nvPicPr>
          <p:cNvPr id="5" name="Picture 4"/>
          <p:cNvPicPr>
            <a:picLocks noChangeAspect="1"/>
          </p:cNvPicPr>
          <p:nvPr/>
        </p:nvPicPr>
        <p:blipFill>
          <a:blip r:embed="rId2"/>
          <a:stretch>
            <a:fillRect/>
          </a:stretch>
        </p:blipFill>
        <p:spPr>
          <a:xfrm>
            <a:off x="0" y="945861"/>
            <a:ext cx="9144000" cy="5715000"/>
          </a:xfrm>
          <a:prstGeom prst="rect">
            <a:avLst/>
          </a:prstGeom>
        </p:spPr>
      </p:pic>
      <p:sp>
        <p:nvSpPr>
          <p:cNvPr id="6" name="Rectangle 5"/>
          <p:cNvSpPr/>
          <p:nvPr/>
        </p:nvSpPr>
        <p:spPr>
          <a:xfrm>
            <a:off x="3440378" y="6488668"/>
            <a:ext cx="1788771" cy="369332"/>
          </a:xfrm>
          <a:prstGeom prst="rect">
            <a:avLst/>
          </a:prstGeom>
        </p:spPr>
        <p:txBody>
          <a:bodyPr wrap="none">
            <a:spAutoFit/>
          </a:bodyPr>
          <a:lstStyle/>
          <a:p>
            <a:r>
              <a:rPr lang="en-US" dirty="0">
                <a:hlinkClick r:id="rId3"/>
              </a:rPr>
              <a:t>http://appery.io</a:t>
            </a:r>
            <a:r>
              <a:rPr lang="en-US" dirty="0" smtClean="0">
                <a:hlinkClick r:id="rId3"/>
              </a:rPr>
              <a:t>/</a:t>
            </a:r>
            <a:endParaRPr lang="en-US" dirty="0" smtClean="0"/>
          </a:p>
        </p:txBody>
      </p:sp>
    </p:spTree>
    <p:extLst>
      <p:ext uri="{BB962C8B-B14F-4D97-AF65-F5344CB8AC3E}">
        <p14:creationId xmlns:p14="http://schemas.microsoft.com/office/powerpoint/2010/main" val="881414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83</a:t>
            </a:fld>
            <a:endParaRPr lang="en-US"/>
          </a:p>
        </p:txBody>
      </p:sp>
      <p:pic>
        <p:nvPicPr>
          <p:cNvPr id="5" name="Picture 4"/>
          <p:cNvPicPr>
            <a:picLocks noChangeAspect="1"/>
          </p:cNvPicPr>
          <p:nvPr/>
        </p:nvPicPr>
        <p:blipFill>
          <a:blip r:embed="rId2"/>
          <a:stretch>
            <a:fillRect/>
          </a:stretch>
        </p:blipFill>
        <p:spPr>
          <a:xfrm>
            <a:off x="0" y="811889"/>
            <a:ext cx="9144000" cy="5715000"/>
          </a:xfrm>
          <a:prstGeom prst="rect">
            <a:avLst/>
          </a:prstGeom>
        </p:spPr>
      </p:pic>
      <p:sp>
        <p:nvSpPr>
          <p:cNvPr id="6" name="Title 1"/>
          <p:cNvSpPr txBox="1">
            <a:spLocks/>
          </p:cNvSpPr>
          <p:nvPr/>
        </p:nvSpPr>
        <p:spPr>
          <a:xfrm>
            <a:off x="457200" y="27719"/>
            <a:ext cx="8229600" cy="80968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chemeClr val="accent1"/>
                </a:solidFill>
              </a:rPr>
              <a:t>appery.io</a:t>
            </a:r>
            <a:endParaRPr lang="en-US" b="1" dirty="0">
              <a:solidFill>
                <a:schemeClr val="accent1"/>
              </a:solidFill>
            </a:endParaRPr>
          </a:p>
        </p:txBody>
      </p:sp>
      <p:sp>
        <p:nvSpPr>
          <p:cNvPr id="7" name="Rectangle 6"/>
          <p:cNvSpPr/>
          <p:nvPr/>
        </p:nvSpPr>
        <p:spPr>
          <a:xfrm>
            <a:off x="3440378" y="6488668"/>
            <a:ext cx="1788771" cy="369332"/>
          </a:xfrm>
          <a:prstGeom prst="rect">
            <a:avLst/>
          </a:prstGeom>
        </p:spPr>
        <p:txBody>
          <a:bodyPr wrap="none">
            <a:spAutoFit/>
          </a:bodyPr>
          <a:lstStyle/>
          <a:p>
            <a:r>
              <a:rPr lang="en-US" dirty="0">
                <a:hlinkClick r:id="rId3"/>
              </a:rPr>
              <a:t>http://appery.io</a:t>
            </a:r>
            <a:r>
              <a:rPr lang="en-US" dirty="0" smtClean="0">
                <a:hlinkClick r:id="rId3"/>
              </a:rPr>
              <a:t>/</a:t>
            </a:r>
            <a:endParaRPr lang="en-US" dirty="0" smtClean="0"/>
          </a:p>
        </p:txBody>
      </p:sp>
    </p:spTree>
    <p:extLst>
      <p:ext uri="{BB962C8B-B14F-4D97-AF65-F5344CB8AC3E}">
        <p14:creationId xmlns:p14="http://schemas.microsoft.com/office/powerpoint/2010/main" val="17769492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Summary</a:t>
            </a:r>
            <a:endParaRPr lang="en-US" b="1" dirty="0">
              <a:solidFill>
                <a:schemeClr val="accent1"/>
              </a:solidFill>
            </a:endParaRPr>
          </a:p>
        </p:txBody>
      </p:sp>
      <p:sp>
        <p:nvSpPr>
          <p:cNvPr id="3" name="Content Placeholder 2"/>
          <p:cNvSpPr>
            <a:spLocks noGrp="1"/>
          </p:cNvSpPr>
          <p:nvPr>
            <p:ph idx="1"/>
          </p:nvPr>
        </p:nvSpPr>
        <p:spPr/>
        <p:txBody>
          <a:bodyPr/>
          <a:lstStyle/>
          <a:p>
            <a:r>
              <a:rPr lang="en-US" dirty="0" smtClean="0"/>
              <a:t>Native Apps</a:t>
            </a:r>
          </a:p>
          <a:p>
            <a:r>
              <a:rPr lang="en-US" dirty="0" smtClean="0"/>
              <a:t>Mobile Apps (Web Apps)</a:t>
            </a:r>
          </a:p>
          <a:p>
            <a:r>
              <a:rPr lang="en-US" dirty="0" smtClean="0"/>
              <a:t>Hybrid Apps</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84</a:t>
            </a:fld>
            <a:endParaRPr lang="en-US"/>
          </a:p>
        </p:txBody>
      </p:sp>
    </p:spTree>
    <p:extLst>
      <p:ext uri="{BB962C8B-B14F-4D97-AF65-F5344CB8AC3E}">
        <p14:creationId xmlns:p14="http://schemas.microsoft.com/office/powerpoint/2010/main" val="1317558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28"/>
            <a:ext cx="8229600" cy="645636"/>
          </a:xfrm>
        </p:spPr>
        <p:txBody>
          <a:bodyPr>
            <a:normAutofit fontScale="90000"/>
          </a:bodyPr>
          <a:lstStyle/>
          <a:p>
            <a:r>
              <a:rPr lang="en-US" b="1" dirty="0" smtClean="0">
                <a:solidFill>
                  <a:srgbClr val="4F81BD"/>
                </a:solidFill>
              </a:rPr>
              <a:t>References</a:t>
            </a:r>
            <a:endParaRPr lang="en-US" b="1" dirty="0">
              <a:solidFill>
                <a:srgbClr val="4F81BD"/>
              </a:solidFill>
            </a:endParaRPr>
          </a:p>
        </p:txBody>
      </p:sp>
      <p:sp>
        <p:nvSpPr>
          <p:cNvPr id="3" name="Content Placeholder 2"/>
          <p:cNvSpPr>
            <a:spLocks noGrp="1"/>
          </p:cNvSpPr>
          <p:nvPr>
            <p:ph idx="1"/>
          </p:nvPr>
        </p:nvSpPr>
        <p:spPr>
          <a:xfrm>
            <a:off x="327331" y="670293"/>
            <a:ext cx="8576079" cy="5953893"/>
          </a:xfrm>
        </p:spPr>
        <p:txBody>
          <a:bodyPr>
            <a:noAutofit/>
          </a:bodyPr>
          <a:lstStyle/>
          <a:p>
            <a:r>
              <a:rPr lang="en-US" sz="1800" dirty="0"/>
              <a:t>Building Android Apps with HTML, CSS, and JavaScript: Making Native Apps with Standards-Based Web Tools, Jonathan Stark &amp; Brian Jepson, </a:t>
            </a:r>
            <a:r>
              <a:rPr lang="en-US" sz="1800" dirty="0" err="1"/>
              <a:t>O’reilly</a:t>
            </a:r>
            <a:r>
              <a:rPr lang="en-US" sz="1800" dirty="0"/>
              <a:t>, </a:t>
            </a:r>
            <a:r>
              <a:rPr lang="en-US" sz="1800" dirty="0" smtClean="0"/>
              <a:t>2012</a:t>
            </a:r>
          </a:p>
          <a:p>
            <a:r>
              <a:rPr lang="en-US" sz="1800" dirty="0"/>
              <a:t>Building iPhone Apps with HTML, CSS, and JavaScript: Making App Store Apps Without Objective-C or Cocoa, Jonathan Stark, </a:t>
            </a:r>
            <a:r>
              <a:rPr lang="en-US" sz="1800" dirty="0" err="1"/>
              <a:t>O’reilly</a:t>
            </a:r>
            <a:r>
              <a:rPr lang="en-US" sz="1800" dirty="0"/>
              <a:t>, </a:t>
            </a:r>
            <a:r>
              <a:rPr lang="en-US" sz="1800" dirty="0" smtClean="0"/>
              <a:t>2010</a:t>
            </a:r>
          </a:p>
          <a:p>
            <a:r>
              <a:rPr lang="en-US" sz="1800" dirty="0"/>
              <a:t>Chris Adamson and Janie Clayton, </a:t>
            </a:r>
            <a:r>
              <a:rPr lang="en-US" sz="1800" dirty="0" smtClean="0"/>
              <a:t>iOS </a:t>
            </a:r>
            <a:r>
              <a:rPr lang="en-US" sz="1800" dirty="0"/>
              <a:t>9 SDK Development: Creating iPhone and iPad Apps with Swift, Pragmatic Bookshelf, </a:t>
            </a:r>
            <a:r>
              <a:rPr lang="en-US" sz="1800" dirty="0" smtClean="0"/>
              <a:t>2016</a:t>
            </a:r>
          </a:p>
          <a:p>
            <a:r>
              <a:rPr lang="en-US" sz="1800" dirty="0" smtClean="0"/>
              <a:t>Native</a:t>
            </a:r>
            <a:r>
              <a:rPr lang="en-US" sz="1800" dirty="0"/>
              <a:t>, Web or Hybrid Mobile Apps</a:t>
            </a:r>
            <a:r>
              <a:rPr lang="en-US" sz="1800" dirty="0" smtClean="0"/>
              <a:t>?, </a:t>
            </a:r>
            <a:r>
              <a:rPr lang="en-US" sz="1800" dirty="0" smtClean="0">
                <a:hlinkClick r:id="rId2"/>
              </a:rPr>
              <a:t>https</a:t>
            </a:r>
            <a:r>
              <a:rPr lang="en-US" sz="1800" dirty="0">
                <a:hlinkClick r:id="rId2"/>
              </a:rPr>
              <a:t>://www.youtube.com/watch?v=Ns-</a:t>
            </a:r>
            <a:r>
              <a:rPr lang="en-US" sz="1800" dirty="0" smtClean="0">
                <a:hlinkClick r:id="rId2"/>
              </a:rPr>
              <a:t>JS4amlTc</a:t>
            </a:r>
            <a:endParaRPr lang="en-US" sz="1800" dirty="0" smtClean="0"/>
          </a:p>
          <a:p>
            <a:r>
              <a:rPr lang="en-US" sz="1800" dirty="0" smtClean="0"/>
              <a:t>Swift, </a:t>
            </a:r>
            <a:r>
              <a:rPr lang="en-US" altLang="zh-TW" sz="1800" dirty="0">
                <a:solidFill>
                  <a:schemeClr val="bg1">
                    <a:lumMod val="65000"/>
                  </a:schemeClr>
                </a:solidFill>
                <a:hlinkClick r:id="rId3"/>
              </a:rPr>
              <a:t>https://developer.apple.com/swift/</a:t>
            </a:r>
            <a:endParaRPr lang="en-US" sz="1800" dirty="0" smtClean="0"/>
          </a:p>
          <a:p>
            <a:r>
              <a:rPr lang="en-US" sz="1800" dirty="0" smtClean="0"/>
              <a:t>Porting </a:t>
            </a:r>
            <a:r>
              <a:rPr lang="en-US" sz="1800" dirty="0"/>
              <a:t>your Apple </a:t>
            </a:r>
            <a:r>
              <a:rPr lang="en-US" sz="1800" dirty="0" err="1"/>
              <a:t>iOS</a:t>
            </a:r>
            <a:r>
              <a:rPr lang="en-US" sz="1800" dirty="0"/>
              <a:t> and Android Apps to HTML5, </a:t>
            </a:r>
            <a:r>
              <a:rPr lang="en-US" sz="1800" dirty="0">
                <a:hlinkClick r:id="rId4"/>
              </a:rPr>
              <a:t>https://www.youtube.com/watch?v=-</a:t>
            </a:r>
            <a:r>
              <a:rPr lang="en-US" sz="1800" dirty="0" smtClean="0">
                <a:hlinkClick r:id="rId4"/>
              </a:rPr>
              <a:t>k43St4LCe0</a:t>
            </a:r>
            <a:endParaRPr lang="en-US" sz="1800" dirty="0" smtClean="0"/>
          </a:p>
          <a:p>
            <a:r>
              <a:rPr lang="en-US" sz="1800" dirty="0" err="1"/>
              <a:t>jQuery</a:t>
            </a:r>
            <a:r>
              <a:rPr lang="en-US" sz="1800" dirty="0"/>
              <a:t> Mobil: </a:t>
            </a:r>
            <a:r>
              <a:rPr lang="en-US" sz="1800" dirty="0">
                <a:hlinkClick r:id="rId5"/>
              </a:rPr>
              <a:t>http://jquerymobile.com/</a:t>
            </a:r>
            <a:endParaRPr lang="en-US" sz="1800" dirty="0"/>
          </a:p>
          <a:p>
            <a:r>
              <a:rPr lang="en-US" sz="1800" dirty="0" err="1"/>
              <a:t>PhoneGap</a:t>
            </a:r>
            <a:r>
              <a:rPr lang="en-US" sz="1800" dirty="0"/>
              <a:t>: </a:t>
            </a:r>
            <a:r>
              <a:rPr lang="en-US" sz="1800" dirty="0">
                <a:hlinkClick r:id="rId6"/>
              </a:rPr>
              <a:t>http://phonegap.com</a:t>
            </a:r>
            <a:r>
              <a:rPr lang="en-US" sz="1800" dirty="0" smtClean="0">
                <a:hlinkClick r:id="rId6"/>
              </a:rPr>
              <a:t>/</a:t>
            </a:r>
            <a:endParaRPr lang="en-US" sz="1800" dirty="0" smtClean="0"/>
          </a:p>
          <a:p>
            <a:r>
              <a:rPr lang="en-US" sz="1800" dirty="0" smtClean="0"/>
              <a:t>Adobe </a:t>
            </a:r>
            <a:r>
              <a:rPr lang="en-US" sz="1800" dirty="0" err="1"/>
              <a:t>PhoneGap</a:t>
            </a:r>
            <a:r>
              <a:rPr lang="en-US" sz="1800" dirty="0"/>
              <a:t> Build: Package mobile apps in the </a:t>
            </a:r>
            <a:r>
              <a:rPr lang="en-US" sz="1800" dirty="0" smtClean="0"/>
              <a:t>cloud, </a:t>
            </a:r>
            <a:r>
              <a:rPr lang="en-US" sz="1800" dirty="0" smtClean="0">
                <a:hlinkClick r:id="rId7"/>
              </a:rPr>
              <a:t>https</a:t>
            </a:r>
            <a:r>
              <a:rPr lang="en-US" sz="1800" dirty="0">
                <a:hlinkClick r:id="rId7"/>
              </a:rPr>
              <a:t>://build.phonegap.com</a:t>
            </a:r>
            <a:r>
              <a:rPr lang="en-US" sz="1800" dirty="0" smtClean="0">
                <a:hlinkClick r:id="rId7"/>
              </a:rPr>
              <a:t>/</a:t>
            </a:r>
            <a:endParaRPr lang="en-US" sz="1800" dirty="0" smtClean="0"/>
          </a:p>
          <a:p>
            <a:r>
              <a:rPr lang="en-US" sz="1800" dirty="0" smtClean="0"/>
              <a:t>Try </a:t>
            </a:r>
            <a:r>
              <a:rPr lang="en-US" sz="1800" dirty="0" err="1" smtClean="0"/>
              <a:t>jQueryMobile</a:t>
            </a:r>
            <a:r>
              <a:rPr lang="en-US" sz="1800" dirty="0" smtClean="0"/>
              <a:t> Online: </a:t>
            </a:r>
            <a:r>
              <a:rPr lang="en-US" sz="1800" dirty="0" smtClean="0">
                <a:hlinkClick r:id="rId8"/>
              </a:rPr>
              <a:t>http</a:t>
            </a:r>
            <a:r>
              <a:rPr lang="en-US" sz="1800" dirty="0">
                <a:hlinkClick r:id="rId8"/>
              </a:rPr>
              <a:t>://www.compileonline.com/</a:t>
            </a:r>
            <a:r>
              <a:rPr lang="en-US" sz="1800" dirty="0" smtClean="0">
                <a:hlinkClick r:id="rId8"/>
              </a:rPr>
              <a:t>try_jquerymobile_online.php</a:t>
            </a:r>
            <a:endParaRPr lang="en-US" sz="1800" dirty="0" smtClean="0"/>
          </a:p>
          <a:p>
            <a:r>
              <a:rPr lang="en-US" sz="1800" dirty="0" smtClean="0"/>
              <a:t>Online Editor </a:t>
            </a:r>
            <a:r>
              <a:rPr lang="en-US" sz="1800" dirty="0" err="1" smtClean="0"/>
              <a:t>jsbin</a:t>
            </a:r>
            <a:r>
              <a:rPr lang="en-US" sz="1800" dirty="0" smtClean="0"/>
              <a:t>: </a:t>
            </a:r>
            <a:r>
              <a:rPr lang="en-US" sz="1800" dirty="0" smtClean="0">
                <a:hlinkClick r:id="rId9"/>
              </a:rPr>
              <a:t>http</a:t>
            </a:r>
            <a:r>
              <a:rPr lang="en-US" sz="1800" dirty="0">
                <a:hlinkClick r:id="rId9"/>
              </a:rPr>
              <a:t>://jsbin.com</a:t>
            </a:r>
            <a:r>
              <a:rPr lang="en-US" sz="1800" dirty="0" smtClean="0">
                <a:hlinkClick r:id="rId9"/>
              </a:rPr>
              <a:t>/</a:t>
            </a:r>
            <a:endParaRPr lang="en-US" sz="1800" dirty="0" smtClean="0"/>
          </a:p>
          <a:p>
            <a:r>
              <a:rPr lang="en-US" sz="1800" dirty="0" err="1" smtClean="0"/>
              <a:t>appery.io</a:t>
            </a:r>
            <a:r>
              <a:rPr lang="en-US" sz="1800" dirty="0" smtClean="0"/>
              <a:t>: </a:t>
            </a:r>
            <a:r>
              <a:rPr lang="en-US" sz="1800" dirty="0">
                <a:hlinkClick r:id="rId10"/>
              </a:rPr>
              <a:t>http://appery.io/</a:t>
            </a:r>
            <a:endParaRPr lang="en-US" sz="1800" dirty="0"/>
          </a:p>
          <a:p>
            <a:endParaRPr lang="en-US" sz="1800" dirty="0"/>
          </a:p>
          <a:p>
            <a:endParaRPr lang="en-US" sz="1800" dirty="0" smtClean="0"/>
          </a:p>
          <a:p>
            <a:endParaRPr lang="en-US" sz="1800" dirty="0" smtClean="0"/>
          </a:p>
          <a:p>
            <a:endParaRPr lang="en-US" sz="1800" dirty="0"/>
          </a:p>
        </p:txBody>
      </p:sp>
      <p:sp>
        <p:nvSpPr>
          <p:cNvPr id="4" name="Slide Number Placeholder 3"/>
          <p:cNvSpPr>
            <a:spLocks noGrp="1"/>
          </p:cNvSpPr>
          <p:nvPr>
            <p:ph type="sldNum" sz="quarter" idx="12"/>
          </p:nvPr>
        </p:nvSpPr>
        <p:spPr/>
        <p:txBody>
          <a:bodyPr/>
          <a:lstStyle/>
          <a:p>
            <a:fld id="{5424488C-161F-514B-8FF5-CF5173A03E8D}" type="slidenum">
              <a:rPr lang="en-US" smtClean="0"/>
              <a:t>85</a:t>
            </a:fld>
            <a:endParaRPr lang="en-US"/>
          </a:p>
        </p:txBody>
      </p:sp>
    </p:spTree>
    <p:extLst>
      <p:ext uri="{BB962C8B-B14F-4D97-AF65-F5344CB8AC3E}">
        <p14:creationId xmlns:p14="http://schemas.microsoft.com/office/powerpoint/2010/main" val="3649308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9</a:t>
            </a:fld>
            <a:endParaRPr lang="en-US"/>
          </a:p>
        </p:txBody>
      </p:sp>
      <p:sp>
        <p:nvSpPr>
          <p:cNvPr id="6" name="Rectangle 5"/>
          <p:cNvSpPr/>
          <p:nvPr/>
        </p:nvSpPr>
        <p:spPr>
          <a:xfrm>
            <a:off x="457200" y="6553847"/>
            <a:ext cx="8229600" cy="276999"/>
          </a:xfrm>
          <a:prstGeom prst="rect">
            <a:avLst/>
          </a:prstGeom>
        </p:spPr>
        <p:txBody>
          <a:bodyPr wrap="square">
            <a:spAutoFit/>
          </a:bodyPr>
          <a:lstStyle/>
          <a:p>
            <a:pPr algn="ctr"/>
            <a:r>
              <a:rPr lang="en-US" sz="1200" dirty="0" smtClean="0">
                <a:solidFill>
                  <a:srgbClr val="A6A6A6"/>
                </a:solidFill>
              </a:rPr>
              <a:t>Source: </a:t>
            </a:r>
            <a:r>
              <a:rPr lang="en-US" sz="1200" dirty="0" smtClean="0">
                <a:solidFill>
                  <a:srgbClr val="A6A6A6"/>
                </a:solidFill>
                <a:hlinkClick r:id="rId3"/>
              </a:rPr>
              <a:t>http</a:t>
            </a:r>
            <a:r>
              <a:rPr lang="en-US" sz="1200" dirty="0">
                <a:solidFill>
                  <a:srgbClr val="A6A6A6"/>
                </a:solidFill>
                <a:hlinkClick r:id="rId3"/>
              </a:rPr>
              <a:t>://techcrunch.com/2013/02/26/survey-most-developers-now-prefer-html5-for-cross-platform-development</a:t>
            </a:r>
            <a:r>
              <a:rPr lang="en-US" sz="1200" dirty="0" smtClean="0">
                <a:solidFill>
                  <a:srgbClr val="A6A6A6"/>
                </a:solidFill>
                <a:hlinkClick r:id="rId3"/>
              </a:rPr>
              <a:t>/</a:t>
            </a:r>
            <a:endParaRPr lang="en-US" sz="1200" dirty="0" smtClean="0">
              <a:solidFill>
                <a:srgbClr val="A6A6A6"/>
              </a:solidFill>
            </a:endParaRPr>
          </a:p>
        </p:txBody>
      </p:sp>
      <p:pic>
        <p:nvPicPr>
          <p:cNvPr id="9" name="Picture 8"/>
          <p:cNvPicPr>
            <a:picLocks noChangeAspect="1"/>
          </p:cNvPicPr>
          <p:nvPr/>
        </p:nvPicPr>
        <p:blipFill>
          <a:blip r:embed="rId4"/>
          <a:stretch>
            <a:fillRect/>
          </a:stretch>
        </p:blipFill>
        <p:spPr>
          <a:xfrm>
            <a:off x="876300" y="1423047"/>
            <a:ext cx="7391400" cy="5130800"/>
          </a:xfrm>
          <a:prstGeom prst="rect">
            <a:avLst/>
          </a:prstGeom>
        </p:spPr>
      </p:pic>
      <p:sp>
        <p:nvSpPr>
          <p:cNvPr id="10" name="Title 1"/>
          <p:cNvSpPr>
            <a:spLocks noGrp="1"/>
          </p:cNvSpPr>
          <p:nvPr>
            <p:ph type="title"/>
          </p:nvPr>
        </p:nvSpPr>
        <p:spPr>
          <a:xfrm>
            <a:off x="457200" y="0"/>
            <a:ext cx="8229600" cy="1038982"/>
          </a:xfrm>
        </p:spPr>
        <p:txBody>
          <a:bodyPr>
            <a:normAutofit/>
          </a:bodyPr>
          <a:lstStyle/>
          <a:p>
            <a:r>
              <a:rPr lang="en-US" b="1" dirty="0" smtClean="0">
                <a:solidFill>
                  <a:srgbClr val="376092"/>
                </a:solidFill>
              </a:rPr>
              <a:t>HTML5 vs. Hybrid vs. Native Apps</a:t>
            </a:r>
            <a:endParaRPr lang="en-US" b="1" dirty="0">
              <a:solidFill>
                <a:srgbClr val="376092"/>
              </a:solidFill>
            </a:endParaRPr>
          </a:p>
        </p:txBody>
      </p:sp>
    </p:spTree>
    <p:extLst>
      <p:ext uri="{BB962C8B-B14F-4D97-AF65-F5344CB8AC3E}">
        <p14:creationId xmlns:p14="http://schemas.microsoft.com/office/powerpoint/2010/main" val="19938557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740</TotalTime>
  <Words>2177</Words>
  <Application>Microsoft Macintosh PowerPoint</Application>
  <PresentationFormat>On-screen Show (4:3)</PresentationFormat>
  <Paragraphs>466</Paragraphs>
  <Slides>85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Calibri</vt:lpstr>
      <vt:lpstr>Wingdings</vt:lpstr>
      <vt:lpstr>新細明體</vt:lpstr>
      <vt:lpstr>Arial</vt:lpstr>
      <vt:lpstr>Office Theme</vt:lpstr>
      <vt:lpstr>Social Media Apps Programming</vt:lpstr>
      <vt:lpstr>Course Schedule (1/3)</vt:lpstr>
      <vt:lpstr>Course Schedule (2/3)</vt:lpstr>
      <vt:lpstr>Course Schedule (3/3)</vt:lpstr>
      <vt:lpstr>Android /iOS Apps Programming</vt:lpstr>
      <vt:lpstr>Android / iOS Apps Programming</vt:lpstr>
      <vt:lpstr>App Development Comparison</vt:lpstr>
      <vt:lpstr>Hybrid Apps Mobile Apps, Native Apps</vt:lpstr>
      <vt:lpstr>HTML5 vs. Hybrid vs. Native Apps</vt:lpstr>
      <vt:lpstr>Native Mobile app Hybrid Mobile App  Responsive Web</vt:lpstr>
      <vt:lpstr>Native Apps vs. Hybrid Apps</vt:lpstr>
      <vt:lpstr>Mobile Apps</vt:lpstr>
      <vt:lpstr>Mobile Website Classic Website</vt:lpstr>
      <vt:lpstr>Mobile Apps (Web Apps)</vt:lpstr>
      <vt:lpstr>Responsive Web Design (RWD)</vt:lpstr>
      <vt:lpstr>Mobile Web App</vt:lpstr>
      <vt:lpstr>Hybrid App Examples</vt:lpstr>
      <vt:lpstr>Examples of Purely-Native Mobile Apps</vt:lpstr>
      <vt:lpstr>PowerPoint Presentation</vt:lpstr>
      <vt:lpstr>Building Android Apps with HTML, CSS, and JavaScript: Making Native Apps with Standards-Based Web Tools, J onathan Stark &amp; Brian Jepson, O’reilly, 2012</vt:lpstr>
      <vt:lpstr>Building iPhone Apps with HTML, CSS, and JavaScript: Making App Store Apps Without Objective-C or Cocoa,  Jonathan Stark, O’reilly, 2010</vt:lpstr>
      <vt:lpstr>Jon Reid, jQuery Mobile, O’reilly, 2012</vt:lpstr>
      <vt:lpstr>Rohit Ghatol and Yogesh Patel, Beginning PhoneGap: Mobile Web Framework for JavaScript and HTML5, Apress, 2012</vt:lpstr>
      <vt:lpstr>Responsive Design  HTML5/CSS3/JavaScript</vt:lpstr>
      <vt:lpstr>jQuery Mobile http://jquerymobile.com/</vt:lpstr>
      <vt:lpstr>Bootstrap  http://getbootstrap.com/</vt:lpstr>
      <vt:lpstr>PhoneGap http://phonegap.com/</vt:lpstr>
      <vt:lpstr>Apple Developer https://developer.apple.com/</vt:lpstr>
      <vt:lpstr>Apple Swift for iOS </vt:lpstr>
      <vt:lpstr>Android Developer  http://developer.android.com/</vt:lpstr>
      <vt:lpstr>Facebook Developers</vt:lpstr>
      <vt:lpstr>Integrate Facebook with  your native iOS apps</vt:lpstr>
      <vt:lpstr>Facebook SDK for iOS</vt:lpstr>
      <vt:lpstr>Integrate Facebook with  your native Android apps.</vt:lpstr>
      <vt:lpstr>PowerPoint Presentation</vt:lpstr>
      <vt:lpstr>Twitter Developers https://dev.twitter.com/</vt:lpstr>
      <vt:lpstr>Google Cloud Platform</vt:lpstr>
      <vt:lpstr>Google App Engine</vt:lpstr>
      <vt:lpstr>Google Cloud Datastore</vt:lpstr>
      <vt:lpstr>Google Cloud Endpoints</vt:lpstr>
      <vt:lpstr>Gephi: Social Network Analysis and Visualization: https://gephi.org/</vt:lpstr>
      <vt:lpstr>Characteristics of a  Purely-Native Mobile App</vt:lpstr>
      <vt:lpstr>Native App Development</vt:lpstr>
      <vt:lpstr>iOS - Native App Development</vt:lpstr>
      <vt:lpstr>Swift Language</vt:lpstr>
      <vt:lpstr>Swift Language</vt:lpstr>
      <vt:lpstr>Android - Native App Development</vt:lpstr>
      <vt:lpstr>Native App – Interaction with Mobile Device</vt:lpstr>
      <vt:lpstr>Web App – Interaction with Mobile Device</vt:lpstr>
      <vt:lpstr>Hybrid App – Interaction with Mobile Device</vt:lpstr>
      <vt:lpstr>Hybrid App Development</vt:lpstr>
      <vt:lpstr>Hybrid App Examples</vt:lpstr>
      <vt:lpstr>Native App – High-level APIs and Built-in Apps</vt:lpstr>
      <vt:lpstr>GUI Toolkit Provides App With “Native” Look</vt:lpstr>
      <vt:lpstr>Mobile Web Apps and Mobile Browsing</vt:lpstr>
      <vt:lpstr>Mobile Browsing and Mobile Web Apps</vt:lpstr>
      <vt:lpstr>Mobile Browsing vs. Mobile Web Apps</vt:lpstr>
      <vt:lpstr>Characteristics of Mobile Web Apps</vt:lpstr>
      <vt:lpstr>HTML5 and related technologies</vt:lpstr>
      <vt:lpstr>Characteristics of Hybrid Apps</vt:lpstr>
      <vt:lpstr>Native Apps vs. Hybrid HTML5 Apps</vt:lpstr>
      <vt:lpstr>HTML5, JavaScript, CSS3</vt:lpstr>
      <vt:lpstr>jQuery Mobile http://jquerymobile.com/</vt:lpstr>
      <vt:lpstr>Bootstrap  http://getbootstrap.com/</vt:lpstr>
      <vt:lpstr>PhoneGap http://phonegap.com/</vt:lpstr>
      <vt:lpstr>PhoneGap: http://phonegap.com/</vt:lpstr>
      <vt:lpstr>Adobe PhoneGap Build: Package mobile apps in the cloud https://build.phonegap.com/</vt:lpstr>
      <vt:lpstr>Demo CompileOnline: Try jQueryMobile Online</vt:lpstr>
      <vt:lpstr>CompileOnline: Try jQueryMobile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Editor: http://jsbin.com</vt:lpstr>
      <vt:lpstr>appery.io</vt:lpstr>
      <vt:lpstr>PowerPoint Presentation</vt:lpstr>
      <vt:lpstr>Summary</vt:lpstr>
      <vt:lpstr>References</vt:lpstr>
    </vt:vector>
  </TitlesOfParts>
  <Manager/>
  <Company>TKU</Company>
  <LinksUpToDate>false</LinksUpToDate>
  <SharedDoc>false</SharedDoc>
  <HyperlinkBase/>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Apps Programming</dc:title>
  <dc:subject/>
  <dc:creator>MY DAY</dc:creator>
  <cp:keywords/>
  <dc:description/>
  <cp:lastModifiedBy>Microsoft Office User</cp:lastModifiedBy>
  <cp:revision>94</cp:revision>
  <dcterms:created xsi:type="dcterms:W3CDTF">2013-09-24T21:30:58Z</dcterms:created>
  <dcterms:modified xsi:type="dcterms:W3CDTF">2017-09-29T02:28:20Z</dcterms:modified>
  <cp:category/>
</cp:coreProperties>
</file>