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612" r:id="rId2"/>
    <p:sldId id="830" r:id="rId3"/>
    <p:sldId id="831" r:id="rId4"/>
    <p:sldId id="832" r:id="rId5"/>
    <p:sldId id="944" r:id="rId6"/>
    <p:sldId id="945" r:id="rId7"/>
    <p:sldId id="946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61" r:id="rId23"/>
    <p:sldId id="962" r:id="rId24"/>
    <p:sldId id="963" r:id="rId25"/>
    <p:sldId id="964" r:id="rId26"/>
    <p:sldId id="965" r:id="rId27"/>
    <p:sldId id="966" r:id="rId28"/>
    <p:sldId id="967" r:id="rId29"/>
    <p:sldId id="968" r:id="rId30"/>
    <p:sldId id="969" r:id="rId31"/>
    <p:sldId id="970" r:id="rId32"/>
    <p:sldId id="971" r:id="rId33"/>
    <p:sldId id="972" r:id="rId34"/>
    <p:sldId id="973" r:id="rId35"/>
    <p:sldId id="974" r:id="rId36"/>
    <p:sldId id="975" r:id="rId37"/>
    <p:sldId id="976" r:id="rId38"/>
    <p:sldId id="977" r:id="rId39"/>
    <p:sldId id="978" r:id="rId40"/>
    <p:sldId id="979" r:id="rId41"/>
    <p:sldId id="980" r:id="rId42"/>
    <p:sldId id="981" r:id="rId43"/>
    <p:sldId id="982" r:id="rId44"/>
    <p:sldId id="983" r:id="rId45"/>
    <p:sldId id="984" r:id="rId46"/>
    <p:sldId id="985" r:id="rId47"/>
    <p:sldId id="986" r:id="rId48"/>
    <p:sldId id="987" r:id="rId49"/>
    <p:sldId id="817" r:id="rId50"/>
    <p:sldId id="943" r:id="rId51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FF7C80"/>
    <a:srgbClr val="FF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5" autoAdjust="0"/>
    <p:restoredTop sz="98282" autoAdjust="0"/>
  </p:normalViewPr>
  <p:slideViewPr>
    <p:cSldViewPr>
      <p:cViewPr varScale="1">
        <p:scale>
          <a:sx n="70" d="100"/>
          <a:sy n="70" d="100"/>
        </p:scale>
        <p:origin x="-1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2016/12/2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dirty="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1051IM4C09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TLMXB4C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Thu 7,8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14:10-16:00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B709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2016-12-08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179388" y="1340396"/>
            <a:ext cx="8785225" cy="151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+mj-lt"/>
              </a:rPr>
              <a:t>Achieving Operational Excellence and Customer Intimacy 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–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 Enterprise Application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+mj-lt"/>
              </a:rPr>
            </a:br>
            <a:r>
              <a:rPr lang="mr-IN" altLang="zh-TW" sz="3600" b="1" dirty="0" err="1" smtClean="0">
                <a:solidFill>
                  <a:srgbClr val="FF0000"/>
                </a:solidFill>
                <a:latin typeface="+mj-lt"/>
              </a:rPr>
              <a:t>Summit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mr-IN" altLang="zh-TW" sz="3600" b="1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mr-IN" altLang="zh-TW" sz="3600" b="1" dirty="0">
                <a:solidFill>
                  <a:srgbClr val="FF0000"/>
                </a:solidFill>
                <a:latin typeface="+mj-lt"/>
              </a:rPr>
              <a:t> SAP 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mr-IN" altLang="zh-TW" sz="3600" b="1" dirty="0" err="1">
                <a:solidFill>
                  <a:srgbClr val="FF0000"/>
                </a:solidFill>
                <a:latin typeface="+mj-lt"/>
              </a:rPr>
              <a:t>Chap</a:t>
            </a:r>
            <a:r>
              <a:rPr lang="mr-IN" altLang="zh-TW" sz="3600" b="1" dirty="0">
                <a:solidFill>
                  <a:srgbClr val="FF0000"/>
                </a:solidFill>
                <a:latin typeface="+mj-lt"/>
              </a:rPr>
              <a:t>. 9</a:t>
            </a:r>
            <a:r>
              <a:rPr lang="mr-IN" altLang="zh-TW" sz="36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mr-IN" altLang="zh-TW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 dirty="0"/>
              <a:t>A </a:t>
            </a:r>
            <a:r>
              <a:rPr lang="en-US" sz="4800" b="1" dirty="0">
                <a:solidFill>
                  <a:srgbClr val="FF0000"/>
                </a:solidFill>
              </a:rPr>
              <a:t>business model 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/>
              <a:t>describes the </a:t>
            </a:r>
            <a:r>
              <a:rPr lang="en-US" sz="4800" b="1" dirty="0">
                <a:solidFill>
                  <a:srgbClr val="FF0000"/>
                </a:solidFill>
              </a:rPr>
              <a:t>rationale</a:t>
            </a:r>
            <a:r>
              <a:rPr lang="en-US" sz="4800" b="1" dirty="0"/>
              <a:t> of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how an </a:t>
            </a:r>
            <a:r>
              <a:rPr lang="en-US" sz="4800" b="1" dirty="0" smtClean="0">
                <a:solidFill>
                  <a:schemeClr val="accent1"/>
                </a:solidFill>
              </a:rPr>
              <a:t>organization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984807"/>
                </a:solidFill>
              </a:rPr>
              <a:t>creates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984807"/>
                </a:solidFill>
              </a:rPr>
              <a:t>delivers</a:t>
            </a:r>
            <a:r>
              <a:rPr lang="en-US" sz="4800" b="1" dirty="0" smtClean="0"/>
              <a:t>, and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 dirty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value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EB9470-1233-4919-9D4C-A0725363017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2995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Strategy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altLang="zh-TW" sz="4000" b="1" dirty="0" smtClean="0"/>
              <a:t>A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business strategy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is 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a </a:t>
            </a:r>
            <a:r>
              <a:rPr lang="en-US" altLang="zh-TW" sz="4000" b="1" dirty="0">
                <a:solidFill>
                  <a:srgbClr val="C00000"/>
                </a:solidFill>
              </a:rPr>
              <a:t>long term </a:t>
            </a:r>
            <a:r>
              <a:rPr lang="en-US" altLang="zh-TW" sz="4000" b="1" dirty="0">
                <a:solidFill>
                  <a:srgbClr val="FF0000"/>
                </a:solidFill>
              </a:rPr>
              <a:t>plan of action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designed </a:t>
            </a:r>
            <a:r>
              <a:rPr lang="en-US" altLang="zh-TW" sz="4000" b="1" dirty="0"/>
              <a:t>to 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achieve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a particular </a:t>
            </a:r>
            <a:r>
              <a:rPr lang="en-US" altLang="zh-TW" sz="4000" b="1" dirty="0">
                <a:solidFill>
                  <a:srgbClr val="FF0000"/>
                </a:solidFill>
              </a:rPr>
              <a:t>goal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or 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</a:rPr>
              <a:t>set of goals </a:t>
            </a:r>
            <a:r>
              <a:rPr lang="en-US" altLang="zh-TW" sz="4000" b="1" dirty="0"/>
              <a:t>or </a:t>
            </a:r>
            <a:r>
              <a:rPr lang="en-US" altLang="zh-TW" sz="4000" b="1" dirty="0">
                <a:solidFill>
                  <a:srgbClr val="FF0000"/>
                </a:solidFill>
              </a:rPr>
              <a:t>objectives</a:t>
            </a:r>
            <a:r>
              <a:rPr lang="en-US" altLang="zh-TW" sz="4000" b="1" dirty="0"/>
              <a:t>. </a:t>
            </a:r>
            <a:endParaRPr lang="zh-TW" altLang="en-US" sz="4000" b="1" dirty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D6488DC-78F8-477A-951B-04E91F4C6172}" type="slidenum">
              <a:rPr kumimoji="0" lang="zh-TW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11</a:t>
            </a:fld>
            <a:endParaRPr kumimoji="0" lang="zh-TW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519863"/>
            <a:ext cx="7343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000" smtClean="0">
                <a:solidFill>
                  <a:srgbClr val="898989"/>
                </a:solidFill>
              </a:rPr>
              <a:t>Source: (Ostenwalder, Pigneur and  Tucci, 2005)</a:t>
            </a:r>
            <a:endParaRPr lang="es-ES" altLang="zh-TW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1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9600">
                <a:solidFill>
                  <a:srgbClr val="FF0000"/>
                </a:solidFill>
                <a:latin typeface="Calibri" charset="0"/>
                <a:ea typeface="標楷體" charset="-120"/>
              </a:rPr>
              <a:t>Objectives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5D97E8-7012-1A4A-A53A-EBAFEE08C4D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2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Business Objectives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778C2F-3E07-B941-8B59-975EBCF500E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Strategic </a:t>
            </a:r>
            <a:b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Business Objectives</a:t>
            </a:r>
            <a:b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of </a:t>
            </a:r>
            <a:b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Information Systems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EE66E1-B52C-E14F-8279-27FB3B72E92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4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46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Strategic Business Objectives</a:t>
            </a:r>
            <a:r>
              <a:rPr lang="en-US" altLang="zh-TW" dirty="0" smtClean="0"/>
              <a:t> of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Information Systems</a:t>
            </a:r>
            <a:endParaRPr lang="zh-TW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Operational Excellence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New Products, Services and Business Models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Customer and Supplier Intimacy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Improved Decision Making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Competitive Advantage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Survival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7F26899-67C4-8F4A-8EFA-51966FD79518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90359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Chap. 9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 Achieving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/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Operational Excellence </a:t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chemeClr val="accent1"/>
                </a:solidFill>
                <a:latin typeface="Calibri" charset="0"/>
                <a:ea typeface="標楷體" charset="-120"/>
              </a:rPr>
              <a:t>and </a:t>
            </a: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/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  <a:t>Customer Intimacy – </a:t>
            </a:r>
            <a:br>
              <a:rPr lang="en-US" altLang="zh-TW" sz="660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6600">
                <a:solidFill>
                  <a:srgbClr val="C00000"/>
                </a:solidFill>
                <a:latin typeface="Calibri" charset="0"/>
                <a:ea typeface="標楷體" charset="-120"/>
              </a:rPr>
              <a:t>Enterprise Application</a:t>
            </a:r>
            <a:endParaRPr lang="zh-TW" altLang="en-US" sz="660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EE8D016-ED7B-B840-8AED-6FA7FA7B76CA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2285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600" dirty="0" smtClean="0">
                <a:solidFill>
                  <a:schemeClr val="accent1"/>
                </a:solidFill>
              </a:rPr>
              <a:t>The Interdependence Between </a:t>
            </a:r>
            <a:r>
              <a:rPr lang="en-US" altLang="zh-TW" sz="3600" dirty="0" smtClean="0">
                <a:solidFill>
                  <a:srgbClr val="FF0000"/>
                </a:solidFill>
              </a:rPr>
              <a:t>Organizations</a:t>
            </a:r>
            <a:r>
              <a:rPr lang="en-US" altLang="zh-TW" sz="3600" dirty="0" smtClean="0">
                <a:solidFill>
                  <a:schemeClr val="accent1"/>
                </a:solidFill>
              </a:rPr>
              <a:t> and 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</a:rPr>
              <a:t>Information Technology</a:t>
            </a:r>
            <a:endParaRPr lang="zh-TW" altLang="en-US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FCFAEA0-3BF9-1D4B-A675-1EAF736FA819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6388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-1846"/>
          <a:stretch>
            <a:fillRect/>
          </a:stretch>
        </p:blipFill>
        <p:spPr bwMode="auto">
          <a:xfrm>
            <a:off x="250825" y="1681163"/>
            <a:ext cx="86709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05560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81088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Business Processes</a:t>
            </a:r>
            <a:endParaRPr lang="zh-TW" altLang="en-US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327650"/>
          </a:xfrm>
        </p:spPr>
        <p:txBody>
          <a:bodyPr/>
          <a:lstStyle/>
          <a:p>
            <a:r>
              <a:rPr lang="en-US" altLang="zh-TW" sz="2800">
                <a:latin typeface="Calibri" charset="0"/>
                <a:ea typeface="標楷體" charset="-120"/>
              </a:rPr>
              <a:t>Business processes: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the set of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logically related tasks and behaviors </a:t>
            </a:r>
            <a:r>
              <a:rPr lang="en-US" altLang="zh-TW">
                <a:latin typeface="Calibri" charset="0"/>
                <a:ea typeface="標楷體" charset="-120"/>
              </a:rPr>
              <a:t>that organizations develop over time to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produce specific business results</a:t>
            </a:r>
            <a:r>
              <a:rPr lang="en-US" altLang="zh-TW">
                <a:latin typeface="Calibri" charset="0"/>
                <a:ea typeface="標楷體" charset="-120"/>
              </a:rPr>
              <a:t> and the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unique manner in which these activities are organized and coordinated</a:t>
            </a:r>
            <a:r>
              <a:rPr lang="en-US" altLang="zh-TW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Business processes: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the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manner in which work is organized, coordinated, and focused </a:t>
            </a:r>
            <a:r>
              <a:rPr lang="en-US" altLang="zh-TW">
                <a:latin typeface="Calibri" charset="0"/>
                <a:ea typeface="標楷體" charset="-120"/>
              </a:rPr>
              <a:t>to </a:t>
            </a: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produce a valuable product or service</a:t>
            </a:r>
            <a:r>
              <a:rPr lang="en-US" altLang="zh-TW">
                <a:latin typeface="Calibri" charset="0"/>
                <a:ea typeface="標楷體" charset="-120"/>
              </a:rPr>
              <a:t>. </a:t>
            </a:r>
          </a:p>
          <a:p>
            <a:r>
              <a:rPr lang="en-US" altLang="zh-TW" sz="2800">
                <a:latin typeface="Calibri" charset="0"/>
                <a:ea typeface="標楷體" charset="-120"/>
              </a:rPr>
              <a:t>Business processes are the </a:t>
            </a:r>
            <a:r>
              <a:rPr lang="en-US" altLang="zh-TW" sz="2800">
                <a:solidFill>
                  <a:schemeClr val="accent1"/>
                </a:solidFill>
                <a:latin typeface="Calibri" charset="0"/>
                <a:ea typeface="標楷體" charset="-120"/>
              </a:rPr>
              <a:t>collection of activities </a:t>
            </a:r>
            <a:r>
              <a:rPr lang="en-US" altLang="zh-TW" sz="2800">
                <a:latin typeface="Calibri" charset="0"/>
                <a:ea typeface="標楷體" charset="-120"/>
              </a:rPr>
              <a:t>required to </a:t>
            </a:r>
            <a:r>
              <a:rPr lang="en-US" altLang="zh-TW" sz="2800">
                <a:solidFill>
                  <a:srgbClr val="FF0000"/>
                </a:solidFill>
                <a:latin typeface="Calibri" charset="0"/>
                <a:ea typeface="標楷體" charset="-120"/>
              </a:rPr>
              <a:t>produce a product or service</a:t>
            </a:r>
            <a:r>
              <a:rPr lang="en-US" altLang="zh-TW" sz="2800">
                <a:latin typeface="Calibri" charset="0"/>
                <a:ea typeface="標楷體" charset="-120"/>
              </a:rPr>
              <a:t>.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950CAF8-B084-784C-BEC6-83899D83469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070461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Enterprise Systems</a:t>
            </a:r>
            <a:endParaRPr lang="zh-TW" altLang="en-US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altLang="zh-TW" sz="28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Enterprise resource planning (ERP)</a:t>
            </a:r>
            <a:r>
              <a:rPr lang="en-US" altLang="zh-TW" sz="2800">
                <a:latin typeface="Calibri" charset="0"/>
                <a:ea typeface="ＭＳ Ｐゴシック" charset="-128"/>
              </a:rPr>
              <a:t> systems</a:t>
            </a:r>
          </a:p>
          <a:p>
            <a:r>
              <a:rPr lang="en-US" altLang="zh-TW" sz="2800">
                <a:latin typeface="Calibri" charset="0"/>
                <a:ea typeface="ＭＳ Ｐゴシック" charset="-128"/>
              </a:rPr>
              <a:t>Suite of integrated software modules and a common central database</a:t>
            </a:r>
          </a:p>
          <a:p>
            <a:r>
              <a:rPr lang="en-US" altLang="zh-TW" sz="2800">
                <a:latin typeface="Calibri" charset="0"/>
                <a:ea typeface="ＭＳ Ｐゴシック" charset="-128"/>
              </a:rPr>
              <a:t>Collects data from many divisions of firm for use in nearly all of firm’s internal business activities</a:t>
            </a:r>
          </a:p>
          <a:p>
            <a:r>
              <a:rPr lang="en-US" altLang="zh-TW" sz="2800">
                <a:latin typeface="Calibri" charset="0"/>
                <a:ea typeface="ＭＳ Ｐゴシック" charset="-128"/>
              </a:rPr>
              <a:t>Information entered in one process is immediately available for other processes</a:t>
            </a:r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0E4F27-F89E-F748-9799-4317A2B1A63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57931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</a:t>
            </a:r>
            <a:r>
              <a:rPr lang="en-US" altLang="zh-TW" sz="2400" dirty="0" smtClean="0"/>
              <a:t>2016/09/15   </a:t>
            </a:r>
            <a:r>
              <a:rPr lang="zh-TW" altLang="en-US" sz="2400" dirty="0" smtClean="0"/>
              <a:t>中秋節 </a:t>
            </a:r>
            <a:r>
              <a:rPr lang="en-US" altLang="zh-TW" sz="2400" dirty="0"/>
              <a:t>(</a:t>
            </a:r>
            <a:r>
              <a:rPr lang="zh-TW" altLang="en-US" sz="2400" dirty="0"/>
              <a:t>放假一天</a:t>
            </a:r>
            <a:r>
              <a:rPr lang="en-US" altLang="zh-TW" sz="2400" dirty="0"/>
              <a:t>) (Mid-Autumn Festival)(Day off</a:t>
            </a:r>
            <a:r>
              <a:rPr lang="en-US" altLang="zh-TW" sz="2400" dirty="0" smtClean="0"/>
              <a:t>)</a:t>
            </a:r>
            <a:endParaRPr lang="zh-TW" altLang="en-US" sz="2400" dirty="0"/>
          </a:p>
          <a:p>
            <a:pPr>
              <a:buNone/>
            </a:pPr>
            <a:r>
              <a:rPr lang="en-US" altLang="zh-TW" sz="2400" dirty="0" smtClean="0"/>
              <a:t>2   2016/09/22   </a:t>
            </a:r>
            <a:r>
              <a:rPr lang="en-US" altLang="zh-TW" sz="2400" dirty="0"/>
              <a:t>Introduction to Case Study for Information </a:t>
            </a:r>
            <a:br>
              <a:rPr lang="en-US" altLang="zh-TW" sz="2400" dirty="0"/>
            </a:br>
            <a:r>
              <a:rPr lang="en-US" altLang="zh-TW" sz="2400" dirty="0"/>
              <a:t>                         Management Hot </a:t>
            </a:r>
            <a:r>
              <a:rPr lang="en-US" altLang="zh-TW" sz="2400" dirty="0" smtClean="0"/>
              <a:t>Topics</a:t>
            </a:r>
          </a:p>
          <a:p>
            <a:pPr>
              <a:buNone/>
            </a:pPr>
            <a:r>
              <a:rPr lang="en-US" altLang="zh-TW" sz="2400" dirty="0"/>
              <a:t>3   </a:t>
            </a:r>
            <a:r>
              <a:rPr lang="en-US" altLang="zh-TW" sz="2400" dirty="0" smtClean="0"/>
              <a:t>2016/09/29   Information </a:t>
            </a:r>
            <a:r>
              <a:rPr lang="en-US" altLang="zh-TW" sz="2400" dirty="0"/>
              <a:t>Systems in Global Business: UPS 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      (Chap</a:t>
            </a:r>
            <a:r>
              <a:rPr lang="en-US" altLang="zh-TW" sz="2400" dirty="0"/>
              <a:t>. </a:t>
            </a:r>
            <a:r>
              <a:rPr lang="en-US" altLang="zh-TW" sz="2400" dirty="0" smtClean="0"/>
              <a:t>1) (</a:t>
            </a:r>
            <a:r>
              <a:rPr lang="en-US" altLang="zh-TW" sz="2400" dirty="0"/>
              <a:t>pp.53-54)</a:t>
            </a:r>
          </a:p>
          <a:p>
            <a:pPr>
              <a:buNone/>
            </a:pPr>
            <a:r>
              <a:rPr lang="en-US" altLang="zh-TW" sz="2400" dirty="0" smtClean="0"/>
              <a:t>4   </a:t>
            </a:r>
            <a:r>
              <a:rPr lang="en-US" altLang="zh-TW" sz="2400" dirty="0" smtClean="0"/>
              <a:t>2016/10/06  Information </a:t>
            </a:r>
            <a:r>
              <a:rPr lang="en-US" altLang="zh-TW" sz="2400" dirty="0"/>
              <a:t>Systems in Global Business: UPS  </a:t>
            </a:r>
            <a:br>
              <a:rPr lang="en-US" altLang="zh-TW" sz="2400" dirty="0"/>
            </a:br>
            <a:r>
              <a:rPr lang="en-US" altLang="zh-TW" sz="2400" dirty="0"/>
              <a:t>                        (Chap. 1) (pp.53-54)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/>
              <a:t>5   2016/10/13  </a:t>
            </a:r>
            <a:r>
              <a:rPr lang="en-US" altLang="zh-TW" sz="2400" dirty="0" smtClean="0"/>
              <a:t> Global </a:t>
            </a:r>
            <a:r>
              <a:rPr lang="en-US" altLang="zh-TW" sz="2400" dirty="0"/>
              <a:t>E-Business and Collaboration: P&amp;G  </a:t>
            </a:r>
            <a:br>
              <a:rPr lang="en-US" altLang="zh-TW" sz="2400" dirty="0"/>
            </a:br>
            <a:r>
              <a:rPr lang="en-US" altLang="zh-TW" sz="2400" dirty="0"/>
              <a:t>                        </a:t>
            </a:r>
            <a:r>
              <a:rPr lang="en-US" altLang="zh-TW" sz="2400" dirty="0" smtClean="0"/>
              <a:t> (</a:t>
            </a:r>
            <a:r>
              <a:rPr lang="en-US" altLang="zh-TW" sz="2400" dirty="0"/>
              <a:t>Chap. 2) (pp.84-85)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6   </a:t>
            </a:r>
            <a:r>
              <a:rPr lang="en-US" altLang="zh-TW" sz="2400" dirty="0" smtClean="0"/>
              <a:t>2016/10/20   </a:t>
            </a:r>
            <a:r>
              <a:rPr lang="en-US" altLang="zh-TW" sz="2400" dirty="0"/>
              <a:t>Information Systems, Organization, and Strategy: </a:t>
            </a:r>
            <a:br>
              <a:rPr lang="en-US" altLang="zh-TW" sz="2400" dirty="0"/>
            </a:br>
            <a:r>
              <a:rPr lang="en-US" altLang="zh-TW" sz="2400" dirty="0"/>
              <a:t>                         Starbucks   (Chap. 3) (pp.129-130)</a:t>
            </a:r>
            <a:endParaRPr lang="en-US" altLang="zh-TW" sz="2400" dirty="0"/>
          </a:p>
          <a:p>
            <a:pPr>
              <a:buFont typeface="Arial" charset="0"/>
              <a:buNone/>
            </a:pPr>
            <a:endParaRPr lang="en-US" altLang="zh-TW" sz="2400" dirty="0" smtClean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Enterprise Software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107950" y="1341438"/>
            <a:ext cx="8785225" cy="4784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sz="2800" b="1">
                <a:latin typeface="Calibri" charset="0"/>
                <a:ea typeface="ＭＳ Ｐゴシック" charset="-128"/>
              </a:rPr>
              <a:t>Built around thousands of predefined </a:t>
            </a:r>
            <a:br>
              <a:rPr lang="en-US" altLang="zh-TW" sz="2800" b="1">
                <a:latin typeface="Calibri" charset="0"/>
                <a:ea typeface="ＭＳ Ｐゴシック" charset="-128"/>
              </a:rPr>
            </a:br>
            <a:r>
              <a:rPr lang="en-US" altLang="zh-TW" sz="28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business processes</a:t>
            </a:r>
            <a:r>
              <a:rPr lang="en-US" altLang="zh-TW" sz="2800" b="1">
                <a:latin typeface="Calibri" charset="0"/>
                <a:ea typeface="ＭＳ Ｐゴシック" charset="-128"/>
              </a:rPr>
              <a:t> that reflect </a:t>
            </a:r>
            <a:r>
              <a:rPr lang="en-US" altLang="zh-TW" sz="28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best practices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Finance and accounting:</a:t>
            </a:r>
            <a:r>
              <a:rPr lang="en-US" altLang="zh-TW" sz="2400">
                <a:latin typeface="Calibri" charset="0"/>
                <a:ea typeface="ＭＳ Ｐゴシック" charset="-128"/>
              </a:rPr>
              <a:t> General ledger, accounts payable, etc.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Human resources:</a:t>
            </a:r>
            <a:r>
              <a:rPr lang="en-US" altLang="zh-TW" sz="2400">
                <a:latin typeface="Calibri" charset="0"/>
                <a:ea typeface="ＭＳ Ｐゴシック" charset="-128"/>
              </a:rPr>
              <a:t> Personnel administration, payroll, etc.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Manufacturing and production:</a:t>
            </a:r>
            <a:r>
              <a:rPr lang="en-US" altLang="zh-TW" sz="2400">
                <a:latin typeface="Calibri" charset="0"/>
                <a:ea typeface="ＭＳ Ｐゴシック" charset="-128"/>
              </a:rPr>
              <a:t> Purchasing, shipping, etc.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Sales and marketing: </a:t>
            </a:r>
            <a:r>
              <a:rPr lang="en-US" altLang="zh-TW" sz="2400">
                <a:latin typeface="Calibri" charset="0"/>
                <a:ea typeface="ＭＳ Ｐゴシック" charset="-128"/>
              </a:rPr>
              <a:t>Order processing, billing, sales planning, etc.</a:t>
            </a:r>
          </a:p>
          <a:p>
            <a:pPr>
              <a:spcBef>
                <a:spcPct val="0"/>
              </a:spcBef>
            </a:pPr>
            <a:r>
              <a:rPr lang="en-US" altLang="zh-TW" sz="2800" b="1">
                <a:latin typeface="Calibri" charset="0"/>
                <a:ea typeface="ＭＳ Ｐゴシック" charset="-128"/>
              </a:rPr>
              <a:t>To implement, firms: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latin typeface="Calibri" charset="0"/>
                <a:ea typeface="ＭＳ Ｐゴシック" charset="-128"/>
              </a:rPr>
              <a:t>Select functions of system they wish to use</a:t>
            </a:r>
          </a:p>
          <a:p>
            <a:pPr lvl="1">
              <a:spcBef>
                <a:spcPct val="0"/>
              </a:spcBef>
            </a:pPr>
            <a:r>
              <a:rPr lang="en-US" altLang="zh-TW" sz="2400">
                <a:latin typeface="Calibri" charset="0"/>
                <a:ea typeface="ＭＳ Ｐゴシック" charset="-128"/>
              </a:rPr>
              <a:t>Map business processes to software processes</a:t>
            </a:r>
          </a:p>
          <a:p>
            <a:pPr lvl="2">
              <a:spcBef>
                <a:spcPct val="0"/>
              </a:spcBef>
            </a:pPr>
            <a:r>
              <a:rPr lang="en-US" altLang="zh-TW">
                <a:latin typeface="Calibri" charset="0"/>
                <a:ea typeface="ＭＳ Ｐゴシック" charset="-128"/>
              </a:rPr>
              <a:t>Use software’s configuration tables for customizing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3B9AC7-1E6C-7643-B3A3-115BD30C172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0490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8363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How Enterprise Systems Work</a:t>
            </a: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FEF256-5E93-C64F-BC40-E8B843EFEE1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20485" name="Picture 7" descr="Ess10_Fig-8-0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125538"/>
            <a:ext cx="6570662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912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Business Value of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Enterprise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711325"/>
            <a:ext cx="8435975" cy="45259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Increase operational efficiency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Provide firm-wide information to support decision making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Enable rapid responses to customer requests for information or products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Include analytical tools to evaluate overall organizational performance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665232D-D98E-BF4E-9BA0-95A6E947EF60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2733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Supply Chain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Network of organizations and processes for: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Procuring materials, transforming them into products, and distributing the products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Upstream supply chain: 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Firm’s suppliers, suppliers’ suppliers, processes for managing relationships with them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Downstream supply chain: 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Organizations and processes responsible for delivering products to customers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Internal supply chain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F9DE774-8D5B-AC4A-861D-6A8A2CE68A2D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3527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Systems:</a:t>
            </a:r>
            <a:b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Nike’s Supply Chain</a:t>
            </a:r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E45535-1597-BD4C-B325-769DB722DAA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23557" name="Picture 7" descr="Ess10_Fig-8-0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92250"/>
            <a:ext cx="862965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873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107950" y="1484313"/>
            <a:ext cx="8856663" cy="4897437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Supply Chain Management (SCM)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Inefficiencies cut into a company’s operating costs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Can waste up to 25% of operating expenses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Just-in-time strategy: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Components arrive as they are needed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Finished goods shipped after leaving assembly line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Safety stock: Buffer for lack of flexibility in supply chain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Bullwhip effect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Information about product demand gets distorted as it passes from one entity to next across supply chain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F13328E-10F2-9D45-856A-5C64FE03CE5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60049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Systems:</a:t>
            </a:r>
            <a:b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The Bullwhip Effect</a:t>
            </a:r>
            <a:endParaRPr lang="zh-TW" altLang="en-US" sz="36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3AD2B8-A653-1441-A225-4A36EE892A5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25605" name="Picture 7" descr="Ess10_Fig-8-0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03325"/>
            <a:ext cx="7705725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9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1143000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 Software</a:t>
            </a:r>
            <a:endParaRPr lang="zh-TW" altLang="en-US" sz="40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Supply chain planning systems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Model existing supply chain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Enable demand planning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Optimize sourcing, manufacturing plans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Establish inventory levels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Identify transportation modes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Supply chain execution systems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Manage flow of products through distribution centers and warehouses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C53458D-FEB4-F942-9A0C-063003A2693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38679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Global Supply Chain Issues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Greater geographical distances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Greater time differences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Participants from different countries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Different performance standards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Different legal requirements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5E4A8D1-979C-F04E-89CF-2D083DDE829B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34667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Internet Helps Manage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Global Complexities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Warehouse management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Transportation management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Logistics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Outsourcing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8DECD8A-CD75-2C48-9472-1CDD17B18DC2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8805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en-US" altLang="zh-TW" sz="2400" dirty="0" smtClean="0"/>
              <a:t>7   </a:t>
            </a:r>
            <a:r>
              <a:rPr lang="en-US" altLang="zh-TW" sz="2400" dirty="0"/>
              <a:t>2016/10/27 </a:t>
            </a:r>
            <a:r>
              <a:rPr lang="en-US" altLang="zh-TW" sz="2400" dirty="0" smtClean="0"/>
              <a:t>  Ethical </a:t>
            </a:r>
            <a:r>
              <a:rPr lang="en-US" altLang="zh-TW" sz="2400" dirty="0"/>
              <a:t>and Social Issues in Information Systems: </a:t>
            </a:r>
            <a:br>
              <a:rPr lang="en-US" altLang="zh-TW" sz="2400" dirty="0"/>
            </a:br>
            <a:r>
              <a:rPr lang="en-US" altLang="zh-TW" sz="2400" dirty="0"/>
              <a:t>                         Facebook   (Chap. 4) (pp.188-190)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8   </a:t>
            </a:r>
            <a:r>
              <a:rPr lang="en-US" altLang="zh-TW" sz="2400" dirty="0"/>
              <a:t>2016/11/03 </a:t>
            </a:r>
            <a:r>
              <a:rPr lang="en-US" altLang="zh-TW" sz="2400" dirty="0" smtClean="0"/>
              <a:t>  IT </a:t>
            </a:r>
            <a:r>
              <a:rPr lang="en-US" altLang="zh-TW" sz="2400" dirty="0"/>
              <a:t>Infrastructure and Emerging Technologies: </a:t>
            </a:r>
            <a:br>
              <a:rPr lang="en-US" altLang="zh-TW" sz="2400" dirty="0"/>
            </a:br>
            <a:r>
              <a:rPr lang="en-US" altLang="zh-TW" sz="2400" dirty="0"/>
              <a:t>                         Amazon and Cloud Computing (Chap. 5) (pp. 234-236)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9   </a:t>
            </a:r>
            <a:r>
              <a:rPr lang="en-US" altLang="zh-TW" sz="2400" dirty="0" smtClean="0"/>
              <a:t>2016/11/10   </a:t>
            </a:r>
            <a:r>
              <a:rPr lang="en-US" altLang="zh-TW" sz="2400" dirty="0"/>
              <a:t>Foundations of Business Intelligence: </a:t>
            </a:r>
            <a:br>
              <a:rPr lang="en-US" altLang="zh-TW" sz="2400" dirty="0"/>
            </a:br>
            <a:r>
              <a:rPr lang="en-US" altLang="zh-TW" sz="2400" dirty="0"/>
              <a:t>                         IBM and Big Data  (Chap. 6) (pp.261-262</a:t>
            </a:r>
            <a:r>
              <a:rPr lang="en-US" altLang="zh-TW" sz="2400" dirty="0" smtClean="0"/>
              <a:t>)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</a:rPr>
              <a:t>10   2016/11/17   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</a:rPr>
              <a:t>期中考試</a:t>
            </a:r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</a:rPr>
              <a:t>週</a:t>
            </a:r>
            <a:endParaRPr lang="en-US" altLang="zh-TW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11   2016/11/24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Midterm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Report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sz="2400" dirty="0" smtClean="0"/>
              <a:t>12   2016/12/01 </a:t>
            </a:r>
            <a:r>
              <a:rPr lang="en-US" altLang="zh-TW" sz="2400" dirty="0" smtClean="0"/>
              <a:t>  </a:t>
            </a:r>
            <a:r>
              <a:rPr lang="en-US" altLang="zh-TW" sz="2400" dirty="0" smtClean="0"/>
              <a:t>Telecommunications</a:t>
            </a:r>
            <a:r>
              <a:rPr lang="en-US" altLang="zh-TW" sz="2400" dirty="0"/>
              <a:t>, the Internet, and Wireless </a:t>
            </a:r>
            <a:br>
              <a:rPr lang="en-US" altLang="zh-TW" sz="2400" dirty="0"/>
            </a:br>
            <a:r>
              <a:rPr lang="en-US" altLang="zh-TW" sz="2400" dirty="0"/>
              <a:t>                         </a:t>
            </a:r>
            <a:r>
              <a:rPr lang="zh-TW" altLang="en-US" sz="2400" dirty="0"/>
              <a:t>  </a:t>
            </a:r>
            <a:r>
              <a:rPr lang="en-US" altLang="zh-TW" sz="2400" dirty="0"/>
              <a:t>Technology: Google, Apple, and Microsoft   </a:t>
            </a:r>
            <a:br>
              <a:rPr lang="en-US" altLang="zh-TW" sz="2400" dirty="0"/>
            </a:br>
            <a:r>
              <a:rPr lang="en-US" altLang="zh-TW" sz="2400" dirty="0"/>
              <a:t>                         </a:t>
            </a:r>
            <a:r>
              <a:rPr lang="zh-TW" altLang="en-US" sz="2400" dirty="0"/>
              <a:t>  </a:t>
            </a:r>
            <a:r>
              <a:rPr lang="en-US" altLang="zh-TW" sz="2400" dirty="0"/>
              <a:t>(Chap. 7) (pp.318-320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buNone/>
            </a:pP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Supply Chain Management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329237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Push-based model (build-to-stock)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Earlier SCM systems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Schedules based on best guesses of demand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Pull-based model (demand-driven)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Web-based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Customer orders trigger events in supply chain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Internet enables move from sequential supply chains to concurrent supply chains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Complex networks of suppliers can adjust immediately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4806F71-91EB-3C4E-B04A-BF76894F94B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84069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81A3E1-D075-C247-97B6-B023A70F1D1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0723" name="標題 1"/>
          <p:cNvSpPr txBox="1">
            <a:spLocks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chemeClr val="tx2"/>
                </a:solidFill>
                <a:ea typeface="標楷體" charset="-120"/>
              </a:rPr>
              <a:t>Push- Versus Pull-Based </a:t>
            </a:r>
            <a:br>
              <a:rPr kumimoji="0" lang="en-US" altLang="zh-TW" sz="4400" b="1">
                <a:solidFill>
                  <a:schemeClr val="tx2"/>
                </a:solidFill>
                <a:ea typeface="標楷體" charset="-120"/>
              </a:rPr>
            </a:br>
            <a:r>
              <a:rPr kumimoji="0" lang="en-US" altLang="zh-TW" sz="4400" b="1">
                <a:solidFill>
                  <a:schemeClr val="tx2"/>
                </a:solidFill>
                <a:ea typeface="標楷體" charset="-120"/>
              </a:rPr>
              <a:t>Supply Chain Models</a:t>
            </a:r>
            <a:endParaRPr kumimoji="0"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0725" name="Picture 7" descr="Ess10_Fig-8-0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60550"/>
            <a:ext cx="85121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433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The Future Internet-Driven </a:t>
            </a:r>
            <a:b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Supply Chain</a:t>
            </a: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8CE885-FA65-1C40-B540-23A4EE39A04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1749" name="Picture 7" descr="Ess10_Fig-8-0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7914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09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Business Value of SCM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323850" y="1557338"/>
            <a:ext cx="8640763" cy="4751387"/>
          </a:xfrm>
        </p:spPr>
        <p:txBody>
          <a:bodyPr/>
          <a:lstStyle/>
          <a:p>
            <a:r>
              <a:rPr lang="en-US" altLang="zh-TW" sz="3000">
                <a:latin typeface="Calibri" charset="0"/>
                <a:ea typeface="標楷體" charset="-120"/>
              </a:rPr>
              <a:t>Match supply to demand; reduce inventory levels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Improve delivery service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Speed product time to market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Use assets more effectively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Reduced supply chain costs lead to increased profitability</a:t>
            </a:r>
          </a:p>
          <a:p>
            <a:pPr lvl="1"/>
            <a:r>
              <a:rPr lang="en-US" altLang="zh-TW" sz="3000">
                <a:latin typeface="Calibri" charset="0"/>
                <a:ea typeface="標楷體" charset="-120"/>
              </a:rPr>
              <a:t>Total supply chain costs can be 75% of operating budget</a:t>
            </a:r>
          </a:p>
          <a:p>
            <a:r>
              <a:rPr lang="en-US" altLang="zh-TW" sz="3000">
                <a:latin typeface="Calibri" charset="0"/>
                <a:ea typeface="標楷體" charset="-120"/>
              </a:rPr>
              <a:t>Increase sales</a:t>
            </a:r>
          </a:p>
          <a:p>
            <a:endParaRPr lang="zh-TW" altLang="en-US" sz="30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1A88A84-9527-5343-87DF-C458D0E67439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74296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07950" y="53975"/>
            <a:ext cx="8964613" cy="1143000"/>
          </a:xfrm>
        </p:spPr>
        <p:txBody>
          <a:bodyPr/>
          <a:lstStyle/>
          <a:p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Customer Relationship Management Systems</a:t>
            </a:r>
            <a:endParaRPr lang="zh-TW" altLang="en-US" sz="36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323850" y="1236663"/>
            <a:ext cx="8569325" cy="5145087"/>
          </a:xfrm>
        </p:spPr>
        <p:txBody>
          <a:bodyPr/>
          <a:lstStyle/>
          <a:p>
            <a:r>
              <a:rPr lang="en-US" altLang="zh-TW" sz="2600">
                <a:solidFill>
                  <a:srgbClr val="FF0000"/>
                </a:solidFill>
                <a:latin typeface="Calibri" charset="0"/>
                <a:ea typeface="標楷體" charset="-120"/>
              </a:rPr>
              <a:t>Customer relationship management (CRM)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Knowing the customer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In large businesses, too many customers and too many ways customers interact with firm</a:t>
            </a:r>
          </a:p>
          <a:p>
            <a:r>
              <a:rPr lang="en-US" altLang="zh-TW" sz="2600">
                <a:latin typeface="Calibri" charset="0"/>
                <a:ea typeface="標楷體" charset="-120"/>
              </a:rPr>
              <a:t>CRM systems: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Capture and integrate customer data from all over the organization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Consolidate and analyze customer data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Distribute customer information to various systems and customer touch points across enterprise</a:t>
            </a:r>
          </a:p>
          <a:p>
            <a:pPr lvl="1"/>
            <a:r>
              <a:rPr lang="en-US" altLang="zh-TW" sz="2600">
                <a:latin typeface="Calibri" charset="0"/>
                <a:ea typeface="標楷體" charset="-120"/>
              </a:rPr>
              <a:t>Provide single enterprise view of customers</a:t>
            </a:r>
            <a:endParaRPr lang="zh-TW" altLang="en-US" sz="26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73DC8C2-DD3F-1E4D-9D10-574130B0FC9D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07030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07412" cy="1143000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Customer Relationship Management (CRM)</a:t>
            </a: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95AC3D-88DA-874F-956B-99DA4337076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4821" name="Picture 7" descr="Ess10_Fig-8-06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773238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80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CRM Software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5111750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Packages range from niche tools to large-scale enterprise applications.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More comprehensive have modules for:</a:t>
            </a:r>
          </a:p>
          <a:p>
            <a:pPr lvl="1"/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Partner relationship management (PRM)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Integrating lead generation, pricing, promotions, order configurations, and availability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Tools to assess partners’ performances</a:t>
            </a:r>
          </a:p>
          <a:p>
            <a:pPr lvl="1"/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Employee relationship management (ERM)</a:t>
            </a:r>
          </a:p>
          <a:p>
            <a:pPr lvl="2"/>
            <a:r>
              <a:rPr lang="en-US" altLang="zh-TW">
                <a:latin typeface="Calibri" charset="0"/>
                <a:ea typeface="標楷體" charset="-120"/>
              </a:rPr>
              <a:t>Setting objectives, employee performance management, performance-based compensation, employee training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5F5E818-FBAE-144F-B533-2B0D707DDC4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55773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CRM packages typically include tools for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4968875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Sales force automation (SFA)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Sales prospect and contact information, sales quote generation capabilities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Customer service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Assigning and managing customer service requests, Web-based self-service capabilities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Marketing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Capturing prospect and customer data, scheduling and tracking direct-marketing mailings or e-mail, cross-selling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F764891-1280-1241-BC8C-373FA96F18B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37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02362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24863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How CRM Systems Support Marketing</a:t>
            </a: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1B079E-9A41-074E-BF4E-471C6FD976F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789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92238"/>
            <a:ext cx="7704138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01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CRM Software Capabilities</a:t>
            </a: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596025-9692-DD49-AD5D-B85522F3F35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8917" name="Picture 7" descr="Ess10_Fig-8-08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5926138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37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>
                <a:solidFill>
                  <a:srgbClr val="FF0000"/>
                </a:solidFill>
              </a:rPr>
              <a:t>13   2016/12/08 </a:t>
            </a:r>
            <a:r>
              <a:rPr lang="en-US" altLang="zh-TW" sz="2400" dirty="0" smtClean="0">
                <a:solidFill>
                  <a:srgbClr val="FF0000"/>
                </a:solidFill>
              </a:rPr>
              <a:t>  </a:t>
            </a:r>
            <a:r>
              <a:rPr lang="en-US" altLang="zh-TW" sz="2400" dirty="0" smtClean="0">
                <a:solidFill>
                  <a:srgbClr val="FF0000"/>
                </a:solidFill>
              </a:rPr>
              <a:t>Enterprise </a:t>
            </a:r>
            <a:r>
              <a:rPr lang="en-US" altLang="zh-TW" sz="2400" dirty="0">
                <a:solidFill>
                  <a:srgbClr val="FF0000"/>
                </a:solidFill>
              </a:rPr>
              <a:t>Applications: Summit and SAP   </a:t>
            </a:r>
            <a:br>
              <a:rPr lang="en-US" altLang="zh-TW" sz="2400" dirty="0">
                <a:solidFill>
                  <a:srgbClr val="FF0000"/>
                </a:solidFill>
              </a:rPr>
            </a:br>
            <a:r>
              <a:rPr lang="en-US" altLang="zh-TW" sz="2400" dirty="0">
                <a:solidFill>
                  <a:srgbClr val="FF0000"/>
                </a:solidFill>
              </a:rPr>
              <a:t>                           (Chap. 9) (pp.396-398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400" dirty="0" smtClean="0"/>
              <a:t>14   2016/12/15 </a:t>
            </a:r>
            <a:r>
              <a:rPr lang="en-US" altLang="zh-TW" sz="2400" dirty="0" smtClean="0"/>
              <a:t>  </a:t>
            </a:r>
            <a:r>
              <a:rPr lang="en-US" altLang="zh-TW" sz="2400" dirty="0" smtClean="0"/>
              <a:t>E-commerce</a:t>
            </a:r>
            <a:r>
              <a:rPr lang="en-US" altLang="zh-TW" sz="2400" dirty="0"/>
              <a:t>: Zagat   (Chap. 10) (pp.443-445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buNone/>
            </a:pPr>
            <a:r>
              <a:rPr lang="en-US" altLang="zh-TW" sz="2400" dirty="0" smtClean="0"/>
              <a:t>15   </a:t>
            </a:r>
            <a:r>
              <a:rPr lang="en-US" altLang="zh-TW" sz="2400" dirty="0" smtClean="0"/>
              <a:t>2016/12/22   </a:t>
            </a:r>
            <a:r>
              <a:rPr lang="en-US" altLang="zh-TW" sz="2400" dirty="0" smtClean="0"/>
              <a:t>Enhancing </a:t>
            </a:r>
            <a:r>
              <a:rPr lang="en-US" altLang="zh-TW" sz="2400" dirty="0"/>
              <a:t>Decision Making: Zynga   </a:t>
            </a:r>
            <a:br>
              <a:rPr lang="en-US" altLang="zh-TW" sz="2400" dirty="0"/>
            </a:br>
            <a:r>
              <a:rPr lang="en-US" altLang="zh-TW" sz="2400" dirty="0"/>
              <a:t>                           (Chap. 12) (pp.512-514)</a:t>
            </a:r>
            <a:endParaRPr lang="en-US" altLang="zh-TW" sz="2400" dirty="0"/>
          </a:p>
          <a:p>
            <a:pPr>
              <a:buNone/>
            </a:pP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16   2016/12/29  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Final Report I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I)  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　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17   </a:t>
            </a:r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</a:rPr>
              <a:t>2017/01/05  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Final Report II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II)   </a:t>
            </a:r>
            <a:r>
              <a:rPr lang="zh-TW" altLang="en-US" sz="2400" dirty="0"/>
              <a:t>　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18   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</a:rPr>
              <a:t>2017/01/12   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</a:rPr>
              <a:t>期末考試週   </a:t>
            </a:r>
            <a:r>
              <a:rPr lang="zh-TW" altLang="en-US" sz="2400" dirty="0"/>
              <a:t>　</a:t>
            </a:r>
            <a:endParaRPr lang="zh-TW" altLang="en-US" sz="2400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Customer Loyalty Management Process Map</a:t>
            </a: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3D43BE-7E9C-9849-8E8A-0A186A8BBFD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39941" name="Picture 7" descr="Ess10_Fig-8-09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895475"/>
            <a:ext cx="8848725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79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71438" y="115888"/>
            <a:ext cx="8964612" cy="1143000"/>
          </a:xfrm>
        </p:spPr>
        <p:txBody>
          <a:bodyPr/>
          <a:lstStyle/>
          <a:p>
            <a:r>
              <a:rPr lang="en-US" altLang="zh-TW" sz="3600">
                <a:solidFill>
                  <a:schemeClr val="tx2"/>
                </a:solidFill>
                <a:latin typeface="Calibri" charset="0"/>
                <a:ea typeface="標楷體" charset="-120"/>
              </a:rPr>
              <a:t>Customer Relationship Management Systems</a:t>
            </a:r>
            <a:endParaRPr lang="zh-TW" altLang="en-US" sz="36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Operational CRM: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Customer-facing applications such as sales force automation, call center and customer service support, and marketing automation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Analytical CRM</a:t>
            </a:r>
            <a:r>
              <a:rPr lang="en-US" altLang="zh-TW">
                <a:latin typeface="Calibri" charset="0"/>
                <a:ea typeface="標楷體" charset="-120"/>
              </a:rPr>
              <a:t>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Based on data warehouses populated by operational CRM systems and customer touch points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Analyzes customer data (OLAP, data mining, etc.)</a:t>
            </a:r>
          </a:p>
          <a:p>
            <a:pPr lvl="2"/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Customer lifetime value (CLTV)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651BCFB-7F0F-E24E-9D64-EB162812E00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41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84027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Analytical CRM Data Warehouse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FEDF25-A081-6F4D-8695-A07E4CC0EFC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pic>
        <p:nvPicPr>
          <p:cNvPr id="41989" name="Picture 7" descr="Ess10_Fig-8-1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1502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39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Business Value of CRM Systems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Increased customer satisfaction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Reduced direct-marketing costs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More effective marketing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Lower costs for customer acquisition/retention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Increased sales revenue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4036A10-A9CB-1640-AD68-98940E00FB2A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691319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Churn Rate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Number of customers who stop using or purchasing products or services from a company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Indicator of growth or decline of firm’s customer base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91BE5A8-2C9C-3940-9E39-49D6538E7B97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44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978953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Enterprise Applications: </a:t>
            </a:r>
            <a:b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New Opportunities and Challenges</a:t>
            </a:r>
            <a:endParaRPr lang="zh-TW" altLang="en-US" sz="40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040312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Enterprise application challenges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Highly expensive to purchase and implement enterprise applications</a:t>
            </a:r>
          </a:p>
          <a:p>
            <a:pPr lvl="2"/>
            <a:r>
              <a:rPr lang="en-US" altLang="zh-TW" sz="2800">
                <a:latin typeface="Calibri" charset="0"/>
                <a:ea typeface="標楷體" charset="-120"/>
              </a:rPr>
              <a:t>Average “large” system—$12 million +</a:t>
            </a:r>
          </a:p>
          <a:p>
            <a:pPr lvl="2"/>
            <a:r>
              <a:rPr lang="en-US" altLang="zh-TW" sz="2800">
                <a:latin typeface="Calibri" charset="0"/>
                <a:ea typeface="標楷體" charset="-120"/>
              </a:rPr>
              <a:t>Average “small/midsize” system—$3.5 million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Technology changes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Business process changes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Organizational learning, changes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Switching costs, dependence on software vendors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Data standardization, management, cleansing</a:t>
            </a:r>
          </a:p>
          <a:p>
            <a:endParaRPr lang="zh-TW" altLang="en-US" sz="28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459BEFA-83A4-8F47-A19E-15532F0BF8DE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45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843005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91588" cy="865187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Next-Generation Enterprise Applications</a:t>
            </a:r>
            <a:endParaRPr lang="zh-TW" altLang="en-US" sz="40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385763" y="1236663"/>
            <a:ext cx="8434387" cy="4929187"/>
          </a:xfrm>
        </p:spPr>
        <p:txBody>
          <a:bodyPr/>
          <a:lstStyle/>
          <a:p>
            <a:r>
              <a:rPr lang="en-US" altLang="zh-TW">
                <a:latin typeface="Calibri" charset="0"/>
                <a:ea typeface="標楷體" charset="-120"/>
              </a:rPr>
              <a:t>Enterprise solutions/suites: 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Make applications more flexible, Web-enabled, integrated with other systems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SOA standards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Open-source applications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On-demand solutions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Cloud-based versions</a:t>
            </a:r>
          </a:p>
          <a:p>
            <a:r>
              <a:rPr lang="en-US" altLang="zh-TW">
                <a:latin typeface="Calibri" charset="0"/>
                <a:ea typeface="標楷體" charset="-120"/>
              </a:rPr>
              <a:t>Functionality for mobile platform</a:t>
            </a: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1BE1F25-2AD7-C748-8956-50FF6C078D8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62473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91588" cy="865187"/>
          </a:xfrm>
        </p:spPr>
        <p:txBody>
          <a:bodyPr/>
          <a:lstStyle/>
          <a:p>
            <a:r>
              <a:rPr lang="en-US" altLang="zh-TW" sz="4000">
                <a:solidFill>
                  <a:schemeClr val="tx2"/>
                </a:solidFill>
                <a:latin typeface="Calibri" charset="0"/>
                <a:ea typeface="標楷體" charset="-120"/>
              </a:rPr>
              <a:t>Next-Generation Enterprise Applications</a:t>
            </a:r>
            <a:endParaRPr lang="zh-TW" altLang="en-US" sz="400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256212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Social CRM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Incorporating social networking technologies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Company social networks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Customer interaction via Facebook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For example: Buzzient platform integrates social media with enterprise applications</a:t>
            </a:r>
          </a:p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Business intelligence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Inclusion of BI with enterprise applications</a:t>
            </a: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Flexible reporting, ad hoc analysis, “what-if” scenarios, digital dashboards,  data visualization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BD0CF71-DA15-BB4E-BC27-BC6D586F7A3A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03244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601787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4000" dirty="0">
                <a:solidFill>
                  <a:srgbClr val="FF0000"/>
                </a:solidFill>
              </a:rPr>
              <a:t>E-commerce: Zagat </a:t>
            </a:r>
            <a:r>
              <a:rPr lang="en-US" altLang="zh-TW" sz="3200" dirty="0" smtClean="0"/>
              <a:t>(Chap. 10)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(pp.443-445)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</a:rPr>
              <a:t>To Pay or Not to Pay: Zagat’s Dilemma</a:t>
            </a:r>
            <a:endParaRPr lang="zh-TW" alt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600">
                <a:latin typeface="Calibri" charset="0"/>
                <a:ea typeface="標楷體" charset="-120"/>
              </a:rPr>
              <a:t>1. Evaluate Zagat using the competitive forces and value chain models.</a:t>
            </a:r>
          </a:p>
          <a:p>
            <a:pPr algn="just">
              <a:buFont typeface="Arial" charset="0"/>
              <a:buNone/>
            </a:pPr>
            <a:r>
              <a:rPr lang="en-US" altLang="zh-TW" sz="2600">
                <a:latin typeface="Calibri" charset="0"/>
                <a:ea typeface="標楷體" charset="-120"/>
              </a:rPr>
              <a:t>2. Compare Zagat’s and Yelp’s e-commerce business models. How have those models affected each company's Web strategy?</a:t>
            </a:r>
          </a:p>
          <a:p>
            <a:pPr algn="just">
              <a:buFont typeface="Arial" charset="0"/>
              <a:buNone/>
            </a:pPr>
            <a:r>
              <a:rPr lang="en-US" altLang="zh-TW" sz="2600">
                <a:latin typeface="Calibri" charset="0"/>
                <a:ea typeface="標楷體" charset="-120"/>
              </a:rPr>
              <a:t>3. Why was Zagat’s content well suited for the Web and for the mobile digital platform?</a:t>
            </a:r>
          </a:p>
          <a:p>
            <a:pPr algn="just">
              <a:buFont typeface="Arial" charset="0"/>
              <a:buNone/>
            </a:pPr>
            <a:r>
              <a:rPr lang="en-US" altLang="zh-TW" sz="2600">
                <a:latin typeface="Calibri" charset="0"/>
                <a:ea typeface="標楷體" charset="-120"/>
              </a:rPr>
              <a:t>4. Do you think Zagat’s decision to use a pay wall for its Web site was a mistake? Why or why not?</a:t>
            </a:r>
          </a:p>
          <a:p>
            <a:pPr algn="just">
              <a:buFont typeface="Arial" charset="0"/>
              <a:buNone/>
            </a:pPr>
            <a:r>
              <a:rPr lang="en-US" altLang="zh-TW" sz="2500">
                <a:latin typeface="Calibri" charset="0"/>
                <a:ea typeface="標楷體" charset="-120"/>
              </a:rPr>
              <a:t>5. Will Zagat’s acquisition by Google make it more competitive? Explain your answer.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A659F79-8517-E048-A411-C1E3DDD5C92E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48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36182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資訊管理專題</a:t>
            </a:r>
            <a:br>
              <a:rPr lang="zh-TW" altLang="en-US" dirty="0">
                <a:solidFill>
                  <a:srgbClr val="FF0000"/>
                </a:solidFill>
              </a:rPr>
            </a:br>
            <a:r>
              <a:rPr lang="en-US" altLang="zh-TW" sz="3600" dirty="0" smtClean="0">
                <a:solidFill>
                  <a:srgbClr val="FF0000"/>
                </a:solidFill>
              </a:rPr>
              <a:t>(Hot </a:t>
            </a:r>
            <a:r>
              <a:rPr lang="en-US" altLang="zh-TW" sz="3600" dirty="0">
                <a:solidFill>
                  <a:srgbClr val="FF0000"/>
                </a:solidFill>
              </a:rPr>
              <a:t>Issues of Information </a:t>
            </a:r>
            <a:r>
              <a:rPr lang="en-US" altLang="zh-TW" sz="3600" dirty="0" smtClean="0">
                <a:solidFill>
                  <a:srgbClr val="FF0000"/>
                </a:solidFill>
              </a:rPr>
              <a:t>Management)</a:t>
            </a:r>
            <a:endParaRPr lang="zh-TW" altLang="en-US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週四  </a:t>
            </a:r>
            <a:r>
              <a:rPr lang="en-US" altLang="zh-TW" dirty="0"/>
              <a:t>7,8 (14:10-16:00</a:t>
            </a:r>
            <a:r>
              <a:rPr lang="en-US" altLang="zh-TW"/>
              <a:t>) </a:t>
            </a:r>
            <a:r>
              <a:rPr lang="en-US" altLang="zh-TW" smtClean="0"/>
              <a:t>B709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dirty="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+mn-lt"/>
                <a:ea typeface="+mn-ea"/>
              </a:rPr>
              <a:t>the Networked Enterprise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dirty="0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en-US" altLang="zh-TW" sz="3200" b="1" dirty="0" smtClean="0">
                <a:solidFill>
                  <a:srgbClr val="FF0000"/>
                </a:solidFill>
                <a:latin typeface="+mn-lt"/>
                <a:ea typeface="+mn-ea"/>
              </a:rPr>
              <a:t>Digital Age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Managing Systems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1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rgbClr val="FF0000"/>
                </a:solidFill>
              </a:rPr>
              <a:t>3</a:t>
            </a:r>
            <a:endParaRPr lang="zh-TW" altLang="en-US" sz="72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tx2"/>
                </a:solidFill>
              </a:rPr>
              <a:t>2</a:t>
            </a:r>
            <a:endParaRPr lang="zh-TW" altLang="en-US" sz="7200" b="1" dirty="0">
              <a:solidFill>
                <a:schemeClr val="tx2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zh-TW" altLang="en-US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33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342900" lvl="1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3B25B-5D40-49B8-BE46-8233DC8A956A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30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Chap. 9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 Achieving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Operational Excellence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and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Customer Intimacy –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Enterprise Application: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Summit and SAP</a:t>
            </a:r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EF833BC-3E69-594B-9A66-0F27862AA17F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856662" cy="1601787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Case Study: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4000" dirty="0" smtClean="0">
                <a:solidFill>
                  <a:srgbClr val="FF0000"/>
                </a:solidFill>
              </a:rPr>
              <a:t>Summit </a:t>
            </a:r>
            <a:r>
              <a:rPr lang="en-US" altLang="zh-TW" sz="4000" dirty="0">
                <a:solidFill>
                  <a:srgbClr val="FF0000"/>
                </a:solidFill>
              </a:rPr>
              <a:t>and SAP</a:t>
            </a:r>
            <a:r>
              <a:rPr lang="en-US" altLang="zh-TW" sz="3200" dirty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/>
              <a:t>(Chap. 9)</a:t>
            </a:r>
            <a:r>
              <a:rPr lang="en-US" altLang="zh-TW" sz="3600" dirty="0" smtClean="0"/>
              <a:t> 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</a:rPr>
              <a:t>(pp. 396-398)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</a:rPr>
              <a:t>Summit Electric Lights Up with a New ERP System</a:t>
            </a:r>
            <a:endParaRPr lang="zh-TW" alt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7609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1. Which business processes are the most important at Summit Electric Supply? Why?</a:t>
            </a:r>
          </a:p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2. What problems did Summit have with its old systems? What was the business impact of those problems?</a:t>
            </a:r>
          </a:p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3. How did Summit’s ERP system improve operational efficiency and decision making? Give several examples.</a:t>
            </a:r>
          </a:p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4. Describe two ways in which Summit’s customers benefit from the new ERP system.</a:t>
            </a:r>
          </a:p>
          <a:p>
            <a:pPr algn="just">
              <a:buFont typeface="Arial" charset="0"/>
              <a:buNone/>
            </a:pPr>
            <a:r>
              <a:rPr lang="en-US" altLang="zh-TW" sz="2800">
                <a:latin typeface="Calibri" charset="0"/>
                <a:ea typeface="標楷體" charset="-120"/>
              </a:rPr>
              <a:t>5. Diagram Summit’s old and new process for handling chargebacks. </a:t>
            </a: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  <a:p>
            <a:pPr algn="just">
              <a:buFont typeface="Arial" charset="0"/>
              <a:buNone/>
            </a:pPr>
            <a:endParaRPr lang="en-US" altLang="zh-TW" sz="2800">
              <a:latin typeface="Calibri" charset="0"/>
              <a:ea typeface="標楷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1A13677-FB2D-3342-B45C-FF28EBB7D049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17433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27298C1-922B-214E-8C44-B528C881C894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10243" name="群組 17"/>
          <p:cNvGrpSpPr>
            <a:grpSpLocks/>
          </p:cNvGrpSpPr>
          <p:nvPr/>
        </p:nvGrpSpPr>
        <p:grpSpPr bwMode="auto">
          <a:xfrm>
            <a:off x="806450" y="1412875"/>
            <a:ext cx="7726363" cy="5048250"/>
            <a:chOff x="806544" y="1412776"/>
            <a:chExt cx="7725896" cy="5048451"/>
          </a:xfrm>
        </p:grpSpPr>
        <p:sp>
          <p:nvSpPr>
            <p:cNvPr id="19" name="矩形 18"/>
            <p:cNvSpPr/>
            <p:nvPr/>
          </p:nvSpPr>
          <p:spPr bwMode="auto">
            <a:xfrm>
              <a:off x="806544" y="2765040"/>
              <a:ext cx="1695928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Management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06544" y="4207455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Organization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806544" y="5649869"/>
              <a:ext cx="1695740" cy="811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Technology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633091" y="4207455"/>
              <a:ext cx="1695928" cy="811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Information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System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633091" y="1412776"/>
              <a:ext cx="1695928" cy="811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tx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tx1"/>
                  </a:solidFill>
                </a:rPr>
              </a:br>
              <a:r>
                <a:rPr lang="en-US" altLang="zh-TW" sz="2000" b="1" dirty="0">
                  <a:solidFill>
                    <a:schemeClr val="tx1"/>
                  </a:solidFill>
                </a:rPr>
                <a:t>Challenges</a:t>
              </a:r>
              <a:endParaRPr lang="zh-TW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836512" y="4207455"/>
              <a:ext cx="1695928" cy="81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2000" b="1" dirty="0">
                  <a:solidFill>
                    <a:schemeClr val="bg1"/>
                  </a:solidFill>
                </a:rPr>
                <a:t>Business </a:t>
              </a:r>
              <a:br>
                <a:rPr lang="en-US" altLang="zh-TW" sz="2000" b="1" dirty="0">
                  <a:solidFill>
                    <a:schemeClr val="bg1"/>
                  </a:solidFill>
                </a:rPr>
              </a:br>
              <a:r>
                <a:rPr lang="en-US" altLang="zh-TW" sz="2000" b="1" dirty="0">
                  <a:solidFill>
                    <a:schemeClr val="bg1"/>
                  </a:solidFill>
                </a:rPr>
                <a:t>Solutions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 bwMode="auto">
            <a:xfrm>
              <a:off x="2501892" y="3170209"/>
              <a:ext cx="1131820" cy="10366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 bwMode="auto">
            <a:xfrm>
              <a:off x="2501892" y="4613303"/>
              <a:ext cx="1131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 bwMode="auto">
            <a:xfrm flipV="1">
              <a:off x="2501892" y="5018133"/>
              <a:ext cx="1131820" cy="1038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 bwMode="auto">
            <a:xfrm>
              <a:off x="5329059" y="4613303"/>
              <a:ext cx="15064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圖案 29"/>
            <p:cNvCxnSpPr/>
            <p:nvPr/>
          </p:nvCxnSpPr>
          <p:spPr bwMode="auto">
            <a:xfrm rot="16200000" flipV="1">
              <a:off x="5312271" y="1834393"/>
              <a:ext cx="2389282" cy="235570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圖案 30"/>
            <p:cNvCxnSpPr/>
            <p:nvPr/>
          </p:nvCxnSpPr>
          <p:spPr bwMode="auto">
            <a:xfrm rot="10800000" flipV="1">
              <a:off x="1654218" y="1817605"/>
              <a:ext cx="1979493" cy="94777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36" name="標題 1"/>
          <p:cNvSpPr txBox="1">
            <a:spLocks/>
          </p:cNvSpPr>
          <p:nvPr/>
        </p:nvSpPr>
        <p:spPr bwMode="auto">
          <a:xfrm>
            <a:off x="323850" y="44450"/>
            <a:ext cx="85693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4000" smtClean="0">
                <a:solidFill>
                  <a:srgbClr val="FF0000"/>
                </a:solidFill>
              </a:rPr>
              <a:t>Overview of </a:t>
            </a:r>
            <a:br>
              <a:rPr kumimoji="0" lang="en-US" altLang="zh-TW" sz="4000" smtClean="0">
                <a:solidFill>
                  <a:srgbClr val="FF0000"/>
                </a:solidFill>
              </a:rPr>
            </a:br>
            <a:r>
              <a:rPr kumimoji="0" lang="en-US" altLang="zh-TW" sz="4000" smtClean="0">
                <a:solidFill>
                  <a:srgbClr val="FF0000"/>
                </a:solidFill>
              </a:rPr>
              <a:t>Fundamental MIS Concepts</a:t>
            </a:r>
            <a:endParaRPr kumimoji="0"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CCDDA8C9-7A92-411E-B544-674758070762}" type="slidenum">
              <a:rPr lang="zh-TW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4351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4352" name="TextBox 20"/>
          <p:cNvSpPr txBox="1">
            <a:spLocks noChangeArrowheads="1"/>
          </p:cNvSpPr>
          <p:nvPr/>
        </p:nvSpPr>
        <p:spPr bwMode="auto">
          <a:xfrm>
            <a:off x="5508625" y="31527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4353" name="TextBox 21"/>
          <p:cNvSpPr txBox="1">
            <a:spLocks noChangeArrowheads="1"/>
          </p:cNvSpPr>
          <p:nvPr/>
        </p:nvSpPr>
        <p:spPr bwMode="auto">
          <a:xfrm>
            <a:off x="2195513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4354" name="TextBox 22"/>
          <p:cNvSpPr txBox="1">
            <a:spLocks noChangeArrowheads="1"/>
          </p:cNvSpPr>
          <p:nvPr/>
        </p:nvSpPr>
        <p:spPr bwMode="auto">
          <a:xfrm>
            <a:off x="2195513" y="3225800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4355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4356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4357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4358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1848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9126</TotalTime>
  <Words>2497</Words>
  <Application>Microsoft Office PowerPoint</Application>
  <PresentationFormat>如螢幕大小 (4:3)</PresentationFormat>
  <Paragraphs>363</Paragraphs>
  <Slides>50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Office 佈景主題</vt:lpstr>
      <vt:lpstr>資訊管理專題 Hot Issues of Information Management</vt:lpstr>
      <vt:lpstr>PowerPoint 簡報</vt:lpstr>
      <vt:lpstr>PowerPoint 簡報</vt:lpstr>
      <vt:lpstr>PowerPoint 簡報</vt:lpstr>
      <vt:lpstr>Management Information Systems: Managing the Digital Firm</vt:lpstr>
      <vt:lpstr>Chap. 9   Achieving  Operational Excellence  and  Customer Intimacy –  Enterprise Application:  Summit and SAP</vt:lpstr>
      <vt:lpstr>Case Study:  Summit and SAP (Chap. 9) (pp. 396-398) Summit Electric Lights Up with a New ERP System</vt:lpstr>
      <vt:lpstr>PowerPoint 簡報</vt:lpstr>
      <vt:lpstr>Business Model</vt:lpstr>
      <vt:lpstr>Definition of Business Model</vt:lpstr>
      <vt:lpstr>Definition of Business Strategy</vt:lpstr>
      <vt:lpstr>Objectives</vt:lpstr>
      <vt:lpstr>Business Objectives</vt:lpstr>
      <vt:lpstr>Strategic  Business Objectives of  Information Systems</vt:lpstr>
      <vt:lpstr>Strategic Business Objectives of Information Systems</vt:lpstr>
      <vt:lpstr>Chap. 9   Achieving  Operational Excellence  and  Customer Intimacy –  Enterprise Application</vt:lpstr>
      <vt:lpstr>The Interdependence Between Organizations and Information Technology</vt:lpstr>
      <vt:lpstr>Business Processes</vt:lpstr>
      <vt:lpstr>Enterprise Systems</vt:lpstr>
      <vt:lpstr>Enterprise Software</vt:lpstr>
      <vt:lpstr>How Enterprise Systems Work</vt:lpstr>
      <vt:lpstr>Business Value of  Enterprise Systems</vt:lpstr>
      <vt:lpstr>Supply Chain Management Systems</vt:lpstr>
      <vt:lpstr>Supply Chain Management Systems: Nike’s Supply Chain</vt:lpstr>
      <vt:lpstr>Supply Chain Management Systems</vt:lpstr>
      <vt:lpstr>Supply Chain Management Systems: The Bullwhip Effect</vt:lpstr>
      <vt:lpstr>Supply Chain Management Software</vt:lpstr>
      <vt:lpstr>Global Supply Chain Issues</vt:lpstr>
      <vt:lpstr>Internet Helps Manage  Global Complexities</vt:lpstr>
      <vt:lpstr>Supply Chain Management</vt:lpstr>
      <vt:lpstr>PowerPoint 簡報</vt:lpstr>
      <vt:lpstr>The Future Internet-Driven  Supply Chain</vt:lpstr>
      <vt:lpstr>Business Value of SCM Systems</vt:lpstr>
      <vt:lpstr>Customer Relationship Management Systems</vt:lpstr>
      <vt:lpstr>Customer Relationship Management (CRM)</vt:lpstr>
      <vt:lpstr>CRM Software</vt:lpstr>
      <vt:lpstr>CRM packages typically include tools for</vt:lpstr>
      <vt:lpstr>How CRM Systems Support Marketing</vt:lpstr>
      <vt:lpstr>CRM Software Capabilities</vt:lpstr>
      <vt:lpstr>Customer Loyalty Management Process Map</vt:lpstr>
      <vt:lpstr>Customer Relationship Management Systems</vt:lpstr>
      <vt:lpstr>Analytical CRM Data Warehouse</vt:lpstr>
      <vt:lpstr>Business Value of CRM Systems</vt:lpstr>
      <vt:lpstr>Churn Rate</vt:lpstr>
      <vt:lpstr>Enterprise Applications:  New Opportunities and Challenges</vt:lpstr>
      <vt:lpstr>Next-Generation Enterprise Applications</vt:lpstr>
      <vt:lpstr>Next-Generation Enterprise Applications</vt:lpstr>
      <vt:lpstr>Case Study:  E-commerce: Zagat (Chap. 10) (pp.443-445) To Pay or Not to Pay: Zagat’s Dilemma</vt:lpstr>
      <vt:lpstr>資訊管理專題 (Hot Issues of Information Management)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Case Study for Information Management (資訊管理個案)</dc:subject>
  <dc:creator>myday</dc:creator>
  <cp:keywords>Hot Issues of Information Management (資訊管理專題)</cp:keywords>
  <dc:description>Case Study for Information Management
資訊管理個案</dc:description>
  <cp:lastModifiedBy>myday</cp:lastModifiedBy>
  <cp:revision>554</cp:revision>
  <dcterms:created xsi:type="dcterms:W3CDTF">2011-02-14T23:24:00Z</dcterms:created>
  <dcterms:modified xsi:type="dcterms:W3CDTF">2016-12-01T23:07:54Z</dcterms:modified>
</cp:coreProperties>
</file>