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612" r:id="rId2"/>
    <p:sldId id="830" r:id="rId3"/>
    <p:sldId id="831" r:id="rId4"/>
    <p:sldId id="832" r:id="rId5"/>
    <p:sldId id="992" r:id="rId6"/>
    <p:sldId id="993" r:id="rId7"/>
    <p:sldId id="994" r:id="rId8"/>
    <p:sldId id="995" r:id="rId9"/>
    <p:sldId id="996" r:id="rId10"/>
    <p:sldId id="997" r:id="rId11"/>
    <p:sldId id="998" r:id="rId12"/>
    <p:sldId id="999" r:id="rId13"/>
    <p:sldId id="1000" r:id="rId14"/>
    <p:sldId id="1001" r:id="rId15"/>
    <p:sldId id="1002" r:id="rId16"/>
    <p:sldId id="1003" r:id="rId17"/>
    <p:sldId id="1004" r:id="rId18"/>
    <p:sldId id="1005" r:id="rId19"/>
    <p:sldId id="1006" r:id="rId20"/>
    <p:sldId id="1007" r:id="rId21"/>
    <p:sldId id="1008" r:id="rId22"/>
    <p:sldId id="1009" r:id="rId23"/>
    <p:sldId id="1010" r:id="rId24"/>
    <p:sldId id="1011" r:id="rId25"/>
    <p:sldId id="1012" r:id="rId26"/>
    <p:sldId id="1013" r:id="rId27"/>
    <p:sldId id="1014" r:id="rId28"/>
    <p:sldId id="1015" r:id="rId29"/>
    <p:sldId id="1016" r:id="rId30"/>
    <p:sldId id="1017" r:id="rId31"/>
    <p:sldId id="1018" r:id="rId32"/>
    <p:sldId id="1019" r:id="rId33"/>
    <p:sldId id="1020" r:id="rId34"/>
    <p:sldId id="1021" r:id="rId35"/>
    <p:sldId id="1022" r:id="rId36"/>
    <p:sldId id="1023" r:id="rId37"/>
    <p:sldId id="1024" r:id="rId38"/>
    <p:sldId id="1025" r:id="rId39"/>
    <p:sldId id="1026" r:id="rId40"/>
    <p:sldId id="1027" r:id="rId41"/>
    <p:sldId id="1028" r:id="rId42"/>
    <p:sldId id="1029" r:id="rId43"/>
    <p:sldId id="1030" r:id="rId44"/>
    <p:sldId id="1031" r:id="rId45"/>
    <p:sldId id="1032" r:id="rId46"/>
    <p:sldId id="1033" r:id="rId47"/>
    <p:sldId id="1034" r:id="rId48"/>
    <p:sldId id="1035" r:id="rId49"/>
    <p:sldId id="1036" r:id="rId50"/>
    <p:sldId id="1037" r:id="rId51"/>
    <p:sldId id="1038" r:id="rId52"/>
    <p:sldId id="1039" r:id="rId53"/>
    <p:sldId id="1040" r:id="rId54"/>
    <p:sldId id="1041" r:id="rId55"/>
    <p:sldId id="1042" r:id="rId56"/>
    <p:sldId id="1043" r:id="rId57"/>
    <p:sldId id="1044" r:id="rId58"/>
    <p:sldId id="1045" r:id="rId59"/>
    <p:sldId id="1046" r:id="rId60"/>
    <p:sldId id="1047" r:id="rId61"/>
    <p:sldId id="1048" r:id="rId62"/>
    <p:sldId id="1049" r:id="rId63"/>
    <p:sldId id="1050" r:id="rId64"/>
    <p:sldId id="1051" r:id="rId65"/>
    <p:sldId id="1052" r:id="rId66"/>
    <p:sldId id="1053" r:id="rId67"/>
    <p:sldId id="1054" r:id="rId68"/>
    <p:sldId id="1055" r:id="rId69"/>
    <p:sldId id="1056" r:id="rId70"/>
    <p:sldId id="1057" r:id="rId71"/>
    <p:sldId id="1058" r:id="rId72"/>
    <p:sldId id="817" r:id="rId73"/>
    <p:sldId id="943" r:id="rId74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98282" autoAdjust="0"/>
  </p:normalViewPr>
  <p:slideViewPr>
    <p:cSldViewPr>
      <p:cViewPr varScale="1">
        <p:scale>
          <a:sx n="76" d="100"/>
          <a:sy n="76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QoAOzMTLP5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modelcombo.wordpress.com/2011/02/04/what-would-a-sustainable-techno-cake-business-model-look-lik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3now.com/what-is-the-proper-relationship-for-the-cio-ceo-and-cfo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3now.com/what-is-the-proper-relationship-for-the-cio-ceo-and-cfo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owiki.com/index.php?title=The_Relationship_Between_the_CEO_and_CIO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1051IM4C08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B709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2016-11-24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Telecommunications, the Internet, and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Wireless Technology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Google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, Apple, and Microsoft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Chap.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Understanding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Business Model</a:t>
            </a:r>
          </a:p>
          <a:p>
            <a:r>
              <a:rPr lang="en-US" altLang="zh-TW" smtClean="0"/>
              <a:t>Revenue Model</a:t>
            </a:r>
          </a:p>
          <a:p>
            <a:endParaRPr lang="en-US" altLang="zh-TW" smtClean="0"/>
          </a:p>
          <a:p>
            <a:r>
              <a:rPr lang="en-US" altLang="zh-TW" smtClean="0"/>
              <a:t>Business Strategy</a:t>
            </a:r>
          </a:p>
          <a:p>
            <a:r>
              <a:rPr lang="en-US" altLang="zh-TW" smtClean="0"/>
              <a:t>Business Strategy and </a:t>
            </a:r>
            <a:br>
              <a:rPr lang="en-US" altLang="zh-TW" smtClean="0"/>
            </a:br>
            <a:r>
              <a:rPr lang="en-US" altLang="zh-TW" smtClean="0"/>
              <a:t>Information System Alignment</a:t>
            </a:r>
          </a:p>
          <a:p>
            <a:endParaRPr lang="en-US" altLang="zh-TW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24C2A85-7D86-49BB-B347-12B95913FA35}" type="slidenum">
              <a:rPr lang="zh-TW" altLang="en-US" sz="1200" smtClean="0">
                <a:solidFill>
                  <a:srgbClr val="898989"/>
                </a:solidFill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94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9600" smtClean="0">
                <a:solidFill>
                  <a:srgbClr val="FF0000"/>
                </a:solidFill>
              </a:rPr>
              <a:t>Business Model</a:t>
            </a:r>
            <a:endParaRPr lang="en-US" altLang="zh-TW" sz="20000" smtClean="0">
              <a:solidFill>
                <a:srgbClr val="FF0000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766FC9B-BD64-42B4-8DA8-2D2366258854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20000" smtClean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24AFC63-52EA-4268-A82D-F27948BF842A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C33A88D-B76D-4E8A-AD12-8F0B8718E0A8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2909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D0D0D"/>
                </a:solidFill>
              </a:rPr>
              <a:t>E-commerce </a:t>
            </a:r>
            <a:br>
              <a:rPr lang="en-US" altLang="zh-TW" smtClean="0">
                <a:solidFill>
                  <a:srgbClr val="0D0D0D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Business Models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Portal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E-tailer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Content Provider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Transaction Broker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Market Creator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Service Provider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Community Provider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17D4948-129C-4B3D-A6C8-066B0C1982EB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Kenneth C. Laudon &amp; Jane P. Laudon (2012),  Management Information  Systems: Managing the Digital Firm, Twelfth Edition, Pearson.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D0D0D"/>
                </a:solidFill>
              </a:rPr>
              <a:t>E-commerce </a:t>
            </a:r>
            <a:br>
              <a:rPr lang="en-US" altLang="zh-TW" smtClean="0">
                <a:solidFill>
                  <a:srgbClr val="0D0D0D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Revenue Models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Cambria" pitchFamily="18" charset="0"/>
              <a:buAutoNum type="arabicPeriod"/>
            </a:pPr>
            <a:r>
              <a:rPr lang="en-US" altLang="zh-TW" sz="3600" smtClean="0">
                <a:ea typeface="ＭＳ Ｐゴシック" pitchFamily="34" charset="-128"/>
              </a:rPr>
              <a:t>Advertising </a:t>
            </a:r>
          </a:p>
          <a:p>
            <a:pPr marL="571500" indent="-514350">
              <a:buFont typeface="Cambria" pitchFamily="18" charset="0"/>
              <a:buAutoNum type="arabicPeriod"/>
            </a:pPr>
            <a:r>
              <a:rPr lang="en-US" altLang="zh-TW" sz="3600" smtClean="0">
                <a:ea typeface="ＭＳ Ｐゴシック" pitchFamily="34" charset="-128"/>
              </a:rPr>
              <a:t>Sales </a:t>
            </a:r>
          </a:p>
          <a:p>
            <a:pPr marL="571500" indent="-514350">
              <a:buFont typeface="Cambria" pitchFamily="18" charset="0"/>
              <a:buAutoNum type="arabicPeriod"/>
            </a:pPr>
            <a:r>
              <a:rPr lang="en-US" altLang="zh-TW" sz="3600" smtClean="0">
                <a:ea typeface="ＭＳ Ｐゴシック" pitchFamily="34" charset="-128"/>
              </a:rPr>
              <a:t>Subscription</a:t>
            </a:r>
          </a:p>
          <a:p>
            <a:pPr marL="571500" indent="-514350">
              <a:buFont typeface="Cambria" pitchFamily="18" charset="0"/>
              <a:buAutoNum type="arabicPeriod"/>
            </a:pPr>
            <a:r>
              <a:rPr lang="en-US" altLang="zh-TW" sz="3600" smtClean="0">
                <a:ea typeface="ＭＳ Ｐゴシック" pitchFamily="34" charset="-128"/>
              </a:rPr>
              <a:t>Free/Freemium</a:t>
            </a:r>
          </a:p>
          <a:p>
            <a:pPr marL="571500" indent="-514350">
              <a:buFont typeface="Cambria" pitchFamily="18" charset="0"/>
              <a:buAutoNum type="arabicPeriod"/>
            </a:pPr>
            <a:r>
              <a:rPr lang="en-US" altLang="zh-TW" sz="3600" smtClean="0">
                <a:ea typeface="ＭＳ Ｐゴシック" pitchFamily="34" charset="-128"/>
              </a:rPr>
              <a:t>Transaction Fee </a:t>
            </a:r>
          </a:p>
          <a:p>
            <a:pPr marL="571500" indent="-514350">
              <a:buFont typeface="Cambria" pitchFamily="18" charset="0"/>
              <a:buAutoNum type="arabicPeriod"/>
            </a:pPr>
            <a:r>
              <a:rPr lang="en-US" altLang="zh-TW" sz="3600" smtClean="0">
                <a:ea typeface="ＭＳ Ｐゴシック" pitchFamily="34" charset="-128"/>
              </a:rPr>
              <a:t>Affiliate</a:t>
            </a:r>
          </a:p>
          <a:p>
            <a:pPr marL="571500" indent="-514350"/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665F4BC-1C3F-4350-8DF3-80F925B8B512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Kenneth C. Laudon &amp; Jane P. Laudon (2012),  Management Information  Systems: Managing the Digital Firm, Twelfth Edition, Pearson.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Types</a:t>
            </a:r>
            <a:r>
              <a:rPr lang="en-US" altLang="zh-TW" smtClean="0">
                <a:solidFill>
                  <a:srgbClr val="0D0D0D"/>
                </a:solidFill>
              </a:rPr>
              <a:t> of E-commerce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en-US" altLang="zh-TW" smtClean="0">
                <a:ea typeface="新細明體" charset="-120"/>
                <a:cs typeface="Times New Roman" pitchFamily="18" charset="0"/>
              </a:rPr>
              <a:t>Business-to-consumer (B2C)</a:t>
            </a:r>
          </a:p>
          <a:p>
            <a:pPr marL="514350" indent="-514350">
              <a:spcBef>
                <a:spcPct val="50000"/>
              </a:spcBef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en-US" altLang="zh-TW" smtClean="0">
                <a:ea typeface="新細明體" charset="-120"/>
                <a:cs typeface="Times New Roman" pitchFamily="18" charset="0"/>
              </a:rPr>
              <a:t>Business-to-business (B2B)</a:t>
            </a:r>
          </a:p>
          <a:p>
            <a:pPr marL="514350" indent="-514350">
              <a:spcBef>
                <a:spcPct val="50000"/>
              </a:spcBef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en-US" altLang="zh-TW" smtClean="0">
                <a:ea typeface="新細明體" charset="-120"/>
                <a:cs typeface="Times New Roman" pitchFamily="18" charset="0"/>
              </a:rPr>
              <a:t>Consumer-to-consumer (C2C)</a:t>
            </a:r>
          </a:p>
          <a:p>
            <a:pPr marL="514350" indent="-514350">
              <a:spcBef>
                <a:spcPct val="50000"/>
              </a:spcBef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en-US" altLang="zh-TW" smtClean="0">
                <a:ea typeface="新細明體" charset="-120"/>
                <a:cs typeface="Times New Roman" pitchFamily="18" charset="0"/>
              </a:rPr>
              <a:t>Mobile commerce (m-commerce)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ABCAA2E-28FB-45E4-B0F7-AAB904C1D08B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Kenneth C. Laudon &amp; Jane P. Laudon (2012),  Management Information  Systems: Managing the Digital Firm, Twelfth Edition, Pearson.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E3FD6B1-2E27-423B-A35E-A1EA4833D272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817D4FD-41EF-4BF3-B7A0-9DFBE1D821CC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2051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+mj-lt"/>
              </a:rPr>
              <a:t>Product</a:t>
            </a:r>
          </a:p>
        </p:txBody>
      </p:sp>
      <p:sp>
        <p:nvSpPr>
          <p:cNvPr id="2052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6600"/>
                </a:solidFill>
                <a:latin typeface="+mj-lt"/>
              </a:rPr>
              <a:t>Customer Interface</a:t>
            </a:r>
          </a:p>
        </p:txBody>
      </p:sp>
      <p:sp>
        <p:nvSpPr>
          <p:cNvPr id="2052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4F6228"/>
                </a:solidFill>
                <a:latin typeface="+mj-lt"/>
              </a:rPr>
              <a:t>Infrastructure Management</a:t>
            </a:r>
          </a:p>
        </p:txBody>
      </p:sp>
      <p:sp>
        <p:nvSpPr>
          <p:cNvPr id="20525" name="TextBox 48"/>
          <p:cNvSpPr txBox="1">
            <a:spLocks noChangeArrowheads="1"/>
          </p:cNvSpPr>
          <p:nvPr/>
        </p:nvSpPr>
        <p:spPr bwMode="auto">
          <a:xfrm>
            <a:off x="288454" y="5405462"/>
            <a:ext cx="1619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+mj-lt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24257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3DF240C-ACDC-44FC-B5DC-DF27278E4544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4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</a:t>
            </a:r>
            <a:r>
              <a:rPr lang="en-US" altLang="zh-TW" sz="2400" dirty="0" smtClean="0"/>
              <a:t>2016/09/15   </a:t>
            </a:r>
            <a:r>
              <a:rPr lang="zh-TW" altLang="en-US" sz="2400" dirty="0" smtClean="0"/>
              <a:t>中秋節 </a:t>
            </a:r>
            <a:r>
              <a:rPr lang="en-US" altLang="zh-TW" sz="2400" dirty="0"/>
              <a:t>(</a:t>
            </a:r>
            <a:r>
              <a:rPr lang="zh-TW" altLang="en-US" sz="2400" dirty="0"/>
              <a:t>放假一天</a:t>
            </a:r>
            <a:r>
              <a:rPr lang="en-US" altLang="zh-TW" sz="2400" dirty="0"/>
              <a:t>) (Mid-Autumn Festival)(Day off</a:t>
            </a:r>
            <a:r>
              <a:rPr lang="en-US" altLang="zh-TW" sz="2400" dirty="0" smtClean="0"/>
              <a:t>)</a:t>
            </a:r>
            <a:endParaRPr lang="zh-TW" altLang="en-US" sz="2400" dirty="0"/>
          </a:p>
          <a:p>
            <a:pPr>
              <a:buNone/>
            </a:pPr>
            <a:r>
              <a:rPr lang="en-US" altLang="zh-TW" sz="2400" dirty="0" smtClean="0"/>
              <a:t>2   2016/09/22   </a:t>
            </a:r>
            <a:r>
              <a:rPr lang="en-US" altLang="zh-TW" sz="2400" dirty="0"/>
              <a:t>Introduction to Case Study for Information </a:t>
            </a:r>
            <a:br>
              <a:rPr lang="en-US" altLang="zh-TW" sz="2400" dirty="0"/>
            </a:br>
            <a:r>
              <a:rPr lang="en-US" altLang="zh-TW" sz="2400" dirty="0"/>
              <a:t>                         Management Hot </a:t>
            </a:r>
            <a:r>
              <a:rPr lang="en-US" altLang="zh-TW" sz="2400" dirty="0" smtClean="0"/>
              <a:t>Topics</a:t>
            </a:r>
          </a:p>
          <a:p>
            <a:pPr>
              <a:buNone/>
            </a:pPr>
            <a:r>
              <a:rPr lang="en-US" altLang="zh-TW" sz="2400" dirty="0"/>
              <a:t>3   </a:t>
            </a:r>
            <a:r>
              <a:rPr lang="en-US" altLang="zh-TW" sz="2400" dirty="0" smtClean="0"/>
              <a:t>2016/09/29   Information </a:t>
            </a:r>
            <a:r>
              <a:rPr lang="en-US" altLang="zh-TW" sz="2400" dirty="0"/>
              <a:t>Systems in Global Business: UPS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1) (</a:t>
            </a:r>
            <a:r>
              <a:rPr lang="en-US" altLang="zh-TW" sz="2400" dirty="0"/>
              <a:t>pp.53-54)</a:t>
            </a:r>
          </a:p>
          <a:p>
            <a:pPr>
              <a:buNone/>
            </a:pPr>
            <a:r>
              <a:rPr lang="en-US" altLang="zh-TW" sz="2400" dirty="0" smtClean="0"/>
              <a:t>4   2016/10/06   </a:t>
            </a:r>
            <a:r>
              <a:rPr lang="en-US" altLang="zh-TW" sz="2400" dirty="0"/>
              <a:t>Global E-Business and Collaboration: P&amp;G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</a:t>
            </a:r>
          </a:p>
          <a:p>
            <a:pPr>
              <a:buNone/>
            </a:pPr>
            <a:r>
              <a:rPr lang="en-US" altLang="zh-TW" sz="2400" dirty="0" smtClean="0"/>
              <a:t>5   2016/10/13   </a:t>
            </a:r>
            <a:r>
              <a:rPr lang="en-US" altLang="zh-TW" sz="2400" dirty="0"/>
              <a:t>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</a:t>
            </a:r>
          </a:p>
          <a:p>
            <a:pPr>
              <a:buNone/>
            </a:pPr>
            <a:r>
              <a:rPr lang="en-US" altLang="zh-TW" sz="2400" dirty="0" smtClean="0"/>
              <a:t>6   2016/10/20   </a:t>
            </a:r>
            <a:r>
              <a:rPr lang="en-US" altLang="zh-TW" sz="2400" dirty="0"/>
              <a:t>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</a:t>
            </a:r>
          </a:p>
          <a:p>
            <a:pPr>
              <a:buFont typeface="Arial" charset="0"/>
              <a:buNone/>
            </a:pPr>
            <a:endParaRPr lang="en-US" altLang="zh-TW" sz="2400" dirty="0" smtClean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FE88677-29AA-438E-BB80-1B65D726378E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20"/>
          <p:cNvSpPr txBox="1">
            <a:spLocks noChangeArrowheads="1"/>
          </p:cNvSpPr>
          <p:nvPr/>
        </p:nvSpPr>
        <p:spPr bwMode="auto">
          <a:xfrm>
            <a:off x="7451725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253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253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22537" name="TextBox 24"/>
          <p:cNvSpPr txBox="1">
            <a:spLocks noChangeArrowheads="1"/>
          </p:cNvSpPr>
          <p:nvPr/>
        </p:nvSpPr>
        <p:spPr bwMode="auto">
          <a:xfrm>
            <a:off x="2627313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22538" name="TextBox 25"/>
          <p:cNvSpPr txBox="1">
            <a:spLocks noChangeArrowheads="1"/>
          </p:cNvSpPr>
          <p:nvPr/>
        </p:nvSpPr>
        <p:spPr bwMode="auto">
          <a:xfrm>
            <a:off x="2627313" y="3933825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22539" name="TextBox 26"/>
          <p:cNvSpPr txBox="1">
            <a:spLocks noChangeArrowheads="1"/>
          </p:cNvSpPr>
          <p:nvPr/>
        </p:nvSpPr>
        <p:spPr bwMode="auto">
          <a:xfrm>
            <a:off x="586740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254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2254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22542" name="TextBox 29"/>
          <p:cNvSpPr txBox="1">
            <a:spLocks noChangeArrowheads="1"/>
          </p:cNvSpPr>
          <p:nvPr/>
        </p:nvSpPr>
        <p:spPr bwMode="auto">
          <a:xfrm>
            <a:off x="75565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517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A455CBA-BE52-4759-9C47-BCCA834991E4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48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844675"/>
            <a:ext cx="4484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7399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smtClean="0"/>
              <a:t>1. Customer Segments</a:t>
            </a:r>
          </a:p>
          <a:p>
            <a:pPr lvl="1"/>
            <a:r>
              <a:rPr lang="en-US" altLang="zh-TW" sz="2400" smtClean="0"/>
              <a:t>An organization serves one or several Customer Segments.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2. Value Propositions</a:t>
            </a:r>
          </a:p>
          <a:p>
            <a:pPr lvl="1"/>
            <a:r>
              <a:rPr lang="en-US" altLang="zh-TW" sz="2400" smtClean="0"/>
              <a:t>It seeks to solve customer problems and satisfy customer needs with value propositions.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3. Channels</a:t>
            </a:r>
          </a:p>
          <a:p>
            <a:pPr lvl="1"/>
            <a:r>
              <a:rPr lang="en-US" altLang="zh-TW" sz="2400" smtClean="0"/>
              <a:t>Value propositions are delivered to customers through communication, distribution, and sales Channels.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4. Customer Relationships</a:t>
            </a:r>
          </a:p>
          <a:p>
            <a:pPr lvl="1"/>
            <a:r>
              <a:rPr lang="en-US" altLang="zh-TW" sz="2400" smtClean="0"/>
              <a:t>Customer relationships are established and maintained with each Customer Segment.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88FAE8C-1555-4FE0-86C7-41BC096185A9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69281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497888" cy="54340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smtClean="0"/>
              <a:t>5. Revenue Streams</a:t>
            </a:r>
          </a:p>
          <a:p>
            <a:pPr lvl="1"/>
            <a:r>
              <a:rPr lang="en-US" altLang="zh-TW" sz="2400" smtClean="0"/>
              <a:t>Revenue streams result from value propositions successfully offered to customers.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6. Key Resources</a:t>
            </a:r>
          </a:p>
          <a:p>
            <a:pPr lvl="1"/>
            <a:r>
              <a:rPr lang="en-US" altLang="zh-TW" sz="2400" smtClean="0"/>
              <a:t>Key resources are the assets required to offer and deliver the previously described elements…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7. Key Activities</a:t>
            </a:r>
          </a:p>
          <a:p>
            <a:pPr lvl="1"/>
            <a:r>
              <a:rPr lang="en-US" altLang="zh-TW" sz="2400" smtClean="0"/>
              <a:t>…by performing a number of Key Activities.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8. Key Partnerships</a:t>
            </a:r>
          </a:p>
          <a:p>
            <a:pPr lvl="1"/>
            <a:r>
              <a:rPr lang="en-US" altLang="zh-TW" sz="2400" smtClean="0"/>
              <a:t>Some activities are outsourced and some resources are acquired outside the enterprise.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9. Cost Structure</a:t>
            </a:r>
          </a:p>
          <a:p>
            <a:pPr lvl="1"/>
            <a:r>
              <a:rPr lang="en-US" altLang="zh-TW" sz="2400" smtClean="0"/>
              <a:t>The business model elements result in the cost structure.</a:t>
            </a:r>
          </a:p>
          <a:p>
            <a:pPr marL="0" indent="0"/>
            <a:endParaRPr lang="en-US" altLang="zh-TW" sz="240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8005410-A4EF-4063-93C5-76AE3568A578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8297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F61CC29-00B7-44E5-B538-646DD2D60024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6639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6640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6644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26645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26646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74687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Generation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A847EA5-4486-49AA-80AD-A7AFCEB1931D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331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7348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Generation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DB76D00-1403-4FA8-955A-49A7E6DB4439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8431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EB19824-B54F-4B9B-9370-A456F1104B8A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450"/>
            <a:ext cx="8294688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99945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34EB58F-AF88-4ADA-84E2-9A3BE5C32C15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6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26E372E-1B4A-49E0-9522-3B4821C4A783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 smtClean="0"/>
              <a:t>7   2016/10/27   </a:t>
            </a:r>
            <a:r>
              <a:rPr lang="en-US" altLang="zh-TW" sz="2400" dirty="0"/>
              <a:t>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Amazon </a:t>
            </a:r>
            <a:r>
              <a:rPr lang="en-US" altLang="zh-TW" sz="2400" dirty="0"/>
              <a:t>and Cloud Computing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5) </a:t>
            </a:r>
            <a:r>
              <a:rPr lang="en-US" altLang="zh-TW" sz="2400" dirty="0"/>
              <a:t>(pp. 234-236)</a:t>
            </a:r>
          </a:p>
          <a:p>
            <a:pPr>
              <a:buNone/>
            </a:pPr>
            <a:r>
              <a:rPr lang="en-US" altLang="zh-TW" sz="2400" dirty="0" smtClean="0"/>
              <a:t>8   2016/11/03   </a:t>
            </a:r>
            <a:r>
              <a:rPr lang="en-US" altLang="zh-TW" sz="2400" dirty="0"/>
              <a:t>Foundations of Business Intelligence: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IBM </a:t>
            </a:r>
            <a:r>
              <a:rPr lang="en-US" altLang="zh-TW" sz="2400" dirty="0"/>
              <a:t>and Big Data </a:t>
            </a:r>
            <a:r>
              <a:rPr lang="en-US" altLang="zh-TW" sz="2400" dirty="0" smtClean="0"/>
              <a:t>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6) </a:t>
            </a:r>
            <a:r>
              <a:rPr lang="en-US" altLang="zh-TW" sz="2400" dirty="0"/>
              <a:t>(pp.261-262)</a:t>
            </a:r>
          </a:p>
          <a:p>
            <a:pPr>
              <a:buNone/>
            </a:pPr>
            <a:r>
              <a:rPr lang="en-US" altLang="zh-TW" sz="2400" dirty="0" smtClean="0"/>
              <a:t>9   2016/11/10   </a:t>
            </a:r>
            <a:r>
              <a:rPr lang="en-US" altLang="zh-TW" sz="2400" dirty="0"/>
              <a:t>Midterm Report (</a:t>
            </a:r>
            <a:r>
              <a:rPr lang="zh-TW" altLang="en-US" sz="2400" dirty="0"/>
              <a:t>期中報告</a:t>
            </a:r>
            <a:r>
              <a:rPr lang="en-US" altLang="zh-TW" sz="2400" dirty="0"/>
              <a:t>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 smtClean="0"/>
              <a:t>10   2016/11/17   </a:t>
            </a:r>
            <a:r>
              <a:rPr lang="zh-TW" altLang="en-US" sz="2400" dirty="0"/>
              <a:t>期中考試</a:t>
            </a:r>
            <a:r>
              <a:rPr lang="zh-TW" altLang="en-US" sz="2400" dirty="0" smtClean="0"/>
              <a:t>週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11   2016/11/24   </a:t>
            </a:r>
            <a:r>
              <a:rPr lang="en-US" altLang="zh-TW" sz="2400" dirty="0">
                <a:solidFill>
                  <a:srgbClr val="FF0000"/>
                </a:solidFill>
              </a:rPr>
              <a:t>Telecommunications, the Internet, and Wireless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  </a:t>
            </a:r>
            <a:r>
              <a:rPr lang="en-US" altLang="zh-TW" sz="2400" dirty="0" smtClean="0">
                <a:solidFill>
                  <a:srgbClr val="FF0000"/>
                </a:solidFill>
              </a:rPr>
              <a:t>Technology</a:t>
            </a:r>
            <a:r>
              <a:rPr lang="en-US" altLang="zh-TW" sz="2400" dirty="0">
                <a:solidFill>
                  <a:srgbClr val="FF0000"/>
                </a:solidFill>
              </a:rPr>
              <a:t>: Google, Apple, and Microsoft  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 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>
                <a:solidFill>
                  <a:srgbClr val="FF0000"/>
                </a:solidFill>
              </a:rPr>
              <a:t>Chap. 7) (pp.318-320)</a:t>
            </a:r>
          </a:p>
          <a:p>
            <a:pPr>
              <a:buNone/>
            </a:pPr>
            <a:r>
              <a:rPr lang="en-US" altLang="zh-TW" sz="2400" dirty="0" smtClean="0"/>
              <a:t>12   2016/12/01   </a:t>
            </a:r>
            <a:r>
              <a:rPr lang="en-US" altLang="zh-TW" sz="2400" dirty="0"/>
              <a:t>Enterprise Applications: Summit and SAP   </a:t>
            </a:r>
            <a:br>
              <a:rPr lang="en-US" altLang="zh-TW" sz="2400" dirty="0"/>
            </a:br>
            <a:r>
              <a:rPr lang="en-US" altLang="zh-TW" sz="2400" dirty="0"/>
              <a:t>                           (Chap. 9) (pp.396-398)</a:t>
            </a:r>
          </a:p>
          <a:p>
            <a:pPr>
              <a:buNone/>
            </a:pP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A460902-27D5-4CD8-A3A6-F7E0FF395FB4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23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34E97C3-A65F-4CC8-89E1-9BCDDD6C038D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2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0F062C7-150F-435C-B5A4-6FBF45CC2E10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144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8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DEDF33E-6DB3-437C-8D90-26ED95CE9247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584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06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B3F0805-F154-4D7E-9BAA-30F3FBCA522D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55650" y="6611938"/>
            <a:ext cx="7777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http://businessmodelcombo.wordpress.com/2011/02/04/what-would-a-sustainable-techno-cake-business-model-look-like/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6870" name="投影片編號版面配置區 3"/>
          <p:cNvSpPr txBox="1">
            <a:spLocks/>
          </p:cNvSpPr>
          <p:nvPr/>
        </p:nvSpPr>
        <p:spPr bwMode="auto">
          <a:xfrm>
            <a:off x="8172450" y="6597650"/>
            <a:ext cx="936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1E1EFF-0E76-4F52-9AD1-70014653FCA0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75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3C10EB0-C43C-4938-8ABE-66476AAF59CD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z="9600" smtClean="0">
                <a:solidFill>
                  <a:srgbClr val="FF0000"/>
                </a:solidFill>
              </a:rPr>
              <a:t>Customer</a:t>
            </a:r>
            <a:br>
              <a:rPr lang="en-US" altLang="zh-TW" sz="9600" smtClean="0">
                <a:solidFill>
                  <a:srgbClr val="FF0000"/>
                </a:solidFill>
              </a:rPr>
            </a:br>
            <a:r>
              <a:rPr lang="en-US" altLang="zh-TW" sz="9600" smtClean="0">
                <a:solidFill>
                  <a:srgbClr val="FF0000"/>
                </a:solidFill>
              </a:rPr>
              <a:t>Value</a:t>
            </a:r>
            <a:endParaRPr lang="en-US" altLang="zh-TW" sz="9600" smtClean="0"/>
          </a:p>
        </p:txBody>
      </p:sp>
    </p:spTree>
    <p:extLst>
      <p:ext uri="{BB962C8B-B14F-4D97-AF65-F5344CB8AC3E}">
        <p14:creationId xmlns:p14="http://schemas.microsoft.com/office/powerpoint/2010/main" val="1469928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Marketing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 smtClean="0">
                <a:solidFill>
                  <a:schemeClr val="accent1"/>
                </a:solidFill>
              </a:rPr>
              <a:t>“</a:t>
            </a:r>
            <a:r>
              <a:rPr lang="en-US" altLang="zh-TW" sz="9600" b="1" smtClean="0">
                <a:solidFill>
                  <a:schemeClr val="accent1"/>
                </a:solidFill>
              </a:rPr>
              <a:t>Meeting</a:t>
            </a:r>
            <a:r>
              <a:rPr lang="en-US" altLang="zh-TW" sz="9600" b="1" smtClean="0"/>
              <a:t> </a:t>
            </a:r>
            <a:br>
              <a:rPr lang="en-US" altLang="zh-TW" sz="9600" b="1" smtClean="0"/>
            </a:br>
            <a:r>
              <a:rPr lang="en-US" altLang="zh-TW" sz="9600" b="1" smtClean="0">
                <a:solidFill>
                  <a:srgbClr val="FF0000"/>
                </a:solidFill>
              </a:rPr>
              <a:t>needs</a:t>
            </a:r>
            <a:r>
              <a:rPr lang="en-US" altLang="zh-TW" sz="9600" b="1" smtClean="0"/>
              <a:t> </a:t>
            </a:r>
            <a:r>
              <a:rPr lang="en-US" altLang="zh-TW" sz="9600" b="1" smtClean="0">
                <a:solidFill>
                  <a:srgbClr val="4F81BD"/>
                </a:solidFill>
              </a:rPr>
              <a:t>profitably</a:t>
            </a:r>
            <a:r>
              <a:rPr lang="en-US" altLang="en-US" sz="9600" b="1" smtClean="0">
                <a:solidFill>
                  <a:srgbClr val="4F81BD"/>
                </a:solidFill>
              </a:rPr>
              <a:t>”</a:t>
            </a:r>
            <a:endParaRPr lang="en-US" altLang="zh-TW" sz="9600" b="1" smtClean="0">
              <a:solidFill>
                <a:srgbClr val="4F81BD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EF1E59B-76F0-4275-A950-737BA8B53D6F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612385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815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z="7200" smtClean="0">
                <a:solidFill>
                  <a:srgbClr val="4F81BD"/>
                </a:solidFill>
              </a:rPr>
              <a:t>the sum of the </a:t>
            </a:r>
            <a:br>
              <a:rPr lang="en-US" altLang="zh-TW" sz="7200" smtClean="0">
                <a:solidFill>
                  <a:srgbClr val="4F81BD"/>
                </a:solidFill>
              </a:rPr>
            </a:br>
            <a:r>
              <a:rPr lang="en-US" altLang="zh-TW" sz="7200" smtClean="0">
                <a:solidFill>
                  <a:srgbClr val="4F81BD"/>
                </a:solidFill>
              </a:rPr>
              <a:t>tangible and intangible </a:t>
            </a:r>
            <a:br>
              <a:rPr lang="en-US" altLang="zh-TW" sz="7200" smtClean="0">
                <a:solidFill>
                  <a:srgbClr val="4F81BD"/>
                </a:solidFill>
              </a:rPr>
            </a:br>
            <a:r>
              <a:rPr lang="en-US" altLang="zh-TW" sz="7200" smtClean="0">
                <a:solidFill>
                  <a:srgbClr val="FF0000"/>
                </a:solidFill>
              </a:rPr>
              <a:t>benefits and costs</a:t>
            </a:r>
          </a:p>
          <a:p>
            <a:pPr marL="0" indent="0" algn="ctr">
              <a:buFont typeface="Arial" charset="0"/>
              <a:buNone/>
            </a:pPr>
            <a:endParaRPr lang="en-US" altLang="zh-TW" sz="7200" smtClean="0">
              <a:solidFill>
                <a:srgbClr val="4F81BD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3BECF7D-BF5E-48B5-8BC2-4B8B0ED57907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690891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635000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1C2E1AD-8606-4DB4-8A17-244D8BEEB65B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3779838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lbow Connector 8"/>
          <p:cNvCxnSpPr>
            <a:cxnSpLocks noChangeShapeType="1"/>
          </p:cNvCxnSpPr>
          <p:nvPr/>
        </p:nvCxnSpPr>
        <p:spPr bwMode="auto">
          <a:xfrm flipV="1">
            <a:off x="3779838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742140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Customer Value Triad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4213" y="836613"/>
            <a:ext cx="8229600" cy="11525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</a:rPr>
              <a:t>Quality, Service, and Price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(qsp)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BA79FDB-52A9-4E89-87E9-5BDA30D9BC99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2895600" y="2997200"/>
            <a:ext cx="3529013" cy="2519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3903663" y="2349500"/>
            <a:ext cx="173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pitchFamily="65" charset="-120"/>
              </a:rPr>
              <a:t>Quality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887538" y="5516563"/>
            <a:ext cx="170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pitchFamily="65" charset="-120"/>
              </a:rPr>
              <a:t>Service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6064250" y="5516563"/>
            <a:ext cx="123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pitchFamily="65" charset="-120"/>
              </a:rPr>
              <a:t>Price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223900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13   2016/12/08   </a:t>
            </a:r>
            <a:r>
              <a:rPr lang="en-US" altLang="zh-TW" sz="2400" dirty="0"/>
              <a:t>E-commerce: Zagat  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10) </a:t>
            </a:r>
            <a:r>
              <a:rPr lang="en-US" altLang="zh-TW" sz="2400" dirty="0"/>
              <a:t>(pp.443-445)</a:t>
            </a:r>
          </a:p>
          <a:p>
            <a:pPr>
              <a:buNone/>
            </a:pPr>
            <a:r>
              <a:rPr lang="en-US" altLang="zh-TW" sz="2400" dirty="0" smtClean="0"/>
              <a:t>14   2016/12/15   </a:t>
            </a:r>
            <a:r>
              <a:rPr lang="en-US" altLang="zh-TW" sz="2400" dirty="0"/>
              <a:t>Enhancing Decision Making: Zynga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12) </a:t>
            </a:r>
            <a:r>
              <a:rPr lang="en-US" altLang="zh-TW" sz="2400" dirty="0"/>
              <a:t>(pp.512-514)</a:t>
            </a:r>
          </a:p>
          <a:p>
            <a:pPr>
              <a:buNone/>
            </a:pPr>
            <a:r>
              <a:rPr lang="en-US" altLang="zh-TW" sz="2400" dirty="0" smtClean="0"/>
              <a:t>15   2016/12/22   </a:t>
            </a:r>
            <a:r>
              <a:rPr lang="en-US" altLang="zh-TW" sz="2400" dirty="0"/>
              <a:t>Managing Projects: NYCAPS and </a:t>
            </a:r>
            <a:r>
              <a:rPr lang="en-US" altLang="zh-TW" sz="2400" dirty="0" err="1"/>
              <a:t>CityTime</a:t>
            </a:r>
            <a:r>
              <a:rPr lang="en-US" altLang="zh-TW" sz="2400" dirty="0"/>
              <a:t>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14) </a:t>
            </a:r>
            <a:r>
              <a:rPr lang="en-US" altLang="zh-TW" sz="2400" dirty="0"/>
              <a:t>(pp.586-588)</a:t>
            </a:r>
          </a:p>
          <a:p>
            <a:pPr>
              <a:buNone/>
            </a:pPr>
            <a:r>
              <a:rPr lang="en-US" altLang="zh-TW" sz="2400" dirty="0" smtClean="0"/>
              <a:t>16   2016/12/29   </a:t>
            </a:r>
            <a:r>
              <a:rPr lang="en-US" altLang="zh-TW" sz="2400" dirty="0"/>
              <a:t>Final Report 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17   </a:t>
            </a:r>
            <a:r>
              <a:rPr lang="en-US" altLang="zh-TW" sz="2400" dirty="0" smtClean="0"/>
              <a:t>2017/01/05   </a:t>
            </a:r>
            <a:r>
              <a:rPr lang="en-US" altLang="zh-TW" sz="2400" dirty="0"/>
              <a:t>Final Report II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18   </a:t>
            </a:r>
            <a:r>
              <a:rPr lang="en-US" altLang="zh-TW" sz="2400" dirty="0" smtClean="0"/>
              <a:t>2017/01/12   </a:t>
            </a:r>
            <a:r>
              <a:rPr lang="zh-TW" altLang="en-US" sz="2400" dirty="0"/>
              <a:t>期末考試週   　</a:t>
            </a: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Value and Satisfaction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Marketing</a:t>
            </a:r>
          </a:p>
          <a:p>
            <a:pPr lvl="1"/>
            <a:r>
              <a:rPr lang="en-US" altLang="zh-TW" smtClean="0"/>
              <a:t>identification, creation, communication, delivery, and monitoring of </a:t>
            </a:r>
            <a:r>
              <a:rPr lang="en-US" altLang="zh-TW" smtClean="0">
                <a:solidFill>
                  <a:srgbClr val="FF0000"/>
                </a:solidFill>
              </a:rPr>
              <a:t>customer value</a:t>
            </a:r>
            <a:r>
              <a:rPr lang="en-US" altLang="zh-TW" smtClean="0"/>
              <a:t>.</a:t>
            </a:r>
          </a:p>
          <a:p>
            <a:r>
              <a:rPr lang="en-US" altLang="zh-TW" smtClean="0"/>
              <a:t>Satisfaction</a:t>
            </a:r>
          </a:p>
          <a:p>
            <a:pPr lvl="1"/>
            <a:r>
              <a:rPr lang="en-US" altLang="zh-TW" smtClean="0"/>
              <a:t>a person</a:t>
            </a:r>
            <a:r>
              <a:rPr lang="en-US" altLang="en-US" smtClean="0"/>
              <a:t>’</a:t>
            </a:r>
            <a:r>
              <a:rPr lang="en-US" altLang="zh-TW" smtClean="0"/>
              <a:t>s judgment of a product</a:t>
            </a:r>
            <a:r>
              <a:rPr lang="en-US" altLang="en-US" smtClean="0"/>
              <a:t>’</a:t>
            </a:r>
            <a:r>
              <a:rPr lang="en-US" altLang="zh-TW" smtClean="0"/>
              <a:t>s 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perceived performance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in relationship to </a:t>
            </a:r>
            <a:br>
              <a:rPr lang="en-US" altLang="zh-TW" smtClean="0"/>
            </a:br>
            <a:r>
              <a:rPr lang="en-US" altLang="zh-TW" smtClean="0">
                <a:solidFill>
                  <a:srgbClr val="984807"/>
                </a:solidFill>
              </a:rPr>
              <a:t>expectations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4586224-D9E5-4773-A828-87182AC89DBD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2427529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7200" smtClean="0"/>
              <a:t>Building </a:t>
            </a:r>
            <a:br>
              <a:rPr lang="en-US" altLang="zh-TW" sz="7200" smtClean="0"/>
            </a:br>
            <a:r>
              <a:rPr lang="en-US" altLang="zh-TW" sz="7200" smtClean="0">
                <a:solidFill>
                  <a:srgbClr val="FF0000"/>
                </a:solidFill>
              </a:rPr>
              <a:t>Customer Value</a:t>
            </a:r>
            <a:r>
              <a:rPr lang="en-US" altLang="zh-TW" sz="7200" smtClean="0"/>
              <a:t>,</a:t>
            </a:r>
            <a:br>
              <a:rPr lang="en-US" altLang="zh-TW" sz="7200" smtClean="0"/>
            </a:br>
            <a:r>
              <a:rPr lang="en-US" altLang="zh-TW" sz="7200" smtClean="0"/>
              <a:t>Satisfaction, </a:t>
            </a:r>
            <a:br>
              <a:rPr lang="en-US" altLang="zh-TW" sz="7200" smtClean="0"/>
            </a:br>
            <a:r>
              <a:rPr lang="en-US" altLang="zh-TW" sz="7200" smtClean="0"/>
              <a:t>and </a:t>
            </a:r>
            <a:br>
              <a:rPr lang="en-US" altLang="zh-TW" sz="7200" smtClean="0"/>
            </a:br>
            <a:r>
              <a:rPr lang="en-US" altLang="zh-TW" sz="7200" smtClean="0"/>
              <a:t>Loyalty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0FAD57F-18F7-4E89-9264-96ED17B605CF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4187982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6746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Customer Perceived Value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8D32080-3B70-464A-8F06-CCD84A3A695E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1679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Product benefit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676845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Services benefit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336898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Personnel benefit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99695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Image benefit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18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86116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Monetary cost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521221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Time cost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181274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Energy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584132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Psychological cost</a:t>
            </a:r>
          </a:p>
        </p:txBody>
      </p:sp>
      <p:cxnSp>
        <p:nvCxnSpPr>
          <p:cNvPr id="6" name="Elbow Connector 5"/>
          <p:cNvCxnSpPr>
            <a:cxnSpLocks noChangeShapeType="1"/>
          </p:cNvCxnSpPr>
          <p:nvPr/>
        </p:nvCxnSpPr>
        <p:spPr bwMode="auto">
          <a:xfrm>
            <a:off x="2627313" y="1287463"/>
            <a:ext cx="865187" cy="9890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22"/>
          <p:cNvCxnSpPr>
            <a:cxnSpLocks noChangeShapeType="1"/>
          </p:cNvCxnSpPr>
          <p:nvPr/>
        </p:nvCxnSpPr>
        <p:spPr bwMode="auto">
          <a:xfrm>
            <a:off x="2627313" y="41306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>
            <a:off x="2627313" y="1946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2627313" y="47910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lbow Connector 51"/>
          <p:cNvCxnSpPr>
            <a:cxnSpLocks noChangeShapeType="1"/>
          </p:cNvCxnSpPr>
          <p:nvPr/>
        </p:nvCxnSpPr>
        <p:spPr bwMode="auto">
          <a:xfrm>
            <a:off x="5580063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/>
          <p:cNvCxnSpPr>
            <a:cxnSpLocks noChangeShapeType="1"/>
          </p:cNvCxnSpPr>
          <p:nvPr/>
        </p:nvCxnSpPr>
        <p:spPr bwMode="auto">
          <a:xfrm flipV="1">
            <a:off x="5580063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633849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Satisfaction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mtClean="0"/>
              <a:t>“</a:t>
            </a:r>
            <a:r>
              <a:rPr lang="en-US" altLang="zh-TW" smtClean="0"/>
              <a:t>a person</a:t>
            </a:r>
            <a:r>
              <a:rPr lang="en-US" altLang="en-US" smtClean="0"/>
              <a:t>’</a:t>
            </a:r>
            <a:r>
              <a:rPr lang="en-US" altLang="zh-TW" smtClean="0"/>
              <a:t>s </a:t>
            </a:r>
            <a:r>
              <a:rPr lang="en-US" altLang="zh-TW" smtClean="0">
                <a:solidFill>
                  <a:srgbClr val="FF0000"/>
                </a:solidFill>
              </a:rPr>
              <a:t>feelings of pleasure or disappointment</a:t>
            </a:r>
            <a:r>
              <a:rPr lang="en-US" altLang="zh-TW" smtClean="0"/>
              <a:t> that result from comparing a product</a:t>
            </a:r>
            <a:r>
              <a:rPr lang="en-US" altLang="en-US" smtClean="0"/>
              <a:t>’</a:t>
            </a:r>
            <a:r>
              <a:rPr lang="en-US" altLang="zh-TW" smtClean="0"/>
              <a:t>s </a:t>
            </a:r>
            <a:r>
              <a:rPr lang="en-US" altLang="zh-TW" smtClean="0">
                <a:solidFill>
                  <a:srgbClr val="FF0000"/>
                </a:solidFill>
              </a:rPr>
              <a:t>perceived performance </a:t>
            </a:r>
            <a:r>
              <a:rPr lang="en-US" altLang="zh-TW" smtClean="0"/>
              <a:t>(or outcome) to </a:t>
            </a:r>
            <a:r>
              <a:rPr lang="en-US" altLang="zh-TW" smtClean="0">
                <a:solidFill>
                  <a:srgbClr val="FF0000"/>
                </a:solidFill>
              </a:rPr>
              <a:t>expectations</a:t>
            </a:r>
            <a:r>
              <a:rPr lang="en-US" altLang="en-US" smtClean="0"/>
              <a:t>”</a:t>
            </a:r>
            <a:endParaRPr lang="en-US" altLang="zh-TW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D788FDF-6CB4-4297-91D0-CA2A49C081CA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626672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Loyalty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A21671C-BBDD-4758-BB71-5B4C766CBDA2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468313" y="1484313"/>
            <a:ext cx="83518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“</a:t>
            </a:r>
            <a:r>
              <a:rPr lang="en-US" altLang="zh-TW" sz="3600" b="1">
                <a:latin typeface="Arial" charset="0"/>
              </a:rPr>
              <a:t>a </a:t>
            </a:r>
            <a:r>
              <a:rPr lang="en-US" altLang="zh-TW" sz="3600" b="1">
                <a:solidFill>
                  <a:schemeClr val="accent1"/>
                </a:solidFill>
                <a:latin typeface="Arial" charset="0"/>
              </a:rPr>
              <a:t>deeply held commitment </a:t>
            </a:r>
            <a:r>
              <a:rPr lang="en-US" altLang="zh-TW" sz="3600" b="1">
                <a:latin typeface="Arial" charset="0"/>
              </a:rPr>
              <a:t>to </a:t>
            </a:r>
            <a:br>
              <a:rPr lang="en-US" altLang="zh-TW" sz="3600" b="1">
                <a:latin typeface="Arial" charset="0"/>
              </a:rPr>
            </a:br>
            <a:r>
              <a:rPr lang="en-US" altLang="zh-TW" sz="3600" b="1">
                <a:solidFill>
                  <a:srgbClr val="FF0000"/>
                </a:solidFill>
                <a:latin typeface="Arial" charset="0"/>
              </a:rPr>
              <a:t>rebuy</a:t>
            </a:r>
            <a:r>
              <a:rPr lang="en-US" altLang="zh-TW" sz="3600" b="1">
                <a:latin typeface="Arial" charset="0"/>
              </a:rPr>
              <a:t> or </a:t>
            </a:r>
            <a:r>
              <a:rPr lang="en-US" altLang="zh-TW" sz="3600" b="1">
                <a:solidFill>
                  <a:srgbClr val="FF0000"/>
                </a:solidFill>
                <a:latin typeface="Arial" charset="0"/>
              </a:rPr>
              <a:t>repatronize </a:t>
            </a:r>
            <a:br>
              <a:rPr lang="en-US" altLang="zh-TW" sz="36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3600" b="1">
                <a:latin typeface="Arial" charset="0"/>
              </a:rPr>
              <a:t>a </a:t>
            </a:r>
            <a:r>
              <a:rPr lang="en-US" altLang="zh-TW" sz="3600" b="1">
                <a:solidFill>
                  <a:srgbClr val="4F81BD"/>
                </a:solidFill>
                <a:latin typeface="Arial" charset="0"/>
              </a:rPr>
              <a:t>preferred product or service </a:t>
            </a:r>
            <a:br>
              <a:rPr lang="en-US" altLang="zh-TW" sz="3600" b="1">
                <a:solidFill>
                  <a:srgbClr val="4F81BD"/>
                </a:solidFill>
                <a:latin typeface="Arial" charset="0"/>
              </a:rPr>
            </a:br>
            <a:r>
              <a:rPr lang="en-US" altLang="zh-TW" sz="3600" b="1">
                <a:solidFill>
                  <a:srgbClr val="4F81BD"/>
                </a:solidFill>
                <a:latin typeface="Arial" charset="0"/>
              </a:rPr>
              <a:t>in the future </a:t>
            </a:r>
            <a:br>
              <a:rPr lang="en-US" altLang="zh-TW" sz="3600" b="1">
                <a:solidFill>
                  <a:srgbClr val="4F81BD"/>
                </a:solidFill>
                <a:latin typeface="Arial" charset="0"/>
              </a:rPr>
            </a:br>
            <a:r>
              <a:rPr lang="en-US" altLang="zh-TW" sz="3600" b="1">
                <a:latin typeface="Arial" charset="0"/>
              </a:rPr>
              <a:t>despite situational influences and marketing efforts having the potential to cause switching behavior.</a:t>
            </a:r>
            <a:r>
              <a:rPr lang="en-US" altLang="en-US" sz="3600" b="1">
                <a:latin typeface="Arial" charset="0"/>
              </a:rPr>
              <a:t>”</a:t>
            </a:r>
            <a:endParaRPr lang="en-US" altLang="zh-TW" sz="360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4019184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Customer Perceived Value, Customer Satisfaction, and Loyalty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D8F1245-454B-4FCE-85F3-7F269254064E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700808"/>
            <a:ext cx="187220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 Perceived Performance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4509120"/>
            <a:ext cx="1872208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</a:t>
            </a:r>
          </a:p>
          <a:p>
            <a:pPr algn="ctr">
              <a:defRPr/>
            </a:pPr>
            <a:r>
              <a:rPr lang="en-US" sz="1600" dirty="0"/>
              <a:t>Expectations</a:t>
            </a:r>
          </a:p>
        </p:txBody>
      </p:sp>
      <p:sp>
        <p:nvSpPr>
          <p:cNvPr id="9" name="Oval 8"/>
          <p:cNvSpPr/>
          <p:nvPr/>
        </p:nvSpPr>
        <p:spPr>
          <a:xfrm>
            <a:off x="2483768" y="3068960"/>
            <a:ext cx="187220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Perceived Value</a:t>
            </a:r>
          </a:p>
        </p:txBody>
      </p:sp>
      <p:sp>
        <p:nvSpPr>
          <p:cNvPr id="10" name="Oval 9"/>
          <p:cNvSpPr/>
          <p:nvPr/>
        </p:nvSpPr>
        <p:spPr>
          <a:xfrm>
            <a:off x="4788024" y="3068960"/>
            <a:ext cx="1872208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Satisfaction</a:t>
            </a:r>
          </a:p>
        </p:txBody>
      </p:sp>
      <p:sp>
        <p:nvSpPr>
          <p:cNvPr id="11" name="Oval 10"/>
          <p:cNvSpPr/>
          <p:nvPr/>
        </p:nvSpPr>
        <p:spPr>
          <a:xfrm>
            <a:off x="7092280" y="3068960"/>
            <a:ext cx="1872208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Loyalty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993900" y="2868613"/>
            <a:ext cx="763588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1993900" y="4237038"/>
            <a:ext cx="763588" cy="473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331913" y="3068638"/>
            <a:ext cx="0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268538" y="2384425"/>
            <a:ext cx="2794000" cy="884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2268538" y="4237038"/>
            <a:ext cx="2794000" cy="955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356100" y="3752850"/>
            <a:ext cx="4318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659563" y="3752850"/>
            <a:ext cx="4333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45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4071629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11960" y="3284984"/>
            <a:ext cx="3312368" cy="30963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3600" smtClean="0">
                <a:solidFill>
                  <a:srgbClr val="FFFF00"/>
                </a:solidFill>
                <a:latin typeface="Calibri" pitchFamily="34" charset="0"/>
              </a:rPr>
              <a:t>CFO-COO</a:t>
            </a:r>
          </a:p>
          <a:p>
            <a:pPr algn="ctr" eaLnBrk="1" hangingPunct="1">
              <a:defRPr/>
            </a:pPr>
            <a:r>
              <a:rPr lang="en-US" altLang="zh-TW" smtClean="0">
                <a:solidFill>
                  <a:srgbClr val="FFFFFF"/>
                </a:solidFill>
                <a:latin typeface="Calibri" pitchFamily="34" charset="0"/>
              </a:rPr>
              <a:t>Finance and Operations</a:t>
            </a:r>
          </a:p>
          <a:p>
            <a:pPr algn="ctr" eaLnBrk="1" hangingPunct="1">
              <a:defRPr/>
            </a:pPr>
            <a:r>
              <a:rPr lang="en-US" altLang="zh-TW" smtClean="0">
                <a:solidFill>
                  <a:srgbClr val="FFFFFF"/>
                </a:solidFill>
                <a:latin typeface="Calibri" pitchFamily="34" charset="0"/>
              </a:rPr>
              <a:t>(Lagging)</a:t>
            </a:r>
          </a:p>
        </p:txBody>
      </p:sp>
      <p:sp>
        <p:nvSpPr>
          <p:cNvPr id="491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CEO CIO CFO</a:t>
            </a:r>
          </a:p>
        </p:txBody>
      </p:sp>
      <p:sp>
        <p:nvSpPr>
          <p:cNvPr id="491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C74BD0A-098B-4603-8CD8-680074034056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1476375" y="6569075"/>
            <a:ext cx="6534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http://www.r3now.com/what-is-the-proper-relationship-for-the-cio-ceo-and-cfo/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284984"/>
            <a:ext cx="3312368" cy="30963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4000" smtClean="0">
                <a:solidFill>
                  <a:srgbClr val="FFFF00"/>
                </a:solidFill>
                <a:latin typeface="Calibri" pitchFamily="34" charset="0"/>
              </a:rPr>
              <a:t>CIO</a:t>
            </a:r>
          </a:p>
          <a:p>
            <a:pPr algn="ctr" eaLnBrk="1" hangingPunct="1">
              <a:defRPr/>
            </a:pPr>
            <a:r>
              <a:rPr lang="en-US" altLang="zh-TW" smtClean="0">
                <a:solidFill>
                  <a:srgbClr val="FFFFFF"/>
                </a:solidFill>
                <a:latin typeface="Calibri" pitchFamily="34" charset="0"/>
              </a:rPr>
              <a:t>Enterprise Technology Integration</a:t>
            </a:r>
          </a:p>
        </p:txBody>
      </p:sp>
      <p:sp>
        <p:nvSpPr>
          <p:cNvPr id="8" name="Oval 7"/>
          <p:cNvSpPr/>
          <p:nvPr/>
        </p:nvSpPr>
        <p:spPr>
          <a:xfrm>
            <a:off x="2843808" y="908720"/>
            <a:ext cx="3312368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  <a:p>
            <a:pPr algn="ctr">
              <a:defRPr/>
            </a:pPr>
            <a:r>
              <a:rPr lang="en-US" sz="2400" dirty="0"/>
              <a:t>Strategy and Sales</a:t>
            </a:r>
          </a:p>
          <a:p>
            <a:pPr algn="ctr">
              <a:defRPr/>
            </a:pPr>
            <a:r>
              <a:rPr lang="en-US" sz="2400" dirty="0"/>
              <a:t>(Leading)</a:t>
            </a:r>
          </a:p>
        </p:txBody>
      </p:sp>
    </p:spTree>
    <p:extLst>
      <p:ext uri="{BB962C8B-B14F-4D97-AF65-F5344CB8AC3E}">
        <p14:creationId xmlns:p14="http://schemas.microsoft.com/office/powerpoint/2010/main" val="4206119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CEO CIO CMO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8394262-9163-4F97-8BF1-590964A79AED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1960" y="3284984"/>
            <a:ext cx="3312368" cy="30963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CMO</a:t>
            </a:r>
          </a:p>
          <a:p>
            <a:pPr algn="ctr">
              <a:defRPr/>
            </a:pPr>
            <a:r>
              <a:rPr lang="en-US" sz="2400" dirty="0"/>
              <a:t>Marketing</a:t>
            </a:r>
          </a:p>
          <a:p>
            <a:pPr algn="ctr">
              <a:defRPr/>
            </a:pPr>
            <a:r>
              <a:rPr lang="en-US" sz="2400" dirty="0"/>
              <a:t>Communication</a:t>
            </a:r>
          </a:p>
        </p:txBody>
      </p:sp>
      <p:sp>
        <p:nvSpPr>
          <p:cNvPr id="7" name="Oval 6"/>
          <p:cNvSpPr/>
          <p:nvPr/>
        </p:nvSpPr>
        <p:spPr>
          <a:xfrm>
            <a:off x="1403648" y="3284984"/>
            <a:ext cx="3312368" cy="30963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4000" smtClean="0">
                <a:solidFill>
                  <a:srgbClr val="FFFF00"/>
                </a:solidFill>
                <a:latin typeface="Calibri" pitchFamily="34" charset="0"/>
              </a:rPr>
              <a:t>CIO</a:t>
            </a:r>
          </a:p>
          <a:p>
            <a:pPr algn="ctr" eaLnBrk="1" hangingPunct="1">
              <a:defRPr/>
            </a:pPr>
            <a:r>
              <a:rPr lang="en-US" altLang="zh-TW" smtClean="0">
                <a:solidFill>
                  <a:srgbClr val="FFFFFF"/>
                </a:solidFill>
                <a:latin typeface="Calibri" pitchFamily="34" charset="0"/>
              </a:rPr>
              <a:t>Enterprise Technology Integration</a:t>
            </a:r>
          </a:p>
        </p:txBody>
      </p:sp>
      <p:sp>
        <p:nvSpPr>
          <p:cNvPr id="8" name="Oval 7"/>
          <p:cNvSpPr/>
          <p:nvPr/>
        </p:nvSpPr>
        <p:spPr>
          <a:xfrm>
            <a:off x="2843808" y="908720"/>
            <a:ext cx="3312368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  <a:p>
            <a:pPr algn="ctr">
              <a:defRPr/>
            </a:pPr>
            <a:r>
              <a:rPr lang="en-US" sz="2400" dirty="0"/>
              <a:t>Strategy and Sales</a:t>
            </a:r>
          </a:p>
          <a:p>
            <a:pPr algn="ctr">
              <a:defRPr/>
            </a:pPr>
            <a:r>
              <a:rPr lang="en-US" sz="2400" dirty="0"/>
              <a:t>(Leading)</a:t>
            </a:r>
          </a:p>
        </p:txBody>
      </p:sp>
      <p:sp>
        <p:nvSpPr>
          <p:cNvPr id="50189" name="Rectangle 4"/>
          <p:cNvSpPr>
            <a:spLocks noChangeArrowheads="1"/>
          </p:cNvSpPr>
          <p:nvPr/>
        </p:nvSpPr>
        <p:spPr bwMode="auto">
          <a:xfrm>
            <a:off x="1476375" y="6569075"/>
            <a:ext cx="6534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Adapted from: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http://www.r3now.com/what-is-the-proper-relationship-for-the-cio-ceo-and-cfo/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77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7"/>
          <p:cNvGrpSpPr>
            <a:grpSpLocks/>
          </p:cNvGrpSpPr>
          <p:nvPr/>
        </p:nvGrpSpPr>
        <p:grpSpPr bwMode="auto">
          <a:xfrm>
            <a:off x="2411413" y="1196975"/>
            <a:ext cx="6408737" cy="5111750"/>
            <a:chOff x="2411760" y="1196752"/>
            <a:chExt cx="6408712" cy="511256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483197" y="6309320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83197" y="4364322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483197" y="3284649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483197" y="2204976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83197" y="1196752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11760" y="5301097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CEO CIO CMO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429B0F5-5B61-410E-8C0B-EF7C3BDA4DAC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827088" y="6572250"/>
            <a:ext cx="7559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Adapted from: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http://www.argowiki.com/index.php?title=The_Relationship_Between_the_CEO_and_CIO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1196975"/>
            <a:ext cx="1008062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6375" y="1196975"/>
            <a:ext cx="1008063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3284538"/>
            <a:ext cx="1008062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4365625"/>
            <a:ext cx="1008062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6375" y="4365625"/>
            <a:ext cx="1008063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76375" y="3284538"/>
            <a:ext cx="1008063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6375" y="4365625"/>
            <a:ext cx="1008063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76375" y="5300663"/>
            <a:ext cx="1008063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76375" y="2205038"/>
            <a:ext cx="1008063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6375" y="1196975"/>
            <a:ext cx="100806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16" name="TextBox 2"/>
          <p:cNvSpPr txBox="1">
            <a:spLocks noChangeArrowheads="1"/>
          </p:cNvSpPr>
          <p:nvPr/>
        </p:nvSpPr>
        <p:spPr bwMode="auto">
          <a:xfrm>
            <a:off x="468313" y="1989138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Strategy</a:t>
            </a: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468313" y="3716338"/>
            <a:ext cx="1008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Tactics</a:t>
            </a: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468313" y="5157788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charset="0"/>
              </a:rPr>
              <a:t>Operations</a:t>
            </a: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1476375" y="155733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Vision</a:t>
            </a: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1476375" y="2492375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Mission</a:t>
            </a: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1476375" y="3716338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Goals</a:t>
            </a: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1476375" y="4724400"/>
            <a:ext cx="10795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300" b="1">
                <a:latin typeface="Arial" charset="0"/>
              </a:rPr>
              <a:t>Objectives</a:t>
            </a: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1476375" y="5661025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</a:rPr>
              <a:t>Tasks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771775" y="1196975"/>
            <a:ext cx="5976938" cy="5111750"/>
          </a:xfrm>
          <a:prstGeom prst="triangle">
            <a:avLst>
              <a:gd name="adj" fmla="val 49801"/>
            </a:avLst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24128" y="2276872"/>
            <a:ext cx="1617669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CMO</a:t>
            </a:r>
          </a:p>
        </p:txBody>
      </p:sp>
      <p:sp>
        <p:nvSpPr>
          <p:cNvPr id="26" name="Oval 25"/>
          <p:cNvSpPr/>
          <p:nvPr/>
        </p:nvSpPr>
        <p:spPr>
          <a:xfrm>
            <a:off x="4283968" y="2348880"/>
            <a:ext cx="1617669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CIO</a:t>
            </a:r>
          </a:p>
        </p:txBody>
      </p:sp>
      <p:sp>
        <p:nvSpPr>
          <p:cNvPr id="27" name="Oval 26"/>
          <p:cNvSpPr/>
          <p:nvPr/>
        </p:nvSpPr>
        <p:spPr>
          <a:xfrm>
            <a:off x="4970555" y="1196752"/>
            <a:ext cx="1617669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</p:txBody>
      </p:sp>
    </p:spTree>
    <p:extLst>
      <p:ext uri="{BB962C8B-B14F-4D97-AF65-F5344CB8AC3E}">
        <p14:creationId xmlns:p14="http://schemas.microsoft.com/office/powerpoint/2010/main" val="3483701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6600" b="1" smtClean="0"/>
              <a:t>Nothing </a:t>
            </a:r>
            <a:br>
              <a:rPr lang="en-US" altLang="zh-TW" sz="6600" b="1" smtClean="0"/>
            </a:br>
            <a:r>
              <a:rPr lang="en-US" altLang="zh-TW" sz="6600" b="1" smtClean="0"/>
              <a:t>is </a:t>
            </a:r>
            <a:br>
              <a:rPr lang="en-US" altLang="zh-TW" sz="6600" b="1" smtClean="0"/>
            </a:br>
            <a:r>
              <a:rPr lang="en-US" altLang="zh-TW" sz="6600" b="1" smtClean="0"/>
              <a:t>so </a:t>
            </a:r>
            <a:r>
              <a:rPr lang="en-US" altLang="zh-TW" sz="6600" b="1" smtClean="0">
                <a:solidFill>
                  <a:srgbClr val="FF0000"/>
                </a:solidFill>
              </a:rPr>
              <a:t>practical</a:t>
            </a:r>
            <a:r>
              <a:rPr lang="en-US" altLang="zh-TW" sz="6600" b="1" smtClean="0"/>
              <a:t/>
            </a:r>
            <a:br>
              <a:rPr lang="en-US" altLang="zh-TW" sz="6600" b="1" smtClean="0"/>
            </a:br>
            <a:r>
              <a:rPr lang="en-US" altLang="zh-TW" sz="6600" b="1" smtClean="0"/>
              <a:t> as a </a:t>
            </a:r>
            <a:br>
              <a:rPr lang="en-US" altLang="zh-TW" sz="6600" b="1" smtClean="0"/>
            </a:br>
            <a:r>
              <a:rPr lang="en-US" altLang="zh-TW" sz="6600" b="1" smtClean="0"/>
              <a:t>good </a:t>
            </a:r>
            <a:r>
              <a:rPr lang="en-US" altLang="zh-TW" sz="6600" b="1" smtClean="0">
                <a:solidFill>
                  <a:srgbClr val="FF0000"/>
                </a:solidFill>
              </a:rPr>
              <a:t>theory</a:t>
            </a:r>
            <a:endParaRPr lang="zh-TW" altLang="en-US" sz="6600" b="1" smtClean="0">
              <a:solidFill>
                <a:srgbClr val="FF0000"/>
              </a:solidFill>
            </a:endParaRPr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669088"/>
            <a:ext cx="79216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2E86B66-493D-47F0-9C47-3F599D88FCF4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339975" y="6597650"/>
            <a:ext cx="48958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Backer &amp; Saren (2009), Marketing Theory: A Student Text, 2</a:t>
            </a:r>
            <a:r>
              <a:rPr lang="en-US" altLang="zh-TW" sz="1000" baseline="30000" smtClean="0">
                <a:solidFill>
                  <a:srgbClr val="898989"/>
                </a:solidFill>
              </a:rPr>
              <a:t>nd</a:t>
            </a:r>
            <a:r>
              <a:rPr lang="en-US" altLang="zh-TW" sz="1000" smtClean="0">
                <a:solidFill>
                  <a:srgbClr val="898989"/>
                </a:solidFill>
              </a:rPr>
              <a:t>  Edition, Sage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9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59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Components of a Simple Computer Network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B438C-5B21-4B0D-BF44-6D878BDAFD30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pic>
        <p:nvPicPr>
          <p:cNvPr id="532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375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40273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49287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Corporate Network Infrastructure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881F7-70B0-4C91-A547-D41C7CBCBBD9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pic>
        <p:nvPicPr>
          <p:cNvPr id="54276" name="Picture 7" descr="Ess10_Fig-6-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52500"/>
            <a:ext cx="63357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11479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chemeClr val="accent1"/>
                </a:solidFill>
              </a:rPr>
              <a:t>Packet-Switched Networks and Packet Communications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51B05-EDEE-4837-AAD6-5C2979AE89B2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752600"/>
            <a:ext cx="79533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89287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accent1"/>
                </a:solidFill>
              </a:rPr>
              <a:t>The Transmission Control Protocol/Internet Protocol (TCP/IP) Reference Model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0D23-BD4D-4B8E-AC92-E71A3BE186D3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56324" name="Picture 9" descr="fi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600200"/>
            <a:ext cx="33528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25247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Functions of the Modem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76F6B-134E-438D-AFAD-3B6BDDFDB939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8925"/>
            <a:ext cx="88376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78999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Domain Name System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3C564-E7AB-4B05-AB53-96458A7A494A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583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00200"/>
            <a:ext cx="61404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58374" name="Footer Placeholder 4"/>
          <p:cNvSpPr txBox="1">
            <a:spLocks/>
          </p:cNvSpPr>
          <p:nvPr/>
        </p:nvSpPr>
        <p:spPr bwMode="auto">
          <a:xfrm>
            <a:off x="800100" y="6750050"/>
            <a:ext cx="7848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898989"/>
                </a:solidFill>
              </a:rPr>
              <a:t>Source: Kenneth C. Laudon &amp; Jane P. Laudon (2014), Management Information Systems: Managing the Digital Firm, Thirteenth Edition, Pearson. </a:t>
            </a:r>
            <a:endParaRPr kumimoji="0" lang="es-ES" altLang="zh-TW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74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323850" y="58738"/>
            <a:ext cx="8640763" cy="9937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Internet Network Architecture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6DDC3-9B00-4048-8CCA-5E43360E15EB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6246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56017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Client/Server Computing on the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8380-98DE-4EFB-984E-6C3ADDCEF884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pic>
        <p:nvPicPr>
          <p:cNvPr id="60420" name="Picture 7" descr="Ess10_Fig-6-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28800"/>
            <a:ext cx="857726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30815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How Voice over IP Works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61AB6-729C-4CE0-832D-6E90B90DA775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9788"/>
            <a:ext cx="880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51092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Virtual Private Network Using the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AA6A2-12EF-4704-8B4D-0681DE24F5B0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27392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6359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7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Telecommunications, the Internet, and Wireless Technology: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Google, Apple, and Microsoft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2234-A957-4B21-9697-F12145C0C483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3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Global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140325"/>
          </a:xfrm>
        </p:spPr>
        <p:txBody>
          <a:bodyPr/>
          <a:lstStyle/>
          <a:p>
            <a:r>
              <a:rPr lang="en-US" altLang="zh-TW" smtClean="0"/>
              <a:t>Search engines</a:t>
            </a:r>
          </a:p>
          <a:p>
            <a:pPr lvl="1"/>
            <a:r>
              <a:rPr lang="en-US" altLang="zh-TW" smtClean="0"/>
              <a:t>Started as simpler programs using keyword indexes</a:t>
            </a:r>
          </a:p>
          <a:p>
            <a:pPr lvl="1"/>
            <a:r>
              <a:rPr lang="en-US" altLang="zh-TW" smtClean="0"/>
              <a:t>Google improved indexing and created page ranking system</a:t>
            </a:r>
          </a:p>
          <a:p>
            <a:r>
              <a:rPr lang="en-US" altLang="zh-TW" smtClean="0"/>
              <a:t>Mobile search: 20% of all searches in 2012</a:t>
            </a:r>
          </a:p>
          <a:p>
            <a:r>
              <a:rPr lang="en-US" altLang="zh-TW" smtClean="0"/>
              <a:t>Search engine marketing </a:t>
            </a:r>
          </a:p>
          <a:p>
            <a:pPr lvl="1"/>
            <a:r>
              <a:rPr lang="en-US" altLang="zh-TW" smtClean="0"/>
              <a:t>Major source of Internet advertising revenue</a:t>
            </a:r>
          </a:p>
          <a:p>
            <a:r>
              <a:rPr lang="en-US" altLang="zh-TW" smtClean="0"/>
              <a:t>Search engine optimization (SEO)</a:t>
            </a:r>
          </a:p>
          <a:p>
            <a:pPr lvl="1"/>
            <a:r>
              <a:rPr lang="en-US" altLang="zh-TW" smtClean="0"/>
              <a:t>Adjusting Web site and traffic to improve rankings in search engine results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C26-568E-4BF7-87E7-675557CFE0E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50589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Social  search</a:t>
            </a:r>
          </a:p>
          <a:p>
            <a:pPr lvl="1"/>
            <a:r>
              <a:rPr lang="en-US" altLang="zh-TW" smtClean="0"/>
              <a:t>Google +1, Facebook Like</a:t>
            </a:r>
          </a:p>
          <a:p>
            <a:r>
              <a:rPr lang="en-US" altLang="zh-TW" smtClean="0"/>
              <a:t>Semantic search</a:t>
            </a:r>
          </a:p>
          <a:p>
            <a:pPr lvl="1"/>
            <a:r>
              <a:rPr lang="en-US" altLang="zh-TW" smtClean="0"/>
              <a:t>Anticipating what users are looking for rather than simply returning millions of links</a:t>
            </a:r>
          </a:p>
          <a:p>
            <a:r>
              <a:rPr lang="en-US" altLang="zh-TW" smtClean="0"/>
              <a:t>Intelligent agent shopping bots</a:t>
            </a:r>
          </a:p>
          <a:p>
            <a:pPr lvl="1"/>
            <a:r>
              <a:rPr lang="en-US" altLang="zh-TW" smtClean="0"/>
              <a:t>Use intelligent agent software for searching Internet for shopping information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304ED-83BE-478D-86F0-EC80E0B57344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6451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Global Internet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63156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Top U.S. Web Search Engines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772A2-AEB0-4856-BBC0-D6BB3D83824B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pic>
        <p:nvPicPr>
          <p:cNvPr id="655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708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7948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How Google Works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76FBD-A64F-483F-8D44-D561F79F5904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68413"/>
            <a:ext cx="8032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52687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2.0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256212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altLang="zh-TW" smtClean="0">
                <a:ea typeface="ＭＳ Ｐゴシック" pitchFamily="34" charset="-128"/>
              </a:rPr>
              <a:t>Second-generation services</a:t>
            </a:r>
          </a:p>
          <a:p>
            <a:pPr>
              <a:spcAft>
                <a:spcPts val="200"/>
              </a:spcAft>
            </a:pPr>
            <a:r>
              <a:rPr lang="en-US" altLang="zh-TW" smtClean="0">
                <a:ea typeface="ＭＳ Ｐゴシック" pitchFamily="34" charset="-128"/>
              </a:rPr>
              <a:t>Enabling collaboration, sharing information, and creating new services online</a:t>
            </a:r>
          </a:p>
          <a:p>
            <a:pPr>
              <a:spcAft>
                <a:spcPts val="200"/>
              </a:spcAft>
            </a:pPr>
            <a:r>
              <a:rPr lang="en-US" altLang="zh-TW" smtClean="0">
                <a:ea typeface="ＭＳ Ｐゴシック" pitchFamily="34" charset="-128"/>
              </a:rPr>
              <a:t>Features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Interactivity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Real-time user control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Social participation (sharing)</a:t>
            </a:r>
          </a:p>
          <a:p>
            <a:pPr lvl="1">
              <a:spcAft>
                <a:spcPts val="200"/>
              </a:spcAft>
            </a:pPr>
            <a:r>
              <a:rPr lang="en-US" altLang="zh-TW" sz="3200" smtClean="0">
                <a:ea typeface="ＭＳ Ｐゴシック" pitchFamily="34" charset="-128"/>
              </a:rPr>
              <a:t>User-generated content</a:t>
            </a:r>
            <a:endParaRPr lang="zh-TW" altLang="en-US" sz="32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C3E1E-D832-40F3-9D62-E96C77A17902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09015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2.0 services and tools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145088"/>
          </a:xfrm>
        </p:spPr>
        <p:txBody>
          <a:bodyPr/>
          <a:lstStyle/>
          <a:p>
            <a:r>
              <a:rPr lang="en-US" altLang="zh-TW" sz="2800" b="1" smtClean="0">
                <a:solidFill>
                  <a:schemeClr val="accent1"/>
                </a:solidFill>
              </a:rPr>
              <a:t>Blogs</a:t>
            </a:r>
            <a:r>
              <a:rPr lang="en-US" altLang="zh-TW" sz="2800" smtClean="0"/>
              <a:t>: chronological, informal Web sites created by individuals</a:t>
            </a:r>
          </a:p>
          <a:p>
            <a:pPr lvl="1"/>
            <a:r>
              <a:rPr lang="en-US" altLang="zh-TW" smtClean="0"/>
              <a:t>RSS (Really Simple Syndication): syndicates Web content so aggregator software can pull content for use in another setting or viewing later</a:t>
            </a:r>
          </a:p>
          <a:p>
            <a:pPr lvl="1"/>
            <a:r>
              <a:rPr lang="en-US" altLang="zh-TW" smtClean="0"/>
              <a:t>Blogosphere</a:t>
            </a:r>
          </a:p>
          <a:p>
            <a:pPr lvl="1"/>
            <a:r>
              <a:rPr lang="en-US" altLang="zh-TW" smtClean="0"/>
              <a:t>Microblogging</a:t>
            </a:r>
          </a:p>
          <a:p>
            <a:r>
              <a:rPr lang="en-US" altLang="zh-TW" sz="2800" b="1" smtClean="0">
                <a:solidFill>
                  <a:schemeClr val="accent1"/>
                </a:solidFill>
              </a:rPr>
              <a:t>Wikis</a:t>
            </a:r>
            <a:r>
              <a:rPr lang="en-US" altLang="zh-TW" sz="2800" smtClean="0"/>
              <a:t>: collaborative Web sites where visitors can add, delete, or modify content on the site</a:t>
            </a:r>
          </a:p>
          <a:p>
            <a:r>
              <a:rPr lang="en-US" altLang="zh-TW" sz="2800" b="1" smtClean="0">
                <a:solidFill>
                  <a:schemeClr val="accent1"/>
                </a:solidFill>
              </a:rPr>
              <a:t>Social networking sites</a:t>
            </a:r>
            <a:r>
              <a:rPr lang="en-US" altLang="zh-TW" sz="2800" smtClean="0"/>
              <a:t>:  enable users to build communities of friends and share information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5A1CD-06C9-4045-80F6-5CE5FBC372C4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74868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3.0: The “Semantic Web”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>
          <a:xfrm>
            <a:off x="395288" y="1268413"/>
            <a:ext cx="8424862" cy="4968875"/>
          </a:xfrm>
        </p:spPr>
        <p:txBody>
          <a:bodyPr/>
          <a:lstStyle/>
          <a:p>
            <a:r>
              <a:rPr lang="en-US" altLang="zh-TW" smtClean="0"/>
              <a:t>A collaborative effort led by W3C to add layer of meaning to the existing Web</a:t>
            </a:r>
          </a:p>
          <a:p>
            <a:r>
              <a:rPr lang="en-US" altLang="zh-TW" smtClean="0"/>
              <a:t>Goal is to reduce human effort in searching for and processing information</a:t>
            </a:r>
          </a:p>
          <a:p>
            <a:r>
              <a:rPr lang="en-US" altLang="zh-TW" smtClean="0"/>
              <a:t>Making Web more “intelligent” and intuitive</a:t>
            </a:r>
          </a:p>
          <a:p>
            <a:r>
              <a:rPr lang="en-US" altLang="zh-TW" smtClean="0"/>
              <a:t>Increased communication and synchronization with computing devices, communities</a:t>
            </a:r>
          </a:p>
          <a:p>
            <a:r>
              <a:rPr lang="en-US" altLang="zh-TW" smtClean="0"/>
              <a:t>“Web of things” </a:t>
            </a:r>
          </a:p>
          <a:p>
            <a:r>
              <a:rPr lang="en-US" altLang="zh-TW" smtClean="0"/>
              <a:t>Increased cloud computing, mobile computing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18163-AA0C-4041-971E-FA862238E170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58050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Bluetooth Network (PAN)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12137-71F4-4441-9302-7823BB047EBE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pic>
        <p:nvPicPr>
          <p:cNvPr id="70660" name="Picture 7" descr="Ess10_Fig-6-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2009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99602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An 802.11 Wireless LAN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B3FE1-A45B-48DA-8AA0-0AD2032527C9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052513"/>
            <a:ext cx="7151688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090690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How RFID Works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A02F0-AEA9-4A53-A392-FC1C9120C7FC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pic>
        <p:nvPicPr>
          <p:cNvPr id="72708" name="Picture 8" descr="fi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53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73610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Google, Apple, and Microsoft </a:t>
            </a:r>
            <a:r>
              <a:rPr lang="en-US" altLang="zh-TW" sz="3200" dirty="0" smtClean="0"/>
              <a:t>(Chap. 7)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318-320)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400" dirty="0"/>
              <a:t>Apple, Google, and Microsoft Battle for Your Internet Experience</a:t>
            </a:r>
            <a:endParaRPr lang="zh-TW" altLang="en-US" sz="24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905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500" smtClean="0"/>
              <a:t>1. Define and compare the business models and areas of strength of Apple, Google, and Microsoft.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2. Why is mobile computing so important to these three firms? Evaluate the mobile platform offerings of each firm.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3. What is the significance of applications and app stores, and closed vs. open app standards to the success or failure of mobile computing?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4. Which company and business model do you believe will prevail in this epic struggle? Explain your answer.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5. What difference would it make to a business or to an individual consumer if Apple, Google, or Microsoft dominated the Internet experience? Explain your answer.</a:t>
            </a:r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E6C6-3F36-47ED-8CC3-BF66167E143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6058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Wireless Sensor Network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6C948-EE01-477B-812D-379B4EAC450A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549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228159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60178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Summit </a:t>
            </a:r>
            <a:r>
              <a:rPr lang="en-US" altLang="zh-TW" sz="4000" dirty="0">
                <a:solidFill>
                  <a:srgbClr val="FF0000"/>
                </a:solidFill>
              </a:rPr>
              <a:t>and SAP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(Chap. 9)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396-398)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</a:rPr>
              <a:t>Summit Electric Lights Up with a New ERP System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800" smtClean="0"/>
              <a:t>1. Which business processes are the most important at Summit Electric Supply? Why?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2. What problems did Summit have with its old systems? What was the business impact of those problems?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3. How did Summit’s ERP system improve operational efficiency and decision making? Give several examples.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4. Describe two ways in which Summit’s customers benefit from the new ERP system.</a:t>
            </a:r>
          </a:p>
          <a:p>
            <a:pPr algn="just">
              <a:buFont typeface="Arial" charset="0"/>
              <a:buNone/>
            </a:pPr>
            <a:r>
              <a:rPr lang="en-US" altLang="zh-TW" sz="2800" smtClean="0"/>
              <a:t>5. Diagram Summit’s old and new process for handling chargebacks. </a:t>
            </a:r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  <a:p>
            <a:pPr algn="just">
              <a:buFont typeface="Arial" charset="0"/>
              <a:buNone/>
            </a:pPr>
            <a:endParaRPr lang="en-US" altLang="zh-TW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72463-2CA4-472C-B176-8FD0F21141D0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04806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週四  </a:t>
            </a:r>
            <a:r>
              <a:rPr lang="en-US" altLang="zh-TW" dirty="0"/>
              <a:t>7,8 (14:10-16:00</a:t>
            </a:r>
            <a:r>
              <a:rPr lang="en-US" altLang="zh-TW"/>
              <a:t>) </a:t>
            </a:r>
            <a:r>
              <a:rPr lang="en-US" altLang="zh-TW" smtClean="0"/>
              <a:t>B709</a:t>
            </a:r>
            <a:endParaRPr lang="zh-TW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0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1FA9C-F806-4228-B569-26578A8CFB1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CDDA8C9-7A92-411E-B544-674758070762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4352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4355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4356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4357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4358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4832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9067</TotalTime>
  <Words>2685</Words>
  <Application>Microsoft Office PowerPoint</Application>
  <PresentationFormat>如螢幕大小 (4:3)</PresentationFormat>
  <Paragraphs>481</Paragraphs>
  <Slides>73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Office 佈景主題</vt:lpstr>
      <vt:lpstr>資訊管理專題 Hot Issues of Information Management</vt:lpstr>
      <vt:lpstr>PowerPoint 簡報</vt:lpstr>
      <vt:lpstr>PowerPoint 簡報</vt:lpstr>
      <vt:lpstr>PowerPoint 簡報</vt:lpstr>
      <vt:lpstr>Management Information Systems: Managing the Digital Firm</vt:lpstr>
      <vt:lpstr>Chap. 7 Telecommunications, the Internet, and Wireless Technology:  Google, Apple, and Microsoft </vt:lpstr>
      <vt:lpstr>Case Study:  Google, Apple, and Microsoft (Chap. 7) (pp. 318-320) Apple, Google, and Microsoft Battle for Your Internet Experience</vt:lpstr>
      <vt:lpstr>PowerPoint 簡報</vt:lpstr>
      <vt:lpstr>Business Model</vt:lpstr>
      <vt:lpstr>Understanding Business Model</vt:lpstr>
      <vt:lpstr>Business Model</vt:lpstr>
      <vt:lpstr>Value</vt:lpstr>
      <vt:lpstr>Definition of Business Model</vt:lpstr>
      <vt:lpstr>E-commerce  Business Models</vt:lpstr>
      <vt:lpstr>E-commerce  Revenue Models</vt:lpstr>
      <vt:lpstr>Types of E-commerce</vt:lpstr>
      <vt:lpstr>Business Model Canvas</vt:lpstr>
      <vt:lpstr>Business Model Canvas</vt:lpstr>
      <vt:lpstr>Business Model Canvas Explained</vt:lpstr>
      <vt:lpstr>The 9 Building Blocks of  Business Model</vt:lpstr>
      <vt:lpstr>The 9 Building Blocks of  Business Model</vt:lpstr>
      <vt:lpstr>The 9 Building Blocks of  Business Model</vt:lpstr>
      <vt:lpstr>The 9 Building Blocks of  Business Model</vt:lpstr>
      <vt:lpstr>Business Model</vt:lpstr>
      <vt:lpstr>Business Model Generation</vt:lpstr>
      <vt:lpstr>Business Model Generation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Customer Value</vt:lpstr>
      <vt:lpstr>Marketing</vt:lpstr>
      <vt:lpstr>Value</vt:lpstr>
      <vt:lpstr>Value</vt:lpstr>
      <vt:lpstr>Customer Value Triad</vt:lpstr>
      <vt:lpstr>Value and Satisfaction</vt:lpstr>
      <vt:lpstr>Building  Customer Value, Satisfaction,  and  Loyalty</vt:lpstr>
      <vt:lpstr>Customer Perceived Value</vt:lpstr>
      <vt:lpstr>Satisfaction</vt:lpstr>
      <vt:lpstr>Loyalty</vt:lpstr>
      <vt:lpstr>Customer Perceived Value, Customer Satisfaction, and Loyalty</vt:lpstr>
      <vt:lpstr>CEO CIO CFO</vt:lpstr>
      <vt:lpstr>CEO CIO CMO</vt:lpstr>
      <vt:lpstr>CEO CIO CMO</vt:lpstr>
      <vt:lpstr>PowerPoint 簡報</vt:lpstr>
      <vt:lpstr>Components of a Simple Computer Network</vt:lpstr>
      <vt:lpstr>Corporate Network Infrastructure</vt:lpstr>
      <vt:lpstr>Packet-Switched Networks and Packet Communications</vt:lpstr>
      <vt:lpstr>The Transmission Control Protocol/Internet Protocol (TCP/IP) Reference Model</vt:lpstr>
      <vt:lpstr>Functions of the Modem</vt:lpstr>
      <vt:lpstr>The Domain Name System</vt:lpstr>
      <vt:lpstr>Internet Network Architecture</vt:lpstr>
      <vt:lpstr>Client/Server Computing on the Internet</vt:lpstr>
      <vt:lpstr>How Voice over IP Works</vt:lpstr>
      <vt:lpstr>A Virtual Private Network Using the Internet</vt:lpstr>
      <vt:lpstr>The Global Internet</vt:lpstr>
      <vt:lpstr>The Global Internet</vt:lpstr>
      <vt:lpstr>Top U.S. Web Search Engines</vt:lpstr>
      <vt:lpstr>How Google Works</vt:lpstr>
      <vt:lpstr>Web 2.0</vt:lpstr>
      <vt:lpstr>Web 2.0 services and tools</vt:lpstr>
      <vt:lpstr>Web 3.0: The “Semantic Web”</vt:lpstr>
      <vt:lpstr>A Bluetooth Network (PAN)</vt:lpstr>
      <vt:lpstr>An 802.11 Wireless LAN</vt:lpstr>
      <vt:lpstr>How RFID Works</vt:lpstr>
      <vt:lpstr>A Wireless Sensor Network</vt:lpstr>
      <vt:lpstr>Case Study:  Summit and SAP (Chap. 9) (pp. 396-398) Summit Electric Lights Up with a New ERP System</vt:lpstr>
      <vt:lpstr>資訊管理專題 (Hot Issues of Information Management)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Case Study for Information Management (資訊管理個案)</dc:subject>
  <dc:creator>myday</dc:creator>
  <cp:keywords>Hot Issues of Information Management (資訊管理專題)</cp:keywords>
  <dc:description>Case Study for Information Management
資訊管理個案</dc:description>
  <cp:lastModifiedBy>myday</cp:lastModifiedBy>
  <cp:revision>548</cp:revision>
  <dcterms:created xsi:type="dcterms:W3CDTF">2011-02-14T23:24:00Z</dcterms:created>
  <dcterms:modified xsi:type="dcterms:W3CDTF">2016-10-05T14:51:04Z</dcterms:modified>
</cp:coreProperties>
</file>