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612" r:id="rId2"/>
    <p:sldId id="830" r:id="rId3"/>
    <p:sldId id="831" r:id="rId4"/>
    <p:sldId id="832" r:id="rId5"/>
    <p:sldId id="874" r:id="rId6"/>
    <p:sldId id="875" r:id="rId7"/>
    <p:sldId id="876" r:id="rId8"/>
    <p:sldId id="877" r:id="rId9"/>
    <p:sldId id="878" r:id="rId10"/>
    <p:sldId id="879" r:id="rId11"/>
    <p:sldId id="880" r:id="rId12"/>
    <p:sldId id="881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889" r:id="rId21"/>
    <p:sldId id="890" r:id="rId22"/>
    <p:sldId id="891" r:id="rId23"/>
    <p:sldId id="892" r:id="rId24"/>
    <p:sldId id="893" r:id="rId25"/>
    <p:sldId id="894" r:id="rId26"/>
    <p:sldId id="895" r:id="rId27"/>
    <p:sldId id="896" r:id="rId28"/>
    <p:sldId id="897" r:id="rId29"/>
    <p:sldId id="898" r:id="rId30"/>
    <p:sldId id="899" r:id="rId31"/>
    <p:sldId id="900" r:id="rId32"/>
    <p:sldId id="901" r:id="rId33"/>
    <p:sldId id="902" r:id="rId34"/>
    <p:sldId id="903" r:id="rId35"/>
    <p:sldId id="904" r:id="rId36"/>
    <p:sldId id="905" r:id="rId37"/>
    <p:sldId id="906" r:id="rId38"/>
    <p:sldId id="907" r:id="rId39"/>
    <p:sldId id="908" r:id="rId40"/>
    <p:sldId id="909" r:id="rId41"/>
    <p:sldId id="910" r:id="rId42"/>
    <p:sldId id="911" r:id="rId43"/>
    <p:sldId id="912" r:id="rId44"/>
    <p:sldId id="913" r:id="rId45"/>
    <p:sldId id="914" r:id="rId46"/>
    <p:sldId id="915" r:id="rId47"/>
    <p:sldId id="916" r:id="rId48"/>
    <p:sldId id="917" r:id="rId49"/>
    <p:sldId id="918" r:id="rId50"/>
    <p:sldId id="919" r:id="rId51"/>
    <p:sldId id="920" r:id="rId52"/>
    <p:sldId id="921" r:id="rId53"/>
    <p:sldId id="922" r:id="rId54"/>
    <p:sldId id="923" r:id="rId55"/>
    <p:sldId id="924" r:id="rId56"/>
    <p:sldId id="925" r:id="rId57"/>
    <p:sldId id="926" r:id="rId58"/>
    <p:sldId id="927" r:id="rId59"/>
    <p:sldId id="928" r:id="rId60"/>
    <p:sldId id="929" r:id="rId61"/>
    <p:sldId id="930" r:id="rId62"/>
    <p:sldId id="931" r:id="rId63"/>
    <p:sldId id="932" r:id="rId64"/>
    <p:sldId id="933" r:id="rId65"/>
    <p:sldId id="934" r:id="rId66"/>
    <p:sldId id="935" r:id="rId67"/>
    <p:sldId id="936" r:id="rId68"/>
    <p:sldId id="937" r:id="rId69"/>
    <p:sldId id="938" r:id="rId70"/>
    <p:sldId id="939" r:id="rId71"/>
    <p:sldId id="940" r:id="rId72"/>
    <p:sldId id="941" r:id="rId73"/>
    <p:sldId id="942" r:id="rId74"/>
    <p:sldId id="817" r:id="rId75"/>
    <p:sldId id="943" r:id="rId76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FF7C80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5" autoAdjust="0"/>
    <p:restoredTop sz="98282" autoAdjust="0"/>
  </p:normalViewPr>
  <p:slideViewPr>
    <p:cSldViewPr>
      <p:cViewPr varScale="1">
        <p:scale>
          <a:sx n="70" d="100"/>
          <a:sy n="70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QoAOzMTLP5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modelcombo.wordpress.com/2011/02/04/what-would-a-sustainable-techno-cake-business-model-look-like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nextjuggernaut.com/blog/airbnb-business-model-canvas-how-airbnb-works-revenue-insights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nextjuggernaut.com/blog/airbnb-business-model-canvas-how-airbnb-works-revenue-insigh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hiagoPaiva/airbnb-12210879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1051IM4C02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B613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388" y="1557338"/>
            <a:ext cx="8785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</a:rPr>
              <a:t>Information Systems in Global Business: </a:t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r>
              <a:rPr lang="en-US" altLang="zh-TW" sz="4000" b="1" dirty="0">
                <a:solidFill>
                  <a:srgbClr val="FF0000"/>
                </a:solidFill>
              </a:rPr>
              <a:t>UPS (Chap. 1)</a:t>
            </a: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2016-09-29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CBEF5C-6043-446A-87BB-3C8D94FCBE1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5508625" y="31527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2195513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2195513" y="32258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6405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6406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9474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Ponsse:</a:t>
            </a:r>
            <a:r>
              <a:rPr lang="en-US" altLang="zh-TW" sz="4000" smtClean="0">
                <a:solidFill>
                  <a:schemeClr val="tx2"/>
                </a:solidFill>
              </a:rPr>
              <a:t/>
            </a:r>
            <a:br>
              <a:rPr lang="en-US" altLang="zh-TW" sz="4000" smtClean="0">
                <a:solidFill>
                  <a:schemeClr val="tx2"/>
                </a:solidFill>
              </a:rPr>
            </a:br>
            <a:r>
              <a:rPr lang="en-US" altLang="zh-TW" sz="4000" smtClean="0">
                <a:solidFill>
                  <a:schemeClr val="tx2"/>
                </a:solidFill>
              </a:rPr>
              <a:t>Efficiency in Wood Harvesting </a:t>
            </a:r>
            <a:br>
              <a:rPr lang="en-US" altLang="zh-TW" sz="4000" smtClean="0">
                <a:solidFill>
                  <a:schemeClr val="tx2"/>
                </a:solidFill>
              </a:rPr>
            </a:br>
            <a:r>
              <a:rPr lang="en-US" altLang="zh-TW" sz="4000" smtClean="0">
                <a:solidFill>
                  <a:schemeClr val="tx2"/>
                </a:solidFill>
              </a:rPr>
              <a:t>with Information System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DFB3-32D7-49F7-B238-94833B528329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320925"/>
            <a:ext cx="54673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03575" y="6102350"/>
            <a:ext cx="23812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http://www.ponsse.com/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834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1412875"/>
          </a:xfrm>
        </p:spPr>
        <p:txBody>
          <a:bodyPr/>
          <a:lstStyle/>
          <a:p>
            <a:pPr>
              <a:defRPr/>
            </a:pPr>
            <a:r>
              <a:rPr lang="en-US" altLang="zh-TW" sz="3200" dirty="0" smtClean="0">
                <a:solidFill>
                  <a:srgbClr val="FF0000"/>
                </a:solidFill>
              </a:rPr>
              <a:t>Overview of Fundamental MIS Concepts </a:t>
            </a:r>
            <a:br>
              <a:rPr lang="en-US" altLang="zh-TW" sz="3200" dirty="0" smtClean="0">
                <a:solidFill>
                  <a:srgbClr val="FF0000"/>
                </a:solidFill>
              </a:rPr>
            </a:b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using an integrated framework for </a:t>
            </a:r>
            <a:b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describing and analyzing information systems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D8E4A-B220-4E88-AB62-41F90AB39FF3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pSp>
        <p:nvGrpSpPr>
          <p:cNvPr id="21508" name="群組 35"/>
          <p:cNvGrpSpPr>
            <a:grpSpLocks/>
          </p:cNvGrpSpPr>
          <p:nvPr/>
        </p:nvGrpSpPr>
        <p:grpSpPr bwMode="auto">
          <a:xfrm>
            <a:off x="3059113" y="1704975"/>
            <a:ext cx="5905500" cy="4032250"/>
            <a:chOff x="2987824" y="1412776"/>
            <a:chExt cx="5904656" cy="4032448"/>
          </a:xfrm>
        </p:grpSpPr>
        <p:sp>
          <p:nvSpPr>
            <p:cNvPr id="7" name="矩形 6"/>
            <p:cNvSpPr/>
            <p:nvPr/>
          </p:nvSpPr>
          <p:spPr>
            <a:xfrm>
              <a:off x="2987824" y="2492896"/>
              <a:ext cx="1296144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Management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87824" y="3573016"/>
              <a:ext cx="129600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Organization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87824" y="4797152"/>
              <a:ext cx="129600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Technology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48064" y="3573016"/>
              <a:ext cx="1296144" cy="648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1600" b="1" dirty="0">
                  <a:solidFill>
                    <a:schemeClr val="tx1"/>
                  </a:solidFill>
                </a:rPr>
              </a:br>
              <a:r>
                <a:rPr lang="en-US" altLang="zh-TW" sz="1600" b="1" dirty="0">
                  <a:solidFill>
                    <a:schemeClr val="tx1"/>
                  </a:solidFill>
                </a:rPr>
                <a:t>System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48064" y="1412776"/>
              <a:ext cx="1296144" cy="648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1600" b="1" dirty="0">
                  <a:solidFill>
                    <a:schemeClr val="tx1"/>
                  </a:solidFill>
                </a:rPr>
              </a:br>
              <a:r>
                <a:rPr lang="en-US" altLang="zh-TW" sz="1600" b="1" dirty="0">
                  <a:solidFill>
                    <a:schemeClr val="tx1"/>
                  </a:solidFill>
                </a:rPr>
                <a:t>Challenges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96336" y="3573016"/>
              <a:ext cx="1296144" cy="6480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1600" b="1" dirty="0">
                  <a:solidFill>
                    <a:schemeClr val="bg1"/>
                  </a:solidFill>
                </a:rPr>
              </a:br>
              <a:r>
                <a:rPr lang="en-US" altLang="zh-TW" sz="1600" b="1" dirty="0">
                  <a:solidFill>
                    <a:schemeClr val="bg1"/>
                  </a:solidFill>
                </a:rPr>
                <a:t>Solutions</a:t>
              </a:r>
              <a:endParaRPr lang="zh-TW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4284626" y="2816195"/>
              <a:ext cx="863477" cy="7572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4283039" y="3897336"/>
              <a:ext cx="86506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V="1">
              <a:off x="4283039" y="4221202"/>
              <a:ext cx="865063" cy="9001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6444905" y="3897336"/>
              <a:ext cx="115077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圖案 29"/>
            <p:cNvCxnSpPr/>
            <p:nvPr/>
          </p:nvCxnSpPr>
          <p:spPr>
            <a:xfrm rot="16200000" flipV="1">
              <a:off x="6426475" y="1755072"/>
              <a:ext cx="1836828" cy="179996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圖案 30"/>
            <p:cNvCxnSpPr/>
            <p:nvPr/>
          </p:nvCxnSpPr>
          <p:spPr>
            <a:xfrm rot="10800000" flipV="1">
              <a:off x="3635431" y="1736642"/>
              <a:ext cx="1512671" cy="755687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文字方塊 23"/>
          <p:cNvSpPr txBox="1">
            <a:spLocks noChangeArrowheads="1"/>
          </p:cNvSpPr>
          <p:nvPr/>
        </p:nvSpPr>
        <p:spPr bwMode="auto">
          <a:xfrm>
            <a:off x="7451725" y="4508500"/>
            <a:ext cx="15843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Optimize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utilization of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forests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Increase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production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efficiency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Coordinate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production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process</a:t>
            </a:r>
            <a:endParaRPr lang="zh-TW" altLang="en-US" sz="1500" b="1">
              <a:latin typeface="Arial" charset="0"/>
            </a:endParaRPr>
          </a:p>
        </p:txBody>
      </p:sp>
      <p:sp>
        <p:nvSpPr>
          <p:cNvPr id="21510" name="文字方塊 24"/>
          <p:cNvSpPr txBox="1">
            <a:spLocks noChangeArrowheads="1"/>
          </p:cNvSpPr>
          <p:nvPr/>
        </p:nvSpPr>
        <p:spPr bwMode="auto">
          <a:xfrm>
            <a:off x="4859338" y="4965700"/>
            <a:ext cx="259238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Display and report </a:t>
            </a:r>
            <a:br>
              <a:rPr lang="en-US" altLang="zh-TW" sz="1600" b="1">
                <a:latin typeface="Arial" charset="0"/>
              </a:rPr>
            </a:br>
            <a:r>
              <a:rPr lang="en-US" altLang="zh-TW" sz="1600" b="1">
                <a:latin typeface="Arial" charset="0"/>
              </a:rPr>
              <a:t>  GPS location data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Reports on production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Provide online </a:t>
            </a:r>
            <a:br>
              <a:rPr lang="en-US" altLang="zh-TW" sz="1600" b="1">
                <a:latin typeface="Arial" charset="0"/>
              </a:rPr>
            </a:br>
            <a:r>
              <a:rPr lang="en-US" altLang="zh-TW" sz="1600" b="1">
                <a:latin typeface="Arial" charset="0"/>
              </a:rPr>
              <a:t>   coordination</a:t>
            </a:r>
            <a:endParaRPr lang="zh-TW" altLang="en-US" sz="1600" b="1">
              <a:latin typeface="Arial" charset="0"/>
            </a:endParaRPr>
          </a:p>
        </p:txBody>
      </p:sp>
      <p:sp>
        <p:nvSpPr>
          <p:cNvPr id="21511" name="文字方塊 26"/>
          <p:cNvSpPr txBox="1">
            <a:spLocks noChangeArrowheads="1"/>
          </p:cNvSpPr>
          <p:nvPr/>
        </p:nvSpPr>
        <p:spPr bwMode="auto">
          <a:xfrm>
            <a:off x="5219700" y="2424113"/>
            <a:ext cx="30972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New sources of competition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Declining customer base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Increasing costs</a:t>
            </a:r>
            <a:endParaRPr lang="zh-TW" altLang="en-US" sz="1600" b="1">
              <a:latin typeface="Arial" charset="0"/>
            </a:endParaRPr>
          </a:p>
        </p:txBody>
      </p:sp>
      <p:sp>
        <p:nvSpPr>
          <p:cNvPr id="20489" name="文字方塊 27"/>
          <p:cNvSpPr txBox="1">
            <a:spLocks noChangeArrowheads="1"/>
          </p:cNvSpPr>
          <p:nvPr/>
        </p:nvSpPr>
        <p:spPr bwMode="auto">
          <a:xfrm>
            <a:off x="179388" y="1989138"/>
            <a:ext cx="28082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Develop new production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processes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Develop new 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management techniques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Increase use of data by 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managers </a:t>
            </a:r>
            <a:endParaRPr lang="zh-TW" altLang="en-US" sz="1600" b="1" dirty="0" smtClean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0490" name="文字方塊 28"/>
          <p:cNvSpPr txBox="1">
            <a:spLocks noChangeArrowheads="1"/>
          </p:cNvSpPr>
          <p:nvPr/>
        </p:nvSpPr>
        <p:spPr bwMode="auto">
          <a:xfrm>
            <a:off x="179388" y="3573463"/>
            <a:ext cx="2879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Build new business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production processes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Train new channels of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information flow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Train employee  in use of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 systems </a:t>
            </a:r>
            <a:endParaRPr lang="zh-TW" altLang="en-US" sz="16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491" name="文字方塊 31"/>
          <p:cNvSpPr txBox="1">
            <a:spLocks noChangeArrowheads="1"/>
          </p:cNvSpPr>
          <p:nvPr/>
        </p:nvSpPr>
        <p:spPr bwMode="auto">
          <a:xfrm>
            <a:off x="179388" y="5157788"/>
            <a:ext cx="2879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Develop GPS systems for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field use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Create email links with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operators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Develop data base to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receive information</a:t>
            </a:r>
            <a:endParaRPr lang="zh-TW" altLang="en-US" sz="1600" b="1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243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Information Systems in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Global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1847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How are information systems transforming business and what is their relationship to globalization?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Why are information systems so essential for running and managing a business today?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exactly is an information system? How does it work? What are its management, organization, and technology components?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are complementary assets? Why are complementary assets essential for ensuring that information systems provide genuine value for an organization?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academic disciplines are used to study information systems? How does each contribute to an understanding of information systems? What is a sociotechnical systems perspective?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C8AC-A64F-4EB3-A674-E38057BEB60D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7825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How information systems are transforming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Emerging mobile digital platform</a:t>
            </a:r>
          </a:p>
          <a:p>
            <a:r>
              <a:rPr lang="en-US" altLang="zh-TW" smtClean="0"/>
              <a:t>Growing business use of “big data”</a:t>
            </a:r>
          </a:p>
          <a:p>
            <a:r>
              <a:rPr lang="en-US" altLang="zh-TW" smtClean="0"/>
              <a:t>Growth in cloud computing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F7E7-0E80-42B9-87C5-AF60D34745A6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9274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Globalization opportunities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Internet has drastically reduced costs of operating on global scale</a:t>
            </a:r>
          </a:p>
          <a:p>
            <a:r>
              <a:rPr lang="en-US" altLang="zh-TW" smtClean="0"/>
              <a:t>Increases in foreign trade, outsourcing</a:t>
            </a:r>
          </a:p>
          <a:p>
            <a:r>
              <a:rPr lang="en-US" altLang="zh-TW" smtClean="0"/>
              <a:t>Presents both challenges and opportunities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3B1A6-7032-4EF5-B521-B96A6CB6CE9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8547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chemeClr val="accent1"/>
                </a:solidFill>
              </a:rPr>
              <a:t>The Interdependence Between Organizations and Information Technology</a:t>
            </a:r>
            <a:endParaRPr lang="zh-TW" alt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800B-E00A-40BD-8E9C-DD6C7689F99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17412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-1846"/>
          <a:stretch>
            <a:fillRect/>
          </a:stretch>
        </p:blipFill>
        <p:spPr bwMode="auto">
          <a:xfrm>
            <a:off x="250825" y="1681163"/>
            <a:ext cx="86709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1996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Strategic Business Objectives</a:t>
            </a:r>
            <a:r>
              <a:rPr lang="en-US" altLang="zh-TW" smtClean="0"/>
              <a:t> of</a:t>
            </a:r>
            <a:br>
              <a:rPr lang="en-US" altLang="zh-TW" smtClean="0"/>
            </a:br>
            <a:r>
              <a:rPr lang="en-US" altLang="zh-TW" smtClean="0"/>
              <a:t>Information Systems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Operational Excellence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New Products, Services and Business Models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Customer and Supplier Intimacy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Improved Decision Making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Competitive Advantage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Survival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8176-37E1-47AF-B2E3-D9555C49A8E8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2039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1.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Operational Excellence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Improvement of efficiency to attain higher profitability</a:t>
            </a:r>
          </a:p>
          <a:p>
            <a:r>
              <a:rPr lang="en-US" altLang="zh-TW" smtClean="0"/>
              <a:t>Information systems, technology an important tool in achieving greater efficiency and productivity</a:t>
            </a:r>
          </a:p>
          <a:p>
            <a:r>
              <a:rPr lang="en-US" altLang="zh-TW" smtClean="0"/>
              <a:t>Walmart’s Retail Link system links suppliers to stores for superior replenishment system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06FA-67F4-4077-A198-C5E9B02DEF15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5869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2.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New Products, Services, and Business Models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Business model</a:t>
            </a:r>
            <a:r>
              <a:rPr lang="en-US" altLang="zh-TW" smtClean="0"/>
              <a:t>: describes how company produces, delivers, and sells product or service to create wealth</a:t>
            </a:r>
          </a:p>
          <a:p>
            <a:r>
              <a:rPr lang="en-US" altLang="zh-TW" smtClean="0"/>
              <a:t>Information systems and technology a major enabling tool for new products, services, business models</a:t>
            </a:r>
          </a:p>
          <a:p>
            <a:pPr lvl="1"/>
            <a:r>
              <a:rPr lang="en-US" altLang="zh-TW" smtClean="0"/>
              <a:t>Examples: Apple’s iPad, Google’s Android OS, and Netflix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F08A4-EA47-4834-A373-C333CF62BA56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3408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</a:t>
            </a:r>
            <a:r>
              <a:rPr lang="en-US" altLang="zh-TW" sz="2400" dirty="0" smtClean="0"/>
              <a:t>2016/09/15   </a:t>
            </a:r>
            <a:r>
              <a:rPr lang="zh-TW" altLang="en-US" sz="2400" dirty="0" smtClean="0"/>
              <a:t>中秋節 </a:t>
            </a:r>
            <a:r>
              <a:rPr lang="en-US" altLang="zh-TW" sz="2400" dirty="0"/>
              <a:t>(</a:t>
            </a:r>
            <a:r>
              <a:rPr lang="zh-TW" altLang="en-US" sz="2400" dirty="0"/>
              <a:t>放假一天</a:t>
            </a:r>
            <a:r>
              <a:rPr lang="en-US" altLang="zh-TW" sz="2400" dirty="0"/>
              <a:t>) (Mid-Autumn Festival)(Day off</a:t>
            </a:r>
            <a:r>
              <a:rPr lang="en-US" altLang="zh-TW" sz="2400" dirty="0" smtClean="0"/>
              <a:t>)</a:t>
            </a:r>
            <a:endParaRPr lang="zh-TW" altLang="en-US" sz="2400" dirty="0"/>
          </a:p>
          <a:p>
            <a:pPr>
              <a:buNone/>
            </a:pPr>
            <a:r>
              <a:rPr lang="en-US" altLang="zh-TW" sz="2400" dirty="0" smtClean="0"/>
              <a:t>2   2016/09/22   </a:t>
            </a:r>
            <a:r>
              <a:rPr lang="en-US" altLang="zh-TW" sz="2400" dirty="0"/>
              <a:t>Introduction to Case Study for Information </a:t>
            </a:r>
            <a:br>
              <a:rPr lang="en-US" altLang="zh-TW" sz="2400" dirty="0"/>
            </a:br>
            <a:r>
              <a:rPr lang="en-US" altLang="zh-TW" sz="2400" dirty="0"/>
              <a:t>                         Management Hot </a:t>
            </a:r>
            <a:r>
              <a:rPr lang="en-US" altLang="zh-TW" sz="2400" dirty="0" smtClean="0"/>
              <a:t>Topics</a:t>
            </a: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3   </a:t>
            </a:r>
            <a:r>
              <a:rPr lang="en-US" altLang="zh-TW" sz="2400" dirty="0" smtClean="0">
                <a:solidFill>
                  <a:srgbClr val="FF0000"/>
                </a:solidFill>
              </a:rPr>
              <a:t>2016/09/29   Information </a:t>
            </a:r>
            <a:r>
              <a:rPr lang="en-US" altLang="zh-TW" sz="2400" dirty="0">
                <a:solidFill>
                  <a:srgbClr val="FF0000"/>
                </a:solidFill>
              </a:rPr>
              <a:t>Systems in Global Business: UPS  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                        (Chap</a:t>
            </a:r>
            <a:r>
              <a:rPr lang="en-US" altLang="zh-TW" sz="2400" dirty="0">
                <a:solidFill>
                  <a:srgbClr val="FF0000"/>
                </a:solidFill>
              </a:rPr>
              <a:t>. </a:t>
            </a:r>
            <a:r>
              <a:rPr lang="en-US" altLang="zh-TW" sz="2400" dirty="0" smtClean="0">
                <a:solidFill>
                  <a:srgbClr val="FF0000"/>
                </a:solidFill>
              </a:rPr>
              <a:t>1) (</a:t>
            </a:r>
            <a:r>
              <a:rPr lang="en-US" altLang="zh-TW" sz="2400" dirty="0">
                <a:solidFill>
                  <a:srgbClr val="FF0000"/>
                </a:solidFill>
              </a:rPr>
              <a:t>pp.53-54)</a:t>
            </a:r>
          </a:p>
          <a:p>
            <a:pPr>
              <a:buNone/>
            </a:pPr>
            <a:r>
              <a:rPr lang="en-US" altLang="zh-TW" sz="2400" dirty="0" smtClean="0"/>
              <a:t>4   2016/10/06   </a:t>
            </a:r>
            <a:r>
              <a:rPr lang="en-US" altLang="zh-TW" sz="2400" dirty="0"/>
              <a:t>Global E-Business and Collaboration: P&amp;G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2) </a:t>
            </a:r>
            <a:r>
              <a:rPr lang="en-US" altLang="zh-TW" sz="2400" dirty="0"/>
              <a:t>(pp.84-85)</a:t>
            </a:r>
          </a:p>
          <a:p>
            <a:pPr>
              <a:buNone/>
            </a:pPr>
            <a:r>
              <a:rPr lang="en-US" altLang="zh-TW" sz="2400" dirty="0" smtClean="0"/>
              <a:t>5   2016/10/13   </a:t>
            </a:r>
            <a:r>
              <a:rPr lang="en-US" altLang="zh-TW" sz="2400" dirty="0"/>
              <a:t>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3) </a:t>
            </a:r>
            <a:r>
              <a:rPr lang="en-US" altLang="zh-TW" sz="2400" dirty="0"/>
              <a:t>(pp.129-130)</a:t>
            </a:r>
          </a:p>
          <a:p>
            <a:pPr>
              <a:buNone/>
            </a:pPr>
            <a:r>
              <a:rPr lang="en-US" altLang="zh-TW" sz="2400" dirty="0" smtClean="0"/>
              <a:t>6   2016/10/20   </a:t>
            </a:r>
            <a:r>
              <a:rPr lang="en-US" altLang="zh-TW" sz="2400" dirty="0"/>
              <a:t>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4) </a:t>
            </a:r>
            <a:r>
              <a:rPr lang="en-US" altLang="zh-TW" sz="2400" dirty="0"/>
              <a:t>(pp.188-190)</a:t>
            </a:r>
          </a:p>
          <a:p>
            <a:pPr>
              <a:buFont typeface="Arial" charset="0"/>
              <a:buNone/>
            </a:pPr>
            <a:endParaRPr lang="en-US" altLang="zh-TW" sz="2400" dirty="0" smtClean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3.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Customer and Supplier Intimacy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zh-TW" smtClean="0"/>
              <a:t>Serving customers well leads to customers returning, which raises revenues and profits.</a:t>
            </a:r>
          </a:p>
          <a:p>
            <a:pPr lvl="1"/>
            <a:r>
              <a:rPr lang="en-US" altLang="zh-TW" smtClean="0"/>
              <a:t>Example: High-end hotels that use computers to track customer preferences and used to monitor and customize environment</a:t>
            </a:r>
          </a:p>
          <a:p>
            <a:r>
              <a:rPr lang="en-US" altLang="zh-TW" smtClean="0"/>
              <a:t>Intimacy with suppliers allows them to provide vital inputs, which lowers costs.</a:t>
            </a:r>
          </a:p>
          <a:p>
            <a:pPr lvl="1"/>
            <a:r>
              <a:rPr lang="en-US" altLang="zh-TW" smtClean="0"/>
              <a:t>Example: JCPenney’s information system which links sales records to contract manufacturer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4FB5C-2C49-46DA-8316-3F3C4A6A0A8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7039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4.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Improved Decision Making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79388" y="908050"/>
            <a:ext cx="8569325" cy="5616575"/>
          </a:xfrm>
        </p:spPr>
        <p:txBody>
          <a:bodyPr/>
          <a:lstStyle/>
          <a:p>
            <a:r>
              <a:rPr lang="en-US" altLang="zh-TW" smtClean="0"/>
              <a:t>Without accurate information:</a:t>
            </a:r>
          </a:p>
          <a:p>
            <a:pPr lvl="1"/>
            <a:r>
              <a:rPr lang="en-US" altLang="zh-TW" smtClean="0"/>
              <a:t>Managers must use forecasts, best guesses, luck</a:t>
            </a:r>
          </a:p>
          <a:p>
            <a:pPr lvl="1"/>
            <a:r>
              <a:rPr lang="en-US" altLang="zh-TW" smtClean="0"/>
              <a:t>Results in:</a:t>
            </a:r>
          </a:p>
          <a:p>
            <a:pPr lvl="2"/>
            <a:r>
              <a:rPr lang="en-US" altLang="zh-TW" smtClean="0"/>
              <a:t>Overproduction, underproduction</a:t>
            </a:r>
          </a:p>
          <a:p>
            <a:pPr lvl="2"/>
            <a:r>
              <a:rPr lang="en-US" altLang="zh-TW" smtClean="0"/>
              <a:t>Misallocation of resources</a:t>
            </a:r>
          </a:p>
          <a:p>
            <a:pPr lvl="2"/>
            <a:r>
              <a:rPr lang="en-US" altLang="zh-TW" smtClean="0"/>
              <a:t>Poor response times</a:t>
            </a:r>
          </a:p>
          <a:p>
            <a:pPr lvl="1"/>
            <a:r>
              <a:rPr lang="en-US" altLang="zh-TW" smtClean="0"/>
              <a:t>Poor outcomes raise costs, lose customers</a:t>
            </a:r>
          </a:p>
          <a:p>
            <a:r>
              <a:rPr lang="en-US" altLang="zh-TW" smtClean="0"/>
              <a:t>Example: </a:t>
            </a:r>
          </a:p>
          <a:p>
            <a:pPr lvl="1"/>
            <a:r>
              <a:rPr lang="en-US" altLang="zh-TW" smtClean="0"/>
              <a:t>Verizon’s Web-based digital dashboard to provide managers with real-time data on customer complaints, network performance, line outages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23454-4F89-4EB4-B117-3DF0CF88F74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53584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5.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Competitive advantage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Delivering better performance</a:t>
            </a:r>
          </a:p>
          <a:p>
            <a:r>
              <a:rPr lang="en-US" altLang="zh-TW" smtClean="0"/>
              <a:t>Charging less for superior products</a:t>
            </a:r>
          </a:p>
          <a:p>
            <a:r>
              <a:rPr lang="en-US" altLang="zh-TW" smtClean="0"/>
              <a:t>Responding to customers and suppliers in real time</a:t>
            </a:r>
          </a:p>
          <a:p>
            <a:r>
              <a:rPr lang="en-US" altLang="zh-TW" smtClean="0"/>
              <a:t>Examples: Apple, Walmart, UPS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AC3E-BB63-4E1D-8151-741F4AC70AB0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8733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6.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Survival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Information technologies as necessity of business</a:t>
            </a:r>
          </a:p>
          <a:p>
            <a:r>
              <a:rPr lang="en-US" altLang="zh-TW" smtClean="0"/>
              <a:t>Industry-level changes</a:t>
            </a:r>
          </a:p>
          <a:p>
            <a:pPr lvl="1"/>
            <a:r>
              <a:rPr lang="en-US" altLang="zh-TW" smtClean="0"/>
              <a:t>Example: Citibank’s introduction of ATMs</a:t>
            </a:r>
          </a:p>
          <a:p>
            <a:r>
              <a:rPr lang="en-US" altLang="zh-TW" smtClean="0"/>
              <a:t>Governmental regulations requiring record-keeping</a:t>
            </a:r>
          </a:p>
          <a:p>
            <a:pPr lvl="1"/>
            <a:r>
              <a:rPr lang="en-US" altLang="zh-TW" smtClean="0"/>
              <a:t>Examples: Toxic Substances Control Act, Sarbanes-Oxley Act 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9E95-214A-4020-AAD6-20306323ACF6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95671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Information Systems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/>
              <a:t>Are More Than Computers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D84A2-14D1-4DED-BB28-A43F801D632E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25604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77020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97887" cy="92233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Dimensions of </a:t>
            </a:r>
            <a:r>
              <a:rPr lang="en-US" altLang="zh-TW" dirty="0" smtClean="0">
                <a:solidFill>
                  <a:srgbClr val="FF0000"/>
                </a:solidFill>
              </a:rPr>
              <a:t>Information Systems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472112"/>
          </a:xfrm>
        </p:spPr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Organizations</a:t>
            </a:r>
          </a:p>
          <a:p>
            <a:pPr lvl="1"/>
            <a:r>
              <a:rPr lang="en-US" altLang="zh-TW" smtClean="0"/>
              <a:t>People, structure, business processes, politics, and culture.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Management</a:t>
            </a:r>
          </a:p>
          <a:p>
            <a:pPr lvl="1"/>
            <a:r>
              <a:rPr lang="en-US" altLang="zh-TW" smtClean="0"/>
              <a:t>Make sense out of the many situations faced by organizations, make decisions, and formulate action plans to solve organizational problems.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Information Technology</a:t>
            </a:r>
          </a:p>
          <a:p>
            <a:pPr lvl="1"/>
            <a:r>
              <a:rPr lang="en-US" altLang="zh-TW" smtClean="0"/>
              <a:t>Computer hardware, software, data management technology, networking and telecommunications technology</a:t>
            </a:r>
          </a:p>
          <a:p>
            <a:pPr lvl="1"/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1D151-AC7A-4607-99FC-AC83FBC21D77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3498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chemeClr val="accent1"/>
                </a:solidFill>
              </a:rPr>
              <a:t>Perspectives on Information Systems:</a:t>
            </a:r>
            <a:br>
              <a:rPr lang="en-US" altLang="zh-TW" sz="4000" dirty="0" smtClean="0">
                <a:solidFill>
                  <a:schemeClr val="accent1"/>
                </a:solidFill>
              </a:rPr>
            </a:br>
            <a:r>
              <a:rPr lang="en-US" altLang="zh-TW" sz="4000" dirty="0" smtClean="0">
                <a:solidFill>
                  <a:schemeClr val="accent1"/>
                </a:solidFill>
              </a:rPr>
              <a:t>Data and Information</a:t>
            </a:r>
            <a:endParaRPr lang="zh-TW" alt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4524-196E-42BD-AF1E-598CA3281287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27652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r="-768"/>
          <a:stretch>
            <a:fillRect/>
          </a:stretch>
        </p:blipFill>
        <p:spPr bwMode="auto">
          <a:xfrm>
            <a:off x="179388" y="1828800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05933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435975" cy="70485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Functions of an Information System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1ECC1-00C2-485B-91EB-A1AEA2A72198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pic>
        <p:nvPicPr>
          <p:cNvPr id="28676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r="5768"/>
          <a:stretch>
            <a:fillRect/>
          </a:stretch>
        </p:blipFill>
        <p:spPr bwMode="auto">
          <a:xfrm>
            <a:off x="1179513" y="963613"/>
            <a:ext cx="677068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8444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Levels in a Firm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A911E-FBC1-4670-B3E2-78ADD42AD6F9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29700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" b="945"/>
          <a:stretch>
            <a:fillRect/>
          </a:stretch>
        </p:blipFill>
        <p:spPr bwMode="auto">
          <a:xfrm>
            <a:off x="1547813" y="1235075"/>
            <a:ext cx="58324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18378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MAJOR BUSINESS FUNCTIONS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435975" cy="479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595"/>
                <a:gridCol w="5251380"/>
              </a:tblGrid>
              <a:tr h="59774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FUNCTION</a:t>
                      </a:r>
                      <a:endParaRPr lang="zh-TW" altLang="en-US" sz="24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PURPOSE</a:t>
                      </a:r>
                      <a:endParaRPr lang="zh-TW" altLang="en-US" sz="2400" dirty="0"/>
                    </a:p>
                  </a:txBody>
                  <a:tcPr marL="91448" marR="91448" marT="45723" marB="45723"/>
                </a:tc>
              </a:tr>
              <a:tr h="778402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Sales and marketing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Selling the organization’s products and services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823010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Manufacturing and production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Producing and delivering products and services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1124359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Finance and accounting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Managing the organization’s financial assets and maintaining the organization’s financial records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1473904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Human resources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Attracting, developing, and maintaining the organization’s labor force; maintaining employee records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00C17-8E26-42C9-8C14-B7B44CBBBF78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4844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 smtClean="0"/>
              <a:t>7   2016/10/27   </a:t>
            </a:r>
            <a:r>
              <a:rPr lang="en-US" altLang="zh-TW" sz="2400" dirty="0"/>
              <a:t>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Amazon </a:t>
            </a:r>
            <a:r>
              <a:rPr lang="en-US" altLang="zh-TW" sz="2400" dirty="0"/>
              <a:t>and Cloud Computing </a:t>
            </a:r>
            <a:r>
              <a:rPr lang="en-US" altLang="zh-TW" sz="2400" dirty="0" smtClean="0"/>
              <a:t>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5) </a:t>
            </a:r>
            <a:r>
              <a:rPr lang="en-US" altLang="zh-TW" sz="2400" dirty="0"/>
              <a:t>(pp. 234-236)</a:t>
            </a:r>
          </a:p>
          <a:p>
            <a:pPr>
              <a:buNone/>
            </a:pPr>
            <a:r>
              <a:rPr lang="en-US" altLang="zh-TW" sz="2400" dirty="0" smtClean="0"/>
              <a:t>8   2016/11/03   </a:t>
            </a:r>
            <a:r>
              <a:rPr lang="en-US" altLang="zh-TW" sz="2400" dirty="0"/>
              <a:t>Foundations of Business Intelligence: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IBM </a:t>
            </a:r>
            <a:r>
              <a:rPr lang="en-US" altLang="zh-TW" sz="2400" dirty="0"/>
              <a:t>and Big Data </a:t>
            </a:r>
            <a:r>
              <a:rPr lang="en-US" altLang="zh-TW" sz="2400" dirty="0" smtClean="0"/>
              <a:t>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6) </a:t>
            </a:r>
            <a:r>
              <a:rPr lang="en-US" altLang="zh-TW" sz="2400" dirty="0"/>
              <a:t>(pp.261-262)</a:t>
            </a:r>
          </a:p>
          <a:p>
            <a:pPr>
              <a:buNone/>
            </a:pPr>
            <a:r>
              <a:rPr lang="en-US" altLang="zh-TW" sz="2400" dirty="0" smtClean="0"/>
              <a:t>9   2016/11/10   </a:t>
            </a:r>
            <a:r>
              <a:rPr lang="en-US" altLang="zh-TW" sz="2400" dirty="0"/>
              <a:t>Midterm Report (</a:t>
            </a:r>
            <a:r>
              <a:rPr lang="zh-TW" altLang="en-US" sz="2400" dirty="0"/>
              <a:t>期中報告</a:t>
            </a:r>
            <a:r>
              <a:rPr lang="en-US" altLang="zh-TW" sz="2400" dirty="0"/>
              <a:t>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 smtClean="0"/>
              <a:t>10   2016/11/17   </a:t>
            </a:r>
            <a:r>
              <a:rPr lang="zh-TW" altLang="en-US" sz="2400" dirty="0"/>
              <a:t>期中考試</a:t>
            </a:r>
            <a:r>
              <a:rPr lang="zh-TW" altLang="en-US" sz="2400" dirty="0" smtClean="0"/>
              <a:t>週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11   2016/11/24   </a:t>
            </a:r>
            <a:r>
              <a:rPr lang="en-US" altLang="zh-TW" sz="2400" dirty="0"/>
              <a:t>Telecommunications, the Internet, and Wireless </a:t>
            </a:r>
            <a:br>
              <a:rPr lang="en-US" altLang="zh-TW" sz="2400" dirty="0"/>
            </a:br>
            <a:r>
              <a:rPr lang="en-US" altLang="zh-TW" sz="2400" dirty="0"/>
              <a:t>                        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Technology</a:t>
            </a:r>
            <a:r>
              <a:rPr lang="en-US" altLang="zh-TW" sz="2400" dirty="0"/>
              <a:t>: Google, Apple, and Microsoft   </a:t>
            </a:r>
            <a:br>
              <a:rPr lang="en-US" altLang="zh-TW" sz="2400" dirty="0"/>
            </a:br>
            <a:r>
              <a:rPr lang="en-US" altLang="zh-TW" sz="2400" dirty="0"/>
              <a:t>                        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(</a:t>
            </a:r>
            <a:r>
              <a:rPr lang="en-US" altLang="zh-TW" sz="2400" dirty="0"/>
              <a:t>Chap. 7) (pp.318-320)</a:t>
            </a:r>
          </a:p>
          <a:p>
            <a:pPr>
              <a:buNone/>
            </a:pPr>
            <a:r>
              <a:rPr lang="en-US" altLang="zh-TW" sz="2400" dirty="0" smtClean="0"/>
              <a:t>12   2016/12/01   </a:t>
            </a:r>
            <a:r>
              <a:rPr lang="en-US" altLang="zh-TW" sz="2400" dirty="0"/>
              <a:t>Enterprise Applications: Summit and SAP   </a:t>
            </a:r>
            <a:br>
              <a:rPr lang="en-US" altLang="zh-TW" sz="2400" dirty="0"/>
            </a:br>
            <a:r>
              <a:rPr lang="en-US" altLang="zh-TW" sz="2400" dirty="0"/>
              <a:t>                           (Chap. 9) (pp.396-398)</a:t>
            </a:r>
          </a:p>
          <a:p>
            <a:pPr>
              <a:buNone/>
            </a:pP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IT ISN’T JUST TECHNOLOGY: </a:t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>
                <a:solidFill>
                  <a:schemeClr val="accent1"/>
                </a:solidFill>
              </a:rPr>
              <a:t>A BUSINESS PERSPECTIVE ON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F709-B6D2-4681-B420-3A0D58D74C3F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54249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accent1"/>
                </a:solidFill>
              </a:rPr>
              <a:t>The Business Information Value Chain</a:t>
            </a:r>
            <a:endParaRPr lang="zh-TW" alt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C7FDF-33F5-484A-839B-7AEDFD7CCC54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32772" name="Picture Placeholder 10" descr="Fig-1-7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-72"/>
          <a:stretch>
            <a:fillRect/>
          </a:stretch>
        </p:blipFill>
        <p:spPr bwMode="auto">
          <a:xfrm>
            <a:off x="395288" y="1260475"/>
            <a:ext cx="85613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13417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en-US" altLang="zh-TW" sz="4000" smtClean="0"/>
              <a:t>The </a:t>
            </a:r>
            <a:r>
              <a:rPr lang="en-US" altLang="zh-TW" sz="4000" smtClean="0">
                <a:solidFill>
                  <a:srgbClr val="FF0000"/>
                </a:solidFill>
              </a:rPr>
              <a:t>Business Information Value Chain</a:t>
            </a:r>
            <a:endParaRPr lang="zh-TW" altLang="en-US" sz="40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71328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From a business perspective, </a:t>
            </a:r>
            <a:br>
              <a:rPr lang="en-US" altLang="zh-TW" dirty="0" smtClean="0"/>
            </a:br>
            <a:r>
              <a:rPr lang="en-US" altLang="zh-TW" dirty="0" smtClean="0"/>
              <a:t>information systems are part of a series of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value-adding activities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acquiring, transforming, and distributing information 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en-US" altLang="zh-TW" dirty="0" smtClean="0"/>
              <a:t>that managers can use to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improve decision making</a:t>
            </a:r>
            <a:r>
              <a:rPr lang="en-US" altLang="zh-TW" dirty="0" smtClean="0"/>
              <a:t>,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enhance organizational performance</a:t>
            </a:r>
            <a:r>
              <a:rPr lang="en-US" altLang="zh-TW" dirty="0" smtClean="0"/>
              <a:t>, and, ultimately, </a:t>
            </a:r>
            <a:r>
              <a:rPr lang="en-US" altLang="zh-TW" b="1" dirty="0" smtClean="0">
                <a:solidFill>
                  <a:srgbClr val="FF0000"/>
                </a:solidFill>
              </a:rPr>
              <a:t>increase firm profitability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7423B-79AD-4A90-9498-FE5DDB585AB9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4991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US" altLang="zh-TW" smtClean="0"/>
              <a:t>COMPLEMENTARY </a:t>
            </a:r>
            <a:r>
              <a:rPr lang="en-US" altLang="zh-TW" smtClean="0">
                <a:solidFill>
                  <a:srgbClr val="FF0000"/>
                </a:solidFill>
              </a:rPr>
              <a:t>SOCIAL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rgbClr val="FF0000"/>
                </a:solidFill>
              </a:rPr>
              <a:t>MANAGERIAL</a:t>
            </a:r>
            <a:r>
              <a:rPr lang="en-US" altLang="zh-TW" smtClean="0"/>
              <a:t>, AND </a:t>
            </a:r>
            <a:r>
              <a:rPr lang="en-US" altLang="zh-TW" smtClean="0">
                <a:solidFill>
                  <a:srgbClr val="FF0000"/>
                </a:solidFill>
              </a:rPr>
              <a:t>ORGANIZATIONAL ASSETS</a:t>
            </a:r>
            <a:r>
              <a:rPr lang="en-US" altLang="zh-TW" smtClean="0"/>
              <a:t> REQUIRED TO OPTIMIZE RETURNS FROM </a:t>
            </a:r>
            <a:r>
              <a:rPr lang="en-US" altLang="zh-TW" smtClean="0">
                <a:solidFill>
                  <a:srgbClr val="C00000"/>
                </a:solidFill>
              </a:rPr>
              <a:t>INFORMATION TECHNOLOGY INVESTMENTS</a:t>
            </a:r>
            <a:endParaRPr lang="zh-TW" altLang="en-US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B1018-E58F-40F0-99DA-5BD6E80F8B1E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096328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Organizational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Supportive organizational culture that values efficiency and effectiveness</a:t>
            </a:r>
          </a:p>
          <a:p>
            <a:r>
              <a:rPr lang="en-US" altLang="zh-TW" smtClean="0"/>
              <a:t>Appropriate business model</a:t>
            </a:r>
          </a:p>
          <a:p>
            <a:r>
              <a:rPr lang="en-US" altLang="zh-TW" smtClean="0"/>
              <a:t>Efficient business processes</a:t>
            </a:r>
          </a:p>
          <a:p>
            <a:r>
              <a:rPr lang="en-US" altLang="zh-TW" smtClean="0"/>
              <a:t>Decentralized authority</a:t>
            </a:r>
          </a:p>
          <a:p>
            <a:r>
              <a:rPr lang="en-US" altLang="zh-TW" smtClean="0"/>
              <a:t>Distributed decision-making rights</a:t>
            </a:r>
          </a:p>
          <a:p>
            <a:r>
              <a:rPr lang="en-US" altLang="zh-TW" smtClean="0"/>
              <a:t>Strong IS development team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6E39-1AFB-4DD3-886E-D3F614D74B22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49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Managerial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r>
              <a:rPr lang="en-US" altLang="zh-TW" smtClean="0"/>
              <a:t>Strong senior management support for technology investment and change</a:t>
            </a:r>
          </a:p>
          <a:p>
            <a:r>
              <a:rPr lang="en-US" altLang="zh-TW" smtClean="0"/>
              <a:t>Incentives for management innovation</a:t>
            </a:r>
          </a:p>
          <a:p>
            <a:r>
              <a:rPr lang="en-US" altLang="zh-TW" smtClean="0"/>
              <a:t>Teamwork and collaborative work environments</a:t>
            </a:r>
          </a:p>
          <a:p>
            <a:r>
              <a:rPr lang="en-US" altLang="zh-TW" smtClean="0"/>
              <a:t>Training programs to enhance management decision skills</a:t>
            </a:r>
          </a:p>
          <a:p>
            <a:r>
              <a:rPr lang="en-US" altLang="zh-TW" smtClean="0"/>
              <a:t>Management culture that values flexibility and knowledge-based decision making.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212D5-F22D-4CE0-94B1-73AAE68DCC48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44233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Social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4857750"/>
          </a:xfrm>
        </p:spPr>
        <p:txBody>
          <a:bodyPr/>
          <a:lstStyle/>
          <a:p>
            <a:r>
              <a:rPr lang="en-US" altLang="zh-TW" smtClean="0"/>
              <a:t>The Internet and telecommunications infrastructure</a:t>
            </a:r>
          </a:p>
          <a:p>
            <a:r>
              <a:rPr lang="en-US" altLang="zh-TW" smtClean="0"/>
              <a:t>IT-enriched educational programs raising labor force computer literacy</a:t>
            </a:r>
          </a:p>
          <a:p>
            <a:r>
              <a:rPr lang="en-US" altLang="zh-TW" smtClean="0"/>
              <a:t>Standards (both government and private sector)</a:t>
            </a:r>
          </a:p>
          <a:p>
            <a:r>
              <a:rPr lang="en-US" altLang="zh-TW" smtClean="0"/>
              <a:t>Laws and regulations creating fair, stable market environments</a:t>
            </a:r>
          </a:p>
          <a:p>
            <a:r>
              <a:rPr lang="en-US" altLang="zh-TW" smtClean="0"/>
              <a:t>Technology and service firms in adjacent markets to assist implementation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323CC-F626-4F0B-9298-6C0DF57E81EA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16079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Contemporary Approaches to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3F86D-8DFF-4D6E-8C1C-EBE2D2A11D33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38916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>
            <a:fillRect/>
          </a:stretch>
        </p:blipFill>
        <p:spPr bwMode="auto">
          <a:xfrm>
            <a:off x="323850" y="1412875"/>
            <a:ext cx="8520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569086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Contemporary Approaches to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Technical Approach</a:t>
            </a:r>
          </a:p>
          <a:p>
            <a:r>
              <a:rPr lang="en-US" altLang="zh-TW" b="1" smtClean="0"/>
              <a:t>Behavioral Approach</a:t>
            </a:r>
          </a:p>
          <a:p>
            <a:r>
              <a:rPr lang="en-US" altLang="zh-TW" b="1" smtClean="0">
                <a:solidFill>
                  <a:srgbClr val="C00000"/>
                </a:solidFill>
              </a:rPr>
              <a:t>Sociotechnical Systems</a:t>
            </a:r>
          </a:p>
          <a:p>
            <a:pPr lvl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3DC5A-33DB-4CB7-A9D8-7BBA3CD31A6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93059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 </a:t>
            </a:r>
            <a:r>
              <a:rPr lang="en-US" altLang="zh-TW" smtClean="0">
                <a:solidFill>
                  <a:srgbClr val="FF0000"/>
                </a:solidFill>
              </a:rPr>
              <a:t>Sociotechnical</a:t>
            </a:r>
            <a:r>
              <a:rPr lang="en-US" altLang="zh-TW" smtClean="0"/>
              <a:t> Perspective on Information Systems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FB24-6AA6-40F0-80E7-8A7610EAE0D6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40964" name="Picture Placeholder 10" descr="Fig-1-7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1448"/>
          <a:stretch>
            <a:fillRect/>
          </a:stretch>
        </p:blipFill>
        <p:spPr bwMode="auto">
          <a:xfrm>
            <a:off x="179388" y="1828800"/>
            <a:ext cx="874712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1036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13   2016/12/08   </a:t>
            </a:r>
            <a:r>
              <a:rPr lang="en-US" altLang="zh-TW" sz="2400" dirty="0"/>
              <a:t>E-commerce: Zagat   </a:t>
            </a:r>
            <a:r>
              <a:rPr lang="en-US" altLang="zh-TW" sz="2400" dirty="0" smtClean="0"/>
              <a:t>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10) </a:t>
            </a:r>
            <a:r>
              <a:rPr lang="en-US" altLang="zh-TW" sz="2400" dirty="0"/>
              <a:t>(pp.443-445)</a:t>
            </a:r>
          </a:p>
          <a:p>
            <a:pPr>
              <a:buNone/>
            </a:pPr>
            <a:r>
              <a:rPr lang="en-US" altLang="zh-TW" sz="2400" dirty="0" smtClean="0"/>
              <a:t>14   2016/12/15   </a:t>
            </a:r>
            <a:r>
              <a:rPr lang="en-US" altLang="zh-TW" sz="2400" dirty="0"/>
              <a:t>Enhancing Decision Making: Zynga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12) </a:t>
            </a:r>
            <a:r>
              <a:rPr lang="en-US" altLang="zh-TW" sz="2400" dirty="0"/>
              <a:t>(pp.512-514)</a:t>
            </a:r>
          </a:p>
          <a:p>
            <a:pPr>
              <a:buNone/>
            </a:pPr>
            <a:r>
              <a:rPr lang="en-US" altLang="zh-TW" sz="2400" dirty="0" smtClean="0"/>
              <a:t>15   2016/12/22   </a:t>
            </a:r>
            <a:r>
              <a:rPr lang="en-US" altLang="zh-TW" sz="2400" dirty="0"/>
              <a:t>Managing Projects: NYCAPS and </a:t>
            </a:r>
            <a:r>
              <a:rPr lang="en-US" altLang="zh-TW" sz="2400" dirty="0" err="1"/>
              <a:t>CityTime</a:t>
            </a:r>
            <a:r>
              <a:rPr lang="en-US" altLang="zh-TW" sz="2400" dirty="0"/>
              <a:t>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14) </a:t>
            </a:r>
            <a:r>
              <a:rPr lang="en-US" altLang="zh-TW" sz="2400" dirty="0"/>
              <a:t>(pp.586-588)</a:t>
            </a:r>
          </a:p>
          <a:p>
            <a:pPr>
              <a:buNone/>
            </a:pPr>
            <a:r>
              <a:rPr lang="en-US" altLang="zh-TW" sz="2400" dirty="0" smtClean="0"/>
              <a:t>16   2016/12/29   </a:t>
            </a:r>
            <a:r>
              <a:rPr lang="en-US" altLang="zh-TW" sz="2400" dirty="0"/>
              <a:t>Final Report I (</a:t>
            </a:r>
            <a:r>
              <a:rPr lang="zh-TW" altLang="en-US" sz="2400" dirty="0"/>
              <a:t>期末報告 </a:t>
            </a:r>
            <a:r>
              <a:rPr lang="en-US" altLang="zh-TW" sz="2400" dirty="0"/>
              <a:t>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17   </a:t>
            </a:r>
            <a:r>
              <a:rPr lang="en-US" altLang="zh-TW" sz="2400" dirty="0" smtClean="0"/>
              <a:t>2017/01/05   </a:t>
            </a:r>
            <a:r>
              <a:rPr lang="en-US" altLang="zh-TW" sz="2400" dirty="0"/>
              <a:t>Final Report II (</a:t>
            </a:r>
            <a:r>
              <a:rPr lang="zh-TW" altLang="en-US" sz="2400" dirty="0"/>
              <a:t>期末報告 </a:t>
            </a:r>
            <a:r>
              <a:rPr lang="en-US" altLang="zh-TW" sz="2400" dirty="0"/>
              <a:t>II)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18   </a:t>
            </a:r>
            <a:r>
              <a:rPr lang="en-US" altLang="zh-TW" sz="2400" dirty="0" smtClean="0"/>
              <a:t>2017/01/12   </a:t>
            </a:r>
            <a:r>
              <a:rPr lang="zh-TW" altLang="en-US" sz="2400" dirty="0"/>
              <a:t>期末考試週   　</a:t>
            </a: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Business </a:t>
            </a:r>
            <a:br>
              <a:rPr lang="en-US" altLang="zh-TW" sz="9600" dirty="0" smtClean="0">
                <a:solidFill>
                  <a:srgbClr val="FF0000"/>
                </a:solidFill>
              </a:rPr>
            </a:br>
            <a:r>
              <a:rPr lang="en-US" altLang="zh-TW" sz="9600" dirty="0" smtClean="0">
                <a:solidFill>
                  <a:srgbClr val="FF0000"/>
                </a:solidFill>
              </a:rPr>
              <a:t>Model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486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CBEF5C-6043-446A-87BB-3C8D94FCBE1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5508625" y="31527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2195513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2195513" y="32258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6405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6406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60353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how an </a:t>
            </a:r>
            <a:r>
              <a:rPr lang="en-US" sz="4800" b="1" dirty="0" smtClean="0">
                <a:solidFill>
                  <a:schemeClr val="accent1"/>
                </a:solidFill>
              </a:rPr>
              <a:t>organization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 smtClean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value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07018E-F8E0-4081-A27D-41F03308BD1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136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Strategy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zh-TW" sz="4000" b="1" dirty="0" smtClean="0"/>
              <a:t>A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business strategy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is 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a </a:t>
            </a:r>
            <a:r>
              <a:rPr lang="en-US" altLang="zh-TW" sz="4000" b="1" dirty="0">
                <a:solidFill>
                  <a:srgbClr val="C00000"/>
                </a:solidFill>
              </a:rPr>
              <a:t>long term </a:t>
            </a:r>
            <a:r>
              <a:rPr lang="en-US" altLang="zh-TW" sz="4000" b="1" dirty="0">
                <a:solidFill>
                  <a:srgbClr val="FF0000"/>
                </a:solidFill>
              </a:rPr>
              <a:t>plan of action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designed </a:t>
            </a:r>
            <a:r>
              <a:rPr lang="en-US" altLang="zh-TW" sz="4000" b="1" dirty="0"/>
              <a:t>to 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achieve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a particular </a:t>
            </a:r>
            <a:r>
              <a:rPr lang="en-US" altLang="zh-TW" sz="4000" b="1" dirty="0">
                <a:solidFill>
                  <a:srgbClr val="FF0000"/>
                </a:solidFill>
              </a:rPr>
              <a:t>goal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or 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set of goals </a:t>
            </a:r>
            <a:r>
              <a:rPr lang="en-US" altLang="zh-TW" sz="4000" b="1" dirty="0"/>
              <a:t>or </a:t>
            </a:r>
            <a:r>
              <a:rPr lang="en-US" altLang="zh-TW" sz="4000" b="1" dirty="0">
                <a:solidFill>
                  <a:srgbClr val="FF0000"/>
                </a:solidFill>
              </a:rPr>
              <a:t>objectives</a:t>
            </a:r>
            <a:r>
              <a:rPr lang="en-US" altLang="zh-TW" sz="4000" b="1" dirty="0"/>
              <a:t>. </a:t>
            </a:r>
            <a:endParaRPr lang="zh-TW" altLang="en-US" sz="4000" b="1" dirty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D6488DC-78F8-477A-951B-04E91F4C6172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43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519863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0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B5C3CC-0F86-4FCE-8E46-AB4EED1101E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3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FE2A74-51FD-4D29-B540-5CC07759341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7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solidFill>
            <a:srgbClr val="E46C0A">
              <a:alpha val="52156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99" name="TextBox 1"/>
          <p:cNvSpPr txBox="1">
            <a:spLocks noChangeArrowheads="1"/>
          </p:cNvSpPr>
          <p:nvPr/>
        </p:nvSpPr>
        <p:spPr bwMode="auto">
          <a:xfrm>
            <a:off x="3851275" y="1341438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Product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solidFill>
            <a:srgbClr val="FDEADA">
              <a:alpha val="79999"/>
            </a:srgbClr>
          </a:solidFill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1" name="TextBox 40"/>
          <p:cNvSpPr txBox="1">
            <a:spLocks noChangeArrowheads="1"/>
          </p:cNvSpPr>
          <p:nvPr/>
        </p:nvSpPr>
        <p:spPr bwMode="auto">
          <a:xfrm>
            <a:off x="7019925" y="1268413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6600"/>
                </a:solidFill>
                <a:latin typeface="Arial" charset="0"/>
              </a:rPr>
              <a:t>Customer Interface</a:t>
            </a: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solidFill>
            <a:srgbClr val="EBF1DE">
              <a:alpha val="79999"/>
            </a:srgbClr>
          </a:solidFill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3" name="TextBox 42"/>
          <p:cNvSpPr txBox="1">
            <a:spLocks noChangeArrowheads="1"/>
          </p:cNvSpPr>
          <p:nvPr/>
        </p:nvSpPr>
        <p:spPr bwMode="auto">
          <a:xfrm>
            <a:off x="323850" y="1268413"/>
            <a:ext cx="248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4F6228"/>
                </a:solidFill>
                <a:latin typeface="Arial" charset="0"/>
              </a:rPr>
              <a:t>Infrastructure Management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solidFill>
            <a:srgbClr val="DCE6F2">
              <a:alpha val="79999"/>
            </a:srgbClr>
          </a:solidFill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5" name="TextBox 48"/>
          <p:cNvSpPr txBox="1">
            <a:spLocks noChangeArrowheads="1"/>
          </p:cNvSpPr>
          <p:nvPr/>
        </p:nvSpPr>
        <p:spPr bwMode="auto">
          <a:xfrm>
            <a:off x="323850" y="5084763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28649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 Explained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F720FE-D287-4186-86E8-6FE97934F4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6569075"/>
            <a:ext cx="626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http://www.youtube.com/watch?v=QoAOzMTLP5s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2875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73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40949D-E5B3-4BE3-ACF8-6535A5DDA9B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430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7451725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301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301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43017" name="TextBox 24"/>
          <p:cNvSpPr txBox="1">
            <a:spLocks noChangeArrowheads="1"/>
          </p:cNvSpPr>
          <p:nvPr/>
        </p:nvSpPr>
        <p:spPr bwMode="auto">
          <a:xfrm>
            <a:off x="2627313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43018" name="TextBox 25"/>
          <p:cNvSpPr txBox="1">
            <a:spLocks noChangeArrowheads="1"/>
          </p:cNvSpPr>
          <p:nvPr/>
        </p:nvSpPr>
        <p:spPr bwMode="auto">
          <a:xfrm>
            <a:off x="2627313" y="3933825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43019" name="TextBox 26"/>
          <p:cNvSpPr txBox="1">
            <a:spLocks noChangeArrowheads="1"/>
          </p:cNvSpPr>
          <p:nvPr/>
        </p:nvSpPr>
        <p:spPr bwMode="auto">
          <a:xfrm>
            <a:off x="586740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4302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4302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43022" name="TextBox 29"/>
          <p:cNvSpPr txBox="1">
            <a:spLocks noChangeArrowheads="1"/>
          </p:cNvSpPr>
          <p:nvPr/>
        </p:nvSpPr>
        <p:spPr bwMode="auto">
          <a:xfrm>
            <a:off x="75565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27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3FF9FE-ADB3-433A-989B-E4CE4F73820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2481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844675"/>
            <a:ext cx="44846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9750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1. </a:t>
            </a:r>
            <a:r>
              <a:rPr lang="en-US" altLang="zh-TW" smtClean="0">
                <a:solidFill>
                  <a:schemeClr val="accent1"/>
                </a:solidFill>
              </a:rPr>
              <a:t>Customer Segments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1DC939-3835-40B6-A9B8-A10B42F6497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50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8407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4213" y="1230313"/>
            <a:ext cx="7704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4F81BD"/>
                </a:solidFill>
                <a:latin typeface="Arial" charset="0"/>
                <a:ea typeface="ＭＳ Ｐゴシック" pitchFamily="34" charset="-128"/>
              </a:rPr>
              <a:t>Defines the different groups of people or organizations an enterprise aims to reach and serve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13586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1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22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2. </a:t>
            </a:r>
            <a:r>
              <a:rPr lang="en-US" altLang="zh-TW" smtClean="0">
                <a:solidFill>
                  <a:schemeClr val="accent1"/>
                </a:solidFill>
              </a:rPr>
              <a:t>Value Propositions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C3B572-A805-4CE3-A3DD-937290D7F05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60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356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9750" y="1301750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the bundle of products and services that create value for a specific Customer Segment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190747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3. </a:t>
            </a:r>
            <a:r>
              <a:rPr lang="en-US" altLang="zh-TW" smtClean="0">
                <a:solidFill>
                  <a:schemeClr val="accent1"/>
                </a:solidFill>
              </a:rPr>
              <a:t>Channels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918856-D014-4DC6-A8A2-551FD63048C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38388"/>
            <a:ext cx="83185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68313" y="1341438"/>
            <a:ext cx="820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how a company communicates with and reaches its Customer Segments to deliver a Value Proposition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6722455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4.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Customer Relationships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09DA6E-9F75-428D-BDDD-9DAFA74D304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22488"/>
            <a:ext cx="8280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39750" y="1157288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4F81BD"/>
                </a:solidFill>
                <a:latin typeface="Arial" charset="0"/>
                <a:ea typeface="ＭＳ Ｐゴシック" pitchFamily="34" charset="-128"/>
              </a:rPr>
              <a:t>Describes the types of relationships a company establishes with specific Customer Segments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6536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5. </a:t>
            </a:r>
            <a:r>
              <a:rPr lang="en-US" altLang="zh-TW" smtClean="0">
                <a:solidFill>
                  <a:schemeClr val="accent1"/>
                </a:solidFill>
              </a:rPr>
              <a:t>Revenue Streams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F3D7DA-14FB-412A-9929-C9A85157ADC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91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0125"/>
            <a:ext cx="82804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39750" y="931863"/>
            <a:ext cx="81359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Represents the cash a company generates from each Customer Segment (costs must be subtracted from revenues to create earnings)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7700612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6. </a:t>
            </a:r>
            <a:r>
              <a:rPr lang="en-US" altLang="zh-TW" smtClean="0">
                <a:solidFill>
                  <a:schemeClr val="accent1"/>
                </a:solidFill>
              </a:rPr>
              <a:t>Key Resources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343F81-5357-4802-993E-1661A09EE8A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01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28850"/>
            <a:ext cx="8280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68313" y="101441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the most important assets required to make a business model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872006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35000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7. </a:t>
            </a:r>
            <a:r>
              <a:rPr lang="en-US" altLang="zh-TW" smtClean="0">
                <a:solidFill>
                  <a:schemeClr val="accent1"/>
                </a:solidFill>
              </a:rPr>
              <a:t>Key Activities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7B8BF1-FCA8-4A59-917D-174CA8BFC5B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12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00288"/>
            <a:ext cx="8280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539750" y="1052513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the most important things a company must do to make its business model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9402186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8. </a:t>
            </a:r>
            <a:r>
              <a:rPr lang="en-US" altLang="zh-TW" smtClean="0">
                <a:solidFill>
                  <a:schemeClr val="accent1"/>
                </a:solidFill>
              </a:rPr>
              <a:t>Key Partnerships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9D735C-9B7E-44C2-81D1-90EF3F34851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6125"/>
            <a:ext cx="82931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68313" y="90805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the network of suppliers and partners that make the business model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7912147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9. </a:t>
            </a:r>
            <a:r>
              <a:rPr lang="en-US" altLang="zh-TW" smtClean="0">
                <a:solidFill>
                  <a:schemeClr val="accent1"/>
                </a:solidFill>
              </a:rPr>
              <a:t>Cost Structure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063677-359A-4CE4-B901-C64A7E2B676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060575"/>
            <a:ext cx="825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39750" y="12684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all costs incurred to operate a business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407999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 smtClean="0"/>
              <a:t>1. Customer Segments</a:t>
            </a:r>
          </a:p>
          <a:p>
            <a:pPr lvl="1"/>
            <a:r>
              <a:rPr lang="en-US" altLang="zh-TW" sz="2400" smtClean="0"/>
              <a:t>An organization serves one or several Customer Segments.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2. Value Propositions</a:t>
            </a:r>
          </a:p>
          <a:p>
            <a:pPr lvl="1"/>
            <a:r>
              <a:rPr lang="en-US" altLang="zh-TW" sz="2400" smtClean="0"/>
              <a:t>It seeks to solve customer problems and satisfy customer needs with value propositions.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3. Channels</a:t>
            </a:r>
          </a:p>
          <a:p>
            <a:pPr lvl="1"/>
            <a:r>
              <a:rPr lang="en-US" altLang="zh-TW" sz="2400" smtClean="0"/>
              <a:t>Value propositions are delivered to customers through communication, distribution, and sales Channels.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4. Customer Relationships</a:t>
            </a:r>
          </a:p>
          <a:p>
            <a:pPr lvl="1"/>
            <a:r>
              <a:rPr lang="en-US" altLang="zh-TW" sz="2400" smtClean="0"/>
              <a:t>Customer relationships are established and maintained with each Customer Segment.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578547-33B6-4F2E-9479-8616F429EFE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40815743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50825" y="1163638"/>
            <a:ext cx="8497888" cy="54340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 smtClean="0"/>
              <a:t>5. Revenue Streams</a:t>
            </a:r>
          </a:p>
          <a:p>
            <a:pPr lvl="1"/>
            <a:r>
              <a:rPr lang="en-US" altLang="zh-TW" sz="2400" smtClean="0"/>
              <a:t>Revenue streams result from value propositions successfully offered to customers.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6. Key Resources</a:t>
            </a:r>
          </a:p>
          <a:p>
            <a:pPr lvl="1"/>
            <a:r>
              <a:rPr lang="en-US" altLang="zh-TW" sz="2400" smtClean="0"/>
              <a:t>Key resources are the assets required to offer and deliver the previously described elements…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7. Key Activities</a:t>
            </a:r>
          </a:p>
          <a:p>
            <a:pPr lvl="1"/>
            <a:r>
              <a:rPr lang="en-US" altLang="zh-TW" sz="2400" smtClean="0"/>
              <a:t>…by performing a number of Key Activities.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8. Key Partnerships</a:t>
            </a:r>
          </a:p>
          <a:p>
            <a:pPr lvl="1"/>
            <a:r>
              <a:rPr lang="en-US" altLang="zh-TW" sz="2400" smtClean="0"/>
              <a:t>Some activities are outsourced and some resources are acquired outside the enterprise.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9. Cost Structure</a:t>
            </a:r>
          </a:p>
          <a:p>
            <a:pPr lvl="1"/>
            <a:r>
              <a:rPr lang="en-US" altLang="zh-TW" sz="2400" smtClean="0"/>
              <a:t>The business model elements result in the cost structure.</a:t>
            </a:r>
          </a:p>
          <a:p>
            <a:pPr marL="0" indent="0"/>
            <a:endParaRPr lang="en-US" altLang="zh-TW" sz="240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F130CC-22A6-47E7-9651-E01708E3D0C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530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96173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1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Information Systems in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Global Business: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UPS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CECAD-071E-474A-B67E-4CF236B2D42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551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Generation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B4432D-B819-43FD-85FD-3A8E3739BC9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3312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383302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Generation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44F8D8-BA53-4914-9004-01A93DBB5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945330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9F8704-9B00-4BF8-BE3C-2F1BDB97345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93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450"/>
            <a:ext cx="8294688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999289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6C3157-37BE-4832-A7D1-625C71A2B5E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474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A95A4B-73E1-46BD-B89F-B7CFC6AB9A7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14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496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A419D2-8E44-4D2E-8AA1-A9E56FB1D98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24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61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8497ED-1834-4774-BC8F-605F0A861F9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16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D2F04B-47EB-499D-BB9B-D2318120B9B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45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9144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733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7283E3-A80C-4174-AA4E-D61D0D21B0A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554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91440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384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844AB2-CFCE-4757-B757-08CBCA05671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65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55650" y="6611938"/>
            <a:ext cx="7777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http://businessmodelcombo.wordpress.com/2011/02/04/what-would-a-sustainable-techno-cake-business-model-look-like/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6566" name="投影片編號版面配置區 3"/>
          <p:cNvSpPr txBox="1">
            <a:spLocks/>
          </p:cNvSpPr>
          <p:nvPr/>
        </p:nvSpPr>
        <p:spPr bwMode="auto">
          <a:xfrm>
            <a:off x="8172450" y="6597650"/>
            <a:ext cx="936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E6B3A5-4091-4A9C-8CF9-13B3145DBF92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6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UPS </a:t>
            </a:r>
            <a:r>
              <a:rPr lang="en-US" altLang="zh-TW" dirty="0" smtClean="0"/>
              <a:t>(Chap. 1)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(pp.53-54)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dirty="0" smtClean="0"/>
              <a:t>UPS Competes Globally with </a:t>
            </a:r>
            <a:br>
              <a:rPr lang="en-US" altLang="zh-TW" sz="4000" dirty="0" smtClean="0"/>
            </a:br>
            <a:r>
              <a:rPr lang="en-US" altLang="zh-TW" sz="4000" dirty="0" smtClean="0"/>
              <a:t>Information Technology</a:t>
            </a:r>
            <a:endParaRPr lang="zh-TW" altLang="en-US" sz="40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3849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are the inputs, processing, and outputs of UPS’s package tracking system?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What technologies are used by UPS? How are these technologies related to UPS’s business strategy?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What strategic business objectives do UPS’s information systems address?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4. What would happen if UPS’s information systems were not available?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71E4B-0408-4056-B08F-A685DA7CF0E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5089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zh-TW" sz="7200" smtClean="0">
                <a:solidFill>
                  <a:srgbClr val="FF0000"/>
                </a:solidFill>
              </a:rPr>
              <a:t>How Airbnb Works?</a:t>
            </a:r>
            <a:r>
              <a:rPr lang="en-US" altLang="zh-TW" smtClean="0">
                <a:solidFill>
                  <a:srgbClr val="FF0000"/>
                </a:solidFill>
              </a:rPr>
              <a:t/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z="6600" smtClean="0">
                <a:solidFill>
                  <a:schemeClr val="accent1"/>
                </a:solidFill>
              </a:rPr>
              <a:t>Insights into </a:t>
            </a:r>
            <a:br>
              <a:rPr lang="en-US" altLang="zh-TW" sz="6600" smtClean="0">
                <a:solidFill>
                  <a:schemeClr val="accent1"/>
                </a:solidFill>
              </a:rPr>
            </a:br>
            <a:r>
              <a:rPr lang="en-US" altLang="zh-TW" sz="6600" smtClean="0">
                <a:solidFill>
                  <a:srgbClr val="FF0000"/>
                </a:solidFill>
              </a:rPr>
              <a:t>Business Model </a:t>
            </a:r>
            <a:br>
              <a:rPr lang="en-US" altLang="zh-TW" sz="6600" smtClean="0">
                <a:solidFill>
                  <a:srgbClr val="FF0000"/>
                </a:solidFill>
              </a:rPr>
            </a:br>
            <a:r>
              <a:rPr lang="en-US" altLang="zh-TW" sz="6600" smtClean="0">
                <a:solidFill>
                  <a:srgbClr val="FF0000"/>
                </a:solidFill>
              </a:rPr>
              <a:t>&amp; </a:t>
            </a:r>
            <a:br>
              <a:rPr lang="en-US" altLang="zh-TW" sz="6600" smtClean="0">
                <a:solidFill>
                  <a:srgbClr val="FF0000"/>
                </a:solidFill>
              </a:rPr>
            </a:br>
            <a:r>
              <a:rPr lang="en-US" altLang="zh-TW" sz="6600" smtClean="0">
                <a:solidFill>
                  <a:srgbClr val="FF0000"/>
                </a:solidFill>
              </a:rPr>
              <a:t>Revenue Model</a:t>
            </a:r>
            <a:endParaRPr lang="zh-TW" altLang="en-US" sz="6600" smtClean="0">
              <a:solidFill>
                <a:srgbClr val="FF0000"/>
              </a:solidFill>
            </a:endParaRPr>
          </a:p>
        </p:txBody>
      </p:sp>
      <p:sp>
        <p:nvSpPr>
          <p:cNvPr id="675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22741C6-290D-400A-A318-53D37B5C0834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70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2988" y="6611938"/>
            <a:ext cx="6751637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  <a:hlinkClick r:id="rId2"/>
              </a:rPr>
              <a:t>http://nextjuggernaut.com/blog/airbnb-business-model-canvas-how-airbnb-works-revenue-insights/</a:t>
            </a:r>
            <a:endParaRPr lang="en-US" altLang="zh-TW" sz="1000" dirty="0">
              <a:solidFill>
                <a:schemeClr val="bg1">
                  <a:lumMod val="7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39300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Airbnb Business Model Canvas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611938"/>
            <a:ext cx="72072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A21D674-2656-4300-A98A-A04013C5D555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71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2988" y="6611938"/>
            <a:ext cx="6751637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  <a:hlinkClick r:id="rId2"/>
              </a:rPr>
              <a:t>http://nextjuggernaut.com/blog/airbnb-business-model-canvas-how-airbnb-works-revenue-insights/</a:t>
            </a:r>
            <a:endParaRPr lang="en-US" altLang="zh-TW" sz="1000" dirty="0">
              <a:solidFill>
                <a:schemeClr val="bg1">
                  <a:lumMod val="75000"/>
                </a:schemeClr>
              </a:solidFill>
              <a:ea typeface="新細明體" pitchFamily="18" charset="-120"/>
            </a:endParaRPr>
          </a:p>
        </p:txBody>
      </p:sp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052513"/>
            <a:ext cx="8410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" descr="C:\Users\myday\Downloads\airbnb-logos\airbnb_vertical_lockup_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225"/>
            <a:ext cx="89693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337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96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484F200-0A77-4A92-9223-74DCD684F3D8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72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9636" name="Picture 2" descr="https://s-media-cache-ak0.pinimg.com/736x/71/bc/e0/71bce0c90b02a8fcefa981f1d67ff1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0188"/>
            <a:ext cx="8470900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11375" y="6638925"/>
            <a:ext cx="45720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  <a:hlinkClick r:id="rId3"/>
              </a:rPr>
              <a:t>http://www.slideshare.net/ThiagoPaiva/airbnb-12210879</a:t>
            </a:r>
            <a:endParaRPr lang="en-US" altLang="zh-TW" sz="1000" dirty="0">
              <a:solidFill>
                <a:schemeClr val="bg1">
                  <a:lumMod val="7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87864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P&amp;G </a:t>
            </a:r>
            <a:r>
              <a:rPr lang="en-US" altLang="zh-TW" dirty="0" smtClean="0"/>
              <a:t>(Chap. 2)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(pp.84-85)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dirty="0"/>
              <a:t>Piloting Procter &amp; Gamble from Decision Cockpits</a:t>
            </a:r>
            <a:endParaRPr lang="zh-TW" altLang="en-US" sz="4000" dirty="0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41767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management, organization, and technology issues had to be addressed when implementing Business Sufficiency, Business Sphere, and Decision Cockpits?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How did these decision-making tools change the way the company ran its business? How effective are they? Why?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How are these systems related to P&amp;G’s business strategy?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41D66-0854-42AE-BFA9-FC2CE0743DCA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689522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資訊管理專題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(Hot </a:t>
            </a:r>
            <a:r>
              <a:rPr lang="en-US" altLang="zh-TW" sz="3600" dirty="0">
                <a:solidFill>
                  <a:srgbClr val="FF0000"/>
                </a:solidFill>
              </a:rPr>
              <a:t>Issues of Information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Management)</a:t>
            </a:r>
            <a:endParaRPr lang="zh-TW" altLang="en-US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週四  </a:t>
            </a:r>
            <a:r>
              <a:rPr lang="en-US" altLang="zh-TW" dirty="0"/>
              <a:t>7,8 (14:10-16:00) </a:t>
            </a:r>
            <a:r>
              <a:rPr lang="en-US" altLang="zh-TW" dirty="0" smtClean="0"/>
              <a:t>B613</a:t>
            </a:r>
            <a:endParaRPr lang="zh-TW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0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Information Management (MIS)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en-US" altLang="zh-TW" dirty="0" smtClean="0">
                <a:solidFill>
                  <a:schemeClr val="tx2"/>
                </a:solidFill>
              </a:rPr>
              <a:t>Information Systems</a:t>
            </a:r>
            <a:endParaRPr lang="zh-TW" altLang="en-US" dirty="0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5125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7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rgbClr val="FF0000"/>
                </a:solidFill>
              </a:rPr>
              <a:t>Overview of 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Fundamental MIS Concepts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806544" y="2765040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6544" y="4207455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6544" y="5649869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33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3091" y="1412776"/>
            <a:ext cx="1695928" cy="811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836512" y="4207455"/>
            <a:ext cx="1695928" cy="811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2501900" y="3170238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2501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2501900" y="5018088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5329238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5312569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1654175" y="1817688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2713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9018</TotalTime>
  <Words>3163</Words>
  <Application>Microsoft Office PowerPoint</Application>
  <PresentationFormat>如螢幕大小 (4:3)</PresentationFormat>
  <Paragraphs>474</Paragraphs>
  <Slides>75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76" baseType="lpstr">
      <vt:lpstr>Office 佈景主題</vt:lpstr>
      <vt:lpstr>資訊管理專題 Hot Issues of Information Management</vt:lpstr>
      <vt:lpstr>PowerPoint 簡報</vt:lpstr>
      <vt:lpstr>PowerPoint 簡報</vt:lpstr>
      <vt:lpstr>PowerPoint 簡報</vt:lpstr>
      <vt:lpstr>Management Information Systems: Managing the Digital Firm</vt:lpstr>
      <vt:lpstr>Chap. 1 Information Systems in  Global Business:  UPS </vt:lpstr>
      <vt:lpstr>Case Study: UPS (Chap. 1) (pp.53-54) UPS Competes Globally with  Information Technology</vt:lpstr>
      <vt:lpstr>Information Management (MIS) Information Systems</vt:lpstr>
      <vt:lpstr>Overview of  Fundamental MIS Concepts</vt:lpstr>
      <vt:lpstr>Business Model</vt:lpstr>
      <vt:lpstr>Ponsse: Efficiency in Wood Harvesting  with Information System</vt:lpstr>
      <vt:lpstr>Overview of Fundamental MIS Concepts  using an integrated framework for  describing and analyzing information systems</vt:lpstr>
      <vt:lpstr>Information Systems in  Global Business</vt:lpstr>
      <vt:lpstr>How information systems are transforming business</vt:lpstr>
      <vt:lpstr>Globalization opportunities</vt:lpstr>
      <vt:lpstr>The Interdependence Between Organizations and Information Technology</vt:lpstr>
      <vt:lpstr>Strategic Business Objectives of Information Systems</vt:lpstr>
      <vt:lpstr>1. Operational Excellence</vt:lpstr>
      <vt:lpstr>2. New Products, Services, and Business Models</vt:lpstr>
      <vt:lpstr>3. Customer and Supplier Intimacy</vt:lpstr>
      <vt:lpstr>4. Improved Decision Making</vt:lpstr>
      <vt:lpstr>5. Competitive advantage</vt:lpstr>
      <vt:lpstr>6. Survival</vt:lpstr>
      <vt:lpstr>Information Systems  Are More Than Computers</vt:lpstr>
      <vt:lpstr>Dimensions of Information Systems</vt:lpstr>
      <vt:lpstr>Perspectives on Information Systems: Data and Information</vt:lpstr>
      <vt:lpstr>Functions of an Information System</vt:lpstr>
      <vt:lpstr>Levels in a Firm</vt:lpstr>
      <vt:lpstr>MAJOR BUSINESS FUNCTIONS</vt:lpstr>
      <vt:lpstr>IT ISN’T JUST TECHNOLOGY:  A BUSINESS PERSPECTIVE ON INFORMATION SYSTEMS</vt:lpstr>
      <vt:lpstr>The Business Information Value Chain</vt:lpstr>
      <vt:lpstr>The Business Information Value Chain</vt:lpstr>
      <vt:lpstr>COMPLEMENTARY SOCIAL, MANAGERIAL, AND ORGANIZATIONAL ASSETS REQUIRED TO OPTIMIZE RETURNS FROM INFORMATION TECHNOLOGY INVESTMENTS</vt:lpstr>
      <vt:lpstr>Organizational assets</vt:lpstr>
      <vt:lpstr>Managerial assets</vt:lpstr>
      <vt:lpstr>Social assets</vt:lpstr>
      <vt:lpstr>Contemporary Approaches to Information Systems</vt:lpstr>
      <vt:lpstr>Contemporary Approaches to Information Systems</vt:lpstr>
      <vt:lpstr>A Sociotechnical Perspective on Information Systems</vt:lpstr>
      <vt:lpstr>Business  Model</vt:lpstr>
      <vt:lpstr>Business Model</vt:lpstr>
      <vt:lpstr>Definition of Business Model</vt:lpstr>
      <vt:lpstr>Definition of Business Strategy</vt:lpstr>
      <vt:lpstr>Business Model Canvas</vt:lpstr>
      <vt:lpstr>Business Model Canvas</vt:lpstr>
      <vt:lpstr>Business Model Canvas Explained</vt:lpstr>
      <vt:lpstr>The 9 Building Blocks of  Business Model</vt:lpstr>
      <vt:lpstr>The 9 Building Blocks of  Business Model</vt:lpstr>
      <vt:lpstr>1. Customer Segments</vt:lpstr>
      <vt:lpstr>2. Value Propositions</vt:lpstr>
      <vt:lpstr>3. Channels</vt:lpstr>
      <vt:lpstr>4. Customer Relationships</vt:lpstr>
      <vt:lpstr>5. Revenue Streams</vt:lpstr>
      <vt:lpstr>6. Key Resources</vt:lpstr>
      <vt:lpstr>7. Key Activities</vt:lpstr>
      <vt:lpstr>8. Key Partnerships</vt:lpstr>
      <vt:lpstr>9. Cost Structure</vt:lpstr>
      <vt:lpstr>The 9 Building Blocks of  Business Model</vt:lpstr>
      <vt:lpstr>The 9 Building Blocks of  Business Model</vt:lpstr>
      <vt:lpstr>Business Model Generation</vt:lpstr>
      <vt:lpstr>Business Model Generation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How Airbnb Works? Insights into  Business Model  &amp;  Revenue Model</vt:lpstr>
      <vt:lpstr>Airbnb Business Model Canvas</vt:lpstr>
      <vt:lpstr>PowerPoint 簡報</vt:lpstr>
      <vt:lpstr>Case Study: P&amp;G (Chap. 2) (pp.84-85) Piloting Procter &amp; Gamble from Decision Cockpits</vt:lpstr>
      <vt:lpstr>資訊管理專題 (Hot Issues of Information Management)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Case Study for Information Management (資訊管理個案)</dc:subject>
  <dc:creator>myday</dc:creator>
  <cp:keywords>Hot Issues of Information Management (資訊管理專題)</cp:keywords>
  <dc:description>Case Study for Information Management
資訊管理個案</dc:description>
  <cp:lastModifiedBy>myday</cp:lastModifiedBy>
  <cp:revision>531</cp:revision>
  <dcterms:created xsi:type="dcterms:W3CDTF">2011-02-14T23:24:00Z</dcterms:created>
  <dcterms:modified xsi:type="dcterms:W3CDTF">2016-09-22T23:14:01Z</dcterms:modified>
</cp:coreProperties>
</file>