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612" r:id="rId2"/>
    <p:sldId id="830" r:id="rId3"/>
    <p:sldId id="831" r:id="rId4"/>
    <p:sldId id="832" r:id="rId5"/>
    <p:sldId id="874" r:id="rId6"/>
    <p:sldId id="875" r:id="rId7"/>
    <p:sldId id="876" r:id="rId8"/>
    <p:sldId id="887" r:id="rId9"/>
    <p:sldId id="886" r:id="rId10"/>
    <p:sldId id="888" r:id="rId11"/>
    <p:sldId id="828" r:id="rId12"/>
    <p:sldId id="821" r:id="rId13"/>
    <p:sldId id="846" r:id="rId14"/>
    <p:sldId id="847" r:id="rId15"/>
    <p:sldId id="848" r:id="rId16"/>
    <p:sldId id="849" r:id="rId17"/>
    <p:sldId id="850" r:id="rId18"/>
    <p:sldId id="851" r:id="rId19"/>
    <p:sldId id="852" r:id="rId20"/>
    <p:sldId id="853" r:id="rId21"/>
    <p:sldId id="854" r:id="rId22"/>
    <p:sldId id="855" r:id="rId23"/>
    <p:sldId id="856" r:id="rId24"/>
    <p:sldId id="857" r:id="rId25"/>
    <p:sldId id="858" r:id="rId26"/>
    <p:sldId id="859" r:id="rId27"/>
    <p:sldId id="860" r:id="rId28"/>
    <p:sldId id="861" r:id="rId29"/>
    <p:sldId id="862" r:id="rId30"/>
    <p:sldId id="863" r:id="rId31"/>
    <p:sldId id="864" r:id="rId32"/>
    <p:sldId id="865" r:id="rId33"/>
    <p:sldId id="866" r:id="rId34"/>
    <p:sldId id="867" r:id="rId35"/>
    <p:sldId id="868" r:id="rId36"/>
    <p:sldId id="869" r:id="rId37"/>
    <p:sldId id="870" r:id="rId38"/>
    <p:sldId id="871" r:id="rId39"/>
    <p:sldId id="872" r:id="rId40"/>
    <p:sldId id="877" r:id="rId41"/>
    <p:sldId id="878" r:id="rId42"/>
    <p:sldId id="879" r:id="rId43"/>
    <p:sldId id="890" r:id="rId44"/>
    <p:sldId id="880" r:id="rId45"/>
    <p:sldId id="881" r:id="rId46"/>
    <p:sldId id="882" r:id="rId47"/>
    <p:sldId id="883" r:id="rId48"/>
    <p:sldId id="891" r:id="rId49"/>
    <p:sldId id="892" r:id="rId50"/>
    <p:sldId id="893" r:id="rId51"/>
    <p:sldId id="894" r:id="rId52"/>
    <p:sldId id="895" r:id="rId53"/>
    <p:sldId id="896" r:id="rId54"/>
    <p:sldId id="897" r:id="rId55"/>
    <p:sldId id="898" r:id="rId56"/>
    <p:sldId id="899" r:id="rId57"/>
    <p:sldId id="900" r:id="rId58"/>
    <p:sldId id="901" r:id="rId59"/>
    <p:sldId id="902" r:id="rId60"/>
    <p:sldId id="903" r:id="rId61"/>
    <p:sldId id="904" r:id="rId62"/>
    <p:sldId id="905" r:id="rId63"/>
    <p:sldId id="906" r:id="rId64"/>
    <p:sldId id="907" r:id="rId65"/>
    <p:sldId id="908" r:id="rId66"/>
    <p:sldId id="909" r:id="rId67"/>
    <p:sldId id="910" r:id="rId68"/>
    <p:sldId id="911" r:id="rId69"/>
    <p:sldId id="912" r:id="rId70"/>
    <p:sldId id="913" r:id="rId71"/>
    <p:sldId id="914" r:id="rId72"/>
    <p:sldId id="915" r:id="rId73"/>
    <p:sldId id="884" r:id="rId74"/>
    <p:sldId id="817" r:id="rId75"/>
    <p:sldId id="885" r:id="rId76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66"/>
    <a:srgbClr val="FF7C80"/>
    <a:srgbClr val="FF99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5" autoAdjust="0"/>
    <p:restoredTop sz="98282" autoAdjust="0"/>
  </p:normalViewPr>
  <p:slideViewPr>
    <p:cSldViewPr>
      <p:cViewPr varScale="1">
        <p:scale>
          <a:sx n="75" d="100"/>
          <a:sy n="75" d="100"/>
        </p:scale>
        <p:origin x="-1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8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D6E09A4-C260-449E-899F-1EEBD1068A58}" type="datetimeFigureOut">
              <a:rPr lang="zh-TW" altLang="en-US"/>
              <a:pPr>
                <a:defRPr/>
              </a:pPr>
              <a:t>2016/9/16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BFBDF98-E37E-45BD-B08D-D77A117C76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494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0C689C75-64B6-4986-80EF-DA95AD0FEADA}" type="datetimeFigureOut">
              <a:rPr lang="zh-TW" altLang="en-US"/>
              <a:pPr>
                <a:defRPr/>
              </a:pPr>
              <a:t>2016/9/16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EE19E7F-FD20-4A6B-AEEC-8A48D9E0D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43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4DAB-38AA-4A0B-8817-46E1E424CD14}" type="datetime1">
              <a:rPr lang="zh-TW" altLang="en-US"/>
              <a:pPr>
                <a:defRPr/>
              </a:pPr>
              <a:t>2016/9/16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010CD-CD4E-434B-8926-A9DE1916E5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8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156D-5BE4-4D0E-B529-E1E921E08DD6}" type="datetime1">
              <a:rPr lang="zh-TW" altLang="en-US"/>
              <a:pPr>
                <a:defRPr/>
              </a:pPr>
              <a:t>2016/9/16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3FF6B-308D-4F4D-B992-A97D2D06A1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65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BB11-AE20-4388-91F9-2F5C8E241841}" type="datetime1">
              <a:rPr lang="zh-TW" altLang="en-US"/>
              <a:pPr>
                <a:defRPr/>
              </a:pPr>
              <a:t>2016/9/16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6C17-1FE7-4230-80E6-1A589769E7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05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E8239-D69B-4BE6-9906-F3E13853F333}" type="datetime1">
              <a:rPr lang="zh-TW" altLang="en-US"/>
              <a:pPr>
                <a:defRPr/>
              </a:pPr>
              <a:t>2016/9/16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B46C-01CC-41BD-8A17-4C0AF2F2BD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90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F4F5-365D-44BD-B8EC-821E3B0522A3}" type="datetime1">
              <a:rPr lang="zh-TW" altLang="en-US"/>
              <a:pPr>
                <a:defRPr/>
              </a:pPr>
              <a:t>2016/9/16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499A-672A-437B-AFCA-F1B688B66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73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E425-E5BB-4854-B461-7C45B10036F6}" type="datetime1">
              <a:rPr lang="zh-TW" altLang="en-US"/>
              <a:pPr>
                <a:defRPr/>
              </a:pPr>
              <a:t>2016/9/16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A427-593D-434B-B916-C49A0C4221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84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3534-3210-4D4D-99F9-EC7107345914}" type="datetime1">
              <a:rPr lang="zh-TW" altLang="en-US"/>
              <a:pPr>
                <a:defRPr/>
              </a:pPr>
              <a:t>2016/9/16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63C0-4647-4BE2-82CF-17C0ABE06F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31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B208-A4B1-4F54-9E7D-EA4D2245067A}" type="datetime1">
              <a:rPr lang="zh-TW" altLang="en-US"/>
              <a:pPr>
                <a:defRPr/>
              </a:pPr>
              <a:t>2016/9/16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5884-E26B-4815-8806-E40648857E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5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51EF-3145-49A1-8529-F9FEDE2458BC}" type="datetime1">
              <a:rPr lang="zh-TW" altLang="en-US"/>
              <a:pPr>
                <a:defRPr/>
              </a:pPr>
              <a:t>2016/9/16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949D-7381-4EB4-99E7-E9EAFA63A6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84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FE841-4957-4453-9FDC-A8D2130F59D1}" type="datetime1">
              <a:rPr lang="zh-TW" altLang="en-US"/>
              <a:pPr>
                <a:defRPr/>
              </a:pPr>
              <a:t>2016/9/16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42C21-AF3C-4262-8D32-0240285020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6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BABEC-9A0E-4453-8D91-9B2D65042634}" type="datetime1">
              <a:rPr lang="zh-TW" altLang="en-US"/>
              <a:pPr>
                <a:defRPr/>
              </a:pPr>
              <a:t>2016/9/16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45B6-641E-4D6D-BAC9-79EC71224D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4CE432-E022-4DF1-92AA-28625D4FD1FE}" type="datetime1">
              <a:rPr lang="zh-TW" altLang="en-US"/>
              <a:pPr>
                <a:defRPr/>
              </a:pPr>
              <a:t>2016/9/16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6CE35B-6413-42D8-B1FC-8DE1F5D98A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ail.im.tku.edu.tw/~myday/" TargetMode="External"/><Relationship Id="rId3" Type="http://schemas.openxmlformats.org/officeDocument/2006/relationships/hyperlink" Target="http://mail.tku.edu.tw/myday/cindex.htm" TargetMode="External"/><Relationship Id="rId7" Type="http://schemas.openxmlformats.org/officeDocument/2006/relationships/hyperlink" Target="http://www.im.tku.edu.tw/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://mail.tku.edu.tw/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ku.edu.tw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english.tku.edu.tw/index.asp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www.im.tku.edu.tw/en_index.html" TargetMode="Externa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nonlinearthinking.typepad.com/nonlinear_thinking/2008/07/the-business-model-canva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oAOzMTLP5s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nonlinearthinking.typepad.com/nonlinear_thinking/2008/07/the-business-model-canva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oAOzMTLP5s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youtube.com/watch?v=QoAOzMTLP5s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bmimatters.com/tag/business-model-canvas-examples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bmimatters.com/tag/business-model-canvas-examples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bmimatters.com/tag/business-model-canvas-examples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bmimatters.com/tag/business-model-canvas-examples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bmimatters.com/tag/business-model-canvas-examples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bmimatters.com/tag/business-model-canvas-examples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businessmodelcombo.wordpress.com/2011/02/04/what-would-a-sustainable-techno-cake-business-model-look-like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nextjuggernaut.com/blog/airbnb-business-model-canvas-how-airbnb-works-revenue-insights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nextjuggernaut.com/blog/airbnb-business-model-canvas-how-airbnb-works-revenue-insigh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ThiagoPaiva/airbnb-12210879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395288" y="116632"/>
            <a:ext cx="8424862" cy="1150938"/>
          </a:xfrm>
        </p:spPr>
        <p:txBody>
          <a:bodyPr/>
          <a:lstStyle/>
          <a:p>
            <a:pPr eaLnBrk="1" hangingPunct="1"/>
            <a:r>
              <a:rPr lang="zh-TW" altLang="en-US" sz="4000" dirty="0" smtClean="0">
                <a:solidFill>
                  <a:schemeClr val="tx2"/>
                </a:solidFill>
              </a:rPr>
              <a:t>資訊管理專題</a:t>
            </a:r>
            <a:r>
              <a:rPr lang="en-US" altLang="zh-TW" sz="4000" dirty="0" smtClean="0">
                <a:solidFill>
                  <a:schemeClr val="tx2"/>
                </a:solidFill>
              </a:rPr>
              <a:t/>
            </a:r>
            <a:br>
              <a:rPr lang="en-US" altLang="zh-TW" sz="4000" dirty="0" smtClean="0">
                <a:solidFill>
                  <a:schemeClr val="tx2"/>
                </a:solidFill>
              </a:rPr>
            </a:br>
            <a:r>
              <a:rPr lang="en-US" altLang="zh-TW" sz="3600" dirty="0">
                <a:solidFill>
                  <a:schemeClr val="tx2"/>
                </a:solidFill>
              </a:rPr>
              <a:t>Hot Issues of Information Management</a:t>
            </a:r>
            <a:endParaRPr lang="zh-TW" altLang="en-US" sz="3600" dirty="0" smtClean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F5118-6F2C-4406-9285-DCCCB2E27C5B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4100" name="文字方塊 5"/>
          <p:cNvSpPr txBox="1">
            <a:spLocks noChangeArrowheads="1"/>
          </p:cNvSpPr>
          <p:nvPr/>
        </p:nvSpPr>
        <p:spPr bwMode="auto">
          <a:xfrm>
            <a:off x="1763713" y="2865710"/>
            <a:ext cx="59039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1051IM4B02</a:t>
            </a:r>
            <a:endParaRPr kumimoji="0" lang="en-US" altLang="zh-TW" sz="1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TLMXB4B </a:t>
            </a:r>
            <a:r>
              <a:rPr kumimoji="0" lang="en-US" altLang="zh-TW" sz="1800" dirty="0">
                <a:solidFill>
                  <a:srgbClr val="7F7F7F"/>
                </a:solidFill>
              </a:rPr>
              <a:t>(</a:t>
            </a:r>
            <a:r>
              <a:rPr kumimoji="0" lang="en-US" altLang="zh-TW" sz="1800" dirty="0" smtClean="0">
                <a:solidFill>
                  <a:srgbClr val="7F7F7F"/>
                </a:solidFill>
              </a:rPr>
              <a:t>M0842)</a:t>
            </a:r>
            <a:r>
              <a:rPr kumimoji="0" lang="en-US" altLang="zh-TW" sz="1800" dirty="0">
                <a:solidFill>
                  <a:srgbClr val="7F7F7F"/>
                </a:solidFill>
              </a:rPr>
              <a:t/>
            </a:r>
            <a:br>
              <a:rPr kumimoji="0" lang="en-US" altLang="zh-TW" sz="1800" dirty="0">
                <a:solidFill>
                  <a:srgbClr val="7F7F7F"/>
                </a:solidFill>
              </a:rPr>
            </a:br>
            <a:r>
              <a:rPr kumimoji="0" lang="nn-NO" altLang="zh-TW" sz="1800" dirty="0">
                <a:solidFill>
                  <a:srgbClr val="7F7F7F"/>
                </a:solidFill>
              </a:rPr>
              <a:t> Tue 3,4 (10:10-12:00) 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B507</a:t>
            </a:r>
            <a:endParaRPr kumimoji="0" lang="zh-TW" altLang="en-US" sz="1800" dirty="0">
              <a:solidFill>
                <a:srgbClr val="7F7F7F"/>
              </a:solidFill>
            </a:endParaRPr>
          </a:p>
        </p:txBody>
      </p:sp>
      <p:sp>
        <p:nvSpPr>
          <p:cNvPr id="4101" name="標題 1"/>
          <p:cNvSpPr txBox="1">
            <a:spLocks/>
          </p:cNvSpPr>
          <p:nvPr/>
        </p:nvSpPr>
        <p:spPr bwMode="auto">
          <a:xfrm>
            <a:off x="179388" y="1557338"/>
            <a:ext cx="8785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+mj-lt"/>
              </a:rPr>
              <a:t>Information Systems in Global Business: </a:t>
            </a:r>
            <a:r>
              <a:rPr lang="en-US" altLang="zh-TW" sz="40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en-US" altLang="zh-TW" sz="4000" b="1" dirty="0" smtClean="0">
                <a:solidFill>
                  <a:srgbClr val="FF0000"/>
                </a:solidFill>
                <a:latin typeface="+mj-lt"/>
              </a:rPr>
            </a:br>
            <a:r>
              <a:rPr lang="en-US" altLang="zh-TW" sz="4000" b="1" dirty="0" smtClean="0">
                <a:solidFill>
                  <a:srgbClr val="FF0000"/>
                </a:solidFill>
                <a:latin typeface="+mj-lt"/>
              </a:rPr>
              <a:t>UPS (Chap. 1)</a:t>
            </a:r>
            <a:endParaRPr lang="en-US" altLang="zh-TW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02" name="副標題 2"/>
          <p:cNvSpPr txBox="1">
            <a:spLocks/>
          </p:cNvSpPr>
          <p:nvPr/>
        </p:nvSpPr>
        <p:spPr bwMode="auto">
          <a:xfrm>
            <a:off x="503238" y="3933825"/>
            <a:ext cx="82089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Min-</a:t>
            </a:r>
            <a:r>
              <a:rPr kumimoji="0" lang="en-US" altLang="zh-TW" sz="25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Yuh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 Day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3"/>
              </a:rPr>
              <a:t>戴敏育</a:t>
            </a:r>
            <a:endParaRPr kumimoji="0" lang="en-US" altLang="zh-TW" sz="25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Assistant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專任助理教授</a:t>
            </a:r>
            <a:endParaRPr kumimoji="0" lang="en-US" altLang="zh-TW" sz="25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4"/>
              </a:rPr>
              <a:t>Dept. of Information Management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5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Tamkang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 University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6"/>
              </a:rPr>
              <a:t>淡江大學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7"/>
              </a:rPr>
              <a:t>資訊管理學系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9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http://mail. tku.edu.tw/</a:t>
            </a:r>
            <a:r>
              <a:rPr kumimoji="0" lang="en-US" altLang="zh-TW" sz="12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myday</a:t>
            </a: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/</a:t>
            </a:r>
            <a:endParaRPr kumimoji="0" lang="en-US" altLang="zh-TW" sz="12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 smtClean="0">
                <a:solidFill>
                  <a:srgbClr val="898989"/>
                </a:solidFill>
                <a:ea typeface="標楷體" pitchFamily="65" charset="-120"/>
                <a:cs typeface="Times New Roman" pitchFamily="18" charset="0"/>
              </a:rPr>
              <a:t>2016-09-20</a:t>
            </a:r>
            <a:endParaRPr kumimoji="0" lang="zh-TW" altLang="en-US" sz="25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103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1979613" y="3968750"/>
            <a:ext cx="1135062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myday\Downloads\TKU-logo-12c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6988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7970838" y="-1588"/>
            <a:ext cx="115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rgbClr val="FF0000"/>
                </a:solidFill>
              </a:rPr>
              <a:t>Tamkang </a:t>
            </a:r>
            <a:br>
              <a:rPr kumimoji="0" lang="en-US" altLang="zh-TW" sz="1800" b="1">
                <a:solidFill>
                  <a:srgbClr val="FF0000"/>
                </a:solidFill>
              </a:rPr>
            </a:br>
            <a:r>
              <a:rPr kumimoji="0" lang="en-US" altLang="zh-TW" sz="1800" b="1">
                <a:solidFill>
                  <a:srgbClr val="FF0000"/>
                </a:solidFill>
              </a:rPr>
              <a:t>University</a:t>
            </a:r>
            <a:endParaRPr kumimoji="0" lang="zh-TW" altLang="en-US" sz="1800" b="1">
              <a:solidFill>
                <a:srgbClr val="FF0000"/>
              </a:solidFill>
            </a:endParaRPr>
          </a:p>
        </p:txBody>
      </p:sp>
      <p:pic>
        <p:nvPicPr>
          <p:cNvPr id="10" name="Picture 9" descr="qrcode.myda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21388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myday\Downloads\TKU-title15c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60350"/>
            <a:ext cx="1385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4"/>
          <p:cNvSpPr txBox="1">
            <a:spLocks noChangeArrowheads="1"/>
          </p:cNvSpPr>
          <p:nvPr/>
        </p:nvSpPr>
        <p:spPr bwMode="auto">
          <a:xfrm>
            <a:off x="-36513" y="-26988"/>
            <a:ext cx="194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</a:rPr>
              <a:t>Tamkang</a:t>
            </a:r>
            <a:r>
              <a:rPr kumimoji="0" lang="en-US" altLang="zh-TW" sz="1600" b="1" dirty="0">
                <a:solidFill>
                  <a:srgbClr val="FF0000"/>
                </a:solidFill>
              </a:rPr>
              <a:t> University</a:t>
            </a:r>
            <a:endParaRPr kumimoji="0" lang="zh-TW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993775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Business Model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CBEF5C-6043-446A-87BB-3C8D94FCBE1F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4075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24075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19925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Segments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9750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35600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35600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3975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8400" y="1268413"/>
            <a:ext cx="1727200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Value Proposition</a:t>
            </a:r>
          </a:p>
        </p:txBody>
      </p:sp>
      <p:sp>
        <p:nvSpPr>
          <p:cNvPr id="16398" name="TextBox 15"/>
          <p:cNvSpPr txBox="1">
            <a:spLocks noChangeArrowheads="1"/>
          </p:cNvSpPr>
          <p:nvPr/>
        </p:nvSpPr>
        <p:spPr bwMode="auto">
          <a:xfrm>
            <a:off x="7092950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16399" name="TextBox 18"/>
          <p:cNvSpPr txBox="1">
            <a:spLocks noChangeArrowheads="1"/>
          </p:cNvSpPr>
          <p:nvPr/>
        </p:nvSpPr>
        <p:spPr bwMode="auto">
          <a:xfrm>
            <a:off x="377983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16400" name="TextBox 20"/>
          <p:cNvSpPr txBox="1">
            <a:spLocks noChangeArrowheads="1"/>
          </p:cNvSpPr>
          <p:nvPr/>
        </p:nvSpPr>
        <p:spPr bwMode="auto">
          <a:xfrm>
            <a:off x="5508625" y="31527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16401" name="TextBox 21"/>
          <p:cNvSpPr txBox="1">
            <a:spLocks noChangeArrowheads="1"/>
          </p:cNvSpPr>
          <p:nvPr/>
        </p:nvSpPr>
        <p:spPr bwMode="auto">
          <a:xfrm>
            <a:off x="2195513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16402" name="TextBox 22"/>
          <p:cNvSpPr txBox="1">
            <a:spLocks noChangeArrowheads="1"/>
          </p:cNvSpPr>
          <p:nvPr/>
        </p:nvSpPr>
        <p:spPr bwMode="auto">
          <a:xfrm>
            <a:off x="2195513" y="3225800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16403" name="TextBox 23"/>
          <p:cNvSpPr txBox="1">
            <a:spLocks noChangeArrowheads="1"/>
          </p:cNvSpPr>
          <p:nvPr/>
        </p:nvSpPr>
        <p:spPr bwMode="auto">
          <a:xfrm>
            <a:off x="5508625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16404" name="TextBox 24"/>
          <p:cNvSpPr txBox="1">
            <a:spLocks noChangeArrowheads="1"/>
          </p:cNvSpPr>
          <p:nvPr/>
        </p:nvSpPr>
        <p:spPr bwMode="auto">
          <a:xfrm>
            <a:off x="539750" y="4881563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16405" name="TextBox 25"/>
          <p:cNvSpPr txBox="1">
            <a:spLocks noChangeArrowheads="1"/>
          </p:cNvSpPr>
          <p:nvPr/>
        </p:nvSpPr>
        <p:spPr bwMode="auto">
          <a:xfrm>
            <a:off x="4643438" y="4881563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16406" name="TextBox 26"/>
          <p:cNvSpPr txBox="1">
            <a:spLocks noChangeArrowheads="1"/>
          </p:cNvSpPr>
          <p:nvPr/>
        </p:nvSpPr>
        <p:spPr bwMode="auto">
          <a:xfrm>
            <a:off x="61118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02600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Ponsse:</a:t>
            </a:r>
            <a:r>
              <a:rPr lang="en-US" altLang="zh-TW" sz="4000" smtClean="0">
                <a:solidFill>
                  <a:schemeClr val="tx2"/>
                </a:solidFill>
              </a:rPr>
              <a:t/>
            </a:r>
            <a:br>
              <a:rPr lang="en-US" altLang="zh-TW" sz="4000" smtClean="0">
                <a:solidFill>
                  <a:schemeClr val="tx2"/>
                </a:solidFill>
              </a:rPr>
            </a:br>
            <a:r>
              <a:rPr lang="en-US" altLang="zh-TW" sz="4000" smtClean="0">
                <a:solidFill>
                  <a:schemeClr val="tx2"/>
                </a:solidFill>
              </a:rPr>
              <a:t>Efficiency in Wood Harvesting </a:t>
            </a:r>
            <a:br>
              <a:rPr lang="en-US" altLang="zh-TW" sz="4000" smtClean="0">
                <a:solidFill>
                  <a:schemeClr val="tx2"/>
                </a:solidFill>
              </a:rPr>
            </a:br>
            <a:r>
              <a:rPr lang="en-US" altLang="zh-TW" sz="4000" smtClean="0">
                <a:solidFill>
                  <a:schemeClr val="tx2"/>
                </a:solidFill>
              </a:rPr>
              <a:t>with Information System</a:t>
            </a:r>
            <a:endParaRPr lang="zh-TW" altLang="en-US" sz="4000" smtClean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DFB3-32D7-49F7-B238-94833B528329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320925"/>
            <a:ext cx="54673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203575" y="6102350"/>
            <a:ext cx="2381250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Source: http://www.ponsse.com/</a:t>
            </a:r>
            <a:endParaRPr lang="zh-TW" altLang="en-US" sz="1200" dirty="0">
              <a:solidFill>
                <a:schemeClr val="bg1">
                  <a:lumMod val="65000"/>
                </a:schemeClr>
              </a:solidFill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569325" cy="1412875"/>
          </a:xfrm>
        </p:spPr>
        <p:txBody>
          <a:bodyPr/>
          <a:lstStyle/>
          <a:p>
            <a:pPr>
              <a:defRPr/>
            </a:pPr>
            <a:r>
              <a:rPr lang="en-US" altLang="zh-TW" sz="3200" dirty="0" smtClean="0">
                <a:solidFill>
                  <a:srgbClr val="FF0000"/>
                </a:solidFill>
              </a:rPr>
              <a:t>Overview of Fundamental MIS Concepts </a:t>
            </a:r>
            <a:br>
              <a:rPr lang="en-US" altLang="zh-TW" sz="3200" dirty="0" smtClean="0">
                <a:solidFill>
                  <a:srgbClr val="FF0000"/>
                </a:solidFill>
              </a:rPr>
            </a:b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  <a:t>using an integrated framework for </a:t>
            </a:r>
            <a:b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  <a:t>describing and analyzing information systems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D8E4A-B220-4E88-AB62-41F90AB39FF3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grpSp>
        <p:nvGrpSpPr>
          <p:cNvPr id="21508" name="群組 35"/>
          <p:cNvGrpSpPr>
            <a:grpSpLocks/>
          </p:cNvGrpSpPr>
          <p:nvPr/>
        </p:nvGrpSpPr>
        <p:grpSpPr bwMode="auto">
          <a:xfrm>
            <a:off x="3059113" y="1704975"/>
            <a:ext cx="5905500" cy="4032250"/>
            <a:chOff x="2987824" y="1412776"/>
            <a:chExt cx="5904656" cy="4032448"/>
          </a:xfrm>
        </p:grpSpPr>
        <p:sp>
          <p:nvSpPr>
            <p:cNvPr id="7" name="矩形 6"/>
            <p:cNvSpPr/>
            <p:nvPr/>
          </p:nvSpPr>
          <p:spPr>
            <a:xfrm>
              <a:off x="2987824" y="2492896"/>
              <a:ext cx="1296144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1600" b="1" dirty="0">
                  <a:solidFill>
                    <a:schemeClr val="tx1"/>
                  </a:solidFill>
                </a:rPr>
                <a:t>Management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987824" y="3573016"/>
              <a:ext cx="1296000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1600" b="1" dirty="0">
                  <a:solidFill>
                    <a:schemeClr val="tx1"/>
                  </a:solidFill>
                </a:rPr>
                <a:t>Organization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987824" y="4797152"/>
              <a:ext cx="1296000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1600" b="1" dirty="0">
                  <a:solidFill>
                    <a:schemeClr val="tx1"/>
                  </a:solidFill>
                </a:rPr>
                <a:t>Technology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148064" y="3573016"/>
              <a:ext cx="1296144" cy="6480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1600" b="1" dirty="0">
                  <a:solidFill>
                    <a:schemeClr val="tx1"/>
                  </a:solidFill>
                </a:rPr>
                <a:t>Information </a:t>
              </a:r>
              <a:br>
                <a:rPr lang="en-US" altLang="zh-TW" sz="1600" b="1" dirty="0">
                  <a:solidFill>
                    <a:schemeClr val="tx1"/>
                  </a:solidFill>
                </a:rPr>
              </a:br>
              <a:r>
                <a:rPr lang="en-US" altLang="zh-TW" sz="1600" b="1" dirty="0">
                  <a:solidFill>
                    <a:schemeClr val="tx1"/>
                  </a:solidFill>
                </a:rPr>
                <a:t>System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148064" y="1412776"/>
              <a:ext cx="1296144" cy="64807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1600" b="1" dirty="0">
                  <a:solidFill>
                    <a:schemeClr val="tx1"/>
                  </a:solidFill>
                </a:rPr>
                <a:t>Business </a:t>
              </a:r>
              <a:br>
                <a:rPr lang="en-US" altLang="zh-TW" sz="1600" b="1" dirty="0">
                  <a:solidFill>
                    <a:schemeClr val="tx1"/>
                  </a:solidFill>
                </a:rPr>
              </a:br>
              <a:r>
                <a:rPr lang="en-US" altLang="zh-TW" sz="1600" b="1" dirty="0">
                  <a:solidFill>
                    <a:schemeClr val="tx1"/>
                  </a:solidFill>
                </a:rPr>
                <a:t>Challenges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96336" y="3573016"/>
              <a:ext cx="1296144" cy="64807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1600" b="1" dirty="0">
                  <a:solidFill>
                    <a:schemeClr val="bg1"/>
                  </a:solidFill>
                </a:rPr>
                <a:t>Business </a:t>
              </a:r>
              <a:br>
                <a:rPr lang="en-US" altLang="zh-TW" sz="1600" b="1" dirty="0">
                  <a:solidFill>
                    <a:schemeClr val="bg1"/>
                  </a:solidFill>
                </a:rPr>
              </a:br>
              <a:r>
                <a:rPr lang="en-US" altLang="zh-TW" sz="1600" b="1" dirty="0">
                  <a:solidFill>
                    <a:schemeClr val="bg1"/>
                  </a:solidFill>
                </a:rPr>
                <a:t>Solutions</a:t>
              </a:r>
              <a:endParaRPr lang="zh-TW" alt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4284626" y="2816195"/>
              <a:ext cx="863477" cy="7572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>
              <a:off x="4283039" y="3897336"/>
              <a:ext cx="865063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 flipV="1">
              <a:off x="4283039" y="4221202"/>
              <a:ext cx="865063" cy="9001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>
              <a:off x="6444905" y="3897336"/>
              <a:ext cx="1150773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圖案 29"/>
            <p:cNvCxnSpPr/>
            <p:nvPr/>
          </p:nvCxnSpPr>
          <p:spPr>
            <a:xfrm rot="16200000" flipV="1">
              <a:off x="6426475" y="1755072"/>
              <a:ext cx="1836828" cy="179996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圖案 30"/>
            <p:cNvCxnSpPr/>
            <p:nvPr/>
          </p:nvCxnSpPr>
          <p:spPr>
            <a:xfrm rot="10800000" flipV="1">
              <a:off x="3635431" y="1736642"/>
              <a:ext cx="1512671" cy="755687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09" name="文字方塊 23"/>
          <p:cNvSpPr txBox="1">
            <a:spLocks noChangeArrowheads="1"/>
          </p:cNvSpPr>
          <p:nvPr/>
        </p:nvSpPr>
        <p:spPr bwMode="auto">
          <a:xfrm>
            <a:off x="7451725" y="4508500"/>
            <a:ext cx="158432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500" b="1">
                <a:latin typeface="Arial" charset="0"/>
              </a:rPr>
              <a:t> Optimize </a:t>
            </a:r>
            <a:br>
              <a:rPr lang="en-US" altLang="zh-TW" sz="1500" b="1">
                <a:latin typeface="Arial" charset="0"/>
              </a:rPr>
            </a:br>
            <a:r>
              <a:rPr lang="en-US" altLang="zh-TW" sz="1500" b="1">
                <a:latin typeface="Arial" charset="0"/>
              </a:rPr>
              <a:t>   utilization of </a:t>
            </a:r>
            <a:br>
              <a:rPr lang="en-US" altLang="zh-TW" sz="1500" b="1">
                <a:latin typeface="Arial" charset="0"/>
              </a:rPr>
            </a:br>
            <a:r>
              <a:rPr lang="en-US" altLang="zh-TW" sz="1500" b="1">
                <a:latin typeface="Arial" charset="0"/>
              </a:rPr>
              <a:t>   forests</a:t>
            </a:r>
          </a:p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500" b="1">
                <a:latin typeface="Arial" charset="0"/>
              </a:rPr>
              <a:t> Increase </a:t>
            </a:r>
            <a:br>
              <a:rPr lang="en-US" altLang="zh-TW" sz="1500" b="1">
                <a:latin typeface="Arial" charset="0"/>
              </a:rPr>
            </a:br>
            <a:r>
              <a:rPr lang="en-US" altLang="zh-TW" sz="1500" b="1">
                <a:latin typeface="Arial" charset="0"/>
              </a:rPr>
              <a:t>   production </a:t>
            </a:r>
            <a:br>
              <a:rPr lang="en-US" altLang="zh-TW" sz="1500" b="1">
                <a:latin typeface="Arial" charset="0"/>
              </a:rPr>
            </a:br>
            <a:r>
              <a:rPr lang="en-US" altLang="zh-TW" sz="1500" b="1">
                <a:latin typeface="Arial" charset="0"/>
              </a:rPr>
              <a:t>   efficiency</a:t>
            </a:r>
          </a:p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500" b="1">
                <a:latin typeface="Arial" charset="0"/>
              </a:rPr>
              <a:t> Coordinate </a:t>
            </a:r>
            <a:br>
              <a:rPr lang="en-US" altLang="zh-TW" sz="1500" b="1">
                <a:latin typeface="Arial" charset="0"/>
              </a:rPr>
            </a:br>
            <a:r>
              <a:rPr lang="en-US" altLang="zh-TW" sz="1500" b="1">
                <a:latin typeface="Arial" charset="0"/>
              </a:rPr>
              <a:t>   production </a:t>
            </a:r>
            <a:br>
              <a:rPr lang="en-US" altLang="zh-TW" sz="1500" b="1">
                <a:latin typeface="Arial" charset="0"/>
              </a:rPr>
            </a:br>
            <a:r>
              <a:rPr lang="en-US" altLang="zh-TW" sz="1500" b="1">
                <a:latin typeface="Arial" charset="0"/>
              </a:rPr>
              <a:t>   process</a:t>
            </a:r>
            <a:endParaRPr lang="zh-TW" altLang="en-US" sz="1500" b="1">
              <a:latin typeface="Arial" charset="0"/>
            </a:endParaRPr>
          </a:p>
        </p:txBody>
      </p:sp>
      <p:sp>
        <p:nvSpPr>
          <p:cNvPr id="21510" name="文字方塊 24"/>
          <p:cNvSpPr txBox="1">
            <a:spLocks noChangeArrowheads="1"/>
          </p:cNvSpPr>
          <p:nvPr/>
        </p:nvSpPr>
        <p:spPr bwMode="auto">
          <a:xfrm>
            <a:off x="4859338" y="4965700"/>
            <a:ext cx="2592387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600" b="1">
                <a:latin typeface="Arial" charset="0"/>
              </a:rPr>
              <a:t> Display and report </a:t>
            </a:r>
            <a:br>
              <a:rPr lang="en-US" altLang="zh-TW" sz="1600" b="1">
                <a:latin typeface="Arial" charset="0"/>
              </a:rPr>
            </a:br>
            <a:r>
              <a:rPr lang="en-US" altLang="zh-TW" sz="1600" b="1">
                <a:latin typeface="Arial" charset="0"/>
              </a:rPr>
              <a:t>  GPS location data</a:t>
            </a:r>
          </a:p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600" b="1">
                <a:latin typeface="Arial" charset="0"/>
              </a:rPr>
              <a:t> Reports on production</a:t>
            </a:r>
          </a:p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600" b="1">
                <a:latin typeface="Arial" charset="0"/>
              </a:rPr>
              <a:t> Provide online </a:t>
            </a:r>
            <a:br>
              <a:rPr lang="en-US" altLang="zh-TW" sz="1600" b="1">
                <a:latin typeface="Arial" charset="0"/>
              </a:rPr>
            </a:br>
            <a:r>
              <a:rPr lang="en-US" altLang="zh-TW" sz="1600" b="1">
                <a:latin typeface="Arial" charset="0"/>
              </a:rPr>
              <a:t>   coordination</a:t>
            </a:r>
            <a:endParaRPr lang="zh-TW" altLang="en-US" sz="1600" b="1">
              <a:latin typeface="Arial" charset="0"/>
            </a:endParaRPr>
          </a:p>
        </p:txBody>
      </p:sp>
      <p:sp>
        <p:nvSpPr>
          <p:cNvPr id="21511" name="文字方塊 26"/>
          <p:cNvSpPr txBox="1">
            <a:spLocks noChangeArrowheads="1"/>
          </p:cNvSpPr>
          <p:nvPr/>
        </p:nvSpPr>
        <p:spPr bwMode="auto">
          <a:xfrm>
            <a:off x="5219700" y="2424113"/>
            <a:ext cx="30972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600" b="1">
                <a:latin typeface="Arial" charset="0"/>
              </a:rPr>
              <a:t>  New sources of competition</a:t>
            </a:r>
          </a:p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600" b="1">
                <a:latin typeface="Arial" charset="0"/>
              </a:rPr>
              <a:t>  Declining customer base</a:t>
            </a:r>
          </a:p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600" b="1">
                <a:latin typeface="Arial" charset="0"/>
              </a:rPr>
              <a:t>  Increasing costs</a:t>
            </a:r>
            <a:endParaRPr lang="zh-TW" altLang="en-US" sz="1600" b="1">
              <a:latin typeface="Arial" charset="0"/>
            </a:endParaRPr>
          </a:p>
        </p:txBody>
      </p:sp>
      <p:sp>
        <p:nvSpPr>
          <p:cNvPr id="20489" name="文字方塊 27"/>
          <p:cNvSpPr txBox="1">
            <a:spLocks noChangeArrowheads="1"/>
          </p:cNvSpPr>
          <p:nvPr/>
        </p:nvSpPr>
        <p:spPr bwMode="auto">
          <a:xfrm>
            <a:off x="179388" y="1989138"/>
            <a:ext cx="280828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  <a:t> Develop new production</a:t>
            </a:r>
            <a:b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</a:br>
            <a: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  <a:t>   processes</a:t>
            </a:r>
          </a:p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  <a:t> Develop new </a:t>
            </a:r>
            <a:b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</a:br>
            <a: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  <a:t>   management techniques</a:t>
            </a:r>
          </a:p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  <a:t> Increase use of data by </a:t>
            </a:r>
            <a:b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</a:br>
            <a: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  <a:t>   managers </a:t>
            </a:r>
            <a:endParaRPr lang="zh-TW" altLang="en-US" sz="1600" b="1" dirty="0" smtClean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20490" name="文字方塊 28"/>
          <p:cNvSpPr txBox="1">
            <a:spLocks noChangeArrowheads="1"/>
          </p:cNvSpPr>
          <p:nvPr/>
        </p:nvSpPr>
        <p:spPr bwMode="auto">
          <a:xfrm>
            <a:off x="179388" y="3573463"/>
            <a:ext cx="28797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Build new business </a:t>
            </a:r>
            <a:b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  production processes</a:t>
            </a:r>
          </a:p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Train new channels of </a:t>
            </a:r>
            <a:b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  information flow</a:t>
            </a:r>
          </a:p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Train employee  in use of </a:t>
            </a:r>
            <a:b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zh-TW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  </a:t>
            </a: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the systems </a:t>
            </a:r>
            <a:endParaRPr lang="zh-TW" altLang="en-US" sz="1600" b="1" dirty="0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0491" name="文字方塊 31"/>
          <p:cNvSpPr txBox="1">
            <a:spLocks noChangeArrowheads="1"/>
          </p:cNvSpPr>
          <p:nvPr/>
        </p:nvSpPr>
        <p:spPr bwMode="auto">
          <a:xfrm>
            <a:off x="179388" y="5157788"/>
            <a:ext cx="28797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Develop GPS systems for </a:t>
            </a:r>
            <a:b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field use</a:t>
            </a:r>
          </a:p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Create email links with </a:t>
            </a:r>
            <a:b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operators</a:t>
            </a:r>
          </a:p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Develop data base to </a:t>
            </a:r>
            <a:b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receive information</a:t>
            </a:r>
            <a:endParaRPr lang="zh-TW" altLang="en-US" sz="1600" b="1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5252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Information Systems in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Global Business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179388" y="1268413"/>
            <a:ext cx="8713787" cy="5184775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n-US" altLang="zh-TW" sz="2400" smtClean="0"/>
              <a:t>How are information systems transforming business and what is their relationship to globalization? 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zh-TW" sz="2400" smtClean="0"/>
              <a:t>Why are information systems so essential for running and managing a business today?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zh-TW" sz="2400" smtClean="0"/>
              <a:t>What exactly is an information system? How does it work? What are its management, organization, and technology components?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zh-TW" sz="2400" smtClean="0"/>
              <a:t>What are complementary assets? Why are complementary assets essential for ensuring that information systems provide genuine value for an organization?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zh-TW" sz="2400" smtClean="0"/>
              <a:t>What academic disciplines are used to study information systems? How does each contribute to an understanding of information systems? What is a sociotechnical systems perspective?</a:t>
            </a:r>
          </a:p>
          <a:p>
            <a:pPr marL="457200" indent="-457200">
              <a:buFont typeface="Calibri" pitchFamily="34" charset="0"/>
              <a:buAutoNum type="arabicPeriod"/>
            </a:pPr>
            <a:endParaRPr lang="zh-TW" altLang="en-US" sz="24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DC8AC-A64F-4EB3-A674-E38057BEB60D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755675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How information systems are transforming business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Emerging mobile digital platform</a:t>
            </a:r>
          </a:p>
          <a:p>
            <a:r>
              <a:rPr lang="en-US" altLang="zh-TW" smtClean="0"/>
              <a:t>Growing business use of “big data”</a:t>
            </a:r>
          </a:p>
          <a:p>
            <a:r>
              <a:rPr lang="en-US" altLang="zh-TW" smtClean="0"/>
              <a:t>Growth in cloud computing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F7E7-0E80-42B9-87C5-AF60D34745A6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631957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Globalization opportunities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Internet has drastically reduced costs of operating on global scale</a:t>
            </a:r>
          </a:p>
          <a:p>
            <a:r>
              <a:rPr lang="en-US" altLang="zh-TW" smtClean="0"/>
              <a:t>Increases in foreign trade, outsourcing</a:t>
            </a:r>
          </a:p>
          <a:p>
            <a:r>
              <a:rPr lang="en-US" altLang="zh-TW" smtClean="0"/>
              <a:t>Presents both challenges and opportunities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3B1A6-7032-4EF5-B521-B96A6CB6CE9C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128152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>
                <a:solidFill>
                  <a:schemeClr val="accent1"/>
                </a:solidFill>
              </a:rPr>
              <a:t>The Interdependence Between Organizations and Information Technology</a:t>
            </a:r>
            <a:endParaRPr lang="zh-TW" altLang="en-US" sz="3600" dirty="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A800B-E00A-40BD-8E9C-DD6C7689F99B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pic>
        <p:nvPicPr>
          <p:cNvPr id="17412" name="Picture Placeholder 12" descr="Fig-1-2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-1846"/>
          <a:stretch>
            <a:fillRect/>
          </a:stretch>
        </p:blipFill>
        <p:spPr bwMode="auto">
          <a:xfrm>
            <a:off x="250825" y="1681163"/>
            <a:ext cx="8670925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889792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Strategic Business Objectives</a:t>
            </a:r>
            <a:r>
              <a:rPr lang="en-US" altLang="zh-TW" smtClean="0"/>
              <a:t> of</a:t>
            </a:r>
            <a:br>
              <a:rPr lang="en-US" altLang="zh-TW" smtClean="0"/>
            </a:br>
            <a:r>
              <a:rPr lang="en-US" altLang="zh-TW" smtClean="0"/>
              <a:t>Information Systems</a:t>
            </a:r>
            <a:endParaRPr lang="zh-TW" altLang="en-US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chemeClr val="accent1"/>
                </a:solidFill>
              </a:rPr>
              <a:t>Operational Excellence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chemeClr val="accent1"/>
                </a:solidFill>
              </a:rPr>
              <a:t>New Products, Services and Business Models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chemeClr val="accent1"/>
                </a:solidFill>
              </a:rPr>
              <a:t>Customer and Supplier Intimacy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chemeClr val="accent1"/>
                </a:solidFill>
              </a:rPr>
              <a:t>Improved Decision Making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chemeClr val="accent1"/>
                </a:solidFill>
              </a:rPr>
              <a:t>Competitive Advantage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chemeClr val="accent1"/>
                </a:solidFill>
              </a:rPr>
              <a:t>Survival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68176-37E1-47AF-B2E3-D9555C49A8E8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576800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1.</a:t>
            </a:r>
            <a:r>
              <a:rPr lang="zh-TW" altLang="en-US" smtClean="0">
                <a:solidFill>
                  <a:schemeClr val="accent1"/>
                </a:solidFill>
              </a:rPr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Operational Excellence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Improvement of efficiency to attain higher profitability</a:t>
            </a:r>
          </a:p>
          <a:p>
            <a:r>
              <a:rPr lang="en-US" altLang="zh-TW" smtClean="0"/>
              <a:t>Information systems, technology an important tool in achieving greater efficiency and productivity</a:t>
            </a:r>
          </a:p>
          <a:p>
            <a:r>
              <a:rPr lang="en-US" altLang="zh-TW" smtClean="0"/>
              <a:t>Walmart’s Retail Link system links suppliers to stores for superior replenishment system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706FA-67F4-4077-A198-C5E9B02DEF15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137261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2.</a:t>
            </a:r>
            <a:r>
              <a:rPr lang="zh-TW" altLang="en-US" smtClean="0">
                <a:solidFill>
                  <a:schemeClr val="accent1"/>
                </a:solidFill>
              </a:rPr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New Products, Services, and Business Models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smtClean="0"/>
              <a:t>Business model</a:t>
            </a:r>
            <a:r>
              <a:rPr lang="en-US" altLang="zh-TW" smtClean="0"/>
              <a:t>: describes how company produces, delivers, and sells product or service to create wealth</a:t>
            </a:r>
          </a:p>
          <a:p>
            <a:r>
              <a:rPr lang="en-US" altLang="zh-TW" smtClean="0"/>
              <a:t>Information systems and technology a major enabling tool for new products, services, business models</a:t>
            </a:r>
          </a:p>
          <a:p>
            <a:pPr lvl="1"/>
            <a:r>
              <a:rPr lang="en-US" altLang="zh-TW" smtClean="0"/>
              <a:t>Examples: Apple’s iPad, Google’s Android OS, and Netflix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F08A4-EA47-4834-A373-C333CF62BA56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85030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2"/>
          <p:cNvSpPr>
            <a:spLocks noGrp="1"/>
          </p:cNvSpPr>
          <p:nvPr>
            <p:ph idx="1"/>
          </p:nvPr>
        </p:nvSpPr>
        <p:spPr>
          <a:xfrm>
            <a:off x="71438" y="1052513"/>
            <a:ext cx="8964612" cy="561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en-US" altLang="zh-TW" sz="2400" dirty="0"/>
              <a:t>1   2016/09/13   Introduction to </a:t>
            </a:r>
            <a:r>
              <a:rPr lang="en-US" altLang="zh-TW" sz="2400" dirty="0" smtClean="0"/>
              <a:t>Case </a:t>
            </a:r>
            <a:r>
              <a:rPr lang="en-US" altLang="zh-TW" sz="2400" dirty="0"/>
              <a:t>Study for </a:t>
            </a:r>
            <a:r>
              <a:rPr lang="en-US" altLang="zh-TW" sz="2400" dirty="0" smtClean="0"/>
              <a:t>Information </a:t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</a:t>
            </a:r>
            <a:r>
              <a:rPr lang="en-US" altLang="zh-TW" sz="2400" dirty="0"/>
              <a:t>Management </a:t>
            </a:r>
            <a:r>
              <a:rPr lang="en-US" altLang="zh-TW" sz="2400" dirty="0" smtClean="0"/>
              <a:t>Hot Topics</a:t>
            </a:r>
            <a:endParaRPr lang="zh-TW" altLang="en-US" sz="2400" dirty="0"/>
          </a:p>
          <a:p>
            <a:pPr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2   2016/09/20   Information Systems in Global Business: UPS  </a:t>
            </a:r>
            <a:r>
              <a:rPr lang="en-US" altLang="zh-TW" sz="2400" dirty="0" smtClean="0">
                <a:solidFill>
                  <a:srgbClr val="FF0000"/>
                </a:solidFill>
              </a:rPr>
              <a:t/>
            </a:r>
            <a:br>
              <a:rPr lang="en-US" altLang="zh-TW" sz="2400" dirty="0" smtClean="0">
                <a:solidFill>
                  <a:srgbClr val="FF0000"/>
                </a:solidFill>
              </a:rPr>
            </a:br>
            <a:r>
              <a:rPr lang="en-US" altLang="zh-TW" sz="2400" dirty="0" smtClean="0">
                <a:solidFill>
                  <a:srgbClr val="FF0000"/>
                </a:solidFill>
              </a:rPr>
              <a:t>                        (Chap</a:t>
            </a:r>
            <a:r>
              <a:rPr lang="en-US" altLang="zh-TW" sz="2400" dirty="0">
                <a:solidFill>
                  <a:srgbClr val="FF0000"/>
                </a:solidFill>
              </a:rPr>
              <a:t>. </a:t>
            </a:r>
            <a:r>
              <a:rPr lang="en-US" altLang="zh-TW" sz="2400" dirty="0" smtClean="0">
                <a:solidFill>
                  <a:srgbClr val="FF0000"/>
                </a:solidFill>
              </a:rPr>
              <a:t>1) (</a:t>
            </a:r>
            <a:r>
              <a:rPr lang="en-US" altLang="zh-TW" sz="2400" dirty="0">
                <a:solidFill>
                  <a:srgbClr val="FF0000"/>
                </a:solidFill>
              </a:rPr>
              <a:t>pp.53-54)</a:t>
            </a:r>
          </a:p>
          <a:p>
            <a:pPr>
              <a:buNone/>
            </a:pPr>
            <a:r>
              <a:rPr lang="en-US" altLang="zh-TW" sz="2400" dirty="0"/>
              <a:t>3   2016/09/27   Global E-Business and Collaboration: P&amp;G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2) </a:t>
            </a:r>
            <a:r>
              <a:rPr lang="en-US" altLang="zh-TW" sz="2400" dirty="0"/>
              <a:t>(pp.84-85)</a:t>
            </a:r>
          </a:p>
          <a:p>
            <a:pPr>
              <a:buNone/>
            </a:pPr>
            <a:r>
              <a:rPr lang="en-US" altLang="zh-TW" sz="2400" dirty="0"/>
              <a:t>4   2016/10/04   Information Systems, Organization, and Strategy: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Starbucks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3) </a:t>
            </a:r>
            <a:r>
              <a:rPr lang="en-US" altLang="zh-TW" sz="2400" dirty="0"/>
              <a:t>(pp.129-130)</a:t>
            </a:r>
          </a:p>
          <a:p>
            <a:pPr>
              <a:buNone/>
            </a:pPr>
            <a:r>
              <a:rPr lang="en-US" altLang="zh-TW" sz="2400" dirty="0"/>
              <a:t>5   2016/10/11   Ethical and Social Issues in Information Systems: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Facebook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4) </a:t>
            </a:r>
            <a:r>
              <a:rPr lang="en-US" altLang="zh-TW" sz="2400" dirty="0"/>
              <a:t>(pp.188-190)</a:t>
            </a:r>
          </a:p>
          <a:p>
            <a:pPr>
              <a:buFont typeface="Arial" charset="0"/>
              <a:buNone/>
            </a:pPr>
            <a:endParaRPr lang="en-US" altLang="zh-TW" sz="2400" dirty="0" smtClean="0"/>
          </a:p>
        </p:txBody>
      </p:sp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99045DEC-9E37-4AD3-9DC8-FC4E02C75674}" type="slidenum">
              <a:rPr lang="zh-TW" altLang="en-US" smtClean="0"/>
              <a:pPr>
                <a:defRPr/>
              </a:pPr>
              <a:t>2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3.</a:t>
            </a:r>
            <a:r>
              <a:rPr lang="zh-TW" altLang="en-US" smtClean="0">
                <a:solidFill>
                  <a:schemeClr val="accent1"/>
                </a:solidFill>
              </a:rPr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Customer and Supplier Intimacy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en-US" altLang="zh-TW" smtClean="0"/>
              <a:t>Serving customers well leads to customers returning, which raises revenues and profits.</a:t>
            </a:r>
          </a:p>
          <a:p>
            <a:pPr lvl="1"/>
            <a:r>
              <a:rPr lang="en-US" altLang="zh-TW" smtClean="0"/>
              <a:t>Example: High-end hotels that use computers to track customer preferences and used to monitor and customize environment</a:t>
            </a:r>
          </a:p>
          <a:p>
            <a:r>
              <a:rPr lang="en-US" altLang="zh-TW" smtClean="0"/>
              <a:t>Intimacy with suppliers allows them to provide vital inputs, which lowers costs.</a:t>
            </a:r>
          </a:p>
          <a:p>
            <a:pPr lvl="1"/>
            <a:r>
              <a:rPr lang="en-US" altLang="zh-TW" smtClean="0"/>
              <a:t>Example: JCPenney’s information system which links sales records to contract manufacturer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4FB5C-2C49-46DA-8316-3F3C4A6A0A81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418361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4.</a:t>
            </a:r>
            <a:r>
              <a:rPr lang="zh-TW" altLang="en-US" smtClean="0">
                <a:solidFill>
                  <a:schemeClr val="accent1"/>
                </a:solidFill>
              </a:rPr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Improved Decision Making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179388" y="908050"/>
            <a:ext cx="8569325" cy="5616575"/>
          </a:xfrm>
        </p:spPr>
        <p:txBody>
          <a:bodyPr/>
          <a:lstStyle/>
          <a:p>
            <a:r>
              <a:rPr lang="en-US" altLang="zh-TW" smtClean="0"/>
              <a:t>Without accurate information:</a:t>
            </a:r>
          </a:p>
          <a:p>
            <a:pPr lvl="1"/>
            <a:r>
              <a:rPr lang="en-US" altLang="zh-TW" smtClean="0"/>
              <a:t>Managers must use forecasts, best guesses, luck</a:t>
            </a:r>
          </a:p>
          <a:p>
            <a:pPr lvl="1"/>
            <a:r>
              <a:rPr lang="en-US" altLang="zh-TW" smtClean="0"/>
              <a:t>Results in:</a:t>
            </a:r>
          </a:p>
          <a:p>
            <a:pPr lvl="2"/>
            <a:r>
              <a:rPr lang="en-US" altLang="zh-TW" smtClean="0"/>
              <a:t>Overproduction, underproduction</a:t>
            </a:r>
          </a:p>
          <a:p>
            <a:pPr lvl="2"/>
            <a:r>
              <a:rPr lang="en-US" altLang="zh-TW" smtClean="0"/>
              <a:t>Misallocation of resources</a:t>
            </a:r>
          </a:p>
          <a:p>
            <a:pPr lvl="2"/>
            <a:r>
              <a:rPr lang="en-US" altLang="zh-TW" smtClean="0"/>
              <a:t>Poor response times</a:t>
            </a:r>
          </a:p>
          <a:p>
            <a:pPr lvl="1"/>
            <a:r>
              <a:rPr lang="en-US" altLang="zh-TW" smtClean="0"/>
              <a:t>Poor outcomes raise costs, lose customers</a:t>
            </a:r>
          </a:p>
          <a:p>
            <a:r>
              <a:rPr lang="en-US" altLang="zh-TW" smtClean="0"/>
              <a:t>Example: </a:t>
            </a:r>
          </a:p>
          <a:p>
            <a:pPr lvl="1"/>
            <a:r>
              <a:rPr lang="en-US" altLang="zh-TW" smtClean="0"/>
              <a:t>Verizon’s Web-based digital dashboard to provide managers with real-time data on customer complaints, network performance, line outages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23454-4F89-4EB4-B117-3DF0CF88F740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648967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5.</a:t>
            </a:r>
            <a:r>
              <a:rPr lang="zh-TW" altLang="en-US" smtClean="0">
                <a:solidFill>
                  <a:schemeClr val="accent1"/>
                </a:solidFill>
              </a:rPr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Competitive advantage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Delivering better performance</a:t>
            </a:r>
          </a:p>
          <a:p>
            <a:r>
              <a:rPr lang="en-US" altLang="zh-TW" smtClean="0"/>
              <a:t>Charging less for superior products</a:t>
            </a:r>
          </a:p>
          <a:p>
            <a:r>
              <a:rPr lang="en-US" altLang="zh-TW" smtClean="0"/>
              <a:t>Responding to customers and suppliers in real time</a:t>
            </a:r>
          </a:p>
          <a:p>
            <a:r>
              <a:rPr lang="en-US" altLang="zh-TW" smtClean="0"/>
              <a:t>Examples: Apple, Walmart, UPS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AC3E-BB63-4E1D-8151-741F4AC70AB0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516932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6.</a:t>
            </a:r>
            <a:r>
              <a:rPr lang="zh-TW" altLang="en-US" smtClean="0">
                <a:solidFill>
                  <a:schemeClr val="accent1"/>
                </a:solidFill>
              </a:rPr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Survival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Information technologies as necessity of business</a:t>
            </a:r>
          </a:p>
          <a:p>
            <a:r>
              <a:rPr lang="en-US" altLang="zh-TW" smtClean="0"/>
              <a:t>Industry-level changes</a:t>
            </a:r>
          </a:p>
          <a:p>
            <a:pPr lvl="1"/>
            <a:r>
              <a:rPr lang="en-US" altLang="zh-TW" smtClean="0"/>
              <a:t>Example: Citibank’s introduction of ATMs</a:t>
            </a:r>
          </a:p>
          <a:p>
            <a:r>
              <a:rPr lang="en-US" altLang="zh-TW" smtClean="0"/>
              <a:t>Governmental regulations requiring record-keeping</a:t>
            </a:r>
          </a:p>
          <a:p>
            <a:pPr lvl="1"/>
            <a:r>
              <a:rPr lang="en-US" altLang="zh-TW" smtClean="0"/>
              <a:t>Examples: Toxic Substances Control Act, Sarbanes-Oxley Act 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9E95-214A-4020-AAD6-20306323ACF6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556529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Information Systems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/>
              <a:t>Are More Than Computers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D84A2-14D1-4DED-BB28-A43F801D632E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pic>
        <p:nvPicPr>
          <p:cNvPr id="25604" name="Picture Placeholder 10" descr="Fig-1-4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" b="395"/>
          <a:stretch>
            <a:fillRect/>
          </a:stretch>
        </p:blipFill>
        <p:spPr bwMode="auto">
          <a:xfrm>
            <a:off x="1692275" y="1743075"/>
            <a:ext cx="5638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129220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497887" cy="922337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Dimensions of </a:t>
            </a:r>
            <a:r>
              <a:rPr lang="en-US" altLang="zh-TW" dirty="0" smtClean="0">
                <a:solidFill>
                  <a:srgbClr val="FF0000"/>
                </a:solidFill>
              </a:rPr>
              <a:t>Information Systems</a:t>
            </a:r>
            <a:endParaRPr lang="zh-TW" altLang="en-US" dirty="0" smtClean="0">
              <a:solidFill>
                <a:srgbClr val="FF0000"/>
              </a:solidFill>
            </a:endParaRPr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>
          <a:xfrm>
            <a:off x="323850" y="1125538"/>
            <a:ext cx="8496300" cy="5472112"/>
          </a:xfrm>
        </p:spPr>
        <p:txBody>
          <a:bodyPr/>
          <a:lstStyle/>
          <a:p>
            <a:r>
              <a:rPr lang="en-US" altLang="zh-TW" b="1" smtClean="0">
                <a:solidFill>
                  <a:srgbClr val="FF0000"/>
                </a:solidFill>
              </a:rPr>
              <a:t>Organizations</a:t>
            </a:r>
          </a:p>
          <a:p>
            <a:pPr lvl="1"/>
            <a:r>
              <a:rPr lang="en-US" altLang="zh-TW" smtClean="0"/>
              <a:t>People, structure, business processes, politics, and culture.</a:t>
            </a:r>
          </a:p>
          <a:p>
            <a:r>
              <a:rPr lang="en-US" altLang="zh-TW" b="1" smtClean="0">
                <a:solidFill>
                  <a:srgbClr val="FF0000"/>
                </a:solidFill>
              </a:rPr>
              <a:t>Management</a:t>
            </a:r>
          </a:p>
          <a:p>
            <a:pPr lvl="1"/>
            <a:r>
              <a:rPr lang="en-US" altLang="zh-TW" smtClean="0"/>
              <a:t>Make sense out of the many situations faced by organizations, make decisions, and formulate action plans to solve organizational problems.</a:t>
            </a:r>
          </a:p>
          <a:p>
            <a:r>
              <a:rPr lang="en-US" altLang="zh-TW" b="1" smtClean="0">
                <a:solidFill>
                  <a:srgbClr val="FF0000"/>
                </a:solidFill>
              </a:rPr>
              <a:t>Information Technology</a:t>
            </a:r>
          </a:p>
          <a:p>
            <a:pPr lvl="1"/>
            <a:r>
              <a:rPr lang="en-US" altLang="zh-TW" smtClean="0"/>
              <a:t>Computer hardware, software, data management technology, networking and telecommunications technology</a:t>
            </a:r>
          </a:p>
          <a:p>
            <a:pPr lvl="1"/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1D151-AC7A-4607-99FC-AC83FBC21D77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67400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solidFill>
                  <a:schemeClr val="accent1"/>
                </a:solidFill>
              </a:rPr>
              <a:t>Perspectives on Information Systems:</a:t>
            </a:r>
            <a:br>
              <a:rPr lang="en-US" altLang="zh-TW" sz="4000" dirty="0" smtClean="0">
                <a:solidFill>
                  <a:schemeClr val="accent1"/>
                </a:solidFill>
              </a:rPr>
            </a:br>
            <a:r>
              <a:rPr lang="en-US" altLang="zh-TW" sz="4000" dirty="0" smtClean="0">
                <a:solidFill>
                  <a:schemeClr val="accent1"/>
                </a:solidFill>
              </a:rPr>
              <a:t>Data and Information</a:t>
            </a:r>
            <a:endParaRPr lang="zh-TW" altLang="en-US" sz="4000" dirty="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14524-196E-42BD-AF1E-598CA3281287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pic>
        <p:nvPicPr>
          <p:cNvPr id="27652" name="Picture Placeholder 12" descr="Fig-1-2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" r="-768"/>
          <a:stretch>
            <a:fillRect/>
          </a:stretch>
        </p:blipFill>
        <p:spPr bwMode="auto">
          <a:xfrm>
            <a:off x="179388" y="1828800"/>
            <a:ext cx="8763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146796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435975" cy="70485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Functions of an Information System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1ECC1-00C2-485B-91EB-A1AEA2A72198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pic>
        <p:nvPicPr>
          <p:cNvPr id="28676" name="Picture Placeholder 10" descr="Fig-1-4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" r="5768"/>
          <a:stretch>
            <a:fillRect/>
          </a:stretch>
        </p:blipFill>
        <p:spPr bwMode="auto">
          <a:xfrm>
            <a:off x="1179513" y="963613"/>
            <a:ext cx="6770687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508050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Levels in a Firm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A911E-FBC1-4670-B3E2-78ADD42AD6F9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pic>
        <p:nvPicPr>
          <p:cNvPr id="29700" name="Picture Placeholder 10" descr="Fig-1-4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2" b="945"/>
          <a:stretch>
            <a:fillRect/>
          </a:stretch>
        </p:blipFill>
        <p:spPr bwMode="auto">
          <a:xfrm>
            <a:off x="1547813" y="1235075"/>
            <a:ext cx="5832475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342879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MAJOR BUSINESS FUNCTIONS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68313" y="1341438"/>
          <a:ext cx="8435975" cy="479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595"/>
                <a:gridCol w="5251380"/>
              </a:tblGrid>
              <a:tr h="597749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FUNCTION</a:t>
                      </a:r>
                      <a:endParaRPr lang="zh-TW" altLang="en-US" sz="2400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PURPOSE</a:t>
                      </a:r>
                      <a:endParaRPr lang="zh-TW" altLang="en-US" sz="2400" dirty="0"/>
                    </a:p>
                  </a:txBody>
                  <a:tcPr marL="91448" marR="91448" marT="45723" marB="45723"/>
                </a:tc>
              </a:tr>
              <a:tr h="778402">
                <a:tc>
                  <a:txBody>
                    <a:bodyPr/>
                    <a:lstStyle/>
                    <a:p>
                      <a:r>
                        <a:rPr lang="en-US" altLang="zh-TW" sz="2400" b="1" dirty="0" smtClean="0"/>
                        <a:t>Sales and marketing</a:t>
                      </a:r>
                      <a:endParaRPr lang="zh-TW" altLang="en-US" sz="2400" b="1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Selling the organization’s products and services</a:t>
                      </a:r>
                      <a:endParaRPr lang="zh-TW" altLang="en-US" sz="2000" dirty="0"/>
                    </a:p>
                  </a:txBody>
                  <a:tcPr marL="91448" marR="91448" marT="45723" marB="45723"/>
                </a:tc>
              </a:tr>
              <a:tr h="823010">
                <a:tc>
                  <a:txBody>
                    <a:bodyPr/>
                    <a:lstStyle/>
                    <a:p>
                      <a:r>
                        <a:rPr lang="en-US" altLang="zh-TW" sz="2400" b="1" dirty="0" smtClean="0"/>
                        <a:t>Manufacturing and production</a:t>
                      </a:r>
                      <a:endParaRPr lang="zh-TW" altLang="en-US" sz="2400" b="1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Producing and delivering products and services</a:t>
                      </a:r>
                      <a:endParaRPr lang="zh-TW" altLang="en-US" sz="2000" dirty="0"/>
                    </a:p>
                  </a:txBody>
                  <a:tcPr marL="91448" marR="91448" marT="45723" marB="45723"/>
                </a:tc>
              </a:tr>
              <a:tr h="1124359">
                <a:tc>
                  <a:txBody>
                    <a:bodyPr/>
                    <a:lstStyle/>
                    <a:p>
                      <a:r>
                        <a:rPr lang="en-US" altLang="zh-TW" sz="2400" b="1" dirty="0" smtClean="0"/>
                        <a:t>Finance and accounting</a:t>
                      </a:r>
                      <a:endParaRPr lang="zh-TW" altLang="en-US" sz="2400" b="1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Managing the organization’s financial assets and maintaining the organization’s financial records</a:t>
                      </a:r>
                      <a:endParaRPr lang="zh-TW" altLang="en-US" sz="2000" dirty="0"/>
                    </a:p>
                  </a:txBody>
                  <a:tcPr marL="91448" marR="91448" marT="45723" marB="45723"/>
                </a:tc>
              </a:tr>
              <a:tr h="1473904">
                <a:tc>
                  <a:txBody>
                    <a:bodyPr/>
                    <a:lstStyle/>
                    <a:p>
                      <a:r>
                        <a:rPr lang="en-US" altLang="zh-TW" sz="2400" b="1" dirty="0" smtClean="0"/>
                        <a:t>Human resources</a:t>
                      </a:r>
                      <a:endParaRPr lang="zh-TW" altLang="en-US" sz="2400" b="1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Attracting, developing, and maintaining the organization’s labor force; maintaining employee records</a:t>
                      </a:r>
                      <a:endParaRPr lang="zh-TW" altLang="en-US" sz="2000" dirty="0"/>
                    </a:p>
                  </a:txBody>
                  <a:tcPr marL="91448" marR="91448" marT="45723" marB="45723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00C17-8E26-42C9-8C14-B7B44CBBBF78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16491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42875" y="1125538"/>
            <a:ext cx="889317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en-US" altLang="zh-TW" sz="2400" dirty="0"/>
              <a:t>6   2016/10/18   IT Infrastructure and Emerging Technologies: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Amazon </a:t>
            </a:r>
            <a:r>
              <a:rPr lang="en-US" altLang="zh-TW" sz="2400" dirty="0"/>
              <a:t>and Cloud Computing </a:t>
            </a:r>
            <a:r>
              <a:rPr lang="en-US" altLang="zh-TW" sz="2400" dirty="0" smtClean="0"/>
              <a:t>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5) </a:t>
            </a:r>
            <a:r>
              <a:rPr lang="en-US" altLang="zh-TW" sz="2400" dirty="0"/>
              <a:t>(pp. 234-236)</a:t>
            </a:r>
          </a:p>
          <a:p>
            <a:pPr>
              <a:buNone/>
            </a:pPr>
            <a:r>
              <a:rPr lang="en-US" altLang="zh-TW" sz="2400" dirty="0"/>
              <a:t>7   2016/10/25   Foundations of Business Intelligence: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IBM </a:t>
            </a:r>
            <a:r>
              <a:rPr lang="en-US" altLang="zh-TW" sz="2400" dirty="0"/>
              <a:t>and Big Data </a:t>
            </a:r>
            <a:r>
              <a:rPr lang="en-US" altLang="zh-TW" sz="2400" dirty="0" smtClean="0"/>
              <a:t>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6) </a:t>
            </a:r>
            <a:r>
              <a:rPr lang="en-US" altLang="zh-TW" sz="2400" dirty="0"/>
              <a:t>(pp.261-262)</a:t>
            </a:r>
          </a:p>
          <a:p>
            <a:pPr>
              <a:buNone/>
            </a:pPr>
            <a:r>
              <a:rPr lang="en-US" altLang="zh-TW" sz="2400" dirty="0"/>
              <a:t>8   2016/11/01   Telecommunications, the Internet, and Wireless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Technology</a:t>
            </a:r>
            <a:r>
              <a:rPr lang="en-US" altLang="zh-TW" sz="2400" dirty="0"/>
              <a:t>: Google, Apple, and Microsoft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7) </a:t>
            </a:r>
            <a:r>
              <a:rPr lang="en-US" altLang="zh-TW" sz="2400" dirty="0"/>
              <a:t>(pp.318-320)</a:t>
            </a:r>
          </a:p>
          <a:p>
            <a:pPr>
              <a:buNone/>
            </a:pPr>
            <a:r>
              <a:rPr lang="en-US" altLang="zh-TW" sz="2400" dirty="0"/>
              <a:t>9   2016/11/08   Midterm Report (</a:t>
            </a:r>
            <a:r>
              <a:rPr lang="zh-TW" altLang="en-US" sz="2400" dirty="0"/>
              <a:t>期中報告</a:t>
            </a:r>
            <a:r>
              <a:rPr lang="en-US" altLang="zh-TW" sz="2400" dirty="0"/>
              <a:t>)   </a:t>
            </a:r>
            <a:r>
              <a:rPr lang="zh-TW" altLang="en-US" sz="2400" dirty="0"/>
              <a:t>　</a:t>
            </a:r>
          </a:p>
          <a:p>
            <a:pPr>
              <a:buNone/>
            </a:pPr>
            <a:r>
              <a:rPr lang="en-US" altLang="zh-TW" sz="2400" dirty="0"/>
              <a:t>10   2016/11/15   </a:t>
            </a:r>
            <a:r>
              <a:rPr lang="zh-TW" altLang="en-US" sz="2400" dirty="0"/>
              <a:t>期中考試週</a:t>
            </a:r>
            <a:endParaRPr lang="zh-TW" altLang="en-US" sz="2400" dirty="0" smtClean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D30A21A0-59A3-43C8-ACE4-DB2BC0645572}" type="slidenum">
              <a:rPr lang="zh-TW" altLang="en-US" smtClean="0"/>
              <a:pPr>
                <a:defRPr/>
              </a:pPr>
              <a:t>3</a:t>
            </a:fld>
            <a:endParaRPr lang="zh-TW" altLang="en-US" dirty="0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IT ISN’T JUST TECHNOLOGY: </a:t>
            </a:r>
            <a:br>
              <a:rPr lang="en-US" altLang="zh-TW" dirty="0" smtClean="0">
                <a:solidFill>
                  <a:schemeClr val="accent1"/>
                </a:solidFill>
              </a:rPr>
            </a:br>
            <a:r>
              <a:rPr lang="en-US" altLang="zh-TW" dirty="0" smtClean="0">
                <a:solidFill>
                  <a:schemeClr val="accent1"/>
                </a:solidFill>
              </a:rPr>
              <a:t>A BUSINESS PERSPECTIVE ON INFORMATION SYSTEMS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CF709-B6D2-4681-B420-3A0D58D74C3F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213743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zh-TW" sz="4000" dirty="0" smtClean="0">
                <a:solidFill>
                  <a:schemeClr val="accent1"/>
                </a:solidFill>
              </a:rPr>
              <a:t>The Business Information Value Chain</a:t>
            </a:r>
            <a:endParaRPr lang="zh-TW" altLang="en-US" sz="4000" dirty="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C7FDF-33F5-484A-839B-7AEDFD7CCC54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pic>
        <p:nvPicPr>
          <p:cNvPr id="32772" name="Picture Placeholder 10" descr="Fig-1-7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" b="-72"/>
          <a:stretch>
            <a:fillRect/>
          </a:stretch>
        </p:blipFill>
        <p:spPr bwMode="auto">
          <a:xfrm>
            <a:off x="395288" y="1260475"/>
            <a:ext cx="856138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338810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r>
              <a:rPr lang="en-US" altLang="zh-TW" sz="4000" smtClean="0"/>
              <a:t>The </a:t>
            </a:r>
            <a:r>
              <a:rPr lang="en-US" altLang="zh-TW" sz="4000" smtClean="0">
                <a:solidFill>
                  <a:srgbClr val="FF0000"/>
                </a:solidFill>
              </a:rPr>
              <a:t>Business Information Value Chain</a:t>
            </a:r>
            <a:endParaRPr lang="zh-TW" altLang="en-US" sz="400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412875"/>
            <a:ext cx="8642350" cy="4713288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From a business perspective, </a:t>
            </a:r>
            <a:br>
              <a:rPr lang="en-US" altLang="zh-TW" dirty="0" smtClean="0"/>
            </a:br>
            <a:r>
              <a:rPr lang="en-US" altLang="zh-TW" dirty="0" smtClean="0"/>
              <a:t>information systems are part of a series of </a:t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value-adding activities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for 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acquiring, transforming, and distributing information </a:t>
            </a:r>
            <a:r>
              <a:rPr lang="en-US" altLang="zh-TW" dirty="0" smtClean="0">
                <a:solidFill>
                  <a:srgbClr val="C00000"/>
                </a:solidFill>
              </a:rPr>
              <a:t/>
            </a:r>
            <a:br>
              <a:rPr lang="en-US" altLang="zh-TW" dirty="0" smtClean="0">
                <a:solidFill>
                  <a:srgbClr val="C00000"/>
                </a:solidFill>
              </a:rPr>
            </a:br>
            <a:r>
              <a:rPr lang="en-US" altLang="zh-TW" dirty="0" smtClean="0"/>
              <a:t>that managers can use to </a:t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rgbClr val="FF0000"/>
                </a:solidFill>
              </a:rPr>
              <a:t>improve decision making</a:t>
            </a:r>
            <a:r>
              <a:rPr lang="en-US" altLang="zh-TW" dirty="0" smtClean="0"/>
              <a:t>, </a:t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rgbClr val="FF0000"/>
                </a:solidFill>
              </a:rPr>
              <a:t>enhance organizational performance</a:t>
            </a:r>
            <a:r>
              <a:rPr lang="en-US" altLang="zh-TW" dirty="0" smtClean="0"/>
              <a:t>, and, ultimately, </a:t>
            </a:r>
            <a:r>
              <a:rPr lang="en-US" altLang="zh-TW" b="1" dirty="0" smtClean="0">
                <a:solidFill>
                  <a:srgbClr val="FF0000"/>
                </a:solidFill>
              </a:rPr>
              <a:t>increase firm profitability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7423B-79AD-4A90-9498-FE5DDB585AB9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695544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en-US" altLang="zh-TW" smtClean="0"/>
              <a:t>COMPLEMENTARY </a:t>
            </a:r>
            <a:r>
              <a:rPr lang="en-US" altLang="zh-TW" smtClean="0">
                <a:solidFill>
                  <a:srgbClr val="FF0000"/>
                </a:solidFill>
              </a:rPr>
              <a:t>SOCIAL</a:t>
            </a:r>
            <a:r>
              <a:rPr lang="en-US" altLang="zh-TW" smtClean="0"/>
              <a:t>, </a:t>
            </a:r>
            <a:r>
              <a:rPr lang="en-US" altLang="zh-TW" smtClean="0">
                <a:solidFill>
                  <a:srgbClr val="FF0000"/>
                </a:solidFill>
              </a:rPr>
              <a:t>MANAGERIAL</a:t>
            </a:r>
            <a:r>
              <a:rPr lang="en-US" altLang="zh-TW" smtClean="0"/>
              <a:t>, AND </a:t>
            </a:r>
            <a:r>
              <a:rPr lang="en-US" altLang="zh-TW" smtClean="0">
                <a:solidFill>
                  <a:srgbClr val="FF0000"/>
                </a:solidFill>
              </a:rPr>
              <a:t>ORGANIZATIONAL ASSETS</a:t>
            </a:r>
            <a:r>
              <a:rPr lang="en-US" altLang="zh-TW" smtClean="0"/>
              <a:t> REQUIRED TO OPTIMIZE RETURNS FROM </a:t>
            </a:r>
            <a:r>
              <a:rPr lang="en-US" altLang="zh-TW" smtClean="0">
                <a:solidFill>
                  <a:srgbClr val="C00000"/>
                </a:solidFill>
              </a:rPr>
              <a:t>INFORMATION TECHNOLOGY INVESTMENTS</a:t>
            </a:r>
            <a:endParaRPr lang="zh-TW" altLang="en-US" smtClean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B1018-E58F-40F0-99DA-5BD6E80F8B1E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257939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Organizational assets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Supportive organizational culture that values efficiency and effectiveness</a:t>
            </a:r>
          </a:p>
          <a:p>
            <a:r>
              <a:rPr lang="en-US" altLang="zh-TW" smtClean="0"/>
              <a:t>Appropriate business model</a:t>
            </a:r>
          </a:p>
          <a:p>
            <a:r>
              <a:rPr lang="en-US" altLang="zh-TW" smtClean="0"/>
              <a:t>Efficient business processes</a:t>
            </a:r>
          </a:p>
          <a:p>
            <a:r>
              <a:rPr lang="en-US" altLang="zh-TW" smtClean="0"/>
              <a:t>Decentralized authority</a:t>
            </a:r>
          </a:p>
          <a:p>
            <a:r>
              <a:rPr lang="en-US" altLang="zh-TW" smtClean="0"/>
              <a:t>Distributed decision-making rights</a:t>
            </a:r>
          </a:p>
          <a:p>
            <a:r>
              <a:rPr lang="en-US" altLang="zh-TW" smtClean="0"/>
              <a:t>Strong IS development team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6E39-1AFB-4DD3-886E-D3F614D74B22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934351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Managerial assets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362950" cy="4784725"/>
          </a:xfrm>
        </p:spPr>
        <p:txBody>
          <a:bodyPr/>
          <a:lstStyle/>
          <a:p>
            <a:r>
              <a:rPr lang="en-US" altLang="zh-TW" smtClean="0"/>
              <a:t>Strong senior management support for technology investment and change</a:t>
            </a:r>
          </a:p>
          <a:p>
            <a:r>
              <a:rPr lang="en-US" altLang="zh-TW" smtClean="0"/>
              <a:t>Incentives for management innovation</a:t>
            </a:r>
          </a:p>
          <a:p>
            <a:r>
              <a:rPr lang="en-US" altLang="zh-TW" smtClean="0"/>
              <a:t>Teamwork and collaborative work environments</a:t>
            </a:r>
          </a:p>
          <a:p>
            <a:r>
              <a:rPr lang="en-US" altLang="zh-TW" smtClean="0"/>
              <a:t>Training programs to enhance management decision skills</a:t>
            </a:r>
          </a:p>
          <a:p>
            <a:r>
              <a:rPr lang="en-US" altLang="zh-TW" smtClean="0"/>
              <a:t>Management culture that values flexibility and knowledge-based decision making.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212D5-F22D-4CE0-94B1-73AAE68DCC48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050500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Social assets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>
          <a:xfrm>
            <a:off x="250825" y="1268413"/>
            <a:ext cx="8569325" cy="4857750"/>
          </a:xfrm>
        </p:spPr>
        <p:txBody>
          <a:bodyPr/>
          <a:lstStyle/>
          <a:p>
            <a:r>
              <a:rPr lang="en-US" altLang="zh-TW" smtClean="0"/>
              <a:t>The Internet and telecommunications infrastructure</a:t>
            </a:r>
          </a:p>
          <a:p>
            <a:r>
              <a:rPr lang="en-US" altLang="zh-TW" smtClean="0"/>
              <a:t>IT-enriched educational programs raising labor force computer literacy</a:t>
            </a:r>
          </a:p>
          <a:p>
            <a:r>
              <a:rPr lang="en-US" altLang="zh-TW" smtClean="0"/>
              <a:t>Standards (both government and private sector)</a:t>
            </a:r>
          </a:p>
          <a:p>
            <a:r>
              <a:rPr lang="en-US" altLang="zh-TW" smtClean="0"/>
              <a:t>Laws and regulations creating fair, stable market environments</a:t>
            </a:r>
          </a:p>
          <a:p>
            <a:r>
              <a:rPr lang="en-US" altLang="zh-TW" smtClean="0"/>
              <a:t>Technology and service firms in adjacent markets to assist implementation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323CC-F626-4F0B-9298-6C0DF57E81EA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679873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Contemporary Approaches to Information Systems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3F86D-8DFF-4D6E-8C1C-EBE2D2A11D33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pic>
        <p:nvPicPr>
          <p:cNvPr id="38916" name="Picture Placeholder 10" descr="Fig-1-4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76"/>
          <a:stretch>
            <a:fillRect/>
          </a:stretch>
        </p:blipFill>
        <p:spPr bwMode="auto">
          <a:xfrm>
            <a:off x="323850" y="1412875"/>
            <a:ext cx="85201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459101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Contemporary Approaches to Information Systems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smtClean="0"/>
              <a:t>Technical Approach</a:t>
            </a:r>
          </a:p>
          <a:p>
            <a:r>
              <a:rPr lang="en-US" altLang="zh-TW" b="1" smtClean="0"/>
              <a:t>Behavioral Approach</a:t>
            </a:r>
          </a:p>
          <a:p>
            <a:r>
              <a:rPr lang="en-US" altLang="zh-TW" b="1" smtClean="0">
                <a:solidFill>
                  <a:srgbClr val="C00000"/>
                </a:solidFill>
              </a:rPr>
              <a:t>Sociotechnical Systems</a:t>
            </a:r>
          </a:p>
          <a:p>
            <a:pPr lvl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3DC5A-33DB-4CB7-A9D8-7BBA3CD31A6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986995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 </a:t>
            </a:r>
            <a:r>
              <a:rPr lang="en-US" altLang="zh-TW" smtClean="0">
                <a:solidFill>
                  <a:srgbClr val="FF0000"/>
                </a:solidFill>
              </a:rPr>
              <a:t>Sociotechnical</a:t>
            </a:r>
            <a:r>
              <a:rPr lang="en-US" altLang="zh-TW" smtClean="0"/>
              <a:t> Perspective on Information Systems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5FB24-6AA6-40F0-80E7-8A7610EAE0D6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pic>
        <p:nvPicPr>
          <p:cNvPr id="40964" name="Picture Placeholder 10" descr="Fig-1-7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" b="1448"/>
          <a:stretch>
            <a:fillRect/>
          </a:stretch>
        </p:blipFill>
        <p:spPr bwMode="auto">
          <a:xfrm>
            <a:off x="179388" y="1828800"/>
            <a:ext cx="8747125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04292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250825" y="1125538"/>
            <a:ext cx="856932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	日期	     內容（</a:t>
            </a:r>
            <a:r>
              <a:rPr lang="en-US" altLang="zh-TW" sz="2400" dirty="0" smtClean="0"/>
              <a:t>Subject/Topics</a:t>
            </a:r>
            <a:r>
              <a:rPr lang="zh-TW" altLang="en-US" sz="2400" dirty="0" smtClean="0"/>
              <a:t>）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/>
              <a:t>11   2016/11/22   Enterprise Applications: Summit and SAP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9) </a:t>
            </a:r>
            <a:r>
              <a:rPr lang="en-US" altLang="zh-TW" sz="2400" dirty="0"/>
              <a:t>(pp.396-398)</a:t>
            </a:r>
          </a:p>
          <a:p>
            <a:pPr>
              <a:buNone/>
            </a:pPr>
            <a:r>
              <a:rPr lang="en-US" altLang="zh-TW" sz="2400" dirty="0"/>
              <a:t>12   2016/11/29   E-commerce: Zagat   </a:t>
            </a:r>
            <a:r>
              <a:rPr lang="en-US" altLang="zh-TW" sz="2400" dirty="0" smtClean="0"/>
              <a:t>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10) </a:t>
            </a:r>
            <a:r>
              <a:rPr lang="en-US" altLang="zh-TW" sz="2400" dirty="0"/>
              <a:t>(pp.443-445)</a:t>
            </a:r>
          </a:p>
          <a:p>
            <a:pPr>
              <a:buNone/>
            </a:pPr>
            <a:r>
              <a:rPr lang="en-US" altLang="zh-TW" sz="2400" dirty="0"/>
              <a:t>13   2016/12/06   Enhancing Decision Making: Zynga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12) </a:t>
            </a:r>
            <a:r>
              <a:rPr lang="en-US" altLang="zh-TW" sz="2400" dirty="0"/>
              <a:t>(pp.512-514)</a:t>
            </a:r>
          </a:p>
          <a:p>
            <a:pPr>
              <a:buNone/>
            </a:pPr>
            <a:r>
              <a:rPr lang="en-US" altLang="zh-TW" sz="2400" dirty="0"/>
              <a:t>14   2016/12/13   Building Information Systems: USAA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13) </a:t>
            </a:r>
            <a:r>
              <a:rPr lang="en-US" altLang="zh-TW" sz="2400" dirty="0"/>
              <a:t>(pp.547-548)</a:t>
            </a:r>
          </a:p>
          <a:p>
            <a:pPr>
              <a:buNone/>
            </a:pPr>
            <a:r>
              <a:rPr lang="en-US" altLang="zh-TW" sz="2400" dirty="0"/>
              <a:t>15   2016/12/20   Managing Projects: NYCAPS and </a:t>
            </a:r>
            <a:r>
              <a:rPr lang="en-US" altLang="zh-TW" sz="2400" dirty="0" err="1"/>
              <a:t>CityTime</a:t>
            </a:r>
            <a:r>
              <a:rPr lang="en-US" altLang="zh-TW" sz="2400" dirty="0"/>
              <a:t>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14) </a:t>
            </a:r>
            <a:r>
              <a:rPr lang="en-US" altLang="zh-TW" sz="2400" dirty="0"/>
              <a:t>(pp.586-588)</a:t>
            </a:r>
          </a:p>
          <a:p>
            <a:pPr>
              <a:buNone/>
            </a:pPr>
            <a:r>
              <a:rPr lang="en-US" altLang="zh-TW" sz="2400" dirty="0"/>
              <a:t>16   2016/12/27   Final Report I (</a:t>
            </a:r>
            <a:r>
              <a:rPr lang="zh-TW" altLang="en-US" sz="2400" dirty="0"/>
              <a:t>期末報告 </a:t>
            </a:r>
            <a:r>
              <a:rPr lang="en-US" altLang="zh-TW" sz="2400" dirty="0"/>
              <a:t>I)   </a:t>
            </a:r>
            <a:r>
              <a:rPr lang="zh-TW" altLang="en-US" sz="2400" dirty="0"/>
              <a:t>　</a:t>
            </a:r>
          </a:p>
          <a:p>
            <a:pPr>
              <a:buNone/>
            </a:pPr>
            <a:r>
              <a:rPr lang="en-US" altLang="zh-TW" sz="2400" dirty="0"/>
              <a:t>17   2017/01/03   Final Report II (</a:t>
            </a:r>
            <a:r>
              <a:rPr lang="zh-TW" altLang="en-US" sz="2400" dirty="0"/>
              <a:t>期末報告 </a:t>
            </a:r>
            <a:r>
              <a:rPr lang="en-US" altLang="zh-TW" sz="2400" dirty="0"/>
              <a:t>II)   </a:t>
            </a:r>
            <a:r>
              <a:rPr lang="zh-TW" altLang="en-US" sz="2400" dirty="0"/>
              <a:t>　</a:t>
            </a:r>
          </a:p>
          <a:p>
            <a:pPr>
              <a:buNone/>
            </a:pPr>
            <a:r>
              <a:rPr lang="en-US" altLang="zh-TW" sz="2400" dirty="0"/>
              <a:t>18   2017/01/10   </a:t>
            </a:r>
            <a:r>
              <a:rPr lang="zh-TW" altLang="en-US" sz="2400" dirty="0"/>
              <a:t>期末考試週   　</a:t>
            </a:r>
            <a:endParaRPr lang="zh-TW" altLang="en-US" sz="2400" dirty="0" smtClean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85A741B6-F8A3-4A8B-84B1-8E7EAE54B52B}" type="slidenum">
              <a:rPr lang="zh-TW" altLang="en-US" smtClean="0"/>
              <a:pPr>
                <a:defRPr/>
              </a:pPr>
              <a:t>4</a:t>
            </a:fld>
            <a:endParaRPr lang="zh-TW" altLang="en-US" dirty="0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sz="9600" dirty="0" smtClean="0">
                <a:solidFill>
                  <a:srgbClr val="FF0000"/>
                </a:solidFill>
              </a:rPr>
              <a:t>Business </a:t>
            </a:r>
            <a:br>
              <a:rPr lang="en-US" altLang="zh-TW" sz="9600" dirty="0" smtClean="0">
                <a:solidFill>
                  <a:srgbClr val="FF0000"/>
                </a:solidFill>
              </a:rPr>
            </a:br>
            <a:r>
              <a:rPr lang="en-US" altLang="zh-TW" sz="9600" dirty="0" smtClean="0">
                <a:solidFill>
                  <a:srgbClr val="FF0000"/>
                </a:solidFill>
              </a:rPr>
              <a:t>Model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810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993775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Business Model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CBEF5C-6043-446A-87BB-3C8D94FCBE1F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4075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24075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19925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Segments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9750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35600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35600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3975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8400" y="1268413"/>
            <a:ext cx="1727200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Value Proposition</a:t>
            </a:r>
          </a:p>
        </p:txBody>
      </p:sp>
      <p:sp>
        <p:nvSpPr>
          <p:cNvPr id="16398" name="TextBox 15"/>
          <p:cNvSpPr txBox="1">
            <a:spLocks noChangeArrowheads="1"/>
          </p:cNvSpPr>
          <p:nvPr/>
        </p:nvSpPr>
        <p:spPr bwMode="auto">
          <a:xfrm>
            <a:off x="7092950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16399" name="TextBox 18"/>
          <p:cNvSpPr txBox="1">
            <a:spLocks noChangeArrowheads="1"/>
          </p:cNvSpPr>
          <p:nvPr/>
        </p:nvSpPr>
        <p:spPr bwMode="auto">
          <a:xfrm>
            <a:off x="377983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16400" name="TextBox 20"/>
          <p:cNvSpPr txBox="1">
            <a:spLocks noChangeArrowheads="1"/>
          </p:cNvSpPr>
          <p:nvPr/>
        </p:nvSpPr>
        <p:spPr bwMode="auto">
          <a:xfrm>
            <a:off x="5508625" y="31527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16401" name="TextBox 21"/>
          <p:cNvSpPr txBox="1">
            <a:spLocks noChangeArrowheads="1"/>
          </p:cNvSpPr>
          <p:nvPr/>
        </p:nvSpPr>
        <p:spPr bwMode="auto">
          <a:xfrm>
            <a:off x="2195513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16402" name="TextBox 22"/>
          <p:cNvSpPr txBox="1">
            <a:spLocks noChangeArrowheads="1"/>
          </p:cNvSpPr>
          <p:nvPr/>
        </p:nvSpPr>
        <p:spPr bwMode="auto">
          <a:xfrm>
            <a:off x="2195513" y="3225800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16403" name="TextBox 23"/>
          <p:cNvSpPr txBox="1">
            <a:spLocks noChangeArrowheads="1"/>
          </p:cNvSpPr>
          <p:nvPr/>
        </p:nvSpPr>
        <p:spPr bwMode="auto">
          <a:xfrm>
            <a:off x="5508625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16404" name="TextBox 24"/>
          <p:cNvSpPr txBox="1">
            <a:spLocks noChangeArrowheads="1"/>
          </p:cNvSpPr>
          <p:nvPr/>
        </p:nvSpPr>
        <p:spPr bwMode="auto">
          <a:xfrm>
            <a:off x="539750" y="4881563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16405" name="TextBox 25"/>
          <p:cNvSpPr txBox="1">
            <a:spLocks noChangeArrowheads="1"/>
          </p:cNvSpPr>
          <p:nvPr/>
        </p:nvSpPr>
        <p:spPr bwMode="auto">
          <a:xfrm>
            <a:off x="4643438" y="4881563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16406" name="TextBox 26"/>
          <p:cNvSpPr txBox="1">
            <a:spLocks noChangeArrowheads="1"/>
          </p:cNvSpPr>
          <p:nvPr/>
        </p:nvSpPr>
        <p:spPr bwMode="auto">
          <a:xfrm>
            <a:off x="61118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718404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Definition of </a:t>
            </a:r>
            <a:r>
              <a:rPr lang="en-US" altLang="zh-TW" smtClean="0">
                <a:solidFill>
                  <a:srgbClr val="FF0000"/>
                </a:solidFill>
              </a:rPr>
              <a:t>Business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4800" b="1" dirty="0"/>
              <a:t>A </a:t>
            </a:r>
            <a:r>
              <a:rPr lang="en-US" sz="4800" b="1" dirty="0">
                <a:solidFill>
                  <a:srgbClr val="FF0000"/>
                </a:solidFill>
              </a:rPr>
              <a:t>business model </a:t>
            </a:r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/>
              <a:t>describes the </a:t>
            </a:r>
            <a:r>
              <a:rPr lang="en-US" sz="4800" b="1" dirty="0">
                <a:solidFill>
                  <a:srgbClr val="FF0000"/>
                </a:solidFill>
              </a:rPr>
              <a:t>rationale</a:t>
            </a:r>
            <a:r>
              <a:rPr lang="en-US" sz="4800" b="1" dirty="0"/>
              <a:t> of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how an </a:t>
            </a:r>
            <a:r>
              <a:rPr lang="en-US" sz="4800" b="1" dirty="0" smtClean="0">
                <a:solidFill>
                  <a:schemeClr val="accent1"/>
                </a:solidFill>
              </a:rPr>
              <a:t>organization</a:t>
            </a:r>
            <a:r>
              <a:rPr lang="en-US" sz="4800" b="1" dirty="0" smtClean="0"/>
              <a:t> </a:t>
            </a:r>
            <a:br>
              <a:rPr lang="en-US" sz="4800" b="1" dirty="0" smtClean="0"/>
            </a:br>
            <a:r>
              <a:rPr lang="en-US" sz="4800" b="1" dirty="0" smtClean="0">
                <a:solidFill>
                  <a:srgbClr val="984807"/>
                </a:solidFill>
              </a:rPr>
              <a:t>creates</a:t>
            </a:r>
            <a:r>
              <a:rPr lang="en-US" sz="4800" b="1" dirty="0"/>
              <a:t>, </a:t>
            </a:r>
            <a:r>
              <a:rPr lang="en-US" sz="4800" b="1" dirty="0">
                <a:solidFill>
                  <a:srgbClr val="984807"/>
                </a:solidFill>
              </a:rPr>
              <a:t>delivers</a:t>
            </a:r>
            <a:r>
              <a:rPr lang="en-US" sz="4800" b="1" dirty="0" smtClean="0"/>
              <a:t>, and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captures</a:t>
            </a:r>
            <a:r>
              <a:rPr lang="en-US" sz="4800" b="1" dirty="0"/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value</a:t>
            </a:r>
            <a:r>
              <a:rPr lang="en-US" sz="4800" b="1" dirty="0" smtClean="0"/>
              <a:t>.</a:t>
            </a:r>
            <a:endParaRPr lang="en-US" sz="4800" b="1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07018E-F8E0-4081-A27D-41F03308BD1D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17627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Definition of </a:t>
            </a:r>
            <a:r>
              <a:rPr lang="en-US" altLang="zh-TW" smtClean="0">
                <a:solidFill>
                  <a:srgbClr val="FF0000"/>
                </a:solidFill>
              </a:rPr>
              <a:t>Business Strategy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altLang="zh-TW" sz="4000" b="1" dirty="0" smtClean="0"/>
              <a:t>A 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business strategy 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>is </a:t>
            </a:r>
            <a:br>
              <a:rPr lang="en-US" altLang="zh-TW" sz="4000" b="1" dirty="0" smtClean="0"/>
            </a:br>
            <a:r>
              <a:rPr lang="en-US" altLang="zh-TW" sz="4000" b="1" dirty="0" smtClean="0"/>
              <a:t>a </a:t>
            </a:r>
            <a:r>
              <a:rPr lang="en-US" altLang="zh-TW" sz="4000" b="1" dirty="0">
                <a:solidFill>
                  <a:srgbClr val="C00000"/>
                </a:solidFill>
              </a:rPr>
              <a:t>long term </a:t>
            </a:r>
            <a:r>
              <a:rPr lang="en-US" altLang="zh-TW" sz="4000" b="1" dirty="0">
                <a:solidFill>
                  <a:srgbClr val="FF0000"/>
                </a:solidFill>
              </a:rPr>
              <a:t>plan of action 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>designed </a:t>
            </a:r>
            <a:r>
              <a:rPr lang="en-US" altLang="zh-TW" sz="4000" b="1" dirty="0"/>
              <a:t>to 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achieve</a:t>
            </a:r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</a:rPr>
              <a:t> a particular </a:t>
            </a:r>
            <a:r>
              <a:rPr lang="en-US" altLang="zh-TW" sz="4000" b="1" dirty="0">
                <a:solidFill>
                  <a:srgbClr val="FF0000"/>
                </a:solidFill>
              </a:rPr>
              <a:t>goal</a:t>
            </a:r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>or </a:t>
            </a:r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</a:rPr>
              <a:t>set of goals </a:t>
            </a:r>
            <a:r>
              <a:rPr lang="en-US" altLang="zh-TW" sz="4000" b="1" dirty="0"/>
              <a:t>or </a:t>
            </a:r>
            <a:r>
              <a:rPr lang="en-US" altLang="zh-TW" sz="4000" b="1" dirty="0">
                <a:solidFill>
                  <a:srgbClr val="FF0000"/>
                </a:solidFill>
              </a:rPr>
              <a:t>objectives</a:t>
            </a:r>
            <a:r>
              <a:rPr lang="en-US" altLang="zh-TW" sz="4000" b="1" dirty="0"/>
              <a:t>. </a:t>
            </a:r>
            <a:endParaRPr lang="zh-TW" altLang="en-US" sz="4000" b="1" dirty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2D6488DC-78F8-477A-951B-04E91F4C6172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43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519863"/>
            <a:ext cx="7343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(Ostenwalder, Pigneur and  Tucci, 2005)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69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 Canvas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4B5C3CC-0F86-4FCE-8E46-AB4EED1101EB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827088" y="6308725"/>
            <a:ext cx="7812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http://nonlinearthinking.typepad.com/nonlinear_thinking/2008/07/the-business-model-canvas.html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3994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44450"/>
            <a:ext cx="17256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908175" y="1484313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908175" y="3716338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23850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7164388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Customer Segments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651500" y="3716338"/>
            <a:ext cx="15128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779838" y="2636838"/>
            <a:ext cx="151288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Value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Preposition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651500" y="1557338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Customer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5651500" y="5229225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908175" y="515778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250825" y="5013325"/>
            <a:ext cx="8569325" cy="1223963"/>
          </a:xfrm>
          <a:prstGeom prst="roundRect">
            <a:avLst>
              <a:gd name="adj" fmla="val 9037"/>
            </a:avLst>
          </a:prstGeom>
          <a:noFill/>
          <a:ln w="9525">
            <a:solidFill>
              <a:srgbClr val="4A7EBB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50825" y="1268413"/>
            <a:ext cx="3384550" cy="3744912"/>
          </a:xfrm>
          <a:prstGeom prst="roundRect">
            <a:avLst>
              <a:gd name="adj" fmla="val 4528"/>
            </a:avLst>
          </a:prstGeom>
          <a:noFill/>
          <a:ln w="9525">
            <a:solidFill>
              <a:srgbClr val="77933C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5435600" y="1268413"/>
            <a:ext cx="3384550" cy="3744912"/>
          </a:xfrm>
          <a:prstGeom prst="roundRect">
            <a:avLst>
              <a:gd name="adj" fmla="val 3426"/>
            </a:avLst>
          </a:prstGeom>
          <a:noFill/>
          <a:ln w="9525">
            <a:solidFill>
              <a:srgbClr val="E46C0A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3635375" y="1268413"/>
            <a:ext cx="1800225" cy="3744912"/>
          </a:xfrm>
          <a:prstGeom prst="roundRect">
            <a:avLst>
              <a:gd name="adj" fmla="val 8389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2" name="Curved Connector 21"/>
          <p:cNvCxnSpPr>
            <a:cxnSpLocks noChangeShapeType="1"/>
            <a:stCxn id="12" idx="0"/>
            <a:endCxn id="13" idx="1"/>
          </p:cNvCxnSpPr>
          <p:nvPr/>
        </p:nvCxnSpPr>
        <p:spPr bwMode="auto">
          <a:xfrm rot="5400000" flipH="1" flipV="1">
            <a:off x="4769644" y="1754982"/>
            <a:ext cx="647700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urved Connector 22"/>
          <p:cNvCxnSpPr>
            <a:cxnSpLocks noChangeShapeType="1"/>
            <a:stCxn id="14" idx="1"/>
            <a:endCxn id="12" idx="2"/>
          </p:cNvCxnSpPr>
          <p:nvPr/>
        </p:nvCxnSpPr>
        <p:spPr bwMode="auto">
          <a:xfrm rot="10800000">
            <a:off x="4535488" y="3500438"/>
            <a:ext cx="1116012" cy="21605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urved Connector 23"/>
          <p:cNvCxnSpPr>
            <a:cxnSpLocks noChangeShapeType="1"/>
            <a:stCxn id="11" idx="3"/>
            <a:endCxn id="10" idx="2"/>
          </p:cNvCxnSpPr>
          <p:nvPr/>
        </p:nvCxnSpPr>
        <p:spPr bwMode="auto">
          <a:xfrm flipV="1">
            <a:off x="7164388" y="3500438"/>
            <a:ext cx="755650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urved Connector 24"/>
          <p:cNvCxnSpPr>
            <a:cxnSpLocks noChangeShapeType="1"/>
            <a:stCxn id="13" idx="3"/>
            <a:endCxn id="10" idx="0"/>
          </p:cNvCxnSpPr>
          <p:nvPr/>
        </p:nvCxnSpPr>
        <p:spPr bwMode="auto">
          <a:xfrm>
            <a:off x="7164388" y="1989138"/>
            <a:ext cx="755650" cy="6477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urved Connector 25"/>
          <p:cNvCxnSpPr>
            <a:cxnSpLocks noChangeShapeType="1"/>
            <a:stCxn id="12" idx="2"/>
            <a:endCxn id="11" idx="1"/>
          </p:cNvCxnSpPr>
          <p:nvPr/>
        </p:nvCxnSpPr>
        <p:spPr bwMode="auto">
          <a:xfrm rot="16200000" flipH="1">
            <a:off x="4768850" y="3267076"/>
            <a:ext cx="649287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urved Connector 38"/>
          <p:cNvCxnSpPr>
            <a:cxnSpLocks noChangeShapeType="1"/>
            <a:stCxn id="10" idx="2"/>
            <a:endCxn id="14" idx="3"/>
          </p:cNvCxnSpPr>
          <p:nvPr/>
        </p:nvCxnSpPr>
        <p:spPr bwMode="auto">
          <a:xfrm rot="5400000">
            <a:off x="6461919" y="4202907"/>
            <a:ext cx="2160587" cy="7556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Curved Connector 44"/>
          <p:cNvCxnSpPr>
            <a:cxnSpLocks noChangeShapeType="1"/>
            <a:stCxn id="7" idx="3"/>
            <a:endCxn id="12" idx="0"/>
          </p:cNvCxnSpPr>
          <p:nvPr/>
        </p:nvCxnSpPr>
        <p:spPr bwMode="auto">
          <a:xfrm>
            <a:off x="3419475" y="1916113"/>
            <a:ext cx="1116013" cy="7207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Curved Connector 45"/>
          <p:cNvCxnSpPr>
            <a:cxnSpLocks noChangeShapeType="1"/>
            <a:stCxn id="9" idx="2"/>
            <a:endCxn id="16" idx="1"/>
          </p:cNvCxnSpPr>
          <p:nvPr/>
        </p:nvCxnSpPr>
        <p:spPr bwMode="auto">
          <a:xfrm rot="16200000" flipH="1">
            <a:off x="449263" y="4130675"/>
            <a:ext cx="2089150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urved Connector 46"/>
          <p:cNvCxnSpPr>
            <a:cxnSpLocks noChangeShapeType="1"/>
            <a:stCxn id="9" idx="2"/>
            <a:endCxn id="8" idx="1"/>
          </p:cNvCxnSpPr>
          <p:nvPr/>
        </p:nvCxnSpPr>
        <p:spPr bwMode="auto">
          <a:xfrm rot="16200000" flipH="1">
            <a:off x="1169194" y="3410744"/>
            <a:ext cx="649287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urved Connector 47"/>
          <p:cNvCxnSpPr>
            <a:cxnSpLocks noChangeShapeType="1"/>
            <a:stCxn id="9" idx="0"/>
            <a:endCxn id="7" idx="1"/>
          </p:cNvCxnSpPr>
          <p:nvPr/>
        </p:nvCxnSpPr>
        <p:spPr bwMode="auto">
          <a:xfrm rot="5400000" flipH="1" flipV="1">
            <a:off x="1133475" y="1862138"/>
            <a:ext cx="720725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Curved Connector 50"/>
          <p:cNvCxnSpPr>
            <a:cxnSpLocks noChangeShapeType="1"/>
            <a:stCxn id="8" idx="3"/>
            <a:endCxn id="12" idx="2"/>
          </p:cNvCxnSpPr>
          <p:nvPr/>
        </p:nvCxnSpPr>
        <p:spPr bwMode="auto">
          <a:xfrm flipV="1">
            <a:off x="3419475" y="3500438"/>
            <a:ext cx="1116013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Curved Connector 53"/>
          <p:cNvCxnSpPr>
            <a:cxnSpLocks noChangeShapeType="1"/>
            <a:stCxn id="16" idx="3"/>
            <a:endCxn id="12" idx="2"/>
          </p:cNvCxnSpPr>
          <p:nvPr/>
        </p:nvCxnSpPr>
        <p:spPr bwMode="auto">
          <a:xfrm flipV="1">
            <a:off x="3419475" y="3500438"/>
            <a:ext cx="1116013" cy="20891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cxnSpLocks noChangeShapeType="1"/>
            <a:stCxn id="12" idx="3"/>
            <a:endCxn id="10" idx="1"/>
          </p:cNvCxnSpPr>
          <p:nvPr/>
        </p:nvCxnSpPr>
        <p:spPr bwMode="auto">
          <a:xfrm>
            <a:off x="5292725" y="3068638"/>
            <a:ext cx="187166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66"/>
          <p:cNvCxnSpPr>
            <a:cxnSpLocks noChangeShapeType="1"/>
            <a:stCxn id="13" idx="2"/>
            <a:endCxn id="11" idx="0"/>
          </p:cNvCxnSpPr>
          <p:nvPr/>
        </p:nvCxnSpPr>
        <p:spPr bwMode="auto">
          <a:xfrm>
            <a:off x="6408738" y="2420938"/>
            <a:ext cx="0" cy="1295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2663825" y="2349500"/>
            <a:ext cx="0" cy="13668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68"/>
          <p:cNvCxnSpPr>
            <a:cxnSpLocks noChangeShapeType="1"/>
            <a:stCxn id="9" idx="3"/>
            <a:endCxn id="12" idx="1"/>
          </p:cNvCxnSpPr>
          <p:nvPr/>
        </p:nvCxnSpPr>
        <p:spPr bwMode="auto">
          <a:xfrm>
            <a:off x="1835150" y="3068638"/>
            <a:ext cx="194468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8" idx="2"/>
            <a:endCxn id="16" idx="0"/>
          </p:cNvCxnSpPr>
          <p:nvPr/>
        </p:nvCxnSpPr>
        <p:spPr bwMode="auto">
          <a:xfrm>
            <a:off x="2663825" y="4581525"/>
            <a:ext cx="0" cy="5762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Arrow Connector 85"/>
          <p:cNvCxnSpPr>
            <a:cxnSpLocks noChangeShapeType="1"/>
            <a:stCxn id="11" idx="2"/>
            <a:endCxn id="14" idx="0"/>
          </p:cNvCxnSpPr>
          <p:nvPr/>
        </p:nvCxnSpPr>
        <p:spPr bwMode="auto">
          <a:xfrm>
            <a:off x="6408738" y="4581525"/>
            <a:ext cx="0" cy="647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73" name="Rectangle 88"/>
          <p:cNvSpPr>
            <a:spLocks noChangeArrowheads="1"/>
          </p:cNvSpPr>
          <p:nvPr/>
        </p:nvSpPr>
        <p:spPr bwMode="auto">
          <a:xfrm>
            <a:off x="1692275" y="6524625"/>
            <a:ext cx="6408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  <a:hlinkClick r:id="rId4"/>
              </a:rPr>
              <a:t>https://www.youtube.com/watch?v=QoAOzMTLP5s</a:t>
            </a:r>
            <a:endParaRPr lang="en-US" altLang="zh-TW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 Canvas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FE2A74-51FD-4D29-B540-5CC077593417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27088" y="6308725"/>
            <a:ext cx="7812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http://nonlinearthinking.typepad.com/nonlinear_thinking/2008/07/the-business-model-canvas.html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409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44450"/>
            <a:ext cx="17256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908175" y="1484313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908175" y="3716338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23850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7164388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Customer Segments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651500" y="3716338"/>
            <a:ext cx="15128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779838" y="2636838"/>
            <a:ext cx="151288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Value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Preposition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651500" y="1557338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Customer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5651500" y="5229225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908175" y="515778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250825" y="5013325"/>
            <a:ext cx="8569325" cy="1223963"/>
          </a:xfrm>
          <a:prstGeom prst="roundRect">
            <a:avLst>
              <a:gd name="adj" fmla="val 9037"/>
            </a:avLst>
          </a:prstGeom>
          <a:noFill/>
          <a:ln w="9525">
            <a:solidFill>
              <a:srgbClr val="4A7EBB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50825" y="1268413"/>
            <a:ext cx="3384550" cy="3744912"/>
          </a:xfrm>
          <a:prstGeom prst="roundRect">
            <a:avLst>
              <a:gd name="adj" fmla="val 4528"/>
            </a:avLst>
          </a:prstGeom>
          <a:noFill/>
          <a:ln w="9525">
            <a:solidFill>
              <a:srgbClr val="77933C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5435600" y="1268413"/>
            <a:ext cx="3384550" cy="3744912"/>
          </a:xfrm>
          <a:prstGeom prst="roundRect">
            <a:avLst>
              <a:gd name="adj" fmla="val 3426"/>
            </a:avLst>
          </a:prstGeom>
          <a:noFill/>
          <a:ln w="9525">
            <a:solidFill>
              <a:srgbClr val="E46C0A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3635375" y="1268413"/>
            <a:ext cx="1800225" cy="3744912"/>
          </a:xfrm>
          <a:prstGeom prst="roundRect">
            <a:avLst>
              <a:gd name="adj" fmla="val 8389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2" name="Curved Connector 21"/>
          <p:cNvCxnSpPr>
            <a:cxnSpLocks noChangeShapeType="1"/>
            <a:stCxn id="12" idx="0"/>
            <a:endCxn id="13" idx="1"/>
          </p:cNvCxnSpPr>
          <p:nvPr/>
        </p:nvCxnSpPr>
        <p:spPr bwMode="auto">
          <a:xfrm rot="5400000" flipH="1" flipV="1">
            <a:off x="4769644" y="1754982"/>
            <a:ext cx="647700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urved Connector 22"/>
          <p:cNvCxnSpPr>
            <a:cxnSpLocks noChangeShapeType="1"/>
            <a:stCxn id="14" idx="1"/>
            <a:endCxn id="12" idx="2"/>
          </p:cNvCxnSpPr>
          <p:nvPr/>
        </p:nvCxnSpPr>
        <p:spPr bwMode="auto">
          <a:xfrm rot="10800000">
            <a:off x="4535488" y="3500438"/>
            <a:ext cx="1116012" cy="21605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urved Connector 23"/>
          <p:cNvCxnSpPr>
            <a:cxnSpLocks noChangeShapeType="1"/>
            <a:stCxn id="11" idx="3"/>
            <a:endCxn id="10" idx="2"/>
          </p:cNvCxnSpPr>
          <p:nvPr/>
        </p:nvCxnSpPr>
        <p:spPr bwMode="auto">
          <a:xfrm flipV="1">
            <a:off x="7164388" y="3500438"/>
            <a:ext cx="755650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urved Connector 24"/>
          <p:cNvCxnSpPr>
            <a:cxnSpLocks noChangeShapeType="1"/>
            <a:stCxn id="13" idx="3"/>
            <a:endCxn id="10" idx="0"/>
          </p:cNvCxnSpPr>
          <p:nvPr/>
        </p:nvCxnSpPr>
        <p:spPr bwMode="auto">
          <a:xfrm>
            <a:off x="7164388" y="1989138"/>
            <a:ext cx="755650" cy="6477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urved Connector 25"/>
          <p:cNvCxnSpPr>
            <a:cxnSpLocks noChangeShapeType="1"/>
            <a:stCxn id="12" idx="2"/>
            <a:endCxn id="11" idx="1"/>
          </p:cNvCxnSpPr>
          <p:nvPr/>
        </p:nvCxnSpPr>
        <p:spPr bwMode="auto">
          <a:xfrm rot="16200000" flipH="1">
            <a:off x="4768850" y="3267076"/>
            <a:ext cx="649287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urved Connector 38"/>
          <p:cNvCxnSpPr>
            <a:cxnSpLocks noChangeShapeType="1"/>
            <a:stCxn id="10" idx="2"/>
            <a:endCxn id="14" idx="3"/>
          </p:cNvCxnSpPr>
          <p:nvPr/>
        </p:nvCxnSpPr>
        <p:spPr bwMode="auto">
          <a:xfrm rot="5400000">
            <a:off x="6461919" y="4202907"/>
            <a:ext cx="2160587" cy="7556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Curved Connector 44"/>
          <p:cNvCxnSpPr>
            <a:cxnSpLocks noChangeShapeType="1"/>
            <a:stCxn id="7" idx="3"/>
            <a:endCxn id="12" idx="0"/>
          </p:cNvCxnSpPr>
          <p:nvPr/>
        </p:nvCxnSpPr>
        <p:spPr bwMode="auto">
          <a:xfrm>
            <a:off x="3419475" y="1916113"/>
            <a:ext cx="1116013" cy="7207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Curved Connector 45"/>
          <p:cNvCxnSpPr>
            <a:cxnSpLocks noChangeShapeType="1"/>
            <a:stCxn id="9" idx="2"/>
            <a:endCxn id="16" idx="1"/>
          </p:cNvCxnSpPr>
          <p:nvPr/>
        </p:nvCxnSpPr>
        <p:spPr bwMode="auto">
          <a:xfrm rot="16200000" flipH="1">
            <a:off x="449263" y="4130675"/>
            <a:ext cx="2089150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urved Connector 46"/>
          <p:cNvCxnSpPr>
            <a:cxnSpLocks noChangeShapeType="1"/>
            <a:stCxn id="9" idx="2"/>
            <a:endCxn id="8" idx="1"/>
          </p:cNvCxnSpPr>
          <p:nvPr/>
        </p:nvCxnSpPr>
        <p:spPr bwMode="auto">
          <a:xfrm rot="16200000" flipH="1">
            <a:off x="1169194" y="3410744"/>
            <a:ext cx="649287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urved Connector 47"/>
          <p:cNvCxnSpPr>
            <a:cxnSpLocks noChangeShapeType="1"/>
            <a:stCxn id="9" idx="0"/>
            <a:endCxn id="7" idx="1"/>
          </p:cNvCxnSpPr>
          <p:nvPr/>
        </p:nvCxnSpPr>
        <p:spPr bwMode="auto">
          <a:xfrm rot="5400000" flipH="1" flipV="1">
            <a:off x="1133475" y="1862138"/>
            <a:ext cx="720725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Curved Connector 50"/>
          <p:cNvCxnSpPr>
            <a:cxnSpLocks noChangeShapeType="1"/>
            <a:stCxn id="8" idx="3"/>
            <a:endCxn id="12" idx="2"/>
          </p:cNvCxnSpPr>
          <p:nvPr/>
        </p:nvCxnSpPr>
        <p:spPr bwMode="auto">
          <a:xfrm flipV="1">
            <a:off x="3419475" y="3500438"/>
            <a:ext cx="1116013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Curved Connector 53"/>
          <p:cNvCxnSpPr>
            <a:cxnSpLocks noChangeShapeType="1"/>
            <a:stCxn id="16" idx="3"/>
            <a:endCxn id="12" idx="2"/>
          </p:cNvCxnSpPr>
          <p:nvPr/>
        </p:nvCxnSpPr>
        <p:spPr bwMode="auto">
          <a:xfrm flipV="1">
            <a:off x="3419475" y="3500438"/>
            <a:ext cx="1116013" cy="20891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cxnSpLocks noChangeShapeType="1"/>
            <a:stCxn id="12" idx="3"/>
            <a:endCxn id="10" idx="1"/>
          </p:cNvCxnSpPr>
          <p:nvPr/>
        </p:nvCxnSpPr>
        <p:spPr bwMode="auto">
          <a:xfrm>
            <a:off x="5292725" y="3068638"/>
            <a:ext cx="187166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66"/>
          <p:cNvCxnSpPr>
            <a:cxnSpLocks noChangeShapeType="1"/>
            <a:stCxn id="13" idx="2"/>
            <a:endCxn id="11" idx="0"/>
          </p:cNvCxnSpPr>
          <p:nvPr/>
        </p:nvCxnSpPr>
        <p:spPr bwMode="auto">
          <a:xfrm>
            <a:off x="6408738" y="2420938"/>
            <a:ext cx="0" cy="1295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2663825" y="2349500"/>
            <a:ext cx="0" cy="13668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68"/>
          <p:cNvCxnSpPr>
            <a:cxnSpLocks noChangeShapeType="1"/>
            <a:stCxn id="9" idx="3"/>
            <a:endCxn id="12" idx="1"/>
          </p:cNvCxnSpPr>
          <p:nvPr/>
        </p:nvCxnSpPr>
        <p:spPr bwMode="auto">
          <a:xfrm>
            <a:off x="1835150" y="3068638"/>
            <a:ext cx="194468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8" idx="2"/>
            <a:endCxn id="16" idx="0"/>
          </p:cNvCxnSpPr>
          <p:nvPr/>
        </p:nvCxnSpPr>
        <p:spPr bwMode="auto">
          <a:xfrm>
            <a:off x="2663825" y="4581525"/>
            <a:ext cx="0" cy="5762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Arrow Connector 85"/>
          <p:cNvCxnSpPr>
            <a:cxnSpLocks noChangeShapeType="1"/>
            <a:stCxn id="11" idx="2"/>
            <a:endCxn id="14" idx="0"/>
          </p:cNvCxnSpPr>
          <p:nvPr/>
        </p:nvCxnSpPr>
        <p:spPr bwMode="auto">
          <a:xfrm>
            <a:off x="6408738" y="4581525"/>
            <a:ext cx="0" cy="647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97" name="Rectangle 88"/>
          <p:cNvSpPr>
            <a:spLocks noChangeArrowheads="1"/>
          </p:cNvSpPr>
          <p:nvPr/>
        </p:nvSpPr>
        <p:spPr bwMode="auto">
          <a:xfrm>
            <a:off x="1692275" y="6524625"/>
            <a:ext cx="6408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  <a:hlinkClick r:id="rId4"/>
              </a:rPr>
              <a:t>https://www.youtube.com/watch?v=QoAOzMTLP5s</a:t>
            </a:r>
            <a:endParaRPr lang="en-US" altLang="zh-TW" sz="1200">
              <a:latin typeface="Arial" charset="0"/>
            </a:endParaRP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3635375" y="1268413"/>
            <a:ext cx="1800225" cy="3744912"/>
          </a:xfrm>
          <a:prstGeom prst="roundRect">
            <a:avLst>
              <a:gd name="adj" fmla="val 8389"/>
            </a:avLst>
          </a:prstGeom>
          <a:solidFill>
            <a:srgbClr val="E46C0A">
              <a:alpha val="52156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999" name="TextBox 1"/>
          <p:cNvSpPr txBox="1">
            <a:spLocks noChangeArrowheads="1"/>
          </p:cNvSpPr>
          <p:nvPr/>
        </p:nvSpPr>
        <p:spPr bwMode="auto">
          <a:xfrm>
            <a:off x="3851275" y="1341438"/>
            <a:ext cx="1368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Arial" charset="0"/>
              </a:rPr>
              <a:t>Product</a:t>
            </a:r>
          </a:p>
        </p:txBody>
      </p:sp>
      <p:sp>
        <p:nvSpPr>
          <p:cNvPr id="40" name="Rounded Rectangle 39"/>
          <p:cNvSpPr>
            <a:spLocks noChangeArrowheads="1"/>
          </p:cNvSpPr>
          <p:nvPr/>
        </p:nvSpPr>
        <p:spPr bwMode="auto">
          <a:xfrm>
            <a:off x="5435600" y="1268413"/>
            <a:ext cx="3384550" cy="3744912"/>
          </a:xfrm>
          <a:prstGeom prst="roundRect">
            <a:avLst>
              <a:gd name="adj" fmla="val 3426"/>
            </a:avLst>
          </a:prstGeom>
          <a:solidFill>
            <a:srgbClr val="FDEADA">
              <a:alpha val="79999"/>
            </a:srgbClr>
          </a:solidFill>
          <a:ln w="9525">
            <a:solidFill>
              <a:srgbClr val="E46C0A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01" name="TextBox 40"/>
          <p:cNvSpPr txBox="1">
            <a:spLocks noChangeArrowheads="1"/>
          </p:cNvSpPr>
          <p:nvPr/>
        </p:nvSpPr>
        <p:spPr bwMode="auto">
          <a:xfrm>
            <a:off x="7019925" y="1268413"/>
            <a:ext cx="1800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6600"/>
                </a:solidFill>
                <a:latin typeface="Arial" charset="0"/>
              </a:rPr>
              <a:t>Customer Interface</a:t>
            </a:r>
          </a:p>
        </p:txBody>
      </p:sp>
      <p:sp>
        <p:nvSpPr>
          <p:cNvPr id="42" name="Rounded Rectangle 41"/>
          <p:cNvSpPr>
            <a:spLocks noChangeArrowheads="1"/>
          </p:cNvSpPr>
          <p:nvPr/>
        </p:nvSpPr>
        <p:spPr bwMode="auto">
          <a:xfrm>
            <a:off x="250825" y="1268413"/>
            <a:ext cx="3384550" cy="3744912"/>
          </a:xfrm>
          <a:prstGeom prst="roundRect">
            <a:avLst>
              <a:gd name="adj" fmla="val 4528"/>
            </a:avLst>
          </a:prstGeom>
          <a:solidFill>
            <a:srgbClr val="EBF1DE">
              <a:alpha val="79999"/>
            </a:srgbClr>
          </a:solidFill>
          <a:ln w="9525">
            <a:solidFill>
              <a:srgbClr val="77933C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03" name="TextBox 42"/>
          <p:cNvSpPr txBox="1">
            <a:spLocks noChangeArrowheads="1"/>
          </p:cNvSpPr>
          <p:nvPr/>
        </p:nvSpPr>
        <p:spPr bwMode="auto">
          <a:xfrm>
            <a:off x="323850" y="1268413"/>
            <a:ext cx="2484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4F6228"/>
                </a:solidFill>
                <a:latin typeface="Arial" charset="0"/>
              </a:rPr>
              <a:t>Infrastructure Management</a:t>
            </a:r>
          </a:p>
        </p:txBody>
      </p:sp>
      <p:sp>
        <p:nvSpPr>
          <p:cNvPr id="44" name="Rounded Rectangle 43"/>
          <p:cNvSpPr>
            <a:spLocks noChangeArrowheads="1"/>
          </p:cNvSpPr>
          <p:nvPr/>
        </p:nvSpPr>
        <p:spPr bwMode="auto">
          <a:xfrm>
            <a:off x="250825" y="5013325"/>
            <a:ext cx="8569325" cy="1223963"/>
          </a:xfrm>
          <a:prstGeom prst="roundRect">
            <a:avLst>
              <a:gd name="adj" fmla="val 9037"/>
            </a:avLst>
          </a:prstGeom>
          <a:solidFill>
            <a:srgbClr val="DCE6F2">
              <a:alpha val="79999"/>
            </a:srgbClr>
          </a:solidFill>
          <a:ln w="9525">
            <a:solidFill>
              <a:srgbClr val="4A7EBB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05" name="TextBox 48"/>
          <p:cNvSpPr txBox="1">
            <a:spLocks noChangeArrowheads="1"/>
          </p:cNvSpPr>
          <p:nvPr/>
        </p:nvSpPr>
        <p:spPr bwMode="auto">
          <a:xfrm>
            <a:off x="323850" y="5084763"/>
            <a:ext cx="2160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chemeClr val="accent1"/>
                </a:solidFill>
                <a:latin typeface="Arial" charset="0"/>
              </a:rPr>
              <a:t>Financial Aspects</a:t>
            </a:r>
          </a:p>
        </p:txBody>
      </p:sp>
    </p:spTree>
    <p:extLst>
      <p:ext uri="{BB962C8B-B14F-4D97-AF65-F5344CB8AC3E}">
        <p14:creationId xmlns:p14="http://schemas.microsoft.com/office/powerpoint/2010/main" val="1460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 Canvas Explained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FF720FE-D287-4186-86E8-6FE97934F42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63713" y="6569075"/>
            <a:ext cx="6264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http://www.youtube.com/watch?v=QoAOzMTLP5s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4198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28750"/>
            <a:ext cx="8153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9516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9 Building Blocks of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Business Model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040949D-E5B3-4BE3-ACF8-6535A5DDA9B1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pic>
        <p:nvPicPr>
          <p:cNvPr id="430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18356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20"/>
          <p:cNvSpPr txBox="1">
            <a:spLocks noChangeArrowheads="1"/>
          </p:cNvSpPr>
          <p:nvPr/>
        </p:nvSpPr>
        <p:spPr bwMode="auto">
          <a:xfrm>
            <a:off x="7451725" y="2060575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43015" name="TextBox 21"/>
          <p:cNvSpPr txBox="1">
            <a:spLocks noChangeArrowheads="1"/>
          </p:cNvSpPr>
          <p:nvPr/>
        </p:nvSpPr>
        <p:spPr bwMode="auto">
          <a:xfrm>
            <a:off x="4211638" y="205263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43016" name="TextBox 22"/>
          <p:cNvSpPr txBox="1">
            <a:spLocks noChangeArrowheads="1"/>
          </p:cNvSpPr>
          <p:nvPr/>
        </p:nvSpPr>
        <p:spPr bwMode="auto">
          <a:xfrm>
            <a:off x="5867400" y="3860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43017" name="TextBox 24"/>
          <p:cNvSpPr txBox="1">
            <a:spLocks noChangeArrowheads="1"/>
          </p:cNvSpPr>
          <p:nvPr/>
        </p:nvSpPr>
        <p:spPr bwMode="auto">
          <a:xfrm>
            <a:off x="2627313" y="2060575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43018" name="TextBox 25"/>
          <p:cNvSpPr txBox="1">
            <a:spLocks noChangeArrowheads="1"/>
          </p:cNvSpPr>
          <p:nvPr/>
        </p:nvSpPr>
        <p:spPr bwMode="auto">
          <a:xfrm>
            <a:off x="2627313" y="3933825"/>
            <a:ext cx="7207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43019" name="TextBox 26"/>
          <p:cNvSpPr txBox="1">
            <a:spLocks noChangeArrowheads="1"/>
          </p:cNvSpPr>
          <p:nvPr/>
        </p:nvSpPr>
        <p:spPr bwMode="auto">
          <a:xfrm>
            <a:off x="5867400" y="2060575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43020" name="TextBox 27"/>
          <p:cNvSpPr txBox="1">
            <a:spLocks noChangeArrowheads="1"/>
          </p:cNvSpPr>
          <p:nvPr/>
        </p:nvSpPr>
        <p:spPr bwMode="auto">
          <a:xfrm>
            <a:off x="2195513" y="5157788"/>
            <a:ext cx="720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43021" name="TextBox 28"/>
          <p:cNvSpPr txBox="1">
            <a:spLocks noChangeArrowheads="1"/>
          </p:cNvSpPr>
          <p:nvPr/>
        </p:nvSpPr>
        <p:spPr bwMode="auto">
          <a:xfrm>
            <a:off x="5867400" y="5157788"/>
            <a:ext cx="720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43022" name="TextBox 29"/>
          <p:cNvSpPr txBox="1">
            <a:spLocks noChangeArrowheads="1"/>
          </p:cNvSpPr>
          <p:nvPr/>
        </p:nvSpPr>
        <p:spPr bwMode="auto">
          <a:xfrm>
            <a:off x="755650" y="2060575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247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03FF9FE-ADB3-433A-989B-E4CE4F73820B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40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424815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1844675"/>
            <a:ext cx="44846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9 Building Blocks of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Business Model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10094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1. </a:t>
            </a:r>
            <a:r>
              <a:rPr lang="en-US" altLang="zh-TW" smtClean="0">
                <a:solidFill>
                  <a:schemeClr val="accent1"/>
                </a:solidFill>
              </a:rPr>
              <a:t>Customer Segments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F1DC939-3835-40B6-A9B8-A10B42F6497B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506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84074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84213" y="1230313"/>
            <a:ext cx="77041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4F81BD"/>
                </a:solidFill>
                <a:latin typeface="Arial" charset="0"/>
                <a:ea typeface="ＭＳ Ｐゴシック" pitchFamily="34" charset="-128"/>
              </a:rPr>
              <a:t>Defines the different groups of people or organizations an enterprise aims to reach and serve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337458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FF0000"/>
                </a:solidFill>
              </a:rPr>
              <a:t>Management Information Systems: </a:t>
            </a:r>
            <a:r>
              <a:rPr lang="en-US" altLang="zh-TW" sz="3200" dirty="0" smtClean="0">
                <a:solidFill>
                  <a:schemeClr val="accent1"/>
                </a:solidFill>
              </a:rPr>
              <a:t>Managing the Digital Firm</a:t>
            </a:r>
            <a:endParaRPr lang="zh-TW" altLang="en-US" sz="32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1079612" y="1381844"/>
            <a:ext cx="6984776" cy="1150937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Organization, Management, and</a:t>
            </a:r>
            <a:r>
              <a:rPr lang="zh-TW" alt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+mn-lt"/>
                <a:ea typeface="+mn-ea"/>
              </a:rPr>
              <a:t>the Networked Enterprise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1075792" y="2708290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Information Technology Infrastructure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050640" y="4034736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Key System Applications for the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/>
            </a:r>
            <a:b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Digital Age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Rounded Rectangle 9"/>
          <p:cNvSpPr>
            <a:spLocks noChangeArrowheads="1"/>
          </p:cNvSpPr>
          <p:nvPr/>
        </p:nvSpPr>
        <p:spPr bwMode="auto">
          <a:xfrm>
            <a:off x="1115616" y="5361182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Building and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Managing Systems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7513" y="139876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</a:rPr>
              <a:t>1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37513" y="402391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zh-TW" alt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7513" y="2711339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zh-TW" alt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37513" y="5336485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zh-TW" alt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086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2. </a:t>
            </a:r>
            <a:r>
              <a:rPr lang="en-US" altLang="zh-TW" smtClean="0">
                <a:solidFill>
                  <a:schemeClr val="accent1"/>
                </a:solidFill>
              </a:rPr>
              <a:t>Value Propositions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C3B572-A805-4CE3-A3DD-937290D7F058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608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83566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39750" y="1301750"/>
            <a:ext cx="8064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Describes the bundle of products and services that create value for a specific Customer Segment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4112422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3. </a:t>
            </a:r>
            <a:r>
              <a:rPr lang="en-US" altLang="zh-TW" smtClean="0">
                <a:solidFill>
                  <a:schemeClr val="accent1"/>
                </a:solidFill>
              </a:rPr>
              <a:t>Channels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8918856-D014-4DC6-A8A2-551FD63048C1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710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38388"/>
            <a:ext cx="83185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68313" y="1341438"/>
            <a:ext cx="8207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Describes how a company communicates with and reaches its Customer Segments to deliver a Value Proposition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32409133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79462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4.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Customer Relationships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009DA6E-9F75-428D-BDDD-9DAFA74D304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81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22488"/>
            <a:ext cx="82804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539750" y="1157288"/>
            <a:ext cx="8208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4F81BD"/>
                </a:solidFill>
                <a:latin typeface="Arial" charset="0"/>
                <a:ea typeface="ＭＳ Ｐゴシック" pitchFamily="34" charset="-128"/>
              </a:rPr>
              <a:t>Describes the types of relationships a company establishes with specific Customer Segments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1377605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5. </a:t>
            </a:r>
            <a:r>
              <a:rPr lang="en-US" altLang="zh-TW" smtClean="0">
                <a:solidFill>
                  <a:schemeClr val="accent1"/>
                </a:solidFill>
              </a:rPr>
              <a:t>Revenue Streams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1F3D7DA-14FB-412A-9929-C9A85157ADCD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91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0125"/>
            <a:ext cx="82804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539750" y="931863"/>
            <a:ext cx="81359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Represents the cash a company generates from each Customer Segment (costs must be subtracted from revenues to create earnings)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9927233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6. </a:t>
            </a:r>
            <a:r>
              <a:rPr lang="en-US" altLang="zh-TW" smtClean="0">
                <a:solidFill>
                  <a:schemeClr val="accent1"/>
                </a:solidFill>
              </a:rPr>
              <a:t>Key Resources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A343F81-5357-4802-993E-1661A09EE8A1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5018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28850"/>
            <a:ext cx="82804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68313" y="1014413"/>
            <a:ext cx="828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Describes the most important assets required to make a business model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13396098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635000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7. </a:t>
            </a:r>
            <a:r>
              <a:rPr lang="en-US" altLang="zh-TW" smtClean="0">
                <a:solidFill>
                  <a:schemeClr val="accent1"/>
                </a:solidFill>
              </a:rPr>
              <a:t>Key Activities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37B8BF1-FCA8-4A59-917D-174CA8BFC5B2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5120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00288"/>
            <a:ext cx="82804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539750" y="1052513"/>
            <a:ext cx="8135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Describes the most important things a company must do to make its business model work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20264666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8. </a:t>
            </a:r>
            <a:r>
              <a:rPr lang="en-US" altLang="zh-TW" smtClean="0">
                <a:solidFill>
                  <a:schemeClr val="accent1"/>
                </a:solidFill>
              </a:rPr>
              <a:t>Key Partnerships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89D735C-9B7E-44C2-81D1-90EF3F348516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5222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16125"/>
            <a:ext cx="82931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468313" y="908050"/>
            <a:ext cx="8280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Describes the network of suppliers and partners that make the business model work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19658931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9. </a:t>
            </a:r>
            <a:r>
              <a:rPr lang="en-US" altLang="zh-TW" smtClean="0">
                <a:solidFill>
                  <a:schemeClr val="accent1"/>
                </a:solidFill>
              </a:rPr>
              <a:t>Cost Structure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E063677-359A-4CE4-B901-C64A7E2B6765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532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060575"/>
            <a:ext cx="8255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539750" y="1268413"/>
            <a:ext cx="828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Describes all costs incurred to operate a business model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19177006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9 Building Blocks of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Business Model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403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TW" sz="2400" smtClean="0"/>
              <a:t>1. Customer Segments</a:t>
            </a:r>
          </a:p>
          <a:p>
            <a:pPr lvl="1"/>
            <a:r>
              <a:rPr lang="en-US" altLang="zh-TW" sz="2400" smtClean="0"/>
              <a:t>An organization serves one or several Customer Segments.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 smtClean="0"/>
              <a:t>2. Value Propositions</a:t>
            </a:r>
          </a:p>
          <a:p>
            <a:pPr lvl="1"/>
            <a:r>
              <a:rPr lang="en-US" altLang="zh-TW" sz="2400" smtClean="0"/>
              <a:t>It seeks to solve customer problems and satisfy customer needs with value propositions.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 smtClean="0"/>
              <a:t>3. Channels</a:t>
            </a:r>
          </a:p>
          <a:p>
            <a:pPr lvl="1"/>
            <a:r>
              <a:rPr lang="en-US" altLang="zh-TW" sz="2400" smtClean="0"/>
              <a:t>Value propositions are delivered to customers through communication, distribution, and sales Channels.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 smtClean="0"/>
              <a:t>4. Customer Relationships</a:t>
            </a:r>
          </a:p>
          <a:p>
            <a:pPr lvl="1"/>
            <a:r>
              <a:rPr lang="en-US" altLang="zh-TW" sz="2400" smtClean="0"/>
              <a:t>Customer relationships are established and maintained with each Customer Segment.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578547-33B6-4F2E-9479-8616F429EFED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7676473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250825" y="1163638"/>
            <a:ext cx="8497888" cy="54340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TW" sz="2400" smtClean="0"/>
              <a:t>5. Revenue Streams</a:t>
            </a:r>
          </a:p>
          <a:p>
            <a:pPr lvl="1"/>
            <a:r>
              <a:rPr lang="en-US" altLang="zh-TW" sz="2400" smtClean="0"/>
              <a:t>Revenue streams result from value propositions successfully offered to customers.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 smtClean="0"/>
              <a:t>6. Key Resources</a:t>
            </a:r>
          </a:p>
          <a:p>
            <a:pPr lvl="1"/>
            <a:r>
              <a:rPr lang="en-US" altLang="zh-TW" sz="2400" smtClean="0"/>
              <a:t>Key resources are the assets required to offer and deliver the previously described elements…</a:t>
            </a:r>
          </a:p>
          <a:p>
            <a:pPr marL="0" indent="0">
              <a:buFont typeface="Arial" charset="0"/>
              <a:buNone/>
            </a:pPr>
            <a:r>
              <a:rPr lang="en-US" altLang="zh-TW" sz="2400" smtClean="0"/>
              <a:t>7. Key Activities</a:t>
            </a:r>
          </a:p>
          <a:p>
            <a:pPr lvl="1"/>
            <a:r>
              <a:rPr lang="en-US" altLang="zh-TW" sz="2400" smtClean="0"/>
              <a:t>…by performing a number of Key Activities.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 smtClean="0"/>
              <a:t>8. Key Partnerships</a:t>
            </a:r>
          </a:p>
          <a:p>
            <a:pPr lvl="1"/>
            <a:r>
              <a:rPr lang="en-US" altLang="zh-TW" sz="2400" smtClean="0"/>
              <a:t>Some activities are outsourced and some resources are acquired outside the enterprise.</a:t>
            </a:r>
          </a:p>
          <a:p>
            <a:pPr marL="0" indent="0">
              <a:buFont typeface="Arial" charset="0"/>
              <a:buNone/>
            </a:pPr>
            <a:r>
              <a:rPr lang="en-US" altLang="zh-TW" sz="2400" smtClean="0"/>
              <a:t>9. Cost Structure</a:t>
            </a:r>
          </a:p>
          <a:p>
            <a:pPr lvl="1"/>
            <a:r>
              <a:rPr lang="en-US" altLang="zh-TW" sz="2400" smtClean="0"/>
              <a:t>The business model elements result in the cost structure.</a:t>
            </a:r>
          </a:p>
          <a:p>
            <a:pPr marL="0" indent="0"/>
            <a:endParaRPr lang="en-US" altLang="zh-TW" sz="2400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AF130CC-22A6-47E7-9651-E01708E3D0C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530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9 Building Blocks of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Business Model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364213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Chap. 1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Information Systems in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Global Business: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UPS</a:t>
            </a:r>
            <a:br>
              <a:rPr lang="en-US" altLang="zh-TW" smtClean="0">
                <a:solidFill>
                  <a:srgbClr val="FF0000"/>
                </a:solidFill>
              </a:rPr>
            </a:b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CECAD-071E-474A-B67E-4CF236B2D425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9527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 Generation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B4432D-B819-43FD-85FD-3A8E3739BC95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83312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9451817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 Generation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44F8D8-BA53-4914-9004-01A93DBB503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583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40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29136490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9F8704-9B00-4BF8-BE3C-2F1BDB973454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593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450"/>
            <a:ext cx="8294688" cy="654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36033423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6C3157-37BE-4832-A7D1-625C71A2B5E3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"/>
            <a:ext cx="9144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763713" y="6643688"/>
            <a:ext cx="6246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000">
                <a:solidFill>
                  <a:srgbClr val="A6A6A6"/>
                </a:solidFill>
                <a:latin typeface="Arial" charset="0"/>
                <a:hlinkClick r:id="rId3"/>
              </a:rPr>
              <a:t>http://bmimatters.com/tag/business-model-canvas-examples/</a:t>
            </a:r>
            <a:endParaRPr lang="en-US" altLang="zh-TW" sz="10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393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AA95A4B-73E1-46BD-B89F-B7CFC6AB9A78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6144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44000" cy="6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763713" y="6643688"/>
            <a:ext cx="6246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000">
                <a:solidFill>
                  <a:srgbClr val="A6A6A6"/>
                </a:solidFill>
                <a:latin typeface="Arial" charset="0"/>
                <a:hlinkClick r:id="rId3"/>
              </a:rPr>
              <a:t>http://bmimatters.com/tag/business-model-canvas-examples/</a:t>
            </a:r>
            <a:endParaRPr lang="en-US" altLang="zh-TW" sz="10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080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A419D2-8E44-4D2E-8AA1-A9E56FB1D981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624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763713" y="6643688"/>
            <a:ext cx="6246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000">
                <a:solidFill>
                  <a:srgbClr val="A6A6A6"/>
                </a:solidFill>
                <a:latin typeface="Arial" charset="0"/>
                <a:hlinkClick r:id="rId3"/>
              </a:rPr>
              <a:t>http://bmimatters.com/tag/business-model-canvas-examples/</a:t>
            </a:r>
            <a:endParaRPr lang="en-US" altLang="zh-TW" sz="10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238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18497ED-1834-4774-BC8F-605F0A861F93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6349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0"/>
            <a:ext cx="91440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763713" y="6643688"/>
            <a:ext cx="6246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000">
                <a:solidFill>
                  <a:srgbClr val="A6A6A6"/>
                </a:solidFill>
                <a:latin typeface="Arial" charset="0"/>
                <a:hlinkClick r:id="rId3"/>
              </a:rPr>
              <a:t>http://bmimatters.com/tag/business-model-canvas-examples/</a:t>
            </a:r>
            <a:endParaRPr lang="en-US" altLang="zh-TW" sz="10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204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ED2F04B-47EB-499D-BB9B-D2318120B9BD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645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400"/>
            <a:ext cx="91440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763713" y="6643688"/>
            <a:ext cx="6246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000">
                <a:solidFill>
                  <a:srgbClr val="A6A6A6"/>
                </a:solidFill>
                <a:latin typeface="Arial" charset="0"/>
                <a:hlinkClick r:id="rId3"/>
              </a:rPr>
              <a:t>http://bmimatters.com/tag/business-model-canvas-examples/</a:t>
            </a:r>
            <a:endParaRPr lang="en-US" altLang="zh-TW" sz="10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485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F7283E3-A80C-4174-AA4E-D61D0D21B0A4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6554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0"/>
            <a:ext cx="9144000" cy="59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7"/>
          <p:cNvSpPr>
            <a:spLocks noChangeArrowheads="1"/>
          </p:cNvSpPr>
          <p:nvPr/>
        </p:nvSpPr>
        <p:spPr bwMode="auto">
          <a:xfrm>
            <a:off x="1763713" y="6643688"/>
            <a:ext cx="6246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000">
                <a:solidFill>
                  <a:srgbClr val="A6A6A6"/>
                </a:solidFill>
                <a:latin typeface="Arial" charset="0"/>
                <a:hlinkClick r:id="rId3"/>
              </a:rPr>
              <a:t>http://bmimatters.com/tag/business-model-canvas-examples/</a:t>
            </a:r>
            <a:endParaRPr lang="en-US" altLang="zh-TW" sz="10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325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TW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844AB2-CFCE-4757-B757-08CBCA05671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6656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755650" y="6611938"/>
            <a:ext cx="77771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000">
                <a:solidFill>
                  <a:srgbClr val="A6A6A6"/>
                </a:solidFill>
                <a:latin typeface="Arial" charset="0"/>
                <a:hlinkClick r:id="rId3"/>
              </a:rPr>
              <a:t>http://businessmodelcombo.wordpress.com/2011/02/04/what-would-a-sustainable-techno-cake-business-model-look-like/</a:t>
            </a:r>
            <a:endParaRPr lang="en-US" altLang="zh-TW" sz="100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6566" name="投影片編號版面配置區 3"/>
          <p:cNvSpPr txBox="1">
            <a:spLocks/>
          </p:cNvSpPr>
          <p:nvPr/>
        </p:nvSpPr>
        <p:spPr bwMode="auto">
          <a:xfrm>
            <a:off x="8172450" y="6597650"/>
            <a:ext cx="936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3E6B3A5-4091-4A9C-8CF9-13B3145DBF92}" type="slidenum">
              <a:rPr kumimoji="0" lang="zh-TW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69</a:t>
            </a:fld>
            <a:endParaRPr kumimoji="0"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1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Case Study: UPS </a:t>
            </a:r>
            <a:r>
              <a:rPr lang="en-US" altLang="zh-TW" dirty="0" smtClean="0"/>
              <a:t>(Chap. 1) 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(pp.53-54)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4000" dirty="0" smtClean="0"/>
              <a:t>UPS Competes Globally with </a:t>
            </a:r>
            <a:br>
              <a:rPr lang="en-US" altLang="zh-TW" sz="4000" dirty="0" smtClean="0"/>
            </a:br>
            <a:r>
              <a:rPr lang="en-US" altLang="zh-TW" sz="4000" dirty="0" smtClean="0"/>
              <a:t>Information Technology</a:t>
            </a:r>
            <a:endParaRPr lang="zh-TW" altLang="en-US" sz="4000" dirty="0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323850" y="2276475"/>
            <a:ext cx="8569325" cy="38496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800" smtClean="0"/>
              <a:t>1. What are the inputs, processing, and outputs of UPS’s package tracking system?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2. What technologies are used by UPS? How are these technologies related to UPS’s business strategy?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3. What strategic business objectives do UPS’s information systems address?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4. What would happen if UPS’s information systems were not available?</a:t>
            </a:r>
            <a:endParaRPr lang="zh-TW" altLang="en-US" sz="28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71E4B-0408-4056-B08F-A685DA7CF0E2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47127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9987"/>
          </a:xfrm>
        </p:spPr>
        <p:txBody>
          <a:bodyPr/>
          <a:lstStyle/>
          <a:p>
            <a:r>
              <a:rPr lang="en-US" altLang="zh-TW" sz="7200" smtClean="0">
                <a:solidFill>
                  <a:srgbClr val="FF0000"/>
                </a:solidFill>
              </a:rPr>
              <a:t>How Airbnb Works?</a:t>
            </a:r>
            <a:r>
              <a:rPr lang="en-US" altLang="zh-TW" smtClean="0">
                <a:solidFill>
                  <a:srgbClr val="FF0000"/>
                </a:solidFill>
              </a:rPr>
              <a:t/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z="6600" smtClean="0">
                <a:solidFill>
                  <a:schemeClr val="accent1"/>
                </a:solidFill>
              </a:rPr>
              <a:t>Insights into </a:t>
            </a:r>
            <a:br>
              <a:rPr lang="en-US" altLang="zh-TW" sz="6600" smtClean="0">
                <a:solidFill>
                  <a:schemeClr val="accent1"/>
                </a:solidFill>
              </a:rPr>
            </a:br>
            <a:r>
              <a:rPr lang="en-US" altLang="zh-TW" sz="6600" smtClean="0">
                <a:solidFill>
                  <a:srgbClr val="FF0000"/>
                </a:solidFill>
              </a:rPr>
              <a:t>Business Model </a:t>
            </a:r>
            <a:br>
              <a:rPr lang="en-US" altLang="zh-TW" sz="6600" smtClean="0">
                <a:solidFill>
                  <a:srgbClr val="FF0000"/>
                </a:solidFill>
              </a:rPr>
            </a:br>
            <a:r>
              <a:rPr lang="en-US" altLang="zh-TW" sz="6600" smtClean="0">
                <a:solidFill>
                  <a:srgbClr val="FF0000"/>
                </a:solidFill>
              </a:rPr>
              <a:t>&amp; </a:t>
            </a:r>
            <a:br>
              <a:rPr lang="en-US" altLang="zh-TW" sz="6600" smtClean="0">
                <a:solidFill>
                  <a:srgbClr val="FF0000"/>
                </a:solidFill>
              </a:rPr>
            </a:br>
            <a:r>
              <a:rPr lang="en-US" altLang="zh-TW" sz="6600" smtClean="0">
                <a:solidFill>
                  <a:srgbClr val="FF0000"/>
                </a:solidFill>
              </a:rPr>
              <a:t>Revenue Model</a:t>
            </a:r>
            <a:endParaRPr lang="zh-TW" altLang="en-US" sz="6600" smtClean="0">
              <a:solidFill>
                <a:srgbClr val="FF0000"/>
              </a:solidFill>
            </a:endParaRPr>
          </a:p>
        </p:txBody>
      </p:sp>
      <p:sp>
        <p:nvSpPr>
          <p:cNvPr id="675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22741C6-290D-400A-A318-53D37B5C0834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70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2988" y="6611938"/>
            <a:ext cx="6751637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ea typeface="新細明體" pitchFamily="18" charset="-120"/>
              </a:rPr>
              <a:t>Source: 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ea typeface="新細明體" pitchFamily="18" charset="-120"/>
                <a:hlinkClick r:id="rId2"/>
              </a:rPr>
              <a:t>http://nextjuggernaut.com/blog/airbnb-business-model-canvas-how-airbnb-works-revenue-insights/</a:t>
            </a:r>
            <a:endParaRPr lang="en-US" altLang="zh-TW" sz="1000" dirty="0">
              <a:solidFill>
                <a:schemeClr val="bg1">
                  <a:lumMod val="75000"/>
                </a:schemeClr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61484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Airbnb Business Model Canvas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6861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6611938"/>
            <a:ext cx="720725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A21D674-2656-4300-A98A-A04013C5D555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71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2988" y="6611938"/>
            <a:ext cx="6751637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ea typeface="新細明體" pitchFamily="18" charset="-120"/>
              </a:rPr>
              <a:t>Source: 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ea typeface="新細明體" pitchFamily="18" charset="-120"/>
                <a:hlinkClick r:id="rId2"/>
              </a:rPr>
              <a:t>http://nextjuggernaut.com/blog/airbnb-business-model-canvas-how-airbnb-works-revenue-insights/</a:t>
            </a:r>
            <a:endParaRPr lang="en-US" altLang="zh-TW" sz="1000" dirty="0">
              <a:solidFill>
                <a:schemeClr val="bg1">
                  <a:lumMod val="75000"/>
                </a:schemeClr>
              </a:solidFill>
              <a:ea typeface="新細明體" pitchFamily="18" charset="-120"/>
            </a:endParaRPr>
          </a:p>
        </p:txBody>
      </p:sp>
      <p:pic>
        <p:nvPicPr>
          <p:cNvPr id="686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052513"/>
            <a:ext cx="84105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4" descr="C:\Users\myday\Downloads\airbnb-logos\airbnb_vertical_lockup_we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2225"/>
            <a:ext cx="89693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5862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963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484F200-0A77-4A92-9223-74DCD684F3D8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72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9636" name="Picture 2" descr="https://s-media-cache-ak0.pinimg.com/736x/71/bc/e0/71bce0c90b02a8fcefa981f1d67ff1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0188"/>
            <a:ext cx="8470900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111375" y="6638925"/>
            <a:ext cx="4572000" cy="247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ea typeface="新細明體" pitchFamily="18" charset="-120"/>
              </a:rPr>
              <a:t>Source: 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ea typeface="新細明體" pitchFamily="18" charset="-120"/>
                <a:hlinkClick r:id="rId3"/>
              </a:rPr>
              <a:t>http://www.slideshare.net/ThiagoPaiva/airbnb-12210879</a:t>
            </a:r>
            <a:endParaRPr lang="en-US" altLang="zh-TW" sz="1000" dirty="0">
              <a:solidFill>
                <a:schemeClr val="bg1">
                  <a:lumMod val="75000"/>
                </a:schemeClr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36503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Case Study: P&amp;G </a:t>
            </a:r>
            <a:r>
              <a:rPr lang="en-US" altLang="zh-TW" dirty="0" smtClean="0"/>
              <a:t>(Chap. 2) 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(pp.84-85)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4000" dirty="0"/>
              <a:t>Piloting Procter &amp; Gamble from Decision Cockpits</a:t>
            </a:r>
            <a:endParaRPr lang="zh-TW" altLang="en-US" sz="4000" dirty="0" smtClean="0"/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323850" y="2276475"/>
            <a:ext cx="8569325" cy="41767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800" smtClean="0"/>
              <a:t>1. What management, organization, and technology issues had to be addressed when implementing Business Sufficiency, Business Sphere, and Decision Cockpits?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2. How did these decision-making tools change the way the company ran its business? How effective are they? Why?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3. How are these systems related to P&amp;G’s business strategy?</a:t>
            </a:r>
            <a:endParaRPr lang="zh-TW" altLang="en-US" sz="28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41D66-0854-42AE-BFA9-FC2CE0743DCA}" type="slidenum">
              <a:rPr lang="zh-TW" altLang="en-US" smtClean="0"/>
              <a:pPr>
                <a:defRPr/>
              </a:pPr>
              <a:t>73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8151297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資訊管理專題</a:t>
            </a:r>
            <a:br>
              <a:rPr lang="zh-TW" altLang="en-US" dirty="0">
                <a:solidFill>
                  <a:srgbClr val="FF0000"/>
                </a:solidFill>
              </a:rPr>
            </a:br>
            <a:r>
              <a:rPr lang="en-US" altLang="zh-TW" sz="3600" dirty="0" smtClean="0">
                <a:solidFill>
                  <a:srgbClr val="FF0000"/>
                </a:solidFill>
              </a:rPr>
              <a:t>(Hot </a:t>
            </a:r>
            <a:r>
              <a:rPr lang="en-US" altLang="zh-TW" sz="3600" dirty="0">
                <a:solidFill>
                  <a:srgbClr val="FF0000"/>
                </a:solidFill>
              </a:rPr>
              <a:t>Issues of Information </a:t>
            </a:r>
            <a:r>
              <a:rPr lang="en-US" altLang="zh-TW" sz="3600" dirty="0" smtClean="0">
                <a:solidFill>
                  <a:srgbClr val="FF0000"/>
                </a:solidFill>
              </a:rPr>
              <a:t>Management)</a:t>
            </a:r>
            <a:endParaRPr lang="zh-TW" altLang="en-US" sz="36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9D8D5-4789-4399-95BC-650780018546}" type="slidenum">
              <a:rPr lang="zh-TW" altLang="en-US" smtClean="0"/>
              <a:pPr>
                <a:defRPr/>
              </a:pPr>
              <a:t>74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5252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 smtClean="0"/>
              <a:t>1. </a:t>
            </a:r>
            <a:r>
              <a:rPr lang="zh-TW" altLang="en-US" dirty="0" smtClean="0"/>
              <a:t>請同學於資訊管理專題個案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討論前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應</a:t>
            </a:r>
            <a:r>
              <a:rPr lang="zh-TW" altLang="en-US" dirty="0" smtClean="0">
                <a:solidFill>
                  <a:srgbClr val="FF0000"/>
                </a:solidFill>
              </a:rPr>
              <a:t>詳細研讀個案</a:t>
            </a:r>
            <a:r>
              <a:rPr lang="zh-TW" altLang="en-US" dirty="0" smtClean="0"/>
              <a:t>，並</a:t>
            </a:r>
            <a:r>
              <a:rPr lang="zh-TW" altLang="en-US" dirty="0" smtClean="0">
                <a:solidFill>
                  <a:srgbClr val="FF0000"/>
                </a:solidFill>
              </a:rPr>
              <a:t>思考個案研究問題</a:t>
            </a:r>
            <a:r>
              <a:rPr lang="zh-TW" altLang="en-US" dirty="0" smtClean="0"/>
              <a:t>。</a:t>
            </a:r>
          </a:p>
          <a:p>
            <a:pPr>
              <a:buFont typeface="Arial" charset="0"/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上課前複習</a:t>
            </a:r>
            <a:r>
              <a:rPr lang="zh-TW" altLang="en-US" dirty="0" smtClean="0"/>
              <a:t>相關資訊管理相關</a:t>
            </a:r>
            <a:r>
              <a:rPr lang="zh-TW" altLang="en-US" dirty="0" smtClean="0">
                <a:solidFill>
                  <a:srgbClr val="FF0000"/>
                </a:solidFill>
              </a:rPr>
              <a:t>理論</a:t>
            </a:r>
            <a:r>
              <a:rPr lang="zh-TW" altLang="en-US" dirty="0" smtClean="0"/>
              <a:t>，以作為</a:t>
            </a:r>
            <a:r>
              <a:rPr lang="zh-TW" altLang="en-US" dirty="0" smtClean="0">
                <a:solidFill>
                  <a:srgbClr val="C00000"/>
                </a:solidFill>
              </a:rPr>
              <a:t>個案分析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C00000"/>
                </a:solidFill>
              </a:rPr>
              <a:t>擬定管理對策</a:t>
            </a:r>
            <a:r>
              <a:rPr lang="zh-TW" altLang="en-US" dirty="0" smtClean="0"/>
              <a:t>的依據。</a:t>
            </a:r>
          </a:p>
          <a:p>
            <a:pPr>
              <a:buNone/>
            </a:pPr>
            <a:r>
              <a:rPr lang="en-US" altLang="zh-TW" dirty="0" smtClean="0"/>
              <a:t>3.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先</a:t>
            </a:r>
            <a:r>
              <a:rPr lang="zh-TW" altLang="en-US" dirty="0">
                <a:solidFill>
                  <a:srgbClr val="FF0000"/>
                </a:solidFill>
              </a:rPr>
              <a:t>繳交資訊管理專題個案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研究問題書面報告</a:t>
            </a:r>
            <a:r>
              <a:rPr lang="zh-TW" altLang="en-US" dirty="0" smtClean="0"/>
              <a:t>。</a:t>
            </a:r>
          </a:p>
          <a:p>
            <a:pPr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上課時間地點：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週二  </a:t>
            </a:r>
            <a:r>
              <a:rPr lang="en-US" altLang="zh-TW" dirty="0"/>
              <a:t>3,4 (10:10-12:00) </a:t>
            </a:r>
            <a:r>
              <a:rPr lang="en-US" altLang="zh-TW" dirty="0" smtClean="0"/>
              <a:t>B507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References</a:t>
            </a:r>
            <a:endParaRPr lang="zh-TW" altLang="en-US" smtClean="0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marL="342900" lvl="1" indent="-342900"/>
            <a:r>
              <a:rPr lang="en-US" altLang="zh-TW" smtClean="0"/>
              <a:t>Kenneth C. Laudon &amp; Jane P. Laudon (2014), </a:t>
            </a:r>
            <a:br>
              <a:rPr lang="en-US" altLang="zh-TW" smtClean="0"/>
            </a:br>
            <a:r>
              <a:rPr lang="en-US" altLang="zh-TW" smtClean="0"/>
              <a:t>Management Information Systems: Managing the Digital Firm, Thirteenth Edition, Pearson. </a:t>
            </a:r>
          </a:p>
          <a:p>
            <a:pPr marL="342900" lvl="1" indent="-342900"/>
            <a:r>
              <a:rPr lang="en-US" altLang="zh-TW" smtClean="0"/>
              <a:t>Kenneth C. Laudon &amp; Jane P. Laudon</a:t>
            </a:r>
            <a:r>
              <a:rPr lang="zh-TW" altLang="en-US" smtClean="0"/>
              <a:t>原著，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游張松 主編，陳文生 翻譯 </a:t>
            </a:r>
            <a:r>
              <a:rPr lang="en-US" altLang="zh-TW" smtClean="0"/>
              <a:t>(2014)</a:t>
            </a:r>
            <a:r>
              <a:rPr lang="zh-TW" altLang="en-US" smtClean="0"/>
              <a:t>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資訊管理系統，第</a:t>
            </a:r>
            <a:r>
              <a:rPr lang="en-US" altLang="zh-TW" smtClean="0"/>
              <a:t>13</a:t>
            </a:r>
            <a:r>
              <a:rPr lang="zh-TW" altLang="en-US" smtClean="0"/>
              <a:t>版，滄海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3B25B-5D40-49B8-BE46-8233DC8A956A}" type="slidenum">
              <a:rPr lang="zh-TW" altLang="en-US" smtClean="0"/>
              <a:pPr>
                <a:defRPr/>
              </a:pPr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51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Information Management (MIS)</a:t>
            </a:r>
            <a:br>
              <a:rPr lang="en-US" altLang="zh-TW" dirty="0" smtClean="0">
                <a:solidFill>
                  <a:schemeClr val="tx2"/>
                </a:solidFill>
              </a:rPr>
            </a:br>
            <a:r>
              <a:rPr lang="en-US" altLang="zh-TW" dirty="0" smtClean="0">
                <a:solidFill>
                  <a:schemeClr val="tx2"/>
                </a:solidFill>
              </a:rPr>
              <a:t>Information Systems</a:t>
            </a:r>
            <a:endParaRPr lang="zh-TW" altLang="en-US" dirty="0" smtClean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3F112-14A5-4234-9468-B1413C10EC68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5125" name="Picture Placeholder 10" descr="Fig-1-4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" b="395"/>
          <a:stretch>
            <a:fillRect/>
          </a:stretch>
        </p:blipFill>
        <p:spPr bwMode="auto">
          <a:xfrm>
            <a:off x="1692275" y="1743075"/>
            <a:ext cx="5638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07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569325" cy="1081088"/>
          </a:xfrm>
        </p:spPr>
        <p:txBody>
          <a:bodyPr/>
          <a:lstStyle/>
          <a:p>
            <a:pPr>
              <a:defRPr/>
            </a:pPr>
            <a:r>
              <a:rPr lang="en-US" altLang="zh-TW" sz="4000" dirty="0" smtClean="0">
                <a:solidFill>
                  <a:srgbClr val="FF0000"/>
                </a:solidFill>
              </a:rPr>
              <a:t>Overview of </a:t>
            </a:r>
            <a:br>
              <a:rPr lang="en-US" altLang="zh-TW" sz="4000" dirty="0" smtClean="0">
                <a:solidFill>
                  <a:srgbClr val="FF0000"/>
                </a:solidFill>
              </a:rPr>
            </a:br>
            <a:r>
              <a:rPr lang="en-US" altLang="zh-TW" sz="4000" dirty="0" smtClean="0">
                <a:solidFill>
                  <a:srgbClr val="FF0000"/>
                </a:solidFill>
              </a:rPr>
              <a:t>Fundamental MIS Concepts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0CC56-6FAA-4993-945A-B30ECCD67ADF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806544" y="2765040"/>
            <a:ext cx="1695928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Management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06544" y="4207455"/>
            <a:ext cx="1695740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Organization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806544" y="5649869"/>
            <a:ext cx="1695740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Technology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633091" y="4207455"/>
            <a:ext cx="1695928" cy="8113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Information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System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633091" y="1412776"/>
            <a:ext cx="1695928" cy="8113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Business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Challenges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836512" y="4207455"/>
            <a:ext cx="1695928" cy="8113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bg1"/>
                </a:solidFill>
              </a:rPr>
              <a:t>Business </a:t>
            </a:r>
            <a:br>
              <a:rPr lang="en-US" altLang="zh-TW" sz="2000" b="1" dirty="0">
                <a:solidFill>
                  <a:schemeClr val="bg1"/>
                </a:solidFill>
              </a:rPr>
            </a:br>
            <a:r>
              <a:rPr lang="en-US" altLang="zh-TW" sz="2000" b="1" dirty="0">
                <a:solidFill>
                  <a:schemeClr val="bg1"/>
                </a:solidFill>
              </a:rPr>
              <a:t>Solutions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 bwMode="auto">
          <a:xfrm>
            <a:off x="2501900" y="3170238"/>
            <a:ext cx="1131888" cy="103663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 bwMode="auto">
          <a:xfrm>
            <a:off x="2501900" y="4613275"/>
            <a:ext cx="1131888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 bwMode="auto">
          <a:xfrm flipV="1">
            <a:off x="2501900" y="5018088"/>
            <a:ext cx="1131888" cy="103822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 bwMode="auto">
          <a:xfrm>
            <a:off x="5329238" y="4613275"/>
            <a:ext cx="1506537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圖案 29"/>
          <p:cNvCxnSpPr/>
          <p:nvPr/>
        </p:nvCxnSpPr>
        <p:spPr bwMode="auto">
          <a:xfrm rot="16200000" flipV="1">
            <a:off x="5312569" y="1834357"/>
            <a:ext cx="2389187" cy="2355850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圖案 30"/>
          <p:cNvCxnSpPr/>
          <p:nvPr/>
        </p:nvCxnSpPr>
        <p:spPr bwMode="auto">
          <a:xfrm rot="10800000" flipV="1">
            <a:off x="1654175" y="1817688"/>
            <a:ext cx="1979613" cy="947737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522333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9016</TotalTime>
  <Words>3149</Words>
  <Application>Microsoft Office PowerPoint</Application>
  <PresentationFormat>如螢幕大小 (4:3)</PresentationFormat>
  <Paragraphs>474</Paragraphs>
  <Slides>75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75</vt:i4>
      </vt:variant>
    </vt:vector>
  </HeadingPairs>
  <TitlesOfParts>
    <vt:vector size="76" baseType="lpstr">
      <vt:lpstr>Office 佈景主題</vt:lpstr>
      <vt:lpstr>資訊管理專題 Hot Issues of Information Management</vt:lpstr>
      <vt:lpstr>PowerPoint 簡報</vt:lpstr>
      <vt:lpstr>PowerPoint 簡報</vt:lpstr>
      <vt:lpstr>PowerPoint 簡報</vt:lpstr>
      <vt:lpstr>Management Information Systems: Managing the Digital Firm</vt:lpstr>
      <vt:lpstr>Chap. 1 Information Systems in  Global Business:  UPS </vt:lpstr>
      <vt:lpstr>Case Study: UPS (Chap. 1) (pp.53-54) UPS Competes Globally with  Information Technology</vt:lpstr>
      <vt:lpstr>Information Management (MIS) Information Systems</vt:lpstr>
      <vt:lpstr>Overview of  Fundamental MIS Concepts</vt:lpstr>
      <vt:lpstr>Business Model</vt:lpstr>
      <vt:lpstr>Ponsse: Efficiency in Wood Harvesting  with Information System</vt:lpstr>
      <vt:lpstr>Overview of Fundamental MIS Concepts  using an integrated framework for  describing and analyzing information systems</vt:lpstr>
      <vt:lpstr>Information Systems in  Global Business</vt:lpstr>
      <vt:lpstr>How information systems are transforming business</vt:lpstr>
      <vt:lpstr>Globalization opportunities</vt:lpstr>
      <vt:lpstr>The Interdependence Between Organizations and Information Technology</vt:lpstr>
      <vt:lpstr>Strategic Business Objectives of Information Systems</vt:lpstr>
      <vt:lpstr>1. Operational Excellence</vt:lpstr>
      <vt:lpstr>2. New Products, Services, and Business Models</vt:lpstr>
      <vt:lpstr>3. Customer and Supplier Intimacy</vt:lpstr>
      <vt:lpstr>4. Improved Decision Making</vt:lpstr>
      <vt:lpstr>5. Competitive advantage</vt:lpstr>
      <vt:lpstr>6. Survival</vt:lpstr>
      <vt:lpstr>Information Systems  Are More Than Computers</vt:lpstr>
      <vt:lpstr>Dimensions of Information Systems</vt:lpstr>
      <vt:lpstr>Perspectives on Information Systems: Data and Information</vt:lpstr>
      <vt:lpstr>Functions of an Information System</vt:lpstr>
      <vt:lpstr>Levels in a Firm</vt:lpstr>
      <vt:lpstr>MAJOR BUSINESS FUNCTIONS</vt:lpstr>
      <vt:lpstr>IT ISN’T JUST TECHNOLOGY:  A BUSINESS PERSPECTIVE ON INFORMATION SYSTEMS</vt:lpstr>
      <vt:lpstr>The Business Information Value Chain</vt:lpstr>
      <vt:lpstr>The Business Information Value Chain</vt:lpstr>
      <vt:lpstr>COMPLEMENTARY SOCIAL, MANAGERIAL, AND ORGANIZATIONAL ASSETS REQUIRED TO OPTIMIZE RETURNS FROM INFORMATION TECHNOLOGY INVESTMENTS</vt:lpstr>
      <vt:lpstr>Organizational assets</vt:lpstr>
      <vt:lpstr>Managerial assets</vt:lpstr>
      <vt:lpstr>Social assets</vt:lpstr>
      <vt:lpstr>Contemporary Approaches to Information Systems</vt:lpstr>
      <vt:lpstr>Contemporary Approaches to Information Systems</vt:lpstr>
      <vt:lpstr>A Sociotechnical Perspective on Information Systems</vt:lpstr>
      <vt:lpstr>Business  Model</vt:lpstr>
      <vt:lpstr>Business Model</vt:lpstr>
      <vt:lpstr>Definition of Business Model</vt:lpstr>
      <vt:lpstr>Definition of Business Strategy</vt:lpstr>
      <vt:lpstr>Business Model Canvas</vt:lpstr>
      <vt:lpstr>Business Model Canvas</vt:lpstr>
      <vt:lpstr>Business Model Canvas Explained</vt:lpstr>
      <vt:lpstr>The 9 Building Blocks of  Business Model</vt:lpstr>
      <vt:lpstr>The 9 Building Blocks of  Business Model</vt:lpstr>
      <vt:lpstr>1. Customer Segments</vt:lpstr>
      <vt:lpstr>2. Value Propositions</vt:lpstr>
      <vt:lpstr>3. Channels</vt:lpstr>
      <vt:lpstr>4. Customer Relationships</vt:lpstr>
      <vt:lpstr>5. Revenue Streams</vt:lpstr>
      <vt:lpstr>6. Key Resources</vt:lpstr>
      <vt:lpstr>7. Key Activities</vt:lpstr>
      <vt:lpstr>8. Key Partnerships</vt:lpstr>
      <vt:lpstr>9. Cost Structure</vt:lpstr>
      <vt:lpstr>The 9 Building Blocks of  Business Model</vt:lpstr>
      <vt:lpstr>The 9 Building Blocks of  Business Model</vt:lpstr>
      <vt:lpstr>Business Model Generation</vt:lpstr>
      <vt:lpstr>Business Model Generation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How Airbnb Works? Insights into  Business Model  &amp;  Revenue Model</vt:lpstr>
      <vt:lpstr>Airbnb Business Model Canvas</vt:lpstr>
      <vt:lpstr>PowerPoint 簡報</vt:lpstr>
      <vt:lpstr>Case Study: P&amp;G (Chap. 2) (pp.84-85) Piloting Procter &amp; Gamble from Decision Cockpits</vt:lpstr>
      <vt:lpstr>資訊管理專題 (Hot Issues of Information Management)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Issues of Information Management (資訊管理專題)</dc:title>
  <dc:subject>Case Study for Information Management (資訊管理個案)</dc:subject>
  <dc:creator>myday</dc:creator>
  <cp:keywords>Hot Issues of Information Management (資訊管理專題)</cp:keywords>
  <dc:description>Case Study for Information Management
資訊管理個案</dc:description>
  <cp:lastModifiedBy>myday</cp:lastModifiedBy>
  <cp:revision>527</cp:revision>
  <dcterms:created xsi:type="dcterms:W3CDTF">2011-02-14T23:24:00Z</dcterms:created>
  <dcterms:modified xsi:type="dcterms:W3CDTF">2016-09-16T04:06:15Z</dcterms:modified>
</cp:coreProperties>
</file>