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1"/>
  </p:notesMasterIdLst>
  <p:handoutMasterIdLst>
    <p:handoutMasterId r:id="rId142"/>
  </p:handoutMasterIdLst>
  <p:sldIdLst>
    <p:sldId id="848" r:id="rId2"/>
    <p:sldId id="832" r:id="rId3"/>
    <p:sldId id="942" r:id="rId4"/>
    <p:sldId id="943" r:id="rId5"/>
    <p:sldId id="1148" r:id="rId6"/>
    <p:sldId id="1149" r:id="rId7"/>
    <p:sldId id="1151" r:id="rId8"/>
    <p:sldId id="944" r:id="rId9"/>
    <p:sldId id="1110" r:id="rId10"/>
    <p:sldId id="945" r:id="rId11"/>
    <p:sldId id="946" r:id="rId12"/>
    <p:sldId id="1156" r:id="rId13"/>
    <p:sldId id="1159" r:id="rId14"/>
    <p:sldId id="1160" r:id="rId15"/>
    <p:sldId id="1158" r:id="rId16"/>
    <p:sldId id="947" r:id="rId17"/>
    <p:sldId id="948" r:id="rId18"/>
    <p:sldId id="949" r:id="rId19"/>
    <p:sldId id="950" r:id="rId20"/>
    <p:sldId id="951" r:id="rId21"/>
    <p:sldId id="952" r:id="rId22"/>
    <p:sldId id="953" r:id="rId23"/>
    <p:sldId id="954" r:id="rId24"/>
    <p:sldId id="955" r:id="rId25"/>
    <p:sldId id="956" r:id="rId26"/>
    <p:sldId id="957" r:id="rId27"/>
    <p:sldId id="958" r:id="rId28"/>
    <p:sldId id="959" r:id="rId29"/>
    <p:sldId id="960" r:id="rId30"/>
    <p:sldId id="961" r:id="rId31"/>
    <p:sldId id="962" r:id="rId32"/>
    <p:sldId id="963" r:id="rId33"/>
    <p:sldId id="964" r:id="rId34"/>
    <p:sldId id="965" r:id="rId35"/>
    <p:sldId id="966" r:id="rId36"/>
    <p:sldId id="967" r:id="rId37"/>
    <p:sldId id="968" r:id="rId38"/>
    <p:sldId id="969" r:id="rId39"/>
    <p:sldId id="1154" r:id="rId40"/>
    <p:sldId id="970" r:id="rId41"/>
    <p:sldId id="971" r:id="rId42"/>
    <p:sldId id="972" r:id="rId43"/>
    <p:sldId id="973" r:id="rId44"/>
    <p:sldId id="974" r:id="rId45"/>
    <p:sldId id="975" r:id="rId46"/>
    <p:sldId id="976" r:id="rId47"/>
    <p:sldId id="977" r:id="rId48"/>
    <p:sldId id="978" r:id="rId49"/>
    <p:sldId id="979" r:id="rId50"/>
    <p:sldId id="1109" r:id="rId51"/>
    <p:sldId id="1111" r:id="rId52"/>
    <p:sldId id="1113" r:id="rId53"/>
    <p:sldId id="1114" r:id="rId54"/>
    <p:sldId id="1115" r:id="rId55"/>
    <p:sldId id="1116" r:id="rId56"/>
    <p:sldId id="1121" r:id="rId57"/>
    <p:sldId id="1120" r:id="rId58"/>
    <p:sldId id="1123" r:id="rId59"/>
    <p:sldId id="1122" r:id="rId60"/>
    <p:sldId id="1124" r:id="rId61"/>
    <p:sldId id="1125" r:id="rId62"/>
    <p:sldId id="1117" r:id="rId63"/>
    <p:sldId id="1118" r:id="rId64"/>
    <p:sldId id="1119" r:id="rId65"/>
    <p:sldId id="1126" r:id="rId66"/>
    <p:sldId id="1127" r:id="rId67"/>
    <p:sldId id="1128" r:id="rId68"/>
    <p:sldId id="1129" r:id="rId69"/>
    <p:sldId id="1130" r:id="rId70"/>
    <p:sldId id="1131" r:id="rId71"/>
    <p:sldId id="1132" r:id="rId72"/>
    <p:sldId id="1157" r:id="rId73"/>
    <p:sldId id="980" r:id="rId74"/>
    <p:sldId id="981" r:id="rId75"/>
    <p:sldId id="982" r:id="rId76"/>
    <p:sldId id="983" r:id="rId77"/>
    <p:sldId id="984" r:id="rId78"/>
    <p:sldId id="985" r:id="rId79"/>
    <p:sldId id="986" r:id="rId80"/>
    <p:sldId id="1133" r:id="rId81"/>
    <p:sldId id="1141" r:id="rId82"/>
    <p:sldId id="1152" r:id="rId83"/>
    <p:sldId id="1136" r:id="rId84"/>
    <p:sldId id="1153" r:id="rId85"/>
    <p:sldId id="1134" r:id="rId86"/>
    <p:sldId id="1135" r:id="rId87"/>
    <p:sldId id="1139" r:id="rId88"/>
    <p:sldId id="1140" r:id="rId89"/>
    <p:sldId id="1142" r:id="rId90"/>
    <p:sldId id="1143" r:id="rId91"/>
    <p:sldId id="1144" r:id="rId92"/>
    <p:sldId id="1145" r:id="rId93"/>
    <p:sldId id="1146" r:id="rId94"/>
    <p:sldId id="1147" r:id="rId95"/>
    <p:sldId id="1137" r:id="rId96"/>
    <p:sldId id="987" r:id="rId97"/>
    <p:sldId id="988" r:id="rId98"/>
    <p:sldId id="989" r:id="rId99"/>
    <p:sldId id="1069" r:id="rId100"/>
    <p:sldId id="1070" r:id="rId101"/>
    <p:sldId id="1071" r:id="rId102"/>
    <p:sldId id="1072" r:id="rId103"/>
    <p:sldId id="1073" r:id="rId104"/>
    <p:sldId id="1074" r:id="rId105"/>
    <p:sldId id="1075" r:id="rId106"/>
    <p:sldId id="1076" r:id="rId107"/>
    <p:sldId id="1077" r:id="rId108"/>
    <p:sldId id="1078" r:id="rId109"/>
    <p:sldId id="1079" r:id="rId110"/>
    <p:sldId id="1080" r:id="rId111"/>
    <p:sldId id="1081" r:id="rId112"/>
    <p:sldId id="1082" r:id="rId113"/>
    <p:sldId id="1083" r:id="rId114"/>
    <p:sldId id="1084" r:id="rId115"/>
    <p:sldId id="1085" r:id="rId116"/>
    <p:sldId id="1086" r:id="rId117"/>
    <p:sldId id="1087" r:id="rId118"/>
    <p:sldId id="1088" r:id="rId119"/>
    <p:sldId id="1089" r:id="rId120"/>
    <p:sldId id="1090" r:id="rId121"/>
    <p:sldId id="1091" r:id="rId122"/>
    <p:sldId id="1092" r:id="rId123"/>
    <p:sldId id="1093" r:id="rId124"/>
    <p:sldId id="1094" r:id="rId125"/>
    <p:sldId id="1095" r:id="rId126"/>
    <p:sldId id="1096" r:id="rId127"/>
    <p:sldId id="1097" r:id="rId128"/>
    <p:sldId id="1098" r:id="rId129"/>
    <p:sldId id="1099" r:id="rId130"/>
    <p:sldId id="1100" r:id="rId131"/>
    <p:sldId id="1101" r:id="rId132"/>
    <p:sldId id="1102" r:id="rId133"/>
    <p:sldId id="1103" r:id="rId134"/>
    <p:sldId id="1104" r:id="rId135"/>
    <p:sldId id="1105" r:id="rId136"/>
    <p:sldId id="1106" r:id="rId137"/>
    <p:sldId id="1107" r:id="rId138"/>
    <p:sldId id="1108" r:id="rId139"/>
    <p:sldId id="1150" r:id="rId140"/>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3632"/>
  </p:normalViewPr>
  <p:slideViewPr>
    <p:cSldViewPr>
      <p:cViewPr varScale="1">
        <p:scale>
          <a:sx n="66" d="100"/>
          <a:sy n="66" d="100"/>
        </p:scale>
        <p:origin x="800" y="176"/>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notesMaster" Target="notesMasters/notesMaster1.xml"/><Relationship Id="rId142" Type="http://schemas.openxmlformats.org/officeDocument/2006/relationships/handoutMaster" Target="handoutMasters/handoutMaster1.xml"/><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psf\Home\Box%20Sync\EMBA\&#35542;&#25991;\TradeByDN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sf\Home\Box%20Sync\EMBA\&#35542;&#25991;\TradeByDN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psf\Home\Box%20Sync\EMBA\&#35542;&#25991;\TradeByDN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psf\Home\Box%20Sync\EMBA\&#35542;&#25991;\TradeBySD.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psf\Home\Box%20Sync\EMBA\&#35542;&#25991;\TradeBySD.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psf\Home\Box%20Sync\EMBA\&#35542;&#25991;\TradeByS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DNN最佳統計!$B$1</c:f>
              <c:strCache>
                <c:ptCount val="1"/>
                <c:pt idx="0">
                  <c:v>5D Returns</c:v>
                </c:pt>
              </c:strCache>
            </c:strRef>
          </c:tx>
          <c:spPr>
            <a:solidFill>
              <a:schemeClr val="accent1"/>
            </a:solidFill>
            <a:ln>
              <a:noFill/>
            </a:ln>
            <a:effectLst/>
          </c:spPr>
          <c:invertIfNegative val="0"/>
          <c:cat>
            <c:strRef>
              <c:f>DNN最佳統計!$A$2:$A$5</c:f>
              <c:strCache>
                <c:ptCount val="4"/>
                <c:pt idx="0">
                  <c:v>NowNews</c:v>
                </c:pt>
                <c:pt idx="1">
                  <c:v>AppleDaily</c:v>
                </c:pt>
                <c:pt idx="2">
                  <c:v>LTN</c:v>
                </c:pt>
                <c:pt idx="3">
                  <c:v>MoneyDJ</c:v>
                </c:pt>
              </c:strCache>
            </c:strRef>
          </c:cat>
          <c:val>
            <c:numRef>
              <c:f>DNN最佳統計!$B$2:$B$5</c:f>
              <c:numCache>
                <c:formatCode>#,##0,</c:formatCode>
                <c:ptCount val="4"/>
                <c:pt idx="0">
                  <c:v>1.940161E7</c:v>
                </c:pt>
                <c:pt idx="1">
                  <c:v>1.13654E6</c:v>
                </c:pt>
                <c:pt idx="2">
                  <c:v>1.95322E6</c:v>
                </c:pt>
                <c:pt idx="3">
                  <c:v>2.38881E6</c:v>
                </c:pt>
              </c:numCache>
            </c:numRef>
          </c:val>
          <c:extLst xmlns:c16r2="http://schemas.microsoft.com/office/drawing/2015/06/chart">
            <c:ext xmlns:c16="http://schemas.microsoft.com/office/drawing/2014/chart" uri="{C3380CC4-5D6E-409C-BE32-E72D297353CC}">
              <c16:uniqueId val="{00000000-71AB-444F-B597-49B1712B54CE}"/>
            </c:ext>
          </c:extLst>
        </c:ser>
        <c:dLbls>
          <c:showLegendKey val="0"/>
          <c:showVal val="0"/>
          <c:showCatName val="0"/>
          <c:showSerName val="0"/>
          <c:showPercent val="0"/>
          <c:showBubbleSize val="0"/>
        </c:dLbls>
        <c:gapWidth val="150"/>
        <c:axId val="1511551792"/>
        <c:axId val="1511554208"/>
      </c:barChart>
      <c:lineChart>
        <c:grouping val="standard"/>
        <c:varyColors val="0"/>
        <c:ser>
          <c:idx val="2"/>
          <c:order val="1"/>
          <c:tx>
            <c:strRef>
              <c:f>DNN最佳統計!$D$1</c:f>
              <c:strCache>
                <c:ptCount val="1"/>
                <c:pt idx="0">
                  <c:v>5D ROI</c:v>
                </c:pt>
              </c:strCache>
            </c:strRef>
          </c:tx>
          <c:spPr>
            <a:ln w="28575" cap="rnd">
              <a:solidFill>
                <a:schemeClr val="accent2"/>
              </a:solidFill>
              <a:round/>
            </a:ln>
            <a:effectLst/>
          </c:spPr>
          <c:marker>
            <c:symbol val="none"/>
          </c:marker>
          <c:cat>
            <c:strRef>
              <c:f>DNN最佳統計!$A$2:$A$5</c:f>
              <c:strCache>
                <c:ptCount val="4"/>
                <c:pt idx="0">
                  <c:v>NowNews</c:v>
                </c:pt>
                <c:pt idx="1">
                  <c:v>AppleDaily</c:v>
                </c:pt>
                <c:pt idx="2">
                  <c:v>LTN</c:v>
                </c:pt>
                <c:pt idx="3">
                  <c:v>MoneyDJ</c:v>
                </c:pt>
              </c:strCache>
            </c:strRef>
          </c:cat>
          <c:val>
            <c:numRef>
              <c:f>DNN最佳統計!$D$2:$D$5</c:f>
              <c:numCache>
                <c:formatCode>0.00%</c:formatCode>
                <c:ptCount val="4"/>
                <c:pt idx="0">
                  <c:v>0.00803516126711018</c:v>
                </c:pt>
                <c:pt idx="1">
                  <c:v>0.0079096765518949</c:v>
                </c:pt>
                <c:pt idx="2">
                  <c:v>0.01019394017901</c:v>
                </c:pt>
                <c:pt idx="3">
                  <c:v>0.0127240671249257</c:v>
                </c:pt>
              </c:numCache>
            </c:numRef>
          </c:val>
          <c:smooth val="0"/>
          <c:extLst xmlns:c16r2="http://schemas.microsoft.com/office/drawing/2015/06/chart">
            <c:ext xmlns:c16="http://schemas.microsoft.com/office/drawing/2014/chart" uri="{C3380CC4-5D6E-409C-BE32-E72D297353CC}">
              <c16:uniqueId val="{00000001-71AB-444F-B597-49B1712B54CE}"/>
            </c:ext>
          </c:extLst>
        </c:ser>
        <c:dLbls>
          <c:showLegendKey val="0"/>
          <c:showVal val="0"/>
          <c:showCatName val="0"/>
          <c:showSerName val="0"/>
          <c:showPercent val="0"/>
          <c:showBubbleSize val="0"/>
        </c:dLbls>
        <c:marker val="1"/>
        <c:smooth val="0"/>
        <c:axId val="1511095104"/>
        <c:axId val="1511177456"/>
      </c:lineChart>
      <c:catAx>
        <c:axId val="151155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511554208"/>
        <c:crosses val="autoZero"/>
        <c:auto val="1"/>
        <c:lblAlgn val="ctr"/>
        <c:lblOffset val="100"/>
        <c:noMultiLvlLbl val="0"/>
      </c:catAx>
      <c:valAx>
        <c:axId val="1511554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Returns(000'NTD)</a:t>
                </a:r>
                <a:endParaRPr lang="zh-TW"/>
              </a:p>
            </c:rich>
          </c:tx>
          <c:layout/>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en-US"/>
          </a:p>
        </c:txPr>
        <c:crossAx val="1511551792"/>
        <c:crosses val="autoZero"/>
        <c:crossBetween val="between"/>
      </c:valAx>
      <c:valAx>
        <c:axId val="1511177456"/>
        <c:scaling>
          <c:orientation val="minMax"/>
        </c:scaling>
        <c:delete val="0"/>
        <c:axPos val="r"/>
        <c:numFmt formatCode="0.00%" sourceLinked="1"/>
        <c:majorTickMark val="out"/>
        <c:minorTickMark val="none"/>
        <c:tickLblPos val="nextTo"/>
        <c:spPr>
          <a:noFill/>
          <a:ln>
            <a:noFill/>
          </a:ln>
          <a:effectLst/>
        </c:spPr>
        <c:txPr>
          <a:bodyPr rot="-60000000" vert="horz"/>
          <a:lstStyle/>
          <a:p>
            <a:pPr>
              <a:defRPr/>
            </a:pPr>
            <a:endParaRPr lang="en-US"/>
          </a:p>
        </c:txPr>
        <c:crossAx val="1511095104"/>
        <c:crosses val="max"/>
        <c:crossBetween val="between"/>
      </c:valAx>
      <c:catAx>
        <c:axId val="1511095104"/>
        <c:scaling>
          <c:orientation val="minMax"/>
        </c:scaling>
        <c:delete val="1"/>
        <c:axPos val="b"/>
        <c:numFmt formatCode="General" sourceLinked="1"/>
        <c:majorTickMark val="out"/>
        <c:minorTickMark val="none"/>
        <c:tickLblPos val="nextTo"/>
        <c:crossAx val="1511177456"/>
        <c:crosses val="autoZero"/>
        <c:auto val="1"/>
        <c:lblAlgn val="ctr"/>
        <c:lblOffset val="100"/>
        <c:noMultiLvlLbl val="0"/>
      </c:catAx>
      <c:spPr>
        <a:noFill/>
        <a:ln w="25400">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strRef>
              <c:f>DNN最佳統計!$E$1</c:f>
              <c:strCache>
                <c:ptCount val="1"/>
                <c:pt idx="0">
                  <c:v>20D Returns</c:v>
                </c:pt>
              </c:strCache>
            </c:strRef>
          </c:tx>
          <c:spPr>
            <a:solidFill>
              <a:schemeClr val="accent1"/>
            </a:solidFill>
            <a:ln>
              <a:noFill/>
            </a:ln>
            <a:effectLst/>
          </c:spPr>
          <c:invertIfNegative val="0"/>
          <c:cat>
            <c:strRef>
              <c:f>DNN最佳統計!$A$2:$A$5</c:f>
              <c:strCache>
                <c:ptCount val="4"/>
                <c:pt idx="0">
                  <c:v>NowNews</c:v>
                </c:pt>
                <c:pt idx="1">
                  <c:v>AppleDaily</c:v>
                </c:pt>
                <c:pt idx="2">
                  <c:v>LTN</c:v>
                </c:pt>
                <c:pt idx="3">
                  <c:v>MoneyDJ</c:v>
                </c:pt>
              </c:strCache>
            </c:strRef>
          </c:cat>
          <c:val>
            <c:numRef>
              <c:f>DNN最佳統計!$E$2:$E$5</c:f>
              <c:numCache>
                <c:formatCode>#,##0,</c:formatCode>
                <c:ptCount val="4"/>
                <c:pt idx="0">
                  <c:v>3.748093E7</c:v>
                </c:pt>
                <c:pt idx="1">
                  <c:v>-934540.0</c:v>
                </c:pt>
                <c:pt idx="2">
                  <c:v>-917760.0</c:v>
                </c:pt>
                <c:pt idx="3">
                  <c:v>1.078903E7</c:v>
                </c:pt>
              </c:numCache>
            </c:numRef>
          </c:val>
          <c:extLst xmlns:c16r2="http://schemas.microsoft.com/office/drawing/2015/06/chart">
            <c:ext xmlns:c16="http://schemas.microsoft.com/office/drawing/2014/chart" uri="{C3380CC4-5D6E-409C-BE32-E72D297353CC}">
              <c16:uniqueId val="{00000000-C766-412D-B924-BBC6B2FAACDB}"/>
            </c:ext>
          </c:extLst>
        </c:ser>
        <c:dLbls>
          <c:showLegendKey val="0"/>
          <c:showVal val="0"/>
          <c:showCatName val="0"/>
          <c:showSerName val="0"/>
          <c:showPercent val="0"/>
          <c:showBubbleSize val="0"/>
        </c:dLbls>
        <c:gapWidth val="150"/>
        <c:axId val="1511560672"/>
        <c:axId val="1511287008"/>
      </c:barChart>
      <c:lineChart>
        <c:grouping val="standard"/>
        <c:varyColors val="0"/>
        <c:ser>
          <c:idx val="5"/>
          <c:order val="1"/>
          <c:tx>
            <c:strRef>
              <c:f>DNN最佳統計!$G$1</c:f>
              <c:strCache>
                <c:ptCount val="1"/>
                <c:pt idx="0">
                  <c:v>20D ROI</c:v>
                </c:pt>
              </c:strCache>
            </c:strRef>
          </c:tx>
          <c:spPr>
            <a:ln w="28575" cap="rnd">
              <a:solidFill>
                <a:schemeClr val="accent2"/>
              </a:solidFill>
              <a:round/>
            </a:ln>
            <a:effectLst/>
          </c:spPr>
          <c:marker>
            <c:symbol val="none"/>
          </c:marker>
          <c:cat>
            <c:strRef>
              <c:f>DNN最佳統計!$A$2:$A$5</c:f>
              <c:strCache>
                <c:ptCount val="4"/>
                <c:pt idx="0">
                  <c:v>NowNews</c:v>
                </c:pt>
                <c:pt idx="1">
                  <c:v>AppleDaily</c:v>
                </c:pt>
                <c:pt idx="2">
                  <c:v>LTN</c:v>
                </c:pt>
                <c:pt idx="3">
                  <c:v>MoneyDJ</c:v>
                </c:pt>
              </c:strCache>
            </c:strRef>
          </c:cat>
          <c:val>
            <c:numRef>
              <c:f>DNN最佳統計!$G$2:$G$5</c:f>
              <c:numCache>
                <c:formatCode>0.00%</c:formatCode>
                <c:ptCount val="4"/>
                <c:pt idx="0">
                  <c:v>0.0153671613918424</c:v>
                </c:pt>
                <c:pt idx="1">
                  <c:v>-0.00640643157634384</c:v>
                </c:pt>
                <c:pt idx="2">
                  <c:v>-0.00460884154746917</c:v>
                </c:pt>
                <c:pt idx="3">
                  <c:v>0.0570069535714553</c:v>
                </c:pt>
              </c:numCache>
            </c:numRef>
          </c:val>
          <c:smooth val="0"/>
          <c:extLst xmlns:c16r2="http://schemas.microsoft.com/office/drawing/2015/06/chart">
            <c:ext xmlns:c16="http://schemas.microsoft.com/office/drawing/2014/chart" uri="{C3380CC4-5D6E-409C-BE32-E72D297353CC}">
              <c16:uniqueId val="{00000001-C766-412D-B924-BBC6B2FAACDB}"/>
            </c:ext>
          </c:extLst>
        </c:ser>
        <c:dLbls>
          <c:showLegendKey val="0"/>
          <c:showVal val="0"/>
          <c:showCatName val="0"/>
          <c:showSerName val="0"/>
          <c:showPercent val="0"/>
          <c:showBubbleSize val="0"/>
        </c:dLbls>
        <c:marker val="1"/>
        <c:smooth val="0"/>
        <c:axId val="1408393552"/>
        <c:axId val="1327707072"/>
      </c:lineChart>
      <c:catAx>
        <c:axId val="151156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511287008"/>
        <c:crosses val="autoZero"/>
        <c:auto val="1"/>
        <c:lblAlgn val="ctr"/>
        <c:lblOffset val="100"/>
        <c:noMultiLvlLbl val="0"/>
      </c:catAx>
      <c:valAx>
        <c:axId val="1511287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Returns(000'NTD)</a:t>
                </a:r>
                <a:endParaRPr lang="zh-TW"/>
              </a:p>
            </c:rich>
          </c:tx>
          <c:layout/>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en-US"/>
          </a:p>
        </c:txPr>
        <c:crossAx val="1511560672"/>
        <c:crosses val="autoZero"/>
        <c:crossBetween val="between"/>
      </c:valAx>
      <c:valAx>
        <c:axId val="1327707072"/>
        <c:scaling>
          <c:orientation val="minMax"/>
        </c:scaling>
        <c:delete val="0"/>
        <c:axPos val="r"/>
        <c:numFmt formatCode="0.00%" sourceLinked="1"/>
        <c:majorTickMark val="out"/>
        <c:minorTickMark val="none"/>
        <c:tickLblPos val="nextTo"/>
        <c:spPr>
          <a:noFill/>
          <a:ln>
            <a:noFill/>
          </a:ln>
          <a:effectLst/>
        </c:spPr>
        <c:txPr>
          <a:bodyPr rot="-60000000" vert="horz"/>
          <a:lstStyle/>
          <a:p>
            <a:pPr>
              <a:defRPr/>
            </a:pPr>
            <a:endParaRPr lang="en-US"/>
          </a:p>
        </c:txPr>
        <c:crossAx val="1408393552"/>
        <c:crosses val="max"/>
        <c:crossBetween val="between"/>
      </c:valAx>
      <c:catAx>
        <c:axId val="1408393552"/>
        <c:scaling>
          <c:orientation val="minMax"/>
        </c:scaling>
        <c:delete val="1"/>
        <c:axPos val="b"/>
        <c:numFmt formatCode="General" sourceLinked="1"/>
        <c:majorTickMark val="out"/>
        <c:minorTickMark val="none"/>
        <c:tickLblPos val="nextTo"/>
        <c:crossAx val="1327707072"/>
        <c:crosses val="autoZero"/>
        <c:auto val="1"/>
        <c:lblAlgn val="ctr"/>
        <c:lblOffset val="100"/>
        <c:noMultiLvlLbl val="0"/>
      </c:catAx>
      <c:spPr>
        <a:noFill/>
        <a:ln w="25400">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6"/>
          <c:order val="0"/>
          <c:tx>
            <c:strRef>
              <c:f>DNN最佳統計!$H$1</c:f>
              <c:strCache>
                <c:ptCount val="1"/>
                <c:pt idx="0">
                  <c:v>60D Returns</c:v>
                </c:pt>
              </c:strCache>
            </c:strRef>
          </c:tx>
          <c:spPr>
            <a:solidFill>
              <a:schemeClr val="accent1"/>
            </a:solidFill>
            <a:ln>
              <a:noFill/>
            </a:ln>
            <a:effectLst/>
          </c:spPr>
          <c:invertIfNegative val="0"/>
          <c:cat>
            <c:strRef>
              <c:f>DNN最佳統計!$A$2:$A$5</c:f>
              <c:strCache>
                <c:ptCount val="4"/>
                <c:pt idx="0">
                  <c:v>NowNews</c:v>
                </c:pt>
                <c:pt idx="1">
                  <c:v>AppleDaily</c:v>
                </c:pt>
                <c:pt idx="2">
                  <c:v>LTN</c:v>
                </c:pt>
                <c:pt idx="3">
                  <c:v>MoneyDJ</c:v>
                </c:pt>
              </c:strCache>
            </c:strRef>
          </c:cat>
          <c:val>
            <c:numRef>
              <c:f>DNN最佳統計!$H$2:$H$5</c:f>
              <c:numCache>
                <c:formatCode>#,##0,</c:formatCode>
                <c:ptCount val="4"/>
                <c:pt idx="0">
                  <c:v>3.0721995E8</c:v>
                </c:pt>
                <c:pt idx="1">
                  <c:v>2.196E6</c:v>
                </c:pt>
                <c:pt idx="2">
                  <c:v>2.816172E7</c:v>
                </c:pt>
                <c:pt idx="3">
                  <c:v>4.259459E7</c:v>
                </c:pt>
              </c:numCache>
            </c:numRef>
          </c:val>
          <c:extLst xmlns:c16r2="http://schemas.microsoft.com/office/drawing/2015/06/chart">
            <c:ext xmlns:c16="http://schemas.microsoft.com/office/drawing/2014/chart" uri="{C3380CC4-5D6E-409C-BE32-E72D297353CC}">
              <c16:uniqueId val="{00000000-4784-4386-BEDB-74BBE182D9E2}"/>
            </c:ext>
          </c:extLst>
        </c:ser>
        <c:dLbls>
          <c:showLegendKey val="0"/>
          <c:showVal val="0"/>
          <c:showCatName val="0"/>
          <c:showSerName val="0"/>
          <c:showPercent val="0"/>
          <c:showBubbleSize val="0"/>
        </c:dLbls>
        <c:gapWidth val="150"/>
        <c:axId val="1249441904"/>
        <c:axId val="1406023968"/>
      </c:barChart>
      <c:lineChart>
        <c:grouping val="standard"/>
        <c:varyColors val="0"/>
        <c:ser>
          <c:idx val="8"/>
          <c:order val="1"/>
          <c:tx>
            <c:strRef>
              <c:f>DNN最佳統計!$J$1</c:f>
              <c:strCache>
                <c:ptCount val="1"/>
                <c:pt idx="0">
                  <c:v>60D ROI</c:v>
                </c:pt>
              </c:strCache>
            </c:strRef>
          </c:tx>
          <c:spPr>
            <a:ln w="28575" cap="rnd">
              <a:solidFill>
                <a:schemeClr val="accent2"/>
              </a:solidFill>
              <a:round/>
            </a:ln>
            <a:effectLst/>
          </c:spPr>
          <c:marker>
            <c:symbol val="none"/>
          </c:marker>
          <c:cat>
            <c:strRef>
              <c:f>DNN最佳統計!$A$2:$A$5</c:f>
              <c:strCache>
                <c:ptCount val="4"/>
                <c:pt idx="0">
                  <c:v>NowNews</c:v>
                </c:pt>
                <c:pt idx="1">
                  <c:v>AppleDaily</c:v>
                </c:pt>
                <c:pt idx="2">
                  <c:v>LTN</c:v>
                </c:pt>
                <c:pt idx="3">
                  <c:v>MoneyDJ</c:v>
                </c:pt>
              </c:strCache>
            </c:strRef>
          </c:cat>
          <c:val>
            <c:numRef>
              <c:f>DNN最佳統計!$J$2:$J$5</c:f>
              <c:numCache>
                <c:formatCode>0.00%</c:formatCode>
                <c:ptCount val="4"/>
                <c:pt idx="0">
                  <c:v>0.127370911838025</c:v>
                </c:pt>
                <c:pt idx="1">
                  <c:v>0.0149529798238272</c:v>
                </c:pt>
                <c:pt idx="2">
                  <c:v>0.144979030547985</c:v>
                </c:pt>
                <c:pt idx="3">
                  <c:v>0.22432056467709</c:v>
                </c:pt>
              </c:numCache>
            </c:numRef>
          </c:val>
          <c:smooth val="0"/>
          <c:extLst xmlns:c16r2="http://schemas.microsoft.com/office/drawing/2015/06/chart">
            <c:ext xmlns:c16="http://schemas.microsoft.com/office/drawing/2014/chart" uri="{C3380CC4-5D6E-409C-BE32-E72D297353CC}">
              <c16:uniqueId val="{00000001-4784-4386-BEDB-74BBE182D9E2}"/>
            </c:ext>
          </c:extLst>
        </c:ser>
        <c:dLbls>
          <c:showLegendKey val="0"/>
          <c:showVal val="0"/>
          <c:showCatName val="0"/>
          <c:showSerName val="0"/>
          <c:showPercent val="0"/>
          <c:showBubbleSize val="0"/>
        </c:dLbls>
        <c:marker val="1"/>
        <c:smooth val="0"/>
        <c:axId val="1406028448"/>
        <c:axId val="1406026672"/>
      </c:lineChart>
      <c:catAx>
        <c:axId val="124944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406023968"/>
        <c:crosses val="autoZero"/>
        <c:auto val="1"/>
        <c:lblAlgn val="ctr"/>
        <c:lblOffset val="100"/>
        <c:noMultiLvlLbl val="0"/>
      </c:catAx>
      <c:valAx>
        <c:axId val="1406023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Returns(000'NTD)</a:t>
                </a:r>
                <a:endParaRPr lang="zh-TW"/>
              </a:p>
            </c:rich>
          </c:tx>
          <c:layout/>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en-US"/>
          </a:p>
        </c:txPr>
        <c:crossAx val="1249441904"/>
        <c:crosses val="autoZero"/>
        <c:crossBetween val="between"/>
      </c:valAx>
      <c:valAx>
        <c:axId val="1406026672"/>
        <c:scaling>
          <c:orientation val="minMax"/>
        </c:scaling>
        <c:delete val="0"/>
        <c:axPos val="r"/>
        <c:numFmt formatCode="0.00%" sourceLinked="1"/>
        <c:majorTickMark val="out"/>
        <c:minorTickMark val="none"/>
        <c:tickLblPos val="nextTo"/>
        <c:spPr>
          <a:noFill/>
          <a:ln>
            <a:noFill/>
          </a:ln>
          <a:effectLst/>
        </c:spPr>
        <c:txPr>
          <a:bodyPr rot="-60000000" vert="horz"/>
          <a:lstStyle/>
          <a:p>
            <a:pPr>
              <a:defRPr/>
            </a:pPr>
            <a:endParaRPr lang="en-US"/>
          </a:p>
        </c:txPr>
        <c:crossAx val="1406028448"/>
        <c:crosses val="max"/>
        <c:crossBetween val="between"/>
      </c:valAx>
      <c:catAx>
        <c:axId val="1406028448"/>
        <c:scaling>
          <c:orientation val="minMax"/>
        </c:scaling>
        <c:delete val="1"/>
        <c:axPos val="b"/>
        <c:numFmt formatCode="General" sourceLinked="1"/>
        <c:majorTickMark val="out"/>
        <c:minorTickMark val="none"/>
        <c:tickLblPos val="nextTo"/>
        <c:crossAx val="1406026672"/>
        <c:crosses val="autoZero"/>
        <c:auto val="1"/>
        <c:lblAlgn val="ctr"/>
        <c:lblOffset val="100"/>
        <c:noMultiLvlLbl val="0"/>
      </c:catAx>
      <c:spPr>
        <a:noFill/>
        <a:ln w="25400">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工作表2!$B$1</c:f>
              <c:strCache>
                <c:ptCount val="1"/>
                <c:pt idx="0">
                  <c:v>5D Returns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工作表2!$A$2:$A$5</c:f>
              <c:strCache>
                <c:ptCount val="4"/>
                <c:pt idx="0">
                  <c:v>NowNews</c:v>
                </c:pt>
                <c:pt idx="1">
                  <c:v>AppleDaily</c:v>
                </c:pt>
                <c:pt idx="2">
                  <c:v>LTN</c:v>
                </c:pt>
                <c:pt idx="3">
                  <c:v>MoneyDJ</c:v>
                </c:pt>
              </c:strCache>
            </c:strRef>
          </c:cat>
          <c:val>
            <c:numRef>
              <c:f>工作表2!$B$2:$B$5</c:f>
              <c:numCache>
                <c:formatCode>#,##0,</c:formatCode>
                <c:ptCount val="4"/>
                <c:pt idx="0">
                  <c:v>-419010.0</c:v>
                </c:pt>
                <c:pt idx="1">
                  <c:v>-1.51056E6</c:v>
                </c:pt>
                <c:pt idx="2">
                  <c:v>637350.0</c:v>
                </c:pt>
                <c:pt idx="3">
                  <c:v>1.71943E6</c:v>
                </c:pt>
              </c:numCache>
            </c:numRef>
          </c:val>
          <c:extLst xmlns:c16r2="http://schemas.microsoft.com/office/drawing/2015/06/chart">
            <c:ext xmlns:c16="http://schemas.microsoft.com/office/drawing/2014/chart" uri="{C3380CC4-5D6E-409C-BE32-E72D297353CC}">
              <c16:uniqueId val="{00000000-8061-4CD2-B62D-AB18EB75909A}"/>
            </c:ext>
          </c:extLst>
        </c:ser>
        <c:dLbls>
          <c:showLegendKey val="0"/>
          <c:showVal val="0"/>
          <c:showCatName val="0"/>
          <c:showSerName val="0"/>
          <c:showPercent val="0"/>
          <c:showBubbleSize val="0"/>
        </c:dLbls>
        <c:gapWidth val="150"/>
        <c:axId val="1511384400"/>
        <c:axId val="1363293952"/>
      </c:barChart>
      <c:lineChart>
        <c:grouping val="standard"/>
        <c:varyColors val="0"/>
        <c:ser>
          <c:idx val="2"/>
          <c:order val="1"/>
          <c:tx>
            <c:strRef>
              <c:f>工作表2!$D$1</c:f>
              <c:strCache>
                <c:ptCount val="1"/>
                <c:pt idx="0">
                  <c:v>5D ROI</c:v>
                </c:pt>
              </c:strCache>
            </c:strRef>
          </c:tx>
          <c:spPr>
            <a:ln w="31750" cap="rnd">
              <a:solidFill>
                <a:schemeClr val="accent2"/>
              </a:solidFill>
              <a:round/>
            </a:ln>
            <a:effectLst/>
          </c:spPr>
          <c:marker>
            <c:symbol val="none"/>
          </c:marker>
          <c:cat>
            <c:strRef>
              <c:f>工作表2!$A$2:$A$5</c:f>
              <c:strCache>
                <c:ptCount val="4"/>
                <c:pt idx="0">
                  <c:v>NowNews</c:v>
                </c:pt>
                <c:pt idx="1">
                  <c:v>AppleDaily</c:v>
                </c:pt>
                <c:pt idx="2">
                  <c:v>LTN</c:v>
                </c:pt>
                <c:pt idx="3">
                  <c:v>MoneyDJ</c:v>
                </c:pt>
              </c:strCache>
            </c:strRef>
          </c:cat>
          <c:val>
            <c:numRef>
              <c:f>工作表2!$D$2:$D$5</c:f>
              <c:numCache>
                <c:formatCode>0.00%</c:formatCode>
                <c:ptCount val="4"/>
                <c:pt idx="0">
                  <c:v>-0.000172823329533483</c:v>
                </c:pt>
                <c:pt idx="1">
                  <c:v>-0.0104166946813249</c:v>
                </c:pt>
                <c:pt idx="2">
                  <c:v>0.00327554545142449</c:v>
                </c:pt>
                <c:pt idx="3">
                  <c:v>0.00914229645226705</c:v>
                </c:pt>
              </c:numCache>
            </c:numRef>
          </c:val>
          <c:smooth val="0"/>
          <c:extLst xmlns:c16r2="http://schemas.microsoft.com/office/drawing/2015/06/chart">
            <c:ext xmlns:c16="http://schemas.microsoft.com/office/drawing/2014/chart" uri="{C3380CC4-5D6E-409C-BE32-E72D297353CC}">
              <c16:uniqueId val="{00000001-8061-4CD2-B62D-AB18EB75909A}"/>
            </c:ext>
          </c:extLst>
        </c:ser>
        <c:dLbls>
          <c:showLegendKey val="0"/>
          <c:showVal val="0"/>
          <c:showCatName val="0"/>
          <c:showSerName val="0"/>
          <c:showPercent val="0"/>
          <c:showBubbleSize val="0"/>
        </c:dLbls>
        <c:marker val="1"/>
        <c:smooth val="0"/>
        <c:axId val="1363299056"/>
        <c:axId val="1363297008"/>
      </c:lineChart>
      <c:catAx>
        <c:axId val="15113844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vert="horz"/>
          <a:lstStyle/>
          <a:p>
            <a:pPr>
              <a:defRPr/>
            </a:pPr>
            <a:endParaRPr lang="en-US"/>
          </a:p>
        </c:txPr>
        <c:crossAx val="1363293952"/>
        <c:crosses val="autoZero"/>
        <c:auto val="1"/>
        <c:lblAlgn val="ctr"/>
        <c:lblOffset val="100"/>
        <c:noMultiLvlLbl val="0"/>
      </c:catAx>
      <c:valAx>
        <c:axId val="13632939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vert="horz"/>
              <a:lstStyle/>
              <a:p>
                <a:pPr>
                  <a:defRPr/>
                </a:pPr>
                <a:r>
                  <a:rPr lang="en-US"/>
                  <a:t>Returns(000'NTD)</a:t>
                </a:r>
                <a:endParaRPr lang="zh-TW"/>
              </a:p>
            </c:rich>
          </c:tx>
          <c:layout/>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en-US"/>
          </a:p>
        </c:txPr>
        <c:crossAx val="1511384400"/>
        <c:crosses val="autoZero"/>
        <c:crossBetween val="between"/>
      </c:valAx>
      <c:valAx>
        <c:axId val="1363297008"/>
        <c:scaling>
          <c:orientation val="minMax"/>
        </c:scaling>
        <c:delete val="0"/>
        <c:axPos val="r"/>
        <c:numFmt formatCode="0.00%" sourceLinked="1"/>
        <c:majorTickMark val="none"/>
        <c:minorTickMark val="none"/>
        <c:tickLblPos val="nextTo"/>
        <c:spPr>
          <a:noFill/>
          <a:ln>
            <a:noFill/>
          </a:ln>
          <a:effectLst/>
        </c:spPr>
        <c:txPr>
          <a:bodyPr rot="-60000000" vert="horz"/>
          <a:lstStyle/>
          <a:p>
            <a:pPr>
              <a:defRPr/>
            </a:pPr>
            <a:endParaRPr lang="en-US"/>
          </a:p>
        </c:txPr>
        <c:crossAx val="1363299056"/>
        <c:crosses val="max"/>
        <c:crossBetween val="between"/>
      </c:valAx>
      <c:catAx>
        <c:axId val="1363299056"/>
        <c:scaling>
          <c:orientation val="minMax"/>
        </c:scaling>
        <c:delete val="1"/>
        <c:axPos val="b"/>
        <c:numFmt formatCode="General" sourceLinked="1"/>
        <c:majorTickMark val="none"/>
        <c:minorTickMark val="none"/>
        <c:tickLblPos val="nextTo"/>
        <c:crossAx val="1363297008"/>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工作表2!$E$1</c:f>
              <c:strCache>
                <c:ptCount val="1"/>
                <c:pt idx="0">
                  <c:v>20D Returns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工作表2!$A$2:$A$5</c:f>
              <c:strCache>
                <c:ptCount val="4"/>
                <c:pt idx="0">
                  <c:v>NowNews</c:v>
                </c:pt>
                <c:pt idx="1">
                  <c:v>AppleDaily</c:v>
                </c:pt>
                <c:pt idx="2">
                  <c:v>LTN</c:v>
                </c:pt>
                <c:pt idx="3">
                  <c:v>MoneyDJ</c:v>
                </c:pt>
              </c:strCache>
            </c:strRef>
          </c:cat>
          <c:val>
            <c:numRef>
              <c:f>工作表2!$E$2:$E$5</c:f>
              <c:numCache>
                <c:formatCode>#,##0,</c:formatCode>
                <c:ptCount val="4"/>
                <c:pt idx="0">
                  <c:v>1.183669E7</c:v>
                </c:pt>
                <c:pt idx="1">
                  <c:v>1.57402E6</c:v>
                </c:pt>
                <c:pt idx="2">
                  <c:v>3.52134E6</c:v>
                </c:pt>
                <c:pt idx="3">
                  <c:v>1.088701E7</c:v>
                </c:pt>
              </c:numCache>
            </c:numRef>
          </c:val>
          <c:extLst xmlns:c16r2="http://schemas.microsoft.com/office/drawing/2015/06/chart">
            <c:ext xmlns:c16="http://schemas.microsoft.com/office/drawing/2014/chart" uri="{C3380CC4-5D6E-409C-BE32-E72D297353CC}">
              <c16:uniqueId val="{00000000-5BCA-4E92-B6AB-040D5A372E11}"/>
            </c:ext>
          </c:extLst>
        </c:ser>
        <c:dLbls>
          <c:showLegendKey val="0"/>
          <c:showVal val="0"/>
          <c:showCatName val="0"/>
          <c:showSerName val="0"/>
          <c:showPercent val="0"/>
          <c:showBubbleSize val="0"/>
        </c:dLbls>
        <c:gapWidth val="150"/>
        <c:axId val="1405646704"/>
        <c:axId val="1405648752"/>
      </c:barChart>
      <c:lineChart>
        <c:grouping val="standard"/>
        <c:varyColors val="0"/>
        <c:ser>
          <c:idx val="2"/>
          <c:order val="1"/>
          <c:tx>
            <c:strRef>
              <c:f>工作表2!$G$1</c:f>
              <c:strCache>
                <c:ptCount val="1"/>
                <c:pt idx="0">
                  <c:v>20D ROI</c:v>
                </c:pt>
              </c:strCache>
            </c:strRef>
          </c:tx>
          <c:spPr>
            <a:ln w="31750" cap="rnd">
              <a:solidFill>
                <a:schemeClr val="accent2"/>
              </a:solidFill>
              <a:round/>
            </a:ln>
            <a:effectLst/>
          </c:spPr>
          <c:marker>
            <c:symbol val="none"/>
          </c:marker>
          <c:val>
            <c:numRef>
              <c:f>工作表2!$G$2:$G$5</c:f>
              <c:numCache>
                <c:formatCode>0.00%</c:formatCode>
                <c:ptCount val="4"/>
                <c:pt idx="0">
                  <c:v>0.00482765731717965</c:v>
                </c:pt>
                <c:pt idx="1">
                  <c:v>0.0108837582370472</c:v>
                </c:pt>
                <c:pt idx="2">
                  <c:v>0.0178829241166366</c:v>
                </c:pt>
                <c:pt idx="3">
                  <c:v>0.0574232405940323</c:v>
                </c:pt>
              </c:numCache>
            </c:numRef>
          </c:val>
          <c:smooth val="0"/>
          <c:extLst xmlns:c16r2="http://schemas.microsoft.com/office/drawing/2015/06/chart">
            <c:ext xmlns:c16="http://schemas.microsoft.com/office/drawing/2014/chart" uri="{C3380CC4-5D6E-409C-BE32-E72D297353CC}">
              <c16:uniqueId val="{00000001-5BCA-4E92-B6AB-040D5A372E11}"/>
            </c:ext>
          </c:extLst>
        </c:ser>
        <c:dLbls>
          <c:showLegendKey val="0"/>
          <c:showVal val="0"/>
          <c:showCatName val="0"/>
          <c:showSerName val="0"/>
          <c:showPercent val="0"/>
          <c:showBubbleSize val="0"/>
        </c:dLbls>
        <c:marker val="1"/>
        <c:smooth val="0"/>
        <c:axId val="1405866816"/>
        <c:axId val="1405352832"/>
      </c:lineChart>
      <c:catAx>
        <c:axId val="140564670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vert="horz"/>
          <a:lstStyle/>
          <a:p>
            <a:pPr>
              <a:defRPr/>
            </a:pPr>
            <a:endParaRPr lang="en-US"/>
          </a:p>
        </c:txPr>
        <c:crossAx val="1405648752"/>
        <c:crosses val="autoZero"/>
        <c:auto val="1"/>
        <c:lblAlgn val="ctr"/>
        <c:lblOffset val="100"/>
        <c:noMultiLvlLbl val="0"/>
      </c:catAx>
      <c:valAx>
        <c:axId val="14056487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vert="horz"/>
              <a:lstStyle/>
              <a:p>
                <a:pPr>
                  <a:defRPr/>
                </a:pPr>
                <a:r>
                  <a:rPr lang="en-US"/>
                  <a:t>Returns(000'NTD)</a:t>
                </a:r>
                <a:endParaRPr lang="zh-TW"/>
              </a:p>
            </c:rich>
          </c:tx>
          <c:layout/>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en-US"/>
          </a:p>
        </c:txPr>
        <c:crossAx val="1405646704"/>
        <c:crosses val="autoZero"/>
        <c:crossBetween val="between"/>
      </c:valAx>
      <c:valAx>
        <c:axId val="1405352832"/>
        <c:scaling>
          <c:orientation val="minMax"/>
        </c:scaling>
        <c:delete val="0"/>
        <c:axPos val="r"/>
        <c:numFmt formatCode="0.00%" sourceLinked="1"/>
        <c:majorTickMark val="none"/>
        <c:minorTickMark val="none"/>
        <c:tickLblPos val="nextTo"/>
        <c:spPr>
          <a:noFill/>
          <a:ln>
            <a:noFill/>
          </a:ln>
          <a:effectLst/>
        </c:spPr>
        <c:txPr>
          <a:bodyPr rot="-60000000" vert="horz"/>
          <a:lstStyle/>
          <a:p>
            <a:pPr>
              <a:defRPr/>
            </a:pPr>
            <a:endParaRPr lang="en-US"/>
          </a:p>
        </c:txPr>
        <c:crossAx val="1405866816"/>
        <c:crosses val="max"/>
        <c:crossBetween val="between"/>
      </c:valAx>
      <c:catAx>
        <c:axId val="1405866816"/>
        <c:scaling>
          <c:orientation val="minMax"/>
        </c:scaling>
        <c:delete val="1"/>
        <c:axPos val="b"/>
        <c:numFmt formatCode="General" sourceLinked="1"/>
        <c:majorTickMark val="none"/>
        <c:minorTickMark val="none"/>
        <c:tickLblPos val="nextTo"/>
        <c:crossAx val="1405352832"/>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工作表2!$H$1</c:f>
              <c:strCache>
                <c:ptCount val="1"/>
                <c:pt idx="0">
                  <c:v>60D Returns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工作表2!$A$2:$A$5</c:f>
              <c:strCache>
                <c:ptCount val="4"/>
                <c:pt idx="0">
                  <c:v>NowNews</c:v>
                </c:pt>
                <c:pt idx="1">
                  <c:v>AppleDaily</c:v>
                </c:pt>
                <c:pt idx="2">
                  <c:v>LTN</c:v>
                </c:pt>
                <c:pt idx="3">
                  <c:v>MoneyDJ</c:v>
                </c:pt>
              </c:strCache>
            </c:strRef>
          </c:cat>
          <c:val>
            <c:numRef>
              <c:f>工作表2!$H$2:$H$5</c:f>
              <c:numCache>
                <c:formatCode>#,##0,</c:formatCode>
                <c:ptCount val="4"/>
                <c:pt idx="0">
                  <c:v>2.274149E7</c:v>
                </c:pt>
                <c:pt idx="1">
                  <c:v>4.12381E6</c:v>
                </c:pt>
                <c:pt idx="2">
                  <c:v>1.304626E7</c:v>
                </c:pt>
                <c:pt idx="3">
                  <c:v>2.431507E7</c:v>
                </c:pt>
              </c:numCache>
            </c:numRef>
          </c:val>
          <c:extLst xmlns:c16r2="http://schemas.microsoft.com/office/drawing/2015/06/chart">
            <c:ext xmlns:c16="http://schemas.microsoft.com/office/drawing/2014/chart" uri="{C3380CC4-5D6E-409C-BE32-E72D297353CC}">
              <c16:uniqueId val="{00000000-5305-4F84-B85E-4F14FDF195B4}"/>
            </c:ext>
          </c:extLst>
        </c:ser>
        <c:dLbls>
          <c:showLegendKey val="0"/>
          <c:showVal val="0"/>
          <c:showCatName val="0"/>
          <c:showSerName val="0"/>
          <c:showPercent val="0"/>
          <c:showBubbleSize val="0"/>
        </c:dLbls>
        <c:gapWidth val="150"/>
        <c:axId val="1511443344"/>
        <c:axId val="1511153312"/>
      </c:barChart>
      <c:lineChart>
        <c:grouping val="standard"/>
        <c:varyColors val="0"/>
        <c:ser>
          <c:idx val="2"/>
          <c:order val="1"/>
          <c:tx>
            <c:strRef>
              <c:f>工作表2!$J$1</c:f>
              <c:strCache>
                <c:ptCount val="1"/>
                <c:pt idx="0">
                  <c:v>60D ROI</c:v>
                </c:pt>
              </c:strCache>
            </c:strRef>
          </c:tx>
          <c:spPr>
            <a:ln w="31750" cap="rnd">
              <a:solidFill>
                <a:schemeClr val="accent2"/>
              </a:solidFill>
              <a:round/>
            </a:ln>
            <a:effectLst/>
          </c:spPr>
          <c:marker>
            <c:symbol val="none"/>
          </c:marker>
          <c:val>
            <c:numRef>
              <c:f>工作表2!$J$2:$J$5</c:f>
              <c:numCache>
                <c:formatCode>0.00%</c:formatCode>
                <c:ptCount val="4"/>
                <c:pt idx="0">
                  <c:v>0.00890339405838471</c:v>
                </c:pt>
                <c:pt idx="1">
                  <c:v>0.0277861216347024</c:v>
                </c:pt>
                <c:pt idx="2">
                  <c:v>0.064647987672034</c:v>
                </c:pt>
                <c:pt idx="3">
                  <c:v>0.124550589573617</c:v>
                </c:pt>
              </c:numCache>
            </c:numRef>
          </c:val>
          <c:smooth val="0"/>
          <c:extLst xmlns:c16r2="http://schemas.microsoft.com/office/drawing/2015/06/chart">
            <c:ext xmlns:c16="http://schemas.microsoft.com/office/drawing/2014/chart" uri="{C3380CC4-5D6E-409C-BE32-E72D297353CC}">
              <c16:uniqueId val="{00000001-5305-4F84-B85E-4F14FDF195B4}"/>
            </c:ext>
          </c:extLst>
        </c:ser>
        <c:dLbls>
          <c:showLegendKey val="0"/>
          <c:showVal val="0"/>
          <c:showCatName val="0"/>
          <c:showSerName val="0"/>
          <c:showPercent val="0"/>
          <c:showBubbleSize val="0"/>
        </c:dLbls>
        <c:marker val="1"/>
        <c:smooth val="0"/>
        <c:axId val="1511656416"/>
        <c:axId val="1511654096"/>
      </c:lineChart>
      <c:catAx>
        <c:axId val="15114433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vert="horz"/>
          <a:lstStyle/>
          <a:p>
            <a:pPr>
              <a:defRPr/>
            </a:pPr>
            <a:endParaRPr lang="en-US"/>
          </a:p>
        </c:txPr>
        <c:crossAx val="1511153312"/>
        <c:crosses val="autoZero"/>
        <c:auto val="1"/>
        <c:lblAlgn val="ctr"/>
        <c:lblOffset val="100"/>
        <c:noMultiLvlLbl val="0"/>
      </c:catAx>
      <c:valAx>
        <c:axId val="151115331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vert="horz"/>
              <a:lstStyle/>
              <a:p>
                <a:pPr>
                  <a:defRPr/>
                </a:pPr>
                <a:r>
                  <a:rPr lang="en-US"/>
                  <a:t>Returns(000'NTD)</a:t>
                </a:r>
                <a:endParaRPr lang="zh-TW"/>
              </a:p>
            </c:rich>
          </c:tx>
          <c:layout/>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en-US"/>
          </a:p>
        </c:txPr>
        <c:crossAx val="1511443344"/>
        <c:crosses val="autoZero"/>
        <c:crossBetween val="between"/>
      </c:valAx>
      <c:valAx>
        <c:axId val="1511654096"/>
        <c:scaling>
          <c:orientation val="minMax"/>
        </c:scaling>
        <c:delete val="0"/>
        <c:axPos val="r"/>
        <c:numFmt formatCode="0.00%" sourceLinked="1"/>
        <c:majorTickMark val="none"/>
        <c:minorTickMark val="none"/>
        <c:tickLblPos val="nextTo"/>
        <c:spPr>
          <a:noFill/>
          <a:ln>
            <a:noFill/>
          </a:ln>
          <a:effectLst/>
        </c:spPr>
        <c:txPr>
          <a:bodyPr rot="-60000000" vert="horz"/>
          <a:lstStyle/>
          <a:p>
            <a:pPr>
              <a:defRPr/>
            </a:pPr>
            <a:endParaRPr lang="en-US"/>
          </a:p>
        </c:txPr>
        <c:crossAx val="1511656416"/>
        <c:crosses val="max"/>
        <c:crossBetween val="between"/>
      </c:valAx>
      <c:catAx>
        <c:axId val="1511656416"/>
        <c:scaling>
          <c:orientation val="minMax"/>
        </c:scaling>
        <c:delete val="1"/>
        <c:axPos val="b"/>
        <c:numFmt formatCode="General" sourceLinked="1"/>
        <c:majorTickMark val="none"/>
        <c:minorTickMark val="none"/>
        <c:tickLblPos val="nextTo"/>
        <c:crossAx val="1511654096"/>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round/>
    </a:ln>
    <a:effectLst/>
  </c:spPr>
  <c:txPr>
    <a:bodyPr/>
    <a:lstStyle/>
    <a:p>
      <a:pPr>
        <a:defRPr sz="16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C72C0129-022D-401F-A52D-1F9820E15368}" type="datetimeFigureOut">
              <a:rPr lang="zh-TW" altLang="en-US"/>
              <a:pPr>
                <a:defRPr/>
              </a:pPr>
              <a:t>2016/12/30</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96E8DF6-B054-4FFE-89D0-5CFE4CCCCF61}" type="slidenum">
              <a:rPr lang="zh-TW" altLang="en-US"/>
              <a:pPr>
                <a:defRPr/>
              </a:pPr>
              <a:t>‹#›</a:t>
            </a:fld>
            <a:endParaRPr lang="zh-TW" altLang="en-US"/>
          </a:p>
        </p:txBody>
      </p:sp>
    </p:spTree>
    <p:extLst>
      <p:ext uri="{BB962C8B-B14F-4D97-AF65-F5344CB8AC3E}">
        <p14:creationId xmlns:p14="http://schemas.microsoft.com/office/powerpoint/2010/main" val="388286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defRPr>
            </a:lvl1pPr>
          </a:lstStyle>
          <a:p>
            <a:pPr>
              <a:defRPr/>
            </a:pPr>
            <a:fld id="{398B6CEF-DEA6-4B03-93E6-02F71F0913F2}" type="datetimeFigureOut">
              <a:rPr lang="zh-TW" altLang="en-US"/>
              <a:pPr>
                <a:defRPr/>
              </a:pPr>
              <a:t>2016/12/30</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smtClean="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pitchFamily="34" charset="0"/>
              </a:defRPr>
            </a:lvl1pPr>
          </a:lstStyle>
          <a:p>
            <a:pPr>
              <a:defRPr/>
            </a:pPr>
            <a:fld id="{CC37BE81-25FA-464E-A2F0-A651BAE83B62}" type="slidenum">
              <a:rPr lang="zh-TW" altLang="en-US"/>
              <a:pPr>
                <a:defRPr/>
              </a:pPr>
              <a:t>‹#›</a:t>
            </a:fld>
            <a:endParaRPr lang="zh-TW" altLang="en-US"/>
          </a:p>
        </p:txBody>
      </p:sp>
    </p:spTree>
    <p:extLst>
      <p:ext uri="{BB962C8B-B14F-4D97-AF65-F5344CB8AC3E}">
        <p14:creationId xmlns:p14="http://schemas.microsoft.com/office/powerpoint/2010/main" val="2444436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mn-lt"/>
                <a:ea typeface="MS PGothic" pitchFamily="34" charset="-128"/>
                <a:cs typeface="新細明體" charset="0"/>
              </a:rPr>
              <a:t>Min-</a:t>
            </a:r>
            <a:r>
              <a:rPr lang="en-US" sz="1200" b="1" i="0" kern="1200" dirty="0" err="1" smtClean="0">
                <a:solidFill>
                  <a:schemeClr val="tx1"/>
                </a:solidFill>
                <a:effectLst/>
                <a:latin typeface="+mn-lt"/>
                <a:ea typeface="MS PGothic" pitchFamily="34" charset="-128"/>
                <a:cs typeface="新細明體" charset="0"/>
              </a:rPr>
              <a:t>Yuh</a:t>
            </a:r>
            <a:r>
              <a:rPr lang="en-US" sz="1200" b="1" i="0" kern="1200" dirty="0" smtClean="0">
                <a:solidFill>
                  <a:schemeClr val="tx1"/>
                </a:solidFill>
                <a:effectLst/>
                <a:latin typeface="+mn-lt"/>
                <a:ea typeface="MS PGothic" pitchFamily="34" charset="-128"/>
                <a:cs typeface="新細明體" charset="0"/>
              </a:rPr>
              <a:t> Day</a:t>
            </a:r>
            <a:r>
              <a:rPr lang="en-US" sz="1200" b="0" i="0" kern="1200" dirty="0" smtClean="0">
                <a:solidFill>
                  <a:schemeClr val="tx1"/>
                </a:solidFill>
                <a:effectLst/>
                <a:latin typeface="+mn-lt"/>
                <a:ea typeface="MS PGothic" pitchFamily="34" charset="-128"/>
                <a:cs typeface="新細明體" charset="0"/>
              </a:rPr>
              <a:t> and Chia-Chou Lee, "Deep Learning for Financial Sentiment Analysis on Finance News Providers", The 7th International Workshop on Mining and Analyzing Social Networks for Decision Support (MSNDS 2016), San Francisco, California, USA, Aug 18-21, 2016, in Proceedings of the 2016 IEEE/ACM International Conference on Advances in Social Networks Analysis and Mining (ASONAM 2016), San Francisco, California, USA, Aug 18-21, 2016.</a:t>
            </a:r>
          </a:p>
        </p:txBody>
      </p:sp>
      <p:sp>
        <p:nvSpPr>
          <p:cNvPr id="4" name="投影片編號版面配置區 3"/>
          <p:cNvSpPr>
            <a:spLocks noGrp="1"/>
          </p:cNvSpPr>
          <p:nvPr>
            <p:ph type="sldNum" sz="quarter" idx="10"/>
          </p:nvPr>
        </p:nvSpPr>
        <p:spPr/>
        <p:txBody>
          <a:bodyPr/>
          <a:lstStyle/>
          <a:p>
            <a:fld id="{7C7301C6-346D-44C8-B7D9-057709828726}" type="slidenum">
              <a:rPr lang="zh-TW" altLang="en-US" smtClean="0"/>
              <a:t>99</a:t>
            </a:fld>
            <a:endParaRPr lang="zh-TW" altLang="en-US"/>
          </a:p>
        </p:txBody>
      </p:sp>
    </p:spTree>
    <p:extLst>
      <p:ext uri="{BB962C8B-B14F-4D97-AF65-F5344CB8AC3E}">
        <p14:creationId xmlns:p14="http://schemas.microsoft.com/office/powerpoint/2010/main" val="193289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C7301C6-346D-44C8-B7D9-057709828726}" type="slidenum">
              <a:rPr lang="zh-TW" altLang="en-US" smtClean="0"/>
              <a:t>137</a:t>
            </a:fld>
            <a:endParaRPr lang="zh-TW" altLang="en-US"/>
          </a:p>
        </p:txBody>
      </p:sp>
    </p:spTree>
    <p:extLst>
      <p:ext uri="{BB962C8B-B14F-4D97-AF65-F5344CB8AC3E}">
        <p14:creationId xmlns:p14="http://schemas.microsoft.com/office/powerpoint/2010/main" val="157213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D8A174DE-7399-4FAF-8713-5B9736F2F8B2}" type="datetime1">
              <a:rPr lang="zh-TW" altLang="en-US"/>
              <a:pPr>
                <a:defRPr/>
              </a:pPr>
              <a:t>2016/12/30</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7932B402-6D6A-4C9A-A75A-FDAD2E780D65}" type="slidenum">
              <a:rPr lang="zh-TW" altLang="en-US"/>
              <a:pPr>
                <a:defRPr/>
              </a:pPr>
              <a:t>‹#›</a:t>
            </a:fld>
            <a:endParaRPr lang="zh-TW" altLang="en-US"/>
          </a:p>
        </p:txBody>
      </p:sp>
    </p:spTree>
    <p:extLst>
      <p:ext uri="{BB962C8B-B14F-4D97-AF65-F5344CB8AC3E}">
        <p14:creationId xmlns:p14="http://schemas.microsoft.com/office/powerpoint/2010/main" val="19263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55B8974-7798-42B3-A1B4-27D4BF8EA247}" type="datetime1">
              <a:rPr lang="zh-TW" altLang="en-US"/>
              <a:pPr>
                <a:defRPr/>
              </a:pPr>
              <a:t>2016/12/30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DCEEE9-7387-4C83-BCC0-B99AD344B485}" type="slidenum">
              <a:rPr lang="zh-TW" altLang="en-US"/>
              <a:pPr>
                <a:defRPr/>
              </a:pPr>
              <a:t>‹#›</a:t>
            </a:fld>
            <a:endParaRPr lang="zh-TW" altLang="en-US"/>
          </a:p>
        </p:txBody>
      </p:sp>
    </p:spTree>
    <p:extLst>
      <p:ext uri="{BB962C8B-B14F-4D97-AF65-F5344CB8AC3E}">
        <p14:creationId xmlns:p14="http://schemas.microsoft.com/office/powerpoint/2010/main" val="2320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649D65A-E779-4EBC-8F20-05FD1E789EF8}" type="datetime1">
              <a:rPr lang="zh-TW" altLang="en-US"/>
              <a:pPr>
                <a:defRPr/>
              </a:pPr>
              <a:t>2016/12/30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33180FC-6B0B-4AD0-8BCE-15C0005B9CF9}" type="slidenum">
              <a:rPr lang="zh-TW" altLang="en-US"/>
              <a:pPr>
                <a:defRPr/>
              </a:pPr>
              <a:t>‹#›</a:t>
            </a:fld>
            <a:endParaRPr lang="zh-TW" altLang="en-US"/>
          </a:p>
        </p:txBody>
      </p:sp>
    </p:spTree>
    <p:extLst>
      <p:ext uri="{BB962C8B-B14F-4D97-AF65-F5344CB8AC3E}">
        <p14:creationId xmlns:p14="http://schemas.microsoft.com/office/powerpoint/2010/main" val="40256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EA7A8117-F5CA-49B3-9AE8-B66B796AEA97}" type="datetime1">
              <a:rPr lang="zh-TW" altLang="en-US"/>
              <a:pPr>
                <a:defRPr/>
              </a:pPr>
              <a:t>2016/12/30</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E78C9E75-97FD-45D9-8ED3-955348887BB1}" type="slidenum">
              <a:rPr lang="zh-TW" altLang="en-US"/>
              <a:pPr>
                <a:defRPr/>
              </a:pPr>
              <a:t>‹#›</a:t>
            </a:fld>
            <a:endParaRPr lang="zh-TW" altLang="en-US"/>
          </a:p>
        </p:txBody>
      </p:sp>
    </p:spTree>
    <p:extLst>
      <p:ext uri="{BB962C8B-B14F-4D97-AF65-F5344CB8AC3E}">
        <p14:creationId xmlns:p14="http://schemas.microsoft.com/office/powerpoint/2010/main" val="34907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0F01D57-3C38-485F-A5BA-38A4154D1BBF}" type="datetime1">
              <a:rPr lang="zh-TW" altLang="en-US"/>
              <a:pPr>
                <a:defRPr/>
              </a:pPr>
              <a:t>2016/12/30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B024E28-1ACB-44F7-99BA-BF1B88651E9B}" type="slidenum">
              <a:rPr lang="zh-TW" altLang="en-US"/>
              <a:pPr>
                <a:defRPr/>
              </a:pPr>
              <a:t>‹#›</a:t>
            </a:fld>
            <a:endParaRPr lang="zh-TW" altLang="en-US"/>
          </a:p>
        </p:txBody>
      </p:sp>
    </p:spTree>
    <p:extLst>
      <p:ext uri="{BB962C8B-B14F-4D97-AF65-F5344CB8AC3E}">
        <p14:creationId xmlns:p14="http://schemas.microsoft.com/office/powerpoint/2010/main" val="3125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8B077019-D080-4302-A620-8874F806370A}" type="datetime1">
              <a:rPr lang="zh-TW" altLang="en-US"/>
              <a:pPr>
                <a:defRPr/>
              </a:pPr>
              <a:t>2016/12/30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7A9801-FC0E-4D88-8A6C-29F1315C8650}" type="slidenum">
              <a:rPr lang="zh-TW" altLang="en-US"/>
              <a:pPr>
                <a:defRPr/>
              </a:pPr>
              <a:t>‹#›</a:t>
            </a:fld>
            <a:endParaRPr lang="zh-TW" altLang="en-US"/>
          </a:p>
        </p:txBody>
      </p:sp>
    </p:spTree>
    <p:extLst>
      <p:ext uri="{BB962C8B-B14F-4D97-AF65-F5344CB8AC3E}">
        <p14:creationId xmlns:p14="http://schemas.microsoft.com/office/powerpoint/2010/main" val="393922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8075603B-203C-40CF-AAE0-1F27196C21BF}" type="datetime1">
              <a:rPr lang="zh-TW" altLang="en-US"/>
              <a:pPr>
                <a:defRPr/>
              </a:pPr>
              <a:t>2016/12/30</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27CFAE-FA54-4E36-B923-24FFDDA53C13}" type="slidenum">
              <a:rPr lang="zh-TW" altLang="en-US"/>
              <a:pPr>
                <a:defRPr/>
              </a:pPr>
              <a:t>‹#›</a:t>
            </a:fld>
            <a:endParaRPr lang="zh-TW" altLang="en-US"/>
          </a:p>
        </p:txBody>
      </p:sp>
    </p:spTree>
    <p:extLst>
      <p:ext uri="{BB962C8B-B14F-4D97-AF65-F5344CB8AC3E}">
        <p14:creationId xmlns:p14="http://schemas.microsoft.com/office/powerpoint/2010/main" val="39269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4F77DD28-F6B9-4809-9190-7B5EF78560CB}" type="datetime1">
              <a:rPr lang="zh-TW" altLang="en-US"/>
              <a:pPr>
                <a:defRPr/>
              </a:pPr>
              <a:t>2016/12/30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6302B54-F380-403C-8C88-31ABACEBE624}" type="slidenum">
              <a:rPr lang="zh-TW" altLang="en-US"/>
              <a:pPr>
                <a:defRPr/>
              </a:pPr>
              <a:t>‹#›</a:t>
            </a:fld>
            <a:endParaRPr lang="zh-TW" altLang="en-US"/>
          </a:p>
        </p:txBody>
      </p:sp>
    </p:spTree>
    <p:extLst>
      <p:ext uri="{BB962C8B-B14F-4D97-AF65-F5344CB8AC3E}">
        <p14:creationId xmlns:p14="http://schemas.microsoft.com/office/powerpoint/2010/main" val="39785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DA7CADA-511E-469A-AB85-F561DD59866F}" type="datetime1">
              <a:rPr lang="zh-TW" altLang="en-US"/>
              <a:pPr>
                <a:defRPr/>
              </a:pPr>
              <a:t>2016/12/30</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B42FA49-737E-41E5-B3D8-A9D9B2507194}" type="slidenum">
              <a:rPr lang="zh-TW" altLang="en-US"/>
              <a:pPr>
                <a:defRPr/>
              </a:pPr>
              <a:t>‹#›</a:t>
            </a:fld>
            <a:endParaRPr lang="zh-TW" altLang="en-US"/>
          </a:p>
        </p:txBody>
      </p:sp>
    </p:spTree>
    <p:extLst>
      <p:ext uri="{BB962C8B-B14F-4D97-AF65-F5344CB8AC3E}">
        <p14:creationId xmlns:p14="http://schemas.microsoft.com/office/powerpoint/2010/main" val="17850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6143870-5F10-4D76-8D8B-89AAD8A00E82}" type="datetime1">
              <a:rPr lang="zh-TW" altLang="en-US"/>
              <a:pPr>
                <a:defRPr/>
              </a:pPr>
              <a:t>2016/12/30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414FB1-0410-4AE1-B822-F1FE73B2D14D}" type="slidenum">
              <a:rPr lang="zh-TW" altLang="en-US"/>
              <a:pPr>
                <a:defRPr/>
              </a:pPr>
              <a:t>‹#›</a:t>
            </a:fld>
            <a:endParaRPr lang="zh-TW" altLang="en-US"/>
          </a:p>
        </p:txBody>
      </p:sp>
    </p:spTree>
    <p:extLst>
      <p:ext uri="{BB962C8B-B14F-4D97-AF65-F5344CB8AC3E}">
        <p14:creationId xmlns:p14="http://schemas.microsoft.com/office/powerpoint/2010/main" val="349169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0B351BE-0651-4439-A96D-A8AF55668BF6}" type="datetime1">
              <a:rPr lang="zh-TW" altLang="en-US"/>
              <a:pPr>
                <a:defRPr/>
              </a:pPr>
              <a:t>2016/12/30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77D47A4-EEE4-40D9-B3F4-E20BDA7A7E13}" type="slidenum">
              <a:rPr lang="zh-TW" altLang="en-US"/>
              <a:pPr>
                <a:defRPr/>
              </a:pPr>
              <a:t>‹#›</a:t>
            </a:fld>
            <a:endParaRPr lang="zh-TW" altLang="en-US"/>
          </a:p>
        </p:txBody>
      </p:sp>
    </p:spTree>
    <p:extLst>
      <p:ext uri="{BB962C8B-B14F-4D97-AF65-F5344CB8AC3E}">
        <p14:creationId xmlns:p14="http://schemas.microsoft.com/office/powerpoint/2010/main" val="13635834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pPr>
              <a:defRPr/>
            </a:pPr>
            <a:fld id="{3CBE6FA7-69AA-4937-824A-EE5F3C7CC30D}" type="datetime1">
              <a:rPr lang="zh-TW" altLang="en-US"/>
              <a:pPr>
                <a:defRPr/>
              </a:pPr>
              <a:t>2016/12/30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pPr>
              <a:defRPr/>
            </a:pPr>
            <a:fld id="{35A37E67-E9F5-4A38-925D-82CDC951CBA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hyperlink" Target="http://mail.tku.edu.tw/myday/" TargetMode="External"/><Relationship Id="rId3" Type="http://schemas.openxmlformats.org/officeDocument/2006/relationships/hyperlink" Target="http://mail.tku.edu.tw/myday/cindex.htm" TargetMode="External"/><Relationship Id="rId4" Type="http://schemas.openxmlformats.org/officeDocument/2006/relationships/hyperlink" Target="http://www.im.tku.edu.tw/en_index.html" TargetMode="External"/><Relationship Id="rId5" Type="http://schemas.openxmlformats.org/officeDocument/2006/relationships/hyperlink" Target="http://english.tku.edu.tw/index.asp" TargetMode="External"/><Relationship Id="rId6" Type="http://schemas.openxmlformats.org/officeDocument/2006/relationships/hyperlink" Target="http://www.tku.edu.tw/" TargetMode="External"/><Relationship Id="rId7" Type="http://schemas.openxmlformats.org/officeDocument/2006/relationships/hyperlink" Target="http://www.im.tku.edu.tw/" TargetMode="External"/><Relationship Id="rId8" Type="http://schemas.openxmlformats.org/officeDocument/2006/relationships/hyperlink" Target="http://mail.im.tku.edu.tw/~myday/" TargetMode="External"/><Relationship Id="rId9" Type="http://schemas.openxmlformats.org/officeDocument/2006/relationships/image" Target="../media/image1.jpeg"/><Relationship Id="rId10"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hyperlink" Target="mailto:myday@mail.tku.edu.tw" TargetMode="External"/><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hyperlink" Target="https://www.wealthfront.com/"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tif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hyperlink" Target="mailto:myday@mail.tku.edu.tw" TargetMode="External"/><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ctrTitle"/>
          </p:nvPr>
        </p:nvSpPr>
        <p:spPr>
          <a:xfrm>
            <a:off x="360363" y="44450"/>
            <a:ext cx="8423275" cy="1008063"/>
          </a:xfrm>
        </p:spPr>
        <p:txBody>
          <a:bodyPr/>
          <a:lstStyle/>
          <a:p>
            <a:pPr eaLnBrk="1" hangingPunct="1"/>
            <a:r>
              <a:rPr lang="zh-TW" altLang="en-US" sz="3600" dirty="0">
                <a:solidFill>
                  <a:schemeClr val="tx2"/>
                </a:solidFill>
              </a:rPr>
              <a:t>大數據行銷研究 </a:t>
            </a:r>
            <a:r>
              <a:rPr lang="en-US" altLang="zh-TW" sz="3600" dirty="0" smtClean="0">
                <a:solidFill>
                  <a:schemeClr val="tx2"/>
                </a:solidFill>
              </a:rPr>
              <a:t/>
            </a:r>
            <a:br>
              <a:rPr lang="en-US" altLang="zh-TW" sz="3600" dirty="0" smtClean="0">
                <a:solidFill>
                  <a:schemeClr val="tx2"/>
                </a:solidFill>
              </a:rPr>
            </a:br>
            <a:r>
              <a:rPr lang="en-US" altLang="zh-TW" sz="3600" dirty="0" smtClean="0">
                <a:solidFill>
                  <a:schemeClr val="tx2"/>
                </a:solidFill>
              </a:rPr>
              <a:t>Big Data Marketing Research</a:t>
            </a:r>
            <a:endParaRPr lang="zh-TW" altLang="en-US" sz="3600" dirty="0" smtClean="0">
              <a:solidFill>
                <a:schemeClr val="tx2"/>
              </a:solidFill>
            </a:endParaRPr>
          </a:p>
        </p:txBody>
      </p:sp>
      <p:sp>
        <p:nvSpPr>
          <p:cNvPr id="40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a:t>
            </a:fld>
            <a:endParaRPr lang="zh-TW" altLang="en-US" sz="1200" smtClean="0">
              <a:solidFill>
                <a:srgbClr val="898989"/>
              </a:solidFill>
            </a:endParaRPr>
          </a:p>
        </p:txBody>
      </p:sp>
      <p:sp>
        <p:nvSpPr>
          <p:cNvPr id="4100" name="文字方塊 5"/>
          <p:cNvSpPr txBox="1">
            <a:spLocks noChangeArrowheads="1"/>
          </p:cNvSpPr>
          <p:nvPr/>
        </p:nvSpPr>
        <p:spPr bwMode="auto">
          <a:xfrm>
            <a:off x="2268538" y="3141663"/>
            <a:ext cx="4032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800" dirty="0" smtClean="0">
                <a:solidFill>
                  <a:srgbClr val="7F7F7F"/>
                </a:solidFill>
              </a:rPr>
              <a:t>1051BDMR12</a:t>
            </a:r>
            <a:endParaRPr kumimoji="0" lang="en-US" altLang="zh-TW" sz="1800" dirty="0">
              <a:solidFill>
                <a:srgbClr val="7F7F7F"/>
              </a:solidFill>
            </a:endParaRPr>
          </a:p>
          <a:p>
            <a:pPr algn="ctr" eaLnBrk="1" hangingPunct="1">
              <a:spcBef>
                <a:spcPct val="0"/>
              </a:spcBef>
              <a:buFontTx/>
              <a:buNone/>
            </a:pPr>
            <a:r>
              <a:rPr kumimoji="0" lang="en-US" altLang="zh-TW" sz="1800" dirty="0">
                <a:solidFill>
                  <a:srgbClr val="7F7F7F"/>
                </a:solidFill>
              </a:rPr>
              <a:t>MIS EMBA (</a:t>
            </a:r>
            <a:r>
              <a:rPr kumimoji="0" lang="en-US" altLang="zh-TW" sz="1800" dirty="0" smtClean="0">
                <a:solidFill>
                  <a:srgbClr val="7F7F7F"/>
                </a:solidFill>
              </a:rPr>
              <a:t>M2262) </a:t>
            </a:r>
            <a:r>
              <a:rPr kumimoji="0" lang="en-US" altLang="zh-TW" sz="1800" dirty="0">
                <a:solidFill>
                  <a:srgbClr val="7F7F7F"/>
                </a:solidFill>
              </a:rPr>
              <a:t>(</a:t>
            </a:r>
            <a:r>
              <a:rPr kumimoji="0" lang="en-US" altLang="zh-TW" sz="1800" dirty="0" smtClean="0">
                <a:solidFill>
                  <a:srgbClr val="7F7F7F"/>
                </a:solidFill>
              </a:rPr>
              <a:t>8638)</a:t>
            </a:r>
            <a:endParaRPr kumimoji="0" lang="en-US" altLang="zh-TW" sz="1800" dirty="0">
              <a:solidFill>
                <a:srgbClr val="7F7F7F"/>
              </a:solidFill>
            </a:endParaRPr>
          </a:p>
          <a:p>
            <a:pPr algn="ctr" eaLnBrk="1" hangingPunct="1">
              <a:spcBef>
                <a:spcPct val="0"/>
              </a:spcBef>
              <a:buFontTx/>
              <a:buNone/>
            </a:pPr>
            <a:r>
              <a:rPr kumimoji="0" lang="en-US" altLang="ja-JP" sz="1800" dirty="0">
                <a:solidFill>
                  <a:srgbClr val="7F7F7F"/>
                </a:solidFill>
              </a:rPr>
              <a:t> Thu, 12,13,14 (19:20-22:10) (</a:t>
            </a:r>
            <a:r>
              <a:rPr kumimoji="0" lang="en-US" altLang="ja-JP" sz="1800" dirty="0" smtClean="0">
                <a:solidFill>
                  <a:srgbClr val="7F7F7F"/>
                </a:solidFill>
              </a:rPr>
              <a:t>D409</a:t>
            </a:r>
            <a:r>
              <a:rPr kumimoji="0" lang="en-US" altLang="ja-JP" sz="1800" dirty="0">
                <a:solidFill>
                  <a:srgbClr val="7F7F7F"/>
                </a:solidFill>
              </a:rPr>
              <a:t>)</a:t>
            </a:r>
          </a:p>
        </p:txBody>
      </p:sp>
      <p:sp>
        <p:nvSpPr>
          <p:cNvPr id="4101" name="標題 1"/>
          <p:cNvSpPr txBox="1">
            <a:spLocks/>
          </p:cNvSpPr>
          <p:nvPr/>
        </p:nvSpPr>
        <p:spPr bwMode="auto">
          <a:xfrm>
            <a:off x="179512" y="1281114"/>
            <a:ext cx="8784976" cy="17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400" b="1" dirty="0">
                <a:solidFill>
                  <a:srgbClr val="FF0000"/>
                </a:solidFill>
                <a:ea typeface="標楷體" pitchFamily="65" charset="-120"/>
              </a:rPr>
              <a:t>金融科技行銷研究</a:t>
            </a:r>
            <a:r>
              <a:rPr lang="zh-TW" altLang="mr-IN" sz="4400" b="1" dirty="0">
                <a:solidFill>
                  <a:srgbClr val="FF0000"/>
                </a:solidFill>
                <a:ea typeface="標楷體" pitchFamily="65" charset="-120"/>
              </a:rPr>
              <a:t/>
            </a:r>
            <a:br>
              <a:rPr lang="zh-TW" altLang="mr-IN" sz="4400" b="1" dirty="0">
                <a:solidFill>
                  <a:srgbClr val="FF0000"/>
                </a:solidFill>
                <a:ea typeface="標楷體" pitchFamily="65" charset="-120"/>
              </a:rPr>
            </a:br>
            <a:r>
              <a:rPr lang="zh-TW" altLang="mr-IN" sz="4400" b="1" dirty="0" smtClean="0">
                <a:solidFill>
                  <a:srgbClr val="FF0000"/>
                </a:solidFill>
                <a:ea typeface="標楷體" pitchFamily="65" charset="-120"/>
              </a:rPr>
              <a:t> </a:t>
            </a:r>
            <a:r>
              <a:rPr lang="mr-IN" altLang="zh-TW" sz="4400" b="1" dirty="0" smtClean="0">
                <a:solidFill>
                  <a:srgbClr val="FF0000"/>
                </a:solidFill>
                <a:ea typeface="標楷體" pitchFamily="65" charset="-120"/>
              </a:rPr>
              <a:t>(</a:t>
            </a:r>
            <a:r>
              <a:rPr lang="en-US" altLang="zh-TW" sz="4400" b="1" dirty="0" err="1">
                <a:solidFill>
                  <a:srgbClr val="FF0000"/>
                </a:solidFill>
                <a:ea typeface="標楷體" pitchFamily="65" charset="-120"/>
              </a:rPr>
              <a:t>FinTech</a:t>
            </a:r>
            <a:r>
              <a:rPr lang="en-US" altLang="zh-TW" sz="4400" b="1" dirty="0">
                <a:solidFill>
                  <a:srgbClr val="FF0000"/>
                </a:solidFill>
                <a:ea typeface="標楷體" pitchFamily="65" charset="-120"/>
              </a:rPr>
              <a:t> Marketing Research</a:t>
            </a:r>
            <a:r>
              <a:rPr lang="mr-IN" altLang="zh-TW" sz="4400" b="1" dirty="0" smtClean="0">
                <a:solidFill>
                  <a:srgbClr val="FF0000"/>
                </a:solidFill>
                <a:ea typeface="標楷體" pitchFamily="65" charset="-120"/>
              </a:rPr>
              <a:t>)</a:t>
            </a:r>
            <a:endParaRPr lang="mr-IN" altLang="zh-TW" sz="4400" b="1" dirty="0">
              <a:solidFill>
                <a:srgbClr val="FF0000"/>
              </a:solidFill>
              <a:ea typeface="標楷體" pitchFamily="65" charset="-120"/>
            </a:endParaRPr>
          </a:p>
        </p:txBody>
      </p:sp>
      <p:sp>
        <p:nvSpPr>
          <p:cNvPr id="4102"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latin typeface="Times New Roman" pitchFamily="18" charset="0"/>
                <a:cs typeface="Times New Roman" pitchFamily="18" charset="0"/>
                <a:hlinkClick r:id="rId2"/>
              </a:rPr>
              <a:t>Min-</a:t>
            </a:r>
            <a:r>
              <a:rPr kumimoji="0" lang="en-US" altLang="zh-TW" sz="2400" b="1" dirty="0" err="1">
                <a:solidFill>
                  <a:srgbClr val="898989"/>
                </a:solidFill>
                <a:latin typeface="Times New Roman" pitchFamily="18" charset="0"/>
                <a:cs typeface="Times New Roman" pitchFamily="18" charset="0"/>
                <a:hlinkClick r:id="rId2"/>
              </a:rPr>
              <a:t>Yuh</a:t>
            </a:r>
            <a:r>
              <a:rPr kumimoji="0" lang="en-US" altLang="zh-TW" sz="2400" b="1" dirty="0">
                <a:solidFill>
                  <a:srgbClr val="898989"/>
                </a:solidFill>
                <a:latin typeface="Times New Roman" pitchFamily="18" charset="0"/>
                <a:cs typeface="Times New Roman" pitchFamily="18" charset="0"/>
                <a:hlinkClick r:id="rId2"/>
              </a:rPr>
              <a:t> Day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3"/>
              </a:rPr>
              <a:t>戴敏育</a:t>
            </a:r>
            <a:endParaRPr kumimoji="0" lang="en-US" altLang="zh-TW" sz="2400" b="1" dirty="0">
              <a:latin typeface="標楷體" pitchFamily="65" charset="-120"/>
              <a:cs typeface="Times New Roman" pitchFamily="18" charset="0"/>
            </a:endParaRPr>
          </a:p>
          <a:p>
            <a:pPr algn="ctr" eaLnBrk="1" hangingPunct="1">
              <a:lnSpc>
                <a:spcPct val="80000"/>
              </a:lnSpc>
              <a:buFont typeface="Arial" charset="0"/>
              <a:buNone/>
            </a:pPr>
            <a:r>
              <a:rPr kumimoji="0" lang="en-US" altLang="zh-TW" sz="2400" b="1" dirty="0">
                <a:solidFill>
                  <a:schemeClr val="tx2"/>
                </a:solidFill>
                <a:latin typeface="Times New Roman" pitchFamily="18" charset="0"/>
                <a:cs typeface="Times New Roman" pitchFamily="18" charset="0"/>
              </a:rPr>
              <a:t>Assistant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專任助理教授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 </a:t>
            </a:r>
            <a:r>
              <a:rPr kumimoji="0" lang="en-US" altLang="zh-TW" sz="2400" b="1" dirty="0">
                <a:solidFill>
                  <a:srgbClr val="898989"/>
                </a:solidFill>
                <a:latin typeface="Times New Roman" pitchFamily="18" charset="0"/>
                <a:cs typeface="Times New Roman" pitchFamily="18" charset="0"/>
                <a:hlinkClick r:id="rId4"/>
              </a:rPr>
              <a:t>Dept. of Information Management</a:t>
            </a:r>
            <a:r>
              <a:rPr kumimoji="0" lang="en-US" altLang="zh-TW" sz="2400" b="1" dirty="0">
                <a:solidFill>
                  <a:srgbClr val="898989"/>
                </a:solidFill>
                <a:latin typeface="Times New Roman" pitchFamily="18" charset="0"/>
                <a:cs typeface="Times New Roman" pitchFamily="18" charset="0"/>
              </a:rPr>
              <a:t>, </a:t>
            </a:r>
            <a:r>
              <a:rPr kumimoji="0" lang="en-US" altLang="zh-TW" sz="2400" b="1" dirty="0" err="1">
                <a:solidFill>
                  <a:srgbClr val="898989"/>
                </a:solidFill>
                <a:latin typeface="Times New Roman" pitchFamily="18" charset="0"/>
                <a:cs typeface="Times New Roman" pitchFamily="18" charset="0"/>
                <a:hlinkClick r:id="rId5"/>
              </a:rPr>
              <a:t>Tamkang</a:t>
            </a:r>
            <a:r>
              <a:rPr kumimoji="0" lang="en-US" altLang="zh-TW" sz="2400" b="1" dirty="0">
                <a:solidFill>
                  <a:srgbClr val="898989"/>
                </a:solidFill>
                <a:latin typeface="Times New Roman" pitchFamily="18" charset="0"/>
                <a:cs typeface="Times New Roman" pitchFamily="18" charset="0"/>
                <a:hlinkClick r:id="rId5"/>
              </a:rPr>
              <a:t> University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Times New Roman" pitchFamily="18" charset="0"/>
                <a:ea typeface="標楷體" pitchFamily="65" charset="-120"/>
                <a:hlinkClick r:id="rId6"/>
              </a:rPr>
              <a:t>淡江大學</a:t>
            </a:r>
            <a:r>
              <a:rPr kumimoji="0" lang="zh-TW" altLang="en-US" sz="2400" b="1" dirty="0">
                <a:solidFill>
                  <a:srgbClr val="898989"/>
                </a:solidFill>
                <a:latin typeface="Times New Roman" pitchFamily="18" charset="0"/>
                <a:ea typeface="標楷體" pitchFamily="65" charset="-120"/>
              </a:rPr>
              <a:t> </a:t>
            </a:r>
            <a:r>
              <a:rPr kumimoji="0" lang="zh-TW" altLang="en-US" sz="2400" b="1" dirty="0">
                <a:solidFill>
                  <a:srgbClr val="898989"/>
                </a:solidFill>
                <a:latin typeface="Times New Roman" pitchFamily="18" charset="0"/>
                <a:ea typeface="標楷體" pitchFamily="65" charset="-120"/>
                <a:hlinkClick r:id="rId7"/>
              </a:rPr>
              <a:t>資訊管理學系</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8"/>
            </a:endParaRPr>
          </a:p>
          <a:p>
            <a:pPr algn="ctr" eaLnBrk="1" hangingPunct="1">
              <a:lnSpc>
                <a:spcPct val="80000"/>
              </a:lnSpc>
              <a:buFont typeface="Arial" charset="0"/>
              <a:buNone/>
            </a:pPr>
            <a:r>
              <a:rPr kumimoji="0" lang="en-US" altLang="zh-TW" sz="1200" b="1" dirty="0">
                <a:solidFill>
                  <a:srgbClr val="898989"/>
                </a:solidFill>
                <a:latin typeface="Times New Roman" pitchFamily="18" charset="0"/>
                <a:cs typeface="Times New Roman" pitchFamily="18" charset="0"/>
                <a:hlinkClick r:id="rId2"/>
              </a:rPr>
              <a:t>http://mail. tku.edu.tw/</a:t>
            </a:r>
            <a:r>
              <a:rPr kumimoji="0" lang="en-US" altLang="zh-TW" sz="1200" b="1" dirty="0" err="1">
                <a:solidFill>
                  <a:srgbClr val="898989"/>
                </a:solidFill>
                <a:latin typeface="Times New Roman" pitchFamily="18" charset="0"/>
                <a:cs typeface="Times New Roman" pitchFamily="18" charset="0"/>
                <a:hlinkClick r:id="rId2"/>
              </a:rPr>
              <a:t>myday</a:t>
            </a:r>
            <a:r>
              <a:rPr kumimoji="0" lang="en-US" altLang="zh-TW" sz="1200" b="1" dirty="0">
                <a:solidFill>
                  <a:srgbClr val="898989"/>
                </a:solidFill>
                <a:latin typeface="Times New Roman" pitchFamily="18" charset="0"/>
                <a:cs typeface="Times New Roman" pitchFamily="18" charset="0"/>
                <a:hlinkClick r:id="rId2"/>
              </a:rPr>
              <a:t>/</a:t>
            </a:r>
            <a:endParaRPr kumimoji="0" lang="en-US" altLang="zh-TW" sz="12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en-US" altLang="zh-TW" sz="1200" b="1" dirty="0" smtClean="0">
                <a:solidFill>
                  <a:srgbClr val="898989"/>
                </a:solidFill>
                <a:cs typeface="Times New Roman" pitchFamily="18" charset="0"/>
              </a:rPr>
              <a:t>2016-12-30</a:t>
            </a:r>
            <a:endParaRPr kumimoji="0" lang="zh-TW" altLang="en-US" sz="2500" b="1" dirty="0">
              <a:solidFill>
                <a:srgbClr val="898989"/>
              </a:solidFill>
              <a:ea typeface="標楷體" pitchFamily="65" charset="-120"/>
            </a:endParaRPr>
          </a:p>
        </p:txBody>
      </p:sp>
      <p:pic>
        <p:nvPicPr>
          <p:cNvPr id="4103" name="Picture 4" descr="http://mail.tku.edu.tw/myday/images/Myday_Photo.jpg"/>
          <p:cNvPicPr>
            <a:picLocks noChangeAspect="1" noChangeArrowheads="1"/>
          </p:cNvPicPr>
          <p:nvPr/>
        </p:nvPicPr>
        <p:blipFill>
          <a:blip r:embed="rId9">
            <a:extLst>
              <a:ext uri="{28A0092B-C50C-407E-A947-70E740481C1C}">
                <a14:useLocalDpi xmlns:a14="http://schemas.microsoft.com/office/drawing/2010/main" val="0"/>
              </a:ext>
            </a:extLst>
          </a:blip>
          <a:srcRect l="10527" t="1544" r="10527" b="25148"/>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5" descr="C:\Users\myday\Downloads\TKU-logo-12c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7425" y="26988"/>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文字方塊 14"/>
          <p:cNvSpPr txBox="1">
            <a:spLocks noChangeArrowheads="1"/>
          </p:cNvSpPr>
          <p:nvPr/>
        </p:nvSpPr>
        <p:spPr bwMode="auto">
          <a:xfrm>
            <a:off x="7970838" y="-1588"/>
            <a:ext cx="1154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rgbClr val="FF0000"/>
                </a:solidFill>
              </a:rPr>
              <a:t>Tamkang </a:t>
            </a:r>
            <a:br>
              <a:rPr kumimoji="0" lang="en-US" altLang="zh-TW" sz="1800" b="1">
                <a:solidFill>
                  <a:srgbClr val="FF0000"/>
                </a:solidFill>
              </a:rPr>
            </a:br>
            <a:r>
              <a:rPr kumimoji="0" lang="en-US" altLang="zh-TW" sz="1800" b="1">
                <a:solidFill>
                  <a:srgbClr val="FF0000"/>
                </a:solidFill>
              </a:rPr>
              <a:t>University</a:t>
            </a:r>
            <a:endParaRPr kumimoji="0" lang="zh-TW" altLang="en-US" sz="1800" b="1">
              <a:solidFill>
                <a:srgbClr val="FF0000"/>
              </a:solidFill>
            </a:endParaRPr>
          </a:p>
        </p:txBody>
      </p:sp>
      <p:pic>
        <p:nvPicPr>
          <p:cNvPr id="4106" name="Picture 9" descr="qrcode.myda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16913" y="6021388"/>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6" descr="C:\Users\myday\Downloads\TKU-title15c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27988" y="620713"/>
            <a:ext cx="10398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10</a:t>
            </a:fld>
            <a:endParaRPr lang="zh-TW" altLang="en-US"/>
          </a:p>
        </p:txBody>
      </p:sp>
      <p:pic>
        <p:nvPicPr>
          <p:cNvPr id="5" name="Picture 4"/>
          <p:cNvPicPr>
            <a:picLocks noChangeAspect="1"/>
          </p:cNvPicPr>
          <p:nvPr/>
        </p:nvPicPr>
        <p:blipFill>
          <a:blip r:embed="rId2"/>
          <a:stretch>
            <a:fillRect/>
          </a:stretch>
        </p:blipFill>
        <p:spPr>
          <a:xfrm>
            <a:off x="0" y="1988840"/>
            <a:ext cx="9144000" cy="4572000"/>
          </a:xfrm>
          <a:prstGeom prst="rect">
            <a:avLst/>
          </a:prstGeom>
        </p:spPr>
      </p:pic>
      <p:sp>
        <p:nvSpPr>
          <p:cNvPr id="6" name="標題 1"/>
          <p:cNvSpPr>
            <a:spLocks noGrp="1"/>
          </p:cNvSpPr>
          <p:nvPr>
            <p:ph type="title"/>
          </p:nvPr>
        </p:nvSpPr>
        <p:spPr>
          <a:xfrm>
            <a:off x="457200" y="116632"/>
            <a:ext cx="8229600" cy="1885801"/>
          </a:xfrm>
        </p:spPr>
        <p:txBody>
          <a:bodyPr/>
          <a:lstStyle/>
          <a:p>
            <a:r>
              <a:rPr lang="en-US" altLang="zh-TW" sz="20000" smtClean="0">
                <a:solidFill>
                  <a:srgbClr val="FF0000"/>
                </a:solidFill>
              </a:rPr>
              <a:t>FinTech</a:t>
            </a:r>
            <a:endParaRPr lang="zh-TW" altLang="en-US" sz="20000" dirty="0">
              <a:solidFill>
                <a:srgbClr val="FF0000"/>
              </a:solidFill>
            </a:endParaRPr>
          </a:p>
        </p:txBody>
      </p:sp>
    </p:spTree>
    <p:extLst>
      <p:ext uri="{BB962C8B-B14F-4D97-AF65-F5344CB8AC3E}">
        <p14:creationId xmlns:p14="http://schemas.microsoft.com/office/powerpoint/2010/main" val="18433788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1600200"/>
            <a:ext cx="8640960" cy="4525963"/>
          </a:xfrm>
        </p:spPr>
        <p:txBody>
          <a:bodyPr>
            <a:normAutofit/>
          </a:bodyPr>
          <a:lstStyle/>
          <a:p>
            <a:r>
              <a:rPr lang="en-US" altLang="zh-TW" sz="4200" dirty="0"/>
              <a:t>Introduction</a:t>
            </a:r>
          </a:p>
          <a:p>
            <a:r>
              <a:rPr lang="en-US" altLang="zh-TW" sz="4200" dirty="0" smtClean="0"/>
              <a:t>System Architecture</a:t>
            </a:r>
            <a:endParaRPr lang="en-US" altLang="zh-TW" sz="4200" dirty="0"/>
          </a:p>
          <a:p>
            <a:r>
              <a:rPr lang="en-US" altLang="zh-TW" sz="4200" dirty="0"/>
              <a:t>Experimental </a:t>
            </a:r>
            <a:r>
              <a:rPr lang="en-US" altLang="zh-TW" sz="4200" dirty="0" smtClean="0"/>
              <a:t>Results and Discussion</a:t>
            </a:r>
            <a:endParaRPr lang="en-US" altLang="zh-TW" sz="4200" dirty="0"/>
          </a:p>
          <a:p>
            <a:r>
              <a:rPr lang="en-US" altLang="zh-TW" sz="4200" dirty="0"/>
              <a:t>Conclusion</a:t>
            </a:r>
            <a:endParaRPr lang="zh-TW" altLang="en-US" sz="4200" dirty="0"/>
          </a:p>
          <a:p>
            <a:endParaRPr lang="zh-TW" altLang="en-US" sz="4400" dirty="0"/>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100</a:t>
            </a:fld>
            <a:endParaRPr lang="zh-TW" altLang="en-US"/>
          </a:p>
        </p:txBody>
      </p:sp>
      <p:sp>
        <p:nvSpPr>
          <p:cNvPr id="5" name="標題 1"/>
          <p:cNvSpPr>
            <a:spLocks noGrp="1"/>
          </p:cNvSpPr>
          <p:nvPr>
            <p:ph type="title"/>
          </p:nvPr>
        </p:nvSpPr>
        <p:spPr>
          <a:xfrm>
            <a:off x="457200" y="269776"/>
            <a:ext cx="8229600" cy="1143000"/>
          </a:xfrm>
        </p:spPr>
        <p:txBody>
          <a:bodyPr>
            <a:normAutofit/>
          </a:bodyPr>
          <a:lstStyle/>
          <a:p>
            <a:pPr eaLnBrk="1" hangingPunct="1"/>
            <a:r>
              <a:rPr lang="en-US" altLang="zh-TW" sz="6000" b="1" dirty="0" smtClean="0">
                <a:solidFill>
                  <a:schemeClr val="accent1"/>
                </a:solidFill>
              </a:rPr>
              <a:t>Outline</a:t>
            </a:r>
            <a:endParaRPr lang="zh-TW" altLang="en-US" sz="6000" b="1" dirty="0" smtClean="0">
              <a:solidFill>
                <a:schemeClr val="accent1"/>
              </a:solidFill>
            </a:endParaRPr>
          </a:p>
        </p:txBody>
      </p:sp>
    </p:spTree>
    <p:extLst>
      <p:ext uri="{BB962C8B-B14F-4D97-AF65-F5344CB8AC3E}">
        <p14:creationId xmlns:p14="http://schemas.microsoft.com/office/powerpoint/2010/main" val="11147155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5962674"/>
          </a:xfrm>
        </p:spPr>
        <p:txBody>
          <a:bodyPr>
            <a:normAutofit/>
          </a:bodyPr>
          <a:lstStyle/>
          <a:p>
            <a:r>
              <a:rPr lang="en-US" altLang="zh-TW" sz="8800" b="1" dirty="0" smtClean="0">
                <a:solidFill>
                  <a:schemeClr val="accent1"/>
                </a:solidFill>
              </a:rPr>
              <a:t>Introduction</a:t>
            </a:r>
            <a:endParaRPr lang="zh-TW" altLang="en-US" sz="8800" b="1" dirty="0">
              <a:solidFill>
                <a:schemeClr val="accent1"/>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101</a:t>
            </a:fld>
            <a:endParaRPr lang="zh-TW" altLang="en-US"/>
          </a:p>
        </p:txBody>
      </p:sp>
    </p:spTree>
    <p:extLst>
      <p:ext uri="{BB962C8B-B14F-4D97-AF65-F5344CB8AC3E}">
        <p14:creationId xmlns:p14="http://schemas.microsoft.com/office/powerpoint/2010/main" val="3771981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solidFill>
                  <a:schemeClr val="accent1"/>
                </a:solidFill>
              </a:rPr>
              <a:t>Financial Sentiment Analysis</a:t>
            </a:r>
            <a:endParaRPr lang="zh-TW" altLang="en-US" dirty="0">
              <a:solidFill>
                <a:schemeClr val="accent1"/>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102</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7664" y="2420888"/>
            <a:ext cx="6412690" cy="2579126"/>
          </a:xfrm>
          <a:prstGeom prst="rect">
            <a:avLst/>
          </a:prstGeom>
        </p:spPr>
      </p:pic>
    </p:spTree>
    <p:extLst>
      <p:ext uri="{BB962C8B-B14F-4D97-AF65-F5344CB8AC3E}">
        <p14:creationId xmlns:p14="http://schemas.microsoft.com/office/powerpoint/2010/main" val="1974298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solidFill>
                  <a:schemeClr val="accent1"/>
                </a:solidFill>
              </a:rPr>
              <a:t>Motivation</a:t>
            </a:r>
            <a:endParaRPr lang="zh-TW" altLang="en-US" b="1" dirty="0">
              <a:solidFill>
                <a:schemeClr val="accent1"/>
              </a:solidFill>
            </a:endParaRPr>
          </a:p>
        </p:txBody>
      </p:sp>
      <p:sp>
        <p:nvSpPr>
          <p:cNvPr id="3" name="內容版面配置區 2"/>
          <p:cNvSpPr>
            <a:spLocks noGrp="1"/>
          </p:cNvSpPr>
          <p:nvPr>
            <p:ph idx="1"/>
          </p:nvPr>
        </p:nvSpPr>
        <p:spPr/>
        <p:txBody>
          <a:bodyPr>
            <a:normAutofit/>
          </a:bodyPr>
          <a:lstStyle/>
          <a:p>
            <a:r>
              <a:rPr lang="en-US" altLang="zh-TW" dirty="0"/>
              <a:t>Investors have always been interested in </a:t>
            </a:r>
            <a:r>
              <a:rPr lang="en-US" altLang="zh-TW" dirty="0" smtClean="0"/>
              <a:t/>
            </a:r>
            <a:br>
              <a:rPr lang="en-US" altLang="zh-TW" dirty="0" smtClean="0"/>
            </a:br>
            <a:r>
              <a:rPr lang="en-US" altLang="zh-TW" dirty="0" smtClean="0">
                <a:solidFill>
                  <a:srgbClr val="FF0000"/>
                </a:solidFill>
              </a:rPr>
              <a:t>stock </a:t>
            </a:r>
            <a:r>
              <a:rPr lang="en-US" altLang="zh-TW" dirty="0">
                <a:solidFill>
                  <a:srgbClr val="FF0000"/>
                </a:solidFill>
              </a:rPr>
              <a:t>price forecasting</a:t>
            </a:r>
            <a:r>
              <a:rPr lang="en-US" altLang="zh-TW" dirty="0"/>
              <a:t>. </a:t>
            </a:r>
            <a:endParaRPr lang="en-US" altLang="zh-TW" dirty="0" smtClean="0"/>
          </a:p>
          <a:p>
            <a:r>
              <a:rPr lang="en-US" altLang="zh-TW" dirty="0" smtClean="0"/>
              <a:t>The rapid development </a:t>
            </a:r>
            <a:r>
              <a:rPr lang="en-US" altLang="zh-TW" dirty="0"/>
              <a:t>of electronic media, </a:t>
            </a:r>
            <a:r>
              <a:rPr lang="en-US" altLang="zh-TW" dirty="0" smtClean="0"/>
              <a:t>the big data of </a:t>
            </a:r>
            <a:r>
              <a:rPr lang="en-US" altLang="zh-TW" dirty="0">
                <a:solidFill>
                  <a:srgbClr val="FF0000"/>
                </a:solidFill>
              </a:rPr>
              <a:t>financial news</a:t>
            </a:r>
            <a:r>
              <a:rPr lang="en-US" altLang="zh-TW" dirty="0"/>
              <a:t> are released on different media every day. </a:t>
            </a:r>
            <a:endParaRPr lang="zh-TW" altLang="en-US" dirty="0"/>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103</a:t>
            </a:fld>
            <a:endParaRPr lang="zh-TW" altLang="en-US"/>
          </a:p>
        </p:txBody>
      </p:sp>
    </p:spTree>
    <p:extLst>
      <p:ext uri="{BB962C8B-B14F-4D97-AF65-F5344CB8AC3E}">
        <p14:creationId xmlns:p14="http://schemas.microsoft.com/office/powerpoint/2010/main" val="3411366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solidFill>
                  <a:schemeClr val="accent1"/>
                </a:solidFill>
              </a:rPr>
              <a:t>Research Gap</a:t>
            </a:r>
            <a:endParaRPr lang="zh-TW" altLang="en-US" b="1" dirty="0">
              <a:solidFill>
                <a:schemeClr val="accent1"/>
              </a:solidFill>
            </a:endParaRPr>
          </a:p>
        </p:txBody>
      </p:sp>
      <p:sp>
        <p:nvSpPr>
          <p:cNvPr id="3" name="內容版面配置區 2"/>
          <p:cNvSpPr>
            <a:spLocks noGrp="1"/>
          </p:cNvSpPr>
          <p:nvPr>
            <p:ph idx="1"/>
          </p:nvPr>
        </p:nvSpPr>
        <p:spPr/>
        <p:txBody>
          <a:bodyPr>
            <a:normAutofit/>
          </a:bodyPr>
          <a:lstStyle/>
          <a:p>
            <a:r>
              <a:rPr lang="en-US" altLang="zh-TW" dirty="0" smtClean="0"/>
              <a:t>Few research </a:t>
            </a:r>
            <a:r>
              <a:rPr lang="en-US" altLang="zh-TW" dirty="0"/>
              <a:t>involved the discussion on whether using </a:t>
            </a:r>
            <a:r>
              <a:rPr lang="en-US" altLang="zh-TW" dirty="0">
                <a:solidFill>
                  <a:srgbClr val="FF0000"/>
                </a:solidFill>
              </a:rPr>
              <a:t>different media</a:t>
            </a:r>
            <a:r>
              <a:rPr lang="en-US" altLang="zh-TW" dirty="0"/>
              <a:t> could affect forecasting results</a:t>
            </a:r>
            <a:r>
              <a:rPr lang="en-US" altLang="zh-TW" dirty="0" smtClean="0"/>
              <a:t>.</a:t>
            </a:r>
          </a:p>
          <a:p>
            <a:r>
              <a:rPr lang="en-US" altLang="zh-TW" dirty="0" smtClean="0">
                <a:solidFill>
                  <a:srgbClr val="FF0000"/>
                </a:solidFill>
              </a:rPr>
              <a:t>Financial </a:t>
            </a:r>
            <a:r>
              <a:rPr lang="en-US" altLang="zh-TW" dirty="0">
                <a:solidFill>
                  <a:srgbClr val="FF0000"/>
                </a:solidFill>
              </a:rPr>
              <a:t>sentiment analysis</a:t>
            </a:r>
            <a:r>
              <a:rPr lang="en-US" altLang="zh-TW" dirty="0"/>
              <a:t> is an important research area of </a:t>
            </a:r>
            <a:r>
              <a:rPr lang="en-US" altLang="zh-TW" dirty="0">
                <a:solidFill>
                  <a:srgbClr val="FF0000"/>
                </a:solidFill>
              </a:rPr>
              <a:t>financial technology (</a:t>
            </a:r>
            <a:r>
              <a:rPr lang="en-US" altLang="zh-TW" dirty="0" err="1">
                <a:solidFill>
                  <a:srgbClr val="FF0000"/>
                </a:solidFill>
              </a:rPr>
              <a:t>FinTech</a:t>
            </a:r>
            <a:r>
              <a:rPr lang="en-US" altLang="zh-TW" dirty="0">
                <a:solidFill>
                  <a:srgbClr val="FF0000"/>
                </a:solidFill>
              </a:rPr>
              <a:t>)</a:t>
            </a:r>
            <a:r>
              <a:rPr lang="en-US" altLang="zh-TW" dirty="0"/>
              <a:t>. </a:t>
            </a:r>
            <a:endParaRPr lang="en-US" altLang="zh-TW" dirty="0" smtClean="0"/>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104</a:t>
            </a:fld>
            <a:endParaRPr lang="zh-TW" altLang="en-US"/>
          </a:p>
        </p:txBody>
      </p:sp>
    </p:spTree>
    <p:extLst>
      <p:ext uri="{BB962C8B-B14F-4D97-AF65-F5344CB8AC3E}">
        <p14:creationId xmlns:p14="http://schemas.microsoft.com/office/powerpoint/2010/main" val="18504277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solidFill>
                  <a:schemeClr val="accent1"/>
                </a:solidFill>
              </a:rPr>
              <a:t>Highlights</a:t>
            </a:r>
            <a:endParaRPr lang="zh-TW" altLang="en-US" b="1" dirty="0">
              <a:solidFill>
                <a:schemeClr val="accent1"/>
              </a:solidFill>
            </a:endParaRPr>
          </a:p>
        </p:txBody>
      </p:sp>
      <p:sp>
        <p:nvSpPr>
          <p:cNvPr id="3" name="內容版面配置區 2"/>
          <p:cNvSpPr>
            <a:spLocks noGrp="1"/>
          </p:cNvSpPr>
          <p:nvPr>
            <p:ph idx="1"/>
          </p:nvPr>
        </p:nvSpPr>
        <p:spPr/>
        <p:txBody>
          <a:bodyPr>
            <a:normAutofit lnSpcReduction="10000"/>
          </a:bodyPr>
          <a:lstStyle/>
          <a:p>
            <a:r>
              <a:rPr lang="en-US" altLang="zh-TW" dirty="0"/>
              <a:t>This research focuses on investigating the influence of using </a:t>
            </a:r>
            <a:r>
              <a:rPr lang="en-US" altLang="zh-TW" dirty="0">
                <a:solidFill>
                  <a:srgbClr val="FF0000"/>
                </a:solidFill>
              </a:rPr>
              <a:t>different financial resources </a:t>
            </a:r>
            <a:r>
              <a:rPr lang="en-US" altLang="zh-TW" dirty="0"/>
              <a:t>to </a:t>
            </a:r>
            <a:r>
              <a:rPr lang="en-US" altLang="zh-TW" dirty="0">
                <a:solidFill>
                  <a:srgbClr val="FF0000"/>
                </a:solidFill>
              </a:rPr>
              <a:t>investment</a:t>
            </a:r>
            <a:r>
              <a:rPr lang="en-US" altLang="zh-TW" dirty="0"/>
              <a:t> and how to improve the accuracy of forecasting through </a:t>
            </a:r>
            <a:r>
              <a:rPr lang="en-US" altLang="zh-TW" dirty="0">
                <a:solidFill>
                  <a:srgbClr val="FF0000"/>
                </a:solidFill>
              </a:rPr>
              <a:t>deep learning</a:t>
            </a:r>
            <a:r>
              <a:rPr lang="en-US" altLang="zh-TW" dirty="0" smtClean="0"/>
              <a:t>.</a:t>
            </a:r>
          </a:p>
          <a:p>
            <a:r>
              <a:rPr lang="en-US" altLang="zh-TW" dirty="0" smtClean="0"/>
              <a:t>The </a:t>
            </a:r>
            <a:r>
              <a:rPr lang="en-US" altLang="zh-TW" dirty="0"/>
              <a:t>experimental result shows </a:t>
            </a:r>
            <a:r>
              <a:rPr lang="en-US" altLang="zh-TW" dirty="0">
                <a:solidFill>
                  <a:srgbClr val="FF0000"/>
                </a:solidFill>
              </a:rPr>
              <a:t>various financial resources</a:t>
            </a:r>
            <a:r>
              <a:rPr lang="en-US" altLang="zh-TW" dirty="0"/>
              <a:t> have </a:t>
            </a:r>
            <a:r>
              <a:rPr lang="en-US" altLang="zh-TW" dirty="0">
                <a:solidFill>
                  <a:srgbClr val="FF0000"/>
                </a:solidFill>
              </a:rPr>
              <a:t>significantly different effects</a:t>
            </a:r>
            <a:r>
              <a:rPr lang="en-US" altLang="zh-TW" dirty="0"/>
              <a:t> to investors and their investments, while the accuracy of news categorization could be improved through </a:t>
            </a:r>
            <a:r>
              <a:rPr lang="en-US" altLang="zh-TW" dirty="0">
                <a:solidFill>
                  <a:srgbClr val="FF0000"/>
                </a:solidFill>
              </a:rPr>
              <a:t>deep learning</a:t>
            </a:r>
            <a:r>
              <a:rPr lang="en-US" altLang="zh-TW" dirty="0"/>
              <a:t>.</a:t>
            </a: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105</a:t>
            </a:fld>
            <a:endParaRPr lang="zh-TW" altLang="en-US"/>
          </a:p>
        </p:txBody>
      </p:sp>
    </p:spTree>
    <p:extLst>
      <p:ext uri="{BB962C8B-B14F-4D97-AF65-F5344CB8AC3E}">
        <p14:creationId xmlns:p14="http://schemas.microsoft.com/office/powerpoint/2010/main" val="2811696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b="1" dirty="0">
                <a:solidFill>
                  <a:schemeClr val="tx2"/>
                </a:solidFill>
              </a:rPr>
              <a:t>The relationship between Events, News and Markets (price) through Information.</a:t>
            </a:r>
            <a:endParaRPr lang="zh-TW" altLang="en-US" sz="3600"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106</a:t>
            </a:fld>
            <a:endParaRPr lang="zh-TW" altLang="en-US"/>
          </a:p>
        </p:txBody>
      </p:sp>
      <p:sp>
        <p:nvSpPr>
          <p:cNvPr id="6" name="圓角矩形 5"/>
          <p:cNvSpPr/>
          <p:nvPr/>
        </p:nvSpPr>
        <p:spPr>
          <a:xfrm>
            <a:off x="511882" y="2051961"/>
            <a:ext cx="1872208" cy="1518072"/>
          </a:xfrm>
          <a:prstGeom prst="roundRect">
            <a:avLst/>
          </a:prstGeom>
          <a:solidFill>
            <a:schemeClr val="accent1">
              <a:lumMod val="40000"/>
              <a:lumOff val="6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ln w="0"/>
                <a:solidFill>
                  <a:schemeClr val="tx1"/>
                </a:solidFill>
              </a:rPr>
              <a:t>Event</a:t>
            </a:r>
            <a:endParaRPr lang="zh-TW" altLang="en-US" sz="2800" dirty="0">
              <a:ln w="0"/>
              <a:solidFill>
                <a:schemeClr val="tx1"/>
              </a:solidFill>
            </a:endParaRPr>
          </a:p>
        </p:txBody>
      </p:sp>
      <p:sp>
        <p:nvSpPr>
          <p:cNvPr id="7" name="圓角矩形 6"/>
          <p:cNvSpPr/>
          <p:nvPr/>
        </p:nvSpPr>
        <p:spPr>
          <a:xfrm>
            <a:off x="3455876" y="2051961"/>
            <a:ext cx="1872208" cy="1518072"/>
          </a:xfrm>
          <a:prstGeom prst="roundRect">
            <a:avLst/>
          </a:prstGeom>
          <a:solidFill>
            <a:schemeClr val="accent1">
              <a:lumMod val="40000"/>
              <a:lumOff val="6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ln w="0"/>
                <a:solidFill>
                  <a:schemeClr val="tx1"/>
                </a:solidFill>
              </a:rPr>
              <a:t>News</a:t>
            </a:r>
            <a:endParaRPr lang="zh-TW" altLang="en-US" sz="2800" dirty="0">
              <a:ln w="0"/>
              <a:solidFill>
                <a:schemeClr val="tx1"/>
              </a:solidFill>
            </a:endParaRPr>
          </a:p>
        </p:txBody>
      </p:sp>
      <p:sp>
        <p:nvSpPr>
          <p:cNvPr id="8" name="圓角矩形 7"/>
          <p:cNvSpPr/>
          <p:nvPr/>
        </p:nvSpPr>
        <p:spPr>
          <a:xfrm>
            <a:off x="6438223" y="2051961"/>
            <a:ext cx="1872208" cy="1518072"/>
          </a:xfrm>
          <a:prstGeom prst="roundRect">
            <a:avLst/>
          </a:prstGeom>
          <a:solidFill>
            <a:schemeClr val="accent1">
              <a:lumMod val="40000"/>
              <a:lumOff val="6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ln w="0"/>
                <a:solidFill>
                  <a:schemeClr val="tx1"/>
                </a:solidFill>
              </a:rPr>
              <a:t>Market </a:t>
            </a:r>
            <a:br>
              <a:rPr lang="en-US" altLang="zh-TW" sz="2800" dirty="0" smtClean="0">
                <a:ln w="0"/>
                <a:solidFill>
                  <a:schemeClr val="tx1"/>
                </a:solidFill>
              </a:rPr>
            </a:br>
            <a:r>
              <a:rPr lang="en-US" altLang="zh-TW" sz="2800" dirty="0" smtClean="0">
                <a:ln w="0"/>
                <a:solidFill>
                  <a:schemeClr val="tx1"/>
                </a:solidFill>
              </a:rPr>
              <a:t>(Price)</a:t>
            </a:r>
            <a:endParaRPr lang="zh-TW" altLang="en-US" sz="2800" dirty="0">
              <a:ln w="0"/>
              <a:solidFill>
                <a:schemeClr val="tx1"/>
              </a:solidFill>
            </a:endParaRPr>
          </a:p>
        </p:txBody>
      </p:sp>
      <p:sp>
        <p:nvSpPr>
          <p:cNvPr id="9" name="圓角矩形 8"/>
          <p:cNvSpPr/>
          <p:nvPr/>
        </p:nvSpPr>
        <p:spPr>
          <a:xfrm>
            <a:off x="3257854" y="4503216"/>
            <a:ext cx="2268252" cy="1518072"/>
          </a:xfrm>
          <a:prstGeom prst="roundRect">
            <a:avLst/>
          </a:prstGeom>
          <a:solidFill>
            <a:schemeClr val="accent1">
              <a:lumMod val="40000"/>
              <a:lumOff val="6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ln w="0"/>
                <a:solidFill>
                  <a:schemeClr val="tx1"/>
                </a:solidFill>
              </a:rPr>
              <a:t>Information</a:t>
            </a:r>
            <a:endParaRPr lang="zh-TW" altLang="en-US" sz="2800" dirty="0">
              <a:ln w="0"/>
              <a:solidFill>
                <a:schemeClr val="tx1"/>
              </a:solidFill>
            </a:endParaRPr>
          </a:p>
        </p:txBody>
      </p:sp>
      <p:cxnSp>
        <p:nvCxnSpPr>
          <p:cNvPr id="11" name="肘形接點 10"/>
          <p:cNvCxnSpPr>
            <a:stCxn id="9" idx="3"/>
            <a:endCxn id="8" idx="2"/>
          </p:cNvCxnSpPr>
          <p:nvPr/>
        </p:nvCxnSpPr>
        <p:spPr>
          <a:xfrm flipV="1">
            <a:off x="5526106" y="3570033"/>
            <a:ext cx="1848221" cy="1692219"/>
          </a:xfrm>
          <a:prstGeom prst="bentConnector2">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肘形接點 13"/>
          <p:cNvCxnSpPr>
            <a:stCxn id="9" idx="1"/>
            <a:endCxn id="6" idx="2"/>
          </p:cNvCxnSpPr>
          <p:nvPr/>
        </p:nvCxnSpPr>
        <p:spPr>
          <a:xfrm rot="10800000">
            <a:off x="1447986" y="3570034"/>
            <a:ext cx="1809868" cy="1692219"/>
          </a:xfrm>
          <a:prstGeom prst="bentConnector2">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stCxn id="6" idx="3"/>
            <a:endCxn id="7" idx="1"/>
          </p:cNvCxnSpPr>
          <p:nvPr/>
        </p:nvCxnSpPr>
        <p:spPr>
          <a:xfrm>
            <a:off x="2384090" y="2810997"/>
            <a:ext cx="107178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stCxn id="7" idx="3"/>
            <a:endCxn id="8" idx="1"/>
          </p:cNvCxnSpPr>
          <p:nvPr/>
        </p:nvCxnSpPr>
        <p:spPr>
          <a:xfrm>
            <a:off x="5328084" y="2810997"/>
            <a:ext cx="111013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43541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solidFill>
                  <a:schemeClr val="tx2"/>
                </a:solidFill>
              </a:rPr>
              <a:t>Financial Sentiment Analysis</a:t>
            </a:r>
            <a:endParaRPr lang="zh-TW" altLang="en-US"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107</a:t>
            </a:fld>
            <a:endParaRPr lang="zh-TW" altLang="en-US"/>
          </a:p>
        </p:txBody>
      </p:sp>
      <p:sp>
        <p:nvSpPr>
          <p:cNvPr id="5" name="圓角矩形 4"/>
          <p:cNvSpPr/>
          <p:nvPr/>
        </p:nvSpPr>
        <p:spPr>
          <a:xfrm>
            <a:off x="1331640" y="2924944"/>
            <a:ext cx="2774080" cy="1126561"/>
          </a:xfrm>
          <a:prstGeom prst="roundRect">
            <a:avLst/>
          </a:prstGeom>
          <a:solidFill>
            <a:schemeClr val="accent1">
              <a:lumMod val="40000"/>
              <a:lumOff val="6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ln w="0"/>
                <a:solidFill>
                  <a:schemeClr val="tx1"/>
                </a:solidFill>
              </a:rPr>
              <a:t>Financial</a:t>
            </a:r>
          </a:p>
          <a:p>
            <a:pPr algn="ctr"/>
            <a:r>
              <a:rPr lang="en-US" altLang="zh-TW" sz="2400" dirty="0" smtClean="0">
                <a:ln w="0"/>
                <a:solidFill>
                  <a:schemeClr val="tx1"/>
                </a:solidFill>
              </a:rPr>
              <a:t>Sentiment Analysis</a:t>
            </a:r>
            <a:endParaRPr lang="zh-TW" altLang="en-US" sz="2400" dirty="0">
              <a:ln w="0"/>
              <a:solidFill>
                <a:schemeClr val="tx1"/>
              </a:solidFill>
            </a:endParaRPr>
          </a:p>
        </p:txBody>
      </p:sp>
      <p:sp>
        <p:nvSpPr>
          <p:cNvPr id="6" name="圓角矩形 5"/>
          <p:cNvSpPr/>
          <p:nvPr/>
        </p:nvSpPr>
        <p:spPr>
          <a:xfrm>
            <a:off x="4837558" y="2132856"/>
            <a:ext cx="2686770" cy="1008112"/>
          </a:xfrm>
          <a:prstGeom prst="roundRect">
            <a:avLst/>
          </a:prstGeom>
          <a:solidFill>
            <a:schemeClr val="accent1">
              <a:lumMod val="40000"/>
              <a:lumOff val="6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ln w="0"/>
                <a:solidFill>
                  <a:schemeClr val="tx1"/>
                </a:solidFill>
              </a:rPr>
              <a:t>Machine Learning </a:t>
            </a:r>
            <a:br>
              <a:rPr lang="en-US" altLang="zh-TW" sz="2400" dirty="0" smtClean="0">
                <a:ln w="0"/>
                <a:solidFill>
                  <a:schemeClr val="tx1"/>
                </a:solidFill>
              </a:rPr>
            </a:br>
            <a:r>
              <a:rPr lang="en-US" altLang="zh-TW" sz="2400" dirty="0" smtClean="0">
                <a:ln w="0"/>
                <a:solidFill>
                  <a:schemeClr val="tx1"/>
                </a:solidFill>
              </a:rPr>
              <a:t>Approach</a:t>
            </a:r>
            <a:endParaRPr lang="zh-TW" altLang="en-US" sz="2400" dirty="0">
              <a:ln w="0"/>
              <a:solidFill>
                <a:schemeClr val="tx1"/>
              </a:solidFill>
            </a:endParaRPr>
          </a:p>
        </p:txBody>
      </p:sp>
      <p:cxnSp>
        <p:nvCxnSpPr>
          <p:cNvPr id="7" name="肘形接點 6"/>
          <p:cNvCxnSpPr>
            <a:stCxn id="5" idx="3"/>
            <a:endCxn id="6" idx="1"/>
          </p:cNvCxnSpPr>
          <p:nvPr/>
        </p:nvCxnSpPr>
        <p:spPr>
          <a:xfrm flipV="1">
            <a:off x="4105720" y="2636912"/>
            <a:ext cx="731838" cy="851313"/>
          </a:xfrm>
          <a:prstGeom prst="bentConnector3">
            <a:avLst>
              <a:gd name="adj1" fmla="val 50000"/>
            </a:avLst>
          </a:prstGeom>
          <a:ln w="38100">
            <a:solidFill>
              <a:schemeClr val="tx1"/>
            </a:solidFill>
            <a:headEnd type="none" w="med" len="med"/>
            <a:tailEnd type="none" w="med" len="med"/>
          </a:ln>
          <a:effectLst/>
        </p:spPr>
        <p:style>
          <a:lnRef idx="3">
            <a:schemeClr val="accent6"/>
          </a:lnRef>
          <a:fillRef idx="0">
            <a:schemeClr val="accent6"/>
          </a:fillRef>
          <a:effectRef idx="2">
            <a:schemeClr val="accent6"/>
          </a:effectRef>
          <a:fontRef idx="minor">
            <a:schemeClr val="tx1"/>
          </a:fontRef>
        </p:style>
      </p:cxnSp>
      <p:cxnSp>
        <p:nvCxnSpPr>
          <p:cNvPr id="8" name="肘形接點 7"/>
          <p:cNvCxnSpPr>
            <a:stCxn id="5" idx="3"/>
            <a:endCxn id="9" idx="1"/>
          </p:cNvCxnSpPr>
          <p:nvPr/>
        </p:nvCxnSpPr>
        <p:spPr>
          <a:xfrm>
            <a:off x="4105720" y="3488225"/>
            <a:ext cx="731838" cy="908693"/>
          </a:xfrm>
          <a:prstGeom prst="bentConnector3">
            <a:avLst>
              <a:gd name="adj1" fmla="val 50000"/>
            </a:avLst>
          </a:prstGeom>
          <a:ln w="38100">
            <a:solidFill>
              <a:schemeClr val="tx1"/>
            </a:solidFill>
            <a:headEnd type="none" w="med" len="med"/>
            <a:tailEnd type="none" w="med" len="med"/>
          </a:ln>
          <a:effectLst/>
        </p:spPr>
        <p:style>
          <a:lnRef idx="3">
            <a:schemeClr val="accent6"/>
          </a:lnRef>
          <a:fillRef idx="0">
            <a:schemeClr val="accent6"/>
          </a:fillRef>
          <a:effectRef idx="2">
            <a:schemeClr val="accent6"/>
          </a:effectRef>
          <a:fontRef idx="minor">
            <a:schemeClr val="tx1"/>
          </a:fontRef>
        </p:style>
      </p:cxnSp>
      <p:sp>
        <p:nvSpPr>
          <p:cNvPr id="9" name="圓角矩形 8"/>
          <p:cNvSpPr/>
          <p:nvPr/>
        </p:nvSpPr>
        <p:spPr>
          <a:xfrm>
            <a:off x="4837558" y="3924676"/>
            <a:ext cx="2686770" cy="944484"/>
          </a:xfrm>
          <a:prstGeom prst="roundRect">
            <a:avLst/>
          </a:prstGeom>
          <a:solidFill>
            <a:schemeClr val="accent1">
              <a:lumMod val="40000"/>
              <a:lumOff val="6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ln w="0"/>
                <a:solidFill>
                  <a:schemeClr val="tx1"/>
                </a:solidFill>
              </a:rPr>
              <a:t>Lexicon-based</a:t>
            </a:r>
            <a:br>
              <a:rPr lang="en-US" altLang="zh-TW" sz="2400" dirty="0" smtClean="0">
                <a:ln w="0"/>
                <a:solidFill>
                  <a:schemeClr val="tx1"/>
                </a:solidFill>
              </a:rPr>
            </a:br>
            <a:r>
              <a:rPr lang="en-US" altLang="zh-TW" sz="2400" dirty="0" smtClean="0">
                <a:ln w="0"/>
                <a:solidFill>
                  <a:schemeClr val="tx1"/>
                </a:solidFill>
              </a:rPr>
              <a:t>Approach</a:t>
            </a:r>
            <a:endParaRPr lang="zh-TW" altLang="en-US" sz="2400" dirty="0">
              <a:ln w="0"/>
              <a:solidFill>
                <a:schemeClr val="tx1"/>
              </a:solidFill>
            </a:endParaRPr>
          </a:p>
        </p:txBody>
      </p:sp>
    </p:spTree>
    <p:extLst>
      <p:ext uri="{BB962C8B-B14F-4D97-AF65-F5344CB8AC3E}">
        <p14:creationId xmlns:p14="http://schemas.microsoft.com/office/powerpoint/2010/main" val="812356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5890666"/>
          </a:xfrm>
        </p:spPr>
        <p:txBody>
          <a:bodyPr>
            <a:normAutofit/>
          </a:bodyPr>
          <a:lstStyle/>
          <a:p>
            <a:r>
              <a:rPr lang="en-US" altLang="zh-TW" sz="6000" b="1" dirty="0" smtClean="0">
                <a:solidFill>
                  <a:schemeClr val="tx2"/>
                </a:solidFill>
              </a:rPr>
              <a:t>System Architecture</a:t>
            </a:r>
            <a:endParaRPr lang="zh-TW" altLang="en-US" sz="6000"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108</a:t>
            </a:fld>
            <a:endParaRPr lang="zh-TW" altLang="en-US"/>
          </a:p>
        </p:txBody>
      </p:sp>
    </p:spTree>
    <p:extLst>
      <p:ext uri="{BB962C8B-B14F-4D97-AF65-F5344CB8AC3E}">
        <p14:creationId xmlns:p14="http://schemas.microsoft.com/office/powerpoint/2010/main" val="167538647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AE402F-9171-4F92-A403-4FC7DED30397}" type="slidenum">
              <a:rPr lang="zh-TW" altLang="en-US" smtClean="0"/>
              <a:t>109</a:t>
            </a:fld>
            <a:endParaRPr lang="zh-TW" altLang="en-US"/>
          </a:p>
        </p:txBody>
      </p:sp>
      <p:pic>
        <p:nvPicPr>
          <p:cNvPr id="5" name="圖片 4" descr="Schema_eng"/>
          <p:cNvPicPr/>
          <p:nvPr/>
        </p:nvPicPr>
        <p:blipFill>
          <a:blip r:embed="rId2">
            <a:extLst>
              <a:ext uri="{28A0092B-C50C-407E-A947-70E740481C1C}">
                <a14:useLocalDpi xmlns:a14="http://schemas.microsoft.com/office/drawing/2010/main"/>
              </a:ext>
            </a:extLst>
          </a:blip>
          <a:srcRect/>
          <a:stretch>
            <a:fillRect/>
          </a:stretch>
        </p:blipFill>
        <p:spPr bwMode="auto">
          <a:xfrm>
            <a:off x="1259632" y="15631"/>
            <a:ext cx="6912768" cy="6525344"/>
          </a:xfrm>
          <a:prstGeom prst="rect">
            <a:avLst/>
          </a:prstGeom>
          <a:noFill/>
          <a:ln>
            <a:noFill/>
          </a:ln>
        </p:spPr>
      </p:pic>
      <p:sp>
        <p:nvSpPr>
          <p:cNvPr id="6" name="標題 1"/>
          <p:cNvSpPr>
            <a:spLocks noGrp="1"/>
          </p:cNvSpPr>
          <p:nvPr>
            <p:ph type="title"/>
          </p:nvPr>
        </p:nvSpPr>
        <p:spPr>
          <a:xfrm rot="16200000">
            <a:off x="-2293503" y="2801615"/>
            <a:ext cx="5868144" cy="922114"/>
          </a:xfrm>
          <a:solidFill>
            <a:srgbClr val="FFC000"/>
          </a:solidFill>
        </p:spPr>
        <p:txBody>
          <a:bodyPr>
            <a:normAutofit/>
          </a:bodyPr>
          <a:lstStyle/>
          <a:p>
            <a:r>
              <a:rPr lang="en-US" altLang="zh-TW" b="1" dirty="0" smtClean="0">
                <a:solidFill>
                  <a:schemeClr val="tx2"/>
                </a:solidFill>
              </a:rPr>
              <a:t>System Architecture</a:t>
            </a:r>
            <a:endParaRPr lang="zh-TW" altLang="en-US" b="1" dirty="0">
              <a:solidFill>
                <a:schemeClr val="tx2"/>
              </a:solidFill>
            </a:endParaRPr>
          </a:p>
        </p:txBody>
      </p:sp>
    </p:spTree>
    <p:extLst>
      <p:ext uri="{BB962C8B-B14F-4D97-AF65-F5344CB8AC3E}">
        <p14:creationId xmlns:p14="http://schemas.microsoft.com/office/powerpoint/2010/main" val="414939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728192"/>
          </a:xfrm>
          <a:solidFill>
            <a:srgbClr val="FFC000"/>
          </a:solidFill>
        </p:spPr>
        <p:txBody>
          <a:bodyPr/>
          <a:lstStyle/>
          <a:p>
            <a:r>
              <a:rPr lang="en-US" sz="6000" dirty="0">
                <a:solidFill>
                  <a:srgbClr val="FF0000"/>
                </a:solidFill>
              </a:rPr>
              <a:t>Financial</a:t>
            </a:r>
            <a:r>
              <a:rPr lang="en-US" sz="6000" dirty="0"/>
              <a:t> </a:t>
            </a:r>
            <a:r>
              <a:rPr lang="en-US" sz="6000" dirty="0">
                <a:solidFill>
                  <a:schemeClr val="accent1"/>
                </a:solidFill>
              </a:rPr>
              <a:t>Technology</a:t>
            </a:r>
            <a:r>
              <a:rPr lang="en-US" sz="6000" dirty="0" smtClean="0">
                <a:solidFill>
                  <a:schemeClr val="accent1"/>
                </a:solidFill>
              </a:rPr>
              <a:t/>
            </a:r>
            <a:br>
              <a:rPr lang="en-US" sz="6000" dirty="0" smtClean="0">
                <a:solidFill>
                  <a:schemeClr val="accent1"/>
                </a:solidFill>
              </a:rPr>
            </a:br>
            <a:r>
              <a:rPr lang="en-US" sz="6000" dirty="0" err="1" smtClean="0">
                <a:solidFill>
                  <a:srgbClr val="FF0000"/>
                </a:solidFill>
              </a:rPr>
              <a:t>Fin</a:t>
            </a:r>
            <a:r>
              <a:rPr lang="en-US" sz="6000" dirty="0" err="1" smtClean="0">
                <a:solidFill>
                  <a:schemeClr val="accent1"/>
                </a:solidFill>
              </a:rPr>
              <a:t>Tech</a:t>
            </a:r>
            <a:endParaRPr lang="en-US" sz="6000" dirty="0">
              <a:solidFill>
                <a:schemeClr val="accent1"/>
              </a:solidFill>
            </a:endParaRPr>
          </a:p>
        </p:txBody>
      </p:sp>
      <p:sp>
        <p:nvSpPr>
          <p:cNvPr id="3" name="Content Placeholder 2"/>
          <p:cNvSpPr>
            <a:spLocks noGrp="1"/>
          </p:cNvSpPr>
          <p:nvPr>
            <p:ph idx="1"/>
          </p:nvPr>
        </p:nvSpPr>
        <p:spPr>
          <a:xfrm>
            <a:off x="457200" y="1916832"/>
            <a:ext cx="8229600" cy="4603031"/>
          </a:xfrm>
        </p:spPr>
        <p:txBody>
          <a:bodyPr/>
          <a:lstStyle/>
          <a:p>
            <a:pPr marL="0" indent="0" algn="ctr">
              <a:buNone/>
            </a:pPr>
            <a:r>
              <a:rPr lang="en-US" sz="6000" dirty="0" smtClean="0"/>
              <a:t>“</a:t>
            </a:r>
            <a:r>
              <a:rPr lang="en-US" sz="6000" smtClean="0"/>
              <a:t>providing </a:t>
            </a:r>
            <a:br>
              <a:rPr lang="en-US" sz="6000" smtClean="0"/>
            </a:br>
            <a:r>
              <a:rPr lang="en-US" sz="6000" smtClean="0">
                <a:solidFill>
                  <a:srgbClr val="FF0000"/>
                </a:solidFill>
              </a:rPr>
              <a:t>financial </a:t>
            </a:r>
            <a:r>
              <a:rPr lang="en-US" sz="6000">
                <a:solidFill>
                  <a:srgbClr val="FF0000"/>
                </a:solidFill>
              </a:rPr>
              <a:t>services </a:t>
            </a:r>
            <a:r>
              <a:rPr lang="en-US" sz="6000" smtClean="0">
                <a:solidFill>
                  <a:srgbClr val="FF0000"/>
                </a:solidFill>
              </a:rPr>
              <a:t/>
            </a:r>
            <a:br>
              <a:rPr lang="en-US" sz="6000" smtClean="0">
                <a:solidFill>
                  <a:srgbClr val="FF0000"/>
                </a:solidFill>
              </a:rPr>
            </a:br>
            <a:r>
              <a:rPr lang="en-US" sz="6000" smtClean="0"/>
              <a:t>by </a:t>
            </a:r>
            <a:r>
              <a:rPr lang="en-US" sz="6000" dirty="0"/>
              <a:t>making use of </a:t>
            </a:r>
            <a:r>
              <a:rPr lang="en-US" sz="6000" dirty="0">
                <a:solidFill>
                  <a:schemeClr val="accent1"/>
                </a:solidFill>
              </a:rPr>
              <a:t>software</a:t>
            </a:r>
            <a:r>
              <a:rPr lang="en-US" sz="6000" dirty="0"/>
              <a:t> </a:t>
            </a:r>
            <a:r>
              <a:rPr lang="en-US" sz="6000"/>
              <a:t>and </a:t>
            </a:r>
            <a:r>
              <a:rPr lang="en-US" sz="6000" smtClean="0"/>
              <a:t/>
            </a:r>
            <a:br>
              <a:rPr lang="en-US" sz="6000" smtClean="0"/>
            </a:br>
            <a:r>
              <a:rPr lang="en-US" sz="6000" smtClean="0">
                <a:solidFill>
                  <a:schemeClr val="accent1"/>
                </a:solidFill>
              </a:rPr>
              <a:t>modern </a:t>
            </a:r>
            <a:r>
              <a:rPr lang="en-US" sz="6000" dirty="0" smtClean="0">
                <a:solidFill>
                  <a:schemeClr val="accent1"/>
                </a:solidFill>
              </a:rPr>
              <a:t>technology</a:t>
            </a:r>
            <a:r>
              <a:rPr lang="en-US" sz="6000" dirty="0" smtClean="0"/>
              <a:t>”</a:t>
            </a:r>
            <a:endParaRPr lang="en-US" sz="6000" dirty="0"/>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11</a:t>
            </a:fld>
            <a:endParaRPr lang="zh-TW" altLang="en-US"/>
          </a:p>
        </p:txBody>
      </p:sp>
      <p:sp>
        <p:nvSpPr>
          <p:cNvPr id="5" name="Rectangle 4"/>
          <p:cNvSpPr/>
          <p:nvPr/>
        </p:nvSpPr>
        <p:spPr>
          <a:xfrm>
            <a:off x="1700808" y="6597352"/>
            <a:ext cx="5742384"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www.fintechweekly.com</a:t>
            </a:r>
            <a:r>
              <a:rPr lang="en-US" sz="1000" dirty="0">
                <a:solidFill>
                  <a:schemeClr val="bg1">
                    <a:lumMod val="75000"/>
                  </a:schemeClr>
                </a:solidFill>
              </a:rPr>
              <a:t>/</a:t>
            </a:r>
            <a:r>
              <a:rPr lang="en-US" sz="1000" dirty="0" err="1">
                <a:solidFill>
                  <a:schemeClr val="bg1">
                    <a:lumMod val="75000"/>
                  </a:schemeClr>
                </a:solidFill>
              </a:rPr>
              <a:t>fintech</a:t>
            </a:r>
            <a:r>
              <a:rPr lang="en-US" sz="1000" dirty="0">
                <a:solidFill>
                  <a:schemeClr val="bg1">
                    <a:lumMod val="75000"/>
                  </a:schemeClr>
                </a:solidFill>
              </a:rPr>
              <a:t>-definition</a:t>
            </a:r>
          </a:p>
        </p:txBody>
      </p:sp>
    </p:spTree>
    <p:extLst>
      <p:ext uri="{BB962C8B-B14F-4D97-AF65-F5344CB8AC3E}">
        <p14:creationId xmlns:p14="http://schemas.microsoft.com/office/powerpoint/2010/main" val="20697781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651" y="0"/>
            <a:ext cx="8229600" cy="1143000"/>
          </a:xfrm>
        </p:spPr>
        <p:txBody>
          <a:bodyPr/>
          <a:lstStyle/>
          <a:p>
            <a:r>
              <a:rPr lang="en-US" altLang="zh-TW" b="1" dirty="0" smtClean="0">
                <a:solidFill>
                  <a:schemeClr val="tx2"/>
                </a:solidFill>
              </a:rPr>
              <a:t>Finance News Data</a:t>
            </a:r>
            <a:endParaRPr lang="zh-TW" altLang="en-US"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110</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14452" y="2740394"/>
            <a:ext cx="2381250" cy="1771650"/>
          </a:xfrm>
          <a:prstGeom prst="rect">
            <a:avLst/>
          </a:prstGeom>
        </p:spPr>
      </p:pic>
      <p:pic>
        <p:nvPicPr>
          <p:cNvPr id="6" name="圖片 5"/>
          <p:cNvPicPr/>
          <p:nvPr/>
        </p:nvPicPr>
        <p:blipFill>
          <a:blip r:embed="rId3" cstate="email">
            <a:extLst>
              <a:ext uri="{28A0092B-C50C-407E-A947-70E740481C1C}">
                <a14:useLocalDpi xmlns:a14="http://schemas.microsoft.com/office/drawing/2010/main"/>
              </a:ext>
            </a:extLst>
          </a:blip>
          <a:stretch>
            <a:fillRect/>
          </a:stretch>
        </p:blipFill>
        <p:spPr>
          <a:xfrm>
            <a:off x="685382" y="1570049"/>
            <a:ext cx="2559832" cy="1782750"/>
          </a:xfrm>
          <a:prstGeom prst="rect">
            <a:avLst/>
          </a:prstGeom>
        </p:spPr>
      </p:pic>
      <p:pic>
        <p:nvPicPr>
          <p:cNvPr id="7" name="圖片 6"/>
          <p:cNvPicPr/>
          <p:nvPr/>
        </p:nvPicPr>
        <p:blipFill>
          <a:blip r:embed="rId4" cstate="email">
            <a:extLst>
              <a:ext uri="{28A0092B-C50C-407E-A947-70E740481C1C}">
                <a14:useLocalDpi xmlns:a14="http://schemas.microsoft.com/office/drawing/2010/main"/>
              </a:ext>
            </a:extLst>
          </a:blip>
          <a:stretch>
            <a:fillRect/>
          </a:stretch>
        </p:blipFill>
        <p:spPr>
          <a:xfrm>
            <a:off x="5857104" y="1535205"/>
            <a:ext cx="2733365" cy="1572612"/>
          </a:xfrm>
          <a:prstGeom prst="rect">
            <a:avLst/>
          </a:prstGeom>
        </p:spPr>
      </p:pic>
      <p:pic>
        <p:nvPicPr>
          <p:cNvPr id="8" name="圖片 7"/>
          <p:cNvPicPr/>
          <p:nvPr/>
        </p:nvPicPr>
        <p:blipFill>
          <a:blip r:embed="rId5" cstate="email">
            <a:extLst>
              <a:ext uri="{28A0092B-C50C-407E-A947-70E740481C1C}">
                <a14:useLocalDpi xmlns:a14="http://schemas.microsoft.com/office/drawing/2010/main"/>
              </a:ext>
            </a:extLst>
          </a:blip>
          <a:stretch>
            <a:fillRect/>
          </a:stretch>
        </p:blipFill>
        <p:spPr>
          <a:xfrm>
            <a:off x="685382" y="4143337"/>
            <a:ext cx="3492171" cy="1863016"/>
          </a:xfrm>
          <a:prstGeom prst="rect">
            <a:avLst/>
          </a:prstGeom>
        </p:spPr>
      </p:pic>
      <p:pic>
        <p:nvPicPr>
          <p:cNvPr id="9" name="圖片 8"/>
          <p:cNvPicPr/>
          <p:nvPr/>
        </p:nvPicPr>
        <p:blipFill>
          <a:blip r:embed="rId6" cstate="email">
            <a:extLst>
              <a:ext uri="{28A0092B-C50C-407E-A947-70E740481C1C}">
                <a14:useLocalDpi xmlns:a14="http://schemas.microsoft.com/office/drawing/2010/main"/>
              </a:ext>
            </a:extLst>
          </a:blip>
          <a:stretch>
            <a:fillRect/>
          </a:stretch>
        </p:blipFill>
        <p:spPr>
          <a:xfrm>
            <a:off x="5717449" y="4353581"/>
            <a:ext cx="2734422" cy="1867807"/>
          </a:xfrm>
          <a:prstGeom prst="rect">
            <a:avLst/>
          </a:prstGeom>
        </p:spPr>
      </p:pic>
      <p:cxnSp>
        <p:nvCxnSpPr>
          <p:cNvPr id="10" name="直線接點 33"/>
          <p:cNvCxnSpPr>
            <a:stCxn id="7" idx="1"/>
            <a:endCxn id="5" idx="0"/>
          </p:cNvCxnSpPr>
          <p:nvPr/>
        </p:nvCxnSpPr>
        <p:spPr>
          <a:xfrm rot="10800000" flipV="1">
            <a:off x="4805078" y="2321510"/>
            <a:ext cx="1052027" cy="418883"/>
          </a:xfrm>
          <a:prstGeom prst="bentConnector2">
            <a:avLst/>
          </a:prstGeom>
          <a:ln w="38100">
            <a:solidFill>
              <a:schemeClr val="accent6"/>
            </a:solidFill>
            <a:headEnd type="oval" w="med" len="med"/>
            <a:tailEnd type="oval" w="med" len="med"/>
          </a:ln>
        </p:spPr>
        <p:style>
          <a:lnRef idx="3">
            <a:schemeClr val="accent6"/>
          </a:lnRef>
          <a:fillRef idx="0">
            <a:schemeClr val="accent6"/>
          </a:fillRef>
          <a:effectRef idx="2">
            <a:schemeClr val="accent6"/>
          </a:effectRef>
          <a:fontRef idx="minor">
            <a:schemeClr val="tx1"/>
          </a:fontRef>
        </p:style>
      </p:cxnSp>
      <p:cxnSp>
        <p:nvCxnSpPr>
          <p:cNvPr id="11" name="直線接點 39"/>
          <p:cNvCxnSpPr>
            <a:stCxn id="5" idx="3"/>
            <a:endCxn id="9" idx="0"/>
          </p:cNvCxnSpPr>
          <p:nvPr/>
        </p:nvCxnSpPr>
        <p:spPr>
          <a:xfrm>
            <a:off x="5995702" y="3626219"/>
            <a:ext cx="1088958" cy="727362"/>
          </a:xfrm>
          <a:prstGeom prst="bentConnector2">
            <a:avLst/>
          </a:prstGeom>
          <a:ln w="38100">
            <a:solidFill>
              <a:schemeClr val="accent6"/>
            </a:solidFill>
            <a:headEnd type="oval" w="med" len="med"/>
            <a:tailEnd type="oval" w="med" len="med"/>
          </a:ln>
        </p:spPr>
        <p:style>
          <a:lnRef idx="3">
            <a:schemeClr val="accent6"/>
          </a:lnRef>
          <a:fillRef idx="0">
            <a:schemeClr val="accent6"/>
          </a:fillRef>
          <a:effectRef idx="2">
            <a:schemeClr val="accent6"/>
          </a:effectRef>
          <a:fontRef idx="minor">
            <a:schemeClr val="tx1"/>
          </a:fontRef>
        </p:style>
      </p:cxnSp>
      <p:cxnSp>
        <p:nvCxnSpPr>
          <p:cNvPr id="12" name="直線接點 41"/>
          <p:cNvCxnSpPr>
            <a:stCxn id="5" idx="1"/>
            <a:endCxn id="6" idx="2"/>
          </p:cNvCxnSpPr>
          <p:nvPr/>
        </p:nvCxnSpPr>
        <p:spPr>
          <a:xfrm rot="10800000">
            <a:off x="1965298" y="3352799"/>
            <a:ext cx="1649154" cy="273420"/>
          </a:xfrm>
          <a:prstGeom prst="bentConnector2">
            <a:avLst/>
          </a:prstGeom>
          <a:ln w="38100">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線接點 43"/>
          <p:cNvCxnSpPr>
            <a:endCxn id="8" idx="3"/>
          </p:cNvCxnSpPr>
          <p:nvPr/>
        </p:nvCxnSpPr>
        <p:spPr>
          <a:xfrm rot="5400000">
            <a:off x="4116725" y="4261339"/>
            <a:ext cx="874334" cy="752678"/>
          </a:xfrm>
          <a:prstGeom prst="bentConnector2">
            <a:avLst/>
          </a:prstGeom>
          <a:ln w="38100">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395651" y="3720222"/>
            <a:ext cx="646203" cy="461665"/>
          </a:xfrm>
          <a:prstGeom prst="rect">
            <a:avLst/>
          </a:prstGeom>
          <a:noFill/>
        </p:spPr>
        <p:txBody>
          <a:bodyPr wrap="none" rtlCol="0">
            <a:spAutoFit/>
          </a:bodyPr>
          <a:lstStyle/>
          <a:p>
            <a:r>
              <a:rPr lang="en-US" altLang="zh-TW" sz="2400" b="1" dirty="0" smtClean="0">
                <a:solidFill>
                  <a:srgbClr val="C00000"/>
                </a:solidFill>
              </a:rPr>
              <a:t>LTN</a:t>
            </a:r>
            <a:endParaRPr lang="zh-TW" altLang="en-US" sz="2400" b="1" dirty="0">
              <a:solidFill>
                <a:srgbClr val="C00000"/>
              </a:solidFill>
            </a:endParaRPr>
          </a:p>
        </p:txBody>
      </p:sp>
      <p:sp>
        <p:nvSpPr>
          <p:cNvPr id="16" name="文字方塊 15"/>
          <p:cNvSpPr txBox="1"/>
          <p:nvPr/>
        </p:nvSpPr>
        <p:spPr>
          <a:xfrm>
            <a:off x="395651" y="1073540"/>
            <a:ext cx="1487138" cy="461665"/>
          </a:xfrm>
          <a:prstGeom prst="rect">
            <a:avLst/>
          </a:prstGeom>
          <a:noFill/>
        </p:spPr>
        <p:txBody>
          <a:bodyPr wrap="none" rtlCol="0">
            <a:spAutoFit/>
          </a:bodyPr>
          <a:lstStyle/>
          <a:p>
            <a:r>
              <a:rPr lang="en-US" altLang="zh-TW" sz="2400" b="1" dirty="0" err="1" smtClean="0">
                <a:solidFill>
                  <a:srgbClr val="C00000"/>
                </a:solidFill>
              </a:rPr>
              <a:t>NowNews</a:t>
            </a:r>
            <a:endParaRPr lang="zh-TW" altLang="en-US" sz="2400" b="1" dirty="0">
              <a:solidFill>
                <a:srgbClr val="C00000"/>
              </a:solidFill>
            </a:endParaRPr>
          </a:p>
        </p:txBody>
      </p:sp>
      <p:sp>
        <p:nvSpPr>
          <p:cNvPr id="17" name="文字方塊 16"/>
          <p:cNvSpPr txBox="1"/>
          <p:nvPr/>
        </p:nvSpPr>
        <p:spPr>
          <a:xfrm>
            <a:off x="7103331" y="853996"/>
            <a:ext cx="1574470" cy="461665"/>
          </a:xfrm>
          <a:prstGeom prst="rect">
            <a:avLst/>
          </a:prstGeom>
          <a:noFill/>
        </p:spPr>
        <p:txBody>
          <a:bodyPr wrap="none" rtlCol="0">
            <a:spAutoFit/>
          </a:bodyPr>
          <a:lstStyle/>
          <a:p>
            <a:r>
              <a:rPr lang="en-US" altLang="zh-TW" sz="2400" b="1" dirty="0" err="1" smtClean="0">
                <a:solidFill>
                  <a:srgbClr val="C00000"/>
                </a:solidFill>
              </a:rPr>
              <a:t>AppleDaily</a:t>
            </a:r>
            <a:endParaRPr lang="zh-TW" altLang="en-US" sz="2400" b="1" dirty="0">
              <a:solidFill>
                <a:srgbClr val="C00000"/>
              </a:solidFill>
            </a:endParaRPr>
          </a:p>
        </p:txBody>
      </p:sp>
      <p:sp>
        <p:nvSpPr>
          <p:cNvPr id="18" name="文字方塊 17"/>
          <p:cNvSpPr txBox="1"/>
          <p:nvPr/>
        </p:nvSpPr>
        <p:spPr>
          <a:xfrm>
            <a:off x="7223805" y="3759067"/>
            <a:ext cx="1375633" cy="461665"/>
          </a:xfrm>
          <a:prstGeom prst="rect">
            <a:avLst/>
          </a:prstGeom>
          <a:noFill/>
        </p:spPr>
        <p:txBody>
          <a:bodyPr wrap="none" rtlCol="0">
            <a:spAutoFit/>
          </a:bodyPr>
          <a:lstStyle/>
          <a:p>
            <a:r>
              <a:rPr lang="en-US" altLang="zh-TW" sz="2400" b="1" dirty="0" err="1" smtClean="0">
                <a:solidFill>
                  <a:srgbClr val="C00000"/>
                </a:solidFill>
              </a:rPr>
              <a:t>MoneyDJ</a:t>
            </a:r>
            <a:endParaRPr lang="zh-TW" altLang="en-US" sz="2400" b="1" dirty="0">
              <a:solidFill>
                <a:srgbClr val="C00000"/>
              </a:solidFill>
            </a:endParaRPr>
          </a:p>
        </p:txBody>
      </p:sp>
    </p:spTree>
    <p:extLst>
      <p:ext uri="{BB962C8B-B14F-4D97-AF65-F5344CB8AC3E}">
        <p14:creationId xmlns:p14="http://schemas.microsoft.com/office/powerpoint/2010/main" val="100835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chemeClr val="tx2"/>
                </a:solidFill>
              </a:rPr>
              <a:t>Feature used for financial sentiment </a:t>
            </a:r>
            <a:r>
              <a:rPr lang="en-US" altLang="zh-TW" b="1" dirty="0" smtClean="0">
                <a:solidFill>
                  <a:schemeClr val="tx2"/>
                </a:solidFill>
              </a:rPr>
              <a:t>analysis</a:t>
            </a:r>
            <a:endParaRPr lang="zh-TW" altLang="en-US"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111</a:t>
            </a:fld>
            <a:endParaRPr lang="zh-TW" altLang="en-US"/>
          </a:p>
        </p:txBody>
      </p:sp>
      <p:graphicFrame>
        <p:nvGraphicFramePr>
          <p:cNvPr id="35" name="表格 34"/>
          <p:cNvGraphicFramePr>
            <a:graphicFrameLocks noGrp="1"/>
          </p:cNvGraphicFramePr>
          <p:nvPr>
            <p:extLst/>
          </p:nvPr>
        </p:nvGraphicFramePr>
        <p:xfrm>
          <a:off x="467544" y="1700807"/>
          <a:ext cx="8074883" cy="4572000"/>
        </p:xfrm>
        <a:graphic>
          <a:graphicData uri="http://schemas.openxmlformats.org/drawingml/2006/table">
            <a:tbl>
              <a:tblPr firstRow="1" firstCol="1" bandRow="1">
                <a:tableStyleId>{5C22544A-7EE6-4342-B048-85BDC9FD1C3A}</a:tableStyleId>
              </a:tblPr>
              <a:tblGrid>
                <a:gridCol w="936104"/>
                <a:gridCol w="2304256"/>
                <a:gridCol w="4834523"/>
              </a:tblGrid>
              <a:tr h="160784">
                <a:tc>
                  <a:txBody>
                    <a:bodyPr/>
                    <a:lstStyle/>
                    <a:p>
                      <a:pPr algn="just">
                        <a:spcAft>
                          <a:spcPts val="0"/>
                        </a:spcAft>
                      </a:pPr>
                      <a:r>
                        <a:rPr lang="en-US" sz="2000">
                          <a:effectLst/>
                        </a:rPr>
                        <a:t>ID</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Future Name</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Description</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F01</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NewsCharacters</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Total word number of news text</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F02</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NewsTokens</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Number of news words</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F03</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NTUSD_Positive</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NTUSD positive word</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F04</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NTUSD_Negative</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NTUSD negative word</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F05</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NTUSD_PNDiff</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NTUSD difference of positive and negative word</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F06</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HowNet_Positive</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HowNet positive sentiment word</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F07</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HowNet_Negative</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HowNet negative sentiment word</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F08</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HowNet_PNDiff</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HowNet difference of positive and negative word</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F09</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FinanceSD_Positive</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NTUFSD+iMFinanceSD positive word</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F10</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FinanceSD_Negative</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NTUFSD+iMFinanceSD negative word</a:t>
                      </a:r>
                      <a:endParaRPr lang="zh-TW" sz="2000">
                        <a:effectLst/>
                        <a:latin typeface="Times New Roman"/>
                        <a:ea typeface="新細明體"/>
                      </a:endParaRPr>
                    </a:p>
                  </a:txBody>
                  <a:tcPr marL="68580" marR="68580" marT="0" marB="0" anchor="ctr"/>
                </a:tc>
              </a:tr>
              <a:tr h="234315">
                <a:tc>
                  <a:txBody>
                    <a:bodyPr/>
                    <a:lstStyle/>
                    <a:p>
                      <a:pPr algn="just">
                        <a:spcAft>
                          <a:spcPts val="0"/>
                        </a:spcAft>
                      </a:pPr>
                      <a:r>
                        <a:rPr lang="en-US" sz="2000">
                          <a:effectLst/>
                        </a:rPr>
                        <a:t>F11</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a:effectLst/>
                        </a:rPr>
                        <a:t>FinanceSD_PNDiff</a:t>
                      </a:r>
                      <a:endParaRPr lang="zh-TW" sz="2000">
                        <a:effectLst/>
                        <a:latin typeface="Times New Roman"/>
                        <a:ea typeface="新細明體"/>
                      </a:endParaRPr>
                    </a:p>
                  </a:txBody>
                  <a:tcPr marL="68580" marR="68580" marT="0" marB="0" anchor="ctr"/>
                </a:tc>
                <a:tc>
                  <a:txBody>
                    <a:bodyPr/>
                    <a:lstStyle/>
                    <a:p>
                      <a:pPr algn="just">
                        <a:spcAft>
                          <a:spcPts val="0"/>
                        </a:spcAft>
                      </a:pPr>
                      <a:r>
                        <a:rPr lang="en-US" sz="2000" dirty="0" err="1">
                          <a:effectLst/>
                        </a:rPr>
                        <a:t>NTUFSD+iMFinanceSD</a:t>
                      </a:r>
                      <a:r>
                        <a:rPr lang="en-US" sz="2000" dirty="0">
                          <a:effectLst/>
                        </a:rPr>
                        <a:t>  difference of positive and negative word</a:t>
                      </a:r>
                      <a:endParaRPr lang="zh-TW" sz="2000" dirty="0">
                        <a:effectLst/>
                        <a:latin typeface="Times New Roman"/>
                        <a:ea typeface="新細明體"/>
                      </a:endParaRPr>
                    </a:p>
                  </a:txBody>
                  <a:tcPr marL="68580" marR="68580" marT="0" marB="0" anchor="ctr"/>
                </a:tc>
              </a:tr>
            </a:tbl>
          </a:graphicData>
        </a:graphic>
      </p:graphicFrame>
    </p:spTree>
    <p:extLst>
      <p:ext uri="{BB962C8B-B14F-4D97-AF65-F5344CB8AC3E}">
        <p14:creationId xmlns:p14="http://schemas.microsoft.com/office/powerpoint/2010/main" val="162089193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chemeClr val="tx2"/>
                </a:solidFill>
              </a:rPr>
              <a:t>Example of feature used for </a:t>
            </a:r>
            <a:r>
              <a:rPr lang="en-US" altLang="zh-TW" b="1" dirty="0" smtClean="0">
                <a:solidFill>
                  <a:schemeClr val="tx2"/>
                </a:solidFill>
              </a:rPr>
              <a:t/>
            </a:r>
            <a:br>
              <a:rPr lang="en-US" altLang="zh-TW" b="1" dirty="0" smtClean="0">
                <a:solidFill>
                  <a:schemeClr val="tx2"/>
                </a:solidFill>
              </a:rPr>
            </a:br>
            <a:r>
              <a:rPr lang="en-US" altLang="zh-TW" b="1" dirty="0" smtClean="0">
                <a:solidFill>
                  <a:schemeClr val="tx2"/>
                </a:solidFill>
              </a:rPr>
              <a:t>Financial Sentiment Analysis</a:t>
            </a:r>
            <a:endParaRPr lang="zh-TW" altLang="en-US"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112</a:t>
            </a:fld>
            <a:endParaRPr lang="zh-TW" altLang="en-US"/>
          </a:p>
        </p:txBody>
      </p:sp>
      <p:sp>
        <p:nvSpPr>
          <p:cNvPr id="5" name="矩形 4"/>
          <p:cNvSpPr/>
          <p:nvPr/>
        </p:nvSpPr>
        <p:spPr>
          <a:xfrm>
            <a:off x="376690" y="2564904"/>
            <a:ext cx="8496944" cy="2308324"/>
          </a:xfrm>
          <a:prstGeom prst="rect">
            <a:avLst/>
          </a:prstGeom>
        </p:spPr>
        <p:txBody>
          <a:bodyPr wrap="square">
            <a:spAutoFit/>
          </a:bodyPr>
          <a:lstStyle/>
          <a:p>
            <a:r>
              <a:rPr lang="en-US" altLang="zh-TW" sz="2400" dirty="0">
                <a:latin typeface="Calibri" charset="0"/>
                <a:ea typeface="Calibri" charset="0"/>
                <a:cs typeface="Calibri" charset="0"/>
              </a:rPr>
              <a:t>D00001, 516, 185, 3, 8, -5, 0, 1, -1, 14, 8, 6, 3008, 2013-01-04</a:t>
            </a:r>
            <a:endParaRPr lang="zh-TW" altLang="zh-TW" sz="2400" dirty="0">
              <a:latin typeface="Calibri" charset="0"/>
              <a:ea typeface="Calibri" charset="0"/>
              <a:cs typeface="Calibri" charset="0"/>
            </a:endParaRPr>
          </a:p>
          <a:p>
            <a:r>
              <a:rPr lang="en-US" altLang="zh-TW" sz="2400" dirty="0">
                <a:latin typeface="Calibri" charset="0"/>
                <a:ea typeface="Calibri" charset="0"/>
                <a:cs typeface="Calibri" charset="0"/>
              </a:rPr>
              <a:t>D00002, 534, 185, 4, 2, 2, 0, 0, 0, 13, 2, 11, 3008, 2013-01-07</a:t>
            </a:r>
            <a:endParaRPr lang="zh-TW" altLang="zh-TW" sz="2400" dirty="0">
              <a:latin typeface="Calibri" charset="0"/>
              <a:ea typeface="Calibri" charset="0"/>
              <a:cs typeface="Calibri" charset="0"/>
            </a:endParaRPr>
          </a:p>
          <a:p>
            <a:r>
              <a:rPr lang="en-US" altLang="zh-TW" sz="2400" dirty="0">
                <a:latin typeface="Calibri" charset="0"/>
                <a:ea typeface="Calibri" charset="0"/>
                <a:cs typeface="Calibri" charset="0"/>
              </a:rPr>
              <a:t>D00003, 846, 296, 6, 9, -3, 0, 1, -1, 25, 15, 10, 3008, 2013-01-09</a:t>
            </a:r>
            <a:endParaRPr lang="zh-TW" altLang="zh-TW" sz="2400" dirty="0">
              <a:latin typeface="Calibri" charset="0"/>
              <a:ea typeface="Calibri" charset="0"/>
              <a:cs typeface="Calibri" charset="0"/>
            </a:endParaRPr>
          </a:p>
          <a:p>
            <a:r>
              <a:rPr lang="en-US" altLang="zh-TW" sz="2400" dirty="0">
                <a:latin typeface="Calibri" charset="0"/>
                <a:ea typeface="Calibri" charset="0"/>
                <a:cs typeface="Calibri" charset="0"/>
              </a:rPr>
              <a:t>D00004, 1495, 489, 55, 19, 36, 3, 0, 3, 23, 16, 7, 3008, 2013-01-10</a:t>
            </a:r>
            <a:endParaRPr lang="zh-TW" altLang="zh-TW" sz="2400" dirty="0">
              <a:latin typeface="Calibri" charset="0"/>
              <a:ea typeface="Calibri" charset="0"/>
              <a:cs typeface="Calibri" charset="0"/>
            </a:endParaRPr>
          </a:p>
          <a:p>
            <a:r>
              <a:rPr lang="en-US" altLang="zh-TW" sz="2400" dirty="0">
                <a:latin typeface="Calibri" charset="0"/>
                <a:ea typeface="Calibri" charset="0"/>
                <a:cs typeface="Calibri" charset="0"/>
              </a:rPr>
              <a:t>D00005, 872, 282, 3, 5, -2, 0, 0, 0, 12, 17, -5, 3008, 2013-01-14</a:t>
            </a:r>
            <a:endParaRPr lang="zh-TW" altLang="zh-TW" sz="2400" dirty="0">
              <a:latin typeface="Calibri" charset="0"/>
              <a:ea typeface="Calibri" charset="0"/>
              <a:cs typeface="Calibri" charset="0"/>
            </a:endParaRPr>
          </a:p>
          <a:p>
            <a:r>
              <a:rPr lang="en-US" altLang="zh-TW" sz="2400" dirty="0">
                <a:latin typeface="Calibri" charset="0"/>
                <a:ea typeface="Calibri" charset="0"/>
                <a:cs typeface="Calibri" charset="0"/>
              </a:rPr>
              <a:t>D00006, 573, 183, 2, 5, -3, 0, 0, 0, 8, 9, -1, 3008, 2013-01-21</a:t>
            </a:r>
            <a:endParaRPr lang="zh-TW" altLang="en-US" sz="2400" dirty="0">
              <a:latin typeface="Calibri" charset="0"/>
              <a:ea typeface="Calibri" charset="0"/>
              <a:cs typeface="Calibri" charset="0"/>
            </a:endParaRPr>
          </a:p>
        </p:txBody>
      </p:sp>
    </p:spTree>
    <p:extLst>
      <p:ext uri="{BB962C8B-B14F-4D97-AF65-F5344CB8AC3E}">
        <p14:creationId xmlns:p14="http://schemas.microsoft.com/office/powerpoint/2010/main" val="15006893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smtClean="0">
                <a:solidFill>
                  <a:schemeClr val="tx2"/>
                </a:solidFill>
              </a:rPr>
              <a:t>Deep Learning </a:t>
            </a:r>
            <a:r>
              <a:rPr lang="en-US" altLang="zh-TW" b="1" dirty="0">
                <a:solidFill>
                  <a:schemeClr val="tx2"/>
                </a:solidFill>
              </a:rPr>
              <a:t>and </a:t>
            </a:r>
            <a:r>
              <a:rPr lang="en-US" altLang="zh-TW" b="1" dirty="0" smtClean="0">
                <a:solidFill>
                  <a:schemeClr val="tx2"/>
                </a:solidFill>
              </a:rPr>
              <a:t>Neural </a:t>
            </a:r>
            <a:r>
              <a:rPr lang="en-US" altLang="zh-TW" b="1" dirty="0">
                <a:solidFill>
                  <a:schemeClr val="tx2"/>
                </a:solidFill>
              </a:rPr>
              <a:t>Network</a:t>
            </a:r>
            <a:endParaRPr lang="zh-TW" altLang="en-US"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113</a:t>
            </a:fld>
            <a:endParaRPr lang="zh-TW" altLang="en-US"/>
          </a:p>
        </p:txBody>
      </p:sp>
      <p:pic>
        <p:nvPicPr>
          <p:cNvPr id="5" name="圖片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1640" y="2996952"/>
            <a:ext cx="6703623" cy="1728192"/>
          </a:xfrm>
          <a:prstGeom prst="rect">
            <a:avLst/>
          </a:prstGeom>
        </p:spPr>
      </p:pic>
    </p:spTree>
    <p:extLst>
      <p:ext uri="{BB962C8B-B14F-4D97-AF65-F5344CB8AC3E}">
        <p14:creationId xmlns:p14="http://schemas.microsoft.com/office/powerpoint/2010/main" val="20379550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AE402F-9171-4F92-A403-4FC7DED30397}" type="slidenum">
              <a:rPr lang="zh-TW" altLang="en-US" smtClean="0"/>
              <a:t>114</a:t>
            </a:fld>
            <a:endParaRPr lang="zh-TW" altLang="en-US"/>
          </a:p>
        </p:txBody>
      </p:sp>
      <p:sp>
        <p:nvSpPr>
          <p:cNvPr id="5" name="Oval 6"/>
          <p:cNvSpPr/>
          <p:nvPr/>
        </p:nvSpPr>
        <p:spPr>
          <a:xfrm>
            <a:off x="2343150" y="3836988"/>
            <a:ext cx="719138" cy="720725"/>
          </a:xfrm>
          <a:prstGeom prst="ellipse">
            <a:avLst/>
          </a:prstGeom>
          <a:no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6" name="Oval 7"/>
          <p:cNvSpPr/>
          <p:nvPr/>
        </p:nvSpPr>
        <p:spPr>
          <a:xfrm>
            <a:off x="2343150" y="5024438"/>
            <a:ext cx="719138" cy="720725"/>
          </a:xfrm>
          <a:prstGeom prst="ellipse">
            <a:avLst/>
          </a:prstGeom>
          <a:no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7" name="Oval 12"/>
          <p:cNvSpPr/>
          <p:nvPr/>
        </p:nvSpPr>
        <p:spPr>
          <a:xfrm>
            <a:off x="4179888" y="4352925"/>
            <a:ext cx="719137" cy="720725"/>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8" name="Oval 13"/>
          <p:cNvSpPr/>
          <p:nvPr/>
        </p:nvSpPr>
        <p:spPr>
          <a:xfrm>
            <a:off x="4179888" y="5516563"/>
            <a:ext cx="719137" cy="720725"/>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9" name="Oval 19"/>
          <p:cNvSpPr/>
          <p:nvPr/>
        </p:nvSpPr>
        <p:spPr>
          <a:xfrm>
            <a:off x="4179888" y="3189288"/>
            <a:ext cx="719137" cy="719137"/>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0" name="Oval 20"/>
          <p:cNvSpPr/>
          <p:nvPr/>
        </p:nvSpPr>
        <p:spPr>
          <a:xfrm>
            <a:off x="6196013" y="4352925"/>
            <a:ext cx="719137" cy="720725"/>
          </a:xfrm>
          <a:prstGeom prst="ellipse">
            <a:avLst/>
          </a:prstGeom>
          <a:noFill/>
          <a:ln w="762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1" name="TextBox 24"/>
          <p:cNvSpPr txBox="1"/>
          <p:nvPr/>
        </p:nvSpPr>
        <p:spPr>
          <a:xfrm>
            <a:off x="1560513" y="1412875"/>
            <a:ext cx="1843087" cy="830263"/>
          </a:xfrm>
          <a:prstGeom prst="rect">
            <a:avLst/>
          </a:prstGeom>
          <a:noFill/>
        </p:spPr>
        <p:txBody>
          <a:bodyPr wrap="none">
            <a:spAutoFit/>
          </a:bodyPr>
          <a:lstStyle/>
          <a:p>
            <a:pPr algn="ctr">
              <a:defRPr/>
            </a:pPr>
            <a:r>
              <a:rPr lang="en-US" sz="2400" b="1" dirty="0">
                <a:solidFill>
                  <a:schemeClr val="accent6">
                    <a:lumMod val="75000"/>
                  </a:schemeClr>
                </a:solidFill>
                <a:latin typeface="Arial" charset="0"/>
                <a:ea typeface="新細明體" charset="0"/>
                <a:cs typeface="新細明體" charset="0"/>
              </a:rPr>
              <a:t>Input Layer</a:t>
            </a:r>
          </a:p>
          <a:p>
            <a:pPr algn="ctr">
              <a:defRPr/>
            </a:pPr>
            <a:r>
              <a:rPr lang="en-US" sz="2400" b="1" dirty="0">
                <a:solidFill>
                  <a:schemeClr val="accent6">
                    <a:lumMod val="75000"/>
                  </a:schemeClr>
                </a:solidFill>
                <a:latin typeface="Arial" charset="0"/>
                <a:ea typeface="新細明體" charset="0"/>
                <a:cs typeface="新細明體" charset="0"/>
              </a:rPr>
              <a:t>(X)</a:t>
            </a:r>
          </a:p>
        </p:txBody>
      </p:sp>
      <p:cxnSp>
        <p:nvCxnSpPr>
          <p:cNvPr id="12" name="Straight Arrow Connector 27"/>
          <p:cNvCxnSpPr>
            <a:stCxn id="5" idx="6"/>
            <a:endCxn id="7" idx="1"/>
          </p:cNvCxnSpPr>
          <p:nvPr/>
        </p:nvCxnSpPr>
        <p:spPr>
          <a:xfrm>
            <a:off x="3062288" y="4197350"/>
            <a:ext cx="1222375" cy="26193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32"/>
          <p:cNvCxnSpPr>
            <a:stCxn id="6" idx="6"/>
            <a:endCxn id="7" idx="3"/>
          </p:cNvCxnSpPr>
          <p:nvPr/>
        </p:nvCxnSpPr>
        <p:spPr>
          <a:xfrm flipV="1">
            <a:off x="3062288" y="4967288"/>
            <a:ext cx="1222375" cy="4175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34"/>
          <p:cNvCxnSpPr>
            <a:stCxn id="5" idx="6"/>
            <a:endCxn id="9" idx="2"/>
          </p:cNvCxnSpPr>
          <p:nvPr/>
        </p:nvCxnSpPr>
        <p:spPr>
          <a:xfrm flipV="1">
            <a:off x="3062288" y="3549650"/>
            <a:ext cx="1117600" cy="64770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35"/>
          <p:cNvCxnSpPr>
            <a:stCxn id="6" idx="6"/>
            <a:endCxn id="8" idx="2"/>
          </p:cNvCxnSpPr>
          <p:nvPr/>
        </p:nvCxnSpPr>
        <p:spPr>
          <a:xfrm>
            <a:off x="3062288" y="5384800"/>
            <a:ext cx="1117600" cy="49212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40"/>
          <p:cNvCxnSpPr>
            <a:stCxn id="5" idx="6"/>
            <a:endCxn id="8" idx="1"/>
          </p:cNvCxnSpPr>
          <p:nvPr/>
        </p:nvCxnSpPr>
        <p:spPr>
          <a:xfrm>
            <a:off x="3062288" y="4197350"/>
            <a:ext cx="1222375" cy="142557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80"/>
          <p:cNvCxnSpPr>
            <a:stCxn id="6" idx="6"/>
            <a:endCxn id="9" idx="3"/>
          </p:cNvCxnSpPr>
          <p:nvPr/>
        </p:nvCxnSpPr>
        <p:spPr>
          <a:xfrm flipV="1">
            <a:off x="3062288" y="3803650"/>
            <a:ext cx="1222375" cy="158115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00"/>
          <p:cNvCxnSpPr>
            <a:stCxn id="8" idx="6"/>
            <a:endCxn id="10" idx="3"/>
          </p:cNvCxnSpPr>
          <p:nvPr/>
        </p:nvCxnSpPr>
        <p:spPr>
          <a:xfrm flipV="1">
            <a:off x="4899025" y="4967288"/>
            <a:ext cx="1401763" cy="909637"/>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03"/>
          <p:cNvCxnSpPr>
            <a:stCxn id="7" idx="6"/>
            <a:endCxn id="10" idx="2"/>
          </p:cNvCxnSpPr>
          <p:nvPr/>
        </p:nvCxnSpPr>
        <p:spPr>
          <a:xfrm>
            <a:off x="4899025" y="4713288"/>
            <a:ext cx="1296988"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31"/>
          <p:cNvCxnSpPr>
            <a:stCxn id="9" idx="6"/>
            <a:endCxn id="10" idx="1"/>
          </p:cNvCxnSpPr>
          <p:nvPr/>
        </p:nvCxnSpPr>
        <p:spPr>
          <a:xfrm>
            <a:off x="4899025" y="3549650"/>
            <a:ext cx="1401763" cy="90963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181"/>
          <p:cNvSpPr txBox="1">
            <a:spLocks noChangeArrowheads="1"/>
          </p:cNvSpPr>
          <p:nvPr/>
        </p:nvSpPr>
        <p:spPr bwMode="auto">
          <a:xfrm>
            <a:off x="5724525" y="1412875"/>
            <a:ext cx="2098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b="1">
                <a:solidFill>
                  <a:srgbClr val="008000"/>
                </a:solidFill>
              </a:rPr>
              <a:t>Output Layer</a:t>
            </a:r>
          </a:p>
          <a:p>
            <a:pPr algn="ctr" eaLnBrk="1" hangingPunct="1"/>
            <a:r>
              <a:rPr lang="en-US" altLang="zh-TW" b="1">
                <a:solidFill>
                  <a:srgbClr val="008000"/>
                </a:solidFill>
              </a:rPr>
              <a:t>(Y)</a:t>
            </a:r>
          </a:p>
        </p:txBody>
      </p:sp>
      <p:sp>
        <p:nvSpPr>
          <p:cNvPr id="22" name="TextBox 182"/>
          <p:cNvSpPr txBox="1">
            <a:spLocks noChangeArrowheads="1"/>
          </p:cNvSpPr>
          <p:nvPr/>
        </p:nvSpPr>
        <p:spPr bwMode="auto">
          <a:xfrm>
            <a:off x="3562350" y="1412875"/>
            <a:ext cx="2017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a:solidFill>
                  <a:srgbClr val="4F81BD"/>
                </a:solidFill>
              </a:rPr>
              <a:t>Hidden Layer</a:t>
            </a:r>
          </a:p>
          <a:p>
            <a:pPr algn="ctr" eaLnBrk="1" hangingPunct="1"/>
            <a:r>
              <a:rPr lang="en-US" altLang="zh-TW">
                <a:solidFill>
                  <a:srgbClr val="4F81BD"/>
                </a:solidFill>
              </a:rPr>
              <a:t>(H)</a:t>
            </a:r>
          </a:p>
        </p:txBody>
      </p:sp>
      <p:cxnSp>
        <p:nvCxnSpPr>
          <p:cNvPr id="23" name="Straight Arrow Connector 205"/>
          <p:cNvCxnSpPr>
            <a:stCxn id="10" idx="6"/>
          </p:cNvCxnSpPr>
          <p:nvPr/>
        </p:nvCxnSpPr>
        <p:spPr>
          <a:xfrm>
            <a:off x="6915150" y="4713288"/>
            <a:ext cx="720725" cy="111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09"/>
          <p:cNvSpPr txBox="1">
            <a:spLocks noChangeArrowheads="1"/>
          </p:cNvSpPr>
          <p:nvPr/>
        </p:nvSpPr>
        <p:spPr bwMode="auto">
          <a:xfrm>
            <a:off x="7826375" y="4437063"/>
            <a:ext cx="388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a:solidFill>
                  <a:srgbClr val="4F81BD"/>
                </a:solidFill>
              </a:rPr>
              <a:t>Y</a:t>
            </a:r>
          </a:p>
        </p:txBody>
      </p:sp>
      <p:cxnSp>
        <p:nvCxnSpPr>
          <p:cNvPr id="25" name="Straight Arrow Connector 210"/>
          <p:cNvCxnSpPr>
            <a:endCxn id="5" idx="2"/>
          </p:cNvCxnSpPr>
          <p:nvPr/>
        </p:nvCxnSpPr>
        <p:spPr>
          <a:xfrm flipV="1">
            <a:off x="1514475" y="4197350"/>
            <a:ext cx="828675" cy="23813"/>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13"/>
          <p:cNvCxnSpPr>
            <a:endCxn id="6" idx="2"/>
          </p:cNvCxnSpPr>
          <p:nvPr/>
        </p:nvCxnSpPr>
        <p:spPr>
          <a:xfrm>
            <a:off x="1587500" y="5373688"/>
            <a:ext cx="755650" cy="111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16"/>
          <p:cNvSpPr txBox="1">
            <a:spLocks noChangeArrowheads="1"/>
          </p:cNvSpPr>
          <p:nvPr/>
        </p:nvSpPr>
        <p:spPr bwMode="auto">
          <a:xfrm>
            <a:off x="971550" y="3933825"/>
            <a:ext cx="560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a:solidFill>
                  <a:srgbClr val="4F81BD"/>
                </a:solidFill>
              </a:rPr>
              <a:t>X1</a:t>
            </a:r>
          </a:p>
        </p:txBody>
      </p:sp>
      <p:sp>
        <p:nvSpPr>
          <p:cNvPr id="28" name="TextBox 217"/>
          <p:cNvSpPr txBox="1">
            <a:spLocks noChangeArrowheads="1"/>
          </p:cNvSpPr>
          <p:nvPr/>
        </p:nvSpPr>
        <p:spPr bwMode="auto">
          <a:xfrm>
            <a:off x="1011238" y="5157788"/>
            <a:ext cx="560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a:solidFill>
                  <a:srgbClr val="4F81BD"/>
                </a:solidFill>
              </a:rPr>
              <a:t>X2</a:t>
            </a:r>
          </a:p>
        </p:txBody>
      </p:sp>
      <p:sp>
        <p:nvSpPr>
          <p:cNvPr id="29" name="Title 1"/>
          <p:cNvSpPr>
            <a:spLocks noGrp="1"/>
          </p:cNvSpPr>
          <p:nvPr>
            <p:ph type="title"/>
          </p:nvPr>
        </p:nvSpPr>
        <p:spPr>
          <a:xfrm>
            <a:off x="457200" y="116632"/>
            <a:ext cx="8229600" cy="1143000"/>
          </a:xfrm>
        </p:spPr>
        <p:txBody>
          <a:bodyPr>
            <a:normAutofit fontScale="90000"/>
          </a:bodyPr>
          <a:lstStyle/>
          <a:p>
            <a:r>
              <a:rPr lang="en-US" altLang="zh-TW" b="1" dirty="0" smtClean="0">
                <a:solidFill>
                  <a:schemeClr val="accent1"/>
                </a:solidFill>
              </a:rPr>
              <a:t>Deep Learning and </a:t>
            </a:r>
            <a:br>
              <a:rPr lang="en-US" altLang="zh-TW" b="1" dirty="0" smtClean="0">
                <a:solidFill>
                  <a:schemeClr val="accent1"/>
                </a:solidFill>
              </a:rPr>
            </a:br>
            <a:r>
              <a:rPr lang="en-US" altLang="zh-TW" b="1" dirty="0" smtClean="0">
                <a:solidFill>
                  <a:schemeClr val="accent1"/>
                </a:solidFill>
              </a:rPr>
              <a:t>Neural Networks</a:t>
            </a:r>
          </a:p>
        </p:txBody>
      </p:sp>
    </p:spTree>
    <p:extLst>
      <p:ext uri="{BB962C8B-B14F-4D97-AF65-F5344CB8AC3E}">
        <p14:creationId xmlns:p14="http://schemas.microsoft.com/office/powerpoint/2010/main" val="16943771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AE402F-9171-4F92-A403-4FC7DED30397}" type="slidenum">
              <a:rPr lang="zh-TW" altLang="en-US" smtClean="0"/>
              <a:t>115</a:t>
            </a:fld>
            <a:endParaRPr lang="zh-TW" altLang="en-US"/>
          </a:p>
        </p:txBody>
      </p:sp>
      <p:sp>
        <p:nvSpPr>
          <p:cNvPr id="5" name="Title 1"/>
          <p:cNvSpPr>
            <a:spLocks noGrp="1"/>
          </p:cNvSpPr>
          <p:nvPr>
            <p:ph type="title"/>
          </p:nvPr>
        </p:nvSpPr>
        <p:spPr>
          <a:xfrm>
            <a:off x="457200" y="116632"/>
            <a:ext cx="8229600" cy="1143000"/>
          </a:xfrm>
        </p:spPr>
        <p:txBody>
          <a:bodyPr>
            <a:normAutofit fontScale="90000"/>
          </a:bodyPr>
          <a:lstStyle/>
          <a:p>
            <a:r>
              <a:rPr lang="en-US" altLang="zh-TW" b="1" dirty="0" smtClean="0">
                <a:solidFill>
                  <a:schemeClr val="accent1"/>
                </a:solidFill>
              </a:rPr>
              <a:t>Deep Learning and </a:t>
            </a:r>
            <a:br>
              <a:rPr lang="en-US" altLang="zh-TW" b="1" dirty="0" smtClean="0">
                <a:solidFill>
                  <a:schemeClr val="accent1"/>
                </a:solidFill>
              </a:rPr>
            </a:br>
            <a:r>
              <a:rPr lang="en-US" altLang="zh-TW" b="1" dirty="0" smtClean="0">
                <a:solidFill>
                  <a:schemeClr val="accent1"/>
                </a:solidFill>
              </a:rPr>
              <a:t>Neural Networks</a:t>
            </a:r>
          </a:p>
        </p:txBody>
      </p:sp>
      <p:sp>
        <p:nvSpPr>
          <p:cNvPr id="6" name="Oval 6"/>
          <p:cNvSpPr/>
          <p:nvPr/>
        </p:nvSpPr>
        <p:spPr>
          <a:xfrm>
            <a:off x="1511300" y="2924175"/>
            <a:ext cx="431800" cy="433388"/>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7" name="Oval 7"/>
          <p:cNvSpPr/>
          <p:nvPr/>
        </p:nvSpPr>
        <p:spPr>
          <a:xfrm>
            <a:off x="1511300" y="4113213"/>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8" name="Oval 8"/>
          <p:cNvSpPr/>
          <p:nvPr/>
        </p:nvSpPr>
        <p:spPr>
          <a:xfrm>
            <a:off x="1511300" y="5300663"/>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9" name="Oval 12"/>
          <p:cNvSpPr/>
          <p:nvPr/>
        </p:nvSpPr>
        <p:spPr>
          <a:xfrm>
            <a:off x="3348038" y="3441700"/>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0" name="Oval 13"/>
          <p:cNvSpPr/>
          <p:nvPr/>
        </p:nvSpPr>
        <p:spPr>
          <a:xfrm>
            <a:off x="3348038" y="4605338"/>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1" name="Oval 14"/>
          <p:cNvSpPr/>
          <p:nvPr/>
        </p:nvSpPr>
        <p:spPr>
          <a:xfrm>
            <a:off x="3348038" y="5768975"/>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2" name="Oval 15"/>
          <p:cNvSpPr/>
          <p:nvPr/>
        </p:nvSpPr>
        <p:spPr>
          <a:xfrm>
            <a:off x="7164388" y="3465513"/>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3" name="Oval 16"/>
          <p:cNvSpPr/>
          <p:nvPr/>
        </p:nvSpPr>
        <p:spPr>
          <a:xfrm>
            <a:off x="7164388" y="4652963"/>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4" name="Oval 19"/>
          <p:cNvSpPr/>
          <p:nvPr/>
        </p:nvSpPr>
        <p:spPr>
          <a:xfrm>
            <a:off x="3348038" y="2276475"/>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5" name="Oval 20"/>
          <p:cNvSpPr/>
          <p:nvPr/>
        </p:nvSpPr>
        <p:spPr>
          <a:xfrm>
            <a:off x="5364163" y="3441700"/>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6" name="Oval 21"/>
          <p:cNvSpPr/>
          <p:nvPr/>
        </p:nvSpPr>
        <p:spPr>
          <a:xfrm>
            <a:off x="5364163" y="4605338"/>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7" name="Oval 22"/>
          <p:cNvSpPr/>
          <p:nvPr/>
        </p:nvSpPr>
        <p:spPr>
          <a:xfrm>
            <a:off x="5364163" y="5768975"/>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8" name="Oval 23"/>
          <p:cNvSpPr/>
          <p:nvPr/>
        </p:nvSpPr>
        <p:spPr>
          <a:xfrm>
            <a:off x="5364163" y="2276475"/>
            <a:ext cx="431800" cy="431800"/>
          </a:xfrm>
          <a:prstGeom prst="ellipse">
            <a:avLst/>
          </a:prstGeom>
          <a:no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9" name="TextBox 24"/>
          <p:cNvSpPr txBox="1">
            <a:spLocks noChangeArrowheads="1"/>
          </p:cNvSpPr>
          <p:nvPr/>
        </p:nvSpPr>
        <p:spPr bwMode="auto">
          <a:xfrm>
            <a:off x="611188" y="1301750"/>
            <a:ext cx="17256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a:solidFill>
                  <a:srgbClr val="4F81BD"/>
                </a:solidFill>
              </a:rPr>
              <a:t>Input Layer</a:t>
            </a:r>
          </a:p>
          <a:p>
            <a:pPr algn="ctr" eaLnBrk="1" hangingPunct="1"/>
            <a:r>
              <a:rPr lang="en-US" altLang="zh-TW">
                <a:solidFill>
                  <a:srgbClr val="4F81BD"/>
                </a:solidFill>
              </a:rPr>
              <a:t>(X)</a:t>
            </a:r>
          </a:p>
        </p:txBody>
      </p:sp>
      <p:cxnSp>
        <p:nvCxnSpPr>
          <p:cNvPr id="20" name="Straight Arrow Connector 26"/>
          <p:cNvCxnSpPr>
            <a:stCxn id="14" idx="6"/>
            <a:endCxn id="18" idx="2"/>
          </p:cNvCxnSpPr>
          <p:nvPr/>
        </p:nvCxnSpPr>
        <p:spPr>
          <a:xfrm>
            <a:off x="3779838" y="2492375"/>
            <a:ext cx="1584325" cy="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7"/>
          <p:cNvCxnSpPr>
            <a:stCxn id="6" idx="6"/>
            <a:endCxn id="9" idx="1"/>
          </p:cNvCxnSpPr>
          <p:nvPr/>
        </p:nvCxnSpPr>
        <p:spPr>
          <a:xfrm>
            <a:off x="1943100" y="3141663"/>
            <a:ext cx="1468438" cy="36195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8"/>
          <p:cNvCxnSpPr>
            <a:stCxn id="11" idx="6"/>
            <a:endCxn id="15" idx="3"/>
          </p:cNvCxnSpPr>
          <p:nvPr/>
        </p:nvCxnSpPr>
        <p:spPr>
          <a:xfrm flipV="1">
            <a:off x="3779838" y="3810000"/>
            <a:ext cx="1647825" cy="217487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31"/>
          <p:cNvCxnSpPr>
            <a:stCxn id="7" idx="6"/>
            <a:endCxn id="11" idx="1"/>
          </p:cNvCxnSpPr>
          <p:nvPr/>
        </p:nvCxnSpPr>
        <p:spPr>
          <a:xfrm>
            <a:off x="1943100" y="4329113"/>
            <a:ext cx="1468438" cy="1503362"/>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32"/>
          <p:cNvCxnSpPr>
            <a:stCxn id="7" idx="6"/>
            <a:endCxn id="9" idx="2"/>
          </p:cNvCxnSpPr>
          <p:nvPr/>
        </p:nvCxnSpPr>
        <p:spPr>
          <a:xfrm flipV="1">
            <a:off x="1943100" y="3657600"/>
            <a:ext cx="1404938" cy="671513"/>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33"/>
          <p:cNvCxnSpPr>
            <a:stCxn id="6" idx="6"/>
            <a:endCxn id="11" idx="0"/>
          </p:cNvCxnSpPr>
          <p:nvPr/>
        </p:nvCxnSpPr>
        <p:spPr>
          <a:xfrm>
            <a:off x="1943100" y="3141663"/>
            <a:ext cx="1620838" cy="2627312"/>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34"/>
          <p:cNvCxnSpPr>
            <a:stCxn id="6" idx="6"/>
            <a:endCxn id="14" idx="1"/>
          </p:cNvCxnSpPr>
          <p:nvPr/>
        </p:nvCxnSpPr>
        <p:spPr>
          <a:xfrm flipV="1">
            <a:off x="1943100" y="2339975"/>
            <a:ext cx="1468438" cy="80168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35"/>
          <p:cNvCxnSpPr>
            <a:stCxn id="7" idx="6"/>
            <a:endCxn id="10" idx="2"/>
          </p:cNvCxnSpPr>
          <p:nvPr/>
        </p:nvCxnSpPr>
        <p:spPr>
          <a:xfrm>
            <a:off x="1943100" y="4329113"/>
            <a:ext cx="1404938" cy="49212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40"/>
          <p:cNvCxnSpPr>
            <a:stCxn id="6" idx="6"/>
            <a:endCxn id="10" idx="1"/>
          </p:cNvCxnSpPr>
          <p:nvPr/>
        </p:nvCxnSpPr>
        <p:spPr>
          <a:xfrm>
            <a:off x="1943100" y="3141663"/>
            <a:ext cx="1468438" cy="152717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50"/>
          <p:cNvCxnSpPr>
            <a:stCxn id="8" idx="6"/>
            <a:endCxn id="14" idx="3"/>
          </p:cNvCxnSpPr>
          <p:nvPr/>
        </p:nvCxnSpPr>
        <p:spPr>
          <a:xfrm flipV="1">
            <a:off x="1943100" y="2646363"/>
            <a:ext cx="1468438" cy="287020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51"/>
          <p:cNvCxnSpPr>
            <a:stCxn id="8" idx="6"/>
            <a:endCxn id="10" idx="3"/>
          </p:cNvCxnSpPr>
          <p:nvPr/>
        </p:nvCxnSpPr>
        <p:spPr>
          <a:xfrm flipV="1">
            <a:off x="1943100" y="4973638"/>
            <a:ext cx="1468438" cy="54292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52"/>
          <p:cNvCxnSpPr>
            <a:stCxn id="8" idx="6"/>
            <a:endCxn id="11" idx="2"/>
          </p:cNvCxnSpPr>
          <p:nvPr/>
        </p:nvCxnSpPr>
        <p:spPr>
          <a:xfrm>
            <a:off x="1943100" y="5516563"/>
            <a:ext cx="1404938" cy="468312"/>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63"/>
          <p:cNvCxnSpPr>
            <a:stCxn id="11" idx="6"/>
            <a:endCxn id="16" idx="3"/>
          </p:cNvCxnSpPr>
          <p:nvPr/>
        </p:nvCxnSpPr>
        <p:spPr>
          <a:xfrm flipV="1">
            <a:off x="3779838" y="4973638"/>
            <a:ext cx="1647825" cy="1011237"/>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64"/>
          <p:cNvCxnSpPr>
            <a:stCxn id="11" idx="6"/>
            <a:endCxn id="17" idx="2"/>
          </p:cNvCxnSpPr>
          <p:nvPr/>
        </p:nvCxnSpPr>
        <p:spPr>
          <a:xfrm>
            <a:off x="3779838" y="5984875"/>
            <a:ext cx="1584325" cy="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65"/>
          <p:cNvCxnSpPr>
            <a:stCxn id="8" idx="6"/>
            <a:endCxn id="9" idx="3"/>
          </p:cNvCxnSpPr>
          <p:nvPr/>
        </p:nvCxnSpPr>
        <p:spPr>
          <a:xfrm flipV="1">
            <a:off x="1943100" y="3810000"/>
            <a:ext cx="1468438" cy="1706563"/>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80"/>
          <p:cNvCxnSpPr>
            <a:stCxn id="7" idx="6"/>
            <a:endCxn id="14" idx="2"/>
          </p:cNvCxnSpPr>
          <p:nvPr/>
        </p:nvCxnSpPr>
        <p:spPr>
          <a:xfrm flipV="1">
            <a:off x="1943100" y="2492375"/>
            <a:ext cx="1404938" cy="183673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97"/>
          <p:cNvCxnSpPr>
            <a:stCxn id="11" idx="6"/>
            <a:endCxn id="18" idx="3"/>
          </p:cNvCxnSpPr>
          <p:nvPr/>
        </p:nvCxnSpPr>
        <p:spPr>
          <a:xfrm flipV="1">
            <a:off x="3779838" y="2646363"/>
            <a:ext cx="1647825" cy="3338512"/>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100"/>
          <p:cNvCxnSpPr>
            <a:stCxn id="10" idx="6"/>
            <a:endCxn id="15" idx="2"/>
          </p:cNvCxnSpPr>
          <p:nvPr/>
        </p:nvCxnSpPr>
        <p:spPr>
          <a:xfrm flipV="1">
            <a:off x="3779838" y="3657600"/>
            <a:ext cx="1584325" cy="116363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103"/>
          <p:cNvCxnSpPr>
            <a:stCxn id="9" idx="6"/>
            <a:endCxn id="15" idx="2"/>
          </p:cNvCxnSpPr>
          <p:nvPr/>
        </p:nvCxnSpPr>
        <p:spPr>
          <a:xfrm>
            <a:off x="3779838" y="3657600"/>
            <a:ext cx="1584325" cy="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106"/>
          <p:cNvCxnSpPr>
            <a:stCxn id="10" idx="6"/>
            <a:endCxn id="16" idx="2"/>
          </p:cNvCxnSpPr>
          <p:nvPr/>
        </p:nvCxnSpPr>
        <p:spPr>
          <a:xfrm>
            <a:off x="3779838" y="4821238"/>
            <a:ext cx="1584325" cy="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109"/>
          <p:cNvCxnSpPr>
            <a:endCxn id="17" idx="2"/>
          </p:cNvCxnSpPr>
          <p:nvPr/>
        </p:nvCxnSpPr>
        <p:spPr>
          <a:xfrm>
            <a:off x="3779838" y="4752975"/>
            <a:ext cx="1584325" cy="123190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110"/>
          <p:cNvCxnSpPr>
            <a:stCxn id="9" idx="6"/>
            <a:endCxn id="18" idx="2"/>
          </p:cNvCxnSpPr>
          <p:nvPr/>
        </p:nvCxnSpPr>
        <p:spPr>
          <a:xfrm flipV="1">
            <a:off x="3779838" y="2492375"/>
            <a:ext cx="1584325" cy="116522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118"/>
          <p:cNvCxnSpPr>
            <a:stCxn id="10" idx="6"/>
            <a:endCxn id="18" idx="3"/>
          </p:cNvCxnSpPr>
          <p:nvPr/>
        </p:nvCxnSpPr>
        <p:spPr>
          <a:xfrm flipV="1">
            <a:off x="3779838" y="2646363"/>
            <a:ext cx="1647825" cy="217487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121"/>
          <p:cNvCxnSpPr>
            <a:stCxn id="9" idx="6"/>
            <a:endCxn id="16" idx="2"/>
          </p:cNvCxnSpPr>
          <p:nvPr/>
        </p:nvCxnSpPr>
        <p:spPr>
          <a:xfrm>
            <a:off x="3779838" y="3657600"/>
            <a:ext cx="1584325" cy="116363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124"/>
          <p:cNvCxnSpPr>
            <a:stCxn id="9" idx="6"/>
            <a:endCxn id="17" idx="1"/>
          </p:cNvCxnSpPr>
          <p:nvPr/>
        </p:nvCxnSpPr>
        <p:spPr>
          <a:xfrm>
            <a:off x="3779838" y="3657600"/>
            <a:ext cx="1647825" cy="217487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127"/>
          <p:cNvCxnSpPr>
            <a:stCxn id="14" idx="6"/>
            <a:endCxn id="17" idx="1"/>
          </p:cNvCxnSpPr>
          <p:nvPr/>
        </p:nvCxnSpPr>
        <p:spPr>
          <a:xfrm>
            <a:off x="3779838" y="2492375"/>
            <a:ext cx="1647825" cy="334010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131"/>
          <p:cNvCxnSpPr>
            <a:stCxn id="14" idx="6"/>
            <a:endCxn id="15" idx="1"/>
          </p:cNvCxnSpPr>
          <p:nvPr/>
        </p:nvCxnSpPr>
        <p:spPr>
          <a:xfrm>
            <a:off x="3779838" y="2492375"/>
            <a:ext cx="1647825" cy="101123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134"/>
          <p:cNvCxnSpPr>
            <a:stCxn id="14" idx="6"/>
            <a:endCxn id="16" idx="1"/>
          </p:cNvCxnSpPr>
          <p:nvPr/>
        </p:nvCxnSpPr>
        <p:spPr>
          <a:xfrm>
            <a:off x="3779838" y="2492375"/>
            <a:ext cx="1647825" cy="2176463"/>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145"/>
          <p:cNvCxnSpPr>
            <a:stCxn id="18" idx="6"/>
            <a:endCxn id="13" idx="0"/>
          </p:cNvCxnSpPr>
          <p:nvPr/>
        </p:nvCxnSpPr>
        <p:spPr>
          <a:xfrm>
            <a:off x="5795963" y="2492375"/>
            <a:ext cx="1584325" cy="216058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146"/>
          <p:cNvCxnSpPr>
            <a:stCxn id="16" idx="6"/>
            <a:endCxn id="13" idx="2"/>
          </p:cNvCxnSpPr>
          <p:nvPr/>
        </p:nvCxnSpPr>
        <p:spPr>
          <a:xfrm>
            <a:off x="5795963" y="4821238"/>
            <a:ext cx="1368425" cy="4762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147"/>
          <p:cNvCxnSpPr>
            <a:stCxn id="17" idx="6"/>
            <a:endCxn id="12" idx="4"/>
          </p:cNvCxnSpPr>
          <p:nvPr/>
        </p:nvCxnSpPr>
        <p:spPr>
          <a:xfrm flipV="1">
            <a:off x="5795963" y="3897313"/>
            <a:ext cx="1584325" cy="2087562"/>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148"/>
          <p:cNvCxnSpPr>
            <a:stCxn id="15" idx="6"/>
            <a:endCxn id="13" idx="1"/>
          </p:cNvCxnSpPr>
          <p:nvPr/>
        </p:nvCxnSpPr>
        <p:spPr>
          <a:xfrm>
            <a:off x="5795963" y="3657600"/>
            <a:ext cx="1431925" cy="1058863"/>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149"/>
          <p:cNvCxnSpPr>
            <a:stCxn id="18" idx="6"/>
            <a:endCxn id="12" idx="1"/>
          </p:cNvCxnSpPr>
          <p:nvPr/>
        </p:nvCxnSpPr>
        <p:spPr>
          <a:xfrm>
            <a:off x="5795963" y="2492375"/>
            <a:ext cx="1431925" cy="1036638"/>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151"/>
          <p:cNvCxnSpPr>
            <a:stCxn id="15" idx="6"/>
            <a:endCxn id="12" idx="2"/>
          </p:cNvCxnSpPr>
          <p:nvPr/>
        </p:nvCxnSpPr>
        <p:spPr>
          <a:xfrm>
            <a:off x="5795963" y="3657600"/>
            <a:ext cx="1368425" cy="23813"/>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155"/>
          <p:cNvCxnSpPr>
            <a:stCxn id="17" idx="6"/>
            <a:endCxn id="13" idx="3"/>
          </p:cNvCxnSpPr>
          <p:nvPr/>
        </p:nvCxnSpPr>
        <p:spPr>
          <a:xfrm flipV="1">
            <a:off x="5795963" y="5021263"/>
            <a:ext cx="1431925" cy="963612"/>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156"/>
          <p:cNvCxnSpPr>
            <a:stCxn id="16" idx="6"/>
            <a:endCxn id="12" idx="3"/>
          </p:cNvCxnSpPr>
          <p:nvPr/>
        </p:nvCxnSpPr>
        <p:spPr>
          <a:xfrm flipV="1">
            <a:off x="5795963" y="3833813"/>
            <a:ext cx="1431925" cy="987425"/>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181"/>
          <p:cNvSpPr txBox="1">
            <a:spLocks noChangeArrowheads="1"/>
          </p:cNvSpPr>
          <p:nvPr/>
        </p:nvSpPr>
        <p:spPr bwMode="auto">
          <a:xfrm>
            <a:off x="6948488" y="1373188"/>
            <a:ext cx="1966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a:solidFill>
                  <a:srgbClr val="4F81BD"/>
                </a:solidFill>
              </a:rPr>
              <a:t>Output Layer</a:t>
            </a:r>
          </a:p>
          <a:p>
            <a:pPr algn="ctr" eaLnBrk="1" hangingPunct="1"/>
            <a:r>
              <a:rPr lang="en-US" altLang="zh-TW">
                <a:solidFill>
                  <a:srgbClr val="4F81BD"/>
                </a:solidFill>
              </a:rPr>
              <a:t>(Y)</a:t>
            </a:r>
          </a:p>
        </p:txBody>
      </p:sp>
      <p:sp>
        <p:nvSpPr>
          <p:cNvPr id="57" name="TextBox 182"/>
          <p:cNvSpPr txBox="1">
            <a:spLocks noChangeArrowheads="1"/>
          </p:cNvSpPr>
          <p:nvPr/>
        </p:nvSpPr>
        <p:spPr bwMode="auto">
          <a:xfrm>
            <a:off x="3492500" y="1301750"/>
            <a:ext cx="2017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a:solidFill>
                  <a:srgbClr val="4F81BD"/>
                </a:solidFill>
              </a:rPr>
              <a:t>Hidden Layer</a:t>
            </a:r>
          </a:p>
          <a:p>
            <a:pPr algn="ctr" eaLnBrk="1" hangingPunct="1"/>
            <a:r>
              <a:rPr lang="en-US" altLang="zh-TW">
                <a:solidFill>
                  <a:srgbClr val="4F81BD"/>
                </a:solidFill>
              </a:rPr>
              <a:t>(H)</a:t>
            </a:r>
          </a:p>
        </p:txBody>
      </p:sp>
    </p:spTree>
    <p:extLst>
      <p:ext uri="{BB962C8B-B14F-4D97-AF65-F5344CB8AC3E}">
        <p14:creationId xmlns:p14="http://schemas.microsoft.com/office/powerpoint/2010/main" val="176395377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AE402F-9171-4F92-A403-4FC7DED30397}" type="slidenum">
              <a:rPr lang="zh-TW" altLang="en-US" smtClean="0"/>
              <a:t>116</a:t>
            </a:fld>
            <a:endParaRPr lang="zh-TW" altLang="en-US"/>
          </a:p>
        </p:txBody>
      </p:sp>
      <p:sp>
        <p:nvSpPr>
          <p:cNvPr id="5" name="Oval 6"/>
          <p:cNvSpPr/>
          <p:nvPr/>
        </p:nvSpPr>
        <p:spPr>
          <a:xfrm>
            <a:off x="468313" y="3836988"/>
            <a:ext cx="719137" cy="720725"/>
          </a:xfrm>
          <a:prstGeom prst="ellipse">
            <a:avLst/>
          </a:prstGeom>
          <a:no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6" name="Oval 7"/>
          <p:cNvSpPr/>
          <p:nvPr/>
        </p:nvSpPr>
        <p:spPr>
          <a:xfrm>
            <a:off x="468313" y="5024438"/>
            <a:ext cx="719137" cy="720725"/>
          </a:xfrm>
          <a:prstGeom prst="ellipse">
            <a:avLst/>
          </a:prstGeom>
          <a:no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7" name="Oval 12"/>
          <p:cNvSpPr/>
          <p:nvPr/>
        </p:nvSpPr>
        <p:spPr>
          <a:xfrm>
            <a:off x="1979613" y="4352925"/>
            <a:ext cx="720725" cy="720725"/>
          </a:xfrm>
          <a:prstGeom prst="ellipse">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8" name="Oval 13"/>
          <p:cNvSpPr/>
          <p:nvPr/>
        </p:nvSpPr>
        <p:spPr>
          <a:xfrm>
            <a:off x="1979613" y="5516563"/>
            <a:ext cx="720725" cy="720725"/>
          </a:xfrm>
          <a:prstGeom prst="ellipse">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9" name="Oval 19"/>
          <p:cNvSpPr/>
          <p:nvPr/>
        </p:nvSpPr>
        <p:spPr>
          <a:xfrm>
            <a:off x="1979613" y="3189288"/>
            <a:ext cx="720725" cy="719137"/>
          </a:xfrm>
          <a:prstGeom prst="ellipse">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10" name="Oval 20"/>
          <p:cNvSpPr/>
          <p:nvPr/>
        </p:nvSpPr>
        <p:spPr>
          <a:xfrm>
            <a:off x="7885113" y="4352925"/>
            <a:ext cx="719137" cy="720725"/>
          </a:xfrm>
          <a:prstGeom prst="ellipse">
            <a:avLst/>
          </a:prstGeom>
          <a:noFill/>
          <a:ln w="762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FFFF"/>
              </a:solidFill>
              <a:latin typeface="Calibri" pitchFamily="34" charset="0"/>
            </a:endParaRPr>
          </a:p>
        </p:txBody>
      </p:sp>
      <p:sp>
        <p:nvSpPr>
          <p:cNvPr id="11" name="TextBox 24"/>
          <p:cNvSpPr txBox="1"/>
          <p:nvPr/>
        </p:nvSpPr>
        <p:spPr>
          <a:xfrm>
            <a:off x="250825" y="1412875"/>
            <a:ext cx="1844675" cy="830263"/>
          </a:xfrm>
          <a:prstGeom prst="rect">
            <a:avLst/>
          </a:prstGeom>
          <a:noFill/>
        </p:spPr>
        <p:txBody>
          <a:bodyPr wrap="none">
            <a:spAutoFit/>
          </a:bodyPr>
          <a:lstStyle/>
          <a:p>
            <a:pPr algn="ctr">
              <a:defRPr/>
            </a:pPr>
            <a:r>
              <a:rPr lang="en-US" sz="2400" b="1" dirty="0">
                <a:solidFill>
                  <a:schemeClr val="accent6">
                    <a:lumMod val="75000"/>
                  </a:schemeClr>
                </a:solidFill>
                <a:latin typeface="Arial" charset="0"/>
                <a:ea typeface="新細明體" charset="0"/>
                <a:cs typeface="新細明體" charset="0"/>
              </a:rPr>
              <a:t>Input Layer</a:t>
            </a:r>
          </a:p>
          <a:p>
            <a:pPr algn="ctr">
              <a:defRPr/>
            </a:pPr>
            <a:r>
              <a:rPr lang="en-US" sz="2400" b="1" dirty="0">
                <a:solidFill>
                  <a:schemeClr val="accent6">
                    <a:lumMod val="75000"/>
                  </a:schemeClr>
                </a:solidFill>
                <a:latin typeface="Arial" charset="0"/>
                <a:ea typeface="新細明體" charset="0"/>
                <a:cs typeface="新細明體" charset="0"/>
              </a:rPr>
              <a:t>(X)</a:t>
            </a:r>
          </a:p>
        </p:txBody>
      </p:sp>
      <p:cxnSp>
        <p:nvCxnSpPr>
          <p:cNvPr id="12" name="Straight Arrow Connector 27"/>
          <p:cNvCxnSpPr>
            <a:stCxn id="5" idx="6"/>
            <a:endCxn id="7" idx="1"/>
          </p:cNvCxnSpPr>
          <p:nvPr/>
        </p:nvCxnSpPr>
        <p:spPr>
          <a:xfrm>
            <a:off x="1187450" y="4197350"/>
            <a:ext cx="896938" cy="26193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32"/>
          <p:cNvCxnSpPr>
            <a:stCxn id="6" idx="6"/>
            <a:endCxn id="7" idx="3"/>
          </p:cNvCxnSpPr>
          <p:nvPr/>
        </p:nvCxnSpPr>
        <p:spPr>
          <a:xfrm flipV="1">
            <a:off x="1187450" y="4967288"/>
            <a:ext cx="896938" cy="4175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34"/>
          <p:cNvCxnSpPr>
            <a:stCxn id="5" idx="6"/>
            <a:endCxn id="9" idx="2"/>
          </p:cNvCxnSpPr>
          <p:nvPr/>
        </p:nvCxnSpPr>
        <p:spPr>
          <a:xfrm flipV="1">
            <a:off x="1187450" y="3549650"/>
            <a:ext cx="792163" cy="64770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35"/>
          <p:cNvCxnSpPr>
            <a:stCxn id="6" idx="6"/>
            <a:endCxn id="8" idx="2"/>
          </p:cNvCxnSpPr>
          <p:nvPr/>
        </p:nvCxnSpPr>
        <p:spPr>
          <a:xfrm>
            <a:off x="1187450" y="5384800"/>
            <a:ext cx="792163" cy="49212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40"/>
          <p:cNvCxnSpPr>
            <a:stCxn id="5" idx="6"/>
            <a:endCxn id="8" idx="1"/>
          </p:cNvCxnSpPr>
          <p:nvPr/>
        </p:nvCxnSpPr>
        <p:spPr>
          <a:xfrm>
            <a:off x="1187450" y="4197350"/>
            <a:ext cx="896938" cy="142557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80"/>
          <p:cNvCxnSpPr>
            <a:stCxn id="6" idx="6"/>
            <a:endCxn id="9" idx="3"/>
          </p:cNvCxnSpPr>
          <p:nvPr/>
        </p:nvCxnSpPr>
        <p:spPr>
          <a:xfrm flipV="1">
            <a:off x="1187450" y="3803650"/>
            <a:ext cx="896938" cy="158115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00"/>
          <p:cNvCxnSpPr>
            <a:stCxn id="36" idx="6"/>
            <a:endCxn id="10" idx="3"/>
          </p:cNvCxnSpPr>
          <p:nvPr/>
        </p:nvCxnSpPr>
        <p:spPr>
          <a:xfrm flipV="1">
            <a:off x="7451725" y="4967288"/>
            <a:ext cx="538163" cy="93345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03"/>
          <p:cNvCxnSpPr>
            <a:stCxn id="35" idx="6"/>
            <a:endCxn id="10" idx="2"/>
          </p:cNvCxnSpPr>
          <p:nvPr/>
        </p:nvCxnSpPr>
        <p:spPr>
          <a:xfrm flipV="1">
            <a:off x="7451725" y="4713288"/>
            <a:ext cx="433388" cy="238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31"/>
          <p:cNvCxnSpPr>
            <a:stCxn id="37" idx="6"/>
            <a:endCxn id="10" idx="1"/>
          </p:cNvCxnSpPr>
          <p:nvPr/>
        </p:nvCxnSpPr>
        <p:spPr>
          <a:xfrm>
            <a:off x="7451725" y="3573463"/>
            <a:ext cx="538163" cy="88582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181"/>
          <p:cNvSpPr txBox="1">
            <a:spLocks noChangeArrowheads="1"/>
          </p:cNvSpPr>
          <p:nvPr/>
        </p:nvSpPr>
        <p:spPr bwMode="auto">
          <a:xfrm>
            <a:off x="6804025" y="1412875"/>
            <a:ext cx="2100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b="1">
                <a:solidFill>
                  <a:srgbClr val="008000"/>
                </a:solidFill>
              </a:rPr>
              <a:t>Output Layer</a:t>
            </a:r>
          </a:p>
          <a:p>
            <a:pPr algn="ctr" eaLnBrk="1" hangingPunct="1"/>
            <a:r>
              <a:rPr lang="en-US" altLang="zh-TW" b="1">
                <a:solidFill>
                  <a:srgbClr val="008000"/>
                </a:solidFill>
              </a:rPr>
              <a:t>(Y)</a:t>
            </a:r>
          </a:p>
        </p:txBody>
      </p:sp>
      <p:sp>
        <p:nvSpPr>
          <p:cNvPr id="22" name="TextBox 182"/>
          <p:cNvSpPr txBox="1">
            <a:spLocks noChangeArrowheads="1"/>
          </p:cNvSpPr>
          <p:nvPr/>
        </p:nvSpPr>
        <p:spPr bwMode="auto">
          <a:xfrm>
            <a:off x="3486150" y="1412875"/>
            <a:ext cx="2170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a:solidFill>
                  <a:srgbClr val="4F81BD"/>
                </a:solidFill>
              </a:rPr>
              <a:t>Hidden Layers</a:t>
            </a:r>
          </a:p>
          <a:p>
            <a:pPr algn="ctr" eaLnBrk="1" hangingPunct="1"/>
            <a:r>
              <a:rPr lang="en-US" altLang="zh-TW">
                <a:solidFill>
                  <a:srgbClr val="4F81BD"/>
                </a:solidFill>
              </a:rPr>
              <a:t>(H)</a:t>
            </a:r>
          </a:p>
        </p:txBody>
      </p:sp>
      <p:sp>
        <p:nvSpPr>
          <p:cNvPr id="23" name="Oval 29"/>
          <p:cNvSpPr/>
          <p:nvPr/>
        </p:nvSpPr>
        <p:spPr>
          <a:xfrm>
            <a:off x="2916238" y="4376738"/>
            <a:ext cx="719137" cy="720725"/>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24" name="Oval 30"/>
          <p:cNvSpPr/>
          <p:nvPr/>
        </p:nvSpPr>
        <p:spPr>
          <a:xfrm>
            <a:off x="2916238" y="5541963"/>
            <a:ext cx="719137" cy="719137"/>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25" name="Oval 31"/>
          <p:cNvSpPr/>
          <p:nvPr/>
        </p:nvSpPr>
        <p:spPr>
          <a:xfrm>
            <a:off x="2916238" y="3213100"/>
            <a:ext cx="719137" cy="719138"/>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26" name="Oval 38"/>
          <p:cNvSpPr/>
          <p:nvPr/>
        </p:nvSpPr>
        <p:spPr>
          <a:xfrm>
            <a:off x="3851275" y="4376738"/>
            <a:ext cx="720725" cy="720725"/>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27" name="Oval 39"/>
          <p:cNvSpPr/>
          <p:nvPr/>
        </p:nvSpPr>
        <p:spPr>
          <a:xfrm>
            <a:off x="3851275" y="5541963"/>
            <a:ext cx="720725" cy="719137"/>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28" name="Oval 41"/>
          <p:cNvSpPr/>
          <p:nvPr/>
        </p:nvSpPr>
        <p:spPr>
          <a:xfrm>
            <a:off x="3851275" y="3213100"/>
            <a:ext cx="720725" cy="719138"/>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29" name="Oval 42"/>
          <p:cNvSpPr/>
          <p:nvPr/>
        </p:nvSpPr>
        <p:spPr>
          <a:xfrm>
            <a:off x="4787900" y="4376738"/>
            <a:ext cx="720725" cy="720725"/>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30" name="Oval 43"/>
          <p:cNvSpPr/>
          <p:nvPr/>
        </p:nvSpPr>
        <p:spPr>
          <a:xfrm>
            <a:off x="4787900" y="5541963"/>
            <a:ext cx="720725" cy="719137"/>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31" name="Oval 44"/>
          <p:cNvSpPr/>
          <p:nvPr/>
        </p:nvSpPr>
        <p:spPr>
          <a:xfrm>
            <a:off x="4787900" y="3213100"/>
            <a:ext cx="720725" cy="719138"/>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32" name="Oval 45"/>
          <p:cNvSpPr/>
          <p:nvPr/>
        </p:nvSpPr>
        <p:spPr>
          <a:xfrm>
            <a:off x="5724525" y="4376738"/>
            <a:ext cx="719138" cy="720725"/>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33" name="Oval 46"/>
          <p:cNvSpPr/>
          <p:nvPr/>
        </p:nvSpPr>
        <p:spPr>
          <a:xfrm>
            <a:off x="5724525" y="5541963"/>
            <a:ext cx="719138" cy="719137"/>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34" name="Oval 47"/>
          <p:cNvSpPr/>
          <p:nvPr/>
        </p:nvSpPr>
        <p:spPr>
          <a:xfrm>
            <a:off x="5724525" y="3213100"/>
            <a:ext cx="719138" cy="719138"/>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35" name="Oval 51"/>
          <p:cNvSpPr/>
          <p:nvPr/>
        </p:nvSpPr>
        <p:spPr>
          <a:xfrm>
            <a:off x="6732588" y="4376738"/>
            <a:ext cx="719137" cy="720725"/>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36" name="Oval 52"/>
          <p:cNvSpPr/>
          <p:nvPr/>
        </p:nvSpPr>
        <p:spPr>
          <a:xfrm>
            <a:off x="6732588" y="5541963"/>
            <a:ext cx="719137" cy="719137"/>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37" name="Oval 53"/>
          <p:cNvSpPr/>
          <p:nvPr/>
        </p:nvSpPr>
        <p:spPr>
          <a:xfrm>
            <a:off x="6732588" y="3213100"/>
            <a:ext cx="719137" cy="719138"/>
          </a:xfrm>
          <a:prstGeom prst="ellipse">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endParaRPr lang="en-US" altLang="zh-TW" sz="1800">
              <a:solidFill>
                <a:srgbClr val="FF0000"/>
              </a:solidFill>
              <a:latin typeface="Calibri" pitchFamily="34" charset="0"/>
            </a:endParaRPr>
          </a:p>
        </p:txBody>
      </p:sp>
      <p:sp>
        <p:nvSpPr>
          <p:cNvPr id="38" name="TextBox 56"/>
          <p:cNvSpPr txBox="1">
            <a:spLocks noChangeArrowheads="1"/>
          </p:cNvSpPr>
          <p:nvPr/>
        </p:nvSpPr>
        <p:spPr bwMode="auto">
          <a:xfrm>
            <a:off x="2843213" y="2349500"/>
            <a:ext cx="3281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r>
              <a:rPr lang="en-US" altLang="zh-TW">
                <a:solidFill>
                  <a:srgbClr val="FF0000"/>
                </a:solidFill>
              </a:rPr>
              <a:t>Deep Neural Networks</a:t>
            </a:r>
          </a:p>
          <a:p>
            <a:pPr algn="ctr" eaLnBrk="1" hangingPunct="1"/>
            <a:r>
              <a:rPr lang="en-US" altLang="zh-TW">
                <a:solidFill>
                  <a:srgbClr val="FF0000"/>
                </a:solidFill>
              </a:rPr>
              <a:t>Deep Learning</a:t>
            </a:r>
          </a:p>
        </p:txBody>
      </p:sp>
      <p:sp>
        <p:nvSpPr>
          <p:cNvPr id="39" name="Title 1"/>
          <p:cNvSpPr>
            <a:spLocks noGrp="1"/>
          </p:cNvSpPr>
          <p:nvPr>
            <p:ph type="title"/>
          </p:nvPr>
        </p:nvSpPr>
        <p:spPr>
          <a:xfrm>
            <a:off x="457200" y="116632"/>
            <a:ext cx="8229600" cy="1143000"/>
          </a:xfrm>
        </p:spPr>
        <p:txBody>
          <a:bodyPr>
            <a:normAutofit fontScale="90000"/>
          </a:bodyPr>
          <a:lstStyle/>
          <a:p>
            <a:r>
              <a:rPr lang="en-US" altLang="zh-TW" b="1" dirty="0" smtClean="0">
                <a:solidFill>
                  <a:schemeClr val="accent1"/>
                </a:solidFill>
              </a:rPr>
              <a:t>Deep Learning and </a:t>
            </a:r>
            <a:br>
              <a:rPr lang="en-US" altLang="zh-TW" b="1" dirty="0" smtClean="0">
                <a:solidFill>
                  <a:schemeClr val="accent1"/>
                </a:solidFill>
              </a:rPr>
            </a:br>
            <a:r>
              <a:rPr lang="en-US" altLang="zh-TW" b="1" dirty="0" smtClean="0">
                <a:solidFill>
                  <a:schemeClr val="accent1"/>
                </a:solidFill>
              </a:rPr>
              <a:t>Neural Networks</a:t>
            </a:r>
          </a:p>
        </p:txBody>
      </p:sp>
    </p:spTree>
    <p:extLst>
      <p:ext uri="{BB962C8B-B14F-4D97-AF65-F5344CB8AC3E}">
        <p14:creationId xmlns:p14="http://schemas.microsoft.com/office/powerpoint/2010/main" val="75938320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066130"/>
          </a:xfrm>
        </p:spPr>
        <p:txBody>
          <a:bodyPr/>
          <a:lstStyle/>
          <a:p>
            <a:r>
              <a:rPr lang="en-US" altLang="zh-TW" b="1" dirty="0">
                <a:solidFill>
                  <a:schemeClr val="tx2"/>
                </a:solidFill>
              </a:rPr>
              <a:t>Deep Neural Networks</a:t>
            </a:r>
            <a:endParaRPr lang="zh-TW" altLang="en-US"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117</a:t>
            </a:fld>
            <a:endParaRPr lang="zh-TW" altLang="en-US"/>
          </a:p>
        </p:txBody>
      </p:sp>
      <p:pic>
        <p:nvPicPr>
          <p:cNvPr id="5" name="圖片 4"/>
          <p:cNvPicPr/>
          <p:nvPr/>
        </p:nvPicPr>
        <p:blipFill>
          <a:blip r:embed="rId2" cstate="email">
            <a:extLst>
              <a:ext uri="{28A0092B-C50C-407E-A947-70E740481C1C}">
                <a14:useLocalDpi xmlns:a14="http://schemas.microsoft.com/office/drawing/2010/main"/>
              </a:ext>
            </a:extLst>
          </a:blip>
          <a:stretch>
            <a:fillRect/>
          </a:stretch>
        </p:blipFill>
        <p:spPr>
          <a:xfrm>
            <a:off x="611560" y="1340768"/>
            <a:ext cx="7848872" cy="5112568"/>
          </a:xfrm>
          <a:prstGeom prst="rect">
            <a:avLst/>
          </a:prstGeom>
        </p:spPr>
      </p:pic>
    </p:spTree>
    <p:extLst>
      <p:ext uri="{BB962C8B-B14F-4D97-AF65-F5344CB8AC3E}">
        <p14:creationId xmlns:p14="http://schemas.microsoft.com/office/powerpoint/2010/main" val="4581955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AE402F-9171-4F92-A403-4FC7DED30397}" type="slidenum">
              <a:rPr lang="zh-TW" altLang="en-US" smtClean="0"/>
              <a:t>118</a:t>
            </a:fld>
            <a:endParaRPr lang="zh-TW" altLang="en-US"/>
          </a:p>
        </p:txBody>
      </p:sp>
      <p:pic>
        <p:nvPicPr>
          <p:cNvPr id="5" name="圖片 4"/>
          <p:cNvPicPr/>
          <p:nvPr/>
        </p:nvPicPr>
        <p:blipFill>
          <a:blip r:embed="rId2">
            <a:extLst>
              <a:ext uri="{28A0092B-C50C-407E-A947-70E740481C1C}">
                <a14:useLocalDpi xmlns:a14="http://schemas.microsoft.com/office/drawing/2010/main"/>
              </a:ext>
            </a:extLst>
          </a:blip>
          <a:stretch>
            <a:fillRect/>
          </a:stretch>
        </p:blipFill>
        <p:spPr>
          <a:xfrm>
            <a:off x="1043608" y="620688"/>
            <a:ext cx="6840760" cy="5904655"/>
          </a:xfrm>
          <a:prstGeom prst="rect">
            <a:avLst/>
          </a:prstGeom>
        </p:spPr>
      </p:pic>
      <p:sp>
        <p:nvSpPr>
          <p:cNvPr id="6" name="矩形 5"/>
          <p:cNvSpPr/>
          <p:nvPr/>
        </p:nvSpPr>
        <p:spPr>
          <a:xfrm>
            <a:off x="107504" y="97468"/>
            <a:ext cx="8892480" cy="523220"/>
          </a:xfrm>
          <a:prstGeom prst="rect">
            <a:avLst/>
          </a:prstGeom>
        </p:spPr>
        <p:txBody>
          <a:bodyPr wrap="square">
            <a:spAutoFit/>
          </a:bodyPr>
          <a:lstStyle/>
          <a:p>
            <a:pPr algn="ctr"/>
            <a:r>
              <a:rPr lang="en-US" altLang="zh-TW" sz="2800" b="1" dirty="0">
                <a:solidFill>
                  <a:schemeClr val="tx2"/>
                </a:solidFill>
              </a:rPr>
              <a:t>Construction flow chart of deep learning prediction model</a:t>
            </a:r>
            <a:endParaRPr lang="zh-TW" altLang="en-US" sz="2800" b="1" dirty="0">
              <a:solidFill>
                <a:schemeClr val="tx2"/>
              </a:solidFill>
            </a:endParaRPr>
          </a:p>
        </p:txBody>
      </p:sp>
      <p:sp>
        <p:nvSpPr>
          <p:cNvPr id="2" name="矩形 1"/>
          <p:cNvSpPr/>
          <p:nvPr/>
        </p:nvSpPr>
        <p:spPr>
          <a:xfrm>
            <a:off x="5004048" y="2348880"/>
            <a:ext cx="864096"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p:nvSpPr>
        <p:spPr>
          <a:xfrm>
            <a:off x="5016909" y="3073462"/>
            <a:ext cx="1072975" cy="355538"/>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Falling</a:t>
            </a:r>
            <a:endParaRPr lang="zh-TW" altLang="en-US" dirty="0">
              <a:ln w="0"/>
              <a:solidFill>
                <a:schemeClr val="tx1"/>
              </a:solidFill>
            </a:endParaRPr>
          </a:p>
        </p:txBody>
      </p:sp>
      <p:sp>
        <p:nvSpPr>
          <p:cNvPr id="8" name="圓角矩形 7"/>
          <p:cNvSpPr/>
          <p:nvPr/>
        </p:nvSpPr>
        <p:spPr>
          <a:xfrm>
            <a:off x="5004048" y="2641414"/>
            <a:ext cx="1072975" cy="355538"/>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Rising</a:t>
            </a:r>
            <a:endParaRPr lang="zh-TW" altLang="en-US" dirty="0">
              <a:ln w="0"/>
              <a:solidFill>
                <a:schemeClr val="tx1"/>
              </a:solidFill>
            </a:endParaRPr>
          </a:p>
        </p:txBody>
      </p:sp>
    </p:spTree>
    <p:extLst>
      <p:ext uri="{BB962C8B-B14F-4D97-AF65-F5344CB8AC3E}">
        <p14:creationId xmlns:p14="http://schemas.microsoft.com/office/powerpoint/2010/main" val="1552800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chemeClr val="tx2"/>
                </a:solidFill>
              </a:rPr>
              <a:t>Comparison of editorial team and contents of news providers</a:t>
            </a:r>
            <a:endParaRPr lang="zh-TW" altLang="en-US"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119</a:t>
            </a:fld>
            <a:endParaRPr lang="zh-TW" altLang="en-US"/>
          </a:p>
        </p:txBody>
      </p:sp>
      <p:graphicFrame>
        <p:nvGraphicFramePr>
          <p:cNvPr id="5" name="表格 4"/>
          <p:cNvGraphicFramePr>
            <a:graphicFrameLocks noGrp="1"/>
          </p:cNvGraphicFramePr>
          <p:nvPr>
            <p:extLst/>
          </p:nvPr>
        </p:nvGraphicFramePr>
        <p:xfrm>
          <a:off x="457200" y="1700808"/>
          <a:ext cx="8229600" cy="3756223"/>
        </p:xfrm>
        <a:graphic>
          <a:graphicData uri="http://schemas.openxmlformats.org/drawingml/2006/table">
            <a:tbl>
              <a:tblPr firstRow="1" firstCol="1" bandRow="1">
                <a:tableStyleId>{5C22544A-7EE6-4342-B048-85BDC9FD1C3A}</a:tableStyleId>
              </a:tblPr>
              <a:tblGrid>
                <a:gridCol w="2039295"/>
                <a:gridCol w="2039295"/>
                <a:gridCol w="2111715"/>
                <a:gridCol w="2039295"/>
              </a:tblGrid>
              <a:tr h="536603">
                <a:tc>
                  <a:txBody>
                    <a:bodyPr/>
                    <a:lstStyle/>
                    <a:p>
                      <a:pPr algn="ctr">
                        <a:spcAft>
                          <a:spcPts val="0"/>
                        </a:spcAft>
                      </a:pPr>
                      <a:r>
                        <a:rPr lang="en-US" sz="2000" dirty="0">
                          <a:effectLst/>
                        </a:rPr>
                        <a:t>News providers</a:t>
                      </a:r>
                      <a:endParaRPr lang="zh-TW" sz="2000" dirty="0">
                        <a:effectLst/>
                        <a:latin typeface="Times New Roman"/>
                        <a:ea typeface="新細明體"/>
                      </a:endParaRPr>
                    </a:p>
                  </a:txBody>
                  <a:tcPr marL="68580" marR="68580" marT="0" marB="0" anchor="ctr"/>
                </a:tc>
                <a:tc>
                  <a:txBody>
                    <a:bodyPr/>
                    <a:lstStyle/>
                    <a:p>
                      <a:pPr algn="ctr">
                        <a:spcAft>
                          <a:spcPts val="0"/>
                        </a:spcAft>
                      </a:pPr>
                      <a:r>
                        <a:rPr lang="en-US" sz="2000">
                          <a:effectLst/>
                        </a:rPr>
                        <a:t>Platform </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a:effectLst/>
                        </a:rPr>
                        <a:t>Content </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a:effectLst/>
                        </a:rPr>
                        <a:t>Editorial team</a:t>
                      </a:r>
                      <a:endParaRPr lang="zh-TW" sz="2000">
                        <a:effectLst/>
                        <a:latin typeface="Times New Roman"/>
                        <a:ea typeface="新細明體"/>
                      </a:endParaRPr>
                    </a:p>
                  </a:txBody>
                  <a:tcPr marL="68580" marR="68580" marT="0" marB="0" anchor="ctr"/>
                </a:tc>
              </a:tr>
              <a:tr h="536603">
                <a:tc>
                  <a:txBody>
                    <a:bodyPr/>
                    <a:lstStyle/>
                    <a:p>
                      <a:pPr algn="ctr">
                        <a:spcAft>
                          <a:spcPts val="0"/>
                        </a:spcAft>
                      </a:pPr>
                      <a:r>
                        <a:rPr lang="en-US" sz="2000" dirty="0" err="1">
                          <a:effectLst/>
                        </a:rPr>
                        <a:t>NowsNews</a:t>
                      </a:r>
                      <a:endParaRPr lang="zh-TW" sz="2000" dirty="0">
                        <a:effectLst/>
                        <a:latin typeface="Times New Roman"/>
                        <a:ea typeface="新細明體"/>
                      </a:endParaRPr>
                    </a:p>
                  </a:txBody>
                  <a:tcPr marL="68580" marR="68580" marT="0" marB="0" anchor="ctr"/>
                </a:tc>
                <a:tc>
                  <a:txBody>
                    <a:bodyPr/>
                    <a:lstStyle/>
                    <a:p>
                      <a:pPr algn="ctr">
                        <a:spcAft>
                          <a:spcPts val="0"/>
                        </a:spcAft>
                      </a:pPr>
                      <a:r>
                        <a:rPr lang="en-US" sz="2000">
                          <a:effectLst/>
                        </a:rPr>
                        <a:t>Electronic media</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a:effectLst/>
                        </a:rPr>
                        <a:t>Comprehensive </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a:effectLst/>
                        </a:rPr>
                        <a:t>Owned</a:t>
                      </a:r>
                      <a:endParaRPr lang="zh-TW" sz="2000">
                        <a:effectLst/>
                        <a:latin typeface="Times New Roman"/>
                        <a:ea typeface="新細明體"/>
                      </a:endParaRPr>
                    </a:p>
                  </a:txBody>
                  <a:tcPr marL="68580" marR="68580" marT="0" marB="0" anchor="ctr"/>
                </a:tc>
              </a:tr>
              <a:tr h="1073207">
                <a:tc>
                  <a:txBody>
                    <a:bodyPr/>
                    <a:lstStyle/>
                    <a:p>
                      <a:pPr algn="ctr">
                        <a:spcAft>
                          <a:spcPts val="0"/>
                        </a:spcAft>
                      </a:pPr>
                      <a:r>
                        <a:rPr lang="en-US" sz="2000" dirty="0" err="1">
                          <a:effectLst/>
                        </a:rPr>
                        <a:t>AppleDaily</a:t>
                      </a:r>
                      <a:endParaRPr lang="zh-TW" sz="2000" dirty="0">
                        <a:effectLst/>
                        <a:latin typeface="Times New Roman"/>
                        <a:ea typeface="新細明體"/>
                      </a:endParaRPr>
                    </a:p>
                  </a:txBody>
                  <a:tcPr marL="68580" marR="68580" marT="0" marB="0" anchor="ctr"/>
                </a:tc>
                <a:tc>
                  <a:txBody>
                    <a:bodyPr/>
                    <a:lstStyle/>
                    <a:p>
                      <a:pPr algn="ctr">
                        <a:spcAft>
                          <a:spcPts val="0"/>
                        </a:spcAft>
                      </a:pPr>
                      <a:r>
                        <a:rPr lang="en-US" sz="2000">
                          <a:effectLst/>
                        </a:rPr>
                        <a:t>Electronic media/newspaper</a:t>
                      </a:r>
                      <a:endParaRPr lang="zh-TW" sz="2000">
                        <a:effectLst/>
                        <a:latin typeface="Times New Roman"/>
                        <a:ea typeface="新細明體"/>
                      </a:endParaRPr>
                    </a:p>
                  </a:txBody>
                  <a:tcPr marL="68580" marR="68580" marT="0" marB="0" anchor="ctr"/>
                </a:tc>
                <a:tc>
                  <a:txBody>
                    <a:bodyPr/>
                    <a:lstStyle/>
                    <a:p>
                      <a:pPr>
                        <a:spcAft>
                          <a:spcPts val="0"/>
                        </a:spcAft>
                      </a:pPr>
                      <a:r>
                        <a:rPr lang="en-US" sz="2000">
                          <a:effectLst/>
                        </a:rPr>
                        <a:t>Comprehensive </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a:effectLst/>
                        </a:rPr>
                        <a:t>Owned</a:t>
                      </a:r>
                      <a:endParaRPr lang="zh-TW" sz="2000">
                        <a:effectLst/>
                        <a:latin typeface="Times New Roman"/>
                        <a:ea typeface="新細明體"/>
                      </a:endParaRPr>
                    </a:p>
                  </a:txBody>
                  <a:tcPr marL="68580" marR="68580" marT="0" marB="0" anchor="ctr"/>
                </a:tc>
              </a:tr>
              <a:tr h="1073207">
                <a:tc>
                  <a:txBody>
                    <a:bodyPr/>
                    <a:lstStyle/>
                    <a:p>
                      <a:pPr algn="ctr">
                        <a:spcAft>
                          <a:spcPts val="0"/>
                        </a:spcAft>
                      </a:pPr>
                      <a:r>
                        <a:rPr lang="en-US" sz="2000" dirty="0">
                          <a:effectLst/>
                        </a:rPr>
                        <a:t>LTN</a:t>
                      </a:r>
                      <a:endParaRPr lang="zh-TW" sz="2000" dirty="0">
                        <a:effectLst/>
                        <a:latin typeface="Times New Roman"/>
                        <a:ea typeface="新細明體"/>
                      </a:endParaRPr>
                    </a:p>
                  </a:txBody>
                  <a:tcPr marL="68580" marR="68580" marT="0" marB="0" anchor="ctr"/>
                </a:tc>
                <a:tc>
                  <a:txBody>
                    <a:bodyPr/>
                    <a:lstStyle/>
                    <a:p>
                      <a:pPr algn="ctr">
                        <a:spcAft>
                          <a:spcPts val="0"/>
                        </a:spcAft>
                      </a:pPr>
                      <a:r>
                        <a:rPr lang="en-US" sz="2000">
                          <a:effectLst/>
                        </a:rPr>
                        <a:t>Electronic media/newspaper</a:t>
                      </a:r>
                      <a:endParaRPr lang="zh-TW" sz="2000">
                        <a:effectLst/>
                        <a:latin typeface="Times New Roman"/>
                        <a:ea typeface="新細明體"/>
                      </a:endParaRPr>
                    </a:p>
                  </a:txBody>
                  <a:tcPr marL="68580" marR="68580" marT="0" marB="0" anchor="ctr"/>
                </a:tc>
                <a:tc>
                  <a:txBody>
                    <a:bodyPr/>
                    <a:lstStyle/>
                    <a:p>
                      <a:pPr>
                        <a:spcAft>
                          <a:spcPts val="0"/>
                        </a:spcAft>
                      </a:pPr>
                      <a:r>
                        <a:rPr lang="en-US" sz="2000">
                          <a:effectLst/>
                        </a:rPr>
                        <a:t>Comprehensive </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a:effectLst/>
                        </a:rPr>
                        <a:t>Owned</a:t>
                      </a:r>
                      <a:endParaRPr lang="zh-TW" sz="2000">
                        <a:effectLst/>
                        <a:latin typeface="Times New Roman"/>
                        <a:ea typeface="新細明體"/>
                      </a:endParaRPr>
                    </a:p>
                  </a:txBody>
                  <a:tcPr marL="68580" marR="68580" marT="0" marB="0" anchor="ctr"/>
                </a:tc>
              </a:tr>
              <a:tr h="536603">
                <a:tc>
                  <a:txBody>
                    <a:bodyPr/>
                    <a:lstStyle/>
                    <a:p>
                      <a:pPr algn="ctr">
                        <a:spcAft>
                          <a:spcPts val="0"/>
                        </a:spcAft>
                      </a:pPr>
                      <a:r>
                        <a:rPr lang="en-US" sz="2000" dirty="0" err="1">
                          <a:effectLst/>
                        </a:rPr>
                        <a:t>MoneyDJ</a:t>
                      </a:r>
                      <a:endParaRPr lang="zh-TW" sz="2000" dirty="0">
                        <a:effectLst/>
                        <a:latin typeface="Times New Roman"/>
                        <a:ea typeface="新細明體"/>
                      </a:endParaRPr>
                    </a:p>
                  </a:txBody>
                  <a:tcPr marL="68580" marR="68580" marT="0" marB="0" anchor="ctr"/>
                </a:tc>
                <a:tc>
                  <a:txBody>
                    <a:bodyPr/>
                    <a:lstStyle/>
                    <a:p>
                      <a:pPr algn="ctr">
                        <a:spcAft>
                          <a:spcPts val="0"/>
                        </a:spcAft>
                      </a:pPr>
                      <a:r>
                        <a:rPr lang="en-US" sz="2000">
                          <a:effectLst/>
                        </a:rPr>
                        <a:t>Electronic media</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a:effectLst/>
                        </a:rPr>
                        <a:t>Finance </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dirty="0">
                          <a:effectLst/>
                        </a:rPr>
                        <a:t>Owned</a:t>
                      </a:r>
                      <a:endParaRPr lang="zh-TW" sz="2000" dirty="0">
                        <a:effectLst/>
                        <a:latin typeface="Times New Roman"/>
                        <a:ea typeface="新細明體"/>
                      </a:endParaRPr>
                    </a:p>
                  </a:txBody>
                  <a:tcPr marL="68580" marR="68580" marT="0" marB="0" anchor="ctr"/>
                </a:tc>
              </a:tr>
            </a:tbl>
          </a:graphicData>
        </a:graphic>
      </p:graphicFrame>
    </p:spTree>
    <p:extLst>
      <p:ext uri="{BB962C8B-B14F-4D97-AF65-F5344CB8AC3E}">
        <p14:creationId xmlns:p14="http://schemas.microsoft.com/office/powerpoint/2010/main" val="1133692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34682"/>
          </a:xfrm>
        </p:spPr>
        <p:txBody>
          <a:bodyPr/>
          <a:lstStyle/>
          <a:p>
            <a:r>
              <a:rPr lang="en-US" altLang="zh-TW" sz="15000" dirty="0" smtClean="0">
                <a:solidFill>
                  <a:srgbClr val="FF0000"/>
                </a:solidFill>
              </a:rPr>
              <a:t>Financial Services</a:t>
            </a:r>
            <a:endParaRPr lang="zh-TW" altLang="en-US" sz="15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12</a:t>
            </a:fld>
            <a:endParaRPr lang="zh-TW" altLang="en-US"/>
          </a:p>
        </p:txBody>
      </p:sp>
    </p:spTree>
    <p:extLst>
      <p:ext uri="{BB962C8B-B14F-4D97-AF65-F5344CB8AC3E}">
        <p14:creationId xmlns:p14="http://schemas.microsoft.com/office/powerpoint/2010/main" val="120967738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chemeClr val="tx2"/>
                </a:solidFill>
              </a:rPr>
              <a:t>Developing </a:t>
            </a:r>
            <a:r>
              <a:rPr lang="en-US" altLang="zh-TW" b="1" dirty="0" smtClean="0">
                <a:solidFill>
                  <a:schemeClr val="tx2"/>
                </a:solidFill>
              </a:rPr>
              <a:t/>
            </a:r>
            <a:br>
              <a:rPr lang="en-US" altLang="zh-TW" b="1" dirty="0" smtClean="0">
                <a:solidFill>
                  <a:schemeClr val="tx2"/>
                </a:solidFill>
              </a:rPr>
            </a:br>
            <a:r>
              <a:rPr lang="en-US" altLang="zh-TW" b="1" dirty="0" smtClean="0">
                <a:solidFill>
                  <a:schemeClr val="tx2"/>
                </a:solidFill>
              </a:rPr>
              <a:t>Finance Sentiment Dictionary</a:t>
            </a:r>
            <a:endParaRPr lang="zh-TW" altLang="en-US" b="1" dirty="0">
              <a:solidFill>
                <a:schemeClr val="tx2"/>
              </a:solidFill>
            </a:endParaRPr>
          </a:p>
        </p:txBody>
      </p:sp>
      <p:sp>
        <p:nvSpPr>
          <p:cNvPr id="3" name="內容版面配置區 2"/>
          <p:cNvSpPr>
            <a:spLocks noGrp="1"/>
          </p:cNvSpPr>
          <p:nvPr>
            <p:ph idx="1"/>
          </p:nvPr>
        </p:nvSpPr>
        <p:spPr/>
        <p:txBody>
          <a:bodyPr/>
          <a:lstStyle/>
          <a:p>
            <a:r>
              <a:rPr lang="en-US" altLang="zh-TW" dirty="0" smtClean="0"/>
              <a:t>NTUSD</a:t>
            </a:r>
          </a:p>
          <a:p>
            <a:r>
              <a:rPr lang="en-US" altLang="zh-TW" dirty="0" err="1" smtClean="0"/>
              <a:t>HowNet</a:t>
            </a:r>
            <a:r>
              <a:rPr lang="en-US" altLang="zh-TW" dirty="0" smtClean="0"/>
              <a:t>-VSA</a:t>
            </a:r>
          </a:p>
          <a:p>
            <a:r>
              <a:rPr lang="en-US" altLang="zh-TW" dirty="0" smtClean="0"/>
              <a:t>NTUFSD</a:t>
            </a:r>
          </a:p>
          <a:p>
            <a:r>
              <a:rPr lang="en-US" altLang="zh-TW" dirty="0" err="1" smtClean="0"/>
              <a:t>iMFinanceSD</a:t>
            </a:r>
            <a:r>
              <a:rPr lang="en-US" altLang="zh-TW" dirty="0" smtClean="0"/>
              <a:t> </a:t>
            </a:r>
            <a:endParaRPr lang="zh-TW" altLang="en-US" dirty="0"/>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120</a:t>
            </a:fld>
            <a:endParaRPr lang="zh-TW" altLang="en-US"/>
          </a:p>
        </p:txBody>
      </p:sp>
    </p:spTree>
    <p:extLst>
      <p:ext uri="{BB962C8B-B14F-4D97-AF65-F5344CB8AC3E}">
        <p14:creationId xmlns:p14="http://schemas.microsoft.com/office/powerpoint/2010/main" val="149261195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chemeClr val="tx2"/>
                </a:solidFill>
              </a:rPr>
              <a:t>Sample </a:t>
            </a:r>
            <a:r>
              <a:rPr lang="en-US" altLang="zh-TW" b="1" dirty="0" err="1">
                <a:solidFill>
                  <a:schemeClr val="tx2"/>
                </a:solidFill>
              </a:rPr>
              <a:t>iMFinanceSD</a:t>
            </a:r>
            <a:r>
              <a:rPr lang="en-US" altLang="zh-TW" b="1" dirty="0">
                <a:solidFill>
                  <a:schemeClr val="tx2"/>
                </a:solidFill>
              </a:rPr>
              <a:t> opinion words</a:t>
            </a:r>
            <a:endParaRPr lang="zh-TW" altLang="zh-TW"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121</a:t>
            </a:fld>
            <a:endParaRPr lang="zh-TW" altLang="en-US"/>
          </a:p>
        </p:txBody>
      </p:sp>
      <p:graphicFrame>
        <p:nvGraphicFramePr>
          <p:cNvPr id="5" name="表格 4"/>
          <p:cNvGraphicFramePr>
            <a:graphicFrameLocks noGrp="1"/>
          </p:cNvGraphicFramePr>
          <p:nvPr>
            <p:extLst/>
          </p:nvPr>
        </p:nvGraphicFramePr>
        <p:xfrm>
          <a:off x="621792" y="1700809"/>
          <a:ext cx="7900416" cy="4576987"/>
        </p:xfrm>
        <a:graphic>
          <a:graphicData uri="http://schemas.openxmlformats.org/drawingml/2006/table">
            <a:tbl>
              <a:tblPr firstRow="1" firstCol="1" bandRow="1">
                <a:tableStyleId>{5C22544A-7EE6-4342-B048-85BDC9FD1C3A}</a:tableStyleId>
              </a:tblPr>
              <a:tblGrid>
                <a:gridCol w="892747"/>
                <a:gridCol w="3175967"/>
                <a:gridCol w="922769"/>
                <a:gridCol w="2908933"/>
              </a:tblGrid>
              <a:tr h="858684">
                <a:tc gridSpan="2">
                  <a:txBody>
                    <a:bodyPr/>
                    <a:lstStyle/>
                    <a:p>
                      <a:pPr algn="ctr">
                        <a:spcAft>
                          <a:spcPts val="0"/>
                        </a:spcAft>
                      </a:pPr>
                      <a:r>
                        <a:rPr lang="en-US" sz="2800" dirty="0">
                          <a:effectLst/>
                        </a:rPr>
                        <a:t>Positive</a:t>
                      </a:r>
                      <a:endParaRPr lang="zh-TW" sz="2800" dirty="0">
                        <a:effectLst/>
                        <a:latin typeface="Times New Roman"/>
                        <a:ea typeface="新細明體"/>
                      </a:endParaRPr>
                    </a:p>
                  </a:txBody>
                  <a:tcPr marL="68580" marR="68580" marT="0" marB="0" anchor="b"/>
                </a:tc>
                <a:tc hMerge="1">
                  <a:txBody>
                    <a:bodyPr/>
                    <a:lstStyle/>
                    <a:p>
                      <a:endParaRPr lang="zh-TW" altLang="en-US"/>
                    </a:p>
                  </a:txBody>
                  <a:tcPr/>
                </a:tc>
                <a:tc gridSpan="2">
                  <a:txBody>
                    <a:bodyPr/>
                    <a:lstStyle/>
                    <a:p>
                      <a:pPr algn="ctr">
                        <a:spcAft>
                          <a:spcPts val="0"/>
                        </a:spcAft>
                      </a:pPr>
                      <a:r>
                        <a:rPr lang="en-US" sz="2800" dirty="0">
                          <a:effectLst/>
                        </a:rPr>
                        <a:t>Negative</a:t>
                      </a:r>
                      <a:endParaRPr lang="zh-TW" sz="2800" dirty="0">
                        <a:effectLst/>
                        <a:latin typeface="Times New Roman"/>
                        <a:ea typeface="新細明體"/>
                      </a:endParaRPr>
                    </a:p>
                  </a:txBody>
                  <a:tcPr marL="68580" marR="68580" marT="0" marB="0" anchor="b"/>
                </a:tc>
                <a:tc hMerge="1">
                  <a:txBody>
                    <a:bodyPr/>
                    <a:lstStyle/>
                    <a:p>
                      <a:endParaRPr lang="zh-TW" altLang="en-US"/>
                    </a:p>
                  </a:txBody>
                  <a:tcPr/>
                </a:tc>
              </a:tr>
              <a:tr h="426634">
                <a:tc>
                  <a:txBody>
                    <a:bodyPr/>
                    <a:lstStyle/>
                    <a:p>
                      <a:pPr algn="ctr">
                        <a:spcAft>
                          <a:spcPts val="0"/>
                        </a:spcAft>
                      </a:pPr>
                      <a:r>
                        <a:rPr lang="en-US" sz="2000" dirty="0">
                          <a:solidFill>
                            <a:schemeClr val="bg1"/>
                          </a:solidFill>
                          <a:effectLst/>
                        </a:rPr>
                        <a:t>No</a:t>
                      </a:r>
                      <a:endParaRPr lang="zh-TW" sz="2000" dirty="0">
                        <a:solidFill>
                          <a:schemeClr val="bg1"/>
                        </a:solidFill>
                        <a:effectLst/>
                        <a:latin typeface="Times New Roman"/>
                        <a:ea typeface="新細明體"/>
                      </a:endParaRPr>
                    </a:p>
                  </a:txBody>
                  <a:tcPr marL="68580" marR="68580" marT="0" marB="0" anchor="ctr"/>
                </a:tc>
                <a:tc>
                  <a:txBody>
                    <a:bodyPr/>
                    <a:lstStyle/>
                    <a:p>
                      <a:pPr algn="ctr">
                        <a:spcAft>
                          <a:spcPts val="0"/>
                        </a:spcAft>
                      </a:pPr>
                      <a:r>
                        <a:rPr lang="en-US" sz="2000" dirty="0">
                          <a:solidFill>
                            <a:schemeClr val="tx1"/>
                          </a:solidFill>
                          <a:effectLst/>
                        </a:rPr>
                        <a:t>Word</a:t>
                      </a:r>
                      <a:endParaRPr lang="zh-TW" sz="2000" dirty="0">
                        <a:solidFill>
                          <a:schemeClr val="tx1"/>
                        </a:solidFill>
                        <a:effectLst/>
                        <a:latin typeface="Times New Roman"/>
                        <a:ea typeface="新細明體"/>
                      </a:endParaRPr>
                    </a:p>
                  </a:txBody>
                  <a:tcPr marL="68580" marR="68580" marT="0" marB="0" anchor="ctr"/>
                </a:tc>
                <a:tc>
                  <a:txBody>
                    <a:bodyPr/>
                    <a:lstStyle/>
                    <a:p>
                      <a:pPr algn="ctr">
                        <a:spcAft>
                          <a:spcPts val="0"/>
                        </a:spcAft>
                      </a:pPr>
                      <a:r>
                        <a:rPr lang="en-US" sz="2000" dirty="0">
                          <a:solidFill>
                            <a:schemeClr val="tx1"/>
                          </a:solidFill>
                          <a:effectLst/>
                        </a:rPr>
                        <a:t>No</a:t>
                      </a:r>
                      <a:endParaRPr lang="zh-TW" sz="2000" dirty="0">
                        <a:solidFill>
                          <a:schemeClr val="tx1"/>
                        </a:solidFill>
                        <a:effectLst/>
                        <a:latin typeface="Times New Roman"/>
                        <a:ea typeface="新細明體"/>
                      </a:endParaRPr>
                    </a:p>
                  </a:txBody>
                  <a:tcPr marL="68580" marR="68580" marT="0" marB="0" anchor="ctr"/>
                </a:tc>
                <a:tc>
                  <a:txBody>
                    <a:bodyPr/>
                    <a:lstStyle/>
                    <a:p>
                      <a:pPr algn="ctr">
                        <a:spcAft>
                          <a:spcPts val="0"/>
                        </a:spcAft>
                      </a:pPr>
                      <a:r>
                        <a:rPr lang="en-US" sz="2000" dirty="0">
                          <a:solidFill>
                            <a:schemeClr val="tx1"/>
                          </a:solidFill>
                          <a:effectLst/>
                        </a:rPr>
                        <a:t>Word</a:t>
                      </a:r>
                      <a:endParaRPr lang="zh-TW" sz="2000" dirty="0">
                        <a:solidFill>
                          <a:schemeClr val="tx1"/>
                        </a:solidFill>
                        <a:effectLst/>
                        <a:latin typeface="Times New Roman"/>
                        <a:ea typeface="新細明體"/>
                      </a:endParaRPr>
                    </a:p>
                  </a:txBody>
                  <a:tcPr marL="68580" marR="68580" marT="0" marB="0" anchor="ctr"/>
                </a:tc>
              </a:tr>
              <a:tr h="426634">
                <a:tc>
                  <a:txBody>
                    <a:bodyPr/>
                    <a:lstStyle/>
                    <a:p>
                      <a:pPr algn="ctr">
                        <a:spcAft>
                          <a:spcPts val="0"/>
                        </a:spcAft>
                      </a:pPr>
                      <a:r>
                        <a:rPr lang="en-US" sz="2000">
                          <a:effectLst/>
                        </a:rPr>
                        <a:t>1</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dirty="0" err="1">
                          <a:solidFill>
                            <a:schemeClr val="accent3">
                              <a:lumMod val="50000"/>
                            </a:schemeClr>
                          </a:solidFill>
                          <a:effectLst/>
                        </a:rPr>
                        <a:t>衝破</a:t>
                      </a:r>
                      <a:r>
                        <a:rPr lang="en-US" sz="2000" dirty="0">
                          <a:solidFill>
                            <a:schemeClr val="accent3">
                              <a:lumMod val="50000"/>
                            </a:schemeClr>
                          </a:solidFill>
                          <a:effectLst/>
                        </a:rPr>
                        <a:t> </a:t>
                      </a:r>
                      <a:r>
                        <a:rPr lang="en-US" sz="2000" dirty="0" smtClean="0">
                          <a:solidFill>
                            <a:schemeClr val="accent3">
                              <a:lumMod val="50000"/>
                            </a:schemeClr>
                          </a:solidFill>
                          <a:effectLst/>
                        </a:rPr>
                        <a:t/>
                      </a:r>
                      <a:br>
                        <a:rPr lang="en-US" sz="2000" dirty="0" smtClean="0">
                          <a:solidFill>
                            <a:schemeClr val="accent3">
                              <a:lumMod val="50000"/>
                            </a:schemeClr>
                          </a:solidFill>
                          <a:effectLst/>
                        </a:rPr>
                      </a:br>
                      <a:r>
                        <a:rPr lang="en-US" sz="2000" dirty="0" smtClean="0">
                          <a:solidFill>
                            <a:schemeClr val="accent3">
                              <a:lumMod val="50000"/>
                            </a:schemeClr>
                          </a:solidFill>
                          <a:effectLst/>
                        </a:rPr>
                        <a:t>(</a:t>
                      </a:r>
                      <a:r>
                        <a:rPr lang="en-US" sz="2000" dirty="0">
                          <a:solidFill>
                            <a:schemeClr val="accent3">
                              <a:lumMod val="50000"/>
                            </a:schemeClr>
                          </a:solidFill>
                          <a:effectLst/>
                        </a:rPr>
                        <a:t>break through)</a:t>
                      </a:r>
                      <a:endParaRPr lang="zh-TW" sz="2000" dirty="0">
                        <a:solidFill>
                          <a:schemeClr val="accent3">
                            <a:lumMod val="50000"/>
                          </a:schemeClr>
                        </a:solidFill>
                        <a:effectLst/>
                        <a:latin typeface="Times New Roman"/>
                        <a:ea typeface="新細明體"/>
                      </a:endParaRPr>
                    </a:p>
                  </a:txBody>
                  <a:tcPr marL="68580" marR="68580" marT="0" marB="0" anchor="ctr"/>
                </a:tc>
                <a:tc>
                  <a:txBody>
                    <a:bodyPr/>
                    <a:lstStyle/>
                    <a:p>
                      <a:pPr algn="ctr">
                        <a:spcAft>
                          <a:spcPts val="0"/>
                        </a:spcAft>
                      </a:pPr>
                      <a:r>
                        <a:rPr lang="en-US" sz="2000" dirty="0">
                          <a:solidFill>
                            <a:srgbClr val="FF0000"/>
                          </a:solidFill>
                          <a:effectLst/>
                        </a:rPr>
                        <a:t>1</a:t>
                      </a:r>
                      <a:endParaRPr lang="zh-TW" sz="2000" dirty="0">
                        <a:solidFill>
                          <a:srgbClr val="FF0000"/>
                        </a:solidFill>
                        <a:effectLst/>
                        <a:latin typeface="Times New Roman"/>
                        <a:ea typeface="新細明體"/>
                      </a:endParaRPr>
                    </a:p>
                  </a:txBody>
                  <a:tcPr marL="68580" marR="68580" marT="0" marB="0" anchor="ctr"/>
                </a:tc>
                <a:tc>
                  <a:txBody>
                    <a:bodyPr/>
                    <a:lstStyle/>
                    <a:p>
                      <a:pPr algn="ctr">
                        <a:spcAft>
                          <a:spcPts val="0"/>
                        </a:spcAft>
                      </a:pPr>
                      <a:r>
                        <a:rPr lang="en-US" sz="2000" dirty="0" err="1">
                          <a:solidFill>
                            <a:srgbClr val="FF0000"/>
                          </a:solidFill>
                          <a:effectLst/>
                        </a:rPr>
                        <a:t>震盪</a:t>
                      </a:r>
                      <a:r>
                        <a:rPr lang="en-US" sz="2000" dirty="0">
                          <a:solidFill>
                            <a:srgbClr val="FF0000"/>
                          </a:solidFill>
                          <a:effectLst/>
                        </a:rPr>
                        <a:t> </a:t>
                      </a:r>
                      <a:r>
                        <a:rPr lang="en-US" sz="2000" dirty="0" smtClean="0">
                          <a:solidFill>
                            <a:srgbClr val="FF0000"/>
                          </a:solidFill>
                          <a:effectLst/>
                        </a:rPr>
                        <a:t/>
                      </a:r>
                      <a:br>
                        <a:rPr lang="en-US" sz="2000" dirty="0" smtClean="0">
                          <a:solidFill>
                            <a:srgbClr val="FF0000"/>
                          </a:solidFill>
                          <a:effectLst/>
                        </a:rPr>
                      </a:br>
                      <a:r>
                        <a:rPr lang="en-US" sz="2000" dirty="0" smtClean="0">
                          <a:solidFill>
                            <a:srgbClr val="FF0000"/>
                          </a:solidFill>
                          <a:effectLst/>
                        </a:rPr>
                        <a:t>(</a:t>
                      </a:r>
                      <a:r>
                        <a:rPr lang="en-US" sz="2000" dirty="0">
                          <a:solidFill>
                            <a:srgbClr val="FF0000"/>
                          </a:solidFill>
                          <a:effectLst/>
                        </a:rPr>
                        <a:t>shock)</a:t>
                      </a:r>
                      <a:endParaRPr lang="zh-TW" sz="2000" dirty="0">
                        <a:solidFill>
                          <a:srgbClr val="FF0000"/>
                        </a:solidFill>
                        <a:effectLst/>
                        <a:latin typeface="Times New Roman"/>
                        <a:ea typeface="新細明體"/>
                      </a:endParaRPr>
                    </a:p>
                  </a:txBody>
                  <a:tcPr marL="68580" marR="68580" marT="0" marB="0" anchor="ctr"/>
                </a:tc>
              </a:tr>
              <a:tr h="426634">
                <a:tc>
                  <a:txBody>
                    <a:bodyPr/>
                    <a:lstStyle/>
                    <a:p>
                      <a:pPr algn="ctr">
                        <a:spcAft>
                          <a:spcPts val="0"/>
                        </a:spcAft>
                      </a:pPr>
                      <a:r>
                        <a:rPr lang="en-US" sz="2000">
                          <a:effectLst/>
                        </a:rPr>
                        <a:t>2</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dirty="0" err="1">
                          <a:solidFill>
                            <a:schemeClr val="accent3">
                              <a:lumMod val="50000"/>
                            </a:schemeClr>
                          </a:solidFill>
                          <a:effectLst/>
                        </a:rPr>
                        <a:t>穩住</a:t>
                      </a:r>
                      <a:r>
                        <a:rPr lang="en-US" sz="2000" dirty="0">
                          <a:solidFill>
                            <a:schemeClr val="accent3">
                              <a:lumMod val="50000"/>
                            </a:schemeClr>
                          </a:solidFill>
                          <a:effectLst/>
                        </a:rPr>
                        <a:t> </a:t>
                      </a:r>
                      <a:r>
                        <a:rPr lang="en-US" sz="2000" dirty="0" smtClean="0">
                          <a:solidFill>
                            <a:schemeClr val="accent3">
                              <a:lumMod val="50000"/>
                            </a:schemeClr>
                          </a:solidFill>
                          <a:effectLst/>
                        </a:rPr>
                        <a:t/>
                      </a:r>
                      <a:br>
                        <a:rPr lang="en-US" sz="2000" dirty="0" smtClean="0">
                          <a:solidFill>
                            <a:schemeClr val="accent3">
                              <a:lumMod val="50000"/>
                            </a:schemeClr>
                          </a:solidFill>
                          <a:effectLst/>
                        </a:rPr>
                      </a:br>
                      <a:r>
                        <a:rPr lang="en-US" sz="2000" dirty="0" smtClean="0">
                          <a:solidFill>
                            <a:schemeClr val="accent3">
                              <a:lumMod val="50000"/>
                            </a:schemeClr>
                          </a:solidFill>
                          <a:effectLst/>
                        </a:rPr>
                        <a:t>(</a:t>
                      </a:r>
                      <a:r>
                        <a:rPr lang="en-US" sz="2000" dirty="0">
                          <a:solidFill>
                            <a:schemeClr val="accent3">
                              <a:lumMod val="50000"/>
                            </a:schemeClr>
                          </a:solidFill>
                          <a:effectLst/>
                        </a:rPr>
                        <a:t>stabilize)</a:t>
                      </a:r>
                      <a:endParaRPr lang="zh-TW" sz="2000" dirty="0">
                        <a:solidFill>
                          <a:schemeClr val="accent3">
                            <a:lumMod val="50000"/>
                          </a:schemeClr>
                        </a:solidFill>
                        <a:effectLst/>
                        <a:latin typeface="Times New Roman"/>
                        <a:ea typeface="新細明體"/>
                      </a:endParaRPr>
                    </a:p>
                  </a:txBody>
                  <a:tcPr marL="68580" marR="68580" marT="0" marB="0" anchor="ctr"/>
                </a:tc>
                <a:tc>
                  <a:txBody>
                    <a:bodyPr/>
                    <a:lstStyle/>
                    <a:p>
                      <a:pPr algn="ctr">
                        <a:spcAft>
                          <a:spcPts val="0"/>
                        </a:spcAft>
                      </a:pPr>
                      <a:r>
                        <a:rPr lang="en-US" sz="2000">
                          <a:solidFill>
                            <a:srgbClr val="FF0000"/>
                          </a:solidFill>
                          <a:effectLst/>
                        </a:rPr>
                        <a:t>2</a:t>
                      </a:r>
                      <a:endParaRPr lang="zh-TW" sz="2000">
                        <a:solidFill>
                          <a:srgbClr val="FF0000"/>
                        </a:solidFill>
                        <a:effectLst/>
                        <a:latin typeface="Times New Roman"/>
                        <a:ea typeface="新細明體"/>
                      </a:endParaRPr>
                    </a:p>
                  </a:txBody>
                  <a:tcPr marL="68580" marR="68580" marT="0" marB="0" anchor="ctr"/>
                </a:tc>
                <a:tc>
                  <a:txBody>
                    <a:bodyPr/>
                    <a:lstStyle/>
                    <a:p>
                      <a:pPr algn="ctr">
                        <a:spcAft>
                          <a:spcPts val="0"/>
                        </a:spcAft>
                      </a:pPr>
                      <a:r>
                        <a:rPr lang="en-US" sz="2000" dirty="0" err="1">
                          <a:solidFill>
                            <a:srgbClr val="FF0000"/>
                          </a:solidFill>
                          <a:effectLst/>
                        </a:rPr>
                        <a:t>低於</a:t>
                      </a:r>
                      <a:r>
                        <a:rPr lang="en-US" sz="2000" dirty="0">
                          <a:solidFill>
                            <a:srgbClr val="FF0000"/>
                          </a:solidFill>
                          <a:effectLst/>
                        </a:rPr>
                        <a:t> </a:t>
                      </a:r>
                      <a:r>
                        <a:rPr lang="en-US" sz="2000" dirty="0" smtClean="0">
                          <a:solidFill>
                            <a:srgbClr val="FF0000"/>
                          </a:solidFill>
                          <a:effectLst/>
                        </a:rPr>
                        <a:t/>
                      </a:r>
                      <a:br>
                        <a:rPr lang="en-US" sz="2000" dirty="0" smtClean="0">
                          <a:solidFill>
                            <a:srgbClr val="FF0000"/>
                          </a:solidFill>
                          <a:effectLst/>
                        </a:rPr>
                      </a:br>
                      <a:r>
                        <a:rPr lang="en-US" sz="2000" dirty="0" smtClean="0">
                          <a:solidFill>
                            <a:srgbClr val="FF0000"/>
                          </a:solidFill>
                          <a:effectLst/>
                        </a:rPr>
                        <a:t>(</a:t>
                      </a:r>
                      <a:r>
                        <a:rPr lang="en-US" sz="2000" dirty="0">
                          <a:solidFill>
                            <a:srgbClr val="FF0000"/>
                          </a:solidFill>
                          <a:effectLst/>
                        </a:rPr>
                        <a:t>less then)</a:t>
                      </a:r>
                      <a:endParaRPr lang="zh-TW" sz="2000" dirty="0">
                        <a:solidFill>
                          <a:srgbClr val="FF0000"/>
                        </a:solidFill>
                        <a:effectLst/>
                        <a:latin typeface="Times New Roman"/>
                        <a:ea typeface="新細明體"/>
                      </a:endParaRPr>
                    </a:p>
                  </a:txBody>
                  <a:tcPr marL="68580" marR="68580" marT="0" marB="0" anchor="ctr"/>
                </a:tc>
              </a:tr>
              <a:tr h="426634">
                <a:tc>
                  <a:txBody>
                    <a:bodyPr/>
                    <a:lstStyle/>
                    <a:p>
                      <a:pPr algn="ctr">
                        <a:spcAft>
                          <a:spcPts val="0"/>
                        </a:spcAft>
                      </a:pPr>
                      <a:r>
                        <a:rPr lang="en-US" sz="2000">
                          <a:effectLst/>
                        </a:rPr>
                        <a:t>3</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dirty="0" err="1" smtClean="0">
                          <a:solidFill>
                            <a:schemeClr val="accent3">
                              <a:lumMod val="50000"/>
                            </a:schemeClr>
                          </a:solidFill>
                          <a:effectLst/>
                        </a:rPr>
                        <a:t>挹注</a:t>
                      </a:r>
                      <a:r>
                        <a:rPr lang="en-US" sz="2000" dirty="0" smtClean="0">
                          <a:solidFill>
                            <a:schemeClr val="accent3">
                              <a:lumMod val="50000"/>
                            </a:schemeClr>
                          </a:solidFill>
                          <a:effectLst/>
                        </a:rPr>
                        <a:t/>
                      </a:r>
                      <a:br>
                        <a:rPr lang="en-US" sz="2000" dirty="0" smtClean="0">
                          <a:solidFill>
                            <a:schemeClr val="accent3">
                              <a:lumMod val="50000"/>
                            </a:schemeClr>
                          </a:solidFill>
                          <a:effectLst/>
                        </a:rPr>
                      </a:br>
                      <a:r>
                        <a:rPr lang="en-US" sz="2000" dirty="0" smtClean="0">
                          <a:solidFill>
                            <a:schemeClr val="accent3">
                              <a:lumMod val="50000"/>
                            </a:schemeClr>
                          </a:solidFill>
                          <a:effectLst/>
                        </a:rPr>
                        <a:t>(</a:t>
                      </a:r>
                      <a:r>
                        <a:rPr lang="en-US" sz="2000" dirty="0">
                          <a:solidFill>
                            <a:schemeClr val="accent3">
                              <a:lumMod val="50000"/>
                            </a:schemeClr>
                          </a:solidFill>
                          <a:effectLst/>
                        </a:rPr>
                        <a:t>inject)</a:t>
                      </a:r>
                      <a:endParaRPr lang="zh-TW" sz="2000" dirty="0">
                        <a:solidFill>
                          <a:schemeClr val="accent3">
                            <a:lumMod val="50000"/>
                          </a:schemeClr>
                        </a:solidFill>
                        <a:effectLst/>
                        <a:latin typeface="Times New Roman"/>
                        <a:ea typeface="新細明體"/>
                      </a:endParaRPr>
                    </a:p>
                  </a:txBody>
                  <a:tcPr marL="68580" marR="68580" marT="0" marB="0" anchor="ctr"/>
                </a:tc>
                <a:tc>
                  <a:txBody>
                    <a:bodyPr/>
                    <a:lstStyle/>
                    <a:p>
                      <a:pPr algn="ctr">
                        <a:spcAft>
                          <a:spcPts val="0"/>
                        </a:spcAft>
                      </a:pPr>
                      <a:r>
                        <a:rPr lang="en-US" sz="2000">
                          <a:solidFill>
                            <a:srgbClr val="FF0000"/>
                          </a:solidFill>
                          <a:effectLst/>
                        </a:rPr>
                        <a:t>3</a:t>
                      </a:r>
                      <a:endParaRPr lang="zh-TW" sz="2000">
                        <a:solidFill>
                          <a:srgbClr val="FF0000"/>
                        </a:solidFill>
                        <a:effectLst/>
                        <a:latin typeface="Times New Roman"/>
                        <a:ea typeface="新細明體"/>
                      </a:endParaRPr>
                    </a:p>
                  </a:txBody>
                  <a:tcPr marL="68580" marR="68580" marT="0" marB="0" anchor="ctr"/>
                </a:tc>
                <a:tc>
                  <a:txBody>
                    <a:bodyPr/>
                    <a:lstStyle/>
                    <a:p>
                      <a:pPr algn="ctr">
                        <a:spcAft>
                          <a:spcPts val="0"/>
                        </a:spcAft>
                      </a:pPr>
                      <a:r>
                        <a:rPr lang="en-US" sz="2000" dirty="0" err="1">
                          <a:solidFill>
                            <a:srgbClr val="FF0000"/>
                          </a:solidFill>
                          <a:effectLst/>
                        </a:rPr>
                        <a:t>放緩</a:t>
                      </a:r>
                      <a:r>
                        <a:rPr lang="en-US" sz="2000" dirty="0">
                          <a:solidFill>
                            <a:srgbClr val="FF0000"/>
                          </a:solidFill>
                          <a:effectLst/>
                        </a:rPr>
                        <a:t> </a:t>
                      </a:r>
                      <a:r>
                        <a:rPr lang="en-US" sz="2000" dirty="0" smtClean="0">
                          <a:solidFill>
                            <a:srgbClr val="FF0000"/>
                          </a:solidFill>
                          <a:effectLst/>
                        </a:rPr>
                        <a:t/>
                      </a:r>
                      <a:br>
                        <a:rPr lang="en-US" sz="2000" dirty="0" smtClean="0">
                          <a:solidFill>
                            <a:srgbClr val="FF0000"/>
                          </a:solidFill>
                          <a:effectLst/>
                        </a:rPr>
                      </a:br>
                      <a:r>
                        <a:rPr lang="en-US" sz="2000" dirty="0" smtClean="0">
                          <a:solidFill>
                            <a:srgbClr val="FF0000"/>
                          </a:solidFill>
                          <a:effectLst/>
                        </a:rPr>
                        <a:t>(</a:t>
                      </a:r>
                      <a:r>
                        <a:rPr lang="en-US" sz="2000" dirty="0">
                          <a:solidFill>
                            <a:srgbClr val="FF0000"/>
                          </a:solidFill>
                          <a:effectLst/>
                        </a:rPr>
                        <a:t>slowdown)</a:t>
                      </a:r>
                      <a:endParaRPr lang="zh-TW" sz="2000" dirty="0">
                        <a:solidFill>
                          <a:srgbClr val="FF0000"/>
                        </a:solidFill>
                        <a:effectLst/>
                        <a:latin typeface="Times New Roman"/>
                        <a:ea typeface="新細明體"/>
                      </a:endParaRPr>
                    </a:p>
                  </a:txBody>
                  <a:tcPr marL="68580" marR="68580" marT="0" marB="0" anchor="ctr"/>
                </a:tc>
              </a:tr>
              <a:tr h="426634">
                <a:tc>
                  <a:txBody>
                    <a:bodyPr/>
                    <a:lstStyle/>
                    <a:p>
                      <a:pPr algn="ctr">
                        <a:spcAft>
                          <a:spcPts val="0"/>
                        </a:spcAft>
                      </a:pPr>
                      <a:r>
                        <a:rPr lang="en-US" sz="2000">
                          <a:effectLst/>
                        </a:rPr>
                        <a:t>4</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dirty="0" err="1">
                          <a:solidFill>
                            <a:schemeClr val="accent3">
                              <a:lumMod val="50000"/>
                            </a:schemeClr>
                          </a:solidFill>
                          <a:effectLst/>
                        </a:rPr>
                        <a:t>歷史新高</a:t>
                      </a:r>
                      <a:r>
                        <a:rPr lang="en-US" sz="2000" dirty="0">
                          <a:solidFill>
                            <a:schemeClr val="accent3">
                              <a:lumMod val="50000"/>
                            </a:schemeClr>
                          </a:solidFill>
                          <a:effectLst/>
                        </a:rPr>
                        <a:t> </a:t>
                      </a:r>
                      <a:r>
                        <a:rPr lang="en-US" sz="2000" dirty="0" smtClean="0">
                          <a:solidFill>
                            <a:schemeClr val="accent3">
                              <a:lumMod val="50000"/>
                            </a:schemeClr>
                          </a:solidFill>
                          <a:effectLst/>
                        </a:rPr>
                        <a:t/>
                      </a:r>
                      <a:br>
                        <a:rPr lang="en-US" sz="2000" dirty="0" smtClean="0">
                          <a:solidFill>
                            <a:schemeClr val="accent3">
                              <a:lumMod val="50000"/>
                            </a:schemeClr>
                          </a:solidFill>
                          <a:effectLst/>
                        </a:rPr>
                      </a:br>
                      <a:r>
                        <a:rPr lang="en-US" sz="2000" dirty="0" smtClean="0">
                          <a:solidFill>
                            <a:schemeClr val="accent3">
                              <a:lumMod val="50000"/>
                            </a:schemeClr>
                          </a:solidFill>
                          <a:effectLst/>
                        </a:rPr>
                        <a:t>(</a:t>
                      </a:r>
                      <a:r>
                        <a:rPr lang="en-US" sz="2000" dirty="0">
                          <a:solidFill>
                            <a:schemeClr val="accent3">
                              <a:lumMod val="50000"/>
                            </a:schemeClr>
                          </a:solidFill>
                          <a:effectLst/>
                        </a:rPr>
                        <a:t>Historical high)</a:t>
                      </a:r>
                      <a:endParaRPr lang="zh-TW" sz="2000" dirty="0">
                        <a:solidFill>
                          <a:schemeClr val="accent3">
                            <a:lumMod val="50000"/>
                          </a:schemeClr>
                        </a:solidFill>
                        <a:effectLst/>
                        <a:latin typeface="Times New Roman"/>
                        <a:ea typeface="新細明體"/>
                      </a:endParaRPr>
                    </a:p>
                  </a:txBody>
                  <a:tcPr marL="68580" marR="68580" marT="0" marB="0" anchor="ctr"/>
                </a:tc>
                <a:tc>
                  <a:txBody>
                    <a:bodyPr/>
                    <a:lstStyle/>
                    <a:p>
                      <a:pPr algn="ctr">
                        <a:spcAft>
                          <a:spcPts val="0"/>
                        </a:spcAft>
                      </a:pPr>
                      <a:r>
                        <a:rPr lang="en-US" sz="2000">
                          <a:solidFill>
                            <a:srgbClr val="FF0000"/>
                          </a:solidFill>
                          <a:effectLst/>
                        </a:rPr>
                        <a:t>4</a:t>
                      </a:r>
                      <a:endParaRPr lang="zh-TW" sz="2000">
                        <a:solidFill>
                          <a:srgbClr val="FF0000"/>
                        </a:solidFill>
                        <a:effectLst/>
                        <a:latin typeface="Times New Roman"/>
                        <a:ea typeface="新細明體"/>
                      </a:endParaRPr>
                    </a:p>
                  </a:txBody>
                  <a:tcPr marL="68580" marR="68580" marT="0" marB="0" anchor="ctr"/>
                </a:tc>
                <a:tc>
                  <a:txBody>
                    <a:bodyPr/>
                    <a:lstStyle/>
                    <a:p>
                      <a:pPr algn="ctr">
                        <a:spcAft>
                          <a:spcPts val="0"/>
                        </a:spcAft>
                      </a:pPr>
                      <a:r>
                        <a:rPr lang="en-US" sz="2000" dirty="0" err="1">
                          <a:solidFill>
                            <a:srgbClr val="FF0000"/>
                          </a:solidFill>
                          <a:effectLst/>
                        </a:rPr>
                        <a:t>走緩</a:t>
                      </a:r>
                      <a:r>
                        <a:rPr lang="en-US" sz="2000" dirty="0">
                          <a:solidFill>
                            <a:srgbClr val="FF0000"/>
                          </a:solidFill>
                          <a:effectLst/>
                        </a:rPr>
                        <a:t> </a:t>
                      </a:r>
                      <a:r>
                        <a:rPr lang="en-US" sz="2000" dirty="0" smtClean="0">
                          <a:solidFill>
                            <a:srgbClr val="FF0000"/>
                          </a:solidFill>
                          <a:effectLst/>
                        </a:rPr>
                        <a:t/>
                      </a:r>
                      <a:br>
                        <a:rPr lang="en-US" sz="2000" dirty="0" smtClean="0">
                          <a:solidFill>
                            <a:srgbClr val="FF0000"/>
                          </a:solidFill>
                          <a:effectLst/>
                        </a:rPr>
                      </a:br>
                      <a:r>
                        <a:rPr lang="en-US" sz="2000" dirty="0" smtClean="0">
                          <a:solidFill>
                            <a:srgbClr val="FF0000"/>
                          </a:solidFill>
                          <a:effectLst/>
                        </a:rPr>
                        <a:t>(</a:t>
                      </a:r>
                      <a:r>
                        <a:rPr lang="en-US" sz="2000" dirty="0">
                          <a:solidFill>
                            <a:srgbClr val="FF0000"/>
                          </a:solidFill>
                          <a:effectLst/>
                        </a:rPr>
                        <a:t>slowly)</a:t>
                      </a:r>
                      <a:endParaRPr lang="zh-TW" sz="2000" dirty="0">
                        <a:solidFill>
                          <a:srgbClr val="FF0000"/>
                        </a:solidFill>
                        <a:effectLst/>
                        <a:latin typeface="Times New Roman"/>
                        <a:ea typeface="新細明體"/>
                      </a:endParaRPr>
                    </a:p>
                  </a:txBody>
                  <a:tcPr marL="68580" marR="68580" marT="0" marB="0" anchor="ctr"/>
                </a:tc>
              </a:tr>
              <a:tr h="853269">
                <a:tc>
                  <a:txBody>
                    <a:bodyPr/>
                    <a:lstStyle/>
                    <a:p>
                      <a:pPr algn="ctr">
                        <a:spcAft>
                          <a:spcPts val="0"/>
                        </a:spcAft>
                      </a:pPr>
                      <a:r>
                        <a:rPr lang="en-US" sz="2000">
                          <a:effectLst/>
                        </a:rPr>
                        <a:t>5</a:t>
                      </a:r>
                      <a:endParaRPr lang="zh-TW" sz="2000">
                        <a:effectLst/>
                        <a:latin typeface="Times New Roman"/>
                        <a:ea typeface="新細明體"/>
                      </a:endParaRPr>
                    </a:p>
                  </a:txBody>
                  <a:tcPr marL="68580" marR="68580" marT="0" marB="0" anchor="ctr"/>
                </a:tc>
                <a:tc>
                  <a:txBody>
                    <a:bodyPr/>
                    <a:lstStyle/>
                    <a:p>
                      <a:pPr algn="ctr">
                        <a:spcAft>
                          <a:spcPts val="0"/>
                        </a:spcAft>
                      </a:pPr>
                      <a:r>
                        <a:rPr lang="en-US" sz="2000" dirty="0" err="1" smtClean="0">
                          <a:solidFill>
                            <a:schemeClr val="accent3">
                              <a:lumMod val="50000"/>
                            </a:schemeClr>
                          </a:solidFill>
                          <a:effectLst/>
                        </a:rPr>
                        <a:t>不遑多讓</a:t>
                      </a:r>
                      <a:r>
                        <a:rPr lang="en-US" sz="2000" dirty="0" smtClean="0">
                          <a:solidFill>
                            <a:schemeClr val="accent3">
                              <a:lumMod val="50000"/>
                            </a:schemeClr>
                          </a:solidFill>
                          <a:effectLst/>
                        </a:rPr>
                        <a:t/>
                      </a:r>
                      <a:br>
                        <a:rPr lang="en-US" sz="2000" dirty="0" smtClean="0">
                          <a:solidFill>
                            <a:schemeClr val="accent3">
                              <a:lumMod val="50000"/>
                            </a:schemeClr>
                          </a:solidFill>
                          <a:effectLst/>
                        </a:rPr>
                      </a:br>
                      <a:r>
                        <a:rPr lang="en-US" sz="2000" dirty="0" smtClean="0">
                          <a:solidFill>
                            <a:schemeClr val="accent3">
                              <a:lumMod val="50000"/>
                            </a:schemeClr>
                          </a:solidFill>
                          <a:effectLst/>
                        </a:rPr>
                        <a:t>(</a:t>
                      </a:r>
                      <a:r>
                        <a:rPr lang="en-US" sz="2000" dirty="0">
                          <a:solidFill>
                            <a:schemeClr val="accent3">
                              <a:lumMod val="50000"/>
                            </a:schemeClr>
                          </a:solidFill>
                          <a:effectLst/>
                        </a:rPr>
                        <a:t>be no slouch)</a:t>
                      </a:r>
                      <a:endParaRPr lang="zh-TW" sz="2000" dirty="0">
                        <a:solidFill>
                          <a:schemeClr val="accent3">
                            <a:lumMod val="50000"/>
                          </a:schemeClr>
                        </a:solidFill>
                        <a:effectLst/>
                        <a:latin typeface="Times New Roman"/>
                        <a:ea typeface="新細明體"/>
                      </a:endParaRPr>
                    </a:p>
                  </a:txBody>
                  <a:tcPr marL="68580" marR="68580" marT="0" marB="0" anchor="ctr"/>
                </a:tc>
                <a:tc>
                  <a:txBody>
                    <a:bodyPr/>
                    <a:lstStyle/>
                    <a:p>
                      <a:pPr algn="ctr">
                        <a:spcAft>
                          <a:spcPts val="0"/>
                        </a:spcAft>
                      </a:pPr>
                      <a:r>
                        <a:rPr lang="en-US" sz="2000">
                          <a:solidFill>
                            <a:srgbClr val="FF0000"/>
                          </a:solidFill>
                          <a:effectLst/>
                        </a:rPr>
                        <a:t>5</a:t>
                      </a:r>
                      <a:endParaRPr lang="zh-TW" sz="2000">
                        <a:solidFill>
                          <a:srgbClr val="FF0000"/>
                        </a:solidFill>
                        <a:effectLst/>
                        <a:latin typeface="Times New Roman"/>
                        <a:ea typeface="新細明體"/>
                      </a:endParaRPr>
                    </a:p>
                  </a:txBody>
                  <a:tcPr marL="68580" marR="68580" marT="0" marB="0" anchor="ctr"/>
                </a:tc>
                <a:tc>
                  <a:txBody>
                    <a:bodyPr/>
                    <a:lstStyle/>
                    <a:p>
                      <a:pPr algn="ctr">
                        <a:spcAft>
                          <a:spcPts val="0"/>
                        </a:spcAft>
                      </a:pPr>
                      <a:r>
                        <a:rPr lang="en-US" sz="2000" dirty="0" err="1">
                          <a:solidFill>
                            <a:srgbClr val="FF0000"/>
                          </a:solidFill>
                          <a:effectLst/>
                        </a:rPr>
                        <a:t>大幅砍殺</a:t>
                      </a:r>
                      <a:r>
                        <a:rPr lang="en-US" sz="2000" dirty="0">
                          <a:solidFill>
                            <a:srgbClr val="FF0000"/>
                          </a:solidFill>
                          <a:effectLst/>
                        </a:rPr>
                        <a:t> </a:t>
                      </a:r>
                      <a:r>
                        <a:rPr lang="en-US" sz="2000" dirty="0" smtClean="0">
                          <a:solidFill>
                            <a:srgbClr val="FF0000"/>
                          </a:solidFill>
                          <a:effectLst/>
                        </a:rPr>
                        <a:t/>
                      </a:r>
                      <a:br>
                        <a:rPr lang="en-US" sz="2000" dirty="0" smtClean="0">
                          <a:solidFill>
                            <a:srgbClr val="FF0000"/>
                          </a:solidFill>
                          <a:effectLst/>
                        </a:rPr>
                      </a:br>
                      <a:r>
                        <a:rPr lang="en-US" sz="2000" dirty="0" smtClean="0">
                          <a:solidFill>
                            <a:srgbClr val="FF0000"/>
                          </a:solidFill>
                          <a:effectLst/>
                        </a:rPr>
                        <a:t>(</a:t>
                      </a:r>
                      <a:r>
                        <a:rPr lang="en-US" sz="2000" dirty="0">
                          <a:solidFill>
                            <a:srgbClr val="FF0000"/>
                          </a:solidFill>
                          <a:effectLst/>
                        </a:rPr>
                        <a:t>Stabbed sharply)</a:t>
                      </a:r>
                      <a:endParaRPr lang="zh-TW" sz="2000" dirty="0">
                        <a:solidFill>
                          <a:srgbClr val="FF0000"/>
                        </a:solidFill>
                        <a:effectLst/>
                        <a:latin typeface="Times New Roman"/>
                        <a:ea typeface="新細明體"/>
                      </a:endParaRPr>
                    </a:p>
                  </a:txBody>
                  <a:tcPr marL="68580" marR="68580" marT="0" marB="0" anchor="ctr"/>
                </a:tc>
              </a:tr>
            </a:tbl>
          </a:graphicData>
        </a:graphic>
      </p:graphicFrame>
    </p:spTree>
    <p:extLst>
      <p:ext uri="{BB962C8B-B14F-4D97-AF65-F5344CB8AC3E}">
        <p14:creationId xmlns:p14="http://schemas.microsoft.com/office/powerpoint/2010/main" val="157256304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5890666"/>
          </a:xfrm>
        </p:spPr>
        <p:txBody>
          <a:bodyPr>
            <a:normAutofit/>
          </a:bodyPr>
          <a:lstStyle/>
          <a:p>
            <a:r>
              <a:rPr lang="en-US" altLang="zh-TW" b="1" dirty="0">
                <a:solidFill>
                  <a:schemeClr val="tx2"/>
                </a:solidFill>
              </a:rPr>
              <a:t>Experimental Results and Discussion</a:t>
            </a:r>
            <a:endParaRPr lang="zh-TW" altLang="en-US"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122</a:t>
            </a:fld>
            <a:endParaRPr lang="zh-TW" altLang="en-US"/>
          </a:p>
        </p:txBody>
      </p:sp>
    </p:spTree>
    <p:extLst>
      <p:ext uri="{BB962C8B-B14F-4D97-AF65-F5344CB8AC3E}">
        <p14:creationId xmlns:p14="http://schemas.microsoft.com/office/powerpoint/2010/main" val="9858200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858218"/>
          </a:xfrm>
        </p:spPr>
        <p:txBody>
          <a:bodyPr>
            <a:normAutofit fontScale="90000"/>
          </a:bodyPr>
          <a:lstStyle/>
          <a:p>
            <a:r>
              <a:rPr lang="en-US" altLang="zh-TW" b="1" dirty="0" smtClean="0">
                <a:solidFill>
                  <a:schemeClr val="tx2"/>
                </a:solidFill>
              </a:rPr>
              <a:t>Total </a:t>
            </a:r>
            <a:r>
              <a:rPr lang="en-US" altLang="zh-TW" b="1" dirty="0">
                <a:solidFill>
                  <a:schemeClr val="tx2"/>
                </a:solidFill>
              </a:rPr>
              <a:t>news </a:t>
            </a:r>
            <a:r>
              <a:rPr lang="en-US" altLang="zh-TW" b="1" dirty="0" smtClean="0">
                <a:solidFill>
                  <a:schemeClr val="tx2"/>
                </a:solidFill>
              </a:rPr>
              <a:t>of </a:t>
            </a:r>
            <a:r>
              <a:rPr lang="en-US" altLang="zh-TW" b="1" dirty="0">
                <a:solidFill>
                  <a:schemeClr val="tx2"/>
                </a:solidFill>
              </a:rPr>
              <a:t>each news </a:t>
            </a:r>
            <a:r>
              <a:rPr lang="en-US" altLang="zh-TW" b="1" dirty="0" smtClean="0">
                <a:solidFill>
                  <a:schemeClr val="tx2"/>
                </a:solidFill>
              </a:rPr>
              <a:t>provider</a:t>
            </a:r>
            <a:br>
              <a:rPr lang="en-US" altLang="zh-TW" b="1" dirty="0" smtClean="0">
                <a:solidFill>
                  <a:schemeClr val="tx2"/>
                </a:solidFill>
              </a:rPr>
            </a:br>
            <a:r>
              <a:rPr lang="en-US" altLang="zh-TW" b="1" dirty="0" smtClean="0">
                <a:solidFill>
                  <a:schemeClr val="tx2"/>
                </a:solidFill>
              </a:rPr>
              <a:t>for Financial </a:t>
            </a:r>
            <a:r>
              <a:rPr lang="en-US" altLang="zh-TW" b="1" dirty="0">
                <a:solidFill>
                  <a:schemeClr val="tx2"/>
                </a:solidFill>
              </a:rPr>
              <a:t>Sentiment Analysis </a:t>
            </a:r>
            <a:br>
              <a:rPr lang="en-US" altLang="zh-TW" b="1" dirty="0">
                <a:solidFill>
                  <a:schemeClr val="tx2"/>
                </a:solidFill>
              </a:rPr>
            </a:br>
            <a:r>
              <a:rPr lang="en-US" altLang="zh-TW" b="1" dirty="0">
                <a:solidFill>
                  <a:schemeClr val="tx2"/>
                </a:solidFill>
              </a:rPr>
              <a:t>(Text Data</a:t>
            </a:r>
            <a:r>
              <a:rPr lang="en-US" altLang="zh-TW" b="1" dirty="0" smtClean="0">
                <a:solidFill>
                  <a:schemeClr val="tx2"/>
                </a:solidFill>
              </a:rPr>
              <a:t>)</a:t>
            </a:r>
            <a:endParaRPr lang="zh-TW" altLang="en-US" b="1" dirty="0">
              <a:solidFill>
                <a:schemeClr val="tx2"/>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123</a:t>
            </a:fld>
            <a:endParaRPr lang="zh-TW" altLang="en-US"/>
          </a:p>
        </p:txBody>
      </p:sp>
      <p:graphicFrame>
        <p:nvGraphicFramePr>
          <p:cNvPr id="5" name="表格 4"/>
          <p:cNvGraphicFramePr>
            <a:graphicFrameLocks noGrp="1"/>
          </p:cNvGraphicFramePr>
          <p:nvPr>
            <p:extLst/>
          </p:nvPr>
        </p:nvGraphicFramePr>
        <p:xfrm>
          <a:off x="395536" y="2708920"/>
          <a:ext cx="8229600" cy="1656184"/>
        </p:xfrm>
        <a:graphic>
          <a:graphicData uri="http://schemas.openxmlformats.org/drawingml/2006/table">
            <a:tbl>
              <a:tblPr firstRow="1" firstCol="1" bandRow="1">
                <a:tableStyleId>{5C22544A-7EE6-4342-B048-85BDC9FD1C3A}</a:tableStyleId>
              </a:tblPr>
              <a:tblGrid>
                <a:gridCol w="1645920"/>
                <a:gridCol w="1645920"/>
                <a:gridCol w="1645920"/>
                <a:gridCol w="1645920"/>
                <a:gridCol w="1645920"/>
              </a:tblGrid>
              <a:tr h="828092">
                <a:tc>
                  <a:txBody>
                    <a:bodyPr/>
                    <a:lstStyle/>
                    <a:p>
                      <a:pPr algn="ctr">
                        <a:spcAft>
                          <a:spcPts val="0"/>
                        </a:spcAft>
                      </a:pPr>
                      <a:r>
                        <a:rPr lang="en-US" sz="2400" dirty="0">
                          <a:effectLst/>
                        </a:rPr>
                        <a:t>Provider</a:t>
                      </a:r>
                      <a:endParaRPr lang="zh-TW" sz="2400" dirty="0">
                        <a:effectLst/>
                        <a:latin typeface="Times New Roman"/>
                        <a:ea typeface="新細明體"/>
                      </a:endParaRPr>
                    </a:p>
                  </a:txBody>
                  <a:tcPr marL="68580" marR="68580" marT="9525" marB="0" anchor="ctr"/>
                </a:tc>
                <a:tc>
                  <a:txBody>
                    <a:bodyPr/>
                    <a:lstStyle/>
                    <a:p>
                      <a:pPr algn="ctr">
                        <a:spcAft>
                          <a:spcPts val="0"/>
                        </a:spcAft>
                      </a:pPr>
                      <a:r>
                        <a:rPr lang="en-US" sz="2400" dirty="0" err="1">
                          <a:effectLst/>
                        </a:rPr>
                        <a:t>NowNews</a:t>
                      </a:r>
                      <a:endParaRPr lang="zh-TW" sz="2400" dirty="0">
                        <a:effectLst/>
                        <a:latin typeface="Times New Roman"/>
                        <a:ea typeface="新細明體"/>
                      </a:endParaRPr>
                    </a:p>
                  </a:txBody>
                  <a:tcPr marL="68580" marR="68580" marT="9525" marB="0" anchor="ctr"/>
                </a:tc>
                <a:tc>
                  <a:txBody>
                    <a:bodyPr/>
                    <a:lstStyle/>
                    <a:p>
                      <a:pPr algn="ctr">
                        <a:spcAft>
                          <a:spcPts val="0"/>
                        </a:spcAft>
                      </a:pPr>
                      <a:r>
                        <a:rPr lang="en-US" sz="2400">
                          <a:effectLst/>
                        </a:rPr>
                        <a:t>AppleDaily</a:t>
                      </a:r>
                      <a:endParaRPr lang="zh-TW" sz="2400">
                        <a:effectLst/>
                        <a:latin typeface="Times New Roman"/>
                        <a:ea typeface="新細明體"/>
                      </a:endParaRPr>
                    </a:p>
                  </a:txBody>
                  <a:tcPr marL="68580" marR="68580" marT="9525" marB="0" anchor="ctr"/>
                </a:tc>
                <a:tc>
                  <a:txBody>
                    <a:bodyPr/>
                    <a:lstStyle/>
                    <a:p>
                      <a:pPr algn="ctr">
                        <a:spcAft>
                          <a:spcPts val="0"/>
                        </a:spcAft>
                      </a:pPr>
                      <a:r>
                        <a:rPr lang="en-US" sz="2400">
                          <a:effectLst/>
                        </a:rPr>
                        <a:t>LTN</a:t>
                      </a:r>
                      <a:endParaRPr lang="zh-TW" sz="2400">
                        <a:effectLst/>
                        <a:latin typeface="Times New Roman"/>
                        <a:ea typeface="新細明體"/>
                      </a:endParaRPr>
                    </a:p>
                  </a:txBody>
                  <a:tcPr marL="68580" marR="68580" marT="9525" marB="0" anchor="ctr"/>
                </a:tc>
                <a:tc>
                  <a:txBody>
                    <a:bodyPr/>
                    <a:lstStyle/>
                    <a:p>
                      <a:pPr algn="ctr">
                        <a:spcAft>
                          <a:spcPts val="0"/>
                        </a:spcAft>
                      </a:pPr>
                      <a:r>
                        <a:rPr lang="en-US" sz="2400">
                          <a:effectLst/>
                        </a:rPr>
                        <a:t>MoneyDJ</a:t>
                      </a:r>
                      <a:endParaRPr lang="zh-TW" sz="2400">
                        <a:effectLst/>
                        <a:latin typeface="Times New Roman"/>
                        <a:ea typeface="新細明體"/>
                      </a:endParaRPr>
                    </a:p>
                  </a:txBody>
                  <a:tcPr marL="68580" marR="68580" marT="9525" marB="0" anchor="ctr"/>
                </a:tc>
              </a:tr>
              <a:tr h="828092">
                <a:tc>
                  <a:txBody>
                    <a:bodyPr/>
                    <a:lstStyle/>
                    <a:p>
                      <a:pPr algn="ctr">
                        <a:spcAft>
                          <a:spcPts val="0"/>
                        </a:spcAft>
                      </a:pPr>
                      <a:r>
                        <a:rPr lang="en-US" sz="2400">
                          <a:effectLst/>
                        </a:rPr>
                        <a:t>Total</a:t>
                      </a:r>
                      <a:endParaRPr lang="zh-TW" sz="2400">
                        <a:effectLst/>
                        <a:latin typeface="Times New Roman"/>
                        <a:ea typeface="新細明體"/>
                      </a:endParaRPr>
                    </a:p>
                  </a:txBody>
                  <a:tcPr marL="68580" marR="68580" marT="9525" marB="0" anchor="ctr"/>
                </a:tc>
                <a:tc>
                  <a:txBody>
                    <a:bodyPr/>
                    <a:lstStyle/>
                    <a:p>
                      <a:pPr algn="r">
                        <a:spcAft>
                          <a:spcPts val="0"/>
                        </a:spcAft>
                      </a:pPr>
                      <a:r>
                        <a:rPr lang="en-US" sz="2400">
                          <a:effectLst/>
                        </a:rPr>
                        <a:t>5,499</a:t>
                      </a:r>
                      <a:endParaRPr lang="zh-TW" sz="2400">
                        <a:effectLst/>
                        <a:latin typeface="Times New Roman"/>
                        <a:ea typeface="新細明體"/>
                      </a:endParaRPr>
                    </a:p>
                  </a:txBody>
                  <a:tcPr marL="68580" marR="68580" marT="9525" marB="0" anchor="ctr"/>
                </a:tc>
                <a:tc>
                  <a:txBody>
                    <a:bodyPr/>
                    <a:lstStyle/>
                    <a:p>
                      <a:pPr algn="r">
                        <a:spcAft>
                          <a:spcPts val="0"/>
                        </a:spcAft>
                      </a:pPr>
                      <a:r>
                        <a:rPr lang="en-US" sz="2400">
                          <a:effectLst/>
                        </a:rPr>
                        <a:t>456</a:t>
                      </a:r>
                      <a:endParaRPr lang="zh-TW" sz="2400">
                        <a:effectLst/>
                        <a:latin typeface="Times New Roman"/>
                        <a:ea typeface="新細明體"/>
                      </a:endParaRPr>
                    </a:p>
                  </a:txBody>
                  <a:tcPr marL="68580" marR="68580" marT="9525" marB="0" anchor="ctr"/>
                </a:tc>
                <a:tc>
                  <a:txBody>
                    <a:bodyPr/>
                    <a:lstStyle/>
                    <a:p>
                      <a:pPr algn="r">
                        <a:spcAft>
                          <a:spcPts val="0"/>
                        </a:spcAft>
                      </a:pPr>
                      <a:r>
                        <a:rPr lang="en-US" sz="2400">
                          <a:effectLst/>
                        </a:rPr>
                        <a:t>1,147</a:t>
                      </a:r>
                      <a:endParaRPr lang="zh-TW" sz="2400">
                        <a:effectLst/>
                        <a:latin typeface="Times New Roman"/>
                        <a:ea typeface="新細明體"/>
                      </a:endParaRPr>
                    </a:p>
                  </a:txBody>
                  <a:tcPr marL="68580" marR="68580" marT="9525" marB="0" anchor="ctr"/>
                </a:tc>
                <a:tc>
                  <a:txBody>
                    <a:bodyPr/>
                    <a:lstStyle/>
                    <a:p>
                      <a:pPr algn="r">
                        <a:spcAft>
                          <a:spcPts val="0"/>
                        </a:spcAft>
                      </a:pPr>
                      <a:r>
                        <a:rPr lang="en-US" sz="2400" dirty="0">
                          <a:effectLst/>
                        </a:rPr>
                        <a:t>1,370</a:t>
                      </a:r>
                      <a:endParaRPr lang="zh-TW" sz="2400" dirty="0">
                        <a:effectLst/>
                        <a:latin typeface="Times New Roman"/>
                        <a:ea typeface="新細明體"/>
                      </a:endParaRPr>
                    </a:p>
                  </a:txBody>
                  <a:tcPr marL="68580" marR="68580" marT="9525" marB="0" anchor="ctr"/>
                </a:tc>
              </a:tr>
            </a:tbl>
          </a:graphicData>
        </a:graphic>
      </p:graphicFrame>
    </p:spTree>
    <p:extLst>
      <p:ext uri="{BB962C8B-B14F-4D97-AF65-F5344CB8AC3E}">
        <p14:creationId xmlns:p14="http://schemas.microsoft.com/office/powerpoint/2010/main" val="8416134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b="1" dirty="0">
                <a:solidFill>
                  <a:schemeClr val="accent1"/>
                </a:solidFill>
              </a:rPr>
              <a:t>ROI of 5 days trading with </a:t>
            </a:r>
            <a:r>
              <a:rPr lang="en-US" altLang="zh-TW" sz="3600" b="1" dirty="0" smtClean="0">
                <a:solidFill>
                  <a:schemeClr val="accent1"/>
                </a:solidFill>
              </a:rPr>
              <a:t/>
            </a:r>
            <a:br>
              <a:rPr lang="en-US" altLang="zh-TW" sz="3600" b="1" dirty="0" smtClean="0">
                <a:solidFill>
                  <a:schemeClr val="accent1"/>
                </a:solidFill>
              </a:rPr>
            </a:br>
            <a:r>
              <a:rPr lang="en-US" altLang="zh-TW" sz="3600" b="1" dirty="0" smtClean="0">
                <a:solidFill>
                  <a:schemeClr val="accent1"/>
                </a:solidFill>
              </a:rPr>
              <a:t>Deep Learning </a:t>
            </a:r>
            <a:r>
              <a:rPr lang="en-US" altLang="zh-TW" sz="3600" b="1" dirty="0">
                <a:solidFill>
                  <a:schemeClr val="accent1"/>
                </a:solidFill>
              </a:rPr>
              <a:t>predicting stock price trend</a:t>
            </a:r>
            <a:endParaRPr lang="zh-TW" altLang="en-US" sz="3600" b="1" dirty="0">
              <a:solidFill>
                <a:schemeClr val="accent1"/>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124</a:t>
            </a:fld>
            <a:endParaRPr lang="zh-TW" altLang="en-US"/>
          </a:p>
        </p:txBody>
      </p:sp>
      <p:graphicFrame>
        <p:nvGraphicFramePr>
          <p:cNvPr id="5" name="圖表 4"/>
          <p:cNvGraphicFramePr/>
          <p:nvPr>
            <p:extLst/>
          </p:nvPr>
        </p:nvGraphicFramePr>
        <p:xfrm>
          <a:off x="467544" y="1628800"/>
          <a:ext cx="7776864"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07785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AE402F-9171-4F92-A403-4FC7DED30397}" type="slidenum">
              <a:rPr lang="zh-TW" altLang="en-US" smtClean="0"/>
              <a:t>125</a:t>
            </a:fld>
            <a:endParaRPr lang="zh-TW" altLang="en-US"/>
          </a:p>
        </p:txBody>
      </p:sp>
      <p:graphicFrame>
        <p:nvGraphicFramePr>
          <p:cNvPr id="5" name="圖表 4"/>
          <p:cNvGraphicFramePr/>
          <p:nvPr>
            <p:extLst/>
          </p:nvPr>
        </p:nvGraphicFramePr>
        <p:xfrm>
          <a:off x="611560" y="1484784"/>
          <a:ext cx="8064896"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7" name="標題 1"/>
          <p:cNvSpPr>
            <a:spLocks noGrp="1"/>
          </p:cNvSpPr>
          <p:nvPr>
            <p:ph type="title"/>
          </p:nvPr>
        </p:nvSpPr>
        <p:spPr>
          <a:xfrm>
            <a:off x="457200" y="274638"/>
            <a:ext cx="8229600" cy="1143000"/>
          </a:xfrm>
        </p:spPr>
        <p:txBody>
          <a:bodyPr>
            <a:noAutofit/>
          </a:bodyPr>
          <a:lstStyle/>
          <a:p>
            <a:r>
              <a:rPr lang="en-US" altLang="zh-TW" sz="3600" b="1" dirty="0">
                <a:solidFill>
                  <a:schemeClr val="accent1"/>
                </a:solidFill>
              </a:rPr>
              <a:t>ROI of </a:t>
            </a:r>
            <a:r>
              <a:rPr lang="en-US" altLang="zh-TW" sz="3600" b="1" dirty="0" smtClean="0">
                <a:solidFill>
                  <a:schemeClr val="accent1"/>
                </a:solidFill>
              </a:rPr>
              <a:t>20 </a:t>
            </a:r>
            <a:r>
              <a:rPr lang="en-US" altLang="zh-TW" sz="3600" b="1" dirty="0">
                <a:solidFill>
                  <a:schemeClr val="accent1"/>
                </a:solidFill>
              </a:rPr>
              <a:t>days trading with </a:t>
            </a:r>
            <a:r>
              <a:rPr lang="en-US" altLang="zh-TW" sz="3600" b="1" dirty="0" smtClean="0">
                <a:solidFill>
                  <a:schemeClr val="accent1"/>
                </a:solidFill>
              </a:rPr>
              <a:t/>
            </a:r>
            <a:br>
              <a:rPr lang="en-US" altLang="zh-TW" sz="3600" b="1" dirty="0" smtClean="0">
                <a:solidFill>
                  <a:schemeClr val="accent1"/>
                </a:solidFill>
              </a:rPr>
            </a:br>
            <a:r>
              <a:rPr lang="en-US" altLang="zh-TW" sz="3600" b="1" dirty="0" smtClean="0">
                <a:solidFill>
                  <a:schemeClr val="accent1"/>
                </a:solidFill>
              </a:rPr>
              <a:t>Deep Learning </a:t>
            </a:r>
            <a:r>
              <a:rPr lang="en-US" altLang="zh-TW" sz="3600" b="1" dirty="0">
                <a:solidFill>
                  <a:schemeClr val="accent1"/>
                </a:solidFill>
              </a:rPr>
              <a:t>predicting stock price trend</a:t>
            </a:r>
            <a:endParaRPr lang="zh-TW" altLang="en-US" sz="3600" b="1" dirty="0">
              <a:solidFill>
                <a:schemeClr val="accent1"/>
              </a:solidFill>
            </a:endParaRPr>
          </a:p>
        </p:txBody>
      </p:sp>
    </p:spTree>
    <p:extLst>
      <p:ext uri="{BB962C8B-B14F-4D97-AF65-F5344CB8AC3E}">
        <p14:creationId xmlns:p14="http://schemas.microsoft.com/office/powerpoint/2010/main" val="27893848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AE402F-9171-4F92-A403-4FC7DED30397}" type="slidenum">
              <a:rPr lang="zh-TW" altLang="en-US" smtClean="0"/>
              <a:t>126</a:t>
            </a:fld>
            <a:endParaRPr lang="zh-TW" altLang="en-US"/>
          </a:p>
        </p:txBody>
      </p:sp>
      <p:graphicFrame>
        <p:nvGraphicFramePr>
          <p:cNvPr id="5" name="圖表 4"/>
          <p:cNvGraphicFramePr/>
          <p:nvPr>
            <p:extLst/>
          </p:nvPr>
        </p:nvGraphicFramePr>
        <p:xfrm>
          <a:off x="683568" y="1556792"/>
          <a:ext cx="7416824"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7" name="標題 1"/>
          <p:cNvSpPr>
            <a:spLocks noGrp="1"/>
          </p:cNvSpPr>
          <p:nvPr>
            <p:ph type="title"/>
          </p:nvPr>
        </p:nvSpPr>
        <p:spPr>
          <a:xfrm>
            <a:off x="457200" y="274638"/>
            <a:ext cx="8229600" cy="1143000"/>
          </a:xfrm>
        </p:spPr>
        <p:txBody>
          <a:bodyPr>
            <a:noAutofit/>
          </a:bodyPr>
          <a:lstStyle/>
          <a:p>
            <a:r>
              <a:rPr lang="en-US" altLang="zh-TW" sz="3600" b="1" dirty="0">
                <a:solidFill>
                  <a:schemeClr val="accent1"/>
                </a:solidFill>
              </a:rPr>
              <a:t>ROI of </a:t>
            </a:r>
            <a:r>
              <a:rPr lang="en-US" altLang="zh-TW" sz="3600" b="1" dirty="0" smtClean="0">
                <a:solidFill>
                  <a:schemeClr val="accent1"/>
                </a:solidFill>
              </a:rPr>
              <a:t>60 </a:t>
            </a:r>
            <a:r>
              <a:rPr lang="en-US" altLang="zh-TW" sz="3600" b="1" dirty="0">
                <a:solidFill>
                  <a:schemeClr val="accent1"/>
                </a:solidFill>
              </a:rPr>
              <a:t>days trading with </a:t>
            </a:r>
            <a:r>
              <a:rPr lang="en-US" altLang="zh-TW" sz="3600" b="1" dirty="0" smtClean="0">
                <a:solidFill>
                  <a:schemeClr val="accent1"/>
                </a:solidFill>
              </a:rPr>
              <a:t/>
            </a:r>
            <a:br>
              <a:rPr lang="en-US" altLang="zh-TW" sz="3600" b="1" dirty="0" smtClean="0">
                <a:solidFill>
                  <a:schemeClr val="accent1"/>
                </a:solidFill>
              </a:rPr>
            </a:br>
            <a:r>
              <a:rPr lang="en-US" altLang="zh-TW" sz="3600" b="1" dirty="0" smtClean="0">
                <a:solidFill>
                  <a:schemeClr val="accent1"/>
                </a:solidFill>
              </a:rPr>
              <a:t>Deep Learning </a:t>
            </a:r>
            <a:r>
              <a:rPr lang="en-US" altLang="zh-TW" sz="3600" b="1" dirty="0">
                <a:solidFill>
                  <a:schemeClr val="accent1"/>
                </a:solidFill>
              </a:rPr>
              <a:t>predicting stock price trend</a:t>
            </a:r>
            <a:endParaRPr lang="zh-TW" altLang="en-US" sz="3600" b="1" dirty="0">
              <a:solidFill>
                <a:schemeClr val="accent1"/>
              </a:solidFill>
            </a:endParaRPr>
          </a:p>
        </p:txBody>
      </p:sp>
    </p:spTree>
    <p:extLst>
      <p:ext uri="{BB962C8B-B14F-4D97-AF65-F5344CB8AC3E}">
        <p14:creationId xmlns:p14="http://schemas.microsoft.com/office/powerpoint/2010/main" val="1623159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chemeClr val="accent1"/>
                </a:solidFill>
              </a:rPr>
              <a:t>ROI of 5 days </a:t>
            </a:r>
            <a:r>
              <a:rPr lang="en-US" altLang="zh-TW" b="1" dirty="0" smtClean="0">
                <a:solidFill>
                  <a:schemeClr val="accent1"/>
                </a:solidFill>
              </a:rPr>
              <a:t>with </a:t>
            </a:r>
            <a:br>
              <a:rPr lang="en-US" altLang="zh-TW" b="1" dirty="0" smtClean="0">
                <a:solidFill>
                  <a:schemeClr val="accent1"/>
                </a:solidFill>
              </a:rPr>
            </a:br>
            <a:r>
              <a:rPr lang="en-US" altLang="zh-TW" b="1" dirty="0" smtClean="0">
                <a:solidFill>
                  <a:schemeClr val="accent1"/>
                </a:solidFill>
              </a:rPr>
              <a:t>Lexicon-based Trading</a:t>
            </a:r>
            <a:endParaRPr lang="zh-TW" altLang="en-US" b="1" dirty="0">
              <a:solidFill>
                <a:schemeClr val="accent1"/>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127</a:t>
            </a:fld>
            <a:endParaRPr lang="zh-TW" altLang="en-US"/>
          </a:p>
        </p:txBody>
      </p:sp>
      <p:graphicFrame>
        <p:nvGraphicFramePr>
          <p:cNvPr id="5" name="圖表 4"/>
          <p:cNvGraphicFramePr/>
          <p:nvPr>
            <p:extLst/>
          </p:nvPr>
        </p:nvGraphicFramePr>
        <p:xfrm>
          <a:off x="395536" y="1628800"/>
          <a:ext cx="8208912"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406794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AE402F-9171-4F92-A403-4FC7DED30397}" type="slidenum">
              <a:rPr lang="zh-TW" altLang="en-US" smtClean="0"/>
              <a:t>128</a:t>
            </a:fld>
            <a:endParaRPr lang="zh-TW" altLang="en-US"/>
          </a:p>
        </p:txBody>
      </p:sp>
      <p:graphicFrame>
        <p:nvGraphicFramePr>
          <p:cNvPr id="6" name="圖表 5"/>
          <p:cNvGraphicFramePr/>
          <p:nvPr>
            <p:extLst/>
          </p:nvPr>
        </p:nvGraphicFramePr>
        <p:xfrm>
          <a:off x="827584" y="1484784"/>
          <a:ext cx="7776864"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8" name="標題 1"/>
          <p:cNvSpPr>
            <a:spLocks noGrp="1"/>
          </p:cNvSpPr>
          <p:nvPr>
            <p:ph type="title"/>
          </p:nvPr>
        </p:nvSpPr>
        <p:spPr>
          <a:xfrm>
            <a:off x="457200" y="274638"/>
            <a:ext cx="8229600" cy="1143000"/>
          </a:xfrm>
        </p:spPr>
        <p:txBody>
          <a:bodyPr>
            <a:normAutofit fontScale="90000"/>
          </a:bodyPr>
          <a:lstStyle/>
          <a:p>
            <a:r>
              <a:rPr lang="en-US" altLang="zh-TW" b="1" dirty="0">
                <a:solidFill>
                  <a:schemeClr val="accent1"/>
                </a:solidFill>
              </a:rPr>
              <a:t>ROI of </a:t>
            </a:r>
            <a:r>
              <a:rPr lang="en-US" altLang="zh-TW" b="1" dirty="0" smtClean="0">
                <a:solidFill>
                  <a:schemeClr val="accent1"/>
                </a:solidFill>
              </a:rPr>
              <a:t>20 </a:t>
            </a:r>
            <a:r>
              <a:rPr lang="en-US" altLang="zh-TW" b="1" dirty="0">
                <a:solidFill>
                  <a:schemeClr val="accent1"/>
                </a:solidFill>
              </a:rPr>
              <a:t>days </a:t>
            </a:r>
            <a:r>
              <a:rPr lang="en-US" altLang="zh-TW" b="1" dirty="0" smtClean="0">
                <a:solidFill>
                  <a:schemeClr val="accent1"/>
                </a:solidFill>
              </a:rPr>
              <a:t>with </a:t>
            </a:r>
            <a:br>
              <a:rPr lang="en-US" altLang="zh-TW" b="1" dirty="0" smtClean="0">
                <a:solidFill>
                  <a:schemeClr val="accent1"/>
                </a:solidFill>
              </a:rPr>
            </a:br>
            <a:r>
              <a:rPr lang="en-US" altLang="zh-TW" b="1" dirty="0" smtClean="0">
                <a:solidFill>
                  <a:schemeClr val="accent1"/>
                </a:solidFill>
              </a:rPr>
              <a:t>Lexicon-based Trading</a:t>
            </a:r>
            <a:endParaRPr lang="zh-TW" altLang="en-US" b="1" dirty="0">
              <a:solidFill>
                <a:schemeClr val="accent1"/>
              </a:solidFill>
            </a:endParaRPr>
          </a:p>
        </p:txBody>
      </p:sp>
    </p:spTree>
    <p:extLst>
      <p:ext uri="{BB962C8B-B14F-4D97-AF65-F5344CB8AC3E}">
        <p14:creationId xmlns:p14="http://schemas.microsoft.com/office/powerpoint/2010/main" val="178460066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7AE402F-9171-4F92-A403-4FC7DED30397}" type="slidenum">
              <a:rPr lang="zh-TW" altLang="en-US" smtClean="0"/>
              <a:t>129</a:t>
            </a:fld>
            <a:endParaRPr lang="zh-TW" altLang="en-US"/>
          </a:p>
        </p:txBody>
      </p:sp>
      <p:graphicFrame>
        <p:nvGraphicFramePr>
          <p:cNvPr id="5" name="圖表 4"/>
          <p:cNvGraphicFramePr/>
          <p:nvPr>
            <p:extLst/>
          </p:nvPr>
        </p:nvGraphicFramePr>
        <p:xfrm>
          <a:off x="467544" y="1556792"/>
          <a:ext cx="8136904"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7" name="標題 1"/>
          <p:cNvSpPr>
            <a:spLocks noGrp="1"/>
          </p:cNvSpPr>
          <p:nvPr>
            <p:ph type="title"/>
          </p:nvPr>
        </p:nvSpPr>
        <p:spPr>
          <a:xfrm>
            <a:off x="457200" y="274638"/>
            <a:ext cx="8229600" cy="1143000"/>
          </a:xfrm>
        </p:spPr>
        <p:txBody>
          <a:bodyPr>
            <a:normAutofit fontScale="90000"/>
          </a:bodyPr>
          <a:lstStyle/>
          <a:p>
            <a:r>
              <a:rPr lang="en-US" altLang="zh-TW" b="1" dirty="0">
                <a:solidFill>
                  <a:schemeClr val="accent1"/>
                </a:solidFill>
              </a:rPr>
              <a:t>ROI of </a:t>
            </a:r>
            <a:r>
              <a:rPr lang="en-US" altLang="zh-TW" b="1" dirty="0" smtClean="0">
                <a:solidFill>
                  <a:schemeClr val="accent1"/>
                </a:solidFill>
              </a:rPr>
              <a:t>60 </a:t>
            </a:r>
            <a:r>
              <a:rPr lang="en-US" altLang="zh-TW" b="1" dirty="0">
                <a:solidFill>
                  <a:schemeClr val="accent1"/>
                </a:solidFill>
              </a:rPr>
              <a:t>days </a:t>
            </a:r>
            <a:r>
              <a:rPr lang="en-US" altLang="zh-TW" b="1" dirty="0" smtClean="0">
                <a:solidFill>
                  <a:schemeClr val="accent1"/>
                </a:solidFill>
              </a:rPr>
              <a:t>with </a:t>
            </a:r>
            <a:br>
              <a:rPr lang="en-US" altLang="zh-TW" b="1" dirty="0" smtClean="0">
                <a:solidFill>
                  <a:schemeClr val="accent1"/>
                </a:solidFill>
              </a:rPr>
            </a:br>
            <a:r>
              <a:rPr lang="en-US" altLang="zh-TW" b="1" dirty="0" smtClean="0">
                <a:solidFill>
                  <a:schemeClr val="accent1"/>
                </a:solidFill>
              </a:rPr>
              <a:t>Lexicon-based Trading</a:t>
            </a:r>
            <a:endParaRPr lang="zh-TW" altLang="en-US" b="1" dirty="0">
              <a:solidFill>
                <a:schemeClr val="accent1"/>
              </a:solidFill>
            </a:endParaRPr>
          </a:p>
        </p:txBody>
      </p:sp>
    </p:spTree>
    <p:extLst>
      <p:ext uri="{BB962C8B-B14F-4D97-AF65-F5344CB8AC3E}">
        <p14:creationId xmlns:p14="http://schemas.microsoft.com/office/powerpoint/2010/main" val="2026745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altLang="zh-TW" sz="16000" dirty="0" smtClean="0">
                <a:solidFill>
                  <a:srgbClr val="FF0000"/>
                </a:solidFill>
              </a:rPr>
              <a:t>Money</a:t>
            </a:r>
            <a:endParaRPr lang="en-US" sz="160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13</a:t>
            </a:fld>
            <a:endParaRPr lang="zh-TW" altLang="en-US"/>
          </a:p>
        </p:txBody>
      </p:sp>
    </p:spTree>
    <p:extLst>
      <p:ext uri="{BB962C8B-B14F-4D97-AF65-F5344CB8AC3E}">
        <p14:creationId xmlns:p14="http://schemas.microsoft.com/office/powerpoint/2010/main" val="15682547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3752"/>
            <a:ext cx="8229600" cy="1143000"/>
          </a:xfrm>
        </p:spPr>
        <p:txBody>
          <a:bodyPr>
            <a:normAutofit fontScale="90000"/>
          </a:bodyPr>
          <a:lstStyle/>
          <a:p>
            <a:r>
              <a:rPr lang="en-US" altLang="zh-TW" b="1" dirty="0">
                <a:solidFill>
                  <a:schemeClr val="accent1"/>
                </a:solidFill>
              </a:rPr>
              <a:t>ROI </a:t>
            </a:r>
            <a:r>
              <a:rPr lang="en-US" altLang="zh-TW" b="1" dirty="0" err="1">
                <a:solidFill>
                  <a:schemeClr val="accent1"/>
                </a:solidFill>
              </a:rPr>
              <a:t>Heatmap</a:t>
            </a:r>
            <a:r>
              <a:rPr lang="en-US" altLang="zh-TW" b="1" dirty="0">
                <a:solidFill>
                  <a:schemeClr val="accent1"/>
                </a:solidFill>
              </a:rPr>
              <a:t> of </a:t>
            </a:r>
            <a:r>
              <a:rPr lang="en-US" altLang="zh-TW" b="1" dirty="0" smtClean="0">
                <a:solidFill>
                  <a:schemeClr val="accent1"/>
                </a:solidFill>
              </a:rPr>
              <a:t>Lexicon-base Trading</a:t>
            </a:r>
            <a:endParaRPr lang="zh-TW" altLang="en-US" b="1" dirty="0">
              <a:solidFill>
                <a:schemeClr val="accent1"/>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130</a:t>
            </a:fld>
            <a:endParaRPr lang="zh-TW" altLang="en-US"/>
          </a:p>
        </p:txBody>
      </p:sp>
      <p:pic>
        <p:nvPicPr>
          <p:cNvPr id="5" name="圖片 4"/>
          <p:cNvPicPr/>
          <p:nvPr/>
        </p:nvPicPr>
        <p:blipFill>
          <a:blip r:embed="rId2">
            <a:extLst>
              <a:ext uri="{28A0092B-C50C-407E-A947-70E740481C1C}">
                <a14:useLocalDpi xmlns:a14="http://schemas.microsoft.com/office/drawing/2010/main"/>
              </a:ext>
            </a:extLst>
          </a:blip>
          <a:stretch>
            <a:fillRect/>
          </a:stretch>
        </p:blipFill>
        <p:spPr>
          <a:xfrm>
            <a:off x="1043608" y="1196753"/>
            <a:ext cx="7488832" cy="5400599"/>
          </a:xfrm>
          <a:prstGeom prst="rect">
            <a:avLst/>
          </a:prstGeom>
        </p:spPr>
      </p:pic>
    </p:spTree>
    <p:extLst>
      <p:ext uri="{BB962C8B-B14F-4D97-AF65-F5344CB8AC3E}">
        <p14:creationId xmlns:p14="http://schemas.microsoft.com/office/powerpoint/2010/main" val="1318250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chemeClr val="accent1"/>
                </a:solidFill>
              </a:rPr>
              <a:t>ROI </a:t>
            </a:r>
            <a:r>
              <a:rPr lang="en-US" altLang="zh-TW" b="1" dirty="0" err="1">
                <a:solidFill>
                  <a:schemeClr val="accent1"/>
                </a:solidFill>
              </a:rPr>
              <a:t>Heatmap</a:t>
            </a:r>
            <a:r>
              <a:rPr lang="en-US" altLang="zh-TW" b="1" dirty="0">
                <a:solidFill>
                  <a:schemeClr val="accent1"/>
                </a:solidFill>
              </a:rPr>
              <a:t> of </a:t>
            </a:r>
            <a:r>
              <a:rPr lang="en-US" altLang="zh-TW" b="1" dirty="0" smtClean="0">
                <a:solidFill>
                  <a:schemeClr val="accent1"/>
                </a:solidFill>
              </a:rPr>
              <a:t>Trading with </a:t>
            </a:r>
            <a:br>
              <a:rPr lang="en-US" altLang="zh-TW" b="1" dirty="0" smtClean="0">
                <a:solidFill>
                  <a:schemeClr val="accent1"/>
                </a:solidFill>
              </a:rPr>
            </a:br>
            <a:r>
              <a:rPr lang="en-US" altLang="zh-TW" b="1" dirty="0" smtClean="0">
                <a:solidFill>
                  <a:schemeClr val="accent1"/>
                </a:solidFill>
              </a:rPr>
              <a:t>Deep Learning Approach</a:t>
            </a:r>
            <a:endParaRPr lang="zh-TW" altLang="en-US" b="1" dirty="0">
              <a:solidFill>
                <a:schemeClr val="accent1"/>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131</a:t>
            </a:fld>
            <a:endParaRPr lang="zh-TW" altLang="en-US"/>
          </a:p>
        </p:txBody>
      </p:sp>
      <p:pic>
        <p:nvPicPr>
          <p:cNvPr id="5" name="圖片 4"/>
          <p:cNvPicPr/>
          <p:nvPr/>
        </p:nvPicPr>
        <p:blipFill>
          <a:blip r:embed="rId2">
            <a:extLst>
              <a:ext uri="{28A0092B-C50C-407E-A947-70E740481C1C}">
                <a14:useLocalDpi xmlns:a14="http://schemas.microsoft.com/office/drawing/2010/main"/>
              </a:ext>
            </a:extLst>
          </a:blip>
          <a:stretch>
            <a:fillRect/>
          </a:stretch>
        </p:blipFill>
        <p:spPr>
          <a:xfrm>
            <a:off x="827584" y="1439839"/>
            <a:ext cx="7704856" cy="5040560"/>
          </a:xfrm>
          <a:prstGeom prst="rect">
            <a:avLst/>
          </a:prstGeom>
        </p:spPr>
      </p:pic>
    </p:spTree>
    <p:extLst>
      <p:ext uri="{BB962C8B-B14F-4D97-AF65-F5344CB8AC3E}">
        <p14:creationId xmlns:p14="http://schemas.microsoft.com/office/powerpoint/2010/main" val="152726939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smtClean="0">
                <a:solidFill>
                  <a:schemeClr val="accent1"/>
                </a:solidFill>
              </a:rPr>
              <a:t>Comparison of ROI </a:t>
            </a:r>
            <a:r>
              <a:rPr lang="en-US" altLang="zh-TW" b="1" dirty="0" err="1" smtClean="0">
                <a:solidFill>
                  <a:schemeClr val="accent1"/>
                </a:solidFill>
              </a:rPr>
              <a:t>Heatmap</a:t>
            </a:r>
            <a:r>
              <a:rPr lang="en-US" altLang="zh-TW" b="1" dirty="0" smtClean="0">
                <a:solidFill>
                  <a:schemeClr val="accent1"/>
                </a:solidFill>
              </a:rPr>
              <a:t> </a:t>
            </a:r>
            <a:br>
              <a:rPr lang="en-US" altLang="zh-TW" b="1" dirty="0" smtClean="0">
                <a:solidFill>
                  <a:schemeClr val="accent1"/>
                </a:solidFill>
              </a:rPr>
            </a:br>
            <a:r>
              <a:rPr lang="en-US" altLang="zh-TW" b="1" dirty="0" smtClean="0">
                <a:solidFill>
                  <a:schemeClr val="accent1"/>
                </a:solidFill>
              </a:rPr>
              <a:t>from Various Finance News Media</a:t>
            </a:r>
            <a:endParaRPr lang="zh-TW" altLang="en-US" b="1" dirty="0">
              <a:solidFill>
                <a:schemeClr val="accent1"/>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132</a:t>
            </a:fld>
            <a:endParaRPr lang="zh-TW" altLang="en-US"/>
          </a:p>
        </p:txBody>
      </p:sp>
      <p:pic>
        <p:nvPicPr>
          <p:cNvPr id="5" name="圖片 4"/>
          <p:cNvPicPr>
            <a:picLocks/>
          </p:cNvPicPr>
          <p:nvPr/>
        </p:nvPicPr>
        <p:blipFill>
          <a:blip r:embed="rId2" cstate="email">
            <a:extLst>
              <a:ext uri="{28A0092B-C50C-407E-A947-70E740481C1C}">
                <a14:useLocalDpi xmlns:a14="http://schemas.microsoft.com/office/drawing/2010/main"/>
              </a:ext>
            </a:extLst>
          </a:blip>
          <a:stretch>
            <a:fillRect/>
          </a:stretch>
        </p:blipFill>
        <p:spPr>
          <a:xfrm>
            <a:off x="2663052" y="2744680"/>
            <a:ext cx="2160000" cy="1980000"/>
          </a:xfrm>
          <a:prstGeom prst="rect">
            <a:avLst/>
          </a:prstGeom>
        </p:spPr>
      </p:pic>
      <p:pic>
        <p:nvPicPr>
          <p:cNvPr id="6" name="圖片 5"/>
          <p:cNvPicPr>
            <a:picLocks/>
          </p:cNvPicPr>
          <p:nvPr/>
        </p:nvPicPr>
        <p:blipFill>
          <a:blip r:embed="rId3" cstate="email">
            <a:extLst>
              <a:ext uri="{28A0092B-C50C-407E-A947-70E740481C1C}">
                <a14:useLocalDpi xmlns:a14="http://schemas.microsoft.com/office/drawing/2010/main"/>
              </a:ext>
            </a:extLst>
          </a:blip>
          <a:stretch>
            <a:fillRect/>
          </a:stretch>
        </p:blipFill>
        <p:spPr>
          <a:xfrm>
            <a:off x="515379" y="2744680"/>
            <a:ext cx="2160000" cy="1980000"/>
          </a:xfrm>
          <a:prstGeom prst="rect">
            <a:avLst/>
          </a:prstGeom>
        </p:spPr>
      </p:pic>
      <p:pic>
        <p:nvPicPr>
          <p:cNvPr id="7" name="圖片 6"/>
          <p:cNvPicPr>
            <a:picLocks/>
          </p:cNvPicPr>
          <p:nvPr/>
        </p:nvPicPr>
        <p:blipFill>
          <a:blip r:embed="rId4" cstate="email">
            <a:extLst>
              <a:ext uri="{28A0092B-C50C-407E-A947-70E740481C1C}">
                <a14:useLocalDpi xmlns:a14="http://schemas.microsoft.com/office/drawing/2010/main"/>
              </a:ext>
            </a:extLst>
          </a:blip>
          <a:stretch>
            <a:fillRect/>
          </a:stretch>
        </p:blipFill>
        <p:spPr>
          <a:xfrm>
            <a:off x="4824000" y="2744680"/>
            <a:ext cx="2160000" cy="1980000"/>
          </a:xfrm>
          <a:prstGeom prst="rect">
            <a:avLst/>
          </a:prstGeom>
        </p:spPr>
      </p:pic>
      <p:pic>
        <p:nvPicPr>
          <p:cNvPr id="8" name="圖片 7"/>
          <p:cNvPicPr>
            <a:picLocks/>
          </p:cNvPicPr>
          <p:nvPr/>
        </p:nvPicPr>
        <p:blipFill>
          <a:blip r:embed="rId5" cstate="email">
            <a:extLst>
              <a:ext uri="{28A0092B-C50C-407E-A947-70E740481C1C}">
                <a14:useLocalDpi xmlns:a14="http://schemas.microsoft.com/office/drawing/2010/main"/>
              </a:ext>
            </a:extLst>
          </a:blip>
          <a:stretch>
            <a:fillRect/>
          </a:stretch>
        </p:blipFill>
        <p:spPr>
          <a:xfrm>
            <a:off x="6984000" y="2744680"/>
            <a:ext cx="2160000" cy="1980000"/>
          </a:xfrm>
          <a:prstGeom prst="rect">
            <a:avLst/>
          </a:prstGeom>
        </p:spPr>
      </p:pic>
      <p:sp>
        <p:nvSpPr>
          <p:cNvPr id="9" name="文字方塊 8"/>
          <p:cNvSpPr txBox="1"/>
          <p:nvPr/>
        </p:nvSpPr>
        <p:spPr>
          <a:xfrm>
            <a:off x="852227" y="4835704"/>
            <a:ext cx="1486304" cy="461665"/>
          </a:xfrm>
          <a:prstGeom prst="rect">
            <a:avLst/>
          </a:prstGeom>
          <a:noFill/>
        </p:spPr>
        <p:txBody>
          <a:bodyPr wrap="none" rtlCol="0">
            <a:spAutoFit/>
          </a:bodyPr>
          <a:lstStyle/>
          <a:p>
            <a:r>
              <a:rPr lang="en-US" altLang="zh-TW" sz="2400" b="1" dirty="0" err="1" smtClean="0">
                <a:solidFill>
                  <a:schemeClr val="accent6"/>
                </a:solidFill>
                <a:latin typeface="+mj-lt"/>
                <a:cs typeface="Times New Roman" panose="02020603050405020304" pitchFamily="18" charset="0"/>
              </a:rPr>
              <a:t>NowNews</a:t>
            </a:r>
            <a:endParaRPr lang="zh-TW" altLang="en-US" sz="2400" b="1" dirty="0">
              <a:solidFill>
                <a:schemeClr val="accent6"/>
              </a:solidFill>
              <a:latin typeface="+mj-lt"/>
              <a:cs typeface="Times New Roman" panose="02020603050405020304" pitchFamily="18" charset="0"/>
            </a:endParaRPr>
          </a:p>
        </p:txBody>
      </p:sp>
      <p:sp>
        <p:nvSpPr>
          <p:cNvPr id="10" name="文字方塊 9"/>
          <p:cNvSpPr txBox="1"/>
          <p:nvPr/>
        </p:nvSpPr>
        <p:spPr>
          <a:xfrm>
            <a:off x="2933375" y="4835703"/>
            <a:ext cx="1574470" cy="461665"/>
          </a:xfrm>
          <a:prstGeom prst="rect">
            <a:avLst/>
          </a:prstGeom>
          <a:noFill/>
        </p:spPr>
        <p:txBody>
          <a:bodyPr wrap="none" rtlCol="0">
            <a:spAutoFit/>
          </a:bodyPr>
          <a:lstStyle/>
          <a:p>
            <a:r>
              <a:rPr lang="en-US" altLang="zh-TW" sz="2400" b="1" dirty="0" err="1" smtClean="0">
                <a:solidFill>
                  <a:schemeClr val="accent6"/>
                </a:solidFill>
                <a:latin typeface="+mj-lt"/>
                <a:cs typeface="Times New Roman" panose="02020603050405020304" pitchFamily="18" charset="0"/>
              </a:rPr>
              <a:t>AppleDaily</a:t>
            </a:r>
            <a:endParaRPr lang="zh-TW" altLang="en-US" sz="2400" b="1" dirty="0">
              <a:solidFill>
                <a:schemeClr val="accent6"/>
              </a:solidFill>
              <a:latin typeface="+mj-lt"/>
              <a:cs typeface="Times New Roman" panose="02020603050405020304" pitchFamily="18" charset="0"/>
            </a:endParaRPr>
          </a:p>
        </p:txBody>
      </p:sp>
      <p:sp>
        <p:nvSpPr>
          <p:cNvPr id="11" name="文字方塊 10"/>
          <p:cNvSpPr txBox="1"/>
          <p:nvPr/>
        </p:nvSpPr>
        <p:spPr>
          <a:xfrm>
            <a:off x="5526845" y="4835702"/>
            <a:ext cx="641394" cy="461665"/>
          </a:xfrm>
          <a:prstGeom prst="rect">
            <a:avLst/>
          </a:prstGeom>
          <a:noFill/>
        </p:spPr>
        <p:txBody>
          <a:bodyPr wrap="none" rtlCol="0">
            <a:spAutoFit/>
          </a:bodyPr>
          <a:lstStyle/>
          <a:p>
            <a:r>
              <a:rPr lang="en-US" altLang="zh-TW" sz="2400" b="1" dirty="0" smtClean="0">
                <a:solidFill>
                  <a:schemeClr val="accent6"/>
                </a:solidFill>
                <a:latin typeface="+mj-lt"/>
                <a:cs typeface="Times New Roman" panose="02020603050405020304" pitchFamily="18" charset="0"/>
              </a:rPr>
              <a:t>LTN</a:t>
            </a:r>
            <a:endParaRPr lang="zh-TW" altLang="en-US" sz="2400" b="1" dirty="0">
              <a:solidFill>
                <a:schemeClr val="accent6"/>
              </a:solidFill>
              <a:latin typeface="+mj-lt"/>
              <a:cs typeface="Times New Roman" panose="02020603050405020304" pitchFamily="18" charset="0"/>
            </a:endParaRPr>
          </a:p>
        </p:txBody>
      </p:sp>
      <p:sp>
        <p:nvSpPr>
          <p:cNvPr id="12" name="文字方塊 11"/>
          <p:cNvSpPr txBox="1"/>
          <p:nvPr/>
        </p:nvSpPr>
        <p:spPr>
          <a:xfrm>
            <a:off x="7364129" y="4831472"/>
            <a:ext cx="1399742" cy="461665"/>
          </a:xfrm>
          <a:prstGeom prst="rect">
            <a:avLst/>
          </a:prstGeom>
          <a:noFill/>
        </p:spPr>
        <p:txBody>
          <a:bodyPr wrap="none" rtlCol="0">
            <a:spAutoFit/>
          </a:bodyPr>
          <a:lstStyle/>
          <a:p>
            <a:r>
              <a:rPr lang="en-US" altLang="zh-TW" sz="2400" b="1" dirty="0" err="1" smtClean="0">
                <a:solidFill>
                  <a:schemeClr val="accent6"/>
                </a:solidFill>
                <a:latin typeface="+mj-lt"/>
                <a:cs typeface="Times New Roman" panose="02020603050405020304" pitchFamily="18" charset="0"/>
              </a:rPr>
              <a:t>MoneyDJ</a:t>
            </a:r>
            <a:endParaRPr lang="zh-TW" altLang="en-US" sz="2400" b="1" dirty="0">
              <a:solidFill>
                <a:schemeClr val="accent6"/>
              </a:solidFill>
              <a:latin typeface="+mj-lt"/>
              <a:cs typeface="Times New Roman" panose="02020603050405020304" pitchFamily="18" charset="0"/>
            </a:endParaRPr>
          </a:p>
        </p:txBody>
      </p:sp>
    </p:spTree>
    <p:extLst>
      <p:ext uri="{BB962C8B-B14F-4D97-AF65-F5344CB8AC3E}">
        <p14:creationId xmlns:p14="http://schemas.microsoft.com/office/powerpoint/2010/main" val="209224004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250706"/>
          </a:xfrm>
        </p:spPr>
        <p:txBody>
          <a:bodyPr>
            <a:normAutofit/>
          </a:bodyPr>
          <a:lstStyle/>
          <a:p>
            <a:r>
              <a:rPr lang="en-US" altLang="zh-TW" sz="9000" b="1" dirty="0" smtClean="0">
                <a:solidFill>
                  <a:schemeClr val="accent1"/>
                </a:solidFill>
              </a:rPr>
              <a:t>Conclusions</a:t>
            </a:r>
            <a:endParaRPr lang="zh-TW" altLang="en-US" sz="9000" b="1" dirty="0">
              <a:solidFill>
                <a:schemeClr val="accent1"/>
              </a:solidFill>
            </a:endParaRPr>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133</a:t>
            </a:fld>
            <a:endParaRPr lang="zh-TW" altLang="en-US"/>
          </a:p>
        </p:txBody>
      </p:sp>
    </p:spTree>
    <p:extLst>
      <p:ext uri="{BB962C8B-B14F-4D97-AF65-F5344CB8AC3E}">
        <p14:creationId xmlns:p14="http://schemas.microsoft.com/office/powerpoint/2010/main" val="138126756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solidFill>
                  <a:schemeClr val="accent1"/>
                </a:solidFill>
              </a:rPr>
              <a:t>Findings</a:t>
            </a:r>
            <a:endParaRPr lang="zh-TW" altLang="en-US" b="1" dirty="0">
              <a:solidFill>
                <a:schemeClr val="accent1"/>
              </a:solidFill>
            </a:endParaRPr>
          </a:p>
        </p:txBody>
      </p:sp>
      <p:sp>
        <p:nvSpPr>
          <p:cNvPr id="3" name="內容版面配置區 2"/>
          <p:cNvSpPr>
            <a:spLocks noGrp="1"/>
          </p:cNvSpPr>
          <p:nvPr>
            <p:ph idx="1"/>
          </p:nvPr>
        </p:nvSpPr>
        <p:spPr/>
        <p:txBody>
          <a:bodyPr/>
          <a:lstStyle/>
          <a:p>
            <a:r>
              <a:rPr lang="en-US" altLang="zh-TW" dirty="0" smtClean="0"/>
              <a:t>We proposed </a:t>
            </a:r>
            <a:r>
              <a:rPr lang="en-US" altLang="zh-TW" dirty="0" smtClean="0">
                <a:solidFill>
                  <a:srgbClr val="FF0000"/>
                </a:solidFill>
              </a:rPr>
              <a:t>analytical </a:t>
            </a:r>
            <a:r>
              <a:rPr lang="en-US" altLang="zh-TW" dirty="0">
                <a:solidFill>
                  <a:srgbClr val="FF0000"/>
                </a:solidFill>
              </a:rPr>
              <a:t>methods</a:t>
            </a:r>
            <a:r>
              <a:rPr lang="en-US" altLang="zh-TW" dirty="0"/>
              <a:t> </a:t>
            </a:r>
            <a:r>
              <a:rPr lang="en-US" altLang="zh-TW" dirty="0" smtClean="0"/>
              <a:t>with </a:t>
            </a:r>
            <a:r>
              <a:rPr lang="en-US" altLang="zh-TW" dirty="0">
                <a:solidFill>
                  <a:srgbClr val="FF0000"/>
                </a:solidFill>
              </a:rPr>
              <a:t>deep learning</a:t>
            </a:r>
            <a:r>
              <a:rPr lang="en-US" altLang="zh-TW" dirty="0"/>
              <a:t> in </a:t>
            </a:r>
            <a:r>
              <a:rPr lang="en-US" altLang="zh-TW" dirty="0">
                <a:solidFill>
                  <a:srgbClr val="FF0000"/>
                </a:solidFill>
              </a:rPr>
              <a:t>financial news sources</a:t>
            </a:r>
            <a:r>
              <a:rPr lang="en-US" altLang="zh-TW" dirty="0"/>
              <a:t> on the </a:t>
            </a:r>
            <a:r>
              <a:rPr lang="en-US" altLang="zh-TW" dirty="0">
                <a:solidFill>
                  <a:srgbClr val="FF0000"/>
                </a:solidFill>
              </a:rPr>
              <a:t>stock price trend </a:t>
            </a:r>
            <a:r>
              <a:rPr lang="en-US" altLang="zh-TW" dirty="0" smtClean="0">
                <a:solidFill>
                  <a:srgbClr val="FF0000"/>
                </a:solidFill>
              </a:rPr>
              <a:t>forecasts</a:t>
            </a:r>
            <a:r>
              <a:rPr lang="en-US" altLang="zh-TW" dirty="0" smtClean="0"/>
              <a:t>.</a:t>
            </a:r>
          </a:p>
          <a:p>
            <a:r>
              <a:rPr lang="en-US" altLang="zh-TW" dirty="0" smtClean="0"/>
              <a:t>The </a:t>
            </a:r>
            <a:r>
              <a:rPr lang="en-US" altLang="zh-TW" dirty="0"/>
              <a:t>results showed that the source of financial news media for the exclusive domain of </a:t>
            </a:r>
            <a:r>
              <a:rPr lang="en-US" altLang="zh-TW" dirty="0">
                <a:solidFill>
                  <a:srgbClr val="FF0000"/>
                </a:solidFill>
              </a:rPr>
              <a:t>Finance and Economics</a:t>
            </a:r>
            <a:r>
              <a:rPr lang="en-US" altLang="zh-TW" dirty="0"/>
              <a:t>, revealed its investment information representing a reference value.</a:t>
            </a:r>
            <a:endParaRPr lang="zh-TW" altLang="en-US" dirty="0"/>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134</a:t>
            </a:fld>
            <a:endParaRPr lang="zh-TW" altLang="en-US"/>
          </a:p>
        </p:txBody>
      </p:sp>
    </p:spTree>
    <p:extLst>
      <p:ext uri="{BB962C8B-B14F-4D97-AF65-F5344CB8AC3E}">
        <p14:creationId xmlns:p14="http://schemas.microsoft.com/office/powerpoint/2010/main" val="66574088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solidFill>
                  <a:schemeClr val="tx2"/>
                </a:solidFill>
              </a:rPr>
              <a:t>Contributions</a:t>
            </a:r>
            <a:endParaRPr lang="zh-TW" altLang="en-US" b="1" dirty="0">
              <a:solidFill>
                <a:schemeClr val="tx2"/>
              </a:solidFill>
            </a:endParaRPr>
          </a:p>
        </p:txBody>
      </p:sp>
      <p:sp>
        <p:nvSpPr>
          <p:cNvPr id="3" name="內容版面配置區 2"/>
          <p:cNvSpPr>
            <a:spLocks noGrp="1"/>
          </p:cNvSpPr>
          <p:nvPr>
            <p:ph idx="1"/>
          </p:nvPr>
        </p:nvSpPr>
        <p:spPr/>
        <p:txBody>
          <a:bodyPr/>
          <a:lstStyle/>
          <a:p>
            <a:r>
              <a:rPr lang="en-US" altLang="zh-TW" dirty="0" smtClean="0"/>
              <a:t>The different </a:t>
            </a:r>
            <a:r>
              <a:rPr lang="en-US" altLang="zh-TW" dirty="0"/>
              <a:t>news media release financial news different from its reference value level messages containing investment, as investors choose </a:t>
            </a:r>
            <a:r>
              <a:rPr lang="en-US" altLang="zh-TW" dirty="0" smtClean="0">
                <a:solidFill>
                  <a:srgbClr val="FF0000"/>
                </a:solidFill>
              </a:rPr>
              <a:t>finance </a:t>
            </a:r>
            <a:r>
              <a:rPr lang="en-US" altLang="zh-TW" dirty="0">
                <a:solidFill>
                  <a:srgbClr val="FF0000"/>
                </a:solidFill>
              </a:rPr>
              <a:t>message referenced sources</a:t>
            </a:r>
            <a:r>
              <a:rPr lang="en-US" altLang="zh-TW" dirty="0"/>
              <a:t>. </a:t>
            </a:r>
            <a:endParaRPr lang="en-US" altLang="zh-TW" dirty="0" smtClean="0"/>
          </a:p>
          <a:p>
            <a:r>
              <a:rPr lang="en-US" altLang="zh-TW" dirty="0" smtClean="0"/>
              <a:t>The </a:t>
            </a:r>
            <a:r>
              <a:rPr lang="en-US" altLang="zh-TW" dirty="0"/>
              <a:t>prediction accuracy will be </a:t>
            </a:r>
            <a:r>
              <a:rPr lang="en-US" altLang="zh-TW" dirty="0">
                <a:solidFill>
                  <a:srgbClr val="FF0000"/>
                </a:solidFill>
              </a:rPr>
              <a:t>improved </a:t>
            </a:r>
            <a:r>
              <a:rPr lang="en-US" altLang="zh-TW" dirty="0"/>
              <a:t>via a prediction model of the </a:t>
            </a:r>
            <a:r>
              <a:rPr lang="en-US" altLang="zh-TW" dirty="0">
                <a:solidFill>
                  <a:srgbClr val="FF0000"/>
                </a:solidFill>
              </a:rPr>
              <a:t>deep learning</a:t>
            </a:r>
            <a:r>
              <a:rPr lang="en-US" altLang="zh-TW" dirty="0"/>
              <a:t>.</a:t>
            </a:r>
            <a:endParaRPr lang="zh-TW" altLang="zh-TW" dirty="0"/>
          </a:p>
          <a:p>
            <a:endParaRPr lang="zh-TW" altLang="en-US" dirty="0"/>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135</a:t>
            </a:fld>
            <a:endParaRPr lang="zh-TW" altLang="en-US"/>
          </a:p>
        </p:txBody>
      </p:sp>
    </p:spTree>
    <p:extLst>
      <p:ext uri="{BB962C8B-B14F-4D97-AF65-F5344CB8AC3E}">
        <p14:creationId xmlns:p14="http://schemas.microsoft.com/office/powerpoint/2010/main" val="71725332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solidFill>
                  <a:schemeClr val="accent1"/>
                </a:solidFill>
              </a:rPr>
              <a:t>Managerial Implications</a:t>
            </a:r>
            <a:endParaRPr lang="zh-TW" altLang="en-US" b="1" dirty="0">
              <a:solidFill>
                <a:schemeClr val="accent1"/>
              </a:solidFill>
            </a:endParaRPr>
          </a:p>
        </p:txBody>
      </p:sp>
      <p:sp>
        <p:nvSpPr>
          <p:cNvPr id="3" name="內容版面配置區 2"/>
          <p:cNvSpPr>
            <a:spLocks noGrp="1"/>
          </p:cNvSpPr>
          <p:nvPr>
            <p:ph idx="1"/>
          </p:nvPr>
        </p:nvSpPr>
        <p:spPr/>
        <p:txBody>
          <a:bodyPr>
            <a:normAutofit lnSpcReduction="10000"/>
          </a:bodyPr>
          <a:lstStyle/>
          <a:p>
            <a:r>
              <a:rPr lang="en-US" altLang="zh-TW" dirty="0" smtClean="0"/>
              <a:t>Different </a:t>
            </a:r>
            <a:r>
              <a:rPr lang="en-US" altLang="zh-TW" dirty="0"/>
              <a:t>news media </a:t>
            </a:r>
            <a:r>
              <a:rPr lang="en-US" altLang="zh-TW" dirty="0" smtClean="0"/>
              <a:t>with </a:t>
            </a:r>
            <a:r>
              <a:rPr lang="en-US" altLang="zh-TW" dirty="0"/>
              <a:t>their own characteristics and specializations. </a:t>
            </a:r>
            <a:endParaRPr lang="en-US" altLang="zh-TW" dirty="0" smtClean="0"/>
          </a:p>
          <a:p>
            <a:r>
              <a:rPr lang="en-US" altLang="zh-TW" dirty="0" smtClean="0"/>
              <a:t>The </a:t>
            </a:r>
            <a:r>
              <a:rPr lang="en-US" altLang="zh-TW" dirty="0"/>
              <a:t>values of </a:t>
            </a:r>
            <a:r>
              <a:rPr lang="en-US" altLang="zh-TW" dirty="0" smtClean="0"/>
              <a:t>the financial </a:t>
            </a:r>
            <a:r>
              <a:rPr lang="en-US" altLang="zh-TW" dirty="0"/>
              <a:t>information may be different due to the following reasons: </a:t>
            </a:r>
            <a:endParaRPr lang="zh-TW" altLang="zh-TW" i="1" dirty="0"/>
          </a:p>
          <a:p>
            <a:pPr lvl="1"/>
            <a:r>
              <a:rPr lang="en-US" altLang="zh-TW" dirty="0"/>
              <a:t>Company’s </a:t>
            </a:r>
            <a:r>
              <a:rPr lang="en-US" altLang="zh-TW" dirty="0">
                <a:solidFill>
                  <a:srgbClr val="FF0000"/>
                </a:solidFill>
              </a:rPr>
              <a:t>business principles</a:t>
            </a:r>
            <a:r>
              <a:rPr lang="en-US" altLang="zh-TW" dirty="0"/>
              <a:t>.</a:t>
            </a:r>
            <a:endParaRPr lang="zh-TW" altLang="zh-TW" i="1" dirty="0"/>
          </a:p>
          <a:p>
            <a:pPr lvl="1"/>
            <a:r>
              <a:rPr lang="en-US" altLang="zh-TW" dirty="0"/>
              <a:t>Edition team’s specializations and their knowledge of industry.</a:t>
            </a:r>
            <a:endParaRPr lang="zh-TW" altLang="zh-TW" i="1" dirty="0"/>
          </a:p>
          <a:p>
            <a:pPr lvl="1"/>
            <a:r>
              <a:rPr lang="en-US" altLang="zh-TW" dirty="0"/>
              <a:t>Journalist’s habits and preferences in </a:t>
            </a:r>
            <a:r>
              <a:rPr lang="en-US" altLang="zh-TW" dirty="0">
                <a:solidFill>
                  <a:srgbClr val="FF0000"/>
                </a:solidFill>
              </a:rPr>
              <a:t>wording</a:t>
            </a:r>
            <a:r>
              <a:rPr lang="en-US" altLang="zh-TW" dirty="0"/>
              <a:t>.</a:t>
            </a:r>
            <a:endParaRPr lang="zh-TW" altLang="zh-TW" i="1" dirty="0"/>
          </a:p>
          <a:p>
            <a:pPr lvl="1"/>
            <a:r>
              <a:rPr lang="en-US" altLang="zh-TW" dirty="0">
                <a:solidFill>
                  <a:srgbClr val="FF0000"/>
                </a:solidFill>
              </a:rPr>
              <a:t>Sensitivity</a:t>
            </a:r>
            <a:r>
              <a:rPr lang="en-US" altLang="zh-TW" dirty="0"/>
              <a:t> of </a:t>
            </a:r>
            <a:r>
              <a:rPr lang="en-US" altLang="zh-TW" dirty="0" smtClean="0">
                <a:solidFill>
                  <a:srgbClr val="FF0000"/>
                </a:solidFill>
              </a:rPr>
              <a:t>financial market </a:t>
            </a:r>
            <a:r>
              <a:rPr lang="en-US" altLang="zh-TW" dirty="0">
                <a:solidFill>
                  <a:srgbClr val="FF0000"/>
                </a:solidFill>
              </a:rPr>
              <a:t>trends</a:t>
            </a:r>
            <a:r>
              <a:rPr lang="en-US" altLang="zh-TW" dirty="0"/>
              <a:t> of the Media.</a:t>
            </a:r>
            <a:endParaRPr lang="zh-TW" altLang="en-US" dirty="0"/>
          </a:p>
        </p:txBody>
      </p:sp>
      <p:sp>
        <p:nvSpPr>
          <p:cNvPr id="4" name="投影片編號版面配置區 3"/>
          <p:cNvSpPr>
            <a:spLocks noGrp="1"/>
          </p:cNvSpPr>
          <p:nvPr>
            <p:ph type="sldNum" sz="quarter" idx="12"/>
          </p:nvPr>
        </p:nvSpPr>
        <p:spPr/>
        <p:txBody>
          <a:bodyPr/>
          <a:lstStyle/>
          <a:p>
            <a:fld id="{97AE402F-9171-4F92-A403-4FC7DED30397}" type="slidenum">
              <a:rPr lang="zh-TW" altLang="en-US" smtClean="0"/>
              <a:t>136</a:t>
            </a:fld>
            <a:endParaRPr lang="zh-TW" altLang="en-US"/>
          </a:p>
        </p:txBody>
      </p:sp>
    </p:spTree>
    <p:extLst>
      <p:ext uri="{BB962C8B-B14F-4D97-AF65-F5344CB8AC3E}">
        <p14:creationId xmlns:p14="http://schemas.microsoft.com/office/powerpoint/2010/main" val="105092266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1904" y="1076431"/>
            <a:ext cx="9130408" cy="1834285"/>
          </a:xfrm>
        </p:spPr>
        <p:txBody>
          <a:bodyPr>
            <a:noAutofit/>
          </a:bodyPr>
          <a:lstStyle/>
          <a:p>
            <a:r>
              <a:rPr lang="en-US" altLang="zh-TW" b="1" dirty="0">
                <a:solidFill>
                  <a:schemeClr val="accent1">
                    <a:lumMod val="75000"/>
                  </a:schemeClr>
                </a:solidFill>
              </a:rPr>
              <a:t>Deep Learning for </a:t>
            </a:r>
            <a:r>
              <a:rPr lang="en-US" altLang="zh-TW" b="1" dirty="0" smtClean="0">
                <a:solidFill>
                  <a:schemeClr val="accent1">
                    <a:lumMod val="75000"/>
                  </a:schemeClr>
                </a:solidFill>
              </a:rPr>
              <a:t/>
            </a:r>
            <a:br>
              <a:rPr lang="en-US" altLang="zh-TW" b="1" dirty="0" smtClean="0">
                <a:solidFill>
                  <a:schemeClr val="accent1">
                    <a:lumMod val="75000"/>
                  </a:schemeClr>
                </a:solidFill>
              </a:rPr>
            </a:br>
            <a:r>
              <a:rPr lang="en-US" altLang="zh-TW" b="1" dirty="0" smtClean="0">
                <a:solidFill>
                  <a:schemeClr val="accent1">
                    <a:lumMod val="75000"/>
                  </a:schemeClr>
                </a:solidFill>
              </a:rPr>
              <a:t>Financial </a:t>
            </a:r>
            <a:r>
              <a:rPr lang="en-US" altLang="zh-TW" b="1" dirty="0">
                <a:solidFill>
                  <a:schemeClr val="accent1">
                    <a:lumMod val="75000"/>
                  </a:schemeClr>
                </a:solidFill>
              </a:rPr>
              <a:t>Sentiment Analysis </a:t>
            </a:r>
            <a:r>
              <a:rPr lang="en-US" altLang="zh-TW" b="1" dirty="0" smtClean="0">
                <a:solidFill>
                  <a:schemeClr val="accent1">
                    <a:lumMod val="75000"/>
                  </a:schemeClr>
                </a:solidFill>
              </a:rPr>
              <a:t/>
            </a:r>
            <a:br>
              <a:rPr lang="en-US" altLang="zh-TW" b="1" dirty="0" smtClean="0">
                <a:solidFill>
                  <a:schemeClr val="accent1">
                    <a:lumMod val="75000"/>
                  </a:schemeClr>
                </a:solidFill>
              </a:rPr>
            </a:br>
            <a:r>
              <a:rPr lang="en-US" altLang="zh-TW" b="1" dirty="0" smtClean="0">
                <a:solidFill>
                  <a:schemeClr val="accent1">
                    <a:lumMod val="75000"/>
                  </a:schemeClr>
                </a:solidFill>
              </a:rPr>
              <a:t>on </a:t>
            </a:r>
            <a:r>
              <a:rPr lang="en-US" altLang="zh-TW" b="1" dirty="0">
                <a:solidFill>
                  <a:schemeClr val="accent1">
                    <a:lumMod val="75000"/>
                  </a:schemeClr>
                </a:solidFill>
              </a:rPr>
              <a:t>Finance News Providers</a:t>
            </a:r>
          </a:p>
        </p:txBody>
      </p:sp>
      <p:sp>
        <p:nvSpPr>
          <p:cNvPr id="6" name="矩形 5"/>
          <p:cNvSpPr/>
          <p:nvPr/>
        </p:nvSpPr>
        <p:spPr>
          <a:xfrm>
            <a:off x="2183808" y="4768254"/>
            <a:ext cx="2092304" cy="523220"/>
          </a:xfrm>
          <a:prstGeom prst="rect">
            <a:avLst/>
          </a:prstGeom>
        </p:spPr>
        <p:txBody>
          <a:bodyPr wrap="none">
            <a:spAutoFit/>
          </a:bodyPr>
          <a:lstStyle/>
          <a:p>
            <a:pPr algn="ctr"/>
            <a:r>
              <a:rPr lang="en-US" altLang="zh-TW" sz="2800" b="1" dirty="0" smtClean="0">
                <a:solidFill>
                  <a:schemeClr val="tx2"/>
                </a:solidFill>
                <a:latin typeface="+mj-lt"/>
                <a:ea typeface="Arial Unicode MS" pitchFamily="34" charset="-120"/>
                <a:cs typeface="Arial Unicode MS" pitchFamily="34" charset="-120"/>
              </a:rPr>
              <a:t>Min-</a:t>
            </a:r>
            <a:r>
              <a:rPr lang="en-US" altLang="zh-TW" sz="2800" b="1" dirty="0" err="1" smtClean="0">
                <a:solidFill>
                  <a:schemeClr val="tx2"/>
                </a:solidFill>
                <a:latin typeface="+mj-lt"/>
                <a:ea typeface="Arial Unicode MS" pitchFamily="34" charset="-120"/>
                <a:cs typeface="Arial Unicode MS" pitchFamily="34" charset="-120"/>
              </a:rPr>
              <a:t>Yuh</a:t>
            </a:r>
            <a:r>
              <a:rPr lang="en-US" altLang="zh-TW" sz="2800" b="1" dirty="0" smtClean="0">
                <a:solidFill>
                  <a:schemeClr val="tx2"/>
                </a:solidFill>
                <a:latin typeface="+mj-lt"/>
                <a:ea typeface="Arial Unicode MS" pitchFamily="34" charset="-120"/>
                <a:cs typeface="Arial Unicode MS" pitchFamily="34" charset="-120"/>
              </a:rPr>
              <a:t> Day</a:t>
            </a:r>
            <a:endParaRPr lang="zh-TW" altLang="en-US" sz="2800" b="1" dirty="0">
              <a:solidFill>
                <a:schemeClr val="tx2"/>
              </a:solidFill>
              <a:latin typeface="+mj-lt"/>
              <a:ea typeface="Arial Unicode MS" pitchFamily="34" charset="-120"/>
              <a:cs typeface="Arial Unicode MS" pitchFamily="34" charset="-120"/>
            </a:endParaRPr>
          </a:p>
        </p:txBody>
      </p:sp>
      <p:sp>
        <p:nvSpPr>
          <p:cNvPr id="14" name="矩形 13"/>
          <p:cNvSpPr/>
          <p:nvPr/>
        </p:nvSpPr>
        <p:spPr>
          <a:xfrm>
            <a:off x="4932040" y="4738637"/>
            <a:ext cx="2308645" cy="523220"/>
          </a:xfrm>
          <a:prstGeom prst="rect">
            <a:avLst/>
          </a:prstGeom>
        </p:spPr>
        <p:txBody>
          <a:bodyPr wrap="none">
            <a:spAutoFit/>
          </a:bodyPr>
          <a:lstStyle/>
          <a:p>
            <a:r>
              <a:rPr lang="en-US" altLang="zh-TW" sz="2800" b="1" dirty="0">
                <a:solidFill>
                  <a:schemeClr val="accent5">
                    <a:lumMod val="50000"/>
                  </a:schemeClr>
                </a:solidFill>
                <a:latin typeface="+mj-lt"/>
                <a:ea typeface="Arial Unicode MS" pitchFamily="34" charset="-120"/>
                <a:cs typeface="Arial Unicode MS" pitchFamily="34" charset="-120"/>
              </a:rPr>
              <a:t>Chia-Chou Lee</a:t>
            </a:r>
            <a:endParaRPr lang="zh-TW" altLang="en-US" sz="2800" b="1" dirty="0">
              <a:solidFill>
                <a:schemeClr val="accent5">
                  <a:lumMod val="50000"/>
                </a:schemeClr>
              </a:solidFill>
              <a:latin typeface="+mj-lt"/>
              <a:ea typeface="Arial Unicode MS" pitchFamily="34" charset="-120"/>
              <a:cs typeface="Arial Unicode MS" pitchFamily="34" charset="-120"/>
            </a:endParaRPr>
          </a:p>
        </p:txBody>
      </p:sp>
      <p:sp>
        <p:nvSpPr>
          <p:cNvPr id="3" name="矩形 2"/>
          <p:cNvSpPr/>
          <p:nvPr/>
        </p:nvSpPr>
        <p:spPr>
          <a:xfrm>
            <a:off x="1107322" y="5229919"/>
            <a:ext cx="6929355" cy="892552"/>
          </a:xfrm>
          <a:prstGeom prst="rect">
            <a:avLst/>
          </a:prstGeom>
        </p:spPr>
        <p:txBody>
          <a:bodyPr wrap="square">
            <a:spAutoFit/>
          </a:bodyPr>
          <a:lstStyle/>
          <a:p>
            <a:pPr algn="ctr"/>
            <a:r>
              <a:rPr lang="zh-TW" altLang="en-US" sz="2600" b="1" dirty="0">
                <a:solidFill>
                  <a:srgbClr val="C00000"/>
                </a:solidFill>
                <a:latin typeface="+mj-lt"/>
                <a:ea typeface="+mj-ea"/>
                <a:cs typeface="+mj-cs"/>
              </a:rPr>
              <a:t>Department of Information Management </a:t>
            </a:r>
          </a:p>
          <a:p>
            <a:pPr algn="ctr"/>
            <a:r>
              <a:rPr lang="zh-TW" altLang="en-US" sz="2600" b="1" dirty="0">
                <a:solidFill>
                  <a:srgbClr val="C00000"/>
                </a:solidFill>
                <a:latin typeface="+mj-lt"/>
                <a:ea typeface="+mj-ea"/>
                <a:cs typeface="+mj-cs"/>
              </a:rPr>
              <a:t>Tamkang University, Taiwan</a:t>
            </a:r>
          </a:p>
        </p:txBody>
      </p:sp>
      <p:sp>
        <p:nvSpPr>
          <p:cNvPr id="44" name="副標題 2"/>
          <p:cNvSpPr txBox="1">
            <a:spLocks/>
          </p:cNvSpPr>
          <p:nvPr/>
        </p:nvSpPr>
        <p:spPr>
          <a:xfrm>
            <a:off x="971600" y="6635408"/>
            <a:ext cx="7200800" cy="222591"/>
          </a:xfrm>
          <a:prstGeom prst="rect">
            <a:avLst/>
          </a:prstGeom>
        </p:spPr>
        <p:txBody>
          <a:bodyPr vert="horz" lIns="91440" tIns="45720" rIns="91440" bIns="45720" rtlCol="0">
            <a:noAutofit/>
          </a:bodyPr>
          <a:lstStyle/>
          <a:p>
            <a:pPr lvl="0" algn="ctr">
              <a:defRPr/>
            </a:pPr>
            <a:r>
              <a:rPr lang="en-US" altLang="zh-TW" sz="1200" dirty="0" smtClean="0">
                <a:solidFill>
                  <a:schemeClr val="bg1">
                    <a:lumMod val="50000"/>
                  </a:schemeClr>
                </a:solidFill>
                <a:latin typeface="Calibri" charset="0"/>
                <a:ea typeface="Calibri" charset="0"/>
                <a:cs typeface="Calibri" charset="0"/>
              </a:rPr>
              <a:t>MSNDS 2016, IEEE/ACM ASONAM 2016, </a:t>
            </a:r>
            <a:r>
              <a:rPr lang="it-IT" altLang="zh-TW" sz="1200" dirty="0">
                <a:solidFill>
                  <a:schemeClr val="bg1">
                    <a:lumMod val="50000"/>
                  </a:schemeClr>
                </a:solidFill>
                <a:latin typeface="Calibri" charset="0"/>
                <a:ea typeface="Calibri" charset="0"/>
                <a:cs typeface="Calibri" charset="0"/>
              </a:rPr>
              <a:t>San Francisco, CA, USA, August 18-21, 2016</a:t>
            </a:r>
          </a:p>
        </p:txBody>
      </p:sp>
      <p:pic>
        <p:nvPicPr>
          <p:cNvPr id="52" name="圖片 5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0542" y="3329057"/>
            <a:ext cx="1180531" cy="1478431"/>
          </a:xfrm>
          <a:prstGeom prst="rect">
            <a:avLst/>
          </a:prstGeom>
        </p:spPr>
      </p:pic>
      <p:sp>
        <p:nvSpPr>
          <p:cNvPr id="55" name="副標題 2"/>
          <p:cNvSpPr txBox="1">
            <a:spLocks/>
          </p:cNvSpPr>
          <p:nvPr/>
        </p:nvSpPr>
        <p:spPr>
          <a:xfrm>
            <a:off x="2195513" y="6165999"/>
            <a:ext cx="5113337" cy="287337"/>
          </a:xfrm>
          <a:prstGeom prst="rect">
            <a:avLst/>
          </a:prstGeom>
        </p:spPr>
        <p:txBody>
          <a:bodyPr>
            <a:normAutofit fontScale="77500" lnSpcReduction="20000"/>
          </a:bodyPr>
          <a:lstStyle/>
          <a:p>
            <a:pPr algn="ctr" fontAlgn="auto">
              <a:spcBef>
                <a:spcPct val="20000"/>
              </a:spcBef>
              <a:spcAft>
                <a:spcPts val="0"/>
              </a:spcAft>
              <a:buFont typeface="Arial" pitchFamily="34" charset="0"/>
              <a:buNone/>
              <a:defRPr/>
            </a:pPr>
            <a:r>
              <a:rPr kumimoji="0" lang="en-US" altLang="zh-TW" sz="2000" dirty="0">
                <a:solidFill>
                  <a:schemeClr val="tx1">
                    <a:tint val="75000"/>
                  </a:schemeClr>
                </a:solidFill>
                <a:latin typeface="+mn-lt"/>
                <a:ea typeface="+mn-ea"/>
                <a:hlinkClick r:id="rId4"/>
              </a:rPr>
              <a:t>myday@mail.tku.edu.tw</a:t>
            </a:r>
            <a:endParaRPr kumimoji="0" lang="en-US" altLang="zh-TW" sz="2000" dirty="0">
              <a:solidFill>
                <a:schemeClr val="tx1">
                  <a:tint val="75000"/>
                </a:schemeClr>
              </a:solidFill>
              <a:latin typeface="+mn-lt"/>
              <a:ea typeface="+mn-ea"/>
            </a:endParaRPr>
          </a:p>
        </p:txBody>
      </p:sp>
      <p:pic>
        <p:nvPicPr>
          <p:cNvPr id="56" name="Picture 5" descr="C:\Users\myday\Downloads\TKU-logo-12cm.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64350" y="71438"/>
            <a:ext cx="7683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文字方塊 14"/>
          <p:cNvSpPr txBox="1">
            <a:spLocks noChangeArrowheads="1"/>
          </p:cNvSpPr>
          <p:nvPr/>
        </p:nvSpPr>
        <p:spPr bwMode="auto">
          <a:xfrm>
            <a:off x="7632700" y="42863"/>
            <a:ext cx="1476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kumimoji="0" lang="en-US" altLang="zh-TW" sz="2400" b="1">
                <a:solidFill>
                  <a:srgbClr val="FF0000"/>
                </a:solidFill>
              </a:rPr>
              <a:t>Tamkang </a:t>
            </a:r>
            <a:br>
              <a:rPr kumimoji="0" lang="en-US" altLang="zh-TW" sz="2400" b="1">
                <a:solidFill>
                  <a:srgbClr val="FF0000"/>
                </a:solidFill>
              </a:rPr>
            </a:br>
            <a:r>
              <a:rPr kumimoji="0" lang="en-US" altLang="zh-TW" sz="2400" b="1">
                <a:solidFill>
                  <a:srgbClr val="FF0000"/>
                </a:solidFill>
              </a:rPr>
              <a:t>University</a:t>
            </a:r>
            <a:endParaRPr kumimoji="0" lang="zh-TW" altLang="en-US" sz="2400" b="1">
              <a:solidFill>
                <a:srgbClr val="FF0000"/>
              </a:solidFill>
            </a:endParaRPr>
          </a:p>
        </p:txBody>
      </p:sp>
      <p:pic>
        <p:nvPicPr>
          <p:cNvPr id="13" name="圖片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2075" y="77788"/>
            <a:ext cx="923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99501" y="6464369"/>
            <a:ext cx="8764562" cy="276999"/>
          </a:xfrm>
          <a:prstGeom prst="rect">
            <a:avLst/>
          </a:prstGeom>
        </p:spPr>
        <p:txBody>
          <a:bodyPr wrap="square">
            <a:spAutoFit/>
          </a:bodyPr>
          <a:lstStyle/>
          <a:p>
            <a:pPr algn="ctr"/>
            <a:r>
              <a:rPr lang="en-US" altLang="zh-TW" sz="1200" dirty="0">
                <a:solidFill>
                  <a:schemeClr val="bg1">
                    <a:lumMod val="50000"/>
                  </a:schemeClr>
                </a:solidFill>
                <a:latin typeface="Calibri" charset="0"/>
                <a:ea typeface="Calibri" charset="0"/>
                <a:cs typeface="Calibri" charset="0"/>
              </a:rPr>
              <a:t>The 7th International Workshop on Mining and Analyzing Social Networks for Decision Support (MSNDS 2016)</a:t>
            </a:r>
            <a:endParaRPr lang="zh-TW" altLang="en-US" sz="1200" dirty="0">
              <a:solidFill>
                <a:schemeClr val="bg1">
                  <a:lumMod val="50000"/>
                </a:schemeClr>
              </a:solidFill>
              <a:latin typeface="Calibri" charset="0"/>
              <a:ea typeface="Calibri" charset="0"/>
              <a:cs typeface="Calibri" charset="0"/>
            </a:endParaRPr>
          </a:p>
        </p:txBody>
      </p:sp>
      <p:sp>
        <p:nvSpPr>
          <p:cNvPr id="15" name="文字方塊 14"/>
          <p:cNvSpPr txBox="1">
            <a:spLocks noChangeArrowheads="1"/>
          </p:cNvSpPr>
          <p:nvPr/>
        </p:nvSpPr>
        <p:spPr bwMode="auto">
          <a:xfrm>
            <a:off x="2807928" y="46946"/>
            <a:ext cx="3528144" cy="861774"/>
          </a:xfrm>
          <a:prstGeom prst="rect">
            <a:avLst/>
          </a:prstGeom>
          <a:noFill/>
          <a:ln w="9525">
            <a:noFill/>
            <a:miter lim="800000"/>
            <a:headEnd/>
            <a:tailEnd/>
          </a:ln>
        </p:spPr>
        <p:txBody>
          <a:bodyPr wrap="square">
            <a:spAutoFit/>
          </a:bodyPr>
          <a:lstStyle/>
          <a:p>
            <a:pPr algn="ctr"/>
            <a:r>
              <a:rPr kumimoji="0" lang="en-US" altLang="zh-TW" sz="5000" b="1" dirty="0" smtClean="0">
                <a:solidFill>
                  <a:srgbClr val="FF0000"/>
                </a:solidFill>
                <a:latin typeface="Calibri" pitchFamily="34" charset="0"/>
              </a:rPr>
              <a:t>Q&amp;A</a:t>
            </a:r>
            <a:endParaRPr kumimoji="0" lang="zh-TW" altLang="en-US" sz="5000" b="1" dirty="0">
              <a:solidFill>
                <a:srgbClr val="FF0000"/>
              </a:solidFill>
              <a:latin typeface="Calibri" pitchFamily="34" charset="0"/>
            </a:endParaRPr>
          </a:p>
        </p:txBody>
      </p:sp>
      <p:pic>
        <p:nvPicPr>
          <p:cNvPr id="1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97257" y="3329057"/>
            <a:ext cx="1090967" cy="1499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70092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en-US" altLang="zh-TW" sz="6000" dirty="0" smtClean="0">
                <a:solidFill>
                  <a:schemeClr val="accent1"/>
                </a:solidFill>
              </a:rPr>
              <a:t>Summary</a:t>
            </a:r>
            <a:endParaRPr lang="zh-TW" altLang="en-US" sz="6000" dirty="0" smtClean="0">
              <a:solidFill>
                <a:schemeClr val="accent1"/>
              </a:solidFill>
            </a:endParaRPr>
          </a:p>
        </p:txBody>
      </p:sp>
      <p:sp>
        <p:nvSpPr>
          <p:cNvPr id="922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F1D03E8-FF17-4F01-A2FF-4ABF1F4BD2CF}" type="slidenum">
              <a:rPr lang="zh-TW" altLang="en-US" sz="1200" smtClean="0">
                <a:solidFill>
                  <a:srgbClr val="898989"/>
                </a:solidFill>
              </a:rPr>
              <a:pPr eaLnBrk="1" hangingPunct="1">
                <a:spcBef>
                  <a:spcPct val="0"/>
                </a:spcBef>
                <a:buFontTx/>
                <a:buNone/>
              </a:pPr>
              <a:t>138</a:t>
            </a:fld>
            <a:endParaRPr lang="zh-TW" altLang="en-US" sz="1200" smtClean="0">
              <a:solidFill>
                <a:srgbClr val="898989"/>
              </a:solidFill>
            </a:endParaRPr>
          </a:p>
        </p:txBody>
      </p:sp>
      <p:sp>
        <p:nvSpPr>
          <p:cNvPr id="9" name="內容版面配置區 2"/>
          <p:cNvSpPr>
            <a:spLocks noGrp="1"/>
          </p:cNvSpPr>
          <p:nvPr>
            <p:ph idx="1"/>
          </p:nvPr>
        </p:nvSpPr>
        <p:spPr>
          <a:xfrm>
            <a:off x="395288" y="1556793"/>
            <a:ext cx="8229600" cy="4597946"/>
          </a:xfrm>
        </p:spPr>
        <p:txBody>
          <a:bodyPr/>
          <a:lstStyle/>
          <a:p>
            <a:r>
              <a:rPr lang="en-US" altLang="zh-TW" sz="5000" dirty="0" err="1" smtClean="0">
                <a:solidFill>
                  <a:schemeClr val="accent1"/>
                </a:solidFill>
              </a:rPr>
              <a:t>FinTech</a:t>
            </a:r>
            <a:endParaRPr lang="en-US" altLang="zh-TW" sz="5000" dirty="0" smtClean="0">
              <a:solidFill>
                <a:schemeClr val="accent1"/>
              </a:solidFill>
            </a:endParaRPr>
          </a:p>
          <a:p>
            <a:r>
              <a:rPr lang="en-US" altLang="zh-TW" sz="5000" dirty="0" err="1" smtClean="0">
                <a:solidFill>
                  <a:schemeClr val="accent1"/>
                </a:solidFill>
              </a:rPr>
              <a:t>Robo</a:t>
            </a:r>
            <a:r>
              <a:rPr lang="en-US" altLang="zh-TW" sz="5000" dirty="0" smtClean="0">
                <a:solidFill>
                  <a:schemeClr val="accent1"/>
                </a:solidFill>
              </a:rPr>
              <a:t>-Advisors</a:t>
            </a:r>
          </a:p>
          <a:p>
            <a:r>
              <a:rPr lang="en-US" altLang="zh-TW" sz="5000" dirty="0">
                <a:solidFill>
                  <a:schemeClr val="accent1"/>
                </a:solidFill>
              </a:rPr>
              <a:t>Financial Sentiment Analysis</a:t>
            </a:r>
            <a:endParaRPr lang="en-US" altLang="zh-TW" sz="5000" dirty="0" smtClean="0">
              <a:solidFill>
                <a:schemeClr val="accent1"/>
              </a:solidFill>
            </a:endParaRPr>
          </a:p>
        </p:txBody>
      </p:sp>
    </p:spTree>
    <p:extLst>
      <p:ext uri="{BB962C8B-B14F-4D97-AF65-F5344CB8AC3E}">
        <p14:creationId xmlns:p14="http://schemas.microsoft.com/office/powerpoint/2010/main" val="2872960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457200" y="0"/>
            <a:ext cx="8229600" cy="981075"/>
          </a:xfrm>
        </p:spPr>
        <p:txBody>
          <a:bodyPr/>
          <a:lstStyle/>
          <a:p>
            <a:r>
              <a:rPr lang="en-US" altLang="zh-TW" smtClean="0">
                <a:solidFill>
                  <a:srgbClr val="4F81BD"/>
                </a:solidFill>
              </a:rPr>
              <a:t>References</a:t>
            </a:r>
          </a:p>
        </p:txBody>
      </p:sp>
      <p:sp>
        <p:nvSpPr>
          <p:cNvPr id="183299" name="Content Placeholder 2"/>
          <p:cNvSpPr>
            <a:spLocks noGrp="1"/>
          </p:cNvSpPr>
          <p:nvPr>
            <p:ph idx="1"/>
          </p:nvPr>
        </p:nvSpPr>
        <p:spPr>
          <a:xfrm>
            <a:off x="179512" y="764703"/>
            <a:ext cx="8640960" cy="5755159"/>
          </a:xfrm>
        </p:spPr>
        <p:txBody>
          <a:bodyPr/>
          <a:lstStyle/>
          <a:p>
            <a:pPr eaLnBrk="1" hangingPunct="1"/>
            <a:endParaRPr lang="en-US" altLang="zh-TW" sz="1800" dirty="0" smtClean="0"/>
          </a:p>
          <a:p>
            <a:pPr eaLnBrk="1" hangingPunct="1"/>
            <a:r>
              <a:rPr lang="en-US" altLang="zh-TW" sz="1800" dirty="0"/>
              <a:t>Susanne Chishti and Janos </a:t>
            </a:r>
            <a:r>
              <a:rPr lang="en-US" altLang="zh-TW" sz="1800" dirty="0" err="1" smtClean="0"/>
              <a:t>Barberis</a:t>
            </a:r>
            <a:r>
              <a:rPr lang="en-US" altLang="zh-TW" sz="1800" dirty="0" smtClean="0"/>
              <a:t> (2016), “The </a:t>
            </a:r>
            <a:r>
              <a:rPr lang="en-US" altLang="zh-TW" sz="1800" dirty="0"/>
              <a:t>FINTECH Book: The Financial Technology Handbook for Investors, Entrepreneurs and </a:t>
            </a:r>
            <a:r>
              <a:rPr lang="en-US" altLang="zh-TW" sz="1800" dirty="0" smtClean="0"/>
              <a:t>Visionaries”, Wiley.</a:t>
            </a:r>
            <a:endParaRPr lang="en-US" altLang="zh-TW" sz="1800" dirty="0"/>
          </a:p>
          <a:p>
            <a:pPr eaLnBrk="1" hangingPunct="1"/>
            <a:r>
              <a:rPr lang="en-US" altLang="zh-TW" sz="1800" dirty="0"/>
              <a:t>Paolo </a:t>
            </a:r>
            <a:r>
              <a:rPr lang="en-US" altLang="zh-TW" sz="1800" dirty="0" err="1" smtClean="0"/>
              <a:t>Sironi</a:t>
            </a:r>
            <a:r>
              <a:rPr lang="en-US" altLang="zh-TW" sz="1800" dirty="0" smtClean="0"/>
              <a:t> (2016), “</a:t>
            </a:r>
            <a:r>
              <a:rPr lang="en-US" altLang="zh-TW" sz="1800" dirty="0" err="1" smtClean="0"/>
              <a:t>FinTech</a:t>
            </a:r>
            <a:r>
              <a:rPr lang="en-US" altLang="zh-TW" sz="1800" dirty="0" smtClean="0"/>
              <a:t> </a:t>
            </a:r>
            <a:r>
              <a:rPr lang="en-US" altLang="zh-TW" sz="1800" dirty="0"/>
              <a:t>Innovation: From </a:t>
            </a:r>
            <a:r>
              <a:rPr lang="en-US" altLang="zh-TW" sz="1800" dirty="0" err="1"/>
              <a:t>Robo</a:t>
            </a:r>
            <a:r>
              <a:rPr lang="en-US" altLang="zh-TW" sz="1800" dirty="0"/>
              <a:t>-Advisors to Goal Based Investing and </a:t>
            </a:r>
            <a:r>
              <a:rPr lang="en-US" altLang="zh-TW" sz="1800" dirty="0" smtClean="0"/>
              <a:t>Gamification”, Wiley.</a:t>
            </a:r>
            <a:endParaRPr lang="en-US" altLang="zh-TW" sz="1800" dirty="0"/>
          </a:p>
          <a:p>
            <a:pPr eaLnBrk="1" hangingPunct="1"/>
            <a:r>
              <a:rPr lang="en-US" altLang="zh-TW" sz="1800" dirty="0" err="1"/>
              <a:t>Musto</a:t>
            </a:r>
            <a:r>
              <a:rPr lang="en-US" altLang="zh-TW" sz="1800" dirty="0"/>
              <a:t>, C., </a:t>
            </a:r>
            <a:r>
              <a:rPr lang="en-US" altLang="zh-TW" sz="1800" dirty="0" err="1"/>
              <a:t>Semeraro</a:t>
            </a:r>
            <a:r>
              <a:rPr lang="en-US" altLang="zh-TW" sz="1800" dirty="0"/>
              <a:t>, G., Lops, P., de </a:t>
            </a:r>
            <a:r>
              <a:rPr lang="en-US" altLang="zh-TW" sz="1800" dirty="0" err="1"/>
              <a:t>Gemmis</a:t>
            </a:r>
            <a:r>
              <a:rPr lang="en-US" altLang="zh-TW" sz="1800" dirty="0"/>
              <a:t>, M., &amp; </a:t>
            </a:r>
            <a:r>
              <a:rPr lang="en-US" altLang="zh-TW" sz="1800" dirty="0" err="1"/>
              <a:t>Lekkas</a:t>
            </a:r>
            <a:r>
              <a:rPr lang="en-US" altLang="zh-TW" sz="1800" dirty="0"/>
              <a:t>, G. (2015). Personalized finance advisory through case-based recommender systems and diversification strategies. Decision Support Systems, 77, 100-111</a:t>
            </a:r>
            <a:r>
              <a:rPr lang="en-US" altLang="zh-TW" sz="1800" dirty="0" smtClean="0"/>
              <a:t>.</a:t>
            </a:r>
          </a:p>
          <a:p>
            <a:pPr eaLnBrk="1" hangingPunct="1"/>
            <a:r>
              <a:rPr lang="en-US" altLang="zh-TW" sz="1800" dirty="0" err="1" smtClean="0"/>
              <a:t>Rubino</a:t>
            </a:r>
            <a:r>
              <a:rPr lang="en-US" altLang="zh-TW" sz="1800" dirty="0"/>
              <a:t>, J. (2016). My Favorite Robot. CFA Institute Magazine, 27(3), 43-46</a:t>
            </a:r>
            <a:r>
              <a:rPr lang="en-US" altLang="zh-TW" sz="1800" dirty="0" smtClean="0"/>
              <a:t>.</a:t>
            </a:r>
          </a:p>
          <a:p>
            <a:pPr eaLnBrk="1" hangingPunct="1"/>
            <a:r>
              <a:rPr lang="en-US" altLang="zh-TW" sz="1800" dirty="0" smtClean="0"/>
              <a:t>Min-</a:t>
            </a:r>
            <a:r>
              <a:rPr lang="en-US" altLang="zh-TW" sz="1800" dirty="0" err="1" smtClean="0"/>
              <a:t>Yuh</a:t>
            </a:r>
            <a:r>
              <a:rPr lang="en-US" altLang="zh-TW" sz="1800" dirty="0" smtClean="0"/>
              <a:t> </a:t>
            </a:r>
            <a:r>
              <a:rPr lang="en-US" altLang="zh-TW" sz="1800" dirty="0"/>
              <a:t>Day and Chia-Chou </a:t>
            </a:r>
            <a:r>
              <a:rPr lang="en-US" altLang="zh-TW" sz="1800" dirty="0" smtClean="0"/>
              <a:t>Lee (2016), </a:t>
            </a:r>
            <a:r>
              <a:rPr lang="en-US" altLang="zh-TW" sz="1800" dirty="0"/>
              <a:t>"Deep Learning for Financial Sentiment Analysis on Finance News Providers", The 7th International Workshop on Mining and Analyzing Social Networks for Decision Support (MSNDS 2016), San Francisco, California, USA, Aug 18-21, 2016, in Proceedings of the 2016 IEEE/ACM International Conference on Advances in Social Networks Analysis and Mining (ASONAM 2016), San Francisco, California, USA, Aug 18-21, 2016.</a:t>
            </a:r>
          </a:p>
        </p:txBody>
      </p:sp>
      <p:sp>
        <p:nvSpPr>
          <p:cNvPr id="1833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1331581-46B0-4EFB-9CB3-F4EEDED589C5}" type="slidenum">
              <a:rPr lang="zh-TW" altLang="en-US" sz="1200" smtClean="0">
                <a:solidFill>
                  <a:srgbClr val="898989"/>
                </a:solidFill>
              </a:rPr>
              <a:pPr eaLnBrk="1" hangingPunct="1">
                <a:spcBef>
                  <a:spcPct val="0"/>
                </a:spcBef>
                <a:buFontTx/>
                <a:buNone/>
              </a:pPr>
              <a:t>139</a:t>
            </a:fld>
            <a:endParaRPr lang="zh-TW" altLang="en-US" sz="1200" smtClean="0">
              <a:solidFill>
                <a:srgbClr val="898989"/>
              </a:solidFill>
            </a:endParaRPr>
          </a:p>
        </p:txBody>
      </p:sp>
    </p:spTree>
    <p:extLst>
      <p:ext uri="{BB962C8B-B14F-4D97-AF65-F5344CB8AC3E}">
        <p14:creationId xmlns:p14="http://schemas.microsoft.com/office/powerpoint/2010/main" val="334906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sz="16000" dirty="0" smtClean="0">
                <a:solidFill>
                  <a:srgbClr val="FF0000"/>
                </a:solidFill>
              </a:rPr>
              <a:t>Market</a:t>
            </a:r>
            <a:endParaRPr lang="en-US" sz="160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14</a:t>
            </a:fld>
            <a:endParaRPr lang="zh-TW" altLang="en-US"/>
          </a:p>
        </p:txBody>
      </p:sp>
    </p:spTree>
    <p:extLst>
      <p:ext uri="{BB962C8B-B14F-4D97-AF65-F5344CB8AC3E}">
        <p14:creationId xmlns:p14="http://schemas.microsoft.com/office/powerpoint/2010/main" val="1727148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618" y="105740"/>
            <a:ext cx="8229600" cy="802980"/>
          </a:xfrm>
        </p:spPr>
        <p:txBody>
          <a:bodyPr/>
          <a:lstStyle/>
          <a:p>
            <a:r>
              <a:rPr lang="en-US" sz="5400" dirty="0" smtClean="0">
                <a:solidFill>
                  <a:schemeClr val="accent1"/>
                </a:solidFill>
              </a:rPr>
              <a:t>Financial Services</a:t>
            </a:r>
            <a:endParaRPr lang="en-US" sz="54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15</a:t>
            </a:fld>
            <a:endParaRPr lang="zh-TW" altLang="en-US"/>
          </a:p>
        </p:txBody>
      </p:sp>
      <p:sp>
        <p:nvSpPr>
          <p:cNvPr id="5" name="Rectangle 4"/>
          <p:cNvSpPr/>
          <p:nvPr/>
        </p:nvSpPr>
        <p:spPr>
          <a:xfrm>
            <a:off x="1079607" y="6579314"/>
            <a:ext cx="6984785" cy="246221"/>
          </a:xfrm>
          <a:prstGeom prst="rect">
            <a:avLst/>
          </a:prstGeom>
        </p:spPr>
        <p:txBody>
          <a:bodyPr wrap="square">
            <a:spAutoFit/>
          </a:bodyPr>
          <a:lstStyle/>
          <a:p>
            <a:pPr algn="ctr"/>
            <a:r>
              <a:rPr lang="en-US" sz="1000" smtClean="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www.crackitt.com</a:t>
            </a:r>
            <a:r>
              <a:rPr lang="en-US" sz="1000" dirty="0">
                <a:solidFill>
                  <a:schemeClr val="bg1">
                    <a:lumMod val="75000"/>
                  </a:schemeClr>
                </a:solidFill>
              </a:rPr>
              <a:t>/7-reasons-why-your-fintech-startup-needs-visual-marketing/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8" y="1319728"/>
            <a:ext cx="9144000" cy="5259586"/>
          </a:xfrm>
          <a:prstGeom prst="rect">
            <a:avLst/>
          </a:prstGeom>
        </p:spPr>
      </p:pic>
    </p:spTree>
    <p:extLst>
      <p:ext uri="{BB962C8B-B14F-4D97-AF65-F5344CB8AC3E}">
        <p14:creationId xmlns:p14="http://schemas.microsoft.com/office/powerpoint/2010/main" val="1996233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406"/>
          </a:xfrm>
        </p:spPr>
        <p:txBody>
          <a:bodyPr/>
          <a:lstStyle/>
          <a:p>
            <a:r>
              <a:rPr lang="en-US" dirty="0">
                <a:solidFill>
                  <a:schemeClr val="accent1"/>
                </a:solidFill>
              </a:rPr>
              <a:t>Financial </a:t>
            </a:r>
            <a:r>
              <a:rPr lang="en-US" dirty="0" smtClean="0">
                <a:solidFill>
                  <a:schemeClr val="accent1"/>
                </a:solidFill>
              </a:rPr>
              <a:t>Revolution </a:t>
            </a:r>
            <a:r>
              <a:rPr lang="en-US" dirty="0">
                <a:solidFill>
                  <a:schemeClr val="accent1"/>
                </a:solidFill>
              </a:rPr>
              <a:t>with Fintech</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16</a:t>
            </a:fld>
            <a:endParaRPr lang="zh-TW" altLang="en-US"/>
          </a:p>
        </p:txBody>
      </p:sp>
      <p:sp>
        <p:nvSpPr>
          <p:cNvPr id="5" name="Rectangle 4"/>
          <p:cNvSpPr/>
          <p:nvPr/>
        </p:nvSpPr>
        <p:spPr>
          <a:xfrm>
            <a:off x="1371600" y="6579314"/>
            <a:ext cx="6400800" cy="246221"/>
          </a:xfrm>
          <a:prstGeom prst="rect">
            <a:avLst/>
          </a:prstGeom>
        </p:spPr>
        <p:txBody>
          <a:bodyPr wrap="square">
            <a:spAutoFit/>
          </a:bodyPr>
          <a:lstStyle/>
          <a:p>
            <a:pPr algn="ctr"/>
            <a:r>
              <a:rPr lang="en-US" sz="1000" dirty="0" smtClean="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www.hedgethink.com</a:t>
            </a:r>
            <a:r>
              <a:rPr lang="en-US" sz="1000" dirty="0">
                <a:solidFill>
                  <a:schemeClr val="bg1">
                    <a:lumMod val="75000"/>
                  </a:schemeClr>
                </a:solidFill>
              </a:rPr>
              <a:t>/</a:t>
            </a:r>
            <a:r>
              <a:rPr lang="en-US" sz="1000" dirty="0" err="1">
                <a:solidFill>
                  <a:schemeClr val="bg1">
                    <a:lumMod val="75000"/>
                  </a:schemeClr>
                </a:solidFill>
              </a:rPr>
              <a:t>fintech</a:t>
            </a:r>
            <a:r>
              <a:rPr lang="en-US" sz="1000" dirty="0">
                <a:solidFill>
                  <a:schemeClr val="bg1">
                    <a:lumMod val="75000"/>
                  </a:schemeClr>
                </a:solidFill>
              </a:rPr>
              <a:t>/european-fintech-top-100/</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5" y="1422588"/>
            <a:ext cx="9060970" cy="5102756"/>
          </a:xfrm>
          <a:prstGeom prst="rect">
            <a:avLst/>
          </a:prstGeom>
        </p:spPr>
      </p:pic>
    </p:spTree>
    <p:extLst>
      <p:ext uri="{BB962C8B-B14F-4D97-AF65-F5344CB8AC3E}">
        <p14:creationId xmlns:p14="http://schemas.microsoft.com/office/powerpoint/2010/main" val="1821286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9075" cy="737485"/>
          </a:xfrm>
        </p:spPr>
        <p:txBody>
          <a:bodyPr/>
          <a:lstStyle/>
          <a:p>
            <a:r>
              <a:rPr lang="en-US" dirty="0">
                <a:solidFill>
                  <a:schemeClr val="accent1"/>
                </a:solidFill>
              </a:rPr>
              <a:t> </a:t>
            </a:r>
            <a:r>
              <a:rPr lang="en-US" dirty="0" err="1" smtClean="0">
                <a:solidFill>
                  <a:schemeClr val="accent1"/>
                </a:solidFill>
              </a:rPr>
              <a:t>FinTech</a:t>
            </a:r>
            <a:r>
              <a:rPr lang="en-US" dirty="0" smtClean="0">
                <a:solidFill>
                  <a:schemeClr val="accent1"/>
                </a:solidFill>
              </a:rPr>
              <a:t>: Financial Services Innovation</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17</a:t>
            </a:fld>
            <a:endParaRPr lang="zh-TW" altLang="en-US"/>
          </a:p>
        </p:txBody>
      </p:sp>
      <p:sp>
        <p:nvSpPr>
          <p:cNvPr id="5" name="Rectangle 4"/>
          <p:cNvSpPr/>
          <p:nvPr/>
        </p:nvSpPr>
        <p:spPr>
          <a:xfrm>
            <a:off x="564486" y="6597352"/>
            <a:ext cx="8015028" cy="276999"/>
          </a:xfrm>
          <a:prstGeom prst="rect">
            <a:avLst/>
          </a:prstGeom>
        </p:spPr>
        <p:txBody>
          <a:bodyPr wrap="square">
            <a:spAutoFit/>
          </a:bodyPr>
          <a:lstStyle/>
          <a:p>
            <a:pPr algn="ctr"/>
            <a:r>
              <a:rPr lang="en-US" sz="1200" dirty="0" smtClean="0">
                <a:solidFill>
                  <a:schemeClr val="bg1">
                    <a:lumMod val="75000"/>
                  </a:schemeClr>
                </a:solidFill>
              </a:rPr>
              <a:t>Source</a:t>
            </a:r>
            <a:r>
              <a:rPr lang="en-US" sz="1200" dirty="0">
                <a:solidFill>
                  <a:schemeClr val="bg1">
                    <a:lumMod val="75000"/>
                  </a:schemeClr>
                </a:solidFill>
              </a:rPr>
              <a:t>: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a:blip r:embed="rId2"/>
          <a:stretch>
            <a:fillRect/>
          </a:stretch>
        </p:blipFill>
        <p:spPr>
          <a:xfrm>
            <a:off x="1230111" y="752698"/>
            <a:ext cx="6683778" cy="5805909"/>
          </a:xfrm>
          <a:prstGeom prst="rect">
            <a:avLst/>
          </a:prstGeom>
        </p:spPr>
      </p:pic>
    </p:spTree>
    <p:extLst>
      <p:ext uri="{BB962C8B-B14F-4D97-AF65-F5344CB8AC3E}">
        <p14:creationId xmlns:p14="http://schemas.microsoft.com/office/powerpoint/2010/main" val="1312759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18</a:t>
            </a:fld>
            <a:endParaRPr lang="zh-TW" altLang="en-US"/>
          </a:p>
        </p:txBody>
      </p:sp>
      <p:sp>
        <p:nvSpPr>
          <p:cNvPr id="7" name="Title 1"/>
          <p:cNvSpPr>
            <a:spLocks noGrp="1"/>
          </p:cNvSpPr>
          <p:nvPr>
            <p:ph type="title"/>
          </p:nvPr>
        </p:nvSpPr>
        <p:spPr>
          <a:xfrm>
            <a:off x="-1" y="0"/>
            <a:ext cx="9109075" cy="6519863"/>
          </a:xfrm>
        </p:spPr>
        <p:txBody>
          <a:bodyPr/>
          <a:lstStyle/>
          <a:p>
            <a:r>
              <a:rPr lang="en-US" sz="6000" dirty="0">
                <a:solidFill>
                  <a:schemeClr val="accent1"/>
                </a:solidFill>
              </a:rPr>
              <a:t> </a:t>
            </a:r>
            <a:r>
              <a:rPr lang="en-US" sz="15000" dirty="0" err="1" smtClean="0">
                <a:solidFill>
                  <a:schemeClr val="accent1"/>
                </a:solidFill>
              </a:rPr>
              <a:t>FinTech</a:t>
            </a:r>
            <a:r>
              <a:rPr lang="en-US" sz="15000" dirty="0" smtClean="0">
                <a:solidFill>
                  <a:schemeClr val="accent1"/>
                </a:solidFill>
              </a:rPr>
              <a:t>: </a:t>
            </a:r>
            <a:r>
              <a:rPr lang="en-US" sz="6000" dirty="0" smtClean="0">
                <a:solidFill>
                  <a:schemeClr val="accent1"/>
                </a:solidFill>
              </a:rPr>
              <a:t/>
            </a:r>
            <a:br>
              <a:rPr lang="en-US" sz="6000" dirty="0" smtClean="0">
                <a:solidFill>
                  <a:schemeClr val="accent1"/>
                </a:solidFill>
              </a:rPr>
            </a:br>
            <a:r>
              <a:rPr lang="en-US" sz="6000" dirty="0" smtClean="0">
                <a:solidFill>
                  <a:schemeClr val="accent1"/>
                </a:solidFill>
              </a:rPr>
              <a:t/>
            </a:r>
            <a:br>
              <a:rPr lang="en-US" sz="6000" dirty="0" smtClean="0">
                <a:solidFill>
                  <a:schemeClr val="accent1"/>
                </a:solidFill>
              </a:rPr>
            </a:br>
            <a:r>
              <a:rPr lang="en-US" sz="6000" dirty="0" smtClean="0">
                <a:solidFill>
                  <a:schemeClr val="accent1"/>
                </a:solidFill>
              </a:rPr>
              <a:t>Investment Management</a:t>
            </a:r>
            <a:br>
              <a:rPr lang="en-US" sz="6000" dirty="0" smtClean="0">
                <a:solidFill>
                  <a:schemeClr val="accent1"/>
                </a:solidFill>
              </a:rPr>
            </a:br>
            <a:r>
              <a:rPr lang="en-US" sz="6000" dirty="0">
                <a:solidFill>
                  <a:schemeClr val="accent1"/>
                </a:solidFill>
              </a:rPr>
              <a:t> </a:t>
            </a:r>
            <a:r>
              <a:rPr lang="en-US" sz="6000" dirty="0" smtClean="0">
                <a:solidFill>
                  <a:schemeClr val="accent1"/>
                </a:solidFill>
              </a:rPr>
              <a:t/>
            </a:r>
            <a:br>
              <a:rPr lang="en-US" sz="6000" dirty="0" smtClean="0">
                <a:solidFill>
                  <a:schemeClr val="accent1"/>
                </a:solidFill>
              </a:rPr>
            </a:br>
            <a:r>
              <a:rPr lang="en-US" sz="6000" dirty="0" smtClean="0">
                <a:solidFill>
                  <a:schemeClr val="accent1"/>
                </a:solidFill>
              </a:rPr>
              <a:t>Market Provisioning</a:t>
            </a:r>
            <a:endParaRPr lang="en-US" sz="6000" dirty="0">
              <a:solidFill>
                <a:schemeClr val="accent1"/>
              </a:solidFill>
            </a:endParaRPr>
          </a:p>
        </p:txBody>
      </p:sp>
    </p:spTree>
    <p:extLst>
      <p:ext uri="{BB962C8B-B14F-4D97-AF65-F5344CB8AC3E}">
        <p14:creationId xmlns:p14="http://schemas.microsoft.com/office/powerpoint/2010/main" val="889488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9075" cy="737485"/>
          </a:xfrm>
        </p:spPr>
        <p:txBody>
          <a:bodyPr/>
          <a:lstStyle/>
          <a:p>
            <a:r>
              <a:rPr lang="en-US" dirty="0">
                <a:solidFill>
                  <a:schemeClr val="accent1"/>
                </a:solidFill>
              </a:rPr>
              <a:t> </a:t>
            </a:r>
            <a:r>
              <a:rPr lang="en-US" dirty="0" err="1" smtClean="0">
                <a:solidFill>
                  <a:schemeClr val="accent1"/>
                </a:solidFill>
              </a:rPr>
              <a:t>FinTech</a:t>
            </a:r>
            <a:r>
              <a:rPr lang="en-US" dirty="0" smtClean="0">
                <a:solidFill>
                  <a:schemeClr val="accent1"/>
                </a:solidFill>
              </a:rPr>
              <a:t>: </a:t>
            </a:r>
            <a:r>
              <a:rPr lang="en-US" dirty="0">
                <a:solidFill>
                  <a:schemeClr val="accent1"/>
                </a:solidFill>
              </a:rPr>
              <a:t>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19</a:t>
            </a:fld>
            <a:endParaRPr lang="zh-TW" altLang="en-US"/>
          </a:p>
        </p:txBody>
      </p:sp>
      <p:sp>
        <p:nvSpPr>
          <p:cNvPr id="5" name="Rectangle 4"/>
          <p:cNvSpPr/>
          <p:nvPr/>
        </p:nvSpPr>
        <p:spPr>
          <a:xfrm>
            <a:off x="564486" y="6597352"/>
            <a:ext cx="8015028" cy="276999"/>
          </a:xfrm>
          <a:prstGeom prst="rect">
            <a:avLst/>
          </a:prstGeom>
        </p:spPr>
        <p:txBody>
          <a:bodyPr wrap="square">
            <a:spAutoFit/>
          </a:bodyPr>
          <a:lstStyle/>
          <a:p>
            <a:pPr algn="ctr"/>
            <a:r>
              <a:rPr lang="en-US" sz="1200" dirty="0" smtClean="0">
                <a:solidFill>
                  <a:schemeClr val="bg1">
                    <a:lumMod val="75000"/>
                  </a:schemeClr>
                </a:solidFill>
              </a:rPr>
              <a:t>Source</a:t>
            </a:r>
            <a:r>
              <a:rPr lang="en-US" sz="1200" dirty="0">
                <a:solidFill>
                  <a:schemeClr val="bg1">
                    <a:lumMod val="75000"/>
                  </a:schemeClr>
                </a:solidFill>
              </a:rPr>
              <a:t>: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a:srcRect t="26389" r="45402" b="26388"/>
          <a:stretch/>
        </p:blipFill>
        <p:spPr>
          <a:xfrm>
            <a:off x="881323" y="814975"/>
            <a:ext cx="7579109" cy="5694252"/>
          </a:xfrm>
          <a:prstGeom prst="rect">
            <a:avLst/>
          </a:prstGeom>
        </p:spPr>
      </p:pic>
    </p:spTree>
    <p:extLst>
      <p:ext uri="{BB962C8B-B14F-4D97-AF65-F5344CB8AC3E}">
        <p14:creationId xmlns:p14="http://schemas.microsoft.com/office/powerpoint/2010/main" val="1003031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內容版面配置區 2"/>
          <p:cNvSpPr>
            <a:spLocks noGrp="1"/>
          </p:cNvSpPr>
          <p:nvPr>
            <p:ph idx="1"/>
          </p:nvPr>
        </p:nvSpPr>
        <p:spPr>
          <a:xfrm>
            <a:off x="107950" y="1125538"/>
            <a:ext cx="8856663" cy="5399087"/>
          </a:xfrm>
        </p:spPr>
        <p:txBody>
          <a:bodyPr/>
          <a:lstStyle/>
          <a:p>
            <a:pPr>
              <a:buFont typeface="Arial" charset="0"/>
              <a:buNone/>
            </a:pPr>
            <a:r>
              <a:rPr lang="zh-TW" altLang="en-US" sz="2600" dirty="0" smtClean="0"/>
              <a:t>週次 </a:t>
            </a:r>
            <a:r>
              <a:rPr lang="en-US" altLang="zh-TW" sz="2600" dirty="0" smtClean="0"/>
              <a:t>(Week)    </a:t>
            </a:r>
            <a:r>
              <a:rPr lang="zh-TW" altLang="en-US" sz="2600" dirty="0" smtClean="0"/>
              <a:t>日期 </a:t>
            </a:r>
            <a:r>
              <a:rPr lang="en-US" altLang="zh-TW" sz="2600" dirty="0" smtClean="0"/>
              <a:t>(Date)    </a:t>
            </a:r>
            <a:r>
              <a:rPr lang="zh-TW" altLang="en-US" sz="2600" dirty="0" smtClean="0"/>
              <a:t>內容 </a:t>
            </a:r>
            <a:r>
              <a:rPr lang="en-US" altLang="zh-TW" sz="2600" dirty="0" smtClean="0"/>
              <a:t>(Subject/Topics)</a:t>
            </a:r>
          </a:p>
          <a:p>
            <a:pPr>
              <a:buNone/>
            </a:pPr>
            <a:r>
              <a:rPr lang="en-US" altLang="zh-TW" sz="2600" dirty="0" smtClean="0">
                <a:solidFill>
                  <a:schemeClr val="bg1">
                    <a:lumMod val="50000"/>
                  </a:schemeClr>
                </a:solidFill>
              </a:rPr>
              <a:t>1   </a:t>
            </a:r>
            <a:r>
              <a:rPr lang="en-US" altLang="zh-TW" sz="2600" dirty="0">
                <a:solidFill>
                  <a:schemeClr val="bg1">
                    <a:lumMod val="50000"/>
                  </a:schemeClr>
                </a:solidFill>
              </a:rPr>
              <a:t>2016/09/16   </a:t>
            </a:r>
            <a:r>
              <a:rPr lang="zh-TW" altLang="en-US" sz="2600" dirty="0">
                <a:solidFill>
                  <a:schemeClr val="bg1">
                    <a:lumMod val="50000"/>
                  </a:schemeClr>
                </a:solidFill>
              </a:rPr>
              <a:t>中秋節 </a:t>
            </a:r>
            <a:r>
              <a:rPr lang="en-US" altLang="zh-TW" sz="2600" dirty="0">
                <a:solidFill>
                  <a:schemeClr val="bg1">
                    <a:lumMod val="50000"/>
                  </a:schemeClr>
                </a:solidFill>
              </a:rPr>
              <a:t>(</a:t>
            </a:r>
            <a:r>
              <a:rPr lang="zh-TW" altLang="en-US" sz="2600" dirty="0">
                <a:solidFill>
                  <a:schemeClr val="bg1">
                    <a:lumMod val="50000"/>
                  </a:schemeClr>
                </a:solidFill>
              </a:rPr>
              <a:t>調整放假一天</a:t>
            </a:r>
            <a:r>
              <a:rPr lang="en-US" altLang="zh-TW" sz="2600" dirty="0">
                <a:solidFill>
                  <a:schemeClr val="bg1">
                    <a:lumMod val="50000"/>
                  </a:schemeClr>
                </a:solidFill>
              </a:rPr>
              <a:t>) </a:t>
            </a:r>
            <a:r>
              <a:rPr lang="en-US" altLang="zh-TW" sz="2600" dirty="0" smtClean="0">
                <a:solidFill>
                  <a:schemeClr val="bg1">
                    <a:lumMod val="50000"/>
                  </a:schemeClr>
                </a:solidFill>
              </a:rPr>
              <a:t/>
            </a:r>
            <a:br>
              <a:rPr lang="en-US" altLang="zh-TW" sz="2600" dirty="0" smtClean="0">
                <a:solidFill>
                  <a:schemeClr val="bg1">
                    <a:lumMod val="50000"/>
                  </a:schemeClr>
                </a:solidFill>
              </a:rPr>
            </a:br>
            <a:r>
              <a:rPr lang="en-US" altLang="zh-TW" sz="2600" dirty="0" smtClean="0">
                <a:solidFill>
                  <a:schemeClr val="bg1">
                    <a:lumMod val="50000"/>
                  </a:schemeClr>
                </a:solidFill>
              </a:rPr>
              <a:t>                         (</a:t>
            </a:r>
            <a:r>
              <a:rPr lang="en-US" altLang="zh-TW" sz="2600" dirty="0">
                <a:solidFill>
                  <a:schemeClr val="bg1">
                    <a:lumMod val="50000"/>
                  </a:schemeClr>
                </a:solidFill>
              </a:rPr>
              <a:t>Mid-Autumn Festival Holiday)(Day off)</a:t>
            </a:r>
          </a:p>
          <a:p>
            <a:pPr>
              <a:buNone/>
            </a:pPr>
            <a:r>
              <a:rPr lang="en-US" altLang="zh-TW" sz="2600" dirty="0"/>
              <a:t>2   2016/09/23   </a:t>
            </a:r>
            <a:r>
              <a:rPr lang="zh-TW" altLang="en-US" sz="2600" dirty="0"/>
              <a:t>大數據行銷研究課程介紹 </a:t>
            </a:r>
            <a:r>
              <a:rPr lang="en-US" altLang="zh-TW" sz="2600" dirty="0" smtClean="0"/>
              <a:t/>
            </a:r>
            <a:br>
              <a:rPr lang="en-US" altLang="zh-TW" sz="2600" dirty="0" smtClean="0"/>
            </a:br>
            <a:r>
              <a:rPr lang="en-US" altLang="zh-TW" sz="2600" dirty="0" smtClean="0"/>
              <a:t>                         </a:t>
            </a:r>
            <a:r>
              <a:rPr lang="en-US" altLang="zh-TW" sz="2300" dirty="0" smtClean="0"/>
              <a:t>(</a:t>
            </a:r>
            <a:r>
              <a:rPr lang="en-US" altLang="zh-TW" sz="2300" dirty="0"/>
              <a:t>Course Orientation for Big Data Marketing Research)</a:t>
            </a:r>
          </a:p>
          <a:p>
            <a:pPr>
              <a:buNone/>
            </a:pPr>
            <a:r>
              <a:rPr lang="en-US" altLang="zh-TW" sz="2600" dirty="0"/>
              <a:t>3   2016/09/30   </a:t>
            </a:r>
            <a:r>
              <a:rPr lang="zh-TW" altLang="en-US" sz="2600" dirty="0"/>
              <a:t>資料科學與大數據行銷 </a:t>
            </a:r>
            <a:r>
              <a:rPr lang="en-US" altLang="zh-TW" sz="2600" dirty="0" smtClean="0"/>
              <a:t/>
            </a:r>
            <a:br>
              <a:rPr lang="en-US" altLang="zh-TW" sz="2600" dirty="0" smtClean="0"/>
            </a:br>
            <a:r>
              <a:rPr lang="en-US" altLang="zh-TW" sz="2600" dirty="0" smtClean="0"/>
              <a:t>                         (</a:t>
            </a:r>
            <a:r>
              <a:rPr lang="en-US" altLang="zh-TW" sz="2600" dirty="0"/>
              <a:t>Data Science and Big Data Marketing)</a:t>
            </a:r>
          </a:p>
          <a:p>
            <a:pPr>
              <a:buNone/>
            </a:pPr>
            <a:r>
              <a:rPr lang="en-US" altLang="zh-TW" sz="2600" dirty="0"/>
              <a:t>4   2016/10/07   </a:t>
            </a:r>
            <a:r>
              <a:rPr lang="zh-TW" altLang="en-US" sz="2600" dirty="0"/>
              <a:t>大數據行銷分析與</a:t>
            </a:r>
            <a:r>
              <a:rPr lang="zh-TW" altLang="en-US" sz="2600" dirty="0" smtClean="0"/>
              <a:t>研究</a:t>
            </a:r>
            <a:r>
              <a:rPr lang="en-US" altLang="zh-TW" sz="2600" dirty="0" smtClean="0"/>
              <a:t/>
            </a:r>
            <a:br>
              <a:rPr lang="en-US" altLang="zh-TW" sz="2600" dirty="0" smtClean="0"/>
            </a:br>
            <a:r>
              <a:rPr lang="en-US" altLang="zh-TW" sz="2600" dirty="0" smtClean="0"/>
              <a:t>                         (</a:t>
            </a:r>
            <a:r>
              <a:rPr lang="en-US" altLang="zh-TW" sz="2600" dirty="0"/>
              <a:t>Big Data Marketing Analytics and Research)</a:t>
            </a:r>
          </a:p>
          <a:p>
            <a:pPr>
              <a:buNone/>
            </a:pPr>
            <a:r>
              <a:rPr lang="en-US" altLang="zh-TW" sz="2600" dirty="0"/>
              <a:t>5   2016/10/14   </a:t>
            </a:r>
            <a:r>
              <a:rPr lang="zh-TW" altLang="en-US" sz="2600" dirty="0"/>
              <a:t>測量構念 </a:t>
            </a:r>
            <a:r>
              <a:rPr lang="en-US" altLang="zh-TW" sz="2600" dirty="0"/>
              <a:t>(Measuring the Construct)</a:t>
            </a:r>
          </a:p>
          <a:p>
            <a:pPr>
              <a:buNone/>
            </a:pPr>
            <a:r>
              <a:rPr lang="en-US" altLang="zh-TW" sz="2600" dirty="0"/>
              <a:t>6   2016/10/21   </a:t>
            </a:r>
            <a:r>
              <a:rPr lang="zh-TW" altLang="en-US" sz="2600" dirty="0"/>
              <a:t>測量與量表 </a:t>
            </a:r>
            <a:r>
              <a:rPr lang="en-US" altLang="zh-TW" sz="2600" dirty="0"/>
              <a:t>(Measurement and Scaling</a:t>
            </a:r>
            <a:r>
              <a:rPr lang="en-US" altLang="zh-TW" sz="2600" dirty="0" smtClean="0"/>
              <a:t>)</a:t>
            </a:r>
          </a:p>
        </p:txBody>
      </p:sp>
      <p:sp>
        <p:nvSpPr>
          <p:cNvPr id="9219"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400" b="1">
                <a:solidFill>
                  <a:schemeClr val="tx2"/>
                </a:solidFill>
                <a:ea typeface="標楷體" pitchFamily="65" charset="-120"/>
              </a:rPr>
              <a:t>課程大綱 </a:t>
            </a:r>
            <a:r>
              <a:rPr lang="en-US" altLang="zh-TW" sz="4400" b="1">
                <a:solidFill>
                  <a:schemeClr val="tx2"/>
                </a:solidFill>
                <a:ea typeface="標楷體" pitchFamily="65" charset="-120"/>
              </a:rPr>
              <a:t>(Syllabus)</a:t>
            </a:r>
            <a:endParaRPr lang="zh-TW" altLang="en-US" sz="4400" b="1">
              <a:solidFill>
                <a:schemeClr val="tx2"/>
              </a:solidFill>
              <a:ea typeface="標楷體" pitchFamily="65" charset="-120"/>
            </a:endParaRPr>
          </a:p>
        </p:txBody>
      </p:sp>
      <p:sp>
        <p:nvSpPr>
          <p:cNvPr id="9220"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696B6E1-5258-4C77-87D1-FD8762B87C57}" type="slidenum">
              <a:rPr lang="zh-TW" altLang="en-US" sz="1200" smtClean="0">
                <a:solidFill>
                  <a:srgbClr val="898989"/>
                </a:solidFill>
              </a:rPr>
              <a:pPr eaLnBrk="1" hangingPunct="1">
                <a:spcBef>
                  <a:spcPct val="0"/>
                </a:spcBef>
                <a:buFontTx/>
                <a:buNone/>
              </a:pPr>
              <a:t>2</a:t>
            </a:fld>
            <a:endParaRPr lang="zh-TW" altLang="en-US" sz="1200" smtClean="0">
              <a:solidFill>
                <a:srgbClr val="898989"/>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9075" cy="737485"/>
          </a:xfrm>
        </p:spPr>
        <p:txBody>
          <a:bodyPr/>
          <a:lstStyle/>
          <a:p>
            <a:r>
              <a:rPr lang="en-US" dirty="0">
                <a:solidFill>
                  <a:schemeClr val="accent1"/>
                </a:solidFill>
              </a:rPr>
              <a:t> </a:t>
            </a:r>
            <a:r>
              <a:rPr lang="en-US" dirty="0" err="1" smtClean="0">
                <a:solidFill>
                  <a:schemeClr val="accent1"/>
                </a:solidFill>
              </a:rPr>
              <a:t>FinTech</a:t>
            </a:r>
            <a:r>
              <a:rPr lang="en-US" dirty="0" smtClean="0">
                <a:solidFill>
                  <a:schemeClr val="accent1"/>
                </a:solidFill>
              </a:rPr>
              <a:t>: </a:t>
            </a:r>
            <a:r>
              <a:rPr lang="en-US" dirty="0">
                <a:solidFill>
                  <a:schemeClr val="accent1"/>
                </a:solidFill>
              </a:rPr>
              <a:t>Investment Management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20</a:t>
            </a:fld>
            <a:endParaRPr lang="zh-TW" altLang="en-US"/>
          </a:p>
        </p:txBody>
      </p:sp>
      <p:sp>
        <p:nvSpPr>
          <p:cNvPr id="5" name="Rectangle 4"/>
          <p:cNvSpPr/>
          <p:nvPr/>
        </p:nvSpPr>
        <p:spPr>
          <a:xfrm>
            <a:off x="564486" y="6597352"/>
            <a:ext cx="8015028" cy="276999"/>
          </a:xfrm>
          <a:prstGeom prst="rect">
            <a:avLst/>
          </a:prstGeom>
        </p:spPr>
        <p:txBody>
          <a:bodyPr wrap="square">
            <a:spAutoFit/>
          </a:bodyPr>
          <a:lstStyle/>
          <a:p>
            <a:pPr algn="ctr"/>
            <a:r>
              <a:rPr lang="en-US" sz="1200" dirty="0" smtClean="0">
                <a:solidFill>
                  <a:schemeClr val="bg1">
                    <a:lumMod val="75000"/>
                  </a:schemeClr>
                </a:solidFill>
              </a:rPr>
              <a:t>Source</a:t>
            </a:r>
            <a:r>
              <a:rPr lang="en-US" sz="1200" dirty="0">
                <a:solidFill>
                  <a:schemeClr val="bg1">
                    <a:lumMod val="75000"/>
                  </a:schemeClr>
                </a:solidFill>
              </a:rPr>
              <a:t>: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6" name="Picture 5"/>
          <p:cNvPicPr>
            <a:picLocks noChangeAspect="1"/>
          </p:cNvPicPr>
          <p:nvPr/>
        </p:nvPicPr>
        <p:blipFill rotWithShape="1">
          <a:blip r:embed="rId2"/>
          <a:srcRect t="46096" r="45691"/>
          <a:stretch/>
        </p:blipFill>
        <p:spPr>
          <a:xfrm>
            <a:off x="1230111" y="814974"/>
            <a:ext cx="6661838" cy="5743633"/>
          </a:xfrm>
          <a:prstGeom prst="rect">
            <a:avLst/>
          </a:prstGeom>
        </p:spPr>
      </p:pic>
    </p:spTree>
    <p:extLst>
      <p:ext uri="{BB962C8B-B14F-4D97-AF65-F5344CB8AC3E}">
        <p14:creationId xmlns:p14="http://schemas.microsoft.com/office/powerpoint/2010/main" val="208531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21</a:t>
            </a:fld>
            <a:endParaRPr lang="zh-TW" altLang="en-US"/>
          </a:p>
        </p:txBody>
      </p:sp>
      <p:sp>
        <p:nvSpPr>
          <p:cNvPr id="6" name="Rectangle 5"/>
          <p:cNvSpPr/>
          <p:nvPr/>
        </p:nvSpPr>
        <p:spPr>
          <a:xfrm>
            <a:off x="2286000" y="6597352"/>
            <a:ext cx="4572000" cy="246221"/>
          </a:xfrm>
          <a:prstGeom prst="rect">
            <a:avLst/>
          </a:prstGeom>
        </p:spPr>
        <p:txBody>
          <a:bodyPr>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www.stockfeel.com.tw</a:t>
            </a:r>
            <a:r>
              <a:rPr lang="en-US" sz="1000" dirty="0">
                <a:solidFill>
                  <a:schemeClr val="bg1">
                    <a:lumMod val="75000"/>
                  </a:schemeClr>
                </a:solidFill>
              </a:rPr>
              <a:t>/2015年世界經濟論壇－未來的金融服務/</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781" y="182374"/>
            <a:ext cx="7266438" cy="6414978"/>
          </a:xfrm>
          <a:prstGeom prst="rect">
            <a:avLst/>
          </a:prstGeom>
        </p:spPr>
      </p:pic>
    </p:spTree>
    <p:extLst>
      <p:ext uri="{BB962C8B-B14F-4D97-AF65-F5344CB8AC3E}">
        <p14:creationId xmlns:p14="http://schemas.microsoft.com/office/powerpoint/2010/main" val="89289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22</a:t>
            </a:fld>
            <a:endParaRPr lang="zh-TW" altLang="en-US"/>
          </a:p>
        </p:txBody>
      </p:sp>
      <p:sp>
        <p:nvSpPr>
          <p:cNvPr id="6" name="Rectangle 5"/>
          <p:cNvSpPr/>
          <p:nvPr/>
        </p:nvSpPr>
        <p:spPr>
          <a:xfrm>
            <a:off x="2286000" y="6597352"/>
            <a:ext cx="4572000" cy="246221"/>
          </a:xfrm>
          <a:prstGeom prst="rect">
            <a:avLst/>
          </a:prstGeom>
        </p:spPr>
        <p:txBody>
          <a:bodyPr>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www.stockfeel.com.tw</a:t>
            </a:r>
            <a:r>
              <a:rPr lang="en-US" sz="1000" dirty="0">
                <a:solidFill>
                  <a:schemeClr val="bg1">
                    <a:lumMod val="75000"/>
                  </a:schemeClr>
                </a:solidFill>
              </a:rPr>
              <a:t>/2015年世界經濟論壇－未來的金融服務/</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786146"/>
            <a:ext cx="8316416" cy="5858034"/>
          </a:xfrm>
          <a:prstGeom prst="rect">
            <a:avLst/>
          </a:prstGeom>
        </p:spPr>
      </p:pic>
      <p:sp>
        <p:nvSpPr>
          <p:cNvPr id="7" name="Title 1"/>
          <p:cNvSpPr>
            <a:spLocks noGrp="1"/>
          </p:cNvSpPr>
          <p:nvPr>
            <p:ph type="title"/>
          </p:nvPr>
        </p:nvSpPr>
        <p:spPr>
          <a:xfrm>
            <a:off x="-1" y="0"/>
            <a:ext cx="9109075" cy="737485"/>
          </a:xfrm>
        </p:spPr>
        <p:txBody>
          <a:bodyPr/>
          <a:lstStyle/>
          <a:p>
            <a:r>
              <a:rPr lang="en-US" dirty="0">
                <a:solidFill>
                  <a:schemeClr val="accent1"/>
                </a:solidFill>
              </a:rPr>
              <a:t> </a:t>
            </a:r>
            <a:r>
              <a:rPr lang="en-US" dirty="0" err="1" smtClean="0">
                <a:solidFill>
                  <a:schemeClr val="accent1"/>
                </a:solidFill>
              </a:rPr>
              <a:t>FinTech</a:t>
            </a:r>
            <a:endParaRPr lang="en-US" dirty="0">
              <a:solidFill>
                <a:schemeClr val="accent1"/>
              </a:solidFill>
            </a:endParaRPr>
          </a:p>
        </p:txBody>
      </p:sp>
    </p:spTree>
    <p:extLst>
      <p:ext uri="{BB962C8B-B14F-4D97-AF65-F5344CB8AC3E}">
        <p14:creationId xmlns:p14="http://schemas.microsoft.com/office/powerpoint/2010/main" val="1739393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23</a:t>
            </a:fld>
            <a:endParaRPr lang="zh-TW" altLang="en-US"/>
          </a:p>
        </p:txBody>
      </p:sp>
      <p:sp>
        <p:nvSpPr>
          <p:cNvPr id="6" name="Rectangle 5"/>
          <p:cNvSpPr/>
          <p:nvPr/>
        </p:nvSpPr>
        <p:spPr>
          <a:xfrm>
            <a:off x="2286000" y="6597352"/>
            <a:ext cx="4572000" cy="246221"/>
          </a:xfrm>
          <a:prstGeom prst="rect">
            <a:avLst/>
          </a:prstGeom>
        </p:spPr>
        <p:txBody>
          <a:bodyPr>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www.stockfeel.com.tw</a:t>
            </a:r>
            <a:r>
              <a:rPr lang="en-US" sz="1000" dirty="0">
                <a:solidFill>
                  <a:schemeClr val="bg1">
                    <a:lumMod val="75000"/>
                  </a:schemeClr>
                </a:solidFill>
              </a:rPr>
              <a:t>/2015年世界經濟論壇－未來的金融服務/</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1300"/>
            <a:ext cx="9144000" cy="3811015"/>
          </a:xfrm>
          <a:prstGeom prst="rect">
            <a:avLst/>
          </a:prstGeom>
        </p:spPr>
      </p:pic>
      <p:sp>
        <p:nvSpPr>
          <p:cNvPr id="7" name="Title 1"/>
          <p:cNvSpPr>
            <a:spLocks noGrp="1"/>
          </p:cNvSpPr>
          <p:nvPr>
            <p:ph type="title"/>
          </p:nvPr>
        </p:nvSpPr>
        <p:spPr>
          <a:xfrm>
            <a:off x="-1" y="0"/>
            <a:ext cx="9109075" cy="1340768"/>
          </a:xfrm>
        </p:spPr>
        <p:txBody>
          <a:bodyPr/>
          <a:lstStyle/>
          <a:p>
            <a:r>
              <a:rPr lang="en-US" dirty="0" err="1" smtClean="0">
                <a:solidFill>
                  <a:schemeClr val="accent1"/>
                </a:solidFill>
              </a:rPr>
              <a:t>FinTech</a:t>
            </a:r>
            <a:r>
              <a:rPr lang="en-US" dirty="0">
                <a:solidFill>
                  <a:schemeClr val="accent1"/>
                </a:solidFill>
              </a:rPr>
              <a:t>: </a:t>
            </a:r>
            <a:r>
              <a:rPr lang="en-US" dirty="0" smtClean="0">
                <a:solidFill>
                  <a:schemeClr val="accent1"/>
                </a:solidFill>
              </a:rPr>
              <a:t>Market Provisioning</a:t>
            </a:r>
            <a:br>
              <a:rPr lang="en-US" dirty="0" smtClean="0">
                <a:solidFill>
                  <a:schemeClr val="accent1"/>
                </a:solidFill>
              </a:rPr>
            </a:br>
            <a:r>
              <a:rPr lang="en-US" dirty="0" smtClean="0">
                <a:solidFill>
                  <a:schemeClr val="accent1"/>
                </a:solidFill>
              </a:rPr>
              <a:t>Smarter, Faster Machines</a:t>
            </a:r>
            <a:endParaRPr lang="en-US" dirty="0">
              <a:solidFill>
                <a:schemeClr val="accent1"/>
              </a:solidFill>
            </a:endParaRPr>
          </a:p>
        </p:txBody>
      </p:sp>
    </p:spTree>
    <p:extLst>
      <p:ext uri="{BB962C8B-B14F-4D97-AF65-F5344CB8AC3E}">
        <p14:creationId xmlns:p14="http://schemas.microsoft.com/office/powerpoint/2010/main" val="295735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24</a:t>
            </a:fld>
            <a:endParaRPr lang="zh-TW" altLang="en-US"/>
          </a:p>
        </p:txBody>
      </p:sp>
      <p:sp>
        <p:nvSpPr>
          <p:cNvPr id="6" name="Rectangle 5"/>
          <p:cNvSpPr/>
          <p:nvPr/>
        </p:nvSpPr>
        <p:spPr>
          <a:xfrm>
            <a:off x="2286000" y="6597352"/>
            <a:ext cx="4572000" cy="246221"/>
          </a:xfrm>
          <a:prstGeom prst="rect">
            <a:avLst/>
          </a:prstGeom>
        </p:spPr>
        <p:txBody>
          <a:bodyPr>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www.stockfeel.com.tw</a:t>
            </a:r>
            <a:r>
              <a:rPr lang="en-US" sz="1000" dirty="0">
                <a:solidFill>
                  <a:schemeClr val="bg1">
                    <a:lumMod val="75000"/>
                  </a:schemeClr>
                </a:solidFill>
              </a:rPr>
              <a:t>/2015年世界經濟論壇－未來的金融服務/</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0" y="1988840"/>
            <a:ext cx="9144000" cy="3384863"/>
          </a:xfrm>
          <a:prstGeom prst="rect">
            <a:avLst/>
          </a:prstGeom>
        </p:spPr>
      </p:pic>
      <p:sp>
        <p:nvSpPr>
          <p:cNvPr id="7" name="Title 1"/>
          <p:cNvSpPr>
            <a:spLocks noGrp="1"/>
          </p:cNvSpPr>
          <p:nvPr>
            <p:ph type="title"/>
          </p:nvPr>
        </p:nvSpPr>
        <p:spPr>
          <a:xfrm>
            <a:off x="-1" y="0"/>
            <a:ext cx="9109075" cy="1340768"/>
          </a:xfrm>
        </p:spPr>
        <p:txBody>
          <a:bodyPr/>
          <a:lstStyle/>
          <a:p>
            <a:r>
              <a:rPr lang="en-US" dirty="0">
                <a:solidFill>
                  <a:schemeClr val="accent1"/>
                </a:solidFill>
              </a:rPr>
              <a:t> </a:t>
            </a:r>
            <a:r>
              <a:rPr lang="en-US" dirty="0" err="1" smtClean="0">
                <a:solidFill>
                  <a:schemeClr val="accent1"/>
                </a:solidFill>
              </a:rPr>
              <a:t>FinTech</a:t>
            </a:r>
            <a:r>
              <a:rPr lang="en-US" dirty="0" smtClean="0">
                <a:solidFill>
                  <a:schemeClr val="accent1"/>
                </a:solidFill>
              </a:rPr>
              <a:t>: Investment Management</a:t>
            </a:r>
            <a:endParaRPr lang="en-US" dirty="0">
              <a:solidFill>
                <a:schemeClr val="accent1"/>
              </a:solidFill>
            </a:endParaRPr>
          </a:p>
        </p:txBody>
      </p:sp>
    </p:spTree>
    <p:extLst>
      <p:ext uri="{BB962C8B-B14F-4D97-AF65-F5344CB8AC3E}">
        <p14:creationId xmlns:p14="http://schemas.microsoft.com/office/powerpoint/2010/main" val="11440615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1"/>
                </a:solidFill>
              </a:rPr>
              <a:t>FinTech</a:t>
            </a:r>
            <a:r>
              <a:rPr lang="en-US" dirty="0" smtClean="0">
                <a:solidFill>
                  <a:schemeClr val="accent1"/>
                </a:solidFill>
              </a:rPr>
              <a:t> for </a:t>
            </a:r>
            <a:br>
              <a:rPr lang="en-US" dirty="0" smtClean="0">
                <a:solidFill>
                  <a:schemeClr val="accent1"/>
                </a:solidFill>
              </a:rPr>
            </a:br>
            <a:r>
              <a:rPr lang="en-US" dirty="0" smtClean="0">
                <a:solidFill>
                  <a:schemeClr val="accent1"/>
                </a:solidFill>
              </a:rPr>
              <a:t>Financial </a:t>
            </a:r>
            <a:r>
              <a:rPr lang="en-US" dirty="0">
                <a:solidFill>
                  <a:schemeClr val="accent1"/>
                </a:solidFill>
              </a:rPr>
              <a:t>Services</a:t>
            </a:r>
          </a:p>
        </p:txBody>
      </p:sp>
      <p:sp>
        <p:nvSpPr>
          <p:cNvPr id="3" name="Content Placeholder 2"/>
          <p:cNvSpPr>
            <a:spLocks noGrp="1"/>
          </p:cNvSpPr>
          <p:nvPr>
            <p:ph idx="1"/>
          </p:nvPr>
        </p:nvSpPr>
        <p:spPr>
          <a:xfrm>
            <a:off x="457200" y="1600200"/>
            <a:ext cx="8229600" cy="4709120"/>
          </a:xfrm>
        </p:spPr>
        <p:txBody>
          <a:bodyPr/>
          <a:lstStyle/>
          <a:p>
            <a:r>
              <a:rPr lang="en-US" dirty="0"/>
              <a:t>Retail Banking</a:t>
            </a:r>
          </a:p>
          <a:p>
            <a:r>
              <a:rPr lang="en-US" dirty="0"/>
              <a:t>Lending and Financing</a:t>
            </a:r>
          </a:p>
          <a:p>
            <a:r>
              <a:rPr lang="en-US" dirty="0"/>
              <a:t>Payments and Transfers</a:t>
            </a:r>
          </a:p>
          <a:p>
            <a:r>
              <a:rPr lang="en-US" dirty="0">
                <a:solidFill>
                  <a:srgbClr val="FF0000"/>
                </a:solidFill>
              </a:rPr>
              <a:t>Wealth and Asset Management</a:t>
            </a:r>
          </a:p>
          <a:p>
            <a:r>
              <a:rPr lang="en-US" dirty="0">
                <a:solidFill>
                  <a:srgbClr val="FF0000"/>
                </a:solidFill>
              </a:rPr>
              <a:t>Markets and Exchanges</a:t>
            </a:r>
          </a:p>
          <a:p>
            <a:r>
              <a:rPr lang="en-US" dirty="0"/>
              <a:t>Insurance</a:t>
            </a:r>
          </a:p>
          <a:p>
            <a:r>
              <a:rPr lang="en-US" dirty="0" err="1">
                <a:solidFill>
                  <a:srgbClr val="FF0000"/>
                </a:solidFill>
              </a:rPr>
              <a:t>Blockchain</a:t>
            </a:r>
            <a:r>
              <a:rPr lang="en-US" dirty="0">
                <a:solidFill>
                  <a:srgbClr val="FF0000"/>
                </a:solidFill>
              </a:rPr>
              <a:t> Transactions</a:t>
            </a:r>
          </a:p>
          <a:p>
            <a:endParaRPr lang="en-US" dirty="0"/>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25</a:t>
            </a:fld>
            <a:endParaRPr lang="zh-TW" altLang="en-US"/>
          </a:p>
        </p:txBody>
      </p:sp>
      <p:sp>
        <p:nvSpPr>
          <p:cNvPr id="5" name="Rectangle 4"/>
          <p:cNvSpPr/>
          <p:nvPr/>
        </p:nvSpPr>
        <p:spPr>
          <a:xfrm>
            <a:off x="2051720" y="6597352"/>
            <a:ext cx="4572000" cy="246221"/>
          </a:xfrm>
          <a:prstGeom prst="rect">
            <a:avLst/>
          </a:prstGeom>
        </p:spPr>
        <p:txBody>
          <a:bodyPr>
            <a:spAutoFit/>
          </a:bodyPr>
          <a:lstStyle/>
          <a:p>
            <a:pPr algn="ctr"/>
            <a:r>
              <a:rPr lang="en-US" sz="1000" dirty="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fintechweekly.com</a:t>
            </a:r>
            <a:r>
              <a:rPr lang="en-US" sz="1000" dirty="0">
                <a:solidFill>
                  <a:schemeClr val="bg1">
                    <a:lumMod val="75000"/>
                  </a:schemeClr>
                </a:solidFill>
              </a:rPr>
              <a:t>/</a:t>
            </a:r>
            <a:r>
              <a:rPr lang="en-US" sz="1000" dirty="0" err="1">
                <a:solidFill>
                  <a:schemeClr val="bg1">
                    <a:lumMod val="75000"/>
                  </a:schemeClr>
                </a:solidFill>
              </a:rPr>
              <a:t>fintech</a:t>
            </a:r>
            <a:r>
              <a:rPr lang="en-US" sz="1000" dirty="0">
                <a:solidFill>
                  <a:schemeClr val="bg1">
                    <a:lumMod val="75000"/>
                  </a:schemeClr>
                </a:solidFill>
              </a:rPr>
              <a:t>-companies</a:t>
            </a:r>
          </a:p>
        </p:txBody>
      </p:sp>
    </p:spTree>
    <p:extLst>
      <p:ext uri="{BB962C8B-B14F-4D97-AF65-F5344CB8AC3E}">
        <p14:creationId xmlns:p14="http://schemas.microsoft.com/office/powerpoint/2010/main" val="1820925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50106"/>
          </a:xfrm>
        </p:spPr>
        <p:txBody>
          <a:bodyPr/>
          <a:lstStyle/>
          <a:p>
            <a:r>
              <a:rPr lang="en-US" smtClean="0">
                <a:solidFill>
                  <a:schemeClr val="accent1"/>
                </a:solidFill>
              </a:rPr>
              <a:t>Fintech Companies</a:t>
            </a:r>
            <a:endParaRPr lang="en-US">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26</a:t>
            </a:fld>
            <a:endParaRPr lang="zh-TW" altLang="en-US"/>
          </a:p>
        </p:txBody>
      </p:sp>
      <p:pic>
        <p:nvPicPr>
          <p:cNvPr id="5" name="Picture 4"/>
          <p:cNvPicPr>
            <a:picLocks noChangeAspect="1"/>
          </p:cNvPicPr>
          <p:nvPr/>
        </p:nvPicPr>
        <p:blipFill>
          <a:blip r:embed="rId2"/>
          <a:stretch>
            <a:fillRect/>
          </a:stretch>
        </p:blipFill>
        <p:spPr>
          <a:xfrm>
            <a:off x="1043608" y="1124743"/>
            <a:ext cx="6984380" cy="5395119"/>
          </a:xfrm>
          <a:prstGeom prst="rect">
            <a:avLst/>
          </a:prstGeom>
        </p:spPr>
      </p:pic>
      <p:sp>
        <p:nvSpPr>
          <p:cNvPr id="6" name="Rectangle 5"/>
          <p:cNvSpPr/>
          <p:nvPr/>
        </p:nvSpPr>
        <p:spPr>
          <a:xfrm>
            <a:off x="2051720" y="6597352"/>
            <a:ext cx="4572000" cy="246221"/>
          </a:xfrm>
          <a:prstGeom prst="rect">
            <a:avLst/>
          </a:prstGeom>
        </p:spPr>
        <p:txBody>
          <a:bodyPr>
            <a:spAutoFit/>
          </a:bodyPr>
          <a:lstStyle/>
          <a:p>
            <a:pPr algn="ctr"/>
            <a:r>
              <a:rPr lang="en-US" sz="1000" dirty="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fintechweekly.com</a:t>
            </a:r>
            <a:r>
              <a:rPr lang="en-US" sz="1000" dirty="0">
                <a:solidFill>
                  <a:schemeClr val="bg1">
                    <a:lumMod val="75000"/>
                  </a:schemeClr>
                </a:solidFill>
              </a:rPr>
              <a:t>/</a:t>
            </a:r>
            <a:r>
              <a:rPr lang="en-US" sz="1000" dirty="0" err="1">
                <a:solidFill>
                  <a:schemeClr val="bg1">
                    <a:lumMod val="75000"/>
                  </a:schemeClr>
                </a:solidFill>
              </a:rPr>
              <a:t>fintech</a:t>
            </a:r>
            <a:r>
              <a:rPr lang="en-US" sz="1000" dirty="0">
                <a:solidFill>
                  <a:schemeClr val="bg1">
                    <a:lumMod val="75000"/>
                  </a:schemeClr>
                </a:solidFill>
              </a:rPr>
              <a:t>-companies</a:t>
            </a:r>
          </a:p>
        </p:txBody>
      </p:sp>
    </p:spTree>
    <p:extLst>
      <p:ext uri="{BB962C8B-B14F-4D97-AF65-F5344CB8AC3E}">
        <p14:creationId xmlns:p14="http://schemas.microsoft.com/office/powerpoint/2010/main" val="504920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a:solidFill>
                  <a:schemeClr val="accent1"/>
                </a:solidFill>
              </a:rPr>
              <a:t>Major </a:t>
            </a:r>
            <a:r>
              <a:rPr lang="en-US" dirty="0" smtClean="0">
                <a:solidFill>
                  <a:schemeClr val="accent1"/>
                </a:solidFill>
              </a:rPr>
              <a:t>Participants </a:t>
            </a:r>
            <a:r>
              <a:rPr lang="en-US" dirty="0">
                <a:solidFill>
                  <a:schemeClr val="accent1"/>
                </a:solidFill>
              </a:rPr>
              <a:t>in the </a:t>
            </a:r>
            <a:r>
              <a:rPr lang="en-US" dirty="0" err="1">
                <a:solidFill>
                  <a:schemeClr val="accent1"/>
                </a:solidFill>
              </a:rPr>
              <a:t>FinTech</a:t>
            </a:r>
            <a:r>
              <a:rPr lang="en-US" dirty="0">
                <a:solidFill>
                  <a:schemeClr val="accent1"/>
                </a:solidFill>
              </a:rPr>
              <a:t> </a:t>
            </a:r>
            <a:r>
              <a:rPr lang="en-US" dirty="0" smtClean="0">
                <a:solidFill>
                  <a:schemeClr val="accent1"/>
                </a:solidFill>
              </a:rPr>
              <a:t>Ecosystem</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27</a:t>
            </a:fld>
            <a:endParaRPr lang="zh-TW" altLang="en-US"/>
          </a:p>
        </p:txBody>
      </p:sp>
      <p:pic>
        <p:nvPicPr>
          <p:cNvPr id="5" name="Picture 4"/>
          <p:cNvPicPr>
            <a:picLocks noChangeAspect="1"/>
          </p:cNvPicPr>
          <p:nvPr/>
        </p:nvPicPr>
        <p:blipFill>
          <a:blip r:embed="rId2"/>
          <a:stretch>
            <a:fillRect/>
          </a:stretch>
        </p:blipFill>
        <p:spPr>
          <a:xfrm>
            <a:off x="800825" y="1416640"/>
            <a:ext cx="7542349" cy="5098628"/>
          </a:xfrm>
          <a:prstGeom prst="rect">
            <a:avLst/>
          </a:prstGeom>
        </p:spPr>
      </p:pic>
      <p:sp>
        <p:nvSpPr>
          <p:cNvPr id="6" name="Rectangle 5"/>
          <p:cNvSpPr/>
          <p:nvPr/>
        </p:nvSpPr>
        <p:spPr>
          <a:xfrm>
            <a:off x="1160463" y="6579314"/>
            <a:ext cx="6823075" cy="246221"/>
          </a:xfrm>
          <a:prstGeom prst="rect">
            <a:avLst/>
          </a:prstGeom>
        </p:spPr>
        <p:txBody>
          <a:bodyPr wrap="square">
            <a:spAutoFit/>
          </a:bodyPr>
          <a:lstStyle/>
          <a:p>
            <a:pPr algn="ctr"/>
            <a:r>
              <a:rPr lang="en-US" sz="1000" smtClean="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www.strategyand.pwc.com</a:t>
            </a:r>
            <a:r>
              <a:rPr lang="en-US" sz="1000" dirty="0">
                <a:solidFill>
                  <a:schemeClr val="bg1">
                    <a:lumMod val="75000"/>
                  </a:schemeClr>
                </a:solidFill>
              </a:rPr>
              <a:t>/media/file/Developing-a-</a:t>
            </a:r>
            <a:r>
              <a:rPr lang="en-US" sz="1000" dirty="0" err="1">
                <a:solidFill>
                  <a:schemeClr val="bg1">
                    <a:lumMod val="75000"/>
                  </a:schemeClr>
                </a:solidFill>
              </a:rPr>
              <a:t>FinTech</a:t>
            </a:r>
            <a:r>
              <a:rPr lang="en-US" sz="1000" dirty="0">
                <a:solidFill>
                  <a:schemeClr val="bg1">
                    <a:lumMod val="75000"/>
                  </a:schemeClr>
                </a:solidFill>
              </a:rPr>
              <a:t>-ecosystem-in-the-</a:t>
            </a:r>
            <a:r>
              <a:rPr lang="en-US" sz="1000" dirty="0" err="1">
                <a:solidFill>
                  <a:schemeClr val="bg1">
                    <a:lumMod val="75000"/>
                  </a:schemeClr>
                </a:solidFill>
              </a:rPr>
              <a:t>GCC.pdf</a:t>
            </a:r>
            <a:endParaRPr lang="en-US" sz="1000" dirty="0">
              <a:solidFill>
                <a:schemeClr val="bg1">
                  <a:lumMod val="75000"/>
                </a:schemeClr>
              </a:solidFill>
            </a:endParaRPr>
          </a:p>
        </p:txBody>
      </p:sp>
    </p:spTree>
    <p:extLst>
      <p:ext uri="{BB962C8B-B14F-4D97-AF65-F5344CB8AC3E}">
        <p14:creationId xmlns:p14="http://schemas.microsoft.com/office/powerpoint/2010/main" val="1497559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accent1"/>
                </a:solidFill>
              </a:rPr>
              <a:t>FinTech</a:t>
            </a:r>
            <a:r>
              <a:rPr lang="en-US" dirty="0">
                <a:solidFill>
                  <a:schemeClr val="accent1"/>
                </a:solidFill>
              </a:rPr>
              <a:t> Ecosystem Development Framework</a:t>
            </a:r>
            <a:endParaRPr lang="en-US" dirty="0"/>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28</a:t>
            </a:fld>
            <a:endParaRPr lang="zh-TW" altLang="en-US"/>
          </a:p>
        </p:txBody>
      </p:sp>
      <p:pic>
        <p:nvPicPr>
          <p:cNvPr id="5" name="Picture 4"/>
          <p:cNvPicPr>
            <a:picLocks noChangeAspect="1"/>
          </p:cNvPicPr>
          <p:nvPr/>
        </p:nvPicPr>
        <p:blipFill>
          <a:blip r:embed="rId2"/>
          <a:stretch>
            <a:fillRect/>
          </a:stretch>
        </p:blipFill>
        <p:spPr>
          <a:xfrm>
            <a:off x="184150" y="2564904"/>
            <a:ext cx="8775700" cy="3505200"/>
          </a:xfrm>
          <a:prstGeom prst="rect">
            <a:avLst/>
          </a:prstGeom>
        </p:spPr>
      </p:pic>
      <p:sp>
        <p:nvSpPr>
          <p:cNvPr id="6" name="Rectangle 5"/>
          <p:cNvSpPr/>
          <p:nvPr/>
        </p:nvSpPr>
        <p:spPr>
          <a:xfrm>
            <a:off x="1160463" y="6579314"/>
            <a:ext cx="6823075" cy="246221"/>
          </a:xfrm>
          <a:prstGeom prst="rect">
            <a:avLst/>
          </a:prstGeom>
        </p:spPr>
        <p:txBody>
          <a:bodyPr wrap="square">
            <a:spAutoFit/>
          </a:bodyPr>
          <a:lstStyle/>
          <a:p>
            <a:pPr algn="ctr"/>
            <a:r>
              <a:rPr lang="en-US" sz="1000" smtClean="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www.strategyand.pwc.com</a:t>
            </a:r>
            <a:r>
              <a:rPr lang="en-US" sz="1000" dirty="0">
                <a:solidFill>
                  <a:schemeClr val="bg1">
                    <a:lumMod val="75000"/>
                  </a:schemeClr>
                </a:solidFill>
              </a:rPr>
              <a:t>/media/file/Developing-a-</a:t>
            </a:r>
            <a:r>
              <a:rPr lang="en-US" sz="1000" dirty="0" err="1">
                <a:solidFill>
                  <a:schemeClr val="bg1">
                    <a:lumMod val="75000"/>
                  </a:schemeClr>
                </a:solidFill>
              </a:rPr>
              <a:t>FinTech</a:t>
            </a:r>
            <a:r>
              <a:rPr lang="en-US" sz="1000" dirty="0">
                <a:solidFill>
                  <a:schemeClr val="bg1">
                    <a:lumMod val="75000"/>
                  </a:schemeClr>
                </a:solidFill>
              </a:rPr>
              <a:t>-ecosystem-in-the-</a:t>
            </a:r>
            <a:r>
              <a:rPr lang="en-US" sz="1000" dirty="0" err="1">
                <a:solidFill>
                  <a:schemeClr val="bg1">
                    <a:lumMod val="75000"/>
                  </a:schemeClr>
                </a:solidFill>
              </a:rPr>
              <a:t>GCC.pdf</a:t>
            </a:r>
            <a:endParaRPr lang="en-US" sz="1000" dirty="0">
              <a:solidFill>
                <a:schemeClr val="bg1">
                  <a:lumMod val="75000"/>
                </a:schemeClr>
              </a:solidFill>
            </a:endParaRPr>
          </a:p>
        </p:txBody>
      </p:sp>
    </p:spTree>
    <p:extLst>
      <p:ext uri="{BB962C8B-B14F-4D97-AF65-F5344CB8AC3E}">
        <p14:creationId xmlns:p14="http://schemas.microsoft.com/office/powerpoint/2010/main" val="971719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The </a:t>
            </a:r>
            <a:r>
              <a:rPr lang="en-US" dirty="0" err="1">
                <a:solidFill>
                  <a:schemeClr val="accent1"/>
                </a:solidFill>
              </a:rPr>
              <a:t>FinTech</a:t>
            </a:r>
            <a:r>
              <a:rPr lang="en-US" dirty="0">
                <a:solidFill>
                  <a:schemeClr val="accent1"/>
                </a:solidFill>
              </a:rPr>
              <a:t> </a:t>
            </a:r>
            <a:r>
              <a:rPr lang="en-US" dirty="0" smtClean="0">
                <a:solidFill>
                  <a:schemeClr val="accent1"/>
                </a:solidFill>
              </a:rPr>
              <a:t>Innovation Ecosystem</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29</a:t>
            </a:fld>
            <a:endParaRPr lang="zh-TW" altLang="en-US"/>
          </a:p>
        </p:txBody>
      </p:sp>
      <p:sp>
        <p:nvSpPr>
          <p:cNvPr id="5" name="Rectangle 4"/>
          <p:cNvSpPr/>
          <p:nvPr/>
        </p:nvSpPr>
        <p:spPr>
          <a:xfrm>
            <a:off x="1160463" y="6579314"/>
            <a:ext cx="6823075" cy="246221"/>
          </a:xfrm>
          <a:prstGeom prst="rect">
            <a:avLst/>
          </a:prstGeom>
        </p:spPr>
        <p:txBody>
          <a:bodyPr wrap="square">
            <a:spAutoFit/>
          </a:bodyPr>
          <a:lstStyle/>
          <a:p>
            <a:pPr algn="ctr"/>
            <a:r>
              <a:rPr lang="en-US" sz="1000" smtClean="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www.strategyand.pwc.com</a:t>
            </a:r>
            <a:r>
              <a:rPr lang="en-US" sz="1000" dirty="0">
                <a:solidFill>
                  <a:schemeClr val="bg1">
                    <a:lumMod val="75000"/>
                  </a:schemeClr>
                </a:solidFill>
              </a:rPr>
              <a:t>/media/file/Developing-a-</a:t>
            </a:r>
            <a:r>
              <a:rPr lang="en-US" sz="1000" dirty="0" err="1">
                <a:solidFill>
                  <a:schemeClr val="bg1">
                    <a:lumMod val="75000"/>
                  </a:schemeClr>
                </a:solidFill>
              </a:rPr>
              <a:t>FinTech</a:t>
            </a:r>
            <a:r>
              <a:rPr lang="en-US" sz="1000" dirty="0">
                <a:solidFill>
                  <a:schemeClr val="bg1">
                    <a:lumMod val="75000"/>
                  </a:schemeClr>
                </a:solidFill>
              </a:rPr>
              <a:t>-ecosystem-in-the-</a:t>
            </a:r>
            <a:r>
              <a:rPr lang="en-US" sz="1000" dirty="0" err="1">
                <a:solidFill>
                  <a:schemeClr val="bg1">
                    <a:lumMod val="75000"/>
                  </a:schemeClr>
                </a:solidFill>
              </a:rPr>
              <a:t>GCC.pdf</a:t>
            </a:r>
            <a:endParaRPr lang="en-US" sz="1000" dirty="0">
              <a:solidFill>
                <a:schemeClr val="bg1">
                  <a:lumMod val="75000"/>
                </a:schemeClr>
              </a:solidFill>
            </a:endParaRPr>
          </a:p>
        </p:txBody>
      </p:sp>
      <p:pic>
        <p:nvPicPr>
          <p:cNvPr id="6" name="Picture 5"/>
          <p:cNvPicPr>
            <a:picLocks noChangeAspect="1"/>
          </p:cNvPicPr>
          <p:nvPr/>
        </p:nvPicPr>
        <p:blipFill>
          <a:blip r:embed="rId2"/>
          <a:stretch>
            <a:fillRect/>
          </a:stretch>
        </p:blipFill>
        <p:spPr>
          <a:xfrm>
            <a:off x="894935" y="1561202"/>
            <a:ext cx="7354130" cy="5018112"/>
          </a:xfrm>
          <a:prstGeom prst="rect">
            <a:avLst/>
          </a:prstGeom>
        </p:spPr>
      </p:pic>
    </p:spTree>
    <p:extLst>
      <p:ext uri="{BB962C8B-B14F-4D97-AF65-F5344CB8AC3E}">
        <p14:creationId xmlns:p14="http://schemas.microsoft.com/office/powerpoint/2010/main" val="82181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pitchFamily="34" charset="0"/>
              <a:buNone/>
              <a:defRPr/>
            </a:pPr>
            <a:r>
              <a:rPr lang="zh-TW" altLang="en-US" sz="2600" dirty="0" smtClean="0"/>
              <a:t>週次 </a:t>
            </a:r>
            <a:r>
              <a:rPr lang="en-US" altLang="zh-TW" sz="2600" dirty="0" smtClean="0"/>
              <a:t>(Week)    </a:t>
            </a:r>
            <a:r>
              <a:rPr lang="zh-TW" altLang="en-US" sz="2600" dirty="0" smtClean="0"/>
              <a:t>日期 </a:t>
            </a:r>
            <a:r>
              <a:rPr lang="en-US" altLang="zh-TW" sz="2600" dirty="0" smtClean="0"/>
              <a:t>(Date)    </a:t>
            </a:r>
            <a:r>
              <a:rPr lang="zh-TW" altLang="en-US" sz="2600" dirty="0" smtClean="0"/>
              <a:t>內容 </a:t>
            </a:r>
            <a:r>
              <a:rPr lang="en-US" altLang="zh-TW" sz="2600" dirty="0" smtClean="0"/>
              <a:t>(Subject/Topics)</a:t>
            </a:r>
          </a:p>
          <a:p>
            <a:pPr>
              <a:buFont typeface="Arial" pitchFamily="34" charset="0"/>
              <a:buNone/>
              <a:defRPr/>
            </a:pPr>
            <a:r>
              <a:rPr lang="en-US" altLang="zh-TW" sz="2600" dirty="0" smtClean="0">
                <a:solidFill>
                  <a:schemeClr val="accent5">
                    <a:lumMod val="75000"/>
                  </a:schemeClr>
                </a:solidFill>
              </a:rPr>
              <a:t>7   </a:t>
            </a:r>
            <a:r>
              <a:rPr lang="en-US" altLang="zh-TW" sz="2600" dirty="0">
                <a:solidFill>
                  <a:schemeClr val="accent5">
                    <a:lumMod val="75000"/>
                  </a:schemeClr>
                </a:solidFill>
              </a:rPr>
              <a:t>2016/10/28   </a:t>
            </a:r>
            <a:r>
              <a:rPr lang="zh-TW" altLang="en-US" sz="2600" dirty="0">
                <a:solidFill>
                  <a:schemeClr val="accent5">
                    <a:lumMod val="75000"/>
                  </a:schemeClr>
                </a:solidFill>
              </a:rPr>
              <a:t>大數據行銷個案分析 </a:t>
            </a:r>
            <a:r>
              <a:rPr lang="en-US" altLang="zh-TW" sz="2600" dirty="0">
                <a:solidFill>
                  <a:schemeClr val="accent5">
                    <a:lumMod val="75000"/>
                  </a:schemeClr>
                </a:solidFill>
              </a:rPr>
              <a:t>I </a:t>
            </a:r>
            <a:r>
              <a:rPr lang="en-US" altLang="zh-TW" sz="2600" dirty="0" smtClean="0">
                <a:solidFill>
                  <a:schemeClr val="accent5">
                    <a:lumMod val="75000"/>
                  </a:schemeClr>
                </a:solidFill>
              </a:rPr>
              <a:t/>
            </a:r>
            <a:br>
              <a:rPr lang="en-US" altLang="zh-TW" sz="2600" dirty="0" smtClean="0">
                <a:solidFill>
                  <a:schemeClr val="accent5">
                    <a:lumMod val="75000"/>
                  </a:schemeClr>
                </a:solidFill>
              </a:rPr>
            </a:br>
            <a:r>
              <a:rPr lang="en-US" altLang="zh-TW" sz="2600" dirty="0" smtClean="0">
                <a:solidFill>
                  <a:schemeClr val="accent5">
                    <a:lumMod val="75000"/>
                  </a:schemeClr>
                </a:solidFill>
              </a:rPr>
              <a:t>                         (</a:t>
            </a:r>
            <a:r>
              <a:rPr lang="en-US" altLang="zh-TW" sz="2600" dirty="0">
                <a:solidFill>
                  <a:schemeClr val="accent5">
                    <a:lumMod val="75000"/>
                  </a:schemeClr>
                </a:solidFill>
              </a:rPr>
              <a:t>Case Study on Big Data Marketing I)</a:t>
            </a:r>
          </a:p>
          <a:p>
            <a:pPr>
              <a:buFont typeface="Arial" pitchFamily="34" charset="0"/>
              <a:buNone/>
              <a:defRPr/>
            </a:pPr>
            <a:r>
              <a:rPr lang="en-US" altLang="zh-TW" sz="2600" dirty="0"/>
              <a:t>8   2016/11/04   </a:t>
            </a:r>
            <a:r>
              <a:rPr lang="zh-TW" altLang="en-US" sz="2600" dirty="0"/>
              <a:t>探索性因素</a:t>
            </a:r>
            <a:r>
              <a:rPr lang="zh-TW" altLang="en-US" sz="2600" dirty="0" smtClean="0"/>
              <a:t>分析 </a:t>
            </a:r>
            <a:r>
              <a:rPr lang="en-US" altLang="zh-TW" sz="2600" dirty="0" smtClean="0"/>
              <a:t>(</a:t>
            </a:r>
            <a:r>
              <a:rPr lang="en-US" altLang="zh-TW" sz="2600" dirty="0"/>
              <a:t>Exploratory Factor Analysis)</a:t>
            </a:r>
          </a:p>
          <a:p>
            <a:pPr>
              <a:buFont typeface="Arial" pitchFamily="34" charset="0"/>
              <a:buNone/>
              <a:defRPr/>
            </a:pPr>
            <a:r>
              <a:rPr lang="en-US" altLang="zh-TW" sz="2600" dirty="0"/>
              <a:t>9   2016/11/11   </a:t>
            </a:r>
            <a:r>
              <a:rPr lang="zh-TW" altLang="en-US" sz="2600" dirty="0"/>
              <a:t>確認性因素</a:t>
            </a:r>
            <a:r>
              <a:rPr lang="zh-TW" altLang="en-US" sz="2600" dirty="0" smtClean="0"/>
              <a:t>分析 </a:t>
            </a:r>
            <a:r>
              <a:rPr lang="en-US" altLang="zh-TW" sz="2600" dirty="0" smtClean="0"/>
              <a:t>(</a:t>
            </a:r>
            <a:r>
              <a:rPr lang="en-US" altLang="zh-TW" sz="2600" dirty="0"/>
              <a:t>Confirmatory Factor Analysis)</a:t>
            </a:r>
          </a:p>
          <a:p>
            <a:pPr>
              <a:buFont typeface="Arial" pitchFamily="34" charset="0"/>
              <a:buNone/>
              <a:defRPr/>
            </a:pPr>
            <a:r>
              <a:rPr lang="en-US" altLang="zh-TW" sz="2600" dirty="0">
                <a:solidFill>
                  <a:schemeClr val="accent6">
                    <a:lumMod val="50000"/>
                  </a:schemeClr>
                </a:solidFill>
              </a:rPr>
              <a:t>10   2016/11/18   </a:t>
            </a:r>
            <a:r>
              <a:rPr lang="zh-TW" altLang="en-US" sz="2600" dirty="0">
                <a:solidFill>
                  <a:schemeClr val="accent6">
                    <a:lumMod val="50000"/>
                  </a:schemeClr>
                </a:solidFill>
              </a:rPr>
              <a:t>期中報告 </a:t>
            </a:r>
            <a:r>
              <a:rPr lang="en-US" altLang="zh-TW" sz="2600" dirty="0">
                <a:solidFill>
                  <a:schemeClr val="accent6">
                    <a:lumMod val="50000"/>
                  </a:schemeClr>
                </a:solidFill>
              </a:rPr>
              <a:t>(Midterm Presentation)</a:t>
            </a:r>
          </a:p>
          <a:p>
            <a:pPr>
              <a:buFont typeface="Arial" pitchFamily="34" charset="0"/>
              <a:buNone/>
              <a:defRPr/>
            </a:pPr>
            <a:r>
              <a:rPr lang="en-US" altLang="zh-TW" sz="2600" dirty="0"/>
              <a:t>11   2016/11/25   </a:t>
            </a:r>
            <a:r>
              <a:rPr lang="zh-TW" altLang="en-US" sz="2600" dirty="0"/>
              <a:t>社群運算與大數據分析 </a:t>
            </a:r>
            <a:r>
              <a:rPr lang="en-US" altLang="zh-TW" sz="2600" dirty="0" smtClean="0"/>
              <a:t/>
            </a:r>
            <a:br>
              <a:rPr lang="en-US" altLang="zh-TW" sz="2600" dirty="0" smtClean="0"/>
            </a:br>
            <a:r>
              <a:rPr lang="en-US" altLang="zh-TW" sz="2600" dirty="0" smtClean="0"/>
              <a:t>                            (</a:t>
            </a:r>
            <a:r>
              <a:rPr lang="en-US" altLang="zh-TW" sz="2600" dirty="0"/>
              <a:t>Social Computing and Big Data Analytics)</a:t>
            </a:r>
          </a:p>
          <a:p>
            <a:pPr>
              <a:buFont typeface="Arial" pitchFamily="34" charset="0"/>
              <a:buNone/>
              <a:defRPr/>
            </a:pPr>
            <a:r>
              <a:rPr lang="en-US" altLang="zh-TW" sz="2600" dirty="0"/>
              <a:t>12   2016/12/02   </a:t>
            </a:r>
            <a:r>
              <a:rPr lang="zh-TW" altLang="en-US" sz="2600" dirty="0"/>
              <a:t>社會網路分析 </a:t>
            </a:r>
            <a:r>
              <a:rPr lang="en-US" altLang="zh-TW" sz="2600" dirty="0"/>
              <a:t>(Social Network </a:t>
            </a:r>
            <a:r>
              <a:rPr lang="en-US" altLang="zh-TW" sz="2600" dirty="0" smtClean="0"/>
              <a:t>Analysis)</a:t>
            </a:r>
            <a:endParaRPr lang="en-US" altLang="zh-TW" sz="2600" dirty="0"/>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400" b="1">
                <a:solidFill>
                  <a:schemeClr val="tx2"/>
                </a:solidFill>
                <a:ea typeface="標楷體" pitchFamily="65" charset="-120"/>
              </a:rPr>
              <a:t>課程大綱 </a:t>
            </a:r>
            <a:r>
              <a:rPr lang="en-US" altLang="zh-TW" sz="4400" b="1">
                <a:solidFill>
                  <a:schemeClr val="tx2"/>
                </a:solidFill>
                <a:ea typeface="標楷體" pitchFamily="65" charset="-120"/>
              </a:rPr>
              <a:t>(Syllabus)</a:t>
            </a:r>
            <a:endParaRPr lang="zh-TW" altLang="en-US" sz="4400" b="1">
              <a:solidFill>
                <a:schemeClr val="tx2"/>
              </a:solidFill>
              <a:ea typeface="標楷體" pitchFamily="65"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DF8C4D0-FD01-414D-9B12-783D28C83A69}" type="slidenum">
              <a:rPr lang="zh-TW" altLang="en-US" sz="1200" smtClean="0">
                <a:solidFill>
                  <a:srgbClr val="898989"/>
                </a:solidFill>
              </a:rPr>
              <a:pPr eaLnBrk="1" hangingPunct="1">
                <a:spcBef>
                  <a:spcPct val="0"/>
                </a:spcBef>
                <a:buFontTx/>
                <a:buNone/>
              </a:pPr>
              <a:t>3</a:t>
            </a:fld>
            <a:endParaRPr lang="zh-TW" altLang="en-US" sz="1200" smtClean="0">
              <a:solidFill>
                <a:srgbClr val="898989"/>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The U.S. </a:t>
            </a:r>
            <a:r>
              <a:rPr lang="en-US" dirty="0" err="1">
                <a:solidFill>
                  <a:schemeClr val="accent1"/>
                </a:solidFill>
              </a:rPr>
              <a:t>FinTech</a:t>
            </a:r>
            <a:r>
              <a:rPr lang="en-US" dirty="0">
                <a:solidFill>
                  <a:schemeClr val="accent1"/>
                </a:solidFill>
              </a:rPr>
              <a:t> </a:t>
            </a:r>
            <a:r>
              <a:rPr lang="en-US" dirty="0" smtClean="0">
                <a:solidFill>
                  <a:schemeClr val="accent1"/>
                </a:solidFill>
              </a:rPr>
              <a:t>landscape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30</a:t>
            </a:fld>
            <a:endParaRPr lang="zh-TW" altLang="en-US"/>
          </a:p>
        </p:txBody>
      </p:sp>
      <p:pic>
        <p:nvPicPr>
          <p:cNvPr id="5" name="Picture 4"/>
          <p:cNvPicPr>
            <a:picLocks noChangeAspect="1"/>
          </p:cNvPicPr>
          <p:nvPr/>
        </p:nvPicPr>
        <p:blipFill>
          <a:blip r:embed="rId2"/>
          <a:stretch>
            <a:fillRect/>
          </a:stretch>
        </p:blipFill>
        <p:spPr>
          <a:xfrm>
            <a:off x="171450" y="2420888"/>
            <a:ext cx="8801100" cy="3619500"/>
          </a:xfrm>
          <a:prstGeom prst="rect">
            <a:avLst/>
          </a:prstGeom>
        </p:spPr>
      </p:pic>
      <p:sp>
        <p:nvSpPr>
          <p:cNvPr id="6" name="Rectangle 5"/>
          <p:cNvSpPr/>
          <p:nvPr/>
        </p:nvSpPr>
        <p:spPr>
          <a:xfrm>
            <a:off x="1160463" y="6579314"/>
            <a:ext cx="6823075" cy="246221"/>
          </a:xfrm>
          <a:prstGeom prst="rect">
            <a:avLst/>
          </a:prstGeom>
        </p:spPr>
        <p:txBody>
          <a:bodyPr wrap="square">
            <a:spAutoFit/>
          </a:bodyPr>
          <a:lstStyle/>
          <a:p>
            <a:pPr algn="ctr"/>
            <a:r>
              <a:rPr lang="en-US" sz="1000" smtClean="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www.strategyand.pwc.com</a:t>
            </a:r>
            <a:r>
              <a:rPr lang="en-US" sz="1000" dirty="0">
                <a:solidFill>
                  <a:schemeClr val="bg1">
                    <a:lumMod val="75000"/>
                  </a:schemeClr>
                </a:solidFill>
              </a:rPr>
              <a:t>/media/file/Developing-a-</a:t>
            </a:r>
            <a:r>
              <a:rPr lang="en-US" sz="1000" dirty="0" err="1">
                <a:solidFill>
                  <a:schemeClr val="bg1">
                    <a:lumMod val="75000"/>
                  </a:schemeClr>
                </a:solidFill>
              </a:rPr>
              <a:t>FinTech</a:t>
            </a:r>
            <a:r>
              <a:rPr lang="en-US" sz="1000" dirty="0">
                <a:solidFill>
                  <a:schemeClr val="bg1">
                    <a:lumMod val="75000"/>
                  </a:schemeClr>
                </a:solidFill>
              </a:rPr>
              <a:t>-ecosystem-in-the-</a:t>
            </a:r>
            <a:r>
              <a:rPr lang="en-US" sz="1000" dirty="0" err="1">
                <a:solidFill>
                  <a:schemeClr val="bg1">
                    <a:lumMod val="75000"/>
                  </a:schemeClr>
                </a:solidFill>
              </a:rPr>
              <a:t>GCC.pdf</a:t>
            </a:r>
            <a:endParaRPr lang="en-US" sz="1000" dirty="0">
              <a:solidFill>
                <a:schemeClr val="bg1">
                  <a:lumMod val="75000"/>
                </a:schemeClr>
              </a:solidFill>
            </a:endParaRPr>
          </a:p>
        </p:txBody>
      </p:sp>
    </p:spTree>
    <p:extLst>
      <p:ext uri="{BB962C8B-B14F-4D97-AF65-F5344CB8AC3E}">
        <p14:creationId xmlns:p14="http://schemas.microsoft.com/office/powerpoint/2010/main" val="398048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5674"/>
          </a:xfrm>
        </p:spPr>
        <p:txBody>
          <a:bodyPr/>
          <a:lstStyle/>
          <a:p>
            <a:r>
              <a:rPr lang="en-US" dirty="0" smtClean="0">
                <a:solidFill>
                  <a:schemeClr val="accent1"/>
                </a:solidFill>
              </a:rPr>
              <a:t>Fintech Startups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31</a:t>
            </a:fld>
            <a:endParaRPr lang="zh-TW" altLang="en-US"/>
          </a:p>
        </p:txBody>
      </p:sp>
      <p:sp>
        <p:nvSpPr>
          <p:cNvPr id="5" name="Rectangle 4"/>
          <p:cNvSpPr/>
          <p:nvPr/>
        </p:nvSpPr>
        <p:spPr>
          <a:xfrm>
            <a:off x="3552330" y="6607989"/>
            <a:ext cx="2039340" cy="246221"/>
          </a:xfrm>
          <a:prstGeom prst="rect">
            <a:avLst/>
          </a:prstGeom>
        </p:spPr>
        <p:txBody>
          <a:bodyPr wrap="non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fintechstartups.co</a:t>
            </a:r>
            <a:endParaRPr lang="en-US" sz="1000" dirty="0">
              <a:solidFill>
                <a:schemeClr val="bg1">
                  <a:lumMod val="75000"/>
                </a:schemeClr>
              </a:solidFill>
            </a:endParaRPr>
          </a:p>
        </p:txBody>
      </p:sp>
      <p:pic>
        <p:nvPicPr>
          <p:cNvPr id="6" name="Picture 5"/>
          <p:cNvPicPr>
            <a:picLocks noChangeAspect="1"/>
          </p:cNvPicPr>
          <p:nvPr/>
        </p:nvPicPr>
        <p:blipFill>
          <a:blip r:embed="rId2"/>
          <a:stretch>
            <a:fillRect/>
          </a:stretch>
        </p:blipFill>
        <p:spPr>
          <a:xfrm>
            <a:off x="780" y="1276280"/>
            <a:ext cx="9144000" cy="5249064"/>
          </a:xfrm>
          <a:prstGeom prst="rect">
            <a:avLst/>
          </a:prstGeom>
        </p:spPr>
      </p:pic>
    </p:spTree>
    <p:extLst>
      <p:ext uri="{BB962C8B-B14F-4D97-AF65-F5344CB8AC3E}">
        <p14:creationId xmlns:p14="http://schemas.microsoft.com/office/powerpoint/2010/main" val="591192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675"/>
            <a:ext cx="8229600" cy="1143000"/>
          </a:xfrm>
        </p:spPr>
        <p:txBody>
          <a:bodyPr/>
          <a:lstStyle/>
          <a:p>
            <a:r>
              <a:rPr lang="en-US" dirty="0">
                <a:solidFill>
                  <a:schemeClr val="accent1"/>
                </a:solidFill>
              </a:rPr>
              <a:t>Financial Technology </a:t>
            </a:r>
            <a:r>
              <a:rPr lang="en-US" dirty="0" smtClean="0">
                <a:solidFill>
                  <a:schemeClr val="accent1"/>
                </a:solidFill>
              </a:rPr>
              <a:t>(Fintech) Categories</a:t>
            </a:r>
            <a:endParaRPr lang="en-US" dirty="0">
              <a:solidFill>
                <a:schemeClr val="accent1"/>
              </a:solidFill>
            </a:endParaRPr>
          </a:p>
        </p:txBody>
      </p:sp>
      <p:sp>
        <p:nvSpPr>
          <p:cNvPr id="3" name="Content Placeholder 2"/>
          <p:cNvSpPr>
            <a:spLocks noGrp="1"/>
          </p:cNvSpPr>
          <p:nvPr>
            <p:ph idx="1"/>
          </p:nvPr>
        </p:nvSpPr>
        <p:spPr>
          <a:xfrm>
            <a:off x="457200" y="1341164"/>
            <a:ext cx="8229600" cy="5256188"/>
          </a:xfrm>
        </p:spPr>
        <p:txBody>
          <a:bodyPr/>
          <a:lstStyle/>
          <a:p>
            <a:pPr marL="457200" indent="-457200">
              <a:buFont typeface="+mj-lt"/>
              <a:buAutoNum type="arabicPeriod"/>
            </a:pPr>
            <a:r>
              <a:rPr lang="en-US" sz="1800" dirty="0"/>
              <a:t>Banking </a:t>
            </a:r>
            <a:r>
              <a:rPr lang="en-US" sz="1800" dirty="0" smtClean="0"/>
              <a:t>Infrastructure</a:t>
            </a:r>
            <a:endParaRPr lang="en-US" sz="1800" dirty="0"/>
          </a:p>
          <a:p>
            <a:pPr marL="457200" indent="-457200">
              <a:buFont typeface="+mj-lt"/>
              <a:buAutoNum type="arabicPeriod"/>
            </a:pPr>
            <a:r>
              <a:rPr lang="en-US" sz="1800" dirty="0"/>
              <a:t>Business </a:t>
            </a:r>
            <a:r>
              <a:rPr lang="en-US" sz="1800" dirty="0" smtClean="0"/>
              <a:t>Lending</a:t>
            </a:r>
            <a:endParaRPr lang="en-US" sz="1800" dirty="0"/>
          </a:p>
          <a:p>
            <a:pPr marL="457200" indent="-457200">
              <a:buFont typeface="+mj-lt"/>
              <a:buAutoNum type="arabicPeriod"/>
            </a:pPr>
            <a:r>
              <a:rPr lang="en-US" sz="1800" dirty="0"/>
              <a:t>Consumer and Commercial </a:t>
            </a:r>
            <a:r>
              <a:rPr lang="en-US" sz="1800" dirty="0" smtClean="0"/>
              <a:t>Banking</a:t>
            </a:r>
            <a:endParaRPr lang="en-US" sz="1800" dirty="0"/>
          </a:p>
          <a:p>
            <a:pPr marL="457200" indent="-457200">
              <a:buFont typeface="+mj-lt"/>
              <a:buAutoNum type="arabicPeriod"/>
            </a:pPr>
            <a:r>
              <a:rPr lang="en-US" sz="1800" dirty="0"/>
              <a:t>Consumer </a:t>
            </a:r>
            <a:r>
              <a:rPr lang="en-US" sz="1800" dirty="0" smtClean="0"/>
              <a:t>Lending</a:t>
            </a:r>
            <a:endParaRPr lang="en-US" sz="1800" dirty="0"/>
          </a:p>
          <a:p>
            <a:pPr marL="457200" indent="-457200">
              <a:buFont typeface="+mj-lt"/>
              <a:buAutoNum type="arabicPeriod"/>
            </a:pPr>
            <a:r>
              <a:rPr lang="en-US" sz="1800" dirty="0"/>
              <a:t>Consumer </a:t>
            </a:r>
            <a:r>
              <a:rPr lang="en-US" sz="1800" dirty="0" smtClean="0"/>
              <a:t>Payments</a:t>
            </a:r>
            <a:endParaRPr lang="en-US" sz="1800" dirty="0"/>
          </a:p>
          <a:p>
            <a:pPr marL="457200" indent="-457200">
              <a:buFont typeface="+mj-lt"/>
              <a:buAutoNum type="arabicPeriod"/>
            </a:pPr>
            <a:r>
              <a:rPr lang="en-US" sz="1800" dirty="0" smtClean="0"/>
              <a:t>Crowdfunding</a:t>
            </a:r>
            <a:endParaRPr lang="en-US" sz="1800" dirty="0"/>
          </a:p>
          <a:p>
            <a:pPr marL="457200" indent="-457200">
              <a:buFont typeface="+mj-lt"/>
              <a:buAutoNum type="arabicPeriod"/>
            </a:pPr>
            <a:r>
              <a:rPr lang="en-US" sz="1800" dirty="0"/>
              <a:t>Equity </a:t>
            </a:r>
            <a:r>
              <a:rPr lang="en-US" sz="1800" dirty="0" smtClean="0"/>
              <a:t>Financing</a:t>
            </a:r>
            <a:endParaRPr lang="en-US" sz="1800" dirty="0"/>
          </a:p>
          <a:p>
            <a:pPr marL="457200" indent="-457200">
              <a:buFont typeface="+mj-lt"/>
              <a:buAutoNum type="arabicPeriod"/>
            </a:pPr>
            <a:r>
              <a:rPr lang="en-US" sz="1800" dirty="0">
                <a:solidFill>
                  <a:srgbClr val="FF0000"/>
                </a:solidFill>
              </a:rPr>
              <a:t>Financial Research and </a:t>
            </a:r>
            <a:r>
              <a:rPr lang="en-US" sz="1800" dirty="0" smtClean="0">
                <a:solidFill>
                  <a:srgbClr val="FF0000"/>
                </a:solidFill>
              </a:rPr>
              <a:t>Data</a:t>
            </a:r>
            <a:endParaRPr lang="en-US" sz="1800" dirty="0">
              <a:solidFill>
                <a:srgbClr val="FF0000"/>
              </a:solidFill>
            </a:endParaRPr>
          </a:p>
          <a:p>
            <a:pPr marL="457200" indent="-457200">
              <a:buFont typeface="+mj-lt"/>
              <a:buAutoNum type="arabicPeriod"/>
            </a:pPr>
            <a:r>
              <a:rPr lang="en-US" sz="1800" dirty="0"/>
              <a:t>Financial Transaction </a:t>
            </a:r>
            <a:r>
              <a:rPr lang="en-US" sz="1800" dirty="0" smtClean="0"/>
              <a:t>Security</a:t>
            </a:r>
            <a:endParaRPr lang="en-US" sz="1800" dirty="0"/>
          </a:p>
          <a:p>
            <a:pPr marL="457200" indent="-457200">
              <a:buFont typeface="+mj-lt"/>
              <a:buAutoNum type="arabicPeriod"/>
            </a:pPr>
            <a:r>
              <a:rPr lang="en-US" sz="1800" dirty="0"/>
              <a:t>Institutional </a:t>
            </a:r>
            <a:r>
              <a:rPr lang="en-US" sz="1800" dirty="0" smtClean="0"/>
              <a:t>Investing</a:t>
            </a:r>
            <a:endParaRPr lang="en-US" sz="1800" dirty="0"/>
          </a:p>
          <a:p>
            <a:pPr marL="457200" indent="-457200">
              <a:buFont typeface="+mj-lt"/>
              <a:buAutoNum type="arabicPeriod"/>
            </a:pPr>
            <a:r>
              <a:rPr lang="en-US" sz="1800" dirty="0"/>
              <a:t>International Money </a:t>
            </a:r>
            <a:r>
              <a:rPr lang="en-US" sz="1800" dirty="0" smtClean="0"/>
              <a:t>Transfer</a:t>
            </a:r>
            <a:endParaRPr lang="en-US" sz="1800" dirty="0"/>
          </a:p>
          <a:p>
            <a:pPr marL="457200" indent="-457200">
              <a:buFont typeface="+mj-lt"/>
              <a:buAutoNum type="arabicPeriod"/>
            </a:pPr>
            <a:r>
              <a:rPr lang="en-US" sz="1800" dirty="0"/>
              <a:t>Payments Backend and </a:t>
            </a:r>
            <a:r>
              <a:rPr lang="en-US" sz="1800" dirty="0" smtClean="0"/>
              <a:t>Infrastructure</a:t>
            </a:r>
            <a:endParaRPr lang="en-US" sz="1800" dirty="0"/>
          </a:p>
          <a:p>
            <a:pPr marL="457200" indent="-457200">
              <a:buFont typeface="+mj-lt"/>
              <a:buAutoNum type="arabicPeriod"/>
            </a:pPr>
            <a:r>
              <a:rPr lang="en-US" sz="1800" dirty="0"/>
              <a:t>Personal </a:t>
            </a:r>
            <a:r>
              <a:rPr lang="en-US" sz="1800" dirty="0" smtClean="0"/>
              <a:t>Finance</a:t>
            </a:r>
            <a:endParaRPr lang="en-US" sz="1800" dirty="0"/>
          </a:p>
          <a:p>
            <a:pPr marL="457200" indent="-457200">
              <a:buFont typeface="+mj-lt"/>
              <a:buAutoNum type="arabicPeriod"/>
            </a:pPr>
            <a:r>
              <a:rPr lang="en-US" sz="1800" dirty="0"/>
              <a:t>Point of Sale </a:t>
            </a:r>
            <a:r>
              <a:rPr lang="en-US" sz="1800" dirty="0" smtClean="0"/>
              <a:t>Payments</a:t>
            </a:r>
            <a:endParaRPr lang="en-US" sz="1800" dirty="0"/>
          </a:p>
          <a:p>
            <a:pPr marL="457200" indent="-457200">
              <a:buFont typeface="+mj-lt"/>
              <a:buAutoNum type="arabicPeriod"/>
            </a:pPr>
            <a:r>
              <a:rPr lang="en-US" sz="1800" dirty="0"/>
              <a:t>Retail </a:t>
            </a:r>
            <a:r>
              <a:rPr lang="en-US" sz="1800" dirty="0" smtClean="0"/>
              <a:t>Investing</a:t>
            </a:r>
            <a:endParaRPr lang="en-US" sz="1800" dirty="0"/>
          </a:p>
          <a:p>
            <a:pPr marL="457200" indent="-457200">
              <a:buFont typeface="+mj-lt"/>
              <a:buAutoNum type="arabicPeriod"/>
            </a:pPr>
            <a:r>
              <a:rPr lang="en-US" sz="1800" dirty="0"/>
              <a:t>Small and Medium Business Tools</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32</a:t>
            </a:fld>
            <a:endParaRPr lang="zh-TW" altLang="en-US"/>
          </a:p>
        </p:txBody>
      </p:sp>
      <p:sp>
        <p:nvSpPr>
          <p:cNvPr id="6" name="Rectangle 5"/>
          <p:cNvSpPr/>
          <p:nvPr/>
        </p:nvSpPr>
        <p:spPr>
          <a:xfrm>
            <a:off x="2286000" y="6581001"/>
            <a:ext cx="4572000" cy="246221"/>
          </a:xfrm>
          <a:prstGeom prst="rect">
            <a:avLst/>
          </a:prstGeom>
        </p:spPr>
        <p:txBody>
          <a:bodyPr>
            <a:spAutoFit/>
          </a:bodyPr>
          <a:lstStyle/>
          <a:p>
            <a:pPr algn="ctr"/>
            <a:r>
              <a:rPr lang="en-US" sz="1000" smtClean="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www.venturescanner.com</a:t>
            </a:r>
            <a:r>
              <a:rPr lang="en-US" sz="1000" dirty="0">
                <a:solidFill>
                  <a:schemeClr val="bg1">
                    <a:lumMod val="75000"/>
                  </a:schemeClr>
                </a:solidFill>
              </a:rPr>
              <a:t>/financial-technology</a:t>
            </a:r>
          </a:p>
        </p:txBody>
      </p:sp>
    </p:spTree>
    <p:extLst>
      <p:ext uri="{BB962C8B-B14F-4D97-AF65-F5344CB8AC3E}">
        <p14:creationId xmlns:p14="http://schemas.microsoft.com/office/powerpoint/2010/main" val="1914122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5388"/>
          </a:xfrm>
        </p:spPr>
        <p:txBody>
          <a:bodyPr/>
          <a:lstStyle/>
          <a:p>
            <a:r>
              <a:rPr lang="en-US" dirty="0" err="1">
                <a:solidFill>
                  <a:schemeClr val="accent1"/>
                </a:solidFill>
              </a:rPr>
              <a:t>FinTech</a:t>
            </a:r>
            <a:r>
              <a:rPr lang="en-US" dirty="0">
                <a:solidFill>
                  <a:schemeClr val="accent1"/>
                </a:solidFill>
              </a:rPr>
              <a:t> Ecosystem </a:t>
            </a:r>
            <a:r>
              <a:rPr lang="en-US" dirty="0" smtClean="0">
                <a:solidFill>
                  <a:schemeClr val="accent1"/>
                </a:solidFill>
              </a:rPr>
              <a:t>(</a:t>
            </a:r>
            <a:r>
              <a:rPr lang="en-US" dirty="0">
                <a:solidFill>
                  <a:schemeClr val="accent1"/>
                </a:solidFill>
              </a:rPr>
              <a:t>April 2015)</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33</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80" y="779008"/>
            <a:ext cx="8532440" cy="5907074"/>
          </a:xfrm>
          <a:prstGeom prst="rect">
            <a:avLst/>
          </a:prstGeom>
        </p:spPr>
      </p:pic>
      <p:sp>
        <p:nvSpPr>
          <p:cNvPr id="6" name="Rectangle 5"/>
          <p:cNvSpPr/>
          <p:nvPr/>
        </p:nvSpPr>
        <p:spPr>
          <a:xfrm>
            <a:off x="1357806" y="6611779"/>
            <a:ext cx="6428388"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venturescannerinsights.wordpress.com</a:t>
            </a:r>
            <a:r>
              <a:rPr lang="en-US" sz="1000" dirty="0">
                <a:solidFill>
                  <a:schemeClr val="bg1">
                    <a:lumMod val="75000"/>
                  </a:schemeClr>
                </a:solidFill>
              </a:rPr>
              <a:t>/2015/04/07/fintech-ecosystem-update-april-2015/</a:t>
            </a:r>
          </a:p>
        </p:txBody>
      </p:sp>
    </p:spTree>
    <p:extLst>
      <p:ext uri="{BB962C8B-B14F-4D97-AF65-F5344CB8AC3E}">
        <p14:creationId xmlns:p14="http://schemas.microsoft.com/office/powerpoint/2010/main" val="1352615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274"/>
            <a:ext cx="8229600" cy="878778"/>
          </a:xfrm>
        </p:spPr>
        <p:txBody>
          <a:bodyPr/>
          <a:lstStyle/>
          <a:p>
            <a:r>
              <a:rPr lang="en-US" dirty="0" smtClean="0">
                <a:solidFill>
                  <a:schemeClr val="accent1"/>
                </a:solidFill>
              </a:rPr>
              <a:t>Financial Technology (</a:t>
            </a:r>
            <a:r>
              <a:rPr lang="en-US" dirty="0" err="1" smtClean="0">
                <a:solidFill>
                  <a:schemeClr val="accent1"/>
                </a:solidFill>
              </a:rPr>
              <a:t>FinTech</a:t>
            </a:r>
            <a:r>
              <a:rPr lang="en-US" dirty="0" smtClean="0">
                <a:solidFill>
                  <a:schemeClr val="accent1"/>
                </a:solidFill>
              </a:rPr>
              <a:t>)</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34</a:t>
            </a:fld>
            <a:endParaRPr lang="zh-TW" altLang="en-US"/>
          </a:p>
        </p:txBody>
      </p:sp>
      <p:sp>
        <p:nvSpPr>
          <p:cNvPr id="3" name="Rectangle 2"/>
          <p:cNvSpPr/>
          <p:nvPr/>
        </p:nvSpPr>
        <p:spPr>
          <a:xfrm>
            <a:off x="634299" y="6638767"/>
            <a:ext cx="7875403" cy="215444"/>
          </a:xfrm>
          <a:prstGeom prst="rect">
            <a:avLst/>
          </a:prstGeom>
        </p:spPr>
        <p:txBody>
          <a:bodyPr wrap="square">
            <a:spAutoFit/>
          </a:bodyPr>
          <a:lstStyle/>
          <a:p>
            <a:pPr algn="ctr"/>
            <a:r>
              <a:rPr lang="en-US" sz="800" dirty="0" smtClean="0">
                <a:solidFill>
                  <a:schemeClr val="bg1">
                    <a:lumMod val="75000"/>
                  </a:schemeClr>
                </a:solidFill>
              </a:rPr>
              <a:t>Source</a:t>
            </a:r>
            <a:r>
              <a:rPr lang="en-US" sz="800">
                <a:solidFill>
                  <a:schemeClr val="bg1">
                    <a:lumMod val="75000"/>
                  </a:schemeClr>
                </a:solidFill>
              </a:rPr>
              <a:t>: http://</a:t>
            </a:r>
            <a:r>
              <a:rPr lang="en-US" sz="800" dirty="0" err="1">
                <a:solidFill>
                  <a:schemeClr val="bg1">
                    <a:lumMod val="75000"/>
                  </a:schemeClr>
                </a:solidFill>
              </a:rPr>
              <a:t>www.businessinsider.com</a:t>
            </a:r>
            <a:r>
              <a:rPr lang="en-US" sz="800" dirty="0">
                <a:solidFill>
                  <a:schemeClr val="bg1">
                    <a:lumMod val="75000"/>
                  </a:schemeClr>
                </a:solidFill>
              </a:rPr>
              <a:t>/the-fintech-ecosystem-explained-measuring-the-effects-of-technology-on-the-entire-financial-services-industry-2015-12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6911"/>
            <a:ext cx="9144000" cy="5143500"/>
          </a:xfrm>
          <a:prstGeom prst="rect">
            <a:avLst/>
          </a:prstGeom>
        </p:spPr>
      </p:pic>
    </p:spTree>
    <p:extLst>
      <p:ext uri="{BB962C8B-B14F-4D97-AF65-F5344CB8AC3E}">
        <p14:creationId xmlns:p14="http://schemas.microsoft.com/office/powerpoint/2010/main" val="1446196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274"/>
            <a:ext cx="8229600" cy="878778"/>
          </a:xfrm>
        </p:spPr>
        <p:txBody>
          <a:bodyPr/>
          <a:lstStyle/>
          <a:p>
            <a:r>
              <a:rPr lang="en-US" dirty="0" smtClean="0">
                <a:solidFill>
                  <a:schemeClr val="accent1"/>
                </a:solidFill>
              </a:rPr>
              <a:t>Financial Technology (</a:t>
            </a:r>
            <a:r>
              <a:rPr lang="en-US" dirty="0" err="1" smtClean="0">
                <a:solidFill>
                  <a:schemeClr val="accent1"/>
                </a:solidFill>
              </a:rPr>
              <a:t>FinTech</a:t>
            </a:r>
            <a:r>
              <a:rPr lang="en-US" dirty="0" smtClean="0">
                <a:solidFill>
                  <a:schemeClr val="accent1"/>
                </a:solidFill>
              </a:rPr>
              <a:t>)</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35</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53" y="845354"/>
            <a:ext cx="7681609" cy="5761207"/>
          </a:xfrm>
          <a:prstGeom prst="rect">
            <a:avLst/>
          </a:prstGeom>
        </p:spPr>
      </p:pic>
      <p:sp>
        <p:nvSpPr>
          <p:cNvPr id="3" name="Rectangle 2"/>
          <p:cNvSpPr/>
          <p:nvPr/>
        </p:nvSpPr>
        <p:spPr>
          <a:xfrm>
            <a:off x="634299" y="6638767"/>
            <a:ext cx="7875403" cy="246221"/>
          </a:xfrm>
          <a:prstGeom prst="rect">
            <a:avLst/>
          </a:prstGeom>
        </p:spPr>
        <p:txBody>
          <a:bodyPr wrap="square">
            <a:spAutoFit/>
          </a:bodyPr>
          <a:lstStyle/>
          <a:p>
            <a:pPr algn="ctr"/>
            <a:r>
              <a:rPr lang="en-US" sz="1000" dirty="0" smtClean="0">
                <a:solidFill>
                  <a:schemeClr val="bg1">
                    <a:lumMod val="75000"/>
                  </a:schemeClr>
                </a:solidFill>
              </a:rPr>
              <a:t>Source: http://</a:t>
            </a:r>
            <a:r>
              <a:rPr lang="en-US" sz="1000" dirty="0" err="1" smtClean="0">
                <a:solidFill>
                  <a:schemeClr val="bg1">
                    <a:lumMod val="75000"/>
                  </a:schemeClr>
                </a:solidFill>
              </a:rPr>
              <a:t>www.businessinsider.com</a:t>
            </a:r>
            <a:r>
              <a:rPr lang="en-US" sz="1000" dirty="0" smtClean="0">
                <a:solidFill>
                  <a:schemeClr val="bg1">
                    <a:lumMod val="75000"/>
                  </a:schemeClr>
                </a:solidFill>
              </a:rPr>
              <a:t>/fintech-ecosystem-financial-technology-research-plus-business-opportunities-2016-2</a:t>
            </a:r>
            <a:endParaRPr lang="en-US" sz="1000" dirty="0">
              <a:solidFill>
                <a:schemeClr val="bg1">
                  <a:lumMod val="75000"/>
                </a:schemeClr>
              </a:solidFill>
            </a:endParaRPr>
          </a:p>
        </p:txBody>
      </p:sp>
    </p:spTree>
    <p:extLst>
      <p:ext uri="{BB962C8B-B14F-4D97-AF65-F5344CB8AC3E}">
        <p14:creationId xmlns:p14="http://schemas.microsoft.com/office/powerpoint/2010/main" val="18183015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36</a:t>
            </a:fld>
            <a:endParaRPr lang="zh-TW"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44623"/>
            <a:ext cx="7380820" cy="6582515"/>
          </a:xfrm>
          <a:prstGeom prst="rect">
            <a:avLst/>
          </a:prstGeom>
        </p:spPr>
      </p:pic>
      <p:sp>
        <p:nvSpPr>
          <p:cNvPr id="7" name="Rectangle 6"/>
          <p:cNvSpPr/>
          <p:nvPr/>
        </p:nvSpPr>
        <p:spPr>
          <a:xfrm>
            <a:off x="719572" y="6669544"/>
            <a:ext cx="7704856" cy="215444"/>
          </a:xfrm>
          <a:prstGeom prst="rect">
            <a:avLst/>
          </a:prstGeom>
        </p:spPr>
        <p:txBody>
          <a:bodyPr wrap="square">
            <a:spAutoFit/>
          </a:bodyPr>
          <a:lstStyle/>
          <a:p>
            <a:pPr algn="ctr"/>
            <a:r>
              <a:rPr lang="en-US" sz="800" smtClean="0">
                <a:solidFill>
                  <a:schemeClr val="bg1">
                    <a:lumMod val="75000"/>
                  </a:schemeClr>
                </a:solidFill>
              </a:rPr>
              <a:t>Source: http</a:t>
            </a:r>
            <a:r>
              <a:rPr lang="en-US" sz="800" dirty="0">
                <a:solidFill>
                  <a:schemeClr val="bg1">
                    <a:lumMod val="75000"/>
                  </a:schemeClr>
                </a:solidFill>
              </a:rPr>
              <a:t>://</a:t>
            </a:r>
            <a:r>
              <a:rPr lang="en-US" sz="800" dirty="0" err="1">
                <a:solidFill>
                  <a:schemeClr val="bg1">
                    <a:lumMod val="75000"/>
                  </a:schemeClr>
                </a:solidFill>
              </a:rPr>
              <a:t>www.forbes.com</a:t>
            </a:r>
            <a:r>
              <a:rPr lang="en-US" sz="800" dirty="0">
                <a:solidFill>
                  <a:schemeClr val="bg1">
                    <a:lumMod val="75000"/>
                  </a:schemeClr>
                </a:solidFill>
              </a:rPr>
              <a:t>/sites/</a:t>
            </a:r>
            <a:r>
              <a:rPr lang="en-US" sz="800" dirty="0" err="1">
                <a:solidFill>
                  <a:schemeClr val="bg1">
                    <a:lumMod val="75000"/>
                  </a:schemeClr>
                </a:solidFill>
              </a:rPr>
              <a:t>jeanbaptiste</a:t>
            </a:r>
            <a:r>
              <a:rPr lang="en-US" sz="800" dirty="0">
                <a:solidFill>
                  <a:schemeClr val="bg1">
                    <a:lumMod val="75000"/>
                  </a:schemeClr>
                </a:solidFill>
              </a:rPr>
              <a:t>/2016/09/28/the-global-fintech-landscape-reaches-over-1000-companies-105b-in-funding-867b-in-value-report</a:t>
            </a:r>
          </a:p>
        </p:txBody>
      </p:sp>
    </p:spTree>
    <p:extLst>
      <p:ext uri="{BB962C8B-B14F-4D97-AF65-F5344CB8AC3E}">
        <p14:creationId xmlns:p14="http://schemas.microsoft.com/office/powerpoint/2010/main" val="15015179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6632"/>
            <a:ext cx="9109075" cy="1143000"/>
          </a:xfrm>
        </p:spPr>
        <p:txBody>
          <a:bodyPr/>
          <a:lstStyle/>
          <a:p>
            <a:r>
              <a:rPr lang="en-US" sz="4000" dirty="0" err="1" smtClean="0">
                <a:solidFill>
                  <a:schemeClr val="accent1"/>
                </a:solidFill>
              </a:rPr>
              <a:t>FinTech</a:t>
            </a:r>
            <a:r>
              <a:rPr lang="en-US" sz="4000" dirty="0" smtClean="0">
                <a:solidFill>
                  <a:schemeClr val="accent1"/>
                </a:solidFill>
              </a:rPr>
              <a:t> Landscape Enabling Technologies </a:t>
            </a:r>
            <a:br>
              <a:rPr lang="en-US" sz="4000" dirty="0" smtClean="0">
                <a:solidFill>
                  <a:schemeClr val="accent1"/>
                </a:solidFill>
              </a:rPr>
            </a:br>
            <a:r>
              <a:rPr lang="en-US" sz="4000" dirty="0" smtClean="0">
                <a:solidFill>
                  <a:srgbClr val="FF0000"/>
                </a:solidFill>
              </a:rPr>
              <a:t>Data &amp; Analytics</a:t>
            </a:r>
            <a:endParaRPr lang="en-US" sz="4000" dirty="0">
              <a:solidFill>
                <a:srgbClr val="FF0000"/>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37</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2405" t="70586"/>
          <a:stretch/>
        </p:blipFill>
        <p:spPr>
          <a:xfrm>
            <a:off x="-5732" y="1484784"/>
            <a:ext cx="9136510" cy="5035698"/>
          </a:xfrm>
          <a:prstGeom prst="rect">
            <a:avLst/>
          </a:prstGeom>
        </p:spPr>
      </p:pic>
      <p:sp>
        <p:nvSpPr>
          <p:cNvPr id="6" name="Rectangle 5"/>
          <p:cNvSpPr/>
          <p:nvPr/>
        </p:nvSpPr>
        <p:spPr>
          <a:xfrm>
            <a:off x="719572" y="6597352"/>
            <a:ext cx="7704856"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https://</a:t>
            </a:r>
            <a:r>
              <a:rPr lang="en-US" sz="1000" dirty="0" err="1">
                <a:solidFill>
                  <a:schemeClr val="bg1">
                    <a:lumMod val="75000"/>
                  </a:schemeClr>
                </a:solidFill>
              </a:rPr>
              <a:t>www.vbprofiles.com</a:t>
            </a:r>
            <a:r>
              <a:rPr lang="en-US" sz="1000" dirty="0">
                <a:solidFill>
                  <a:schemeClr val="bg1">
                    <a:lumMod val="75000"/>
                  </a:schemeClr>
                </a:solidFill>
              </a:rPr>
              <a:t>/l/</a:t>
            </a:r>
            <a:r>
              <a:rPr lang="en-US" sz="1000" dirty="0" err="1">
                <a:solidFill>
                  <a:schemeClr val="bg1">
                    <a:lumMod val="75000"/>
                  </a:schemeClr>
                </a:solidFill>
              </a:rPr>
              <a:t>fintech</a:t>
            </a:r>
            <a:endParaRPr lang="en-US" sz="1000" dirty="0">
              <a:solidFill>
                <a:schemeClr val="bg1">
                  <a:lumMod val="75000"/>
                </a:schemeClr>
              </a:solidFill>
            </a:endParaRPr>
          </a:p>
        </p:txBody>
      </p:sp>
    </p:spTree>
    <p:extLst>
      <p:ext uri="{BB962C8B-B14F-4D97-AF65-F5344CB8AC3E}">
        <p14:creationId xmlns:p14="http://schemas.microsoft.com/office/powerpoint/2010/main" val="931009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38</a:t>
            </a:fld>
            <a:endParaRPr lang="zh-TW" altLang="en-US"/>
          </a:p>
        </p:txBody>
      </p:sp>
      <p:sp>
        <p:nvSpPr>
          <p:cNvPr id="6" name="Rectangle 5"/>
          <p:cNvSpPr/>
          <p:nvPr/>
        </p:nvSpPr>
        <p:spPr>
          <a:xfrm>
            <a:off x="719572" y="6597352"/>
            <a:ext cx="7704856"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https://</a:t>
            </a:r>
            <a:r>
              <a:rPr lang="en-US" sz="1000" dirty="0" err="1">
                <a:solidFill>
                  <a:schemeClr val="bg1">
                    <a:lumMod val="75000"/>
                  </a:schemeClr>
                </a:solidFill>
              </a:rPr>
              <a:t>everisnext.com</a:t>
            </a:r>
            <a:r>
              <a:rPr lang="en-US" sz="1000" dirty="0">
                <a:solidFill>
                  <a:schemeClr val="bg1">
                    <a:lumMod val="75000"/>
                  </a:schemeClr>
                </a:solidFill>
              </a:rPr>
              <a:t>/2015/06/02/top-9-verticals-within-the-fintech-landscape-for-large-corporations/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31" y="0"/>
            <a:ext cx="8882338" cy="6669151"/>
          </a:xfrm>
          <a:prstGeom prst="rect">
            <a:avLst/>
          </a:prstGeom>
        </p:spPr>
      </p:pic>
    </p:spTree>
    <p:extLst>
      <p:ext uri="{BB962C8B-B14F-4D97-AF65-F5344CB8AC3E}">
        <p14:creationId xmlns:p14="http://schemas.microsoft.com/office/powerpoint/2010/main" val="9091841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588"/>
            <a:ext cx="8229600" cy="1011156"/>
          </a:xfrm>
        </p:spPr>
        <p:txBody>
          <a:bodyPr/>
          <a:lstStyle/>
          <a:p>
            <a:r>
              <a:rPr lang="en-US" smtClean="0">
                <a:solidFill>
                  <a:schemeClr val="accent1"/>
                </a:solidFill>
              </a:rPr>
              <a:t>Global Fintech Funding</a:t>
            </a:r>
            <a:endParaRPr lang="en-US">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39</a:t>
            </a:fld>
            <a:endParaRPr lang="zh-TW" altLang="en-US"/>
          </a:p>
        </p:txBody>
      </p:sp>
      <p:pic>
        <p:nvPicPr>
          <p:cNvPr id="5" name="Picture 4"/>
          <p:cNvPicPr>
            <a:picLocks noChangeAspect="1"/>
          </p:cNvPicPr>
          <p:nvPr/>
        </p:nvPicPr>
        <p:blipFill>
          <a:blip r:embed="rId2"/>
          <a:stretch>
            <a:fillRect/>
          </a:stretch>
        </p:blipFill>
        <p:spPr>
          <a:xfrm>
            <a:off x="683568" y="1196752"/>
            <a:ext cx="7515994" cy="5137515"/>
          </a:xfrm>
          <a:prstGeom prst="rect">
            <a:avLst/>
          </a:prstGeom>
        </p:spPr>
      </p:pic>
      <p:sp>
        <p:nvSpPr>
          <p:cNvPr id="6" name="Rectangle 5"/>
          <p:cNvSpPr/>
          <p:nvPr/>
        </p:nvSpPr>
        <p:spPr>
          <a:xfrm>
            <a:off x="1331640" y="6544448"/>
            <a:ext cx="7101619" cy="276999"/>
          </a:xfrm>
          <a:prstGeom prst="rect">
            <a:avLst/>
          </a:prstGeom>
        </p:spPr>
        <p:txBody>
          <a:bodyPr wrap="square">
            <a:spAutoFit/>
          </a:bodyPr>
          <a:lstStyle/>
          <a:p>
            <a:pPr algn="ctr"/>
            <a:r>
              <a:rPr lang="en-US" sz="1200" dirty="0" smtClean="0">
                <a:solidFill>
                  <a:schemeClr val="bg1">
                    <a:lumMod val="75000"/>
                  </a:schemeClr>
                </a:solidFill>
              </a:rPr>
              <a:t>Source: </a:t>
            </a:r>
            <a:r>
              <a:rPr lang="en-US" sz="1200" dirty="0" err="1" smtClean="0">
                <a:solidFill>
                  <a:schemeClr val="bg1">
                    <a:lumMod val="75000"/>
                  </a:schemeClr>
                </a:solidFill>
              </a:rPr>
              <a:t>Rubino</a:t>
            </a:r>
            <a:r>
              <a:rPr lang="en-US" sz="1200" dirty="0">
                <a:solidFill>
                  <a:schemeClr val="bg1">
                    <a:lumMod val="75000"/>
                  </a:schemeClr>
                </a:solidFill>
              </a:rPr>
              <a:t>, J. (2016). My Favorite Robot. </a:t>
            </a:r>
            <a:r>
              <a:rPr lang="en-US" sz="1200" i="1" dirty="0">
                <a:solidFill>
                  <a:schemeClr val="bg1">
                    <a:lumMod val="75000"/>
                  </a:schemeClr>
                </a:solidFill>
              </a:rPr>
              <a:t>CFA Institute Magazine</a:t>
            </a:r>
            <a:r>
              <a:rPr lang="en-US" sz="1200" dirty="0">
                <a:solidFill>
                  <a:schemeClr val="bg1">
                    <a:lumMod val="75000"/>
                  </a:schemeClr>
                </a:solidFill>
              </a:rPr>
              <a:t>, </a:t>
            </a:r>
            <a:r>
              <a:rPr lang="en-US" sz="1200" i="1" dirty="0">
                <a:solidFill>
                  <a:schemeClr val="bg1">
                    <a:lumMod val="75000"/>
                  </a:schemeClr>
                </a:solidFill>
              </a:rPr>
              <a:t>27</a:t>
            </a:r>
            <a:r>
              <a:rPr lang="en-US" sz="1200" dirty="0">
                <a:solidFill>
                  <a:schemeClr val="bg1">
                    <a:lumMod val="75000"/>
                  </a:schemeClr>
                </a:solidFill>
              </a:rPr>
              <a:t>(3), 43-46.</a:t>
            </a:r>
          </a:p>
        </p:txBody>
      </p:sp>
    </p:spTree>
    <p:extLst>
      <p:ext uri="{BB962C8B-B14F-4D97-AF65-F5344CB8AC3E}">
        <p14:creationId xmlns:p14="http://schemas.microsoft.com/office/powerpoint/2010/main" val="167601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pitchFamily="34" charset="0"/>
              <a:buNone/>
              <a:defRPr/>
            </a:pPr>
            <a:r>
              <a:rPr lang="zh-TW" altLang="en-US" sz="2600" dirty="0" smtClean="0"/>
              <a:t>週次 </a:t>
            </a:r>
            <a:r>
              <a:rPr lang="en-US" altLang="zh-TW" sz="2600" dirty="0" smtClean="0"/>
              <a:t>(Week)    </a:t>
            </a:r>
            <a:r>
              <a:rPr lang="zh-TW" altLang="en-US" sz="2600" dirty="0" smtClean="0"/>
              <a:t>日期 </a:t>
            </a:r>
            <a:r>
              <a:rPr lang="en-US" altLang="zh-TW" sz="2600" dirty="0" smtClean="0"/>
              <a:t>(Date)    </a:t>
            </a:r>
            <a:r>
              <a:rPr lang="zh-TW" altLang="en-US" sz="2600" dirty="0" smtClean="0"/>
              <a:t>內容 </a:t>
            </a:r>
            <a:r>
              <a:rPr lang="en-US" altLang="zh-TW" sz="2600" dirty="0" smtClean="0"/>
              <a:t>(Subject/Topics)</a:t>
            </a:r>
          </a:p>
          <a:p>
            <a:pPr>
              <a:buFont typeface="Arial" pitchFamily="34" charset="0"/>
              <a:buNone/>
              <a:defRPr/>
            </a:pPr>
            <a:r>
              <a:rPr lang="en-US" altLang="zh-TW" sz="2600" dirty="0">
                <a:solidFill>
                  <a:schemeClr val="accent5">
                    <a:lumMod val="75000"/>
                  </a:schemeClr>
                </a:solidFill>
              </a:rPr>
              <a:t>13   2016/12/09   </a:t>
            </a:r>
            <a:r>
              <a:rPr lang="zh-TW" altLang="en-US" sz="2600" dirty="0">
                <a:solidFill>
                  <a:schemeClr val="accent5">
                    <a:lumMod val="75000"/>
                  </a:schemeClr>
                </a:solidFill>
              </a:rPr>
              <a:t>大數據行銷個案分析 </a:t>
            </a:r>
            <a:r>
              <a:rPr lang="en-US" altLang="zh-TW" sz="2600" dirty="0">
                <a:solidFill>
                  <a:schemeClr val="accent5">
                    <a:lumMod val="75000"/>
                  </a:schemeClr>
                </a:solidFill>
              </a:rPr>
              <a:t>II </a:t>
            </a:r>
            <a:r>
              <a:rPr lang="en-US" altLang="zh-TW" sz="2600" dirty="0" smtClean="0">
                <a:solidFill>
                  <a:schemeClr val="accent5">
                    <a:lumMod val="75000"/>
                  </a:schemeClr>
                </a:solidFill>
              </a:rPr>
              <a:t/>
            </a:r>
            <a:br>
              <a:rPr lang="en-US" altLang="zh-TW" sz="2600" dirty="0" smtClean="0">
                <a:solidFill>
                  <a:schemeClr val="accent5">
                    <a:lumMod val="75000"/>
                  </a:schemeClr>
                </a:solidFill>
              </a:rPr>
            </a:br>
            <a:r>
              <a:rPr lang="en-US" altLang="zh-TW" sz="2600" dirty="0" smtClean="0">
                <a:solidFill>
                  <a:schemeClr val="accent5">
                    <a:lumMod val="75000"/>
                  </a:schemeClr>
                </a:solidFill>
              </a:rPr>
              <a:t>                           (</a:t>
            </a:r>
            <a:r>
              <a:rPr lang="en-US" altLang="zh-TW" sz="2600" dirty="0">
                <a:solidFill>
                  <a:schemeClr val="accent5">
                    <a:lumMod val="75000"/>
                  </a:schemeClr>
                </a:solidFill>
              </a:rPr>
              <a:t>Case Study on Big Data Marketing II)</a:t>
            </a:r>
          </a:p>
          <a:p>
            <a:pPr>
              <a:buFont typeface="Arial" pitchFamily="34" charset="0"/>
              <a:buNone/>
              <a:defRPr/>
            </a:pPr>
            <a:r>
              <a:rPr lang="en-US" altLang="zh-TW" sz="2600" dirty="0"/>
              <a:t>14   2016/12/16   </a:t>
            </a:r>
            <a:r>
              <a:rPr lang="zh-TW" altLang="en-US" sz="2600" dirty="0"/>
              <a:t>社會網絡分析量測與實務 </a:t>
            </a:r>
            <a:r>
              <a:rPr lang="en-US" altLang="zh-TW" sz="2600" dirty="0" smtClean="0"/>
              <a:t/>
            </a:r>
            <a:br>
              <a:rPr lang="en-US" altLang="zh-TW" sz="2600" dirty="0" smtClean="0"/>
            </a:br>
            <a:r>
              <a:rPr lang="en-US" altLang="zh-TW" sz="2600" dirty="0" smtClean="0"/>
              <a:t>                           </a:t>
            </a:r>
            <a:r>
              <a:rPr lang="en-US" altLang="zh-TW" sz="2100" dirty="0" smtClean="0"/>
              <a:t>(</a:t>
            </a:r>
            <a:r>
              <a:rPr lang="en-US" altLang="zh-TW" sz="2100" dirty="0"/>
              <a:t>Measurements and Practices of Social Network Analysis)</a:t>
            </a:r>
          </a:p>
          <a:p>
            <a:pPr>
              <a:buFont typeface="Arial" pitchFamily="34" charset="0"/>
              <a:buNone/>
              <a:defRPr/>
            </a:pPr>
            <a:r>
              <a:rPr lang="en-US" altLang="zh-TW" sz="2600" dirty="0"/>
              <a:t>15   2016/12/23   </a:t>
            </a:r>
            <a:r>
              <a:rPr lang="zh-TW" altLang="en-US" sz="2600" dirty="0"/>
              <a:t>大數據情感分析 </a:t>
            </a:r>
            <a:r>
              <a:rPr lang="en-US" altLang="zh-TW" sz="2600" dirty="0" smtClean="0"/>
              <a:t/>
            </a:r>
            <a:br>
              <a:rPr lang="en-US" altLang="zh-TW" sz="2600" dirty="0" smtClean="0"/>
            </a:br>
            <a:r>
              <a:rPr lang="en-US" altLang="zh-TW" sz="2600" dirty="0" smtClean="0"/>
              <a:t>                           (</a:t>
            </a:r>
            <a:r>
              <a:rPr lang="en-US" altLang="zh-TW" sz="2600" dirty="0"/>
              <a:t>Big Data Sentiment Analysis)</a:t>
            </a:r>
          </a:p>
          <a:p>
            <a:pPr>
              <a:buFont typeface="Arial" pitchFamily="34" charset="0"/>
              <a:buNone/>
              <a:defRPr/>
            </a:pPr>
            <a:r>
              <a:rPr lang="en-US" altLang="zh-TW" sz="2600" dirty="0">
                <a:solidFill>
                  <a:srgbClr val="FF0000"/>
                </a:solidFill>
              </a:rPr>
              <a:t>16   2016/12/30   </a:t>
            </a:r>
            <a:r>
              <a:rPr lang="zh-TW" altLang="en-US" sz="2600" dirty="0">
                <a:solidFill>
                  <a:srgbClr val="FF0000"/>
                </a:solidFill>
              </a:rPr>
              <a:t>金融科技行銷研究 </a:t>
            </a:r>
            <a:r>
              <a:rPr lang="en-US" altLang="zh-TW" sz="2600" dirty="0" smtClean="0">
                <a:solidFill>
                  <a:srgbClr val="FF0000"/>
                </a:solidFill>
              </a:rPr>
              <a:t/>
            </a:r>
            <a:br>
              <a:rPr lang="en-US" altLang="zh-TW" sz="2600" dirty="0" smtClean="0">
                <a:solidFill>
                  <a:srgbClr val="FF0000"/>
                </a:solidFill>
              </a:rPr>
            </a:br>
            <a:r>
              <a:rPr lang="en-US" altLang="zh-TW" sz="2600" dirty="0" smtClean="0">
                <a:solidFill>
                  <a:srgbClr val="FF0000"/>
                </a:solidFill>
              </a:rPr>
              <a:t>                           (</a:t>
            </a:r>
            <a:r>
              <a:rPr lang="en-US" altLang="zh-TW" sz="2600" dirty="0" err="1">
                <a:solidFill>
                  <a:srgbClr val="FF0000"/>
                </a:solidFill>
              </a:rPr>
              <a:t>FinTech</a:t>
            </a:r>
            <a:r>
              <a:rPr lang="en-US" altLang="zh-TW" sz="2600" dirty="0">
                <a:solidFill>
                  <a:srgbClr val="FF0000"/>
                </a:solidFill>
              </a:rPr>
              <a:t> Marketing Research)</a:t>
            </a:r>
          </a:p>
          <a:p>
            <a:pPr>
              <a:buFont typeface="Arial" pitchFamily="34" charset="0"/>
              <a:buNone/>
              <a:defRPr/>
            </a:pPr>
            <a:r>
              <a:rPr lang="en-US" altLang="zh-TW" sz="2600" dirty="0">
                <a:solidFill>
                  <a:schemeClr val="accent6">
                    <a:lumMod val="50000"/>
                  </a:schemeClr>
                </a:solidFill>
              </a:rPr>
              <a:t>17   2017/01/06   </a:t>
            </a:r>
            <a:r>
              <a:rPr lang="zh-TW" altLang="en-US" sz="2600" dirty="0">
                <a:solidFill>
                  <a:schemeClr val="accent6">
                    <a:lumMod val="50000"/>
                  </a:schemeClr>
                </a:solidFill>
              </a:rPr>
              <a:t>期末報告 </a:t>
            </a:r>
            <a:r>
              <a:rPr lang="en-US" altLang="zh-TW" sz="2600" dirty="0">
                <a:solidFill>
                  <a:schemeClr val="accent6">
                    <a:lumMod val="50000"/>
                  </a:schemeClr>
                </a:solidFill>
              </a:rPr>
              <a:t>I (Term Project Presentation I)</a:t>
            </a:r>
          </a:p>
          <a:p>
            <a:pPr>
              <a:buFont typeface="Arial" pitchFamily="34" charset="0"/>
              <a:buNone/>
              <a:defRPr/>
            </a:pPr>
            <a:r>
              <a:rPr lang="en-US" altLang="zh-TW" sz="2600" dirty="0" smtClean="0">
                <a:solidFill>
                  <a:schemeClr val="accent6">
                    <a:lumMod val="50000"/>
                  </a:schemeClr>
                </a:solidFill>
              </a:rPr>
              <a:t>18   2017/01/13   </a:t>
            </a:r>
            <a:r>
              <a:rPr lang="zh-TW" altLang="en-US" sz="2600" dirty="0">
                <a:solidFill>
                  <a:schemeClr val="accent6">
                    <a:lumMod val="50000"/>
                  </a:schemeClr>
                </a:solidFill>
              </a:rPr>
              <a:t>期末報告 </a:t>
            </a:r>
            <a:r>
              <a:rPr lang="en-US" altLang="zh-TW" sz="2600" dirty="0">
                <a:solidFill>
                  <a:schemeClr val="accent6">
                    <a:lumMod val="50000"/>
                  </a:schemeClr>
                </a:solidFill>
              </a:rPr>
              <a:t>II (Term Project Presentation II) </a:t>
            </a:r>
            <a:endParaRPr lang="en-US" altLang="zh-TW" sz="2600" dirty="0" smtClean="0">
              <a:solidFill>
                <a:schemeClr val="accent6">
                  <a:lumMod val="50000"/>
                </a:schemeClr>
              </a:solidFill>
            </a:endParaRPr>
          </a:p>
          <a:p>
            <a:pPr>
              <a:buFont typeface="Arial" pitchFamily="34" charset="0"/>
              <a:buNone/>
              <a:defRPr/>
            </a:pPr>
            <a:endParaRPr lang="en-US" altLang="zh-TW" sz="2400" dirty="0"/>
          </a:p>
        </p:txBody>
      </p:sp>
      <p:sp>
        <p:nvSpPr>
          <p:cNvPr id="11267"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400" b="1">
                <a:solidFill>
                  <a:schemeClr val="tx2"/>
                </a:solidFill>
                <a:ea typeface="標楷體" pitchFamily="65" charset="-120"/>
              </a:rPr>
              <a:t>課程大綱 </a:t>
            </a:r>
            <a:r>
              <a:rPr lang="en-US" altLang="zh-TW" sz="4400" b="1">
                <a:solidFill>
                  <a:schemeClr val="tx2"/>
                </a:solidFill>
                <a:ea typeface="標楷體" pitchFamily="65" charset="-120"/>
              </a:rPr>
              <a:t>(Syllabus)</a:t>
            </a:r>
            <a:endParaRPr lang="zh-TW" altLang="en-US" sz="4400" b="1">
              <a:solidFill>
                <a:schemeClr val="tx2"/>
              </a:solidFill>
              <a:ea typeface="標楷體" pitchFamily="65" charset="-120"/>
            </a:endParaRPr>
          </a:p>
        </p:txBody>
      </p:sp>
      <p:sp>
        <p:nvSpPr>
          <p:cNvPr id="11268"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4511091-A5C7-48B1-B326-9439DD4A5297}" type="slidenum">
              <a:rPr lang="zh-TW" altLang="en-US" sz="1200" smtClean="0">
                <a:solidFill>
                  <a:srgbClr val="898989"/>
                </a:solidFill>
              </a:rPr>
              <a:pPr eaLnBrk="1" hangingPunct="1">
                <a:spcBef>
                  <a:spcPct val="0"/>
                </a:spcBef>
                <a:buFontTx/>
                <a:buNone/>
              </a:pPr>
              <a:t>4</a:t>
            </a:fld>
            <a:endParaRPr lang="zh-TW" altLang="en-US" sz="1200" smtClean="0">
              <a:solidFill>
                <a:srgbClr val="898989"/>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lstStyle/>
          <a:p>
            <a:r>
              <a:rPr lang="en-US" sz="12000" dirty="0" err="1" smtClean="0">
                <a:solidFill>
                  <a:schemeClr val="accent1"/>
                </a:solidFill>
              </a:rPr>
              <a:t>FinTech</a:t>
            </a:r>
            <a:r>
              <a:rPr lang="en-US" sz="12000" dirty="0" smtClean="0">
                <a:solidFill>
                  <a:schemeClr val="accent1"/>
                </a:solidFill>
              </a:rPr>
              <a:t> Startups Worldwide</a:t>
            </a:r>
            <a:endParaRPr lang="en-US" sz="12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40</a:t>
            </a:fld>
            <a:endParaRPr lang="zh-TW" altLang="en-US"/>
          </a:p>
        </p:txBody>
      </p:sp>
    </p:spTree>
    <p:extLst>
      <p:ext uri="{BB962C8B-B14F-4D97-AF65-F5344CB8AC3E}">
        <p14:creationId xmlns:p14="http://schemas.microsoft.com/office/powerpoint/2010/main" val="13123480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985"/>
            <a:ext cx="8229600" cy="706090"/>
          </a:xfrm>
        </p:spPr>
        <p:txBody>
          <a:bodyPr/>
          <a:lstStyle/>
          <a:p>
            <a:r>
              <a:rPr lang="en-US" dirty="0">
                <a:solidFill>
                  <a:schemeClr val="accent1"/>
                </a:solidFill>
              </a:rPr>
              <a:t>Fintech Startups </a:t>
            </a:r>
            <a:r>
              <a:rPr lang="en-US" dirty="0" err="1">
                <a:solidFill>
                  <a:schemeClr val="accent1"/>
                </a:solidFill>
              </a:rPr>
              <a:t>WorldWide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41</a:t>
            </a:fld>
            <a:endParaRPr lang="zh-TW" altLang="en-US"/>
          </a:p>
        </p:txBody>
      </p:sp>
      <p:sp>
        <p:nvSpPr>
          <p:cNvPr id="5" name="Rectangle 4"/>
          <p:cNvSpPr/>
          <p:nvPr/>
        </p:nvSpPr>
        <p:spPr>
          <a:xfrm>
            <a:off x="1160462" y="6563925"/>
            <a:ext cx="6823075" cy="276999"/>
          </a:xfrm>
          <a:prstGeom prst="rect">
            <a:avLst/>
          </a:prstGeom>
        </p:spPr>
        <p:txBody>
          <a:bodyPr wrap="square">
            <a:spAutoFit/>
          </a:bodyPr>
          <a:lstStyle/>
          <a:p>
            <a:pPr algn="ctr"/>
            <a:r>
              <a:rPr lang="en-US" sz="1200" dirty="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startups.watch</a:t>
            </a:r>
            <a:r>
              <a:rPr lang="en-US" sz="1200" dirty="0">
                <a:solidFill>
                  <a:schemeClr val="bg1">
                    <a:lumMod val="75000"/>
                  </a:schemeClr>
                </a:solidFill>
              </a:rPr>
              <a:t>/</a:t>
            </a:r>
            <a:r>
              <a:rPr lang="en-US" sz="1200" dirty="0" err="1">
                <a:solidFill>
                  <a:schemeClr val="bg1">
                    <a:lumMod val="75000"/>
                  </a:schemeClr>
                </a:solidFill>
              </a:rPr>
              <a:t>fintech</a:t>
            </a:r>
            <a:r>
              <a:rPr lang="en-US" sz="1200" dirty="0">
                <a:solidFill>
                  <a:schemeClr val="bg1">
                    <a:lumMod val="75000"/>
                  </a:schemeClr>
                </a:solidFill>
              </a:rPr>
              <a:t>-ecosystems-worldwide/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61" y="664274"/>
            <a:ext cx="7983538" cy="5933078"/>
          </a:xfrm>
          <a:prstGeom prst="rect">
            <a:avLst/>
          </a:prstGeom>
        </p:spPr>
      </p:pic>
    </p:spTree>
    <p:extLst>
      <p:ext uri="{BB962C8B-B14F-4D97-AF65-F5344CB8AC3E}">
        <p14:creationId xmlns:p14="http://schemas.microsoft.com/office/powerpoint/2010/main" val="19765880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985"/>
            <a:ext cx="8229600" cy="706090"/>
          </a:xfrm>
        </p:spPr>
        <p:txBody>
          <a:bodyPr/>
          <a:lstStyle/>
          <a:p>
            <a:r>
              <a:rPr lang="en-US" dirty="0">
                <a:solidFill>
                  <a:schemeClr val="accent1"/>
                </a:solidFill>
              </a:rPr>
              <a:t>Fintech Startups </a:t>
            </a:r>
            <a:r>
              <a:rPr lang="en-US" dirty="0" err="1">
                <a:solidFill>
                  <a:schemeClr val="accent1"/>
                </a:solidFill>
              </a:rPr>
              <a:t>WorldWide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42</a:t>
            </a:fld>
            <a:endParaRPr lang="zh-TW" altLang="en-US"/>
          </a:p>
        </p:txBody>
      </p:sp>
      <p:sp>
        <p:nvSpPr>
          <p:cNvPr id="5" name="Rectangle 4"/>
          <p:cNvSpPr/>
          <p:nvPr/>
        </p:nvSpPr>
        <p:spPr>
          <a:xfrm>
            <a:off x="1160462" y="6563925"/>
            <a:ext cx="6823075" cy="276999"/>
          </a:xfrm>
          <a:prstGeom prst="rect">
            <a:avLst/>
          </a:prstGeom>
        </p:spPr>
        <p:txBody>
          <a:bodyPr wrap="square">
            <a:spAutoFit/>
          </a:bodyPr>
          <a:lstStyle/>
          <a:p>
            <a:pPr algn="ctr"/>
            <a:r>
              <a:rPr lang="en-US" sz="1200" dirty="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startups.watch</a:t>
            </a:r>
            <a:r>
              <a:rPr lang="en-US" sz="1200" dirty="0">
                <a:solidFill>
                  <a:schemeClr val="bg1">
                    <a:lumMod val="75000"/>
                  </a:schemeClr>
                </a:solidFill>
              </a:rPr>
              <a:t>/</a:t>
            </a:r>
            <a:r>
              <a:rPr lang="en-US" sz="1200" dirty="0" err="1">
                <a:solidFill>
                  <a:schemeClr val="bg1">
                    <a:lumMod val="75000"/>
                  </a:schemeClr>
                </a:solidFill>
              </a:rPr>
              <a:t>fintech</a:t>
            </a:r>
            <a:r>
              <a:rPr lang="en-US" sz="1200" dirty="0">
                <a:solidFill>
                  <a:schemeClr val="bg1">
                    <a:lumMod val="75000"/>
                  </a:schemeClr>
                </a:solidFill>
              </a:rPr>
              <a:t>-ecosystems-worldwide/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51106"/>
            <a:ext cx="8460432" cy="5833071"/>
          </a:xfrm>
          <a:prstGeom prst="rect">
            <a:avLst/>
          </a:prstGeom>
        </p:spPr>
      </p:pic>
    </p:spTree>
    <p:extLst>
      <p:ext uri="{BB962C8B-B14F-4D97-AF65-F5344CB8AC3E}">
        <p14:creationId xmlns:p14="http://schemas.microsoft.com/office/powerpoint/2010/main" val="10907536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985"/>
            <a:ext cx="8229600" cy="706090"/>
          </a:xfrm>
        </p:spPr>
        <p:txBody>
          <a:bodyPr/>
          <a:lstStyle/>
          <a:p>
            <a:r>
              <a:rPr lang="en-US" dirty="0">
                <a:solidFill>
                  <a:schemeClr val="accent1"/>
                </a:solidFill>
              </a:rPr>
              <a:t>Fintech Startups </a:t>
            </a:r>
            <a:r>
              <a:rPr lang="en-US" dirty="0" err="1">
                <a:solidFill>
                  <a:schemeClr val="accent1"/>
                </a:solidFill>
              </a:rPr>
              <a:t>WorldWide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43</a:t>
            </a:fld>
            <a:endParaRPr lang="zh-TW" altLang="en-US"/>
          </a:p>
        </p:txBody>
      </p:sp>
      <p:sp>
        <p:nvSpPr>
          <p:cNvPr id="5" name="Rectangle 4"/>
          <p:cNvSpPr/>
          <p:nvPr/>
        </p:nvSpPr>
        <p:spPr>
          <a:xfrm>
            <a:off x="1160462" y="6563925"/>
            <a:ext cx="6823075" cy="276999"/>
          </a:xfrm>
          <a:prstGeom prst="rect">
            <a:avLst/>
          </a:prstGeom>
        </p:spPr>
        <p:txBody>
          <a:bodyPr wrap="square">
            <a:spAutoFit/>
          </a:bodyPr>
          <a:lstStyle/>
          <a:p>
            <a:pPr algn="ctr"/>
            <a:r>
              <a:rPr lang="en-US" sz="1200" dirty="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startups.watch</a:t>
            </a:r>
            <a:r>
              <a:rPr lang="en-US" sz="1200" dirty="0">
                <a:solidFill>
                  <a:schemeClr val="bg1">
                    <a:lumMod val="75000"/>
                  </a:schemeClr>
                </a:solidFill>
              </a:rPr>
              <a:t>/</a:t>
            </a:r>
            <a:r>
              <a:rPr lang="en-US" sz="1200" dirty="0" err="1">
                <a:solidFill>
                  <a:schemeClr val="bg1">
                    <a:lumMod val="75000"/>
                  </a:schemeClr>
                </a:solidFill>
              </a:rPr>
              <a:t>fintech</a:t>
            </a:r>
            <a:r>
              <a:rPr lang="en-US" sz="1200" dirty="0">
                <a:solidFill>
                  <a:schemeClr val="bg1">
                    <a:lumMod val="75000"/>
                  </a:schemeClr>
                </a:solidFill>
              </a:rPr>
              <a:t>-ecosystems-worldwide/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2523"/>
          </a:xfrm>
          <a:prstGeom prst="rect">
            <a:avLst/>
          </a:prstGeom>
        </p:spPr>
      </p:pic>
    </p:spTree>
    <p:extLst>
      <p:ext uri="{BB962C8B-B14F-4D97-AF65-F5344CB8AC3E}">
        <p14:creationId xmlns:p14="http://schemas.microsoft.com/office/powerpoint/2010/main" val="13766721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985"/>
            <a:ext cx="8229600" cy="706090"/>
          </a:xfrm>
        </p:spPr>
        <p:txBody>
          <a:bodyPr/>
          <a:lstStyle/>
          <a:p>
            <a:r>
              <a:rPr lang="en-US" dirty="0">
                <a:solidFill>
                  <a:schemeClr val="accent1"/>
                </a:solidFill>
              </a:rPr>
              <a:t>Fintech Startups </a:t>
            </a:r>
            <a:r>
              <a:rPr lang="en-US" dirty="0" err="1">
                <a:solidFill>
                  <a:schemeClr val="accent1"/>
                </a:solidFill>
              </a:rPr>
              <a:t>WorldWide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44</a:t>
            </a:fld>
            <a:endParaRPr lang="zh-TW" altLang="en-US"/>
          </a:p>
        </p:txBody>
      </p:sp>
      <p:sp>
        <p:nvSpPr>
          <p:cNvPr id="5" name="Rectangle 4"/>
          <p:cNvSpPr/>
          <p:nvPr/>
        </p:nvSpPr>
        <p:spPr>
          <a:xfrm>
            <a:off x="1160462" y="6563925"/>
            <a:ext cx="6823075" cy="276999"/>
          </a:xfrm>
          <a:prstGeom prst="rect">
            <a:avLst/>
          </a:prstGeom>
        </p:spPr>
        <p:txBody>
          <a:bodyPr wrap="square">
            <a:spAutoFit/>
          </a:bodyPr>
          <a:lstStyle/>
          <a:p>
            <a:pPr algn="ctr"/>
            <a:r>
              <a:rPr lang="en-US" sz="1200" dirty="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startups.watch</a:t>
            </a:r>
            <a:r>
              <a:rPr lang="en-US" sz="1200" dirty="0">
                <a:solidFill>
                  <a:schemeClr val="bg1">
                    <a:lumMod val="75000"/>
                  </a:schemeClr>
                </a:solidFill>
              </a:rPr>
              <a:t>/</a:t>
            </a:r>
            <a:r>
              <a:rPr lang="en-US" sz="1200" dirty="0" err="1">
                <a:solidFill>
                  <a:schemeClr val="bg1">
                    <a:lumMod val="75000"/>
                  </a:schemeClr>
                </a:solidFill>
              </a:rPr>
              <a:t>fintech</a:t>
            </a:r>
            <a:r>
              <a:rPr lang="en-US" sz="1200" dirty="0">
                <a:solidFill>
                  <a:schemeClr val="bg1">
                    <a:lumMod val="75000"/>
                  </a:schemeClr>
                </a:solidFill>
              </a:rPr>
              <a:t>-ecosystems-worldwide/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239419"/>
          </a:xfrm>
          <a:prstGeom prst="rect">
            <a:avLst/>
          </a:prstGeom>
        </p:spPr>
      </p:pic>
    </p:spTree>
    <p:extLst>
      <p:ext uri="{BB962C8B-B14F-4D97-AF65-F5344CB8AC3E}">
        <p14:creationId xmlns:p14="http://schemas.microsoft.com/office/powerpoint/2010/main" val="7401971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985"/>
            <a:ext cx="8229600" cy="706090"/>
          </a:xfrm>
        </p:spPr>
        <p:txBody>
          <a:bodyPr/>
          <a:lstStyle/>
          <a:p>
            <a:r>
              <a:rPr lang="en-US" dirty="0">
                <a:solidFill>
                  <a:schemeClr val="accent1"/>
                </a:solidFill>
              </a:rPr>
              <a:t>Fintech Startups </a:t>
            </a:r>
            <a:r>
              <a:rPr lang="en-US" dirty="0" err="1">
                <a:solidFill>
                  <a:schemeClr val="accent1"/>
                </a:solidFill>
              </a:rPr>
              <a:t>WorldWide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45</a:t>
            </a:fld>
            <a:endParaRPr lang="zh-TW" altLang="en-US"/>
          </a:p>
        </p:txBody>
      </p:sp>
      <p:sp>
        <p:nvSpPr>
          <p:cNvPr id="5" name="Rectangle 4"/>
          <p:cNvSpPr/>
          <p:nvPr/>
        </p:nvSpPr>
        <p:spPr>
          <a:xfrm>
            <a:off x="1160462" y="6563925"/>
            <a:ext cx="6823075" cy="276999"/>
          </a:xfrm>
          <a:prstGeom prst="rect">
            <a:avLst/>
          </a:prstGeom>
        </p:spPr>
        <p:txBody>
          <a:bodyPr wrap="square">
            <a:spAutoFit/>
          </a:bodyPr>
          <a:lstStyle/>
          <a:p>
            <a:pPr algn="ctr"/>
            <a:r>
              <a:rPr lang="en-US" sz="1200" dirty="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startups.watch</a:t>
            </a:r>
            <a:r>
              <a:rPr lang="en-US" sz="1200" dirty="0">
                <a:solidFill>
                  <a:schemeClr val="bg1">
                    <a:lumMod val="75000"/>
                  </a:schemeClr>
                </a:solidFill>
              </a:rPr>
              <a:t>/</a:t>
            </a:r>
            <a:r>
              <a:rPr lang="en-US" sz="1200" dirty="0" err="1">
                <a:solidFill>
                  <a:schemeClr val="bg1">
                    <a:lumMod val="75000"/>
                  </a:schemeClr>
                </a:solidFill>
              </a:rPr>
              <a:t>fintech</a:t>
            </a:r>
            <a:r>
              <a:rPr lang="en-US" sz="1200" dirty="0">
                <a:solidFill>
                  <a:schemeClr val="bg1">
                    <a:lumMod val="75000"/>
                  </a:schemeClr>
                </a:solidFill>
              </a:rPr>
              <a:t>-ecosystems-worldwide/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8" y="721070"/>
            <a:ext cx="8686801" cy="5804274"/>
          </a:xfrm>
          <a:prstGeom prst="rect">
            <a:avLst/>
          </a:prstGeom>
        </p:spPr>
      </p:pic>
    </p:spTree>
    <p:extLst>
      <p:ext uri="{BB962C8B-B14F-4D97-AF65-F5344CB8AC3E}">
        <p14:creationId xmlns:p14="http://schemas.microsoft.com/office/powerpoint/2010/main" val="1207161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985"/>
            <a:ext cx="8229600" cy="706090"/>
          </a:xfrm>
        </p:spPr>
        <p:txBody>
          <a:bodyPr/>
          <a:lstStyle/>
          <a:p>
            <a:r>
              <a:rPr lang="en-US" dirty="0">
                <a:solidFill>
                  <a:schemeClr val="accent1"/>
                </a:solidFill>
              </a:rPr>
              <a:t>Fintech Startups </a:t>
            </a:r>
            <a:r>
              <a:rPr lang="en-US" dirty="0" err="1">
                <a:solidFill>
                  <a:schemeClr val="accent1"/>
                </a:solidFill>
              </a:rPr>
              <a:t>WorldWide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46</a:t>
            </a:fld>
            <a:endParaRPr lang="zh-TW" altLang="en-US"/>
          </a:p>
        </p:txBody>
      </p:sp>
      <p:sp>
        <p:nvSpPr>
          <p:cNvPr id="5" name="Rectangle 4"/>
          <p:cNvSpPr/>
          <p:nvPr/>
        </p:nvSpPr>
        <p:spPr>
          <a:xfrm>
            <a:off x="1160462" y="6563925"/>
            <a:ext cx="6823075" cy="276999"/>
          </a:xfrm>
          <a:prstGeom prst="rect">
            <a:avLst/>
          </a:prstGeom>
        </p:spPr>
        <p:txBody>
          <a:bodyPr wrap="square">
            <a:spAutoFit/>
          </a:bodyPr>
          <a:lstStyle/>
          <a:p>
            <a:pPr algn="ctr"/>
            <a:r>
              <a:rPr lang="en-US" sz="1200" dirty="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startups.watch</a:t>
            </a:r>
            <a:r>
              <a:rPr lang="en-US" sz="1200" dirty="0">
                <a:solidFill>
                  <a:schemeClr val="bg1">
                    <a:lumMod val="75000"/>
                  </a:schemeClr>
                </a:solidFill>
              </a:rPr>
              <a:t>/</a:t>
            </a:r>
            <a:r>
              <a:rPr lang="en-US" sz="1200" dirty="0" err="1">
                <a:solidFill>
                  <a:schemeClr val="bg1">
                    <a:lumMod val="75000"/>
                  </a:schemeClr>
                </a:solidFill>
              </a:rPr>
              <a:t>fintech</a:t>
            </a:r>
            <a:r>
              <a:rPr lang="en-US" sz="1200" dirty="0">
                <a:solidFill>
                  <a:schemeClr val="bg1">
                    <a:lumMod val="75000"/>
                  </a:schemeClr>
                </a:solidFill>
              </a:rPr>
              <a:t>-ecosystems-worldwide/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302" y="729075"/>
            <a:ext cx="7859215" cy="5863711"/>
          </a:xfrm>
          <a:prstGeom prst="rect">
            <a:avLst/>
          </a:prstGeom>
        </p:spPr>
      </p:pic>
    </p:spTree>
    <p:extLst>
      <p:ext uri="{BB962C8B-B14F-4D97-AF65-F5344CB8AC3E}">
        <p14:creationId xmlns:p14="http://schemas.microsoft.com/office/powerpoint/2010/main" val="16521400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985"/>
            <a:ext cx="8229600" cy="706090"/>
          </a:xfrm>
        </p:spPr>
        <p:txBody>
          <a:bodyPr/>
          <a:lstStyle/>
          <a:p>
            <a:r>
              <a:rPr lang="en-US" dirty="0">
                <a:solidFill>
                  <a:schemeClr val="accent1"/>
                </a:solidFill>
              </a:rPr>
              <a:t>Fintech Startups </a:t>
            </a:r>
            <a:r>
              <a:rPr lang="en-US" dirty="0" err="1">
                <a:solidFill>
                  <a:schemeClr val="accent1"/>
                </a:solidFill>
              </a:rPr>
              <a:t>WorldWide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47</a:t>
            </a:fld>
            <a:endParaRPr lang="zh-TW" altLang="en-US"/>
          </a:p>
        </p:txBody>
      </p:sp>
      <p:sp>
        <p:nvSpPr>
          <p:cNvPr id="5" name="Rectangle 4"/>
          <p:cNvSpPr/>
          <p:nvPr/>
        </p:nvSpPr>
        <p:spPr>
          <a:xfrm>
            <a:off x="1160462" y="6563925"/>
            <a:ext cx="6823075" cy="276999"/>
          </a:xfrm>
          <a:prstGeom prst="rect">
            <a:avLst/>
          </a:prstGeom>
        </p:spPr>
        <p:txBody>
          <a:bodyPr wrap="square">
            <a:spAutoFit/>
          </a:bodyPr>
          <a:lstStyle/>
          <a:p>
            <a:pPr algn="ctr"/>
            <a:r>
              <a:rPr lang="en-US" sz="1200" dirty="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startups.watch</a:t>
            </a:r>
            <a:r>
              <a:rPr lang="en-US" sz="1200" dirty="0">
                <a:solidFill>
                  <a:schemeClr val="bg1">
                    <a:lumMod val="75000"/>
                  </a:schemeClr>
                </a:solidFill>
              </a:rPr>
              <a:t>/</a:t>
            </a:r>
            <a:r>
              <a:rPr lang="en-US" sz="1200" dirty="0" err="1">
                <a:solidFill>
                  <a:schemeClr val="bg1">
                    <a:lumMod val="75000"/>
                  </a:schemeClr>
                </a:solidFill>
              </a:rPr>
              <a:t>fintech</a:t>
            </a:r>
            <a:r>
              <a:rPr lang="en-US" sz="1200" dirty="0">
                <a:solidFill>
                  <a:schemeClr val="bg1">
                    <a:lumMod val="75000"/>
                  </a:schemeClr>
                </a:solidFill>
              </a:rPr>
              <a:t>-ecosystems-worldwide/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74458"/>
            <a:ext cx="8234063" cy="5902151"/>
          </a:xfrm>
          <a:prstGeom prst="rect">
            <a:avLst/>
          </a:prstGeom>
        </p:spPr>
      </p:pic>
    </p:spTree>
    <p:extLst>
      <p:ext uri="{BB962C8B-B14F-4D97-AF65-F5344CB8AC3E}">
        <p14:creationId xmlns:p14="http://schemas.microsoft.com/office/powerpoint/2010/main" val="554029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985"/>
            <a:ext cx="8229600" cy="706090"/>
          </a:xfrm>
        </p:spPr>
        <p:txBody>
          <a:bodyPr/>
          <a:lstStyle/>
          <a:p>
            <a:r>
              <a:rPr lang="en-US" dirty="0">
                <a:solidFill>
                  <a:schemeClr val="accent1"/>
                </a:solidFill>
              </a:rPr>
              <a:t>Fintech Startups </a:t>
            </a:r>
            <a:r>
              <a:rPr lang="en-US" dirty="0" err="1">
                <a:solidFill>
                  <a:schemeClr val="accent1"/>
                </a:solidFill>
              </a:rPr>
              <a:t>WorldWide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48</a:t>
            </a:fld>
            <a:endParaRPr lang="zh-TW" altLang="en-US"/>
          </a:p>
        </p:txBody>
      </p:sp>
      <p:sp>
        <p:nvSpPr>
          <p:cNvPr id="5" name="Rectangle 4"/>
          <p:cNvSpPr/>
          <p:nvPr/>
        </p:nvSpPr>
        <p:spPr>
          <a:xfrm>
            <a:off x="1160462" y="6563925"/>
            <a:ext cx="6823075" cy="276999"/>
          </a:xfrm>
          <a:prstGeom prst="rect">
            <a:avLst/>
          </a:prstGeom>
        </p:spPr>
        <p:txBody>
          <a:bodyPr wrap="square">
            <a:spAutoFit/>
          </a:bodyPr>
          <a:lstStyle/>
          <a:p>
            <a:pPr algn="ctr"/>
            <a:r>
              <a:rPr lang="en-US" sz="1200" dirty="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startups.watch</a:t>
            </a:r>
            <a:r>
              <a:rPr lang="en-US" sz="1200" dirty="0">
                <a:solidFill>
                  <a:schemeClr val="bg1">
                    <a:lumMod val="75000"/>
                  </a:schemeClr>
                </a:solidFill>
              </a:rPr>
              <a:t>/</a:t>
            </a:r>
            <a:r>
              <a:rPr lang="en-US" sz="1200" dirty="0" err="1">
                <a:solidFill>
                  <a:schemeClr val="bg1">
                    <a:lumMod val="75000"/>
                  </a:schemeClr>
                </a:solidFill>
              </a:rPr>
              <a:t>fintech</a:t>
            </a:r>
            <a:r>
              <a:rPr lang="en-US" sz="1200" dirty="0">
                <a:solidFill>
                  <a:schemeClr val="bg1">
                    <a:lumMod val="75000"/>
                  </a:schemeClr>
                </a:solidFill>
              </a:rPr>
              <a:t>-ecosystems-worldwide/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47" y="715143"/>
            <a:ext cx="8104401" cy="5848782"/>
          </a:xfrm>
          <a:prstGeom prst="rect">
            <a:avLst/>
          </a:prstGeom>
        </p:spPr>
      </p:pic>
    </p:spTree>
    <p:extLst>
      <p:ext uri="{BB962C8B-B14F-4D97-AF65-F5344CB8AC3E}">
        <p14:creationId xmlns:p14="http://schemas.microsoft.com/office/powerpoint/2010/main" val="820576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985"/>
            <a:ext cx="8229600" cy="706090"/>
          </a:xfrm>
        </p:spPr>
        <p:txBody>
          <a:bodyPr/>
          <a:lstStyle/>
          <a:p>
            <a:r>
              <a:rPr lang="en-US" dirty="0">
                <a:solidFill>
                  <a:schemeClr val="accent1"/>
                </a:solidFill>
              </a:rPr>
              <a:t>Fintech Startups </a:t>
            </a:r>
            <a:r>
              <a:rPr lang="en-US" dirty="0" err="1">
                <a:solidFill>
                  <a:schemeClr val="accent1"/>
                </a:solidFill>
              </a:rPr>
              <a:t>WorldWide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49</a:t>
            </a:fld>
            <a:endParaRPr lang="zh-TW" altLang="en-US"/>
          </a:p>
        </p:txBody>
      </p:sp>
      <p:sp>
        <p:nvSpPr>
          <p:cNvPr id="5" name="Rectangle 4"/>
          <p:cNvSpPr/>
          <p:nvPr/>
        </p:nvSpPr>
        <p:spPr>
          <a:xfrm>
            <a:off x="1160462" y="6563925"/>
            <a:ext cx="6823075" cy="276999"/>
          </a:xfrm>
          <a:prstGeom prst="rect">
            <a:avLst/>
          </a:prstGeom>
        </p:spPr>
        <p:txBody>
          <a:bodyPr wrap="square">
            <a:spAutoFit/>
          </a:bodyPr>
          <a:lstStyle/>
          <a:p>
            <a:pPr algn="ctr"/>
            <a:r>
              <a:rPr lang="en-US" sz="1200" dirty="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startups.watch</a:t>
            </a:r>
            <a:r>
              <a:rPr lang="en-US" sz="1200" dirty="0">
                <a:solidFill>
                  <a:schemeClr val="bg1">
                    <a:lumMod val="75000"/>
                  </a:schemeClr>
                </a:solidFill>
              </a:rPr>
              <a:t>/</a:t>
            </a:r>
            <a:r>
              <a:rPr lang="en-US" sz="1200" dirty="0" err="1">
                <a:solidFill>
                  <a:schemeClr val="bg1">
                    <a:lumMod val="75000"/>
                  </a:schemeClr>
                </a:solidFill>
              </a:rPr>
              <a:t>fintech</a:t>
            </a:r>
            <a:r>
              <a:rPr lang="en-US" sz="1200" dirty="0">
                <a:solidFill>
                  <a:schemeClr val="bg1">
                    <a:lumMod val="75000"/>
                  </a:schemeClr>
                </a:solidFill>
              </a:rPr>
              <a:t>-ecosystems-worldwide/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83" y="1013424"/>
            <a:ext cx="8987813" cy="5295896"/>
          </a:xfrm>
          <a:prstGeom prst="rect">
            <a:avLst/>
          </a:prstGeom>
        </p:spPr>
      </p:pic>
    </p:spTree>
    <p:extLst>
      <p:ext uri="{BB962C8B-B14F-4D97-AF65-F5344CB8AC3E}">
        <p14:creationId xmlns:p14="http://schemas.microsoft.com/office/powerpoint/2010/main" val="457615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r>
              <a:rPr lang="en-US" altLang="zh-TW" sz="6000" dirty="0" smtClean="0">
                <a:solidFill>
                  <a:schemeClr val="accent1"/>
                </a:solidFill>
              </a:rPr>
              <a:t>Outline</a:t>
            </a:r>
            <a:endParaRPr lang="zh-TW" altLang="en-US" sz="6000" dirty="0" smtClean="0">
              <a:solidFill>
                <a:schemeClr val="accent1"/>
              </a:solidFill>
            </a:endParaRPr>
          </a:p>
        </p:txBody>
      </p:sp>
      <p:sp>
        <p:nvSpPr>
          <p:cNvPr id="922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F1D03E8-FF17-4F01-A2FF-4ABF1F4BD2CF}" type="slidenum">
              <a:rPr lang="zh-TW" altLang="en-US" sz="1200" smtClean="0">
                <a:solidFill>
                  <a:srgbClr val="898989"/>
                </a:solidFill>
              </a:rPr>
              <a:pPr eaLnBrk="1" hangingPunct="1">
                <a:spcBef>
                  <a:spcPct val="0"/>
                </a:spcBef>
                <a:buFontTx/>
                <a:buNone/>
              </a:pPr>
              <a:t>5</a:t>
            </a:fld>
            <a:endParaRPr lang="zh-TW" altLang="en-US" sz="1200" smtClean="0">
              <a:solidFill>
                <a:srgbClr val="898989"/>
              </a:solidFill>
            </a:endParaRPr>
          </a:p>
        </p:txBody>
      </p:sp>
      <p:sp>
        <p:nvSpPr>
          <p:cNvPr id="9" name="內容版面配置區 2"/>
          <p:cNvSpPr>
            <a:spLocks noGrp="1"/>
          </p:cNvSpPr>
          <p:nvPr>
            <p:ph idx="1"/>
          </p:nvPr>
        </p:nvSpPr>
        <p:spPr>
          <a:xfrm>
            <a:off x="395288" y="1556793"/>
            <a:ext cx="8229600" cy="4597946"/>
          </a:xfrm>
        </p:spPr>
        <p:txBody>
          <a:bodyPr/>
          <a:lstStyle/>
          <a:p>
            <a:r>
              <a:rPr lang="en-US" altLang="zh-TW" sz="5000" dirty="0" err="1" smtClean="0">
                <a:solidFill>
                  <a:schemeClr val="accent1"/>
                </a:solidFill>
              </a:rPr>
              <a:t>FinTech</a:t>
            </a:r>
            <a:endParaRPr lang="en-US" altLang="zh-TW" sz="5000" dirty="0" smtClean="0">
              <a:solidFill>
                <a:schemeClr val="accent1"/>
              </a:solidFill>
            </a:endParaRPr>
          </a:p>
          <a:p>
            <a:r>
              <a:rPr lang="en-US" altLang="zh-TW" sz="5000" dirty="0" err="1" smtClean="0">
                <a:solidFill>
                  <a:schemeClr val="accent1"/>
                </a:solidFill>
              </a:rPr>
              <a:t>Robo</a:t>
            </a:r>
            <a:r>
              <a:rPr lang="en-US" altLang="zh-TW" sz="5000" dirty="0" smtClean="0">
                <a:solidFill>
                  <a:schemeClr val="accent1"/>
                </a:solidFill>
              </a:rPr>
              <a:t>-Advisors</a:t>
            </a:r>
          </a:p>
          <a:p>
            <a:r>
              <a:rPr lang="en-US" altLang="zh-TW" sz="5000" dirty="0">
                <a:solidFill>
                  <a:schemeClr val="accent1"/>
                </a:solidFill>
              </a:rPr>
              <a:t>Financial Sentiment Analysis</a:t>
            </a:r>
            <a:endParaRPr lang="en-US" altLang="zh-TW" sz="5000" dirty="0" smtClean="0">
              <a:solidFill>
                <a:schemeClr val="accent1"/>
              </a:solidFill>
            </a:endParaRPr>
          </a:p>
        </p:txBody>
      </p:sp>
    </p:spTree>
    <p:extLst>
      <p:ext uri="{BB962C8B-B14F-4D97-AF65-F5344CB8AC3E}">
        <p14:creationId xmlns:p14="http://schemas.microsoft.com/office/powerpoint/2010/main" val="9581113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2114"/>
          </a:xfrm>
        </p:spPr>
        <p:txBody>
          <a:bodyPr/>
          <a:lstStyle/>
          <a:p>
            <a:r>
              <a:rPr lang="en-US" dirty="0" smtClean="0">
                <a:solidFill>
                  <a:schemeClr val="accent1"/>
                </a:solidFill>
              </a:rPr>
              <a:t>Fintech: Financial Technology</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50</a:t>
            </a:fld>
            <a:endParaRPr lang="zh-TW" altLang="en-US"/>
          </a:p>
        </p:txBody>
      </p:sp>
      <p:sp>
        <p:nvSpPr>
          <p:cNvPr id="5" name="Rectangle 4"/>
          <p:cNvSpPr/>
          <p:nvPr/>
        </p:nvSpPr>
        <p:spPr>
          <a:xfrm>
            <a:off x="1074440" y="6561529"/>
            <a:ext cx="6995120" cy="276999"/>
          </a:xfrm>
          <a:prstGeom prst="rect">
            <a:avLst/>
          </a:prstGeom>
        </p:spPr>
        <p:txBody>
          <a:bodyPr wrap="square">
            <a:spAutoFit/>
          </a:bodyPr>
          <a:lstStyle/>
          <a:p>
            <a:pPr algn="ctr"/>
            <a:r>
              <a:rPr lang="en-US" altLang="zh-TW" sz="1200" dirty="0" smtClean="0">
                <a:solidFill>
                  <a:schemeClr val="bg1">
                    <a:lumMod val="75000"/>
                  </a:schemeClr>
                </a:solidFill>
              </a:rPr>
              <a:t>Source: </a:t>
            </a:r>
            <a:r>
              <a:rPr lang="en-US" sz="1200" dirty="0" smtClean="0">
                <a:solidFill>
                  <a:schemeClr val="bg1">
                    <a:lumMod val="75000"/>
                  </a:schemeClr>
                </a:solidFill>
              </a:rPr>
              <a:t>https</a:t>
            </a:r>
            <a:r>
              <a:rPr lang="en-US" sz="1200" dirty="0">
                <a:solidFill>
                  <a:schemeClr val="bg1">
                    <a:lumMod val="75000"/>
                  </a:schemeClr>
                </a:solidFill>
              </a:rPr>
              <a:t>://</a:t>
            </a:r>
            <a:r>
              <a:rPr lang="en-US" sz="1200" dirty="0" err="1">
                <a:solidFill>
                  <a:schemeClr val="bg1">
                    <a:lumMod val="75000"/>
                  </a:schemeClr>
                </a:solidFill>
              </a:rPr>
              <a:t>www.cbinsights.com</a:t>
            </a:r>
            <a:r>
              <a:rPr lang="en-US" sz="1200" dirty="0">
                <a:solidFill>
                  <a:schemeClr val="bg1">
                    <a:lumMod val="75000"/>
                  </a:schemeClr>
                </a:solidFill>
              </a:rPr>
              <a:t>/blog/industry-market-map-landscape/</a:t>
            </a:r>
          </a:p>
        </p:txBody>
      </p:sp>
      <p:sp>
        <p:nvSpPr>
          <p:cNvPr id="6" name="Rectangle 5"/>
          <p:cNvSpPr/>
          <p:nvPr/>
        </p:nvSpPr>
        <p:spPr>
          <a:xfrm>
            <a:off x="539552" y="1187276"/>
            <a:ext cx="7848872" cy="4708981"/>
          </a:xfrm>
          <a:prstGeom prst="rect">
            <a:avLst/>
          </a:prstGeom>
        </p:spPr>
        <p:txBody>
          <a:bodyPr wrap="square">
            <a:spAutoFit/>
          </a:bodyPr>
          <a:lstStyle/>
          <a:p>
            <a:pPr algn="ctr"/>
            <a:r>
              <a:rPr lang="en-US" sz="6000" b="1" dirty="0">
                <a:solidFill>
                  <a:srgbClr val="FF0000"/>
                </a:solidFill>
                <a:latin typeface="Calibri" charset="0"/>
                <a:ea typeface="Calibri" charset="0"/>
                <a:cs typeface="Calibri" charset="0"/>
              </a:rPr>
              <a:t>Disrupting Banking</a:t>
            </a:r>
            <a:r>
              <a:rPr lang="en-US" sz="6000" b="1" dirty="0">
                <a:solidFill>
                  <a:schemeClr val="accent1"/>
                </a:solidFill>
                <a:latin typeface="Calibri" charset="0"/>
                <a:ea typeface="Calibri" charset="0"/>
                <a:cs typeface="Calibri" charset="0"/>
              </a:rPr>
              <a:t>: </a:t>
            </a:r>
            <a:r>
              <a:rPr lang="en-US" sz="6000" b="1" dirty="0" smtClean="0">
                <a:solidFill>
                  <a:schemeClr val="accent1"/>
                </a:solidFill>
                <a:latin typeface="Calibri" charset="0"/>
                <a:ea typeface="Calibri" charset="0"/>
                <a:cs typeface="Calibri" charset="0"/>
              </a:rPr>
              <a:t/>
            </a:r>
            <a:br>
              <a:rPr lang="en-US" sz="6000" b="1" dirty="0" smtClean="0">
                <a:solidFill>
                  <a:schemeClr val="accent1"/>
                </a:solidFill>
                <a:latin typeface="Calibri" charset="0"/>
                <a:ea typeface="Calibri" charset="0"/>
                <a:cs typeface="Calibri" charset="0"/>
              </a:rPr>
            </a:br>
            <a:r>
              <a:rPr lang="en-US" sz="6000" b="1" dirty="0" smtClean="0">
                <a:solidFill>
                  <a:schemeClr val="accent1"/>
                </a:solidFill>
                <a:latin typeface="Calibri" charset="0"/>
                <a:ea typeface="Calibri" charset="0"/>
                <a:cs typeface="Calibri" charset="0"/>
              </a:rPr>
              <a:t>The </a:t>
            </a:r>
            <a:r>
              <a:rPr lang="en-US" sz="6000" b="1" dirty="0">
                <a:solidFill>
                  <a:srgbClr val="FF0000"/>
                </a:solidFill>
                <a:latin typeface="Calibri" charset="0"/>
                <a:ea typeface="Calibri" charset="0"/>
                <a:cs typeface="Calibri" charset="0"/>
              </a:rPr>
              <a:t>Fintech Startups </a:t>
            </a:r>
            <a:r>
              <a:rPr lang="en-US" sz="6000" b="1" dirty="0" smtClean="0">
                <a:solidFill>
                  <a:schemeClr val="accent1"/>
                </a:solidFill>
                <a:latin typeface="Calibri" charset="0"/>
                <a:ea typeface="Calibri" charset="0"/>
                <a:cs typeface="Calibri" charset="0"/>
              </a:rPr>
              <a:t/>
            </a:r>
            <a:br>
              <a:rPr lang="en-US" sz="6000" b="1" dirty="0" smtClean="0">
                <a:solidFill>
                  <a:schemeClr val="accent1"/>
                </a:solidFill>
                <a:latin typeface="Calibri" charset="0"/>
                <a:ea typeface="Calibri" charset="0"/>
                <a:cs typeface="Calibri" charset="0"/>
              </a:rPr>
            </a:br>
            <a:r>
              <a:rPr lang="en-US" sz="6000" b="1" dirty="0" smtClean="0">
                <a:solidFill>
                  <a:schemeClr val="accent1"/>
                </a:solidFill>
                <a:latin typeface="Calibri" charset="0"/>
                <a:ea typeface="Calibri" charset="0"/>
                <a:cs typeface="Calibri" charset="0"/>
              </a:rPr>
              <a:t>That Are Unbundling </a:t>
            </a:r>
            <a:r>
              <a:rPr lang="en-US" sz="6000" b="1" dirty="0">
                <a:solidFill>
                  <a:schemeClr val="accent6">
                    <a:lumMod val="50000"/>
                  </a:schemeClr>
                </a:solidFill>
                <a:latin typeface="Calibri" charset="0"/>
                <a:ea typeface="Calibri" charset="0"/>
                <a:cs typeface="Calibri" charset="0"/>
              </a:rPr>
              <a:t>Wells Fargo</a:t>
            </a:r>
            <a:r>
              <a:rPr lang="en-US" sz="6000" b="1" dirty="0">
                <a:solidFill>
                  <a:schemeClr val="accent1"/>
                </a:solidFill>
                <a:latin typeface="Calibri" charset="0"/>
                <a:ea typeface="Calibri" charset="0"/>
                <a:cs typeface="Calibri" charset="0"/>
              </a:rPr>
              <a:t>, </a:t>
            </a:r>
            <a:r>
              <a:rPr lang="en-US" sz="6000" b="1" dirty="0">
                <a:solidFill>
                  <a:schemeClr val="accent6">
                    <a:lumMod val="50000"/>
                  </a:schemeClr>
                </a:solidFill>
                <a:latin typeface="Calibri" charset="0"/>
                <a:ea typeface="Calibri" charset="0"/>
                <a:cs typeface="Calibri" charset="0"/>
              </a:rPr>
              <a:t>Citi</a:t>
            </a:r>
            <a:r>
              <a:rPr lang="en-US" sz="6000" b="1" dirty="0">
                <a:solidFill>
                  <a:schemeClr val="accent1"/>
                </a:solidFill>
                <a:latin typeface="Calibri" charset="0"/>
                <a:ea typeface="Calibri" charset="0"/>
                <a:cs typeface="Calibri" charset="0"/>
              </a:rPr>
              <a:t> and </a:t>
            </a:r>
            <a:r>
              <a:rPr lang="en-US" sz="6000" b="1" dirty="0">
                <a:solidFill>
                  <a:schemeClr val="accent6">
                    <a:lumMod val="50000"/>
                  </a:schemeClr>
                </a:solidFill>
                <a:latin typeface="Calibri" charset="0"/>
                <a:ea typeface="Calibri" charset="0"/>
                <a:cs typeface="Calibri" charset="0"/>
              </a:rPr>
              <a:t>Bank of America</a:t>
            </a:r>
          </a:p>
        </p:txBody>
      </p:sp>
    </p:spTree>
    <p:extLst>
      <p:ext uri="{BB962C8B-B14F-4D97-AF65-F5344CB8AC3E}">
        <p14:creationId xmlns:p14="http://schemas.microsoft.com/office/powerpoint/2010/main" val="16484746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751"/>
            <a:ext cx="8507288" cy="970977"/>
          </a:xfrm>
        </p:spPr>
        <p:txBody>
          <a:bodyPr/>
          <a:lstStyle/>
          <a:p>
            <a:r>
              <a:rPr lang="en-US" sz="5400" dirty="0" smtClean="0">
                <a:solidFill>
                  <a:schemeClr val="accent1"/>
                </a:solidFill>
              </a:rPr>
              <a:t>Fintech: </a:t>
            </a:r>
            <a:r>
              <a:rPr lang="en-US" sz="5400" dirty="0" err="1" smtClean="0">
                <a:solidFill>
                  <a:schemeClr val="accent1"/>
                </a:solidFill>
              </a:rPr>
              <a:t>Unbunding</a:t>
            </a:r>
            <a:r>
              <a:rPr lang="en-US" sz="5400" dirty="0" smtClean="0">
                <a:solidFill>
                  <a:schemeClr val="accent1"/>
                </a:solidFill>
              </a:rPr>
              <a:t> the Bank</a:t>
            </a:r>
            <a:endParaRPr lang="en-US" sz="54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51</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a:solidFill>
                  <a:schemeClr val="bg1">
                    <a:lumMod val="75000"/>
                  </a:schemeClr>
                </a:solidFill>
              </a:rPr>
              <a:t>Source: https://</a:t>
            </a:r>
            <a:r>
              <a:rPr lang="en-US" altLang="zh-TW" sz="1000" dirty="0" err="1">
                <a:solidFill>
                  <a:schemeClr val="bg1">
                    <a:lumMod val="75000"/>
                  </a:schemeClr>
                </a:solidFill>
              </a:rPr>
              <a:t>www.cbinsights.com</a:t>
            </a:r>
            <a:r>
              <a:rPr lang="en-US" altLang="zh-TW" sz="1000" dirty="0">
                <a:solidFill>
                  <a:schemeClr val="bg1">
                    <a:lumMod val="75000"/>
                  </a:schemeClr>
                </a:solidFill>
              </a:rPr>
              <a:t>/blog/disrupting-banking-fintech-startups-2016/</a:t>
            </a:r>
            <a:endParaRPr lang="en-US" sz="1000" dirty="0">
              <a:solidFill>
                <a:schemeClr val="bg1">
                  <a:lumMod val="75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96" y="851477"/>
            <a:ext cx="8244408" cy="5805406"/>
          </a:xfrm>
          <a:prstGeom prst="rect">
            <a:avLst/>
          </a:prstGeom>
        </p:spPr>
      </p:pic>
    </p:spTree>
    <p:extLst>
      <p:ext uri="{BB962C8B-B14F-4D97-AF65-F5344CB8AC3E}">
        <p14:creationId xmlns:p14="http://schemas.microsoft.com/office/powerpoint/2010/main" val="10743454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751"/>
            <a:ext cx="8507288" cy="970977"/>
          </a:xfrm>
        </p:spPr>
        <p:txBody>
          <a:bodyPr/>
          <a:lstStyle/>
          <a:p>
            <a:r>
              <a:rPr lang="en-US" sz="5400" dirty="0" smtClean="0">
                <a:solidFill>
                  <a:schemeClr val="accent1"/>
                </a:solidFill>
              </a:rPr>
              <a:t>Fintech: </a:t>
            </a:r>
            <a:r>
              <a:rPr lang="en-US" sz="5400" dirty="0" err="1" smtClean="0">
                <a:solidFill>
                  <a:schemeClr val="accent1"/>
                </a:solidFill>
              </a:rPr>
              <a:t>Unbunding</a:t>
            </a:r>
            <a:r>
              <a:rPr lang="en-US" sz="5400" dirty="0" smtClean="0">
                <a:solidFill>
                  <a:schemeClr val="accent1"/>
                </a:solidFill>
              </a:rPr>
              <a:t> the Bank</a:t>
            </a:r>
            <a:endParaRPr lang="en-US" sz="54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52</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a:solidFill>
                  <a:schemeClr val="bg1">
                    <a:lumMod val="75000"/>
                  </a:schemeClr>
                </a:solidFill>
              </a:rPr>
              <a:t>Source: https://</a:t>
            </a:r>
            <a:r>
              <a:rPr lang="en-US" altLang="zh-TW" sz="1000" dirty="0" err="1">
                <a:solidFill>
                  <a:schemeClr val="bg1">
                    <a:lumMod val="75000"/>
                  </a:schemeClr>
                </a:solidFill>
              </a:rPr>
              <a:t>www.cbinsights.com</a:t>
            </a:r>
            <a:r>
              <a:rPr lang="en-US" altLang="zh-TW" sz="1000" dirty="0">
                <a:solidFill>
                  <a:schemeClr val="bg1">
                    <a:lumMod val="75000"/>
                  </a:schemeClr>
                </a:solidFill>
              </a:rPr>
              <a:t>/blog/disrupting-banking-fintech-startups-2016/</a:t>
            </a:r>
            <a:endParaRPr lang="en-US" sz="1000" dirty="0">
              <a:solidFill>
                <a:schemeClr val="bg1">
                  <a:lumMod val="75000"/>
                </a:schemeClr>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577" r="13317" b="54361"/>
          <a:stretch/>
        </p:blipFill>
        <p:spPr>
          <a:xfrm>
            <a:off x="229381" y="1911620"/>
            <a:ext cx="8685238" cy="3528392"/>
          </a:xfrm>
          <a:prstGeom prst="rect">
            <a:avLst/>
          </a:prstGeom>
        </p:spPr>
      </p:pic>
      <p:sp>
        <p:nvSpPr>
          <p:cNvPr id="9" name="TextBox 8"/>
          <p:cNvSpPr txBox="1"/>
          <p:nvPr/>
        </p:nvSpPr>
        <p:spPr>
          <a:xfrm>
            <a:off x="1243364" y="981828"/>
            <a:ext cx="6657272" cy="584775"/>
          </a:xfrm>
          <a:prstGeom prst="rect">
            <a:avLst/>
          </a:prstGeom>
          <a:noFill/>
        </p:spPr>
        <p:txBody>
          <a:bodyPr wrap="none" rtlCol="0">
            <a:spAutoFit/>
          </a:bodyPr>
          <a:lstStyle/>
          <a:p>
            <a:r>
              <a:rPr lang="en-US" sz="3200" b="1" dirty="0" smtClean="0">
                <a:solidFill>
                  <a:srgbClr val="FF0000"/>
                </a:solidFill>
              </a:rPr>
              <a:t>Wealth Management: </a:t>
            </a:r>
            <a:r>
              <a:rPr lang="en-US" sz="3200" b="1" dirty="0" err="1" smtClean="0">
                <a:solidFill>
                  <a:srgbClr val="FF0000"/>
                </a:solidFill>
              </a:rPr>
              <a:t>Wealthfront</a:t>
            </a:r>
            <a:endParaRPr lang="en-US" sz="3200" b="1" dirty="0">
              <a:solidFill>
                <a:srgbClr val="FF0000"/>
              </a:solidFill>
            </a:endParaRPr>
          </a:p>
        </p:txBody>
      </p:sp>
      <p:sp>
        <p:nvSpPr>
          <p:cNvPr id="3" name="Rounded Rectangle 2"/>
          <p:cNvSpPr/>
          <p:nvPr/>
        </p:nvSpPr>
        <p:spPr>
          <a:xfrm>
            <a:off x="4283968" y="3501008"/>
            <a:ext cx="864096" cy="144016"/>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3223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2114"/>
          </a:xfrm>
        </p:spPr>
        <p:txBody>
          <a:bodyPr/>
          <a:lstStyle/>
          <a:p>
            <a:r>
              <a:rPr lang="en-US" dirty="0" smtClean="0">
                <a:solidFill>
                  <a:schemeClr val="accent1"/>
                </a:solidFill>
              </a:rPr>
              <a:t>Fintech: Financial Technology</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53</a:t>
            </a:fld>
            <a:endParaRPr lang="zh-TW" altLang="en-US"/>
          </a:p>
        </p:txBody>
      </p:sp>
      <p:sp>
        <p:nvSpPr>
          <p:cNvPr id="5" name="Rectangle 4"/>
          <p:cNvSpPr/>
          <p:nvPr/>
        </p:nvSpPr>
        <p:spPr>
          <a:xfrm>
            <a:off x="1074440" y="6561529"/>
            <a:ext cx="6995120" cy="276999"/>
          </a:xfrm>
          <a:prstGeom prst="rect">
            <a:avLst/>
          </a:prstGeom>
        </p:spPr>
        <p:txBody>
          <a:bodyPr wrap="square">
            <a:spAutoFit/>
          </a:bodyPr>
          <a:lstStyle/>
          <a:p>
            <a:pPr algn="ctr"/>
            <a:r>
              <a:rPr lang="en-US" altLang="zh-TW" sz="1200" dirty="0" smtClean="0">
                <a:solidFill>
                  <a:schemeClr val="bg1">
                    <a:lumMod val="75000"/>
                  </a:schemeClr>
                </a:solidFill>
              </a:rPr>
              <a:t>Source: </a:t>
            </a:r>
            <a:r>
              <a:rPr lang="en-US" sz="1200" dirty="0" smtClean="0">
                <a:solidFill>
                  <a:schemeClr val="bg1">
                    <a:lumMod val="75000"/>
                  </a:schemeClr>
                </a:solidFill>
              </a:rPr>
              <a:t>https</a:t>
            </a:r>
            <a:r>
              <a:rPr lang="en-US" sz="1200" dirty="0">
                <a:solidFill>
                  <a:schemeClr val="bg1">
                    <a:lumMod val="75000"/>
                  </a:schemeClr>
                </a:solidFill>
              </a:rPr>
              <a:t>://</a:t>
            </a:r>
            <a:r>
              <a:rPr lang="en-US" sz="1200" dirty="0" err="1">
                <a:solidFill>
                  <a:schemeClr val="bg1">
                    <a:lumMod val="75000"/>
                  </a:schemeClr>
                </a:solidFill>
              </a:rPr>
              <a:t>www.cbinsights.com</a:t>
            </a:r>
            <a:r>
              <a:rPr lang="en-US" sz="1200" dirty="0">
                <a:solidFill>
                  <a:schemeClr val="bg1">
                    <a:lumMod val="75000"/>
                  </a:schemeClr>
                </a:solidFill>
              </a:rPr>
              <a:t>/blog/industry-market-map-landscape/</a:t>
            </a:r>
          </a:p>
        </p:txBody>
      </p:sp>
      <p:sp>
        <p:nvSpPr>
          <p:cNvPr id="6" name="Rectangle 5"/>
          <p:cNvSpPr/>
          <p:nvPr/>
        </p:nvSpPr>
        <p:spPr>
          <a:xfrm>
            <a:off x="539552" y="908720"/>
            <a:ext cx="7848872" cy="5632311"/>
          </a:xfrm>
          <a:prstGeom prst="rect">
            <a:avLst/>
          </a:prstGeom>
        </p:spPr>
        <p:txBody>
          <a:bodyPr wrap="square">
            <a:spAutoFit/>
          </a:bodyPr>
          <a:lstStyle/>
          <a:p>
            <a:pPr algn="ctr"/>
            <a:r>
              <a:rPr lang="en-US" sz="6000" b="1" dirty="0">
                <a:solidFill>
                  <a:srgbClr val="FF0000"/>
                </a:solidFill>
                <a:latin typeface="Calibri" charset="0"/>
                <a:ea typeface="Calibri" charset="0"/>
                <a:cs typeface="Calibri" charset="0"/>
              </a:rPr>
              <a:t>Disrupting </a:t>
            </a:r>
            <a:r>
              <a:rPr lang="en-US" sz="6000" b="1" dirty="0" smtClean="0">
                <a:solidFill>
                  <a:srgbClr val="FF0000"/>
                </a:solidFill>
                <a:latin typeface="Calibri" charset="0"/>
                <a:ea typeface="Calibri" charset="0"/>
                <a:cs typeface="Calibri" charset="0"/>
              </a:rPr>
              <a:t/>
            </a:r>
            <a:br>
              <a:rPr lang="en-US" sz="6000" b="1" dirty="0" smtClean="0">
                <a:solidFill>
                  <a:srgbClr val="FF0000"/>
                </a:solidFill>
                <a:latin typeface="Calibri" charset="0"/>
                <a:ea typeface="Calibri" charset="0"/>
                <a:cs typeface="Calibri" charset="0"/>
              </a:rPr>
            </a:br>
            <a:r>
              <a:rPr lang="en-US" sz="6000" b="1" dirty="0" smtClean="0">
                <a:solidFill>
                  <a:srgbClr val="FF0000"/>
                </a:solidFill>
                <a:latin typeface="Calibri" charset="0"/>
                <a:ea typeface="Calibri" charset="0"/>
                <a:cs typeface="Calibri" charset="0"/>
              </a:rPr>
              <a:t>European </a:t>
            </a:r>
            <a:r>
              <a:rPr lang="en-US" sz="6000" b="1" dirty="0">
                <a:solidFill>
                  <a:srgbClr val="FF0000"/>
                </a:solidFill>
                <a:latin typeface="Calibri" charset="0"/>
                <a:ea typeface="Calibri" charset="0"/>
                <a:cs typeface="Calibri" charset="0"/>
              </a:rPr>
              <a:t>Banking</a:t>
            </a:r>
            <a:r>
              <a:rPr lang="en-US" sz="6000" b="1" dirty="0">
                <a:solidFill>
                  <a:schemeClr val="accent1"/>
                </a:solidFill>
                <a:latin typeface="Calibri" charset="0"/>
                <a:ea typeface="Calibri" charset="0"/>
                <a:cs typeface="Calibri" charset="0"/>
              </a:rPr>
              <a:t>: </a:t>
            </a:r>
            <a:r>
              <a:rPr lang="en-US" sz="6000" b="1" dirty="0" smtClean="0">
                <a:solidFill>
                  <a:schemeClr val="accent1"/>
                </a:solidFill>
                <a:latin typeface="Calibri" charset="0"/>
                <a:ea typeface="Calibri" charset="0"/>
                <a:cs typeface="Calibri" charset="0"/>
              </a:rPr>
              <a:t/>
            </a:r>
            <a:br>
              <a:rPr lang="en-US" sz="6000" b="1" dirty="0" smtClean="0">
                <a:solidFill>
                  <a:schemeClr val="accent1"/>
                </a:solidFill>
                <a:latin typeface="Calibri" charset="0"/>
                <a:ea typeface="Calibri" charset="0"/>
                <a:cs typeface="Calibri" charset="0"/>
              </a:rPr>
            </a:br>
            <a:r>
              <a:rPr lang="en-US" sz="6000" b="1" dirty="0" smtClean="0">
                <a:solidFill>
                  <a:schemeClr val="accent1"/>
                </a:solidFill>
                <a:latin typeface="Calibri" charset="0"/>
                <a:ea typeface="Calibri" charset="0"/>
                <a:cs typeface="Calibri" charset="0"/>
              </a:rPr>
              <a:t>The </a:t>
            </a:r>
            <a:r>
              <a:rPr lang="en-US" sz="6000" b="1" dirty="0" err="1">
                <a:solidFill>
                  <a:srgbClr val="FF0000"/>
                </a:solidFill>
                <a:latin typeface="Calibri" charset="0"/>
                <a:ea typeface="Calibri" charset="0"/>
                <a:cs typeface="Calibri" charset="0"/>
              </a:rPr>
              <a:t>FinTech</a:t>
            </a:r>
            <a:r>
              <a:rPr lang="en-US" sz="6000" b="1" dirty="0">
                <a:solidFill>
                  <a:srgbClr val="FF0000"/>
                </a:solidFill>
                <a:latin typeface="Calibri" charset="0"/>
                <a:ea typeface="Calibri" charset="0"/>
                <a:cs typeface="Calibri" charset="0"/>
              </a:rPr>
              <a:t> Startups </a:t>
            </a:r>
            <a:r>
              <a:rPr lang="en-US" sz="6000" b="1" dirty="0">
                <a:solidFill>
                  <a:schemeClr val="accent1"/>
                </a:solidFill>
                <a:latin typeface="Calibri" charset="0"/>
                <a:ea typeface="Calibri" charset="0"/>
                <a:cs typeface="Calibri" charset="0"/>
              </a:rPr>
              <a:t>That Are Unbundling </a:t>
            </a:r>
            <a:r>
              <a:rPr lang="en-US" sz="6000" b="1" dirty="0">
                <a:solidFill>
                  <a:srgbClr val="C00000"/>
                </a:solidFill>
                <a:latin typeface="Calibri" charset="0"/>
                <a:ea typeface="Calibri" charset="0"/>
                <a:cs typeface="Calibri" charset="0"/>
              </a:rPr>
              <a:t>HSBC</a:t>
            </a:r>
            <a:r>
              <a:rPr lang="en-US" sz="6000" b="1" dirty="0">
                <a:solidFill>
                  <a:schemeClr val="accent1"/>
                </a:solidFill>
                <a:latin typeface="Calibri" charset="0"/>
                <a:ea typeface="Calibri" charset="0"/>
                <a:cs typeface="Calibri" charset="0"/>
              </a:rPr>
              <a:t>, </a:t>
            </a:r>
            <a:r>
              <a:rPr lang="en-US" sz="6000" b="1" dirty="0">
                <a:solidFill>
                  <a:srgbClr val="C00000"/>
                </a:solidFill>
                <a:latin typeface="Calibri" charset="0"/>
                <a:ea typeface="Calibri" charset="0"/>
                <a:cs typeface="Calibri" charset="0"/>
              </a:rPr>
              <a:t>Santander</a:t>
            </a:r>
            <a:r>
              <a:rPr lang="en-US" sz="6000" b="1" dirty="0">
                <a:solidFill>
                  <a:schemeClr val="accent1"/>
                </a:solidFill>
                <a:latin typeface="Calibri" charset="0"/>
                <a:ea typeface="Calibri" charset="0"/>
                <a:cs typeface="Calibri" charset="0"/>
              </a:rPr>
              <a:t>, and </a:t>
            </a:r>
            <a:r>
              <a:rPr lang="en-US" sz="6000" b="1" dirty="0">
                <a:solidFill>
                  <a:srgbClr val="C00000"/>
                </a:solidFill>
                <a:latin typeface="Calibri" charset="0"/>
                <a:ea typeface="Calibri" charset="0"/>
                <a:cs typeface="Calibri" charset="0"/>
              </a:rPr>
              <a:t>BNP</a:t>
            </a:r>
          </a:p>
        </p:txBody>
      </p:sp>
    </p:spTree>
    <p:extLst>
      <p:ext uri="{BB962C8B-B14F-4D97-AF65-F5344CB8AC3E}">
        <p14:creationId xmlns:p14="http://schemas.microsoft.com/office/powerpoint/2010/main" val="21084809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54</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a:solidFill>
                  <a:schemeClr val="bg1">
                    <a:lumMod val="75000"/>
                  </a:schemeClr>
                </a:solidFill>
              </a:rPr>
              <a:t>Source: https://</a:t>
            </a:r>
            <a:r>
              <a:rPr lang="en-US" altLang="zh-TW" sz="1000" dirty="0" err="1">
                <a:solidFill>
                  <a:schemeClr val="bg1">
                    <a:lumMod val="75000"/>
                  </a:schemeClr>
                </a:solidFill>
              </a:rPr>
              <a:t>www.cbinsights.com</a:t>
            </a:r>
            <a:r>
              <a:rPr lang="en-US" altLang="zh-TW" sz="1000" dirty="0">
                <a:solidFill>
                  <a:schemeClr val="bg1">
                    <a:lumMod val="75000"/>
                  </a:schemeClr>
                </a:solidFill>
              </a:rPr>
              <a:t>/blog/disrupting-</a:t>
            </a:r>
            <a:r>
              <a:rPr lang="en-US" altLang="zh-TW" sz="1000" dirty="0" err="1">
                <a:solidFill>
                  <a:schemeClr val="bg1">
                    <a:lumMod val="75000"/>
                  </a:schemeClr>
                </a:solidFill>
              </a:rPr>
              <a:t>european</a:t>
            </a:r>
            <a:r>
              <a:rPr lang="en-US" altLang="zh-TW" sz="1000" dirty="0">
                <a:solidFill>
                  <a:schemeClr val="bg1">
                    <a:lumMod val="75000"/>
                  </a:schemeClr>
                </a:solidFill>
              </a:rPr>
              <a:t>-banking-</a:t>
            </a:r>
            <a:r>
              <a:rPr lang="en-US" altLang="zh-TW" sz="1000" dirty="0" err="1">
                <a:solidFill>
                  <a:schemeClr val="bg1">
                    <a:lumMod val="75000"/>
                  </a:schemeClr>
                </a:solidFill>
              </a:rPr>
              <a:t>fintech</a:t>
            </a:r>
            <a:r>
              <a:rPr lang="en-US" altLang="zh-TW" sz="1000" dirty="0">
                <a:solidFill>
                  <a:schemeClr val="bg1">
                    <a:lumMod val="75000"/>
                  </a:schemeClr>
                </a:solidFill>
              </a:rPr>
              <a:t>-startups/</a:t>
            </a:r>
            <a:endParaRPr lang="en-US" sz="1000" dirty="0">
              <a:solidFill>
                <a:schemeClr val="bg1">
                  <a:lumMod val="7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86886"/>
            <a:ext cx="6692312" cy="6582474"/>
          </a:xfrm>
          <a:prstGeom prst="rect">
            <a:avLst/>
          </a:prstGeom>
        </p:spPr>
      </p:pic>
    </p:spTree>
    <p:extLst>
      <p:ext uri="{BB962C8B-B14F-4D97-AF65-F5344CB8AC3E}">
        <p14:creationId xmlns:p14="http://schemas.microsoft.com/office/powerpoint/2010/main" val="8886367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55</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a:solidFill>
                  <a:schemeClr val="bg1">
                    <a:lumMod val="75000"/>
                  </a:schemeClr>
                </a:solidFill>
              </a:rPr>
              <a:t>Source: https://</a:t>
            </a:r>
            <a:r>
              <a:rPr lang="en-US" altLang="zh-TW" sz="1000" dirty="0" err="1">
                <a:solidFill>
                  <a:schemeClr val="bg1">
                    <a:lumMod val="75000"/>
                  </a:schemeClr>
                </a:solidFill>
              </a:rPr>
              <a:t>www.cbinsights.com</a:t>
            </a:r>
            <a:r>
              <a:rPr lang="en-US" altLang="zh-TW" sz="1000" dirty="0">
                <a:solidFill>
                  <a:schemeClr val="bg1">
                    <a:lumMod val="75000"/>
                  </a:schemeClr>
                </a:solidFill>
              </a:rPr>
              <a:t>/blog/disrupting-</a:t>
            </a:r>
            <a:r>
              <a:rPr lang="en-US" altLang="zh-TW" sz="1000" dirty="0" err="1">
                <a:solidFill>
                  <a:schemeClr val="bg1">
                    <a:lumMod val="75000"/>
                  </a:schemeClr>
                </a:solidFill>
              </a:rPr>
              <a:t>european</a:t>
            </a:r>
            <a:r>
              <a:rPr lang="en-US" altLang="zh-TW" sz="1000" dirty="0">
                <a:solidFill>
                  <a:schemeClr val="bg1">
                    <a:lumMod val="75000"/>
                  </a:schemeClr>
                </a:solidFill>
              </a:rPr>
              <a:t>-banking-</a:t>
            </a:r>
            <a:r>
              <a:rPr lang="en-US" altLang="zh-TW" sz="1000" dirty="0" err="1">
                <a:solidFill>
                  <a:schemeClr val="bg1">
                    <a:lumMod val="75000"/>
                  </a:schemeClr>
                </a:solidFill>
              </a:rPr>
              <a:t>fintech</a:t>
            </a:r>
            <a:r>
              <a:rPr lang="en-US" altLang="zh-TW" sz="1000" dirty="0">
                <a:solidFill>
                  <a:schemeClr val="bg1">
                    <a:lumMod val="75000"/>
                  </a:schemeClr>
                </a:solidFill>
              </a:rPr>
              <a:t>-startups/</a:t>
            </a:r>
            <a:endParaRPr lang="en-US" sz="1000" dirty="0">
              <a:solidFill>
                <a:schemeClr val="bg1">
                  <a:lumMod val="75000"/>
                </a:schemeClr>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8652"/>
          <a:stretch/>
        </p:blipFill>
        <p:spPr>
          <a:xfrm>
            <a:off x="-14795" y="116631"/>
            <a:ext cx="9123870" cy="6402835"/>
          </a:xfrm>
          <a:prstGeom prst="rect">
            <a:avLst/>
          </a:prstGeom>
        </p:spPr>
      </p:pic>
    </p:spTree>
    <p:extLst>
      <p:ext uri="{BB962C8B-B14F-4D97-AF65-F5344CB8AC3E}">
        <p14:creationId xmlns:p14="http://schemas.microsoft.com/office/powerpoint/2010/main" val="938447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83"/>
            <a:ext cx="8229600" cy="2490886"/>
          </a:xfrm>
        </p:spPr>
        <p:txBody>
          <a:bodyPr/>
          <a:lstStyle/>
          <a:p>
            <a:r>
              <a:rPr lang="en-US" sz="4800" dirty="0">
                <a:solidFill>
                  <a:schemeClr val="accent1"/>
                </a:solidFill>
              </a:rPr>
              <a:t>The </a:t>
            </a:r>
            <a:r>
              <a:rPr lang="en-US" sz="4800" dirty="0">
                <a:solidFill>
                  <a:srgbClr val="FF0000"/>
                </a:solidFill>
              </a:rPr>
              <a:t>New Alpha</a:t>
            </a:r>
            <a:r>
              <a:rPr lang="en-US" sz="4800" dirty="0">
                <a:solidFill>
                  <a:schemeClr val="accent1"/>
                </a:solidFill>
              </a:rPr>
              <a:t>: 30+ Startups Providing Alternative Data For Sophisticated Investors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56</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/blog/alternative-data-startups-market-map-company-list/</a:t>
            </a:r>
          </a:p>
        </p:txBody>
      </p:sp>
      <p:sp>
        <p:nvSpPr>
          <p:cNvPr id="3" name="Rectangle 2"/>
          <p:cNvSpPr/>
          <p:nvPr/>
        </p:nvSpPr>
        <p:spPr>
          <a:xfrm>
            <a:off x="611560" y="2639169"/>
            <a:ext cx="8075240" cy="3477875"/>
          </a:xfrm>
          <a:prstGeom prst="rect">
            <a:avLst/>
          </a:prstGeom>
        </p:spPr>
        <p:txBody>
          <a:bodyPr wrap="square">
            <a:spAutoFit/>
          </a:bodyPr>
          <a:lstStyle/>
          <a:p>
            <a:r>
              <a:rPr lang="en-US" sz="4400" dirty="0">
                <a:solidFill>
                  <a:schemeClr val="accent1"/>
                </a:solidFill>
                <a:latin typeface="Calibri" charset="0"/>
                <a:ea typeface="Calibri" charset="0"/>
                <a:cs typeface="Calibri" charset="0"/>
              </a:rPr>
              <a:t>New sources of </a:t>
            </a:r>
            <a:r>
              <a:rPr lang="en-US" sz="4400" dirty="0">
                <a:solidFill>
                  <a:srgbClr val="FF0000"/>
                </a:solidFill>
                <a:latin typeface="Calibri" charset="0"/>
                <a:ea typeface="Calibri" charset="0"/>
                <a:cs typeface="Calibri" charset="0"/>
              </a:rPr>
              <a:t>data mined </a:t>
            </a:r>
            <a:r>
              <a:rPr lang="en-US" sz="4400" dirty="0">
                <a:solidFill>
                  <a:schemeClr val="accent1"/>
                </a:solidFill>
                <a:latin typeface="Calibri" charset="0"/>
                <a:ea typeface="Calibri" charset="0"/>
                <a:cs typeface="Calibri" charset="0"/>
              </a:rPr>
              <a:t>by startups like </a:t>
            </a:r>
            <a:r>
              <a:rPr lang="en-US" sz="4400" dirty="0">
                <a:solidFill>
                  <a:srgbClr val="C00000"/>
                </a:solidFill>
                <a:latin typeface="Calibri" charset="0"/>
                <a:ea typeface="Calibri" charset="0"/>
                <a:cs typeface="Calibri" charset="0"/>
              </a:rPr>
              <a:t>Foursquare</a:t>
            </a:r>
            <a:r>
              <a:rPr lang="en-US" sz="4400" dirty="0">
                <a:solidFill>
                  <a:schemeClr val="accent1"/>
                </a:solidFill>
                <a:latin typeface="Calibri" charset="0"/>
                <a:ea typeface="Calibri" charset="0"/>
                <a:cs typeface="Calibri" charset="0"/>
              </a:rPr>
              <a:t>, </a:t>
            </a:r>
            <a:r>
              <a:rPr lang="en-US" sz="4400" dirty="0">
                <a:solidFill>
                  <a:srgbClr val="C00000"/>
                </a:solidFill>
                <a:latin typeface="Calibri" charset="0"/>
                <a:ea typeface="Calibri" charset="0"/>
                <a:cs typeface="Calibri" charset="0"/>
              </a:rPr>
              <a:t>Premise</a:t>
            </a:r>
            <a:r>
              <a:rPr lang="en-US" sz="4400" dirty="0">
                <a:solidFill>
                  <a:schemeClr val="accent1"/>
                </a:solidFill>
                <a:latin typeface="Calibri" charset="0"/>
                <a:ea typeface="Calibri" charset="0"/>
                <a:cs typeface="Calibri" charset="0"/>
              </a:rPr>
              <a:t>, and </a:t>
            </a:r>
            <a:r>
              <a:rPr lang="en-US" sz="4400" dirty="0">
                <a:solidFill>
                  <a:srgbClr val="C00000"/>
                </a:solidFill>
                <a:latin typeface="Calibri" charset="0"/>
                <a:ea typeface="Calibri" charset="0"/>
                <a:cs typeface="Calibri" charset="0"/>
              </a:rPr>
              <a:t>Orbital Insight </a:t>
            </a:r>
            <a:r>
              <a:rPr lang="en-US" sz="4400" dirty="0">
                <a:solidFill>
                  <a:schemeClr val="accent1"/>
                </a:solidFill>
                <a:latin typeface="Calibri" charset="0"/>
                <a:ea typeface="Calibri" charset="0"/>
                <a:cs typeface="Calibri" charset="0"/>
              </a:rPr>
              <a:t>are letting investors understand </a:t>
            </a:r>
            <a:r>
              <a:rPr lang="en-US" sz="4400" dirty="0">
                <a:solidFill>
                  <a:srgbClr val="FF0000"/>
                </a:solidFill>
                <a:latin typeface="Calibri" charset="0"/>
                <a:ea typeface="Calibri" charset="0"/>
                <a:cs typeface="Calibri" charset="0"/>
              </a:rPr>
              <a:t>trends</a:t>
            </a:r>
            <a:r>
              <a:rPr lang="en-US" sz="4400" dirty="0">
                <a:solidFill>
                  <a:schemeClr val="accent1"/>
                </a:solidFill>
                <a:latin typeface="Calibri" charset="0"/>
                <a:ea typeface="Calibri" charset="0"/>
                <a:cs typeface="Calibri" charset="0"/>
              </a:rPr>
              <a:t> before they happen.</a:t>
            </a:r>
          </a:p>
        </p:txBody>
      </p:sp>
    </p:spTree>
    <p:extLst>
      <p:ext uri="{BB962C8B-B14F-4D97-AF65-F5344CB8AC3E}">
        <p14:creationId xmlns:p14="http://schemas.microsoft.com/office/powerpoint/2010/main" val="240434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83"/>
            <a:ext cx="8229600" cy="1143000"/>
          </a:xfrm>
        </p:spPr>
        <p:txBody>
          <a:bodyPr/>
          <a:lstStyle/>
          <a:p>
            <a:r>
              <a:rPr lang="en-US" sz="3200">
                <a:solidFill>
                  <a:schemeClr val="accent1"/>
                </a:solidFill>
              </a:rPr>
              <a:t>The New Alpha: 30+ Startups Providing Alternative Data For Sophisticated Investors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57</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/blog/alternative-data-startups-market-map-company-list/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40" y="1195916"/>
            <a:ext cx="8069560" cy="5419314"/>
          </a:xfrm>
          <a:prstGeom prst="rect">
            <a:avLst/>
          </a:prstGeom>
        </p:spPr>
      </p:pic>
    </p:spTree>
    <p:extLst>
      <p:ext uri="{BB962C8B-B14F-4D97-AF65-F5344CB8AC3E}">
        <p14:creationId xmlns:p14="http://schemas.microsoft.com/office/powerpoint/2010/main" val="20305741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8982"/>
            <a:ext cx="9073008" cy="5488250"/>
          </a:xfrm>
        </p:spPr>
        <p:txBody>
          <a:bodyPr/>
          <a:lstStyle/>
          <a:p>
            <a:r>
              <a:rPr lang="en-US" sz="6000" dirty="0">
                <a:solidFill>
                  <a:schemeClr val="accent1"/>
                </a:solidFill>
              </a:rPr>
              <a:t>From </a:t>
            </a:r>
            <a:r>
              <a:rPr lang="en-US" sz="6000" dirty="0">
                <a:solidFill>
                  <a:srgbClr val="FF0000"/>
                </a:solidFill>
              </a:rPr>
              <a:t>Algorithmic Trading </a:t>
            </a:r>
            <a:r>
              <a:rPr lang="en-US" sz="6000" dirty="0">
                <a:solidFill>
                  <a:schemeClr val="accent1"/>
                </a:solidFill>
              </a:rPr>
              <a:t>To </a:t>
            </a:r>
            <a:r>
              <a:rPr lang="en-US" sz="6000" dirty="0">
                <a:solidFill>
                  <a:srgbClr val="FF0000"/>
                </a:solidFill>
              </a:rPr>
              <a:t>Personal Finance Bots</a:t>
            </a:r>
            <a:r>
              <a:rPr lang="en-US" sz="6000" dirty="0">
                <a:solidFill>
                  <a:schemeClr val="accent1"/>
                </a:solidFill>
              </a:rPr>
              <a:t>: 41 Startups Bringing </a:t>
            </a:r>
            <a:r>
              <a:rPr lang="en-US" sz="6000" dirty="0" smtClean="0">
                <a:solidFill>
                  <a:schemeClr val="accent1"/>
                </a:solidFill>
              </a:rPr>
              <a:t/>
            </a:r>
            <a:br>
              <a:rPr lang="en-US" sz="6000" dirty="0" smtClean="0">
                <a:solidFill>
                  <a:schemeClr val="accent1"/>
                </a:solidFill>
              </a:rPr>
            </a:br>
            <a:r>
              <a:rPr lang="en-US" sz="6000" dirty="0" smtClean="0">
                <a:solidFill>
                  <a:srgbClr val="FF0000"/>
                </a:solidFill>
              </a:rPr>
              <a:t>AI</a:t>
            </a:r>
            <a:r>
              <a:rPr lang="en-US" sz="6000" dirty="0" smtClean="0">
                <a:solidFill>
                  <a:schemeClr val="accent1"/>
                </a:solidFill>
              </a:rPr>
              <a:t> </a:t>
            </a:r>
            <a:r>
              <a:rPr lang="en-US" sz="6000" dirty="0">
                <a:solidFill>
                  <a:schemeClr val="accent1"/>
                </a:solidFill>
              </a:rPr>
              <a:t>To </a:t>
            </a:r>
            <a:r>
              <a:rPr lang="en-US" sz="6000" dirty="0">
                <a:solidFill>
                  <a:srgbClr val="FF0000"/>
                </a:solidFill>
              </a:rPr>
              <a:t>Fintech</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58</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/blog/artificial-intelligence-</a:t>
            </a:r>
            <a:r>
              <a:rPr lang="en-US" sz="1000" dirty="0" err="1">
                <a:solidFill>
                  <a:schemeClr val="bg1">
                    <a:lumMod val="75000"/>
                  </a:schemeClr>
                </a:solidFill>
              </a:rPr>
              <a:t>fintech</a:t>
            </a:r>
            <a:r>
              <a:rPr lang="en-US" sz="1000" dirty="0">
                <a:solidFill>
                  <a:schemeClr val="bg1">
                    <a:lumMod val="75000"/>
                  </a:schemeClr>
                </a:solidFill>
              </a:rPr>
              <a:t>-market-map-company-list/</a:t>
            </a:r>
          </a:p>
        </p:txBody>
      </p:sp>
    </p:spTree>
    <p:extLst>
      <p:ext uri="{BB962C8B-B14F-4D97-AF65-F5344CB8AC3E}">
        <p14:creationId xmlns:p14="http://schemas.microsoft.com/office/powerpoint/2010/main" val="10192989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8983"/>
            <a:ext cx="9073008" cy="1143000"/>
          </a:xfrm>
        </p:spPr>
        <p:txBody>
          <a:bodyPr/>
          <a:lstStyle/>
          <a:p>
            <a:r>
              <a:rPr lang="en-US" sz="3200" dirty="0">
                <a:solidFill>
                  <a:schemeClr val="accent1"/>
                </a:solidFill>
              </a:rPr>
              <a:t>From Algorithmic Trading To Personal Finance Bots: 41 Startups Bringing AI To Fintech</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59</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/blog/artificial-intelligence-</a:t>
            </a:r>
            <a:r>
              <a:rPr lang="en-US" sz="1000" dirty="0" err="1">
                <a:solidFill>
                  <a:schemeClr val="bg1">
                    <a:lumMod val="75000"/>
                  </a:schemeClr>
                </a:solidFill>
              </a:rPr>
              <a:t>fintech</a:t>
            </a:r>
            <a:r>
              <a:rPr lang="en-US" sz="1000" dirty="0">
                <a:solidFill>
                  <a:schemeClr val="bg1">
                    <a:lumMod val="75000"/>
                  </a:schemeClr>
                </a:solidFill>
              </a:rPr>
              <a:t>-market-map-company-list/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873492"/>
            <a:ext cx="8922846" cy="4723860"/>
          </a:xfrm>
          <a:prstGeom prst="rect">
            <a:avLst/>
          </a:prstGeom>
        </p:spPr>
      </p:pic>
      <p:sp>
        <p:nvSpPr>
          <p:cNvPr id="8" name="Rectangle 7"/>
          <p:cNvSpPr/>
          <p:nvPr/>
        </p:nvSpPr>
        <p:spPr>
          <a:xfrm>
            <a:off x="2383213" y="1075383"/>
            <a:ext cx="4433664" cy="769441"/>
          </a:xfrm>
          <a:prstGeom prst="rect">
            <a:avLst/>
          </a:prstGeom>
        </p:spPr>
        <p:txBody>
          <a:bodyPr wrap="square">
            <a:spAutoFit/>
          </a:bodyPr>
          <a:lstStyle/>
          <a:p>
            <a:pPr algn="ctr"/>
            <a:r>
              <a:rPr lang="en-US" sz="4400" b="1">
                <a:solidFill>
                  <a:srgbClr val="FF0000"/>
                </a:solidFill>
                <a:latin typeface="Calibri" charset="0"/>
                <a:ea typeface="Calibri" charset="0"/>
                <a:cs typeface="Calibri" charset="0"/>
              </a:rPr>
              <a:t>AI </a:t>
            </a:r>
            <a:r>
              <a:rPr lang="en-US" sz="4400" b="1" smtClean="0">
                <a:solidFill>
                  <a:srgbClr val="FF0000"/>
                </a:solidFill>
                <a:latin typeface="Calibri" charset="0"/>
                <a:ea typeface="Calibri" charset="0"/>
                <a:cs typeface="Calibri" charset="0"/>
              </a:rPr>
              <a:t>in </a:t>
            </a:r>
            <a:r>
              <a:rPr lang="en-US" sz="4400" b="1" dirty="0">
                <a:solidFill>
                  <a:srgbClr val="FF0000"/>
                </a:solidFill>
                <a:latin typeface="Calibri" charset="0"/>
                <a:ea typeface="Calibri" charset="0"/>
                <a:cs typeface="Calibri" charset="0"/>
              </a:rPr>
              <a:t>Fintech</a:t>
            </a:r>
          </a:p>
        </p:txBody>
      </p:sp>
    </p:spTree>
    <p:extLst>
      <p:ext uri="{BB962C8B-B14F-4D97-AF65-F5344CB8AC3E}">
        <p14:creationId xmlns:p14="http://schemas.microsoft.com/office/powerpoint/2010/main" val="2019562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1052736"/>
          </a:xfrm>
        </p:spPr>
        <p:txBody>
          <a:bodyPr/>
          <a:lstStyle/>
          <a:p>
            <a:r>
              <a:rPr lang="en-US" altLang="zh-TW" sz="2400" dirty="0" smtClean="0">
                <a:solidFill>
                  <a:schemeClr val="accent1"/>
                </a:solidFill>
              </a:rPr>
              <a:t>The FINTECH Book: The Financial Technology Handbook for Investors, Entrepreneurs and Visionaries</a:t>
            </a:r>
            <a:r>
              <a:rPr lang="en-US" altLang="zh-TW" sz="2400" b="0" dirty="0" smtClean="0">
                <a:solidFill>
                  <a:schemeClr val="accent1"/>
                </a:solidFill>
              </a:rPr>
              <a:t>, </a:t>
            </a:r>
            <a:br>
              <a:rPr lang="en-US" altLang="zh-TW" sz="2400" b="0" dirty="0" smtClean="0">
                <a:solidFill>
                  <a:schemeClr val="accent1"/>
                </a:solidFill>
              </a:rPr>
            </a:br>
            <a:r>
              <a:rPr lang="en-US" altLang="zh-TW" sz="2400" b="0" dirty="0" smtClean="0">
                <a:solidFill>
                  <a:schemeClr val="accent1"/>
                </a:solidFill>
              </a:rPr>
              <a:t>Susanne Chishti and Janos </a:t>
            </a:r>
            <a:r>
              <a:rPr lang="en-US" altLang="zh-TW" sz="2400" b="0" dirty="0" err="1" smtClean="0">
                <a:solidFill>
                  <a:schemeClr val="accent1"/>
                </a:solidFill>
              </a:rPr>
              <a:t>Barberis</a:t>
            </a:r>
            <a:r>
              <a:rPr lang="en-US" altLang="zh-TW" sz="2400" b="0" dirty="0" smtClean="0">
                <a:solidFill>
                  <a:schemeClr val="accent1"/>
                </a:solidFill>
              </a:rPr>
              <a:t>, Wiley, 2016.</a:t>
            </a:r>
            <a:endParaRPr lang="en-US" altLang="zh-TW" sz="2400" b="0" dirty="0">
              <a:solidFill>
                <a:schemeClr val="accent1"/>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
        <p:nvSpPr>
          <p:cNvPr id="5" name="矩形 4"/>
          <p:cNvSpPr/>
          <p:nvPr/>
        </p:nvSpPr>
        <p:spPr>
          <a:xfrm>
            <a:off x="1152036" y="6639163"/>
            <a:ext cx="6839929" cy="246221"/>
          </a:xfrm>
          <a:prstGeom prst="rect">
            <a:avLst/>
          </a:prstGeom>
        </p:spPr>
        <p:txBody>
          <a:bodyPr wrap="square">
            <a:spAutoFit/>
          </a:bodyPr>
          <a:lstStyle/>
          <a:p>
            <a:pPr algn="ctr"/>
            <a:r>
              <a:rPr lang="en-US" altLang="zh-TW" sz="1000" dirty="0" smtClean="0">
                <a:solidFill>
                  <a:schemeClr val="bg1">
                    <a:lumMod val="65000"/>
                  </a:schemeClr>
                </a:solidFill>
                <a:latin typeface="+mj-lt"/>
              </a:rPr>
              <a:t>Source: https://www.amazon.com/FINTECH-Book-Technology-Entrepreneurs-Visionaries/dp/111921887X</a:t>
            </a:r>
            <a:endParaRPr lang="zh-TW" altLang="en-US" sz="1000" dirty="0">
              <a:solidFill>
                <a:schemeClr val="bg1">
                  <a:lumMod val="65000"/>
                </a:schemeClr>
              </a:solidFill>
              <a:latin typeface="+mj-lt"/>
            </a:endParaRPr>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381" y="1196752"/>
            <a:ext cx="6913238" cy="536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42796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60</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/blog/artificial-intelligence-</a:t>
            </a:r>
            <a:r>
              <a:rPr lang="en-US" sz="1000" dirty="0" err="1">
                <a:solidFill>
                  <a:schemeClr val="bg1">
                    <a:lumMod val="75000"/>
                  </a:schemeClr>
                </a:solidFill>
              </a:rPr>
              <a:t>fintech</a:t>
            </a:r>
            <a:r>
              <a:rPr lang="en-US" sz="1000" dirty="0">
                <a:solidFill>
                  <a:schemeClr val="bg1">
                    <a:lumMod val="75000"/>
                  </a:schemeClr>
                </a:solidFill>
              </a:rPr>
              <a:t>-market-map-company-list/</a:t>
            </a:r>
          </a:p>
        </p:txBody>
      </p:sp>
      <p:sp>
        <p:nvSpPr>
          <p:cNvPr id="8" name="Rectangle 7"/>
          <p:cNvSpPr/>
          <p:nvPr/>
        </p:nvSpPr>
        <p:spPr>
          <a:xfrm>
            <a:off x="268610" y="0"/>
            <a:ext cx="8606780" cy="769441"/>
          </a:xfrm>
          <a:prstGeom prst="rect">
            <a:avLst/>
          </a:prstGeom>
        </p:spPr>
        <p:txBody>
          <a:bodyPr wrap="square">
            <a:spAutoFit/>
          </a:bodyPr>
          <a:lstStyle/>
          <a:p>
            <a:pPr algn="ctr"/>
            <a:r>
              <a:rPr lang="en-US" sz="4400" b="1" smtClean="0">
                <a:solidFill>
                  <a:srgbClr val="FF0000"/>
                </a:solidFill>
                <a:latin typeface="Calibri" charset="0"/>
                <a:ea typeface="Calibri" charset="0"/>
                <a:cs typeface="Calibri" charset="0"/>
              </a:rPr>
              <a:t>Artificial Intelligence (AI) </a:t>
            </a:r>
            <a:r>
              <a:rPr lang="en-US" sz="4400" b="1" dirty="0" smtClean="0">
                <a:solidFill>
                  <a:srgbClr val="FF0000"/>
                </a:solidFill>
                <a:latin typeface="Calibri" charset="0"/>
                <a:ea typeface="Calibri" charset="0"/>
                <a:cs typeface="Calibri" charset="0"/>
              </a:rPr>
              <a:t>in </a:t>
            </a:r>
            <a:r>
              <a:rPr lang="en-US" sz="4400" b="1" dirty="0">
                <a:solidFill>
                  <a:srgbClr val="FF0000"/>
                </a:solidFill>
                <a:latin typeface="Calibri" charset="0"/>
                <a:ea typeface="Calibri" charset="0"/>
                <a:cs typeface="Calibri" charset="0"/>
              </a:rPr>
              <a:t>Fintech</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914" t="3142" r="53539" b="17342"/>
          <a:stretch/>
        </p:blipFill>
        <p:spPr>
          <a:xfrm>
            <a:off x="869420" y="816876"/>
            <a:ext cx="7446996" cy="5822287"/>
          </a:xfrm>
          <a:prstGeom prst="rect">
            <a:avLst/>
          </a:prstGeom>
        </p:spPr>
      </p:pic>
    </p:spTree>
    <p:extLst>
      <p:ext uri="{BB962C8B-B14F-4D97-AF65-F5344CB8AC3E}">
        <p14:creationId xmlns:p14="http://schemas.microsoft.com/office/powerpoint/2010/main" val="12957215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61</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/blog/artificial-intelligence-</a:t>
            </a:r>
            <a:r>
              <a:rPr lang="en-US" sz="1000" dirty="0" err="1">
                <a:solidFill>
                  <a:schemeClr val="bg1">
                    <a:lumMod val="75000"/>
                  </a:schemeClr>
                </a:solidFill>
              </a:rPr>
              <a:t>fintech</a:t>
            </a:r>
            <a:r>
              <a:rPr lang="en-US" sz="1000" dirty="0">
                <a:solidFill>
                  <a:schemeClr val="bg1">
                    <a:lumMod val="75000"/>
                  </a:schemeClr>
                </a:solidFill>
              </a:rPr>
              <a:t>-market-map-company-list/</a:t>
            </a:r>
          </a:p>
        </p:txBody>
      </p:sp>
      <p:sp>
        <p:nvSpPr>
          <p:cNvPr id="8" name="Rectangle 7"/>
          <p:cNvSpPr/>
          <p:nvPr/>
        </p:nvSpPr>
        <p:spPr>
          <a:xfrm>
            <a:off x="268610" y="67271"/>
            <a:ext cx="8606780" cy="769441"/>
          </a:xfrm>
          <a:prstGeom prst="rect">
            <a:avLst/>
          </a:prstGeom>
        </p:spPr>
        <p:txBody>
          <a:bodyPr wrap="square">
            <a:spAutoFit/>
          </a:bodyPr>
          <a:lstStyle/>
          <a:p>
            <a:pPr algn="ctr"/>
            <a:r>
              <a:rPr lang="en-US" sz="4400" b="1" smtClean="0">
                <a:solidFill>
                  <a:srgbClr val="FF0000"/>
                </a:solidFill>
                <a:latin typeface="Calibri" charset="0"/>
                <a:ea typeface="Calibri" charset="0"/>
                <a:cs typeface="Calibri" charset="0"/>
              </a:rPr>
              <a:t>Artificial Intelligence (AI) </a:t>
            </a:r>
            <a:r>
              <a:rPr lang="en-US" sz="4400" b="1" dirty="0" smtClean="0">
                <a:solidFill>
                  <a:srgbClr val="FF0000"/>
                </a:solidFill>
                <a:latin typeface="Calibri" charset="0"/>
                <a:ea typeface="Calibri" charset="0"/>
                <a:cs typeface="Calibri" charset="0"/>
              </a:rPr>
              <a:t>in </a:t>
            </a:r>
            <a:r>
              <a:rPr lang="en-US" sz="4400" b="1" dirty="0">
                <a:solidFill>
                  <a:srgbClr val="FF0000"/>
                </a:solidFill>
                <a:latin typeface="Calibri" charset="0"/>
                <a:ea typeface="Calibri" charset="0"/>
                <a:cs typeface="Calibri" charset="0"/>
              </a:rPr>
              <a:t>Fintech</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361" t="2678" r="4646" b="2070"/>
          <a:stretch/>
        </p:blipFill>
        <p:spPr>
          <a:xfrm>
            <a:off x="1151620" y="839063"/>
            <a:ext cx="6840760" cy="5799704"/>
          </a:xfrm>
          <a:prstGeom prst="rect">
            <a:avLst/>
          </a:prstGeom>
        </p:spPr>
      </p:pic>
    </p:spTree>
    <p:extLst>
      <p:ext uri="{BB962C8B-B14F-4D97-AF65-F5344CB8AC3E}">
        <p14:creationId xmlns:p14="http://schemas.microsoft.com/office/powerpoint/2010/main" val="14077725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78098"/>
          </a:xfrm>
        </p:spPr>
        <p:txBody>
          <a:bodyPr/>
          <a:lstStyle/>
          <a:p>
            <a:r>
              <a:rPr lang="en-US" sz="2800">
                <a:solidFill>
                  <a:schemeClr val="accent1"/>
                </a:solidFill>
              </a:rPr>
              <a:t>Lending, Investments, And Personal Finance: 102 Startups Attacking The Retail Banking Value Chain</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62</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8" y="1159115"/>
            <a:ext cx="9036496" cy="5366229"/>
          </a:xfrm>
          <a:prstGeom prst="rect">
            <a:avLst/>
          </a:prstGeom>
        </p:spPr>
      </p:pic>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smtClean="0">
                <a:solidFill>
                  <a:schemeClr val="bg1">
                    <a:lumMod val="75000"/>
                  </a:schemeClr>
                </a:solidFill>
              </a:rPr>
              <a:t>https</a:t>
            </a:r>
            <a:r>
              <a:rPr lang="en-US" sz="1000" dirty="0">
                <a:solidFill>
                  <a:schemeClr val="bg1">
                    <a:lumMod val="75000"/>
                  </a:schemeClr>
                </a:solidFill>
              </a:rPr>
              <a:t>://</a:t>
            </a:r>
            <a:r>
              <a:rPr lang="en-US" sz="1000" dirty="0" err="1">
                <a:solidFill>
                  <a:schemeClr val="bg1">
                    <a:lumMod val="75000"/>
                  </a:schemeClr>
                </a:solidFill>
              </a:rPr>
              <a:t>www.cbinsights.com</a:t>
            </a:r>
            <a:r>
              <a:rPr lang="en-US" sz="1000" dirty="0">
                <a:solidFill>
                  <a:schemeClr val="bg1">
                    <a:lumMod val="75000"/>
                  </a:schemeClr>
                </a:solidFill>
              </a:rPr>
              <a:t>/blog/industry-market-map-landscape/</a:t>
            </a:r>
          </a:p>
        </p:txBody>
      </p:sp>
    </p:spTree>
    <p:extLst>
      <p:ext uri="{BB962C8B-B14F-4D97-AF65-F5344CB8AC3E}">
        <p14:creationId xmlns:p14="http://schemas.microsoft.com/office/powerpoint/2010/main" val="5064867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sz="3200">
                <a:solidFill>
                  <a:schemeClr val="accent1"/>
                </a:solidFill>
              </a:rPr>
              <a:t>From Point-Of-Sale To Money Transfers: 109 Startups Disrupting The Payments </a:t>
            </a:r>
            <a:r>
              <a:rPr lang="en-US" sz="3200" smtClean="0">
                <a:solidFill>
                  <a:schemeClr val="accent1"/>
                </a:solidFill>
              </a:rPr>
              <a:t>Industry</a:t>
            </a:r>
            <a:endParaRPr lang="en-US" sz="320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63</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2" y="1340768"/>
            <a:ext cx="9144000" cy="5203988"/>
          </a:xfrm>
          <a:prstGeom prst="rect">
            <a:avLst/>
          </a:prstGeom>
        </p:spPr>
      </p:pic>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smtClean="0">
                <a:solidFill>
                  <a:schemeClr val="bg1">
                    <a:lumMod val="75000"/>
                  </a:schemeClr>
                </a:solidFill>
              </a:rPr>
              <a:t>https</a:t>
            </a:r>
            <a:r>
              <a:rPr lang="en-US" sz="1000" dirty="0">
                <a:solidFill>
                  <a:schemeClr val="bg1">
                    <a:lumMod val="75000"/>
                  </a:schemeClr>
                </a:solidFill>
              </a:rPr>
              <a:t>://</a:t>
            </a:r>
            <a:r>
              <a:rPr lang="en-US" sz="1000" dirty="0" err="1">
                <a:solidFill>
                  <a:schemeClr val="bg1">
                    <a:lumMod val="75000"/>
                  </a:schemeClr>
                </a:solidFill>
              </a:rPr>
              <a:t>www.cbinsights.com</a:t>
            </a:r>
            <a:r>
              <a:rPr lang="en-US" sz="1000" dirty="0">
                <a:solidFill>
                  <a:schemeClr val="bg1">
                    <a:lumMod val="75000"/>
                  </a:schemeClr>
                </a:solidFill>
              </a:rPr>
              <a:t>/blog/industry-market-map-landscape/</a:t>
            </a:r>
          </a:p>
        </p:txBody>
      </p:sp>
    </p:spTree>
    <p:extLst>
      <p:ext uri="{BB962C8B-B14F-4D97-AF65-F5344CB8AC3E}">
        <p14:creationId xmlns:p14="http://schemas.microsoft.com/office/powerpoint/2010/main" val="19329526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83"/>
            <a:ext cx="8229600" cy="1143000"/>
          </a:xfrm>
        </p:spPr>
        <p:txBody>
          <a:bodyPr/>
          <a:lstStyle/>
          <a:p>
            <a:r>
              <a:rPr lang="en-US" sz="3200">
                <a:solidFill>
                  <a:schemeClr val="accent1"/>
                </a:solidFill>
              </a:rPr>
              <a:t>Insurance Tech Rising: 135+ Insurance Startups Across P2P, Life, Commercial &amp; More</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64</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smtClean="0">
                <a:solidFill>
                  <a:schemeClr val="bg1">
                    <a:lumMod val="75000"/>
                  </a:schemeClr>
                </a:solidFill>
              </a:rPr>
              <a:t>https</a:t>
            </a:r>
            <a:r>
              <a:rPr lang="en-US" sz="1000" dirty="0">
                <a:solidFill>
                  <a:schemeClr val="bg1">
                    <a:lumMod val="75000"/>
                  </a:schemeClr>
                </a:solidFill>
              </a:rPr>
              <a:t>://</a:t>
            </a:r>
            <a:r>
              <a:rPr lang="en-US" sz="1000" dirty="0" err="1">
                <a:solidFill>
                  <a:schemeClr val="bg1">
                    <a:lumMod val="75000"/>
                  </a:schemeClr>
                </a:solidFill>
              </a:rPr>
              <a:t>www.cbinsights.com</a:t>
            </a:r>
            <a:r>
              <a:rPr lang="en-US" sz="1000" dirty="0">
                <a:solidFill>
                  <a:schemeClr val="bg1">
                    <a:lumMod val="75000"/>
                  </a:schemeClr>
                </a:solidFill>
              </a:rPr>
              <a:t>/blog/industry-market-map-landscape/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622" t="6326" r="4103" b="5783"/>
          <a:stretch/>
        </p:blipFill>
        <p:spPr>
          <a:xfrm>
            <a:off x="1903618" y="1171983"/>
            <a:ext cx="5336763" cy="5467180"/>
          </a:xfrm>
          <a:prstGeom prst="rect">
            <a:avLst/>
          </a:prstGeom>
        </p:spPr>
      </p:pic>
    </p:spTree>
    <p:extLst>
      <p:ext uri="{BB962C8B-B14F-4D97-AF65-F5344CB8AC3E}">
        <p14:creationId xmlns:p14="http://schemas.microsoft.com/office/powerpoint/2010/main" val="10534358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8983"/>
            <a:ext cx="9073008" cy="1143000"/>
          </a:xfrm>
        </p:spPr>
        <p:txBody>
          <a:bodyPr/>
          <a:lstStyle/>
          <a:p>
            <a:r>
              <a:rPr lang="en-US" sz="3200" dirty="0">
                <a:solidFill>
                  <a:schemeClr val="accent1"/>
                </a:solidFill>
              </a:rPr>
              <a:t>Millennial Personal Finance: 63 Fintech Startups Targeting </a:t>
            </a:r>
            <a:r>
              <a:rPr lang="en-US" sz="3200" dirty="0" smtClean="0">
                <a:solidFill>
                  <a:schemeClr val="accent1"/>
                </a:solidFill>
              </a:rPr>
              <a:t>Millennials</a:t>
            </a:r>
            <a:endParaRPr lang="en-US" sz="32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65</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/blog/fin-tech-startups-millennials/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32" y="1069427"/>
            <a:ext cx="8424936" cy="5597044"/>
          </a:xfrm>
          <a:prstGeom prst="rect">
            <a:avLst/>
          </a:prstGeom>
        </p:spPr>
      </p:pic>
    </p:spTree>
    <p:extLst>
      <p:ext uri="{BB962C8B-B14F-4D97-AF65-F5344CB8AC3E}">
        <p14:creationId xmlns:p14="http://schemas.microsoft.com/office/powerpoint/2010/main" val="14082550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241"/>
            <a:ext cx="8229600" cy="1143000"/>
          </a:xfrm>
        </p:spPr>
        <p:txBody>
          <a:bodyPr/>
          <a:lstStyle/>
          <a:p>
            <a:r>
              <a:rPr lang="en-US" sz="5400" dirty="0" smtClean="0">
                <a:solidFill>
                  <a:schemeClr val="accent1"/>
                </a:solidFill>
              </a:rPr>
              <a:t>Marketing to </a:t>
            </a:r>
            <a:r>
              <a:rPr lang="en-US" sz="5400" dirty="0" err="1" smtClean="0">
                <a:solidFill>
                  <a:schemeClr val="accent1"/>
                </a:solidFill>
              </a:rPr>
              <a:t>Millenials</a:t>
            </a:r>
            <a:endParaRPr lang="en-US" sz="54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66</a:t>
            </a:fld>
            <a:endParaRPr lang="zh-TW" altLang="en-US"/>
          </a:p>
        </p:txBody>
      </p:sp>
      <p:sp>
        <p:nvSpPr>
          <p:cNvPr id="5" name="Rectangle 4"/>
          <p:cNvSpPr/>
          <p:nvPr/>
        </p:nvSpPr>
        <p:spPr>
          <a:xfrm>
            <a:off x="1074440" y="6488668"/>
            <a:ext cx="6995120" cy="369332"/>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800" dirty="0">
                <a:solidFill>
                  <a:schemeClr val="bg1">
                    <a:lumMod val="75000"/>
                  </a:schemeClr>
                </a:solidFill>
              </a:rPr>
              <a:t>http://</a:t>
            </a:r>
            <a:r>
              <a:rPr lang="en-US" sz="800" dirty="0" err="1">
                <a:solidFill>
                  <a:schemeClr val="bg1">
                    <a:lumMod val="75000"/>
                  </a:schemeClr>
                </a:solidFill>
              </a:rPr>
              <a:t>www.digitalinformationworld.com</a:t>
            </a:r>
            <a:r>
              <a:rPr lang="en-US" sz="800" dirty="0">
                <a:solidFill>
                  <a:schemeClr val="bg1">
                    <a:lumMod val="75000"/>
                  </a:schemeClr>
                </a:solidFill>
              </a:rPr>
              <a:t>/2016/07/infographic-how-millennials-view-your-site-and-why-it-matters.html?utm_source=</a:t>
            </a:r>
            <a:r>
              <a:rPr lang="en-US" sz="800" dirty="0" err="1">
                <a:solidFill>
                  <a:schemeClr val="bg1">
                    <a:lumMod val="75000"/>
                  </a:schemeClr>
                </a:solidFill>
              </a:rPr>
              <a:t>feedburner&amp;utm_medium</a:t>
            </a:r>
            <a:r>
              <a:rPr lang="en-US" sz="800" dirty="0">
                <a:solidFill>
                  <a:schemeClr val="bg1">
                    <a:lumMod val="75000"/>
                  </a:schemeClr>
                </a:solidFill>
              </a:rPr>
              <a:t>=</a:t>
            </a:r>
            <a:r>
              <a:rPr lang="en-US" sz="800" dirty="0" err="1">
                <a:solidFill>
                  <a:schemeClr val="bg1">
                    <a:lumMod val="75000"/>
                  </a:schemeClr>
                </a:solidFill>
              </a:rPr>
              <a:t>email&amp;utm_campaign</a:t>
            </a:r>
            <a:r>
              <a:rPr lang="en-US" sz="800" dirty="0">
                <a:solidFill>
                  <a:schemeClr val="bg1">
                    <a:lumMod val="75000"/>
                  </a:schemeClr>
                </a:solidFill>
              </a:rPr>
              <a:t>=Feed:+</a:t>
            </a:r>
            <a:r>
              <a:rPr lang="en-US" sz="800" dirty="0" err="1">
                <a:solidFill>
                  <a:schemeClr val="bg1">
                    <a:lumMod val="75000"/>
                  </a:schemeClr>
                </a:solidFill>
              </a:rPr>
              <a:t>blogspot</a:t>
            </a:r>
            <a:r>
              <a:rPr lang="en-US" sz="800" dirty="0">
                <a:solidFill>
                  <a:schemeClr val="bg1">
                    <a:lumMod val="75000"/>
                  </a:schemeClr>
                </a:solidFill>
              </a:rPr>
              <a:t>/</a:t>
            </a:r>
            <a:r>
              <a:rPr lang="en-US" sz="800" dirty="0" err="1">
                <a:solidFill>
                  <a:schemeClr val="bg1">
                    <a:lumMod val="75000"/>
                  </a:schemeClr>
                </a:solidFill>
              </a:rPr>
              <a:t>qtdAg</a:t>
            </a:r>
            <a:r>
              <a:rPr lang="en-US" sz="800" dirty="0">
                <a:solidFill>
                  <a:schemeClr val="bg1">
                    <a:lumMod val="75000"/>
                  </a:schemeClr>
                </a:solidFill>
              </a:rPr>
              <a:t>+(</a:t>
            </a:r>
            <a:r>
              <a:rPr lang="en-US" sz="800" dirty="0" err="1">
                <a:solidFill>
                  <a:schemeClr val="bg1">
                    <a:lumMod val="75000"/>
                  </a:schemeClr>
                </a:solidFill>
              </a:rPr>
              <a:t>Digital+Information+World</a:t>
            </a:r>
            <a:r>
              <a:rPr lang="en-US" sz="800" dirty="0">
                <a:solidFill>
                  <a:schemeClr val="bg1">
                    <a:lumMod val="75000"/>
                  </a:schemeClr>
                </a:solidFill>
              </a:rPr>
              <a: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6493" b="87010"/>
          <a:stretch/>
        </p:blipFill>
        <p:spPr>
          <a:xfrm>
            <a:off x="107504" y="1700808"/>
            <a:ext cx="8786732" cy="4392488"/>
          </a:xfrm>
          <a:prstGeom prst="rect">
            <a:avLst/>
          </a:prstGeom>
        </p:spPr>
      </p:pic>
      <p:sp>
        <p:nvSpPr>
          <p:cNvPr id="7" name="Rounded Rectangle 6"/>
          <p:cNvSpPr/>
          <p:nvPr/>
        </p:nvSpPr>
        <p:spPr>
          <a:xfrm>
            <a:off x="457200" y="2132856"/>
            <a:ext cx="2602632" cy="3960440"/>
          </a:xfrm>
          <a:prstGeom prst="roundRect">
            <a:avLst>
              <a:gd name="adj" fmla="val 36318"/>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7551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96"/>
            <a:ext cx="8229600" cy="1150556"/>
          </a:xfrm>
        </p:spPr>
        <p:txBody>
          <a:bodyPr/>
          <a:lstStyle/>
          <a:p>
            <a:r>
              <a:rPr lang="en-US" sz="5400" dirty="0" smtClean="0">
                <a:solidFill>
                  <a:schemeClr val="accent1"/>
                </a:solidFill>
              </a:rPr>
              <a:t>Marketing to </a:t>
            </a:r>
            <a:r>
              <a:rPr lang="en-US" sz="5400" dirty="0" err="1" smtClean="0">
                <a:solidFill>
                  <a:schemeClr val="accent1"/>
                </a:solidFill>
              </a:rPr>
              <a:t>Millenials</a:t>
            </a:r>
            <a:endParaRPr lang="en-US" sz="54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67</a:t>
            </a:fld>
            <a:endParaRPr lang="zh-TW" altLang="en-US"/>
          </a:p>
        </p:txBody>
      </p:sp>
      <p:sp>
        <p:nvSpPr>
          <p:cNvPr id="5" name="Rectangle 4"/>
          <p:cNvSpPr/>
          <p:nvPr/>
        </p:nvSpPr>
        <p:spPr>
          <a:xfrm>
            <a:off x="1074440" y="6488668"/>
            <a:ext cx="6995120" cy="369332"/>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800" dirty="0">
                <a:solidFill>
                  <a:schemeClr val="bg1">
                    <a:lumMod val="75000"/>
                  </a:schemeClr>
                </a:solidFill>
              </a:rPr>
              <a:t>http://</a:t>
            </a:r>
            <a:r>
              <a:rPr lang="en-US" sz="800" dirty="0" err="1">
                <a:solidFill>
                  <a:schemeClr val="bg1">
                    <a:lumMod val="75000"/>
                  </a:schemeClr>
                </a:solidFill>
              </a:rPr>
              <a:t>www.digitalinformationworld.com</a:t>
            </a:r>
            <a:r>
              <a:rPr lang="en-US" sz="800" dirty="0">
                <a:solidFill>
                  <a:schemeClr val="bg1">
                    <a:lumMod val="75000"/>
                  </a:schemeClr>
                </a:solidFill>
              </a:rPr>
              <a:t>/2016/07/infographic-how-millennials-view-your-site-and-why-it-matters.html?utm_source=</a:t>
            </a:r>
            <a:r>
              <a:rPr lang="en-US" sz="800" dirty="0" err="1">
                <a:solidFill>
                  <a:schemeClr val="bg1">
                    <a:lumMod val="75000"/>
                  </a:schemeClr>
                </a:solidFill>
              </a:rPr>
              <a:t>feedburner&amp;utm_medium</a:t>
            </a:r>
            <a:r>
              <a:rPr lang="en-US" sz="800" dirty="0">
                <a:solidFill>
                  <a:schemeClr val="bg1">
                    <a:lumMod val="75000"/>
                  </a:schemeClr>
                </a:solidFill>
              </a:rPr>
              <a:t>=</a:t>
            </a:r>
            <a:r>
              <a:rPr lang="en-US" sz="800" dirty="0" err="1">
                <a:solidFill>
                  <a:schemeClr val="bg1">
                    <a:lumMod val="75000"/>
                  </a:schemeClr>
                </a:solidFill>
              </a:rPr>
              <a:t>email&amp;utm_campaign</a:t>
            </a:r>
            <a:r>
              <a:rPr lang="en-US" sz="800" dirty="0">
                <a:solidFill>
                  <a:schemeClr val="bg1">
                    <a:lumMod val="75000"/>
                  </a:schemeClr>
                </a:solidFill>
              </a:rPr>
              <a:t>=Feed:+</a:t>
            </a:r>
            <a:r>
              <a:rPr lang="en-US" sz="800" dirty="0" err="1">
                <a:solidFill>
                  <a:schemeClr val="bg1">
                    <a:lumMod val="75000"/>
                  </a:schemeClr>
                </a:solidFill>
              </a:rPr>
              <a:t>blogspot</a:t>
            </a:r>
            <a:r>
              <a:rPr lang="en-US" sz="800" dirty="0">
                <a:solidFill>
                  <a:schemeClr val="bg1">
                    <a:lumMod val="75000"/>
                  </a:schemeClr>
                </a:solidFill>
              </a:rPr>
              <a:t>/</a:t>
            </a:r>
            <a:r>
              <a:rPr lang="en-US" sz="800" dirty="0" err="1">
                <a:solidFill>
                  <a:schemeClr val="bg1">
                    <a:lumMod val="75000"/>
                  </a:schemeClr>
                </a:solidFill>
              </a:rPr>
              <a:t>qtdAg</a:t>
            </a:r>
            <a:r>
              <a:rPr lang="en-US" sz="800" dirty="0">
                <a:solidFill>
                  <a:schemeClr val="bg1">
                    <a:lumMod val="75000"/>
                  </a:schemeClr>
                </a:solidFill>
              </a:rPr>
              <a:t>+(</a:t>
            </a:r>
            <a:r>
              <a:rPr lang="en-US" sz="800" dirty="0" err="1">
                <a:solidFill>
                  <a:schemeClr val="bg1">
                    <a:lumMod val="75000"/>
                  </a:schemeClr>
                </a:solidFill>
              </a:rPr>
              <a:t>Digital+Information+World</a:t>
            </a:r>
            <a:r>
              <a:rPr lang="en-US" sz="800" dirty="0">
                <a:solidFill>
                  <a:schemeClr val="bg1">
                    <a:lumMod val="75000"/>
                  </a:schemeClr>
                </a:solidFill>
              </a:rPr>
              <a: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95" t="13549" r="1813" b="76305"/>
          <a:stretch/>
        </p:blipFill>
        <p:spPr>
          <a:xfrm>
            <a:off x="1146448" y="1033774"/>
            <a:ext cx="6737920" cy="5491570"/>
          </a:xfrm>
          <a:prstGeom prst="rect">
            <a:avLst/>
          </a:prstGeom>
        </p:spPr>
      </p:pic>
    </p:spTree>
    <p:extLst>
      <p:ext uri="{BB962C8B-B14F-4D97-AF65-F5344CB8AC3E}">
        <p14:creationId xmlns:p14="http://schemas.microsoft.com/office/powerpoint/2010/main" val="12355566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96"/>
            <a:ext cx="8229600" cy="1150556"/>
          </a:xfrm>
        </p:spPr>
        <p:txBody>
          <a:bodyPr/>
          <a:lstStyle/>
          <a:p>
            <a:r>
              <a:rPr lang="en-US" sz="5400" dirty="0" smtClean="0">
                <a:solidFill>
                  <a:schemeClr val="accent1"/>
                </a:solidFill>
              </a:rPr>
              <a:t>Marketing to </a:t>
            </a:r>
            <a:r>
              <a:rPr lang="en-US" sz="5400" dirty="0" err="1" smtClean="0">
                <a:solidFill>
                  <a:schemeClr val="accent1"/>
                </a:solidFill>
              </a:rPr>
              <a:t>Millenials</a:t>
            </a:r>
            <a:endParaRPr lang="en-US" sz="54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68</a:t>
            </a:fld>
            <a:endParaRPr lang="zh-TW" altLang="en-US"/>
          </a:p>
        </p:txBody>
      </p:sp>
      <p:sp>
        <p:nvSpPr>
          <p:cNvPr id="5" name="Rectangle 4"/>
          <p:cNvSpPr/>
          <p:nvPr/>
        </p:nvSpPr>
        <p:spPr>
          <a:xfrm>
            <a:off x="1074440" y="6488668"/>
            <a:ext cx="6995120" cy="369332"/>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800" dirty="0">
                <a:solidFill>
                  <a:schemeClr val="bg1">
                    <a:lumMod val="75000"/>
                  </a:schemeClr>
                </a:solidFill>
              </a:rPr>
              <a:t>http://</a:t>
            </a:r>
            <a:r>
              <a:rPr lang="en-US" sz="800" dirty="0" err="1">
                <a:solidFill>
                  <a:schemeClr val="bg1">
                    <a:lumMod val="75000"/>
                  </a:schemeClr>
                </a:solidFill>
              </a:rPr>
              <a:t>www.digitalinformationworld.com</a:t>
            </a:r>
            <a:r>
              <a:rPr lang="en-US" sz="800" dirty="0">
                <a:solidFill>
                  <a:schemeClr val="bg1">
                    <a:lumMod val="75000"/>
                  </a:schemeClr>
                </a:solidFill>
              </a:rPr>
              <a:t>/2016/07/infographic-how-millennials-view-your-site-and-why-it-matters.html?utm_source=</a:t>
            </a:r>
            <a:r>
              <a:rPr lang="en-US" sz="800" dirty="0" err="1">
                <a:solidFill>
                  <a:schemeClr val="bg1">
                    <a:lumMod val="75000"/>
                  </a:schemeClr>
                </a:solidFill>
              </a:rPr>
              <a:t>feedburner&amp;utm_medium</a:t>
            </a:r>
            <a:r>
              <a:rPr lang="en-US" sz="800" dirty="0">
                <a:solidFill>
                  <a:schemeClr val="bg1">
                    <a:lumMod val="75000"/>
                  </a:schemeClr>
                </a:solidFill>
              </a:rPr>
              <a:t>=</a:t>
            </a:r>
            <a:r>
              <a:rPr lang="en-US" sz="800" dirty="0" err="1">
                <a:solidFill>
                  <a:schemeClr val="bg1">
                    <a:lumMod val="75000"/>
                  </a:schemeClr>
                </a:solidFill>
              </a:rPr>
              <a:t>email&amp;utm_campaign</a:t>
            </a:r>
            <a:r>
              <a:rPr lang="en-US" sz="800" dirty="0">
                <a:solidFill>
                  <a:schemeClr val="bg1">
                    <a:lumMod val="75000"/>
                  </a:schemeClr>
                </a:solidFill>
              </a:rPr>
              <a:t>=Feed:+</a:t>
            </a:r>
            <a:r>
              <a:rPr lang="en-US" sz="800" dirty="0" err="1">
                <a:solidFill>
                  <a:schemeClr val="bg1">
                    <a:lumMod val="75000"/>
                  </a:schemeClr>
                </a:solidFill>
              </a:rPr>
              <a:t>blogspot</a:t>
            </a:r>
            <a:r>
              <a:rPr lang="en-US" sz="800" dirty="0">
                <a:solidFill>
                  <a:schemeClr val="bg1">
                    <a:lumMod val="75000"/>
                  </a:schemeClr>
                </a:solidFill>
              </a:rPr>
              <a:t>/</a:t>
            </a:r>
            <a:r>
              <a:rPr lang="en-US" sz="800" dirty="0" err="1">
                <a:solidFill>
                  <a:schemeClr val="bg1">
                    <a:lumMod val="75000"/>
                  </a:schemeClr>
                </a:solidFill>
              </a:rPr>
              <a:t>qtdAg</a:t>
            </a:r>
            <a:r>
              <a:rPr lang="en-US" sz="800" dirty="0">
                <a:solidFill>
                  <a:schemeClr val="bg1">
                    <a:lumMod val="75000"/>
                  </a:schemeClr>
                </a:solidFill>
              </a:rPr>
              <a:t>+(</a:t>
            </a:r>
            <a:r>
              <a:rPr lang="en-US" sz="800" dirty="0" err="1">
                <a:solidFill>
                  <a:schemeClr val="bg1">
                    <a:lumMod val="75000"/>
                  </a:schemeClr>
                </a:solidFill>
              </a:rPr>
              <a:t>Digital+Information+World</a:t>
            </a:r>
            <a:r>
              <a:rPr lang="en-US" sz="800" dirty="0">
                <a:solidFill>
                  <a:schemeClr val="bg1">
                    <a:lumMod val="75000"/>
                  </a:schemeClr>
                </a:solidFill>
              </a:rPr>
              <a: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180" t="83825" r="4199" b="6197"/>
          <a:stretch/>
        </p:blipFill>
        <p:spPr>
          <a:xfrm>
            <a:off x="1187624" y="1052736"/>
            <a:ext cx="6521896" cy="5406309"/>
          </a:xfrm>
          <a:prstGeom prst="rect">
            <a:avLst/>
          </a:prstGeom>
        </p:spPr>
      </p:pic>
    </p:spTree>
    <p:extLst>
      <p:ext uri="{BB962C8B-B14F-4D97-AF65-F5344CB8AC3E}">
        <p14:creationId xmlns:p14="http://schemas.microsoft.com/office/powerpoint/2010/main" val="19811832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sz="6000">
                <a:solidFill>
                  <a:schemeClr val="accent1"/>
                </a:solidFill>
              </a:rPr>
              <a:t>Fintech for Millennials</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69</a:t>
            </a:fld>
            <a:endParaRPr lang="zh-TW" altLang="en-US"/>
          </a:p>
        </p:txBody>
      </p:sp>
      <p:graphicFrame>
        <p:nvGraphicFramePr>
          <p:cNvPr id="5" name="Table 4"/>
          <p:cNvGraphicFramePr>
            <a:graphicFrameLocks noGrp="1"/>
          </p:cNvGraphicFramePr>
          <p:nvPr/>
        </p:nvGraphicFramePr>
        <p:xfrm>
          <a:off x="457201" y="1408514"/>
          <a:ext cx="8363272" cy="5116830"/>
        </p:xfrm>
        <a:graphic>
          <a:graphicData uri="http://schemas.openxmlformats.org/drawingml/2006/table">
            <a:tbl>
              <a:tblPr>
                <a:tableStyleId>{5C22544A-7EE6-4342-B048-85BDC9FD1C3A}</a:tableStyleId>
              </a:tblPr>
              <a:tblGrid>
                <a:gridCol w="5626968"/>
                <a:gridCol w="2736304"/>
              </a:tblGrid>
              <a:tr h="494490">
                <a:tc>
                  <a:txBody>
                    <a:bodyPr/>
                    <a:lstStyle/>
                    <a:p>
                      <a:pPr algn="l" fontAlgn="b"/>
                      <a:r>
                        <a:rPr lang="en-US" sz="4800" u="none" strike="noStrike" dirty="0" smtClean="0">
                          <a:effectLst/>
                        </a:rPr>
                        <a:t>Fintech Category</a:t>
                      </a:r>
                      <a:endParaRPr lang="en-US" sz="4800" b="0" i="0" u="none" strike="noStrike" dirty="0">
                        <a:solidFill>
                          <a:srgbClr val="000000"/>
                        </a:solidFill>
                        <a:effectLst/>
                        <a:latin typeface="Calibri" charset="0"/>
                      </a:endParaRPr>
                    </a:p>
                  </a:txBody>
                  <a:tcPr marL="6350" marR="6350" marT="6350" marB="0" anchor="b"/>
                </a:tc>
                <a:tc>
                  <a:txBody>
                    <a:bodyPr/>
                    <a:lstStyle/>
                    <a:p>
                      <a:pPr algn="ctr" fontAlgn="b"/>
                      <a:r>
                        <a:rPr lang="en-US" sz="3200" u="none" strike="noStrike" dirty="0" smtClean="0">
                          <a:effectLst/>
                        </a:rPr>
                        <a:t>#Company</a:t>
                      </a:r>
                      <a:endParaRPr lang="en-US" sz="3200" b="0" i="0" u="none" strike="noStrike" dirty="0">
                        <a:solidFill>
                          <a:srgbClr val="000000"/>
                        </a:solidFill>
                        <a:effectLst/>
                        <a:latin typeface="Calibri" charset="0"/>
                      </a:endParaRPr>
                    </a:p>
                  </a:txBody>
                  <a:tcPr marL="6350" marR="6350" marT="6350" marB="0" anchor="b"/>
                </a:tc>
              </a:tr>
              <a:tr h="270029">
                <a:tc>
                  <a:txBody>
                    <a:bodyPr/>
                    <a:lstStyle/>
                    <a:p>
                      <a:pPr algn="l" fontAlgn="b"/>
                      <a:r>
                        <a:rPr lang="en-US" sz="3600" u="none" strike="noStrike" dirty="0">
                          <a:effectLst/>
                        </a:rPr>
                        <a:t>Crowdfunding</a:t>
                      </a:r>
                      <a:endParaRPr lang="en-US" sz="3600" b="0" i="0" u="none" strike="noStrike" dirty="0">
                        <a:solidFill>
                          <a:srgbClr val="000000"/>
                        </a:solidFill>
                        <a:effectLst/>
                        <a:latin typeface="Calibri" charset="0"/>
                      </a:endParaRPr>
                    </a:p>
                  </a:txBody>
                  <a:tcPr marL="6350" marR="6350" marT="6350" marB="0" anchor="b"/>
                </a:tc>
                <a:tc>
                  <a:txBody>
                    <a:bodyPr/>
                    <a:lstStyle/>
                    <a:p>
                      <a:pPr algn="ctr" fontAlgn="b"/>
                      <a:r>
                        <a:rPr lang="is-IS" sz="3600" u="none" strike="noStrike" dirty="0">
                          <a:effectLst/>
                        </a:rPr>
                        <a:t>2</a:t>
                      </a:r>
                      <a:endParaRPr lang="is-IS" sz="3600" b="0" i="0" u="none" strike="noStrike" dirty="0">
                        <a:solidFill>
                          <a:srgbClr val="000000"/>
                        </a:solidFill>
                        <a:effectLst/>
                        <a:latin typeface="Calibri" charset="0"/>
                      </a:endParaRPr>
                    </a:p>
                  </a:txBody>
                  <a:tcPr marL="6350" marR="6350" marT="6350" marB="0" anchor="b"/>
                </a:tc>
              </a:tr>
              <a:tr h="270029">
                <a:tc>
                  <a:txBody>
                    <a:bodyPr/>
                    <a:lstStyle/>
                    <a:p>
                      <a:pPr algn="l" fontAlgn="b"/>
                      <a:r>
                        <a:rPr lang="en-US" sz="3600" u="none" strike="noStrike" dirty="0">
                          <a:effectLst/>
                        </a:rPr>
                        <a:t>Insurance (Non-Health)</a:t>
                      </a:r>
                      <a:endParaRPr lang="en-US" sz="3600" b="0" i="0" u="none" strike="noStrike" dirty="0">
                        <a:solidFill>
                          <a:srgbClr val="000000"/>
                        </a:solidFill>
                        <a:effectLst/>
                        <a:latin typeface="Calibri" charset="0"/>
                      </a:endParaRPr>
                    </a:p>
                  </a:txBody>
                  <a:tcPr marL="6350" marR="6350" marT="6350" marB="0" anchor="b"/>
                </a:tc>
                <a:tc>
                  <a:txBody>
                    <a:bodyPr/>
                    <a:lstStyle/>
                    <a:p>
                      <a:pPr algn="ctr" fontAlgn="b"/>
                      <a:r>
                        <a:rPr lang="en-US" sz="3600" u="none" strike="noStrike" dirty="0">
                          <a:effectLst/>
                        </a:rPr>
                        <a:t>4</a:t>
                      </a:r>
                      <a:endParaRPr lang="en-US" sz="3600" b="0" i="0" u="none" strike="noStrike" dirty="0">
                        <a:solidFill>
                          <a:srgbClr val="000000"/>
                        </a:solidFill>
                        <a:effectLst/>
                        <a:latin typeface="Calibri" charset="0"/>
                      </a:endParaRPr>
                    </a:p>
                  </a:txBody>
                  <a:tcPr marL="6350" marR="6350" marT="6350" marB="0" anchor="b"/>
                </a:tc>
              </a:tr>
              <a:tr h="270029">
                <a:tc>
                  <a:txBody>
                    <a:bodyPr/>
                    <a:lstStyle/>
                    <a:p>
                      <a:pPr algn="l" fontAlgn="b"/>
                      <a:r>
                        <a:rPr lang="en-US" sz="3600" u="none" strike="noStrike" dirty="0">
                          <a:effectLst/>
                        </a:rPr>
                        <a:t>Loans &amp; Credit Risk</a:t>
                      </a:r>
                      <a:endParaRPr lang="en-US" sz="3600" b="0" i="0" u="none" strike="noStrike" dirty="0">
                        <a:solidFill>
                          <a:srgbClr val="000000"/>
                        </a:solidFill>
                        <a:effectLst/>
                        <a:latin typeface="Calibri" charset="0"/>
                      </a:endParaRPr>
                    </a:p>
                  </a:txBody>
                  <a:tcPr marL="6350" marR="6350" marT="6350" marB="0" anchor="b"/>
                </a:tc>
                <a:tc>
                  <a:txBody>
                    <a:bodyPr/>
                    <a:lstStyle/>
                    <a:p>
                      <a:pPr algn="ctr" fontAlgn="b"/>
                      <a:r>
                        <a:rPr lang="is-IS" sz="3600" u="none" strike="noStrike" dirty="0">
                          <a:effectLst/>
                        </a:rPr>
                        <a:t>20</a:t>
                      </a:r>
                      <a:endParaRPr lang="is-IS" sz="3600" b="0" i="0" u="none" strike="noStrike" dirty="0">
                        <a:solidFill>
                          <a:srgbClr val="000000"/>
                        </a:solidFill>
                        <a:effectLst/>
                        <a:latin typeface="Calibri" charset="0"/>
                      </a:endParaRPr>
                    </a:p>
                  </a:txBody>
                  <a:tcPr marL="6350" marR="6350" marT="6350" marB="0" anchor="b"/>
                </a:tc>
              </a:tr>
              <a:tr h="270029">
                <a:tc>
                  <a:txBody>
                    <a:bodyPr/>
                    <a:lstStyle/>
                    <a:p>
                      <a:pPr algn="l" fontAlgn="b"/>
                      <a:r>
                        <a:rPr lang="en-US" sz="3600" u="none" strike="noStrike" dirty="0">
                          <a:effectLst/>
                        </a:rPr>
                        <a:t>Mobile Banking &amp; Payments</a:t>
                      </a:r>
                      <a:endParaRPr lang="en-US" sz="3600" b="0" i="0" u="none" strike="noStrike" dirty="0">
                        <a:solidFill>
                          <a:srgbClr val="000000"/>
                        </a:solidFill>
                        <a:effectLst/>
                        <a:latin typeface="Calibri" charset="0"/>
                      </a:endParaRPr>
                    </a:p>
                  </a:txBody>
                  <a:tcPr marL="6350" marR="6350" marT="6350" marB="0" anchor="b"/>
                </a:tc>
                <a:tc>
                  <a:txBody>
                    <a:bodyPr/>
                    <a:lstStyle/>
                    <a:p>
                      <a:pPr algn="ctr" fontAlgn="b"/>
                      <a:r>
                        <a:rPr lang="en-US" sz="3600" u="none" strike="noStrike">
                          <a:effectLst/>
                        </a:rPr>
                        <a:t>8</a:t>
                      </a:r>
                      <a:endParaRPr lang="en-US" sz="3600" b="0" i="0" u="none" strike="noStrike">
                        <a:solidFill>
                          <a:srgbClr val="000000"/>
                        </a:solidFill>
                        <a:effectLst/>
                        <a:latin typeface="Calibri" charset="0"/>
                      </a:endParaRPr>
                    </a:p>
                  </a:txBody>
                  <a:tcPr marL="6350" marR="6350" marT="6350" marB="0" anchor="b"/>
                </a:tc>
              </a:tr>
              <a:tr h="270029">
                <a:tc>
                  <a:txBody>
                    <a:bodyPr/>
                    <a:lstStyle/>
                    <a:p>
                      <a:pPr algn="l" fontAlgn="b"/>
                      <a:r>
                        <a:rPr lang="en-US" sz="3600" u="none" strike="noStrike" dirty="0">
                          <a:solidFill>
                            <a:srgbClr val="FF0000"/>
                          </a:solidFill>
                          <a:effectLst/>
                        </a:rPr>
                        <a:t>Personal Investing</a:t>
                      </a:r>
                      <a:endParaRPr lang="en-US" sz="3600" b="0" i="0" u="none" strike="noStrike" dirty="0">
                        <a:solidFill>
                          <a:srgbClr val="FF0000"/>
                        </a:solidFill>
                        <a:effectLst/>
                        <a:latin typeface="Calibri" charset="0"/>
                      </a:endParaRPr>
                    </a:p>
                  </a:txBody>
                  <a:tcPr marL="6350" marR="6350" marT="6350" marB="0" anchor="b"/>
                </a:tc>
                <a:tc>
                  <a:txBody>
                    <a:bodyPr/>
                    <a:lstStyle/>
                    <a:p>
                      <a:pPr algn="ctr" fontAlgn="b"/>
                      <a:r>
                        <a:rPr lang="en-US" sz="3600" u="none" strike="noStrike" dirty="0">
                          <a:solidFill>
                            <a:srgbClr val="FF0000"/>
                          </a:solidFill>
                          <a:effectLst/>
                        </a:rPr>
                        <a:t>10</a:t>
                      </a:r>
                      <a:endParaRPr lang="en-US" sz="3600" b="0" i="0" u="none" strike="noStrike" dirty="0">
                        <a:solidFill>
                          <a:srgbClr val="FF0000"/>
                        </a:solidFill>
                        <a:effectLst/>
                        <a:latin typeface="Calibri" charset="0"/>
                      </a:endParaRPr>
                    </a:p>
                  </a:txBody>
                  <a:tcPr marL="6350" marR="6350" marT="6350" marB="0" anchor="b"/>
                </a:tc>
              </a:tr>
              <a:tr h="270029">
                <a:tc>
                  <a:txBody>
                    <a:bodyPr/>
                    <a:lstStyle/>
                    <a:p>
                      <a:pPr algn="l" fontAlgn="b"/>
                      <a:r>
                        <a:rPr lang="en-US" sz="3600" u="none" strike="noStrike" dirty="0">
                          <a:effectLst/>
                        </a:rPr>
                        <a:t>Savings &amp; Finances Tracking</a:t>
                      </a:r>
                      <a:endParaRPr lang="en-US" sz="3600" b="0" i="0" u="none" strike="noStrike" dirty="0">
                        <a:solidFill>
                          <a:srgbClr val="000000"/>
                        </a:solidFill>
                        <a:effectLst/>
                        <a:latin typeface="Calibri" charset="0"/>
                      </a:endParaRPr>
                    </a:p>
                  </a:txBody>
                  <a:tcPr marL="6350" marR="6350" marT="6350" marB="0" anchor="b"/>
                </a:tc>
                <a:tc>
                  <a:txBody>
                    <a:bodyPr/>
                    <a:lstStyle/>
                    <a:p>
                      <a:pPr algn="ctr" fontAlgn="b"/>
                      <a:r>
                        <a:rPr lang="en-US" sz="3600" u="none" strike="noStrike" dirty="0">
                          <a:effectLst/>
                        </a:rPr>
                        <a:t>10</a:t>
                      </a:r>
                      <a:endParaRPr lang="en-US" sz="3600" b="0" i="0" u="none" strike="noStrike" dirty="0">
                        <a:solidFill>
                          <a:srgbClr val="000000"/>
                        </a:solidFill>
                        <a:effectLst/>
                        <a:latin typeface="Calibri" charset="0"/>
                      </a:endParaRPr>
                    </a:p>
                  </a:txBody>
                  <a:tcPr marL="6350" marR="6350" marT="6350" marB="0" anchor="b"/>
                </a:tc>
              </a:tr>
              <a:tr h="270029">
                <a:tc>
                  <a:txBody>
                    <a:bodyPr/>
                    <a:lstStyle/>
                    <a:p>
                      <a:pPr algn="l" fontAlgn="b"/>
                      <a:r>
                        <a:rPr lang="en-US" sz="3600" u="none" strike="noStrike" dirty="0">
                          <a:solidFill>
                            <a:srgbClr val="FF0000"/>
                          </a:solidFill>
                          <a:effectLst/>
                        </a:rPr>
                        <a:t>Wealth Management</a:t>
                      </a:r>
                      <a:endParaRPr lang="en-US" sz="3600" b="0" i="0" u="none" strike="noStrike" dirty="0">
                        <a:solidFill>
                          <a:srgbClr val="FF0000"/>
                        </a:solidFill>
                        <a:effectLst/>
                        <a:latin typeface="Calibri" charset="0"/>
                      </a:endParaRPr>
                    </a:p>
                  </a:txBody>
                  <a:tcPr marL="6350" marR="6350" marT="6350" marB="0" anchor="b"/>
                </a:tc>
                <a:tc>
                  <a:txBody>
                    <a:bodyPr/>
                    <a:lstStyle/>
                    <a:p>
                      <a:pPr algn="ctr" fontAlgn="b"/>
                      <a:r>
                        <a:rPr lang="en-US" sz="3600" u="none" strike="noStrike" dirty="0">
                          <a:solidFill>
                            <a:srgbClr val="FF0000"/>
                          </a:solidFill>
                          <a:effectLst/>
                        </a:rPr>
                        <a:t>9</a:t>
                      </a:r>
                      <a:endParaRPr lang="en-US" sz="3600" b="0" i="0" u="none" strike="noStrike" dirty="0">
                        <a:solidFill>
                          <a:srgbClr val="FF0000"/>
                        </a:solidFill>
                        <a:effectLst/>
                        <a:latin typeface="Calibri" charset="0"/>
                      </a:endParaRPr>
                    </a:p>
                  </a:txBody>
                  <a:tcPr marL="6350" marR="6350" marT="6350" marB="0" anchor="b"/>
                </a:tc>
              </a:tr>
              <a:tr h="270029">
                <a:tc>
                  <a:txBody>
                    <a:bodyPr/>
                    <a:lstStyle/>
                    <a:p>
                      <a:pPr algn="l" fontAlgn="b"/>
                      <a:r>
                        <a:rPr lang="en-US" sz="3200" u="none" strike="noStrike" dirty="0" smtClean="0">
                          <a:effectLst/>
                        </a:rPr>
                        <a:t>Total</a:t>
                      </a:r>
                      <a:endParaRPr lang="en-US" sz="3200" b="0" i="0" u="none" strike="noStrike" dirty="0">
                        <a:solidFill>
                          <a:srgbClr val="000000"/>
                        </a:solidFill>
                        <a:effectLst/>
                        <a:latin typeface="Calibri" charset="0"/>
                      </a:endParaRPr>
                    </a:p>
                  </a:txBody>
                  <a:tcPr marL="6350" marR="6350" marT="6350" marB="0" anchor="b"/>
                </a:tc>
                <a:tc>
                  <a:txBody>
                    <a:bodyPr/>
                    <a:lstStyle/>
                    <a:p>
                      <a:pPr algn="ctr" fontAlgn="b"/>
                      <a:r>
                        <a:rPr lang="is-IS" sz="3200" u="none" strike="noStrike" dirty="0">
                          <a:effectLst/>
                        </a:rPr>
                        <a:t>63</a:t>
                      </a:r>
                      <a:endParaRPr lang="is-IS" sz="3200" b="0" i="0" u="none" strike="noStrike" dirty="0">
                        <a:solidFill>
                          <a:srgbClr val="000000"/>
                        </a:solidFill>
                        <a:effectLst/>
                        <a:latin typeface="Calibri" charset="0"/>
                      </a:endParaRPr>
                    </a:p>
                  </a:txBody>
                  <a:tcPr marL="6350" marR="6350" marT="6350" marB="0" anchor="b"/>
                </a:tc>
              </a:tr>
            </a:tbl>
          </a:graphicData>
        </a:graphic>
      </p:graphicFrame>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/blog/fin-tech-startups-millennials/</a:t>
            </a:r>
          </a:p>
        </p:txBody>
      </p:sp>
    </p:spTree>
    <p:extLst>
      <p:ext uri="{BB962C8B-B14F-4D97-AF65-F5344CB8AC3E}">
        <p14:creationId xmlns:p14="http://schemas.microsoft.com/office/powerpoint/2010/main" val="1013541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pic>
        <p:nvPicPr>
          <p:cNvPr id="5" name="Picture 4"/>
          <p:cNvPicPr>
            <a:picLocks noChangeAspect="1"/>
          </p:cNvPicPr>
          <p:nvPr/>
        </p:nvPicPr>
        <p:blipFill>
          <a:blip r:embed="rId2"/>
          <a:stretch>
            <a:fillRect/>
          </a:stretch>
        </p:blipFill>
        <p:spPr>
          <a:xfrm>
            <a:off x="3059832" y="1196752"/>
            <a:ext cx="3543601" cy="5425316"/>
          </a:xfrm>
          <a:prstGeom prst="rect">
            <a:avLst/>
          </a:prstGeom>
        </p:spPr>
      </p:pic>
      <p:sp>
        <p:nvSpPr>
          <p:cNvPr id="6" name="矩形 4"/>
          <p:cNvSpPr/>
          <p:nvPr/>
        </p:nvSpPr>
        <p:spPr>
          <a:xfrm>
            <a:off x="1152036" y="6639163"/>
            <a:ext cx="6839929" cy="246221"/>
          </a:xfrm>
          <a:prstGeom prst="rect">
            <a:avLst/>
          </a:prstGeom>
        </p:spPr>
        <p:txBody>
          <a:bodyPr wrap="square">
            <a:spAutoFit/>
          </a:bodyPr>
          <a:lstStyle/>
          <a:p>
            <a:pPr algn="ctr"/>
            <a:r>
              <a:rPr lang="en-US" altLang="zh-TW" sz="1000" dirty="0" smtClean="0">
                <a:solidFill>
                  <a:schemeClr val="bg1">
                    <a:lumMod val="65000"/>
                  </a:schemeClr>
                </a:solidFill>
                <a:latin typeface="+mj-lt"/>
              </a:rPr>
              <a:t>Source: </a:t>
            </a:r>
            <a:r>
              <a:rPr lang="en-US" altLang="zh-TW" sz="1000" dirty="0">
                <a:solidFill>
                  <a:schemeClr val="bg1">
                    <a:lumMod val="65000"/>
                  </a:schemeClr>
                </a:solidFill>
                <a:latin typeface="+mj-lt"/>
              </a:rPr>
              <a:t>https://</a:t>
            </a:r>
            <a:r>
              <a:rPr lang="en-US" altLang="zh-TW" sz="1000" dirty="0" err="1">
                <a:solidFill>
                  <a:schemeClr val="bg1">
                    <a:lumMod val="65000"/>
                  </a:schemeClr>
                </a:solidFill>
                <a:latin typeface="+mj-lt"/>
              </a:rPr>
              <a:t>www.amazon.com</a:t>
            </a:r>
            <a:r>
              <a:rPr lang="en-US" altLang="zh-TW" sz="1000" dirty="0">
                <a:solidFill>
                  <a:schemeClr val="bg1">
                    <a:lumMod val="65000"/>
                  </a:schemeClr>
                </a:solidFill>
                <a:latin typeface="+mj-lt"/>
              </a:rPr>
              <a:t>/</a:t>
            </a:r>
            <a:r>
              <a:rPr lang="en-US" altLang="zh-TW" sz="1000" dirty="0" err="1">
                <a:solidFill>
                  <a:schemeClr val="bg1">
                    <a:lumMod val="65000"/>
                  </a:schemeClr>
                </a:solidFill>
                <a:latin typeface="+mj-lt"/>
              </a:rPr>
              <a:t>FinTech</a:t>
            </a:r>
            <a:r>
              <a:rPr lang="en-US" altLang="zh-TW" sz="1000" dirty="0">
                <a:solidFill>
                  <a:schemeClr val="bg1">
                    <a:lumMod val="65000"/>
                  </a:schemeClr>
                </a:solidFill>
                <a:latin typeface="+mj-lt"/>
              </a:rPr>
              <a:t>-Innovation-</a:t>
            </a:r>
            <a:r>
              <a:rPr lang="en-US" altLang="zh-TW" sz="1000" dirty="0" err="1">
                <a:solidFill>
                  <a:schemeClr val="bg1">
                    <a:lumMod val="65000"/>
                  </a:schemeClr>
                </a:solidFill>
                <a:latin typeface="+mj-lt"/>
              </a:rPr>
              <a:t>Robo</a:t>
            </a:r>
            <a:r>
              <a:rPr lang="en-US" altLang="zh-TW" sz="1000" dirty="0">
                <a:solidFill>
                  <a:schemeClr val="bg1">
                    <a:lumMod val="65000"/>
                  </a:schemeClr>
                </a:solidFill>
                <a:latin typeface="+mj-lt"/>
              </a:rPr>
              <a:t>-Advisors-Investing-Gamification/</a:t>
            </a:r>
            <a:r>
              <a:rPr lang="en-US" altLang="zh-TW" sz="1000" dirty="0" err="1">
                <a:solidFill>
                  <a:schemeClr val="bg1">
                    <a:lumMod val="65000"/>
                  </a:schemeClr>
                </a:solidFill>
                <a:latin typeface="+mj-lt"/>
              </a:rPr>
              <a:t>dp</a:t>
            </a:r>
            <a:r>
              <a:rPr lang="en-US" altLang="zh-TW" sz="1000" dirty="0">
                <a:solidFill>
                  <a:schemeClr val="bg1">
                    <a:lumMod val="65000"/>
                  </a:schemeClr>
                </a:solidFill>
                <a:latin typeface="+mj-lt"/>
              </a:rPr>
              <a:t>/1119226988</a:t>
            </a:r>
            <a:endParaRPr lang="zh-TW" altLang="en-US" sz="1000" dirty="0">
              <a:solidFill>
                <a:schemeClr val="bg1">
                  <a:lumMod val="65000"/>
                </a:schemeClr>
              </a:solidFill>
              <a:latin typeface="+mj-lt"/>
            </a:endParaRPr>
          </a:p>
        </p:txBody>
      </p:sp>
      <p:sp>
        <p:nvSpPr>
          <p:cNvPr id="7" name="標題 1"/>
          <p:cNvSpPr>
            <a:spLocks noGrp="1"/>
          </p:cNvSpPr>
          <p:nvPr>
            <p:ph type="title"/>
          </p:nvPr>
        </p:nvSpPr>
        <p:spPr>
          <a:xfrm>
            <a:off x="457200" y="396"/>
            <a:ext cx="8435280" cy="1107864"/>
          </a:xfrm>
        </p:spPr>
        <p:txBody>
          <a:bodyPr/>
          <a:lstStyle/>
          <a:p>
            <a:r>
              <a:rPr lang="en-US" altLang="zh-TW" sz="2400" dirty="0" err="1" smtClean="0">
                <a:solidFill>
                  <a:schemeClr val="accent1"/>
                </a:solidFill>
              </a:rPr>
              <a:t>FinTech</a:t>
            </a:r>
            <a:r>
              <a:rPr lang="en-US" altLang="zh-TW" sz="2400" dirty="0" smtClean="0">
                <a:solidFill>
                  <a:schemeClr val="accent1"/>
                </a:solidFill>
              </a:rPr>
              <a:t> </a:t>
            </a:r>
            <a:r>
              <a:rPr lang="en-US" altLang="zh-TW" sz="2400" dirty="0">
                <a:solidFill>
                  <a:schemeClr val="accent1"/>
                </a:solidFill>
              </a:rPr>
              <a:t>Innovation: </a:t>
            </a:r>
            <a:r>
              <a:rPr lang="en-US" altLang="zh-TW" sz="2400" dirty="0" smtClean="0">
                <a:solidFill>
                  <a:schemeClr val="accent1"/>
                </a:solidFill>
              </a:rPr>
              <a:t/>
            </a:r>
            <a:br>
              <a:rPr lang="en-US" altLang="zh-TW" sz="2400" dirty="0" smtClean="0">
                <a:solidFill>
                  <a:schemeClr val="accent1"/>
                </a:solidFill>
              </a:rPr>
            </a:br>
            <a:r>
              <a:rPr lang="en-US" altLang="zh-TW" sz="2400" dirty="0" smtClean="0">
                <a:solidFill>
                  <a:schemeClr val="accent1"/>
                </a:solidFill>
              </a:rPr>
              <a:t>From </a:t>
            </a:r>
            <a:r>
              <a:rPr lang="en-US" altLang="zh-TW" sz="2400" dirty="0" err="1">
                <a:solidFill>
                  <a:schemeClr val="accent1"/>
                </a:solidFill>
              </a:rPr>
              <a:t>Robo</a:t>
            </a:r>
            <a:r>
              <a:rPr lang="en-US" altLang="zh-TW" sz="2400" dirty="0">
                <a:solidFill>
                  <a:schemeClr val="accent1"/>
                </a:solidFill>
              </a:rPr>
              <a:t>-Advisors to Goal Based Investing and Gamification, </a:t>
            </a:r>
            <a:r>
              <a:rPr lang="en-US" altLang="zh-TW" sz="2400" dirty="0" smtClean="0">
                <a:solidFill>
                  <a:schemeClr val="accent1"/>
                </a:solidFill>
              </a:rPr>
              <a:t/>
            </a:r>
            <a:br>
              <a:rPr lang="en-US" altLang="zh-TW" sz="2400" dirty="0" smtClean="0">
                <a:solidFill>
                  <a:schemeClr val="accent1"/>
                </a:solidFill>
              </a:rPr>
            </a:br>
            <a:r>
              <a:rPr lang="en-US" altLang="zh-TW" sz="2400" b="0" dirty="0" smtClean="0">
                <a:solidFill>
                  <a:schemeClr val="accent1"/>
                </a:solidFill>
              </a:rPr>
              <a:t>Paolo </a:t>
            </a:r>
            <a:r>
              <a:rPr lang="en-US" altLang="zh-TW" sz="2400" b="0" dirty="0" err="1">
                <a:solidFill>
                  <a:schemeClr val="accent1"/>
                </a:solidFill>
              </a:rPr>
              <a:t>Sironi</a:t>
            </a:r>
            <a:r>
              <a:rPr lang="en-US" altLang="zh-TW" sz="2400" b="0" dirty="0">
                <a:solidFill>
                  <a:schemeClr val="accent1"/>
                </a:solidFill>
              </a:rPr>
              <a:t>, </a:t>
            </a:r>
            <a:r>
              <a:rPr lang="en-US" altLang="zh-TW" sz="2400" b="0" dirty="0" smtClean="0">
                <a:solidFill>
                  <a:schemeClr val="accent1"/>
                </a:solidFill>
              </a:rPr>
              <a:t>Wiley</a:t>
            </a:r>
            <a:r>
              <a:rPr lang="en-US" altLang="zh-TW" sz="2400" b="0" dirty="0">
                <a:solidFill>
                  <a:schemeClr val="accent1"/>
                </a:solidFill>
              </a:rPr>
              <a:t>, 2016</a:t>
            </a:r>
          </a:p>
        </p:txBody>
      </p:sp>
    </p:spTree>
    <p:extLst>
      <p:ext uri="{BB962C8B-B14F-4D97-AF65-F5344CB8AC3E}">
        <p14:creationId xmlns:p14="http://schemas.microsoft.com/office/powerpoint/2010/main" val="1013733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688" y="-27384"/>
            <a:ext cx="8686800" cy="922114"/>
          </a:xfrm>
        </p:spPr>
        <p:txBody>
          <a:bodyPr/>
          <a:lstStyle/>
          <a:p>
            <a:r>
              <a:rPr lang="en-US" sz="5400" dirty="0">
                <a:solidFill>
                  <a:schemeClr val="accent1"/>
                </a:solidFill>
              </a:rPr>
              <a:t>Fintech: </a:t>
            </a:r>
            <a:r>
              <a:rPr lang="en-US" sz="5400" dirty="0">
                <a:solidFill>
                  <a:srgbClr val="FF0000"/>
                </a:solidFill>
              </a:rPr>
              <a:t>Wealth Management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70</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/blog/fin-tech-startups-millennials/</a:t>
            </a:r>
          </a:p>
        </p:txBody>
      </p:sp>
      <p:graphicFrame>
        <p:nvGraphicFramePr>
          <p:cNvPr id="3" name="Table 2"/>
          <p:cNvGraphicFramePr>
            <a:graphicFrameLocks noGrp="1"/>
          </p:cNvGraphicFramePr>
          <p:nvPr/>
        </p:nvGraphicFramePr>
        <p:xfrm>
          <a:off x="457200" y="908720"/>
          <a:ext cx="8136904" cy="5670274"/>
        </p:xfrm>
        <a:graphic>
          <a:graphicData uri="http://schemas.openxmlformats.org/drawingml/2006/table">
            <a:tbl>
              <a:tblPr>
                <a:tableStyleId>{5C22544A-7EE6-4342-B048-85BDC9FD1C3A}</a:tableStyleId>
              </a:tblPr>
              <a:tblGrid>
                <a:gridCol w="2530624"/>
                <a:gridCol w="5606280"/>
              </a:tblGrid>
              <a:tr h="186042">
                <a:tc>
                  <a:txBody>
                    <a:bodyPr/>
                    <a:lstStyle/>
                    <a:p>
                      <a:pPr algn="l" fontAlgn="b"/>
                      <a:r>
                        <a:rPr lang="en-US" sz="2800" u="none" strike="noStrike" dirty="0">
                          <a:effectLst/>
                        </a:rPr>
                        <a:t>Company</a:t>
                      </a:r>
                      <a:endParaRPr lang="en-US" sz="2800" b="1" i="0" u="none" strike="noStrike" dirty="0">
                        <a:solidFill>
                          <a:srgbClr val="FFFFFF"/>
                        </a:solidFill>
                        <a:effectLst/>
                        <a:latin typeface="Calibri" charset="0"/>
                      </a:endParaRPr>
                    </a:p>
                  </a:txBody>
                  <a:tcPr marL="3175" marR="3175" marT="3175" marB="0" anchor="b"/>
                </a:tc>
                <a:tc>
                  <a:txBody>
                    <a:bodyPr/>
                    <a:lstStyle/>
                    <a:p>
                      <a:pPr algn="l" fontAlgn="b"/>
                      <a:r>
                        <a:rPr lang="en-US" sz="2800" u="none" strike="noStrike" dirty="0">
                          <a:effectLst/>
                        </a:rPr>
                        <a:t>Select Investors</a:t>
                      </a:r>
                      <a:endParaRPr lang="en-US" sz="2800" b="1" i="0" u="none" strike="noStrike" dirty="0">
                        <a:solidFill>
                          <a:srgbClr val="FFFFFF"/>
                        </a:solidFill>
                        <a:effectLst/>
                        <a:latin typeface="Calibri" charset="0"/>
                      </a:endParaRPr>
                    </a:p>
                  </a:txBody>
                  <a:tcPr marL="3175" marR="3175" marT="3175" marB="0" anchor="b"/>
                </a:tc>
              </a:tr>
              <a:tr h="917511">
                <a:tc>
                  <a:txBody>
                    <a:bodyPr/>
                    <a:lstStyle/>
                    <a:p>
                      <a:pPr algn="l" fontAlgn="b"/>
                      <a:r>
                        <a:rPr lang="en-US" sz="2800" u="none" strike="noStrike" dirty="0" err="1">
                          <a:solidFill>
                            <a:srgbClr val="FF0000"/>
                          </a:solidFill>
                          <a:effectLst/>
                        </a:rPr>
                        <a:t>Wealthfront</a:t>
                      </a:r>
                      <a:endParaRPr lang="en-US" sz="2800" b="0" i="0" u="none" strike="noStrike" dirty="0">
                        <a:solidFill>
                          <a:srgbClr val="FF0000"/>
                        </a:solidFill>
                        <a:effectLst/>
                        <a:latin typeface="Calibri" charset="0"/>
                      </a:endParaRPr>
                    </a:p>
                  </a:txBody>
                  <a:tcPr marL="3175" marR="3175" marT="3175" marB="0" anchor="b"/>
                </a:tc>
                <a:tc>
                  <a:txBody>
                    <a:bodyPr/>
                    <a:lstStyle/>
                    <a:p>
                      <a:pPr algn="l" fontAlgn="b"/>
                      <a:r>
                        <a:rPr lang="en-US" sz="1800" u="none" strike="noStrike" dirty="0">
                          <a:effectLst/>
                        </a:rPr>
                        <a:t>DAG Ventures, Index Ventures, </a:t>
                      </a:r>
                      <a:r>
                        <a:rPr lang="en-US" sz="1800" u="none" strike="noStrike" dirty="0" err="1">
                          <a:effectLst/>
                        </a:rPr>
                        <a:t>Greylock</a:t>
                      </a:r>
                      <a:r>
                        <a:rPr lang="en-US" sz="1800" u="none" strike="noStrike" dirty="0">
                          <a:effectLst/>
                        </a:rPr>
                        <a:t> Partners, The </a:t>
                      </a:r>
                      <a:r>
                        <a:rPr lang="en-US" sz="1800" u="none" strike="noStrike" dirty="0" err="1">
                          <a:effectLst/>
                        </a:rPr>
                        <a:t>Social+Capital</a:t>
                      </a:r>
                      <a:r>
                        <a:rPr lang="en-US" sz="1800" u="none" strike="noStrike" dirty="0">
                          <a:effectLst/>
                        </a:rPr>
                        <a:t> Partnership</a:t>
                      </a:r>
                      <a:endParaRPr lang="en-US" sz="1800" b="0" i="0" u="none" strike="noStrike" dirty="0">
                        <a:solidFill>
                          <a:srgbClr val="000000"/>
                        </a:solidFill>
                        <a:effectLst/>
                        <a:latin typeface="Calibri" charset="0"/>
                      </a:endParaRPr>
                    </a:p>
                  </a:txBody>
                  <a:tcPr marL="3175" marR="3175" marT="3175" marB="0" anchor="b"/>
                </a:tc>
              </a:tr>
              <a:tr h="643210">
                <a:tc>
                  <a:txBody>
                    <a:bodyPr/>
                    <a:lstStyle/>
                    <a:p>
                      <a:pPr algn="l" fontAlgn="b"/>
                      <a:r>
                        <a:rPr lang="en-US" sz="2800" u="none" strike="noStrike" dirty="0">
                          <a:solidFill>
                            <a:srgbClr val="FF0000"/>
                          </a:solidFill>
                          <a:effectLst/>
                        </a:rPr>
                        <a:t>Betterment</a:t>
                      </a:r>
                      <a:endParaRPr lang="en-US" sz="2800" b="0" i="0" u="none" strike="noStrike" dirty="0">
                        <a:solidFill>
                          <a:srgbClr val="FF0000"/>
                        </a:solidFill>
                        <a:effectLst/>
                        <a:latin typeface="Calibri" charset="0"/>
                      </a:endParaRPr>
                    </a:p>
                  </a:txBody>
                  <a:tcPr marL="3175" marR="3175" marT="3175" marB="0" anchor="b"/>
                </a:tc>
                <a:tc>
                  <a:txBody>
                    <a:bodyPr/>
                    <a:lstStyle/>
                    <a:p>
                      <a:pPr algn="l" fontAlgn="b"/>
                      <a:r>
                        <a:rPr lang="en-US" sz="1800" u="none" strike="noStrike" dirty="0">
                          <a:effectLst/>
                        </a:rPr>
                        <a:t>Bessemer Venture Partners, </a:t>
                      </a:r>
                      <a:r>
                        <a:rPr lang="en-US" sz="1800" u="none" strike="noStrike" dirty="0" err="1">
                          <a:effectLst/>
                        </a:rPr>
                        <a:t>Athemis</a:t>
                      </a:r>
                      <a:r>
                        <a:rPr lang="en-US" sz="1800" u="none" strike="noStrike" dirty="0">
                          <a:effectLst/>
                        </a:rPr>
                        <a:t> Group, Menlo Ventures</a:t>
                      </a:r>
                      <a:endParaRPr lang="en-US" sz="1800" b="0" i="0" u="none" strike="noStrike" dirty="0">
                        <a:solidFill>
                          <a:srgbClr val="000000"/>
                        </a:solidFill>
                        <a:effectLst/>
                        <a:latin typeface="Calibri" charset="0"/>
                      </a:endParaRPr>
                    </a:p>
                  </a:txBody>
                  <a:tcPr marL="3175" marR="3175" marT="3175" marB="0" anchor="b"/>
                </a:tc>
              </a:tr>
              <a:tr h="643210">
                <a:tc>
                  <a:txBody>
                    <a:bodyPr/>
                    <a:lstStyle/>
                    <a:p>
                      <a:pPr algn="l" fontAlgn="b"/>
                      <a:r>
                        <a:rPr lang="en-US" sz="2800" u="none" strike="noStrike" dirty="0" err="1">
                          <a:solidFill>
                            <a:srgbClr val="FF0000"/>
                          </a:solidFill>
                          <a:effectLst/>
                        </a:rPr>
                        <a:t>SigFig</a:t>
                      </a:r>
                      <a:endParaRPr lang="en-US" sz="2800" b="0" i="0" u="none" strike="noStrike" dirty="0">
                        <a:solidFill>
                          <a:srgbClr val="FF0000"/>
                        </a:solidFill>
                        <a:effectLst/>
                        <a:latin typeface="Calibri" charset="0"/>
                      </a:endParaRPr>
                    </a:p>
                  </a:txBody>
                  <a:tcPr marL="3175" marR="3175" marT="3175" marB="0" anchor="b"/>
                </a:tc>
                <a:tc>
                  <a:txBody>
                    <a:bodyPr/>
                    <a:lstStyle/>
                    <a:p>
                      <a:pPr algn="l" fontAlgn="b"/>
                      <a:r>
                        <a:rPr lang="en-US" sz="1800" u="none" strike="noStrike" dirty="0">
                          <a:effectLst/>
                        </a:rPr>
                        <a:t>Doll Capital Management, Union Square Ventures, Bain Capital Ventures</a:t>
                      </a:r>
                      <a:endParaRPr lang="en-US" sz="1800" b="0" i="0" u="none" strike="noStrike" dirty="0">
                        <a:solidFill>
                          <a:srgbClr val="000000"/>
                        </a:solidFill>
                        <a:effectLst/>
                        <a:latin typeface="Calibri" charset="0"/>
                      </a:endParaRPr>
                    </a:p>
                  </a:txBody>
                  <a:tcPr marL="3175" marR="3175" marT="3175" marB="0" anchor="b"/>
                </a:tc>
              </a:tr>
              <a:tr h="460343">
                <a:tc>
                  <a:txBody>
                    <a:bodyPr/>
                    <a:lstStyle/>
                    <a:p>
                      <a:pPr algn="l" fontAlgn="b"/>
                      <a:r>
                        <a:rPr lang="en-US" sz="2800" u="none" strike="noStrike" dirty="0">
                          <a:effectLst/>
                        </a:rPr>
                        <a:t>Aspiration</a:t>
                      </a:r>
                      <a:endParaRPr lang="en-US" sz="2800" b="0" i="0" u="none" strike="noStrike" dirty="0">
                        <a:solidFill>
                          <a:srgbClr val="000000"/>
                        </a:solidFill>
                        <a:effectLst/>
                        <a:latin typeface="Calibri" charset="0"/>
                      </a:endParaRPr>
                    </a:p>
                  </a:txBody>
                  <a:tcPr marL="3175" marR="3175" marT="3175" marB="0" anchor="b"/>
                </a:tc>
                <a:tc>
                  <a:txBody>
                    <a:bodyPr/>
                    <a:lstStyle/>
                    <a:p>
                      <a:pPr algn="l" fontAlgn="b"/>
                      <a:r>
                        <a:rPr lang="en-US" sz="1800" u="none" strike="noStrike" dirty="0" err="1">
                          <a:effectLst/>
                        </a:rPr>
                        <a:t>Renren</a:t>
                      </a:r>
                      <a:r>
                        <a:rPr lang="en-US" sz="1800" u="none" strike="noStrike" dirty="0">
                          <a:effectLst/>
                        </a:rPr>
                        <a:t>, GSV Capital, Capricorn Investment Group, IGSB</a:t>
                      </a:r>
                      <a:endParaRPr lang="en-US" sz="1800" b="0" i="0" u="none" strike="noStrike" dirty="0">
                        <a:solidFill>
                          <a:srgbClr val="000000"/>
                        </a:solidFill>
                        <a:effectLst/>
                        <a:latin typeface="Calibri" charset="0"/>
                      </a:endParaRPr>
                    </a:p>
                  </a:txBody>
                  <a:tcPr marL="3175" marR="3175" marT="3175" marB="0" anchor="b"/>
                </a:tc>
              </a:tr>
              <a:tr h="734644">
                <a:tc>
                  <a:txBody>
                    <a:bodyPr/>
                    <a:lstStyle/>
                    <a:p>
                      <a:pPr algn="l" fontAlgn="b"/>
                      <a:r>
                        <a:rPr lang="en-US" sz="2800" u="none" strike="noStrike" dirty="0" err="1">
                          <a:effectLst/>
                        </a:rPr>
                        <a:t>Blooom</a:t>
                      </a:r>
                      <a:endParaRPr lang="en-US" sz="2800" b="0" i="0" u="none" strike="noStrike" dirty="0">
                        <a:solidFill>
                          <a:srgbClr val="000000"/>
                        </a:solidFill>
                        <a:effectLst/>
                        <a:latin typeface="Calibri" charset="0"/>
                      </a:endParaRPr>
                    </a:p>
                  </a:txBody>
                  <a:tcPr marL="3175" marR="3175" marT="3175" marB="0" anchor="b"/>
                </a:tc>
                <a:tc>
                  <a:txBody>
                    <a:bodyPr/>
                    <a:lstStyle/>
                    <a:p>
                      <a:pPr algn="l" fontAlgn="b"/>
                      <a:r>
                        <a:rPr lang="en-US" sz="1800" u="none" strike="noStrike" dirty="0">
                          <a:effectLst/>
                        </a:rPr>
                        <a:t>Commerce Ventures, DST Systems, Hyde Park VP, QED Investors, UMB Financial</a:t>
                      </a:r>
                      <a:endParaRPr lang="en-US" sz="1800" b="0" i="0" u="none" strike="noStrike" dirty="0">
                        <a:solidFill>
                          <a:srgbClr val="000000"/>
                        </a:solidFill>
                        <a:effectLst/>
                        <a:latin typeface="Calibri" charset="0"/>
                      </a:endParaRPr>
                    </a:p>
                  </a:txBody>
                  <a:tcPr marL="3175" marR="3175" marT="3175" marB="0" anchor="b"/>
                </a:tc>
              </a:tr>
              <a:tr h="101593">
                <a:tc>
                  <a:txBody>
                    <a:bodyPr/>
                    <a:lstStyle/>
                    <a:p>
                      <a:pPr algn="l" fontAlgn="b"/>
                      <a:r>
                        <a:rPr lang="en-US" sz="2800" u="none" strike="noStrike" dirty="0">
                          <a:effectLst/>
                        </a:rPr>
                        <a:t>Rebalance IRA</a:t>
                      </a:r>
                      <a:endParaRPr lang="en-US" sz="2800" b="0" i="0" u="none" strike="noStrike" dirty="0">
                        <a:solidFill>
                          <a:srgbClr val="000000"/>
                        </a:solidFill>
                        <a:effectLst/>
                        <a:latin typeface="Calibri" charset="0"/>
                      </a:endParaRPr>
                    </a:p>
                  </a:txBody>
                  <a:tcPr marL="3175" marR="3175" marT="3175" marB="0" anchor="b"/>
                </a:tc>
                <a:tc>
                  <a:txBody>
                    <a:bodyPr/>
                    <a:lstStyle/>
                    <a:p>
                      <a:pPr algn="l" fontAlgn="b"/>
                      <a:r>
                        <a:rPr lang="mr-IN" sz="1800" u="none" strike="noStrike" dirty="0" err="1">
                          <a:effectLst/>
                        </a:rPr>
                        <a:t>N</a:t>
                      </a:r>
                      <a:r>
                        <a:rPr lang="mr-IN" sz="1800" u="none" strike="noStrike" dirty="0">
                          <a:effectLst/>
                        </a:rPr>
                        <a:t>/</a:t>
                      </a:r>
                      <a:r>
                        <a:rPr lang="mr-IN" sz="1800" u="none" strike="noStrike" dirty="0" err="1">
                          <a:effectLst/>
                        </a:rPr>
                        <a:t>A</a:t>
                      </a:r>
                      <a:endParaRPr lang="mr-IN" sz="1800" b="0" i="0" u="none" strike="noStrike" dirty="0">
                        <a:solidFill>
                          <a:srgbClr val="000000"/>
                        </a:solidFill>
                        <a:effectLst/>
                        <a:latin typeface="Calibri" charset="0"/>
                      </a:endParaRPr>
                    </a:p>
                  </a:txBody>
                  <a:tcPr marL="3175" marR="3175" marT="3175" marB="0" anchor="b"/>
                </a:tc>
              </a:tr>
              <a:tr h="101593">
                <a:tc>
                  <a:txBody>
                    <a:bodyPr/>
                    <a:lstStyle/>
                    <a:p>
                      <a:pPr algn="l" fontAlgn="b"/>
                      <a:r>
                        <a:rPr lang="en-US" sz="2800" u="none" strike="noStrike" dirty="0" err="1">
                          <a:effectLst/>
                        </a:rPr>
                        <a:t>Hedgeable</a:t>
                      </a:r>
                      <a:endParaRPr lang="en-US" sz="2800" b="0" i="0" u="none" strike="noStrike" dirty="0">
                        <a:solidFill>
                          <a:srgbClr val="000000"/>
                        </a:solidFill>
                        <a:effectLst/>
                        <a:latin typeface="Calibri" charset="0"/>
                      </a:endParaRPr>
                    </a:p>
                  </a:txBody>
                  <a:tcPr marL="3175" marR="3175" marT="3175" marB="0" anchor="b"/>
                </a:tc>
                <a:tc>
                  <a:txBody>
                    <a:bodyPr/>
                    <a:lstStyle/>
                    <a:p>
                      <a:pPr algn="l" fontAlgn="b"/>
                      <a:r>
                        <a:rPr lang="en-US" sz="1800" u="none" strike="noStrike" dirty="0" err="1">
                          <a:effectLst/>
                        </a:rPr>
                        <a:t>SixThirty</a:t>
                      </a:r>
                      <a:endParaRPr lang="en-US" sz="1800" b="0" i="0" u="none" strike="noStrike" dirty="0">
                        <a:solidFill>
                          <a:srgbClr val="000000"/>
                        </a:solidFill>
                        <a:effectLst/>
                        <a:latin typeface="Calibri" charset="0"/>
                      </a:endParaRPr>
                    </a:p>
                  </a:txBody>
                  <a:tcPr marL="3175" marR="3175" marT="3175" marB="0" anchor="b"/>
                </a:tc>
              </a:tr>
              <a:tr h="186042">
                <a:tc>
                  <a:txBody>
                    <a:bodyPr/>
                    <a:lstStyle/>
                    <a:p>
                      <a:pPr algn="l" fontAlgn="b"/>
                      <a:r>
                        <a:rPr lang="en-US" sz="2800" u="none" strike="noStrike" dirty="0" err="1">
                          <a:effectLst/>
                        </a:rPr>
                        <a:t>WiseBanyan</a:t>
                      </a:r>
                      <a:endParaRPr lang="en-US" sz="2800" b="0" i="0" u="none" strike="noStrike" dirty="0">
                        <a:solidFill>
                          <a:srgbClr val="000000"/>
                        </a:solidFill>
                        <a:effectLst/>
                        <a:latin typeface="Calibri" charset="0"/>
                      </a:endParaRPr>
                    </a:p>
                  </a:txBody>
                  <a:tcPr marL="3175" marR="3175" marT="3175" marB="0" anchor="b"/>
                </a:tc>
                <a:tc>
                  <a:txBody>
                    <a:bodyPr/>
                    <a:lstStyle/>
                    <a:p>
                      <a:pPr algn="l" fontAlgn="b"/>
                      <a:r>
                        <a:rPr lang="en-US" sz="1800" u="none" strike="noStrike" dirty="0" err="1">
                          <a:effectLst/>
                        </a:rPr>
                        <a:t>VegasTech</a:t>
                      </a:r>
                      <a:r>
                        <a:rPr lang="en-US" sz="1800" u="none" strike="noStrike" dirty="0">
                          <a:effectLst/>
                        </a:rPr>
                        <a:t> Fund</a:t>
                      </a:r>
                      <a:endParaRPr lang="en-US" sz="1800" b="0" i="0" u="none" strike="noStrike" dirty="0">
                        <a:solidFill>
                          <a:srgbClr val="000000"/>
                        </a:solidFill>
                        <a:effectLst/>
                        <a:latin typeface="Calibri" charset="0"/>
                      </a:endParaRPr>
                    </a:p>
                  </a:txBody>
                  <a:tcPr marL="3175" marR="3175" marT="3175" marB="0" anchor="b"/>
                </a:tc>
              </a:tr>
              <a:tr h="551776">
                <a:tc>
                  <a:txBody>
                    <a:bodyPr/>
                    <a:lstStyle/>
                    <a:p>
                      <a:pPr algn="l" fontAlgn="b"/>
                      <a:r>
                        <a:rPr lang="en-US" sz="2800" u="none" strike="noStrike" dirty="0">
                          <a:effectLst/>
                        </a:rPr>
                        <a:t>Personal Capital</a:t>
                      </a:r>
                      <a:endParaRPr lang="en-US" sz="2800" b="0" i="0" u="none" strike="noStrike" dirty="0">
                        <a:solidFill>
                          <a:srgbClr val="000000"/>
                        </a:solidFill>
                        <a:effectLst/>
                        <a:latin typeface="Calibri" charset="0"/>
                      </a:endParaRPr>
                    </a:p>
                  </a:txBody>
                  <a:tcPr marL="3175" marR="3175" marT="3175" marB="0" anchor="b"/>
                </a:tc>
                <a:tc>
                  <a:txBody>
                    <a:bodyPr/>
                    <a:lstStyle/>
                    <a:p>
                      <a:pPr algn="l" fontAlgn="b"/>
                      <a:r>
                        <a:rPr lang="en-US" sz="1800" u="none" strike="noStrike" dirty="0">
                          <a:effectLst/>
                        </a:rPr>
                        <a:t>Institutional Venture Partners, </a:t>
                      </a:r>
                      <a:r>
                        <a:rPr lang="en-US" sz="1800" u="none" strike="noStrike" dirty="0" err="1">
                          <a:effectLst/>
                        </a:rPr>
                        <a:t>Venrock</a:t>
                      </a:r>
                      <a:r>
                        <a:rPr lang="en-US" sz="1800" u="none" strike="noStrike" dirty="0">
                          <a:effectLst/>
                        </a:rPr>
                        <a:t>, Crosslink Capital</a:t>
                      </a:r>
                      <a:endParaRPr lang="en-US" sz="1800" b="0" i="0" u="none" strike="noStrike" dirty="0">
                        <a:solidFill>
                          <a:srgbClr val="000000"/>
                        </a:solidFill>
                        <a:effectLst/>
                        <a:latin typeface="Calibri" charset="0"/>
                      </a:endParaRPr>
                    </a:p>
                  </a:txBody>
                  <a:tcPr marL="3175" marR="3175" marT="3175" marB="0" anchor="b"/>
                </a:tc>
              </a:tr>
            </a:tbl>
          </a:graphicData>
        </a:graphic>
      </p:graphicFrame>
    </p:spTree>
    <p:extLst>
      <p:ext uri="{BB962C8B-B14F-4D97-AF65-F5344CB8AC3E}">
        <p14:creationId xmlns:p14="http://schemas.microsoft.com/office/powerpoint/2010/main" val="7444250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688" y="-27384"/>
            <a:ext cx="8686800" cy="922114"/>
          </a:xfrm>
        </p:spPr>
        <p:txBody>
          <a:bodyPr/>
          <a:lstStyle/>
          <a:p>
            <a:r>
              <a:rPr lang="en-US" sz="5400" dirty="0">
                <a:solidFill>
                  <a:schemeClr val="accent1"/>
                </a:solidFill>
              </a:rPr>
              <a:t>Fintech: </a:t>
            </a:r>
            <a:r>
              <a:rPr lang="en-US" sz="5400" dirty="0">
                <a:solidFill>
                  <a:srgbClr val="FF0000"/>
                </a:solidFill>
              </a:rPr>
              <a:t>Personal Investing</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71</a:t>
            </a:fld>
            <a:endParaRPr lang="zh-TW" altLang="en-US"/>
          </a:p>
        </p:txBody>
      </p:sp>
      <p:sp>
        <p:nvSpPr>
          <p:cNvPr id="6" name="Rectangle 5"/>
          <p:cNvSpPr/>
          <p:nvPr/>
        </p:nvSpPr>
        <p:spPr>
          <a:xfrm>
            <a:off x="1074440" y="6639163"/>
            <a:ext cx="6995120" cy="246221"/>
          </a:xfrm>
          <a:prstGeom prst="rect">
            <a:avLst/>
          </a:prstGeom>
        </p:spPr>
        <p:txBody>
          <a:bodyPr wrap="square">
            <a:spAutoFit/>
          </a:bodyPr>
          <a:lstStyle/>
          <a:p>
            <a:pPr algn="ctr"/>
            <a:r>
              <a:rPr lang="en-US" altLang="zh-TW"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www.cbinsights.com</a:t>
            </a:r>
            <a:r>
              <a:rPr lang="en-US" sz="1000" dirty="0">
                <a:solidFill>
                  <a:schemeClr val="bg1">
                    <a:lumMod val="75000"/>
                  </a:schemeClr>
                </a:solidFill>
              </a:rPr>
              <a:t>/blog/fin-tech-startups-millennials/</a:t>
            </a:r>
          </a:p>
        </p:txBody>
      </p:sp>
      <p:graphicFrame>
        <p:nvGraphicFramePr>
          <p:cNvPr id="5" name="Table 4"/>
          <p:cNvGraphicFramePr>
            <a:graphicFrameLocks noGrp="1"/>
          </p:cNvGraphicFramePr>
          <p:nvPr/>
        </p:nvGraphicFramePr>
        <p:xfrm>
          <a:off x="467544" y="1166813"/>
          <a:ext cx="8280920" cy="5272216"/>
        </p:xfrm>
        <a:graphic>
          <a:graphicData uri="http://schemas.openxmlformats.org/drawingml/2006/table">
            <a:tbl>
              <a:tblPr>
                <a:tableStyleId>{5C22544A-7EE6-4342-B048-85BDC9FD1C3A}</a:tableStyleId>
              </a:tblPr>
              <a:tblGrid>
                <a:gridCol w="2587788"/>
                <a:gridCol w="5693132"/>
              </a:tblGrid>
              <a:tr h="398956">
                <a:tc>
                  <a:txBody>
                    <a:bodyPr/>
                    <a:lstStyle/>
                    <a:p>
                      <a:pPr algn="l" fontAlgn="b"/>
                      <a:r>
                        <a:rPr lang="en-US" sz="3200" u="none" strike="noStrike" dirty="0">
                          <a:effectLst/>
                        </a:rPr>
                        <a:t>Company</a:t>
                      </a:r>
                      <a:endParaRPr lang="en-US" sz="3200" b="1" i="0" u="none" strike="noStrike" dirty="0">
                        <a:solidFill>
                          <a:srgbClr val="FFFFFF"/>
                        </a:solidFill>
                        <a:effectLst/>
                        <a:latin typeface="Calibri" charset="0"/>
                      </a:endParaRPr>
                    </a:p>
                  </a:txBody>
                  <a:tcPr marL="3877" marR="3877" marT="3877" marB="0" anchor="b"/>
                </a:tc>
                <a:tc>
                  <a:txBody>
                    <a:bodyPr/>
                    <a:lstStyle/>
                    <a:p>
                      <a:pPr algn="l" fontAlgn="b"/>
                      <a:r>
                        <a:rPr lang="en-US" sz="3200" u="none" strike="noStrike" dirty="0">
                          <a:effectLst/>
                        </a:rPr>
                        <a:t>Select Investors</a:t>
                      </a:r>
                      <a:endParaRPr lang="en-US" sz="3200" b="1" i="0" u="none" strike="noStrike" dirty="0">
                        <a:solidFill>
                          <a:srgbClr val="FFFFFF"/>
                        </a:solidFill>
                        <a:effectLst/>
                        <a:latin typeface="Calibri" charset="0"/>
                      </a:endParaRPr>
                    </a:p>
                  </a:txBody>
                  <a:tcPr marL="3877" marR="3877" marT="3877" marB="0" anchor="b"/>
                </a:tc>
              </a:tr>
              <a:tr h="398956">
                <a:tc>
                  <a:txBody>
                    <a:bodyPr/>
                    <a:lstStyle/>
                    <a:p>
                      <a:pPr algn="l" fontAlgn="b"/>
                      <a:r>
                        <a:rPr lang="en-US" sz="2800" u="none" strike="noStrike" dirty="0" err="1">
                          <a:effectLst/>
                        </a:rPr>
                        <a:t>eToro</a:t>
                      </a:r>
                      <a:endParaRPr lang="en-US" sz="2800" b="0" i="0" u="none" strike="noStrike" dirty="0">
                        <a:solidFill>
                          <a:srgbClr val="000000"/>
                        </a:solidFill>
                        <a:effectLst/>
                        <a:latin typeface="Calibri" charset="0"/>
                      </a:endParaRPr>
                    </a:p>
                  </a:txBody>
                  <a:tcPr marL="3877" marR="3877" marT="3877" marB="0" anchor="b"/>
                </a:tc>
                <a:tc>
                  <a:txBody>
                    <a:bodyPr/>
                    <a:lstStyle/>
                    <a:p>
                      <a:pPr algn="l" fontAlgn="b"/>
                      <a:r>
                        <a:rPr lang="en-US" sz="1800" u="none" strike="noStrike" dirty="0">
                          <a:effectLst/>
                        </a:rPr>
                        <a:t>BRM Group, Ping An Ventures, Spark Capital</a:t>
                      </a:r>
                      <a:endParaRPr lang="en-US" sz="1800" b="0" i="0" u="none" strike="noStrike" dirty="0">
                        <a:solidFill>
                          <a:srgbClr val="000000"/>
                        </a:solidFill>
                        <a:effectLst/>
                        <a:latin typeface="Calibri" charset="0"/>
                      </a:endParaRPr>
                    </a:p>
                  </a:txBody>
                  <a:tcPr marL="3877" marR="3877" marT="3877" marB="0" anchor="b"/>
                </a:tc>
              </a:tr>
              <a:tr h="398956">
                <a:tc>
                  <a:txBody>
                    <a:bodyPr/>
                    <a:lstStyle/>
                    <a:p>
                      <a:pPr algn="l" fontAlgn="b"/>
                      <a:r>
                        <a:rPr lang="en-US" sz="2800" u="none" strike="noStrike" dirty="0" err="1">
                          <a:solidFill>
                            <a:srgbClr val="FF0000"/>
                          </a:solidFill>
                          <a:effectLst/>
                        </a:rPr>
                        <a:t>Openfolio</a:t>
                      </a:r>
                      <a:endParaRPr lang="en-US" sz="2800" b="0" i="0" u="none" strike="noStrike" dirty="0">
                        <a:solidFill>
                          <a:srgbClr val="FF0000"/>
                        </a:solidFill>
                        <a:effectLst/>
                        <a:latin typeface="Calibri" charset="0"/>
                      </a:endParaRPr>
                    </a:p>
                  </a:txBody>
                  <a:tcPr marL="3877" marR="3877" marT="3877" marB="0" anchor="b"/>
                </a:tc>
                <a:tc>
                  <a:txBody>
                    <a:bodyPr/>
                    <a:lstStyle/>
                    <a:p>
                      <a:pPr algn="l" fontAlgn="b"/>
                      <a:r>
                        <a:rPr lang="en-US" sz="1800" u="none" strike="noStrike" dirty="0" err="1">
                          <a:effectLst/>
                        </a:rPr>
                        <a:t>FinTech</a:t>
                      </a:r>
                      <a:r>
                        <a:rPr lang="en-US" sz="1800" u="none" strike="noStrike" dirty="0">
                          <a:effectLst/>
                        </a:rPr>
                        <a:t> Collective</a:t>
                      </a:r>
                      <a:endParaRPr lang="en-US" sz="1800" b="0" i="0" u="none" strike="noStrike" dirty="0">
                        <a:solidFill>
                          <a:srgbClr val="000000"/>
                        </a:solidFill>
                        <a:effectLst/>
                        <a:latin typeface="Calibri" charset="0"/>
                      </a:endParaRPr>
                    </a:p>
                  </a:txBody>
                  <a:tcPr marL="3877" marR="3877" marT="3877" marB="0" anchor="b"/>
                </a:tc>
              </a:tr>
              <a:tr h="398956">
                <a:tc>
                  <a:txBody>
                    <a:bodyPr/>
                    <a:lstStyle/>
                    <a:p>
                      <a:pPr algn="l" fontAlgn="b"/>
                      <a:r>
                        <a:rPr lang="en-US" sz="2800" u="none" strike="noStrike" dirty="0" err="1">
                          <a:effectLst/>
                        </a:rPr>
                        <a:t>DriveWealth</a:t>
                      </a:r>
                      <a:endParaRPr lang="en-US" sz="2800" b="0" i="0" u="none" strike="noStrike" dirty="0">
                        <a:solidFill>
                          <a:srgbClr val="000000"/>
                        </a:solidFill>
                        <a:effectLst/>
                        <a:latin typeface="Calibri" charset="0"/>
                      </a:endParaRPr>
                    </a:p>
                  </a:txBody>
                  <a:tcPr marL="3877" marR="3877" marT="3877" marB="0" anchor="b"/>
                </a:tc>
                <a:tc>
                  <a:txBody>
                    <a:bodyPr/>
                    <a:lstStyle/>
                    <a:p>
                      <a:pPr algn="l" fontAlgn="b"/>
                      <a:r>
                        <a:rPr lang="en-US" sz="1800" u="none" strike="noStrike" dirty="0">
                          <a:effectLst/>
                        </a:rPr>
                        <a:t>Route 66 Ventures</a:t>
                      </a:r>
                      <a:endParaRPr lang="en-US" sz="1800" b="0" i="0" u="none" strike="noStrike" dirty="0">
                        <a:solidFill>
                          <a:srgbClr val="000000"/>
                        </a:solidFill>
                        <a:effectLst/>
                        <a:latin typeface="Calibri" charset="0"/>
                      </a:endParaRPr>
                    </a:p>
                  </a:txBody>
                  <a:tcPr marL="3877" marR="3877" marT="3877" marB="0" anchor="b"/>
                </a:tc>
              </a:tr>
              <a:tr h="398956">
                <a:tc>
                  <a:txBody>
                    <a:bodyPr/>
                    <a:lstStyle/>
                    <a:p>
                      <a:pPr algn="l" fontAlgn="b"/>
                      <a:r>
                        <a:rPr lang="en-US" sz="2800" u="none" strike="noStrike" dirty="0" err="1">
                          <a:effectLst/>
                        </a:rPr>
                        <a:t>Tip’d</a:t>
                      </a:r>
                      <a:r>
                        <a:rPr lang="en-US" sz="2800" u="none" strike="noStrike" dirty="0">
                          <a:effectLst/>
                        </a:rPr>
                        <a:t> Off</a:t>
                      </a:r>
                      <a:endParaRPr lang="en-US" sz="2800" b="0" i="0" u="none" strike="noStrike" dirty="0">
                        <a:solidFill>
                          <a:srgbClr val="000000"/>
                        </a:solidFill>
                        <a:effectLst/>
                        <a:latin typeface="Calibri" charset="0"/>
                      </a:endParaRPr>
                    </a:p>
                  </a:txBody>
                  <a:tcPr marL="3877" marR="3877" marT="3877" marB="0" anchor="b"/>
                </a:tc>
                <a:tc>
                  <a:txBody>
                    <a:bodyPr/>
                    <a:lstStyle/>
                    <a:p>
                      <a:pPr algn="l" fontAlgn="b"/>
                      <a:r>
                        <a:rPr lang="en-US" sz="1800" u="none" strike="noStrike" dirty="0">
                          <a:effectLst/>
                        </a:rPr>
                        <a:t>Raj Parekh, Bill Crane, Shaun Coleman</a:t>
                      </a:r>
                      <a:endParaRPr lang="en-US" sz="1800" b="0" i="0" u="none" strike="noStrike" dirty="0">
                        <a:solidFill>
                          <a:srgbClr val="000000"/>
                        </a:solidFill>
                        <a:effectLst/>
                        <a:latin typeface="Calibri" charset="0"/>
                      </a:endParaRPr>
                    </a:p>
                  </a:txBody>
                  <a:tcPr marL="3877" marR="3877" marT="3877" marB="0" anchor="b"/>
                </a:tc>
              </a:tr>
              <a:tr h="398956">
                <a:tc>
                  <a:txBody>
                    <a:bodyPr/>
                    <a:lstStyle/>
                    <a:p>
                      <a:pPr algn="l" fontAlgn="b"/>
                      <a:r>
                        <a:rPr lang="en-US" sz="2800" u="none" strike="noStrike" dirty="0" err="1">
                          <a:effectLst/>
                        </a:rPr>
                        <a:t>Kapitall</a:t>
                      </a:r>
                      <a:endParaRPr lang="en-US" sz="2800" b="0" i="0" u="none" strike="noStrike" dirty="0">
                        <a:solidFill>
                          <a:srgbClr val="000000"/>
                        </a:solidFill>
                        <a:effectLst/>
                        <a:latin typeface="Calibri" charset="0"/>
                      </a:endParaRPr>
                    </a:p>
                  </a:txBody>
                  <a:tcPr marL="3877" marR="3877" marT="3877" marB="0" anchor="b"/>
                </a:tc>
                <a:tc>
                  <a:txBody>
                    <a:bodyPr/>
                    <a:lstStyle/>
                    <a:p>
                      <a:pPr algn="l" fontAlgn="b"/>
                      <a:r>
                        <a:rPr lang="en-US" sz="1800" u="none" strike="noStrike" dirty="0">
                          <a:effectLst/>
                        </a:rPr>
                        <a:t>Bendigo Partners, Linden Venture Fund</a:t>
                      </a:r>
                      <a:endParaRPr lang="en-US" sz="1800" b="0" i="0" u="none" strike="noStrike" dirty="0">
                        <a:solidFill>
                          <a:srgbClr val="000000"/>
                        </a:solidFill>
                        <a:effectLst/>
                        <a:latin typeface="Calibri" charset="0"/>
                      </a:endParaRPr>
                    </a:p>
                  </a:txBody>
                  <a:tcPr marL="3877" marR="3877" marT="3877" marB="0" anchor="b"/>
                </a:tc>
              </a:tr>
              <a:tr h="398956">
                <a:tc>
                  <a:txBody>
                    <a:bodyPr/>
                    <a:lstStyle/>
                    <a:p>
                      <a:pPr algn="l" fontAlgn="b"/>
                      <a:r>
                        <a:rPr lang="en-US" sz="2800" u="none" strike="noStrike" dirty="0">
                          <a:effectLst/>
                        </a:rPr>
                        <a:t>Stash</a:t>
                      </a:r>
                      <a:endParaRPr lang="en-US" sz="2800" b="0" i="0" u="none" strike="noStrike" dirty="0">
                        <a:solidFill>
                          <a:srgbClr val="000000"/>
                        </a:solidFill>
                        <a:effectLst/>
                        <a:latin typeface="Calibri" charset="0"/>
                      </a:endParaRPr>
                    </a:p>
                  </a:txBody>
                  <a:tcPr marL="3877" marR="3877" marT="3877" marB="0" anchor="b"/>
                </a:tc>
                <a:tc>
                  <a:txBody>
                    <a:bodyPr/>
                    <a:lstStyle/>
                    <a:p>
                      <a:pPr algn="l" fontAlgn="b"/>
                      <a:r>
                        <a:rPr lang="mr-IN" sz="1800" u="none" strike="noStrike" dirty="0">
                          <a:effectLst/>
                        </a:rPr>
                        <a:t> </a:t>
                      </a:r>
                      <a:r>
                        <a:rPr lang="mr-IN" sz="1800" u="none" strike="noStrike" dirty="0" err="1">
                          <a:effectLst/>
                        </a:rPr>
                        <a:t>N</a:t>
                      </a:r>
                      <a:r>
                        <a:rPr lang="mr-IN" sz="1800" u="none" strike="noStrike" dirty="0">
                          <a:effectLst/>
                        </a:rPr>
                        <a:t>/</a:t>
                      </a:r>
                      <a:r>
                        <a:rPr lang="mr-IN" sz="1800" u="none" strike="noStrike" dirty="0" err="1">
                          <a:effectLst/>
                        </a:rPr>
                        <a:t>A</a:t>
                      </a:r>
                      <a:endParaRPr lang="mr-IN" sz="1800" b="0" i="0" u="none" strike="noStrike" dirty="0">
                        <a:solidFill>
                          <a:srgbClr val="000000"/>
                        </a:solidFill>
                        <a:effectLst/>
                        <a:latin typeface="Calibri" charset="0"/>
                      </a:endParaRPr>
                    </a:p>
                  </a:txBody>
                  <a:tcPr marL="3877" marR="3877" marT="3877" marB="0" anchor="b"/>
                </a:tc>
              </a:tr>
              <a:tr h="398956">
                <a:tc>
                  <a:txBody>
                    <a:bodyPr/>
                    <a:lstStyle/>
                    <a:p>
                      <a:pPr algn="l" fontAlgn="b"/>
                      <a:r>
                        <a:rPr lang="en-US" sz="2800" u="none" strike="noStrike" dirty="0" err="1">
                          <a:effectLst/>
                        </a:rPr>
                        <a:t>Stox</a:t>
                      </a:r>
                      <a:endParaRPr lang="en-US" sz="2800" b="0" i="0" u="none" strike="noStrike" dirty="0">
                        <a:solidFill>
                          <a:srgbClr val="000000"/>
                        </a:solidFill>
                        <a:effectLst/>
                        <a:latin typeface="Calibri" charset="0"/>
                      </a:endParaRPr>
                    </a:p>
                  </a:txBody>
                  <a:tcPr marL="3877" marR="3877" marT="3877" marB="0" anchor="b"/>
                </a:tc>
                <a:tc>
                  <a:txBody>
                    <a:bodyPr/>
                    <a:lstStyle/>
                    <a:p>
                      <a:pPr algn="l" fontAlgn="b"/>
                      <a:r>
                        <a:rPr lang="en-US" sz="1800" u="none" strike="noStrike" dirty="0" err="1">
                          <a:effectLst/>
                        </a:rPr>
                        <a:t>SingulariTeam</a:t>
                      </a:r>
                      <a:endParaRPr lang="en-US" sz="1800" b="0" i="0" u="none" strike="noStrike" dirty="0">
                        <a:solidFill>
                          <a:srgbClr val="000000"/>
                        </a:solidFill>
                        <a:effectLst/>
                        <a:latin typeface="Calibri" charset="0"/>
                      </a:endParaRPr>
                    </a:p>
                  </a:txBody>
                  <a:tcPr marL="3877" marR="3877" marT="3877" marB="0" anchor="b"/>
                </a:tc>
              </a:tr>
              <a:tr h="628811">
                <a:tc>
                  <a:txBody>
                    <a:bodyPr/>
                    <a:lstStyle/>
                    <a:p>
                      <a:pPr algn="l" fontAlgn="b"/>
                      <a:r>
                        <a:rPr lang="en-US" sz="2800" u="none" strike="noStrike" dirty="0" err="1">
                          <a:effectLst/>
                        </a:rPr>
                        <a:t>Robinhood</a:t>
                      </a:r>
                      <a:endParaRPr lang="en-US" sz="2800" b="0" i="0" u="none" strike="noStrike" dirty="0">
                        <a:solidFill>
                          <a:srgbClr val="000000"/>
                        </a:solidFill>
                        <a:effectLst/>
                        <a:latin typeface="Calibri" charset="0"/>
                      </a:endParaRPr>
                    </a:p>
                  </a:txBody>
                  <a:tcPr marL="3877" marR="3877" marT="3877" marB="0" anchor="b"/>
                </a:tc>
                <a:tc>
                  <a:txBody>
                    <a:bodyPr/>
                    <a:lstStyle/>
                    <a:p>
                      <a:pPr algn="l" fontAlgn="b"/>
                      <a:r>
                        <a:rPr lang="en-US" sz="1800" u="none" strike="noStrike" dirty="0">
                          <a:effectLst/>
                        </a:rPr>
                        <a:t>Google Ventures, Index Ventures, Andreessen Horowitz, Ribbit Capital, NEA</a:t>
                      </a:r>
                      <a:endParaRPr lang="en-US" sz="1800" b="0" i="0" u="none" strike="noStrike" dirty="0">
                        <a:solidFill>
                          <a:srgbClr val="000000"/>
                        </a:solidFill>
                        <a:effectLst/>
                        <a:latin typeface="Calibri" charset="0"/>
                      </a:endParaRPr>
                    </a:p>
                  </a:txBody>
                  <a:tcPr marL="3877" marR="3877" marT="3877" marB="0" anchor="b"/>
                </a:tc>
              </a:tr>
              <a:tr h="707072">
                <a:tc>
                  <a:txBody>
                    <a:bodyPr/>
                    <a:lstStyle/>
                    <a:p>
                      <a:pPr algn="l" fontAlgn="b"/>
                      <a:r>
                        <a:rPr lang="en-US" sz="2800" u="none" strike="noStrike" dirty="0">
                          <a:effectLst/>
                        </a:rPr>
                        <a:t>Motif Investing</a:t>
                      </a:r>
                      <a:endParaRPr lang="en-US" sz="2800" b="0" i="0" u="none" strike="noStrike" dirty="0">
                        <a:solidFill>
                          <a:srgbClr val="000000"/>
                        </a:solidFill>
                        <a:effectLst/>
                        <a:latin typeface="Calibri" charset="0"/>
                      </a:endParaRPr>
                    </a:p>
                  </a:txBody>
                  <a:tcPr marL="3877" marR="3877" marT="3877" marB="0" anchor="b"/>
                </a:tc>
                <a:tc>
                  <a:txBody>
                    <a:bodyPr/>
                    <a:lstStyle/>
                    <a:p>
                      <a:pPr algn="l" fontAlgn="b"/>
                      <a:r>
                        <a:rPr lang="en-US" sz="1800" u="none" strike="noStrike" dirty="0">
                          <a:effectLst/>
                        </a:rPr>
                        <a:t>Norwest Venture Partners, Foundation Capital, Ignition Capital, Goldman Sachs</a:t>
                      </a:r>
                      <a:endParaRPr lang="en-US" sz="1800" b="0" i="0" u="none" strike="noStrike" dirty="0">
                        <a:solidFill>
                          <a:srgbClr val="000000"/>
                        </a:solidFill>
                        <a:effectLst/>
                        <a:latin typeface="Calibri" charset="0"/>
                      </a:endParaRPr>
                    </a:p>
                  </a:txBody>
                  <a:tcPr marL="3877" marR="3877" marT="3877" marB="0" anchor="b"/>
                </a:tc>
              </a:tr>
              <a:tr h="398956">
                <a:tc>
                  <a:txBody>
                    <a:bodyPr/>
                    <a:lstStyle/>
                    <a:p>
                      <a:pPr algn="l" fontAlgn="b"/>
                      <a:r>
                        <a:rPr lang="en-US" sz="2800" u="none" strike="noStrike" dirty="0">
                          <a:effectLst/>
                        </a:rPr>
                        <a:t>Loyal3</a:t>
                      </a:r>
                      <a:endParaRPr lang="en-US" sz="2800" b="0" i="0" u="none" strike="noStrike" dirty="0">
                        <a:solidFill>
                          <a:srgbClr val="000000"/>
                        </a:solidFill>
                        <a:effectLst/>
                        <a:latin typeface="Calibri" charset="0"/>
                      </a:endParaRPr>
                    </a:p>
                  </a:txBody>
                  <a:tcPr marL="3877" marR="3877" marT="3877" marB="0" anchor="b"/>
                </a:tc>
                <a:tc>
                  <a:txBody>
                    <a:bodyPr/>
                    <a:lstStyle/>
                    <a:p>
                      <a:pPr algn="l" fontAlgn="b"/>
                      <a:r>
                        <a:rPr lang="en-US" sz="1800" u="none" strike="noStrike" dirty="0">
                          <a:effectLst/>
                        </a:rPr>
                        <a:t>DNS Capital</a:t>
                      </a:r>
                      <a:endParaRPr lang="en-US" sz="1800" b="0" i="0" u="none" strike="noStrike" dirty="0">
                        <a:solidFill>
                          <a:srgbClr val="000000"/>
                        </a:solidFill>
                        <a:effectLst/>
                        <a:latin typeface="Calibri" charset="0"/>
                      </a:endParaRPr>
                    </a:p>
                  </a:txBody>
                  <a:tcPr marL="3877" marR="3877" marT="3877" marB="0" anchor="b"/>
                </a:tc>
              </a:tr>
            </a:tbl>
          </a:graphicData>
        </a:graphic>
      </p:graphicFrame>
    </p:spTree>
    <p:extLst>
      <p:ext uri="{BB962C8B-B14F-4D97-AF65-F5344CB8AC3E}">
        <p14:creationId xmlns:p14="http://schemas.microsoft.com/office/powerpoint/2010/main" val="3123400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618" y="105740"/>
            <a:ext cx="8229600" cy="802980"/>
          </a:xfrm>
        </p:spPr>
        <p:txBody>
          <a:bodyPr/>
          <a:lstStyle/>
          <a:p>
            <a:r>
              <a:rPr lang="en-US" sz="5400" dirty="0" err="1" smtClean="0">
                <a:solidFill>
                  <a:schemeClr val="accent1"/>
                </a:solidFill>
              </a:rPr>
              <a:t>FinTech</a:t>
            </a:r>
            <a:r>
              <a:rPr lang="en-US" sz="5400" dirty="0" smtClean="0">
                <a:solidFill>
                  <a:schemeClr val="accent1"/>
                </a:solidFill>
              </a:rPr>
              <a:t> Marketing</a:t>
            </a:r>
            <a:endParaRPr lang="en-US" sz="54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72</a:t>
            </a:fld>
            <a:endParaRPr lang="zh-TW" altLang="en-US"/>
          </a:p>
        </p:txBody>
      </p:sp>
      <p:sp>
        <p:nvSpPr>
          <p:cNvPr id="5" name="Rectangle 4"/>
          <p:cNvSpPr/>
          <p:nvPr/>
        </p:nvSpPr>
        <p:spPr>
          <a:xfrm>
            <a:off x="1079607" y="6579314"/>
            <a:ext cx="6984785" cy="246221"/>
          </a:xfrm>
          <a:prstGeom prst="rect">
            <a:avLst/>
          </a:prstGeom>
        </p:spPr>
        <p:txBody>
          <a:bodyPr wrap="square">
            <a:spAutoFit/>
          </a:bodyPr>
          <a:lstStyle/>
          <a:p>
            <a:pPr algn="ctr"/>
            <a:r>
              <a:rPr lang="en-US" sz="1000" smtClean="0">
                <a:solidFill>
                  <a:schemeClr val="bg1">
                    <a:lumMod val="75000"/>
                  </a:schemeClr>
                </a:solidFill>
              </a:rPr>
              <a:t>Source: http</a:t>
            </a:r>
            <a:r>
              <a:rPr lang="en-US" sz="1000" dirty="0">
                <a:solidFill>
                  <a:schemeClr val="bg1">
                    <a:lumMod val="75000"/>
                  </a:schemeClr>
                </a:solidFill>
              </a:rPr>
              <a:t>://</a:t>
            </a:r>
            <a:r>
              <a:rPr lang="en-US" sz="1000" dirty="0" err="1">
                <a:solidFill>
                  <a:schemeClr val="bg1">
                    <a:lumMod val="75000"/>
                  </a:schemeClr>
                </a:solidFill>
              </a:rPr>
              <a:t>www.crackitt.com</a:t>
            </a:r>
            <a:r>
              <a:rPr lang="en-US" sz="1000" dirty="0">
                <a:solidFill>
                  <a:schemeClr val="bg1">
                    <a:lumMod val="75000"/>
                  </a:schemeClr>
                </a:solidFill>
              </a:rPr>
              <a:t>/7-reasons-why-your-fintech-startup-needs-visual-marketing/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7" y="1391180"/>
            <a:ext cx="9086497" cy="4846131"/>
          </a:xfrm>
          <a:prstGeom prst="rect">
            <a:avLst/>
          </a:prstGeom>
        </p:spPr>
      </p:pic>
    </p:spTree>
    <p:extLst>
      <p:ext uri="{BB962C8B-B14F-4D97-AF65-F5344CB8AC3E}">
        <p14:creationId xmlns:p14="http://schemas.microsoft.com/office/powerpoint/2010/main" val="6947572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err="1" smtClean="0">
                <a:solidFill>
                  <a:schemeClr val="accent1"/>
                </a:solidFill>
              </a:rPr>
              <a:t>FinTech</a:t>
            </a:r>
            <a:r>
              <a:rPr lang="en-US" sz="6000" dirty="0" smtClean="0">
                <a:solidFill>
                  <a:schemeClr val="accent1"/>
                </a:solidFill>
              </a:rPr>
              <a:t> Trends</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73</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798" y="1772816"/>
            <a:ext cx="8384405" cy="4402832"/>
          </a:xfrm>
          <a:prstGeom prst="rect">
            <a:avLst/>
          </a:prstGeom>
        </p:spPr>
      </p:pic>
      <p:sp>
        <p:nvSpPr>
          <p:cNvPr id="6" name="Rectangle 5"/>
          <p:cNvSpPr/>
          <p:nvPr/>
        </p:nvSpPr>
        <p:spPr>
          <a:xfrm>
            <a:off x="1196752" y="6597352"/>
            <a:ext cx="6750496" cy="246221"/>
          </a:xfrm>
          <a:prstGeom prst="rect">
            <a:avLst/>
          </a:prstGeom>
        </p:spPr>
        <p:txBody>
          <a:bodyPr wrap="square">
            <a:spAutoFit/>
          </a:bodyPr>
          <a:lstStyle/>
          <a:p>
            <a:pPr algn="ctr"/>
            <a:r>
              <a:rPr lang="en-US" sz="1000" dirty="0" smtClean="0">
                <a:solidFill>
                  <a:schemeClr val="bg1">
                    <a:lumMod val="75000"/>
                  </a:schemeClr>
                </a:solidFill>
              </a:rPr>
              <a:t>Source: http</a:t>
            </a:r>
            <a:r>
              <a:rPr lang="en-US" sz="1000" dirty="0">
                <a:solidFill>
                  <a:schemeClr val="bg1">
                    <a:lumMod val="75000"/>
                  </a:schemeClr>
                </a:solidFill>
              </a:rPr>
              <a:t>://</a:t>
            </a:r>
            <a:r>
              <a:rPr lang="en-US" sz="1000" dirty="0" err="1" smtClean="0">
                <a:solidFill>
                  <a:schemeClr val="bg1">
                    <a:lumMod val="75000"/>
                  </a:schemeClr>
                </a:solidFill>
              </a:rPr>
              <a:t>mashable.com</a:t>
            </a:r>
            <a:r>
              <a:rPr lang="en-US" sz="1000" dirty="0" smtClean="0">
                <a:solidFill>
                  <a:schemeClr val="bg1">
                    <a:lumMod val="75000"/>
                  </a:schemeClr>
                </a:solidFill>
              </a:rPr>
              <a:t>/2016/01/27/financial-tech-</a:t>
            </a:r>
            <a:r>
              <a:rPr lang="en-US" sz="1000" dirty="0" err="1" smtClean="0">
                <a:solidFill>
                  <a:schemeClr val="bg1">
                    <a:lumMod val="75000"/>
                  </a:schemeClr>
                </a:solidFill>
              </a:rPr>
              <a:t>brandspeak</a:t>
            </a:r>
            <a:r>
              <a:rPr lang="en-US" sz="1000" dirty="0" smtClean="0">
                <a:solidFill>
                  <a:schemeClr val="bg1">
                    <a:lumMod val="75000"/>
                  </a:schemeClr>
                </a:solidFill>
              </a:rPr>
              <a:t>’</a:t>
            </a:r>
            <a:endParaRPr lang="en-US" sz="1000" dirty="0">
              <a:solidFill>
                <a:schemeClr val="bg1">
                  <a:lumMod val="75000"/>
                </a:schemeClr>
              </a:solidFill>
            </a:endParaRPr>
          </a:p>
        </p:txBody>
      </p:sp>
    </p:spTree>
    <p:extLst>
      <p:ext uri="{BB962C8B-B14F-4D97-AF65-F5344CB8AC3E}">
        <p14:creationId xmlns:p14="http://schemas.microsoft.com/office/powerpoint/2010/main" val="10037601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74</a:t>
            </a:fld>
            <a:endParaRPr lang="zh-TW" altLang="en-US"/>
          </a:p>
        </p:txBody>
      </p:sp>
      <p:sp>
        <p:nvSpPr>
          <p:cNvPr id="5" name="Rectangle 4"/>
          <p:cNvSpPr/>
          <p:nvPr/>
        </p:nvSpPr>
        <p:spPr>
          <a:xfrm>
            <a:off x="1196752" y="6597352"/>
            <a:ext cx="6750496" cy="246221"/>
          </a:xfrm>
          <a:prstGeom prst="rect">
            <a:avLst/>
          </a:prstGeom>
        </p:spPr>
        <p:txBody>
          <a:bodyPr wrap="square">
            <a:spAutoFit/>
          </a:bodyPr>
          <a:lstStyle/>
          <a:p>
            <a:pPr algn="ctr"/>
            <a:r>
              <a:rPr lang="en-US" sz="1000" dirty="0" smtClean="0">
                <a:solidFill>
                  <a:schemeClr val="bg1">
                    <a:lumMod val="75000"/>
                  </a:schemeClr>
                </a:solidFill>
              </a:rPr>
              <a:t>Source: http</a:t>
            </a:r>
            <a:r>
              <a:rPr lang="en-US" sz="1000" dirty="0">
                <a:solidFill>
                  <a:schemeClr val="bg1">
                    <a:lumMod val="75000"/>
                  </a:schemeClr>
                </a:solidFill>
              </a:rPr>
              <a:t>://</a:t>
            </a:r>
            <a:r>
              <a:rPr lang="en-US" sz="1000" dirty="0" err="1" smtClean="0">
                <a:solidFill>
                  <a:schemeClr val="bg1">
                    <a:lumMod val="75000"/>
                  </a:schemeClr>
                </a:solidFill>
              </a:rPr>
              <a:t>mashable.com</a:t>
            </a:r>
            <a:r>
              <a:rPr lang="en-US" sz="1000" dirty="0" smtClean="0">
                <a:solidFill>
                  <a:schemeClr val="bg1">
                    <a:lumMod val="75000"/>
                  </a:schemeClr>
                </a:solidFill>
              </a:rPr>
              <a:t>/2016/01/27/financial-tech-</a:t>
            </a:r>
            <a:r>
              <a:rPr lang="en-US" sz="1000" dirty="0" err="1" smtClean="0">
                <a:solidFill>
                  <a:schemeClr val="bg1">
                    <a:lumMod val="75000"/>
                  </a:schemeClr>
                </a:solidFill>
              </a:rPr>
              <a:t>brandspeak</a:t>
            </a:r>
            <a:r>
              <a:rPr lang="en-US" sz="1000" dirty="0" smtClean="0">
                <a:solidFill>
                  <a:schemeClr val="bg1">
                    <a:lumMod val="75000"/>
                  </a:schemeClr>
                </a:solidFill>
              </a:rPr>
              <a:t>’</a:t>
            </a:r>
            <a:endParaRPr lang="en-US" sz="1000" dirty="0">
              <a:solidFill>
                <a:schemeClr val="bg1">
                  <a:lumMod val="75000"/>
                </a:schemeClr>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1700808"/>
            <a:ext cx="8441000" cy="4916512"/>
          </a:xfrm>
          <a:prstGeom prst="rect">
            <a:avLst/>
          </a:prstGeom>
        </p:spPr>
      </p:pic>
      <p:sp>
        <p:nvSpPr>
          <p:cNvPr id="7" name="Title 1"/>
          <p:cNvSpPr>
            <a:spLocks noGrp="1"/>
          </p:cNvSpPr>
          <p:nvPr>
            <p:ph type="title"/>
          </p:nvPr>
        </p:nvSpPr>
        <p:spPr>
          <a:xfrm>
            <a:off x="457200" y="-1"/>
            <a:ext cx="8229600" cy="1639425"/>
          </a:xfrm>
        </p:spPr>
        <p:txBody>
          <a:bodyPr/>
          <a:lstStyle/>
          <a:p>
            <a:r>
              <a:rPr lang="en-US" sz="6000" dirty="0" err="1" smtClean="0">
                <a:solidFill>
                  <a:schemeClr val="accent1"/>
                </a:solidFill>
              </a:rPr>
              <a:t>FinTech</a:t>
            </a:r>
            <a:r>
              <a:rPr lang="en-US" sz="6000" dirty="0" smtClean="0">
                <a:solidFill>
                  <a:schemeClr val="accent1"/>
                </a:solidFill>
              </a:rPr>
              <a:t> </a:t>
            </a:r>
            <a:br>
              <a:rPr lang="en-US" sz="6000" dirty="0" smtClean="0">
                <a:solidFill>
                  <a:schemeClr val="accent1"/>
                </a:solidFill>
              </a:rPr>
            </a:br>
            <a:r>
              <a:rPr lang="en-US" sz="6000" dirty="0" smtClean="0">
                <a:solidFill>
                  <a:schemeClr val="accent1"/>
                </a:solidFill>
              </a:rPr>
              <a:t>Big Data Analytics</a:t>
            </a:r>
            <a:endParaRPr lang="en-US" sz="6000" dirty="0">
              <a:solidFill>
                <a:schemeClr val="accent1"/>
              </a:solidFill>
            </a:endParaRPr>
          </a:p>
        </p:txBody>
      </p:sp>
    </p:spTree>
    <p:extLst>
      <p:ext uri="{BB962C8B-B14F-4D97-AF65-F5344CB8AC3E}">
        <p14:creationId xmlns:p14="http://schemas.microsoft.com/office/powerpoint/2010/main" val="17131804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err="1" smtClean="0">
                <a:solidFill>
                  <a:schemeClr val="accent1"/>
                </a:solidFill>
              </a:rPr>
              <a:t>Blockchain</a:t>
            </a:r>
            <a:r>
              <a:rPr lang="en-US" sz="6600" dirty="0" smtClean="0">
                <a:solidFill>
                  <a:schemeClr val="accent1"/>
                </a:solidFill>
              </a:rPr>
              <a:t> Technology</a:t>
            </a:r>
            <a:endParaRPr lang="en-US" sz="66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75</a:t>
            </a:fld>
            <a:endParaRPr lang="zh-TW" altLang="en-US"/>
          </a:p>
        </p:txBody>
      </p:sp>
      <p:sp>
        <p:nvSpPr>
          <p:cNvPr id="6" name="Rectangle 5"/>
          <p:cNvSpPr/>
          <p:nvPr/>
        </p:nvSpPr>
        <p:spPr>
          <a:xfrm>
            <a:off x="1835696" y="6611779"/>
            <a:ext cx="6102424"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www.pwc.com</a:t>
            </a:r>
            <a:r>
              <a:rPr lang="en-US" sz="1000" dirty="0">
                <a:solidFill>
                  <a:schemeClr val="bg1">
                    <a:lumMod val="75000"/>
                  </a:schemeClr>
                </a:solidFill>
              </a:rPr>
              <a:t>/us/</a:t>
            </a:r>
            <a:r>
              <a:rPr lang="en-US" sz="1000" dirty="0" err="1">
                <a:solidFill>
                  <a:schemeClr val="bg1">
                    <a:lumMod val="75000"/>
                  </a:schemeClr>
                </a:solidFill>
              </a:rPr>
              <a:t>en</a:t>
            </a:r>
            <a:r>
              <a:rPr lang="en-US" sz="1000" dirty="0">
                <a:solidFill>
                  <a:schemeClr val="bg1">
                    <a:lumMod val="75000"/>
                  </a:schemeClr>
                </a:solidFill>
              </a:rPr>
              <a:t>/financial-services/</a:t>
            </a:r>
            <a:r>
              <a:rPr lang="en-US" sz="1000" dirty="0" err="1">
                <a:solidFill>
                  <a:schemeClr val="bg1">
                    <a:lumMod val="75000"/>
                  </a:schemeClr>
                </a:solidFill>
              </a:rPr>
              <a:t>fintech</a:t>
            </a:r>
            <a:r>
              <a:rPr lang="en-US" sz="1000" dirty="0">
                <a:solidFill>
                  <a:schemeClr val="bg1">
                    <a:lumMod val="75000"/>
                  </a:schemeClr>
                </a:solidFill>
              </a:rPr>
              <a:t>/bitcoin-</a:t>
            </a:r>
            <a:r>
              <a:rPr lang="en-US" sz="1000" dirty="0" err="1">
                <a:solidFill>
                  <a:schemeClr val="bg1">
                    <a:lumMod val="75000"/>
                  </a:schemeClr>
                </a:solidFill>
              </a:rPr>
              <a:t>blockchain</a:t>
            </a:r>
            <a:r>
              <a:rPr lang="en-US" sz="1000" dirty="0">
                <a:solidFill>
                  <a:schemeClr val="bg1">
                    <a:lumMod val="75000"/>
                  </a:schemeClr>
                </a:solidFill>
              </a:rPr>
              <a:t>-</a:t>
            </a:r>
            <a:r>
              <a:rPr lang="en-US" sz="1000" dirty="0" err="1">
                <a:solidFill>
                  <a:schemeClr val="bg1">
                    <a:lumMod val="75000"/>
                  </a:schemeClr>
                </a:solidFill>
              </a:rPr>
              <a:t>cryptocurrency.html</a:t>
            </a:r>
            <a:endParaRPr lang="en-US" sz="1000" dirty="0">
              <a:solidFill>
                <a:schemeClr val="bg1">
                  <a:lumMod val="75000"/>
                </a:schemeClr>
              </a:solidFill>
            </a:endParaRPr>
          </a:p>
        </p:txBody>
      </p:sp>
      <p:sp>
        <p:nvSpPr>
          <p:cNvPr id="7" name="Content Placeholder 2"/>
          <p:cNvSpPr>
            <a:spLocks noGrp="1"/>
          </p:cNvSpPr>
          <p:nvPr>
            <p:ph idx="1"/>
          </p:nvPr>
        </p:nvSpPr>
        <p:spPr>
          <a:xfrm>
            <a:off x="457200" y="1705769"/>
            <a:ext cx="8229600" cy="4525963"/>
          </a:xfrm>
        </p:spPr>
        <p:txBody>
          <a:bodyPr/>
          <a:lstStyle/>
          <a:p>
            <a:pPr marL="0" indent="0" algn="ctr">
              <a:buNone/>
            </a:pPr>
            <a:r>
              <a:rPr lang="en-US" sz="6000" dirty="0" smtClean="0"/>
              <a:t>The </a:t>
            </a:r>
            <a:r>
              <a:rPr lang="en-US" sz="6000" dirty="0" err="1" smtClean="0">
                <a:solidFill>
                  <a:srgbClr val="FF0000"/>
                </a:solidFill>
              </a:rPr>
              <a:t>blockchain</a:t>
            </a:r>
            <a:r>
              <a:rPr lang="en-US" sz="6000" dirty="0" smtClean="0"/>
              <a:t> is a </a:t>
            </a:r>
            <a:br>
              <a:rPr lang="en-US" sz="6000" dirty="0" smtClean="0"/>
            </a:br>
            <a:r>
              <a:rPr lang="en-US" sz="6000" dirty="0" smtClean="0">
                <a:solidFill>
                  <a:srgbClr val="C00000"/>
                </a:solidFill>
              </a:rPr>
              <a:t>decentralized ledger </a:t>
            </a:r>
            <a:br>
              <a:rPr lang="en-US" sz="6000" dirty="0" smtClean="0">
                <a:solidFill>
                  <a:srgbClr val="C00000"/>
                </a:solidFill>
              </a:rPr>
            </a:br>
            <a:r>
              <a:rPr lang="en-US" sz="6000" dirty="0" smtClean="0"/>
              <a:t>of all transactions </a:t>
            </a:r>
            <a:br>
              <a:rPr lang="en-US" sz="6000" dirty="0" smtClean="0"/>
            </a:br>
            <a:r>
              <a:rPr lang="en-US" sz="6000" dirty="0" smtClean="0"/>
              <a:t>across </a:t>
            </a:r>
            <a:br>
              <a:rPr lang="en-US" sz="6000" dirty="0" smtClean="0"/>
            </a:br>
            <a:r>
              <a:rPr lang="en-US" sz="6000" dirty="0" smtClean="0"/>
              <a:t>a </a:t>
            </a:r>
            <a:r>
              <a:rPr lang="en-US" sz="6000" dirty="0" smtClean="0">
                <a:solidFill>
                  <a:srgbClr val="C00000"/>
                </a:solidFill>
              </a:rPr>
              <a:t>peer-to-peer network.</a:t>
            </a:r>
            <a:endParaRPr lang="en-US" sz="6000" dirty="0">
              <a:solidFill>
                <a:srgbClr val="C00000"/>
              </a:solidFill>
            </a:endParaRPr>
          </a:p>
        </p:txBody>
      </p:sp>
    </p:spTree>
    <p:extLst>
      <p:ext uri="{BB962C8B-B14F-4D97-AF65-F5344CB8AC3E}">
        <p14:creationId xmlns:p14="http://schemas.microsoft.com/office/powerpoint/2010/main" val="21101644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76</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84784"/>
            <a:ext cx="9144000" cy="4408714"/>
          </a:xfrm>
          <a:prstGeom prst="rect">
            <a:avLst/>
          </a:prstGeom>
        </p:spPr>
      </p:pic>
      <p:sp>
        <p:nvSpPr>
          <p:cNvPr id="6" name="Rectangle 5"/>
          <p:cNvSpPr/>
          <p:nvPr/>
        </p:nvSpPr>
        <p:spPr>
          <a:xfrm>
            <a:off x="1835696" y="6611779"/>
            <a:ext cx="6102424"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www.pwc.com</a:t>
            </a:r>
            <a:r>
              <a:rPr lang="en-US" sz="1000" dirty="0">
                <a:solidFill>
                  <a:schemeClr val="bg1">
                    <a:lumMod val="75000"/>
                  </a:schemeClr>
                </a:solidFill>
              </a:rPr>
              <a:t>/us/</a:t>
            </a:r>
            <a:r>
              <a:rPr lang="en-US" sz="1000" dirty="0" err="1">
                <a:solidFill>
                  <a:schemeClr val="bg1">
                    <a:lumMod val="75000"/>
                  </a:schemeClr>
                </a:solidFill>
              </a:rPr>
              <a:t>en</a:t>
            </a:r>
            <a:r>
              <a:rPr lang="en-US" sz="1000" dirty="0">
                <a:solidFill>
                  <a:schemeClr val="bg1">
                    <a:lumMod val="75000"/>
                  </a:schemeClr>
                </a:solidFill>
              </a:rPr>
              <a:t>/financial-services/</a:t>
            </a:r>
            <a:r>
              <a:rPr lang="en-US" sz="1000" dirty="0" err="1">
                <a:solidFill>
                  <a:schemeClr val="bg1">
                    <a:lumMod val="75000"/>
                  </a:schemeClr>
                </a:solidFill>
              </a:rPr>
              <a:t>fintech</a:t>
            </a:r>
            <a:r>
              <a:rPr lang="en-US" sz="1000" dirty="0">
                <a:solidFill>
                  <a:schemeClr val="bg1">
                    <a:lumMod val="75000"/>
                  </a:schemeClr>
                </a:solidFill>
              </a:rPr>
              <a:t>/bitcoin-</a:t>
            </a:r>
            <a:r>
              <a:rPr lang="en-US" sz="1000" dirty="0" err="1">
                <a:solidFill>
                  <a:schemeClr val="bg1">
                    <a:lumMod val="75000"/>
                  </a:schemeClr>
                </a:solidFill>
              </a:rPr>
              <a:t>blockchain</a:t>
            </a:r>
            <a:r>
              <a:rPr lang="en-US" sz="1000" dirty="0">
                <a:solidFill>
                  <a:schemeClr val="bg1">
                    <a:lumMod val="75000"/>
                  </a:schemeClr>
                </a:solidFill>
              </a:rPr>
              <a:t>-</a:t>
            </a:r>
            <a:r>
              <a:rPr lang="en-US" sz="1000" dirty="0" err="1">
                <a:solidFill>
                  <a:schemeClr val="bg1">
                    <a:lumMod val="75000"/>
                  </a:schemeClr>
                </a:solidFill>
              </a:rPr>
              <a:t>cryptocurrency.html</a:t>
            </a:r>
            <a:endParaRPr lang="en-US" sz="1000" dirty="0">
              <a:solidFill>
                <a:schemeClr val="bg1">
                  <a:lumMod val="75000"/>
                </a:schemeClr>
              </a:solidFill>
            </a:endParaRPr>
          </a:p>
        </p:txBody>
      </p:sp>
      <p:sp>
        <p:nvSpPr>
          <p:cNvPr id="7" name="Title 1"/>
          <p:cNvSpPr>
            <a:spLocks noGrp="1"/>
          </p:cNvSpPr>
          <p:nvPr>
            <p:ph type="title"/>
          </p:nvPr>
        </p:nvSpPr>
        <p:spPr>
          <a:xfrm>
            <a:off x="457200" y="274638"/>
            <a:ext cx="8229600" cy="1143000"/>
          </a:xfrm>
        </p:spPr>
        <p:txBody>
          <a:bodyPr/>
          <a:lstStyle/>
          <a:p>
            <a:r>
              <a:rPr lang="en-US" sz="6600" dirty="0" err="1" smtClean="0">
                <a:solidFill>
                  <a:schemeClr val="accent1"/>
                </a:solidFill>
              </a:rPr>
              <a:t>Blockchain</a:t>
            </a:r>
            <a:r>
              <a:rPr lang="en-US" sz="6600" dirty="0" smtClean="0">
                <a:solidFill>
                  <a:schemeClr val="accent1"/>
                </a:solidFill>
              </a:rPr>
              <a:t> Technology</a:t>
            </a:r>
            <a:endParaRPr lang="en-US" sz="6600" dirty="0">
              <a:solidFill>
                <a:schemeClr val="accent1"/>
              </a:solidFill>
            </a:endParaRPr>
          </a:p>
        </p:txBody>
      </p:sp>
    </p:spTree>
    <p:extLst>
      <p:ext uri="{BB962C8B-B14F-4D97-AF65-F5344CB8AC3E}">
        <p14:creationId xmlns:p14="http://schemas.microsoft.com/office/powerpoint/2010/main" val="19890150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77</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59632" y="836712"/>
            <a:ext cx="6806875" cy="5823222"/>
          </a:xfrm>
          <a:prstGeom prst="rect">
            <a:avLst/>
          </a:prstGeom>
        </p:spPr>
      </p:pic>
      <p:sp>
        <p:nvSpPr>
          <p:cNvPr id="6" name="Rectangle 5"/>
          <p:cNvSpPr/>
          <p:nvPr/>
        </p:nvSpPr>
        <p:spPr>
          <a:xfrm>
            <a:off x="1835696" y="6611779"/>
            <a:ext cx="6102424"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www.pwc.com</a:t>
            </a:r>
            <a:r>
              <a:rPr lang="en-US" sz="1000" dirty="0">
                <a:solidFill>
                  <a:schemeClr val="bg1">
                    <a:lumMod val="75000"/>
                  </a:schemeClr>
                </a:solidFill>
              </a:rPr>
              <a:t>/us/</a:t>
            </a:r>
            <a:r>
              <a:rPr lang="en-US" sz="1000" dirty="0" err="1">
                <a:solidFill>
                  <a:schemeClr val="bg1">
                    <a:lumMod val="75000"/>
                  </a:schemeClr>
                </a:solidFill>
              </a:rPr>
              <a:t>en</a:t>
            </a:r>
            <a:r>
              <a:rPr lang="en-US" sz="1000" dirty="0">
                <a:solidFill>
                  <a:schemeClr val="bg1">
                    <a:lumMod val="75000"/>
                  </a:schemeClr>
                </a:solidFill>
              </a:rPr>
              <a:t>/financial-services/</a:t>
            </a:r>
            <a:r>
              <a:rPr lang="en-US" sz="1000" dirty="0" err="1">
                <a:solidFill>
                  <a:schemeClr val="bg1">
                    <a:lumMod val="75000"/>
                  </a:schemeClr>
                </a:solidFill>
              </a:rPr>
              <a:t>fintech</a:t>
            </a:r>
            <a:r>
              <a:rPr lang="en-US" sz="1000" dirty="0">
                <a:solidFill>
                  <a:schemeClr val="bg1">
                    <a:lumMod val="75000"/>
                  </a:schemeClr>
                </a:solidFill>
              </a:rPr>
              <a:t>/bitcoin-</a:t>
            </a:r>
            <a:r>
              <a:rPr lang="en-US" sz="1000" dirty="0" err="1">
                <a:solidFill>
                  <a:schemeClr val="bg1">
                    <a:lumMod val="75000"/>
                  </a:schemeClr>
                </a:solidFill>
              </a:rPr>
              <a:t>blockchain</a:t>
            </a:r>
            <a:r>
              <a:rPr lang="en-US" sz="1000" dirty="0">
                <a:solidFill>
                  <a:schemeClr val="bg1">
                    <a:lumMod val="75000"/>
                  </a:schemeClr>
                </a:solidFill>
              </a:rPr>
              <a:t>-</a:t>
            </a:r>
            <a:r>
              <a:rPr lang="en-US" sz="1000" dirty="0" err="1">
                <a:solidFill>
                  <a:schemeClr val="bg1">
                    <a:lumMod val="75000"/>
                  </a:schemeClr>
                </a:solidFill>
              </a:rPr>
              <a:t>cryptocurrency.html</a:t>
            </a:r>
            <a:endParaRPr lang="en-US" sz="1000" dirty="0">
              <a:solidFill>
                <a:schemeClr val="bg1">
                  <a:lumMod val="75000"/>
                </a:schemeClr>
              </a:solidFill>
            </a:endParaRPr>
          </a:p>
        </p:txBody>
      </p:sp>
      <p:sp>
        <p:nvSpPr>
          <p:cNvPr id="7" name="Title 1"/>
          <p:cNvSpPr>
            <a:spLocks noGrp="1"/>
          </p:cNvSpPr>
          <p:nvPr>
            <p:ph type="title"/>
          </p:nvPr>
        </p:nvSpPr>
        <p:spPr>
          <a:xfrm>
            <a:off x="457200" y="-18256"/>
            <a:ext cx="8229600" cy="854968"/>
          </a:xfrm>
        </p:spPr>
        <p:txBody>
          <a:bodyPr/>
          <a:lstStyle/>
          <a:p>
            <a:r>
              <a:rPr lang="en-US" dirty="0" err="1" smtClean="0">
                <a:solidFill>
                  <a:schemeClr val="accent1"/>
                </a:solidFill>
              </a:rPr>
              <a:t>Blockchain</a:t>
            </a:r>
            <a:r>
              <a:rPr lang="en-US" dirty="0" smtClean="0">
                <a:solidFill>
                  <a:schemeClr val="accent1"/>
                </a:solidFill>
              </a:rPr>
              <a:t> Technology</a:t>
            </a:r>
            <a:endParaRPr lang="en-US" dirty="0">
              <a:solidFill>
                <a:schemeClr val="accent1"/>
              </a:solidFill>
            </a:endParaRPr>
          </a:p>
        </p:txBody>
      </p:sp>
    </p:spTree>
    <p:extLst>
      <p:ext uri="{BB962C8B-B14F-4D97-AF65-F5344CB8AC3E}">
        <p14:creationId xmlns:p14="http://schemas.microsoft.com/office/powerpoint/2010/main" val="16448742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78</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1249" y="980728"/>
            <a:ext cx="8213199" cy="5539135"/>
          </a:xfrm>
          <a:prstGeom prst="rect">
            <a:avLst/>
          </a:prstGeom>
        </p:spPr>
      </p:pic>
      <p:sp>
        <p:nvSpPr>
          <p:cNvPr id="7" name="Rectangle 6"/>
          <p:cNvSpPr/>
          <p:nvPr/>
        </p:nvSpPr>
        <p:spPr>
          <a:xfrm>
            <a:off x="1835696" y="6611779"/>
            <a:ext cx="6102424"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www.pwc.com</a:t>
            </a:r>
            <a:r>
              <a:rPr lang="en-US" sz="1000" dirty="0">
                <a:solidFill>
                  <a:schemeClr val="bg1">
                    <a:lumMod val="75000"/>
                  </a:schemeClr>
                </a:solidFill>
              </a:rPr>
              <a:t>/us/</a:t>
            </a:r>
            <a:r>
              <a:rPr lang="en-US" sz="1000" dirty="0" err="1">
                <a:solidFill>
                  <a:schemeClr val="bg1">
                    <a:lumMod val="75000"/>
                  </a:schemeClr>
                </a:solidFill>
              </a:rPr>
              <a:t>en</a:t>
            </a:r>
            <a:r>
              <a:rPr lang="en-US" sz="1000" dirty="0">
                <a:solidFill>
                  <a:schemeClr val="bg1">
                    <a:lumMod val="75000"/>
                  </a:schemeClr>
                </a:solidFill>
              </a:rPr>
              <a:t>/financial-services/</a:t>
            </a:r>
            <a:r>
              <a:rPr lang="en-US" sz="1000" dirty="0" err="1">
                <a:solidFill>
                  <a:schemeClr val="bg1">
                    <a:lumMod val="75000"/>
                  </a:schemeClr>
                </a:solidFill>
              </a:rPr>
              <a:t>fintech</a:t>
            </a:r>
            <a:r>
              <a:rPr lang="en-US" sz="1000" dirty="0">
                <a:solidFill>
                  <a:schemeClr val="bg1">
                    <a:lumMod val="75000"/>
                  </a:schemeClr>
                </a:solidFill>
              </a:rPr>
              <a:t>/bitcoin-</a:t>
            </a:r>
            <a:r>
              <a:rPr lang="en-US" sz="1000" dirty="0" err="1">
                <a:solidFill>
                  <a:schemeClr val="bg1">
                    <a:lumMod val="75000"/>
                  </a:schemeClr>
                </a:solidFill>
              </a:rPr>
              <a:t>blockchain</a:t>
            </a:r>
            <a:r>
              <a:rPr lang="en-US" sz="1000" dirty="0">
                <a:solidFill>
                  <a:schemeClr val="bg1">
                    <a:lumMod val="75000"/>
                  </a:schemeClr>
                </a:solidFill>
              </a:rPr>
              <a:t>-</a:t>
            </a:r>
            <a:r>
              <a:rPr lang="en-US" sz="1000" dirty="0" err="1">
                <a:solidFill>
                  <a:schemeClr val="bg1">
                    <a:lumMod val="75000"/>
                  </a:schemeClr>
                </a:solidFill>
              </a:rPr>
              <a:t>cryptocurrency.html</a:t>
            </a:r>
            <a:endParaRPr lang="en-US" sz="1000" dirty="0">
              <a:solidFill>
                <a:schemeClr val="bg1">
                  <a:lumMod val="75000"/>
                </a:schemeClr>
              </a:solidFill>
            </a:endParaRPr>
          </a:p>
        </p:txBody>
      </p:sp>
      <p:sp>
        <p:nvSpPr>
          <p:cNvPr id="8" name="Title 1"/>
          <p:cNvSpPr>
            <a:spLocks noGrp="1"/>
          </p:cNvSpPr>
          <p:nvPr>
            <p:ph type="title"/>
          </p:nvPr>
        </p:nvSpPr>
        <p:spPr>
          <a:xfrm>
            <a:off x="457200" y="0"/>
            <a:ext cx="8229600" cy="1196752"/>
          </a:xfrm>
        </p:spPr>
        <p:txBody>
          <a:bodyPr/>
          <a:lstStyle/>
          <a:p>
            <a:r>
              <a:rPr lang="en-US" dirty="0" err="1" smtClean="0">
                <a:solidFill>
                  <a:schemeClr val="accent1"/>
                </a:solidFill>
              </a:rPr>
              <a:t>Blockchain</a:t>
            </a:r>
            <a:r>
              <a:rPr lang="en-US" dirty="0" smtClean="0">
                <a:solidFill>
                  <a:schemeClr val="accent1"/>
                </a:solidFill>
              </a:rPr>
              <a:t> Technology</a:t>
            </a:r>
            <a:br>
              <a:rPr lang="en-US" dirty="0" smtClean="0">
                <a:solidFill>
                  <a:schemeClr val="accent1"/>
                </a:solidFill>
              </a:rPr>
            </a:br>
            <a:r>
              <a:rPr lang="en-US" dirty="0" smtClean="0">
                <a:solidFill>
                  <a:schemeClr val="accent1"/>
                </a:solidFill>
              </a:rPr>
              <a:t>Potential Applications</a:t>
            </a:r>
            <a:endParaRPr lang="en-US" dirty="0">
              <a:solidFill>
                <a:schemeClr val="accent1"/>
              </a:solidFill>
            </a:endParaRPr>
          </a:p>
        </p:txBody>
      </p:sp>
    </p:spTree>
    <p:extLst>
      <p:ext uri="{BB962C8B-B14F-4D97-AF65-F5344CB8AC3E}">
        <p14:creationId xmlns:p14="http://schemas.microsoft.com/office/powerpoint/2010/main" val="8451873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79</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5272" y="1079686"/>
            <a:ext cx="6717003" cy="5457565"/>
          </a:xfrm>
          <a:prstGeom prst="rect">
            <a:avLst/>
          </a:prstGeom>
        </p:spPr>
      </p:pic>
      <p:sp>
        <p:nvSpPr>
          <p:cNvPr id="7" name="Rectangle 6"/>
          <p:cNvSpPr/>
          <p:nvPr/>
        </p:nvSpPr>
        <p:spPr>
          <a:xfrm>
            <a:off x="1835696" y="6611779"/>
            <a:ext cx="6102424"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www.pwc.com</a:t>
            </a:r>
            <a:r>
              <a:rPr lang="en-US" sz="1000" dirty="0">
                <a:solidFill>
                  <a:schemeClr val="bg1">
                    <a:lumMod val="75000"/>
                  </a:schemeClr>
                </a:solidFill>
              </a:rPr>
              <a:t>/us/</a:t>
            </a:r>
            <a:r>
              <a:rPr lang="en-US" sz="1000" dirty="0" err="1">
                <a:solidFill>
                  <a:schemeClr val="bg1">
                    <a:lumMod val="75000"/>
                  </a:schemeClr>
                </a:solidFill>
              </a:rPr>
              <a:t>en</a:t>
            </a:r>
            <a:r>
              <a:rPr lang="en-US" sz="1000" dirty="0">
                <a:solidFill>
                  <a:schemeClr val="bg1">
                    <a:lumMod val="75000"/>
                  </a:schemeClr>
                </a:solidFill>
              </a:rPr>
              <a:t>/financial-services/</a:t>
            </a:r>
            <a:r>
              <a:rPr lang="en-US" sz="1000" dirty="0" err="1">
                <a:solidFill>
                  <a:schemeClr val="bg1">
                    <a:lumMod val="75000"/>
                  </a:schemeClr>
                </a:solidFill>
              </a:rPr>
              <a:t>fintech</a:t>
            </a:r>
            <a:r>
              <a:rPr lang="en-US" sz="1000" dirty="0">
                <a:solidFill>
                  <a:schemeClr val="bg1">
                    <a:lumMod val="75000"/>
                  </a:schemeClr>
                </a:solidFill>
              </a:rPr>
              <a:t>/bitcoin-</a:t>
            </a:r>
            <a:r>
              <a:rPr lang="en-US" sz="1000" dirty="0" err="1">
                <a:solidFill>
                  <a:schemeClr val="bg1">
                    <a:lumMod val="75000"/>
                  </a:schemeClr>
                </a:solidFill>
              </a:rPr>
              <a:t>blockchain</a:t>
            </a:r>
            <a:r>
              <a:rPr lang="en-US" sz="1000" dirty="0">
                <a:solidFill>
                  <a:schemeClr val="bg1">
                    <a:lumMod val="75000"/>
                  </a:schemeClr>
                </a:solidFill>
              </a:rPr>
              <a:t>-</a:t>
            </a:r>
            <a:r>
              <a:rPr lang="en-US" sz="1000" dirty="0" err="1">
                <a:solidFill>
                  <a:schemeClr val="bg1">
                    <a:lumMod val="75000"/>
                  </a:schemeClr>
                </a:solidFill>
              </a:rPr>
              <a:t>cryptocurrency.html</a:t>
            </a:r>
            <a:endParaRPr lang="en-US" sz="1000" dirty="0">
              <a:solidFill>
                <a:schemeClr val="bg1">
                  <a:lumMod val="75000"/>
                </a:schemeClr>
              </a:solidFill>
            </a:endParaRPr>
          </a:p>
        </p:txBody>
      </p:sp>
      <p:sp>
        <p:nvSpPr>
          <p:cNvPr id="8" name="Title 1"/>
          <p:cNvSpPr>
            <a:spLocks noGrp="1"/>
          </p:cNvSpPr>
          <p:nvPr>
            <p:ph type="title"/>
          </p:nvPr>
        </p:nvSpPr>
        <p:spPr>
          <a:xfrm>
            <a:off x="457200" y="0"/>
            <a:ext cx="8229600" cy="1196752"/>
          </a:xfrm>
        </p:spPr>
        <p:txBody>
          <a:bodyPr/>
          <a:lstStyle/>
          <a:p>
            <a:r>
              <a:rPr lang="en-US" dirty="0" err="1" smtClean="0">
                <a:solidFill>
                  <a:schemeClr val="accent1"/>
                </a:solidFill>
              </a:rPr>
              <a:t>Blockchain</a:t>
            </a:r>
            <a:r>
              <a:rPr lang="en-US" dirty="0" smtClean="0">
                <a:solidFill>
                  <a:schemeClr val="accent1"/>
                </a:solidFill>
              </a:rPr>
              <a:t> Technology</a:t>
            </a:r>
            <a:br>
              <a:rPr lang="en-US" dirty="0" smtClean="0">
                <a:solidFill>
                  <a:schemeClr val="accent1"/>
                </a:solidFill>
              </a:rPr>
            </a:br>
            <a:r>
              <a:rPr lang="en-US" dirty="0" smtClean="0">
                <a:solidFill>
                  <a:schemeClr val="accent1"/>
                </a:solidFill>
              </a:rPr>
              <a:t>Potential Applications</a:t>
            </a:r>
            <a:endParaRPr lang="en-US" dirty="0">
              <a:solidFill>
                <a:schemeClr val="accent1"/>
              </a:solidFill>
            </a:endParaRPr>
          </a:p>
        </p:txBody>
      </p:sp>
    </p:spTree>
    <p:extLst>
      <p:ext uri="{BB962C8B-B14F-4D97-AF65-F5344CB8AC3E}">
        <p14:creationId xmlns:p14="http://schemas.microsoft.com/office/powerpoint/2010/main" val="1607656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34682"/>
          </a:xfrm>
        </p:spPr>
        <p:txBody>
          <a:bodyPr/>
          <a:lstStyle/>
          <a:p>
            <a:r>
              <a:rPr lang="en-US" altLang="zh-TW" sz="20000" smtClean="0">
                <a:solidFill>
                  <a:srgbClr val="FF0000"/>
                </a:solidFill>
              </a:rPr>
              <a:t>FinTech</a:t>
            </a:r>
            <a:endParaRPr lang="zh-TW" altLang="en-US" sz="20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8</a:t>
            </a:fld>
            <a:endParaRPr lang="zh-TW" altLang="en-US"/>
          </a:p>
        </p:txBody>
      </p:sp>
    </p:spTree>
    <p:extLst>
      <p:ext uri="{BB962C8B-B14F-4D97-AF65-F5344CB8AC3E}">
        <p14:creationId xmlns:p14="http://schemas.microsoft.com/office/powerpoint/2010/main" val="9926516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altLang="zh-TW" sz="12000" dirty="0">
                <a:solidFill>
                  <a:srgbClr val="FF0000"/>
                </a:solidFill>
              </a:rPr>
              <a:t>Fintech</a:t>
            </a:r>
            <a:r>
              <a:rPr lang="en-US" altLang="zh-TW" sz="12000" dirty="0" smtClean="0">
                <a:solidFill>
                  <a:srgbClr val="FF0000"/>
                </a:solidFill>
              </a:rPr>
              <a:t/>
            </a:r>
            <a:br>
              <a:rPr lang="en-US" altLang="zh-TW" sz="12000" dirty="0" smtClean="0">
                <a:solidFill>
                  <a:srgbClr val="FF0000"/>
                </a:solidFill>
              </a:rPr>
            </a:br>
            <a:r>
              <a:rPr lang="en-US" altLang="zh-TW" sz="12000" dirty="0" err="1" smtClean="0">
                <a:solidFill>
                  <a:srgbClr val="FF0000"/>
                </a:solidFill>
              </a:rPr>
              <a:t>Robo</a:t>
            </a:r>
            <a:r>
              <a:rPr lang="en-US" altLang="zh-TW" sz="12000" dirty="0" smtClean="0">
                <a:solidFill>
                  <a:srgbClr val="FF0000"/>
                </a:solidFill>
              </a:rPr>
              <a:t> Advisors</a:t>
            </a:r>
            <a:endParaRPr lang="en-US" sz="120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spTree>
    <p:extLst>
      <p:ext uri="{BB962C8B-B14F-4D97-AF65-F5344CB8AC3E}">
        <p14:creationId xmlns:p14="http://schemas.microsoft.com/office/powerpoint/2010/main" val="2940209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245225"/>
          </a:xfrm>
        </p:spPr>
        <p:txBody>
          <a:bodyPr/>
          <a:lstStyle/>
          <a:p>
            <a:r>
              <a:rPr lang="en-US" sz="9600" dirty="0">
                <a:solidFill>
                  <a:srgbClr val="FF0000"/>
                </a:solidFill>
              </a:rPr>
              <a:t>Big Data Driven </a:t>
            </a:r>
            <a:r>
              <a:rPr lang="en-US" sz="9600" dirty="0" smtClean="0">
                <a:solidFill>
                  <a:srgbClr val="FF0000"/>
                </a:solidFill>
              </a:rPr>
              <a:t>Disruption: </a:t>
            </a:r>
            <a:br>
              <a:rPr lang="en-US" sz="9600" dirty="0" smtClean="0">
                <a:solidFill>
                  <a:srgbClr val="FF0000"/>
                </a:solidFill>
              </a:rPr>
            </a:br>
            <a:r>
              <a:rPr lang="en-US" sz="9600" dirty="0" err="1" smtClean="0">
                <a:solidFill>
                  <a:srgbClr val="FF0000"/>
                </a:solidFill>
              </a:rPr>
              <a:t>Robo</a:t>
            </a:r>
            <a:r>
              <a:rPr lang="en-US" sz="9600" dirty="0" smtClean="0">
                <a:solidFill>
                  <a:srgbClr val="FF0000"/>
                </a:solidFill>
              </a:rPr>
              <a:t>-Advisor</a:t>
            </a:r>
            <a:endParaRPr lang="en-US" sz="96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sp>
        <p:nvSpPr>
          <p:cNvPr id="6" name="Rectangle 5"/>
          <p:cNvSpPr/>
          <p:nvPr/>
        </p:nvSpPr>
        <p:spPr>
          <a:xfrm>
            <a:off x="1520788" y="6611779"/>
            <a:ext cx="6102424" cy="246221"/>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a:solidFill>
                  <a:schemeClr val="bg1">
                    <a:lumMod val="75000"/>
                  </a:schemeClr>
                </a:solidFill>
              </a:rPr>
              <a:t>http://</a:t>
            </a:r>
            <a:r>
              <a:rPr lang="en-US" sz="1000" dirty="0" err="1">
                <a:solidFill>
                  <a:schemeClr val="bg1">
                    <a:lumMod val="75000"/>
                  </a:schemeClr>
                </a:solidFill>
              </a:rPr>
              <a:t>www.vamsitalkstech.com</a:t>
            </a:r>
            <a:r>
              <a:rPr lang="en-US" sz="1000" dirty="0">
                <a:solidFill>
                  <a:schemeClr val="bg1">
                    <a:lumMod val="75000"/>
                  </a:schemeClr>
                </a:solidFill>
              </a:rPr>
              <a:t>/?</a:t>
            </a:r>
            <a:r>
              <a:rPr lang="en-US" sz="1000" dirty="0" smtClean="0">
                <a:solidFill>
                  <a:schemeClr val="bg1">
                    <a:lumMod val="75000"/>
                  </a:schemeClr>
                </a:solidFill>
              </a:rPr>
              <a:t>p=2329</a:t>
            </a:r>
            <a:endParaRPr lang="en-US" sz="1000" dirty="0">
              <a:solidFill>
                <a:schemeClr val="bg1">
                  <a:lumMod val="75000"/>
                </a:schemeClr>
              </a:solidFill>
            </a:endParaRPr>
          </a:p>
        </p:txBody>
      </p:sp>
    </p:spTree>
    <p:extLst>
      <p:ext uri="{BB962C8B-B14F-4D97-AF65-F5344CB8AC3E}">
        <p14:creationId xmlns:p14="http://schemas.microsoft.com/office/powerpoint/2010/main" val="4054611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apezoid 15"/>
          <p:cNvSpPr/>
          <p:nvPr/>
        </p:nvSpPr>
        <p:spPr>
          <a:xfrm>
            <a:off x="2123728" y="3573016"/>
            <a:ext cx="5067771" cy="645191"/>
          </a:xfrm>
          <a:prstGeom prst="trapezoid">
            <a:avLst>
              <a:gd name="adj" fmla="val 30627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Trapezoid 16"/>
          <p:cNvSpPr/>
          <p:nvPr/>
        </p:nvSpPr>
        <p:spPr>
          <a:xfrm>
            <a:off x="457200" y="4100065"/>
            <a:ext cx="8229600" cy="2353271"/>
          </a:xfrm>
          <a:prstGeom prst="trapezoid">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solidFill>
                  <a:schemeClr val="accent1"/>
                </a:solidFill>
              </a:rPr>
              <a:t>FinTech</a:t>
            </a:r>
            <a:r>
              <a:rPr lang="en-US" dirty="0" smtClean="0">
                <a:solidFill>
                  <a:schemeClr val="accent1"/>
                </a:solidFill>
              </a:rPr>
              <a:t> high-level classification</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sp>
        <p:nvSpPr>
          <p:cNvPr id="6" name="Rounded Rectangle 5"/>
          <p:cNvSpPr/>
          <p:nvPr/>
        </p:nvSpPr>
        <p:spPr>
          <a:xfrm>
            <a:off x="45720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smtClean="0">
                <a:solidFill>
                  <a:schemeClr val="tx1"/>
                </a:solidFill>
              </a:rPr>
              <a:t>Lending</a:t>
            </a:r>
            <a:endParaRPr lang="en-US" sz="2400">
              <a:solidFill>
                <a:schemeClr val="tx1"/>
              </a:solidFill>
            </a:endParaRPr>
          </a:p>
        </p:txBody>
      </p:sp>
      <p:sp>
        <p:nvSpPr>
          <p:cNvPr id="7" name="Rounded Rectangle 6"/>
          <p:cNvSpPr/>
          <p:nvPr/>
        </p:nvSpPr>
        <p:spPr>
          <a:xfrm>
            <a:off x="220598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smtClean="0">
                <a:solidFill>
                  <a:schemeClr val="tx1"/>
                </a:solidFill>
              </a:rPr>
              <a:t>Payments</a:t>
            </a:r>
            <a:endParaRPr lang="en-US" sz="2400" dirty="0">
              <a:solidFill>
                <a:schemeClr val="tx1"/>
              </a:solidFill>
            </a:endParaRPr>
          </a:p>
        </p:txBody>
      </p:sp>
      <p:sp>
        <p:nvSpPr>
          <p:cNvPr id="8" name="Rounded Rectangle 7"/>
          <p:cNvSpPr/>
          <p:nvPr/>
        </p:nvSpPr>
        <p:spPr>
          <a:xfrm>
            <a:off x="570354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smtClean="0">
                <a:solidFill>
                  <a:schemeClr val="tx1"/>
                </a:solidFill>
              </a:rPr>
              <a:t>Analytics</a:t>
            </a:r>
            <a:endParaRPr lang="en-US" sz="2400" dirty="0">
              <a:solidFill>
                <a:schemeClr val="tx1"/>
              </a:solidFill>
            </a:endParaRPr>
          </a:p>
        </p:txBody>
      </p:sp>
      <p:sp>
        <p:nvSpPr>
          <p:cNvPr id="9" name="Rounded Rectangle 8"/>
          <p:cNvSpPr/>
          <p:nvPr/>
        </p:nvSpPr>
        <p:spPr>
          <a:xfrm>
            <a:off x="3954760" y="1772816"/>
            <a:ext cx="1450504" cy="1800200"/>
          </a:xfrm>
          <a:prstGeom prst="roundRect">
            <a:avLst>
              <a:gd name="adj" fmla="val 8399"/>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b="1" dirty="0" err="1" smtClean="0">
                <a:solidFill>
                  <a:schemeClr val="accent1"/>
                </a:solidFill>
              </a:rPr>
              <a:t>Robo</a:t>
            </a:r>
            <a:r>
              <a:rPr lang="en-US" sz="2400" b="1" smtClean="0">
                <a:solidFill>
                  <a:schemeClr val="accent1"/>
                </a:solidFill>
              </a:rPr>
              <a:t> Advisors</a:t>
            </a:r>
            <a:endParaRPr lang="en-US" sz="2400" b="1" dirty="0">
              <a:solidFill>
                <a:schemeClr val="accent1"/>
              </a:solidFill>
            </a:endParaRPr>
          </a:p>
        </p:txBody>
      </p:sp>
      <p:sp>
        <p:nvSpPr>
          <p:cNvPr id="10" name="Rounded Rectangle 9"/>
          <p:cNvSpPr/>
          <p:nvPr/>
        </p:nvSpPr>
        <p:spPr>
          <a:xfrm>
            <a:off x="7452320" y="1772816"/>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smtClean="0">
                <a:solidFill>
                  <a:schemeClr val="tx1"/>
                </a:solidFill>
              </a:rPr>
              <a:t>Others</a:t>
            </a:r>
            <a:endParaRPr lang="en-US" sz="2400" dirty="0">
              <a:solidFill>
                <a:schemeClr val="tx1"/>
              </a:solidFill>
            </a:endParaRPr>
          </a:p>
        </p:txBody>
      </p:sp>
      <p:sp>
        <p:nvSpPr>
          <p:cNvPr id="11" name="Rounded Rectangle 10"/>
          <p:cNvSpPr/>
          <p:nvPr/>
        </p:nvSpPr>
        <p:spPr>
          <a:xfrm>
            <a:off x="579824"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smtClean="0">
                <a:solidFill>
                  <a:schemeClr val="accent1"/>
                </a:solidFill>
              </a:rPr>
              <a:t>Profile</a:t>
            </a:r>
            <a:endParaRPr lang="en-US" sz="2400" dirty="0">
              <a:solidFill>
                <a:schemeClr val="accent1"/>
              </a:solidFill>
            </a:endParaRPr>
          </a:p>
        </p:txBody>
      </p:sp>
      <p:sp>
        <p:nvSpPr>
          <p:cNvPr id="12" name="Rounded Rectangle 11"/>
          <p:cNvSpPr/>
          <p:nvPr/>
        </p:nvSpPr>
        <p:spPr>
          <a:xfrm>
            <a:off x="2711708"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smtClean="0">
                <a:solidFill>
                  <a:schemeClr val="accent1"/>
                </a:solidFill>
              </a:rPr>
              <a:t>Advice</a:t>
            </a:r>
            <a:endParaRPr lang="en-US" sz="2400" dirty="0">
              <a:solidFill>
                <a:schemeClr val="accent1"/>
              </a:solidFill>
            </a:endParaRPr>
          </a:p>
        </p:txBody>
      </p:sp>
      <p:sp>
        <p:nvSpPr>
          <p:cNvPr id="13" name="Rounded Rectangle 12"/>
          <p:cNvSpPr/>
          <p:nvPr/>
        </p:nvSpPr>
        <p:spPr>
          <a:xfrm>
            <a:off x="4843592"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smtClean="0">
                <a:solidFill>
                  <a:schemeClr val="accent1"/>
                </a:solidFill>
              </a:rPr>
              <a:t>Re-Balance</a:t>
            </a:r>
            <a:endParaRPr lang="en-US" sz="2400" dirty="0">
              <a:solidFill>
                <a:schemeClr val="accent1"/>
              </a:solidFill>
            </a:endParaRPr>
          </a:p>
        </p:txBody>
      </p:sp>
      <p:sp>
        <p:nvSpPr>
          <p:cNvPr id="14" name="Rounded Rectangle 13"/>
          <p:cNvSpPr/>
          <p:nvPr/>
        </p:nvSpPr>
        <p:spPr>
          <a:xfrm>
            <a:off x="6975475" y="4442594"/>
            <a:ext cx="1450504" cy="1800200"/>
          </a:xfrm>
          <a:prstGeom prst="roundRect">
            <a:avLst>
              <a:gd name="adj" fmla="val 8399"/>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smtClean="0">
                <a:solidFill>
                  <a:schemeClr val="accent1"/>
                </a:solidFill>
              </a:rPr>
              <a:t>Indexing</a:t>
            </a:r>
            <a:endParaRPr lang="en-US" sz="2400" dirty="0">
              <a:solidFill>
                <a:schemeClr val="accent1"/>
              </a:solidFill>
            </a:endParaRPr>
          </a:p>
        </p:txBody>
      </p:sp>
      <p:sp>
        <p:nvSpPr>
          <p:cNvPr id="18" name="Rectangle 17"/>
          <p:cNvSpPr/>
          <p:nvPr/>
        </p:nvSpPr>
        <p:spPr>
          <a:xfrm>
            <a:off x="475977" y="6591840"/>
            <a:ext cx="8363272" cy="276999"/>
          </a:xfrm>
          <a:prstGeom prst="rect">
            <a:avLst/>
          </a:prstGeom>
        </p:spPr>
        <p:txBody>
          <a:bodyPr wrap="square">
            <a:spAutoFit/>
          </a:bodyPr>
          <a:lstStyle/>
          <a:p>
            <a:pPr eaLnBrk="1" hangingPunct="1"/>
            <a:r>
              <a:rPr lang="en-US" altLang="zh-TW" sz="1200" smtClean="0">
                <a:solidFill>
                  <a:schemeClr val="bg1">
                    <a:lumMod val="75000"/>
                  </a:schemeClr>
                </a:solidFill>
              </a:rPr>
              <a:t>Source: Paolo </a:t>
            </a:r>
            <a:r>
              <a:rPr lang="en-US" altLang="zh-TW" sz="1200" dirty="0" err="1">
                <a:solidFill>
                  <a:schemeClr val="bg1">
                    <a:lumMod val="75000"/>
                  </a:schemeClr>
                </a:solidFill>
              </a:rPr>
              <a:t>Sironi</a:t>
            </a:r>
            <a:r>
              <a:rPr lang="en-US" altLang="zh-TW" sz="1200" dirty="0">
                <a:solidFill>
                  <a:schemeClr val="bg1">
                    <a:lumMod val="75000"/>
                  </a:schemeClr>
                </a:solidFill>
              </a:rPr>
              <a:t> (2016), “</a:t>
            </a:r>
            <a:r>
              <a:rPr lang="en-US" altLang="zh-TW" sz="1200" dirty="0" err="1">
                <a:solidFill>
                  <a:schemeClr val="bg1">
                    <a:lumMod val="75000"/>
                  </a:schemeClr>
                </a:solidFill>
              </a:rPr>
              <a:t>FinTech</a:t>
            </a:r>
            <a:r>
              <a:rPr lang="en-US" altLang="zh-TW" sz="1200" dirty="0">
                <a:solidFill>
                  <a:schemeClr val="bg1">
                    <a:lumMod val="75000"/>
                  </a:schemeClr>
                </a:solidFill>
              </a:rPr>
              <a:t> Innovation: From </a:t>
            </a:r>
            <a:r>
              <a:rPr lang="en-US" altLang="zh-TW" sz="1200" dirty="0" err="1">
                <a:solidFill>
                  <a:schemeClr val="bg1">
                    <a:lumMod val="75000"/>
                  </a:schemeClr>
                </a:solidFill>
              </a:rPr>
              <a:t>Robo</a:t>
            </a:r>
            <a:r>
              <a:rPr lang="en-US" altLang="zh-TW" sz="1200" dirty="0">
                <a:solidFill>
                  <a:schemeClr val="bg1">
                    <a:lumMod val="75000"/>
                  </a:schemeClr>
                </a:solidFill>
              </a:rPr>
              <a:t>-Advisors to Goal Based Investing and Gamification”, Wiley.</a:t>
            </a:r>
          </a:p>
        </p:txBody>
      </p:sp>
    </p:spTree>
    <p:extLst>
      <p:ext uri="{BB962C8B-B14F-4D97-AF65-F5344CB8AC3E}">
        <p14:creationId xmlns:p14="http://schemas.microsoft.com/office/powerpoint/2010/main" val="18750155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pic>
        <p:nvPicPr>
          <p:cNvPr id="5" name="Picture 4"/>
          <p:cNvPicPr>
            <a:picLocks noChangeAspect="1"/>
          </p:cNvPicPr>
          <p:nvPr/>
        </p:nvPicPr>
        <p:blipFill>
          <a:blip r:embed="rId2"/>
          <a:stretch>
            <a:fillRect/>
          </a:stretch>
        </p:blipFill>
        <p:spPr>
          <a:xfrm>
            <a:off x="-34925" y="756708"/>
            <a:ext cx="9144000" cy="5792543"/>
          </a:xfrm>
          <a:prstGeom prst="rect">
            <a:avLst/>
          </a:prstGeom>
        </p:spPr>
      </p:pic>
      <p:sp>
        <p:nvSpPr>
          <p:cNvPr id="6" name="Title 1"/>
          <p:cNvSpPr>
            <a:spLocks noGrp="1"/>
          </p:cNvSpPr>
          <p:nvPr>
            <p:ph type="title"/>
          </p:nvPr>
        </p:nvSpPr>
        <p:spPr>
          <a:xfrm>
            <a:off x="529208" y="64714"/>
            <a:ext cx="8229600" cy="691994"/>
          </a:xfrm>
        </p:spPr>
        <p:txBody>
          <a:bodyPr/>
          <a:lstStyle/>
          <a:p>
            <a:r>
              <a:rPr lang="en-US" dirty="0" err="1" smtClean="0">
                <a:solidFill>
                  <a:schemeClr val="accent1"/>
                </a:solidFill>
              </a:rPr>
              <a:t>Wealthfront</a:t>
            </a:r>
            <a:r>
              <a:rPr lang="en-US" dirty="0" smtClean="0">
                <a:solidFill>
                  <a:schemeClr val="accent1"/>
                </a:solidFill>
              </a:rPr>
              <a:t>: Fintech </a:t>
            </a:r>
            <a:r>
              <a:rPr lang="en-US" dirty="0" err="1" smtClean="0">
                <a:solidFill>
                  <a:schemeClr val="accent1"/>
                </a:solidFill>
              </a:rPr>
              <a:t>Robo</a:t>
            </a:r>
            <a:r>
              <a:rPr lang="en-US" dirty="0" smtClean="0">
                <a:solidFill>
                  <a:schemeClr val="accent1"/>
                </a:solidFill>
              </a:rPr>
              <a:t> Advisor</a:t>
            </a:r>
            <a:endParaRPr lang="en-US" dirty="0">
              <a:solidFill>
                <a:schemeClr val="accent1"/>
              </a:solidFill>
            </a:endParaRPr>
          </a:p>
        </p:txBody>
      </p:sp>
      <p:sp>
        <p:nvSpPr>
          <p:cNvPr id="7" name="Rectangle 6"/>
          <p:cNvSpPr/>
          <p:nvPr/>
        </p:nvSpPr>
        <p:spPr>
          <a:xfrm>
            <a:off x="3340060" y="6583170"/>
            <a:ext cx="2463880" cy="307777"/>
          </a:xfrm>
          <a:prstGeom prst="rect">
            <a:avLst/>
          </a:prstGeom>
        </p:spPr>
        <p:txBody>
          <a:bodyPr wrap="none">
            <a:spAutoFit/>
          </a:bodyPr>
          <a:lstStyle/>
          <a:p>
            <a:r>
              <a:rPr lang="en-US" sz="1400" dirty="0">
                <a:hlinkClick r:id="rId3"/>
              </a:rPr>
              <a:t>https://www.wealthfront.com</a:t>
            </a:r>
            <a:r>
              <a:rPr lang="en-US" sz="1400" dirty="0" smtClean="0">
                <a:hlinkClick r:id="rId3"/>
              </a:rPr>
              <a:t>/</a:t>
            </a:r>
            <a:endParaRPr lang="en-US" sz="1400" dirty="0" smtClean="0"/>
          </a:p>
        </p:txBody>
      </p:sp>
    </p:spTree>
    <p:extLst>
      <p:ext uri="{BB962C8B-B14F-4D97-AF65-F5344CB8AC3E}">
        <p14:creationId xmlns:p14="http://schemas.microsoft.com/office/powerpoint/2010/main" val="4515281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US" dirty="0">
                <a:solidFill>
                  <a:schemeClr val="accent1"/>
                </a:solidFill>
              </a:rPr>
              <a:t>A classic workflow for </a:t>
            </a:r>
            <a:r>
              <a:rPr lang="en-US" dirty="0" smtClean="0">
                <a:solidFill>
                  <a:schemeClr val="accent1"/>
                </a:solidFill>
              </a:rPr>
              <a:t/>
            </a:r>
            <a:br>
              <a:rPr lang="en-US" dirty="0" smtClean="0">
                <a:solidFill>
                  <a:schemeClr val="accent1"/>
                </a:solidFill>
              </a:rPr>
            </a:br>
            <a:r>
              <a:rPr lang="en-US" dirty="0" smtClean="0">
                <a:solidFill>
                  <a:schemeClr val="accent1"/>
                </a:solidFill>
              </a:rPr>
              <a:t>financial </a:t>
            </a:r>
            <a:r>
              <a:rPr lang="en-US" dirty="0">
                <a:solidFill>
                  <a:schemeClr val="accent1"/>
                </a:solidFill>
              </a:rPr>
              <a:t>recommendations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pic>
        <p:nvPicPr>
          <p:cNvPr id="5" name="Picture 4"/>
          <p:cNvPicPr>
            <a:picLocks noChangeAspect="1"/>
          </p:cNvPicPr>
          <p:nvPr/>
        </p:nvPicPr>
        <p:blipFill>
          <a:blip r:embed="rId2"/>
          <a:stretch>
            <a:fillRect/>
          </a:stretch>
        </p:blipFill>
        <p:spPr>
          <a:xfrm>
            <a:off x="323528" y="1196752"/>
            <a:ext cx="8686800" cy="5351759"/>
          </a:xfrm>
          <a:prstGeom prst="rect">
            <a:avLst/>
          </a:prstGeom>
        </p:spPr>
      </p:pic>
      <p:sp>
        <p:nvSpPr>
          <p:cNvPr id="6" name="Rectangle 5"/>
          <p:cNvSpPr/>
          <p:nvPr/>
        </p:nvSpPr>
        <p:spPr>
          <a:xfrm>
            <a:off x="310952" y="6484878"/>
            <a:ext cx="8375848" cy="400110"/>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err="1" smtClean="0">
                <a:solidFill>
                  <a:schemeClr val="bg1">
                    <a:lumMod val="75000"/>
                  </a:schemeClr>
                </a:solidFill>
              </a:rPr>
              <a:t>Musto</a:t>
            </a:r>
            <a:r>
              <a:rPr lang="en-US" sz="1000" dirty="0">
                <a:solidFill>
                  <a:schemeClr val="bg1">
                    <a:lumMod val="75000"/>
                  </a:schemeClr>
                </a:solidFill>
              </a:rPr>
              <a:t>, C., </a:t>
            </a:r>
            <a:r>
              <a:rPr lang="en-US" sz="1000" dirty="0" err="1">
                <a:solidFill>
                  <a:schemeClr val="bg1">
                    <a:lumMod val="75000"/>
                  </a:schemeClr>
                </a:solidFill>
              </a:rPr>
              <a:t>Semeraro</a:t>
            </a:r>
            <a:r>
              <a:rPr lang="en-US" sz="1000" dirty="0">
                <a:solidFill>
                  <a:schemeClr val="bg1">
                    <a:lumMod val="75000"/>
                  </a:schemeClr>
                </a:solidFill>
              </a:rPr>
              <a:t>, G., Lops, P., de </a:t>
            </a:r>
            <a:r>
              <a:rPr lang="en-US" sz="1000" dirty="0" err="1">
                <a:solidFill>
                  <a:schemeClr val="bg1">
                    <a:lumMod val="75000"/>
                  </a:schemeClr>
                </a:solidFill>
              </a:rPr>
              <a:t>Gemmis</a:t>
            </a:r>
            <a:r>
              <a:rPr lang="en-US" sz="1000" dirty="0">
                <a:solidFill>
                  <a:schemeClr val="bg1">
                    <a:lumMod val="75000"/>
                  </a:schemeClr>
                </a:solidFill>
              </a:rPr>
              <a:t>, M., &amp; </a:t>
            </a:r>
            <a:r>
              <a:rPr lang="en-US" sz="1000" dirty="0" err="1">
                <a:solidFill>
                  <a:schemeClr val="bg1">
                    <a:lumMod val="75000"/>
                  </a:schemeClr>
                </a:solidFill>
              </a:rPr>
              <a:t>Lekkas</a:t>
            </a:r>
            <a:r>
              <a:rPr lang="en-US" sz="1000" dirty="0">
                <a:solidFill>
                  <a:schemeClr val="bg1">
                    <a:lumMod val="75000"/>
                  </a:schemeClr>
                </a:solidFill>
              </a:rPr>
              <a:t>, G. (2015). </a:t>
            </a:r>
            <a:r>
              <a:rPr lang="en-US" sz="1000" dirty="0" smtClean="0">
                <a:solidFill>
                  <a:schemeClr val="bg1">
                    <a:lumMod val="75000"/>
                  </a:schemeClr>
                </a:solidFill>
              </a:rPr>
              <a:t/>
            </a:r>
            <a:br>
              <a:rPr lang="en-US" sz="1000" dirty="0" smtClean="0">
                <a:solidFill>
                  <a:schemeClr val="bg1">
                    <a:lumMod val="75000"/>
                  </a:schemeClr>
                </a:solidFill>
              </a:rPr>
            </a:br>
            <a:r>
              <a:rPr lang="en-US" sz="1000" dirty="0" smtClean="0">
                <a:solidFill>
                  <a:schemeClr val="bg1">
                    <a:lumMod val="75000"/>
                  </a:schemeClr>
                </a:solidFill>
              </a:rPr>
              <a:t>Personalized </a:t>
            </a:r>
            <a:r>
              <a:rPr lang="en-US" sz="1000" dirty="0">
                <a:solidFill>
                  <a:schemeClr val="bg1">
                    <a:lumMod val="75000"/>
                  </a:schemeClr>
                </a:solidFill>
              </a:rPr>
              <a:t>finance advisory through case-based recommender systems and diversification strategies. </a:t>
            </a:r>
            <a:r>
              <a:rPr lang="en-US" sz="1000" i="1" dirty="0">
                <a:solidFill>
                  <a:schemeClr val="bg1">
                    <a:lumMod val="75000"/>
                  </a:schemeClr>
                </a:solidFill>
              </a:rPr>
              <a:t>Decision Support Systems</a:t>
            </a:r>
            <a:r>
              <a:rPr lang="en-US" sz="1000" dirty="0">
                <a:solidFill>
                  <a:schemeClr val="bg1">
                    <a:lumMod val="75000"/>
                  </a:schemeClr>
                </a:solidFill>
              </a:rPr>
              <a:t>, </a:t>
            </a:r>
            <a:r>
              <a:rPr lang="en-US" sz="1000" i="1" dirty="0">
                <a:solidFill>
                  <a:schemeClr val="bg1">
                    <a:lumMod val="75000"/>
                  </a:schemeClr>
                </a:solidFill>
              </a:rPr>
              <a:t>77</a:t>
            </a:r>
            <a:r>
              <a:rPr lang="en-US" sz="1000" dirty="0">
                <a:solidFill>
                  <a:schemeClr val="bg1">
                    <a:lumMod val="75000"/>
                  </a:schemeClr>
                </a:solidFill>
              </a:rPr>
              <a:t>, 100-111.</a:t>
            </a:r>
          </a:p>
        </p:txBody>
      </p:sp>
    </p:spTree>
    <p:extLst>
      <p:ext uri="{BB962C8B-B14F-4D97-AF65-F5344CB8AC3E}">
        <p14:creationId xmlns:p14="http://schemas.microsoft.com/office/powerpoint/2010/main" val="6723786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64714"/>
            <a:ext cx="8229600" cy="1143000"/>
          </a:xfrm>
        </p:spPr>
        <p:txBody>
          <a:bodyPr/>
          <a:lstStyle/>
          <a:p>
            <a:r>
              <a:rPr lang="en-US" dirty="0" smtClean="0">
                <a:solidFill>
                  <a:schemeClr val="accent1"/>
                </a:solidFill>
              </a:rPr>
              <a:t>Process of </a:t>
            </a:r>
            <a:r>
              <a:rPr lang="en-US" dirty="0" err="1" smtClean="0">
                <a:solidFill>
                  <a:schemeClr val="accent1"/>
                </a:solidFill>
              </a:rPr>
              <a:t>Robo</a:t>
            </a:r>
            <a:r>
              <a:rPr lang="en-US" dirty="0" smtClean="0">
                <a:solidFill>
                  <a:schemeClr val="accent1"/>
                </a:solidFill>
              </a:rPr>
              <a:t> Advisors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sp>
        <p:nvSpPr>
          <p:cNvPr id="7" name="Rectangle 6"/>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advisesure.com</a:t>
            </a:r>
            <a:r>
              <a:rPr lang="en-US" sz="1000" dirty="0">
                <a:solidFill>
                  <a:schemeClr val="bg1">
                    <a:lumMod val="75000"/>
                  </a:schemeClr>
                </a:solidFill>
              </a:rPr>
              <a:t>/blog/what-is-meaning-of-term-</a:t>
            </a:r>
            <a:r>
              <a:rPr lang="en-US" sz="1000" dirty="0" err="1">
                <a:solidFill>
                  <a:schemeClr val="bg1">
                    <a:lumMod val="75000"/>
                  </a:schemeClr>
                </a:solidFill>
              </a:rPr>
              <a:t>robo</a:t>
            </a:r>
            <a:r>
              <a:rPr lang="en-US" sz="1000" dirty="0">
                <a:solidFill>
                  <a:schemeClr val="bg1">
                    <a:lumMod val="75000"/>
                  </a:schemeClr>
                </a:solidFill>
              </a:rPr>
              <a:t>-advisor-and--their-benefits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700808"/>
            <a:ext cx="9073008" cy="4536504"/>
          </a:xfrm>
          <a:prstGeom prst="rect">
            <a:avLst/>
          </a:prstGeom>
        </p:spPr>
      </p:pic>
    </p:spTree>
    <p:extLst>
      <p:ext uri="{BB962C8B-B14F-4D97-AF65-F5344CB8AC3E}">
        <p14:creationId xmlns:p14="http://schemas.microsoft.com/office/powerpoint/2010/main" val="5125244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64714"/>
            <a:ext cx="8229600" cy="1143000"/>
          </a:xfrm>
        </p:spPr>
        <p:txBody>
          <a:bodyPr/>
          <a:lstStyle/>
          <a:p>
            <a:r>
              <a:rPr lang="en-US" dirty="0" smtClean="0">
                <a:solidFill>
                  <a:schemeClr val="accent1"/>
                </a:solidFill>
              </a:rPr>
              <a:t>Benefits of </a:t>
            </a:r>
            <a:r>
              <a:rPr lang="en-US" dirty="0" err="1" smtClean="0">
                <a:solidFill>
                  <a:schemeClr val="accent1"/>
                </a:solidFill>
              </a:rPr>
              <a:t>Robo</a:t>
            </a:r>
            <a:r>
              <a:rPr lang="en-US" dirty="0" smtClean="0">
                <a:solidFill>
                  <a:schemeClr val="accent1"/>
                </a:solidFill>
              </a:rPr>
              <a:t> Advisors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 b="702"/>
          <a:stretch/>
        </p:blipFill>
        <p:spPr>
          <a:xfrm>
            <a:off x="251520" y="2019180"/>
            <a:ext cx="8640960" cy="4290140"/>
          </a:xfrm>
          <a:prstGeom prst="rect">
            <a:avLst/>
          </a:prstGeom>
        </p:spPr>
      </p:pic>
      <p:sp>
        <p:nvSpPr>
          <p:cNvPr id="7" name="Rectangle 6"/>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a:solidFill>
                  <a:schemeClr val="bg1">
                    <a:lumMod val="75000"/>
                  </a:schemeClr>
                </a:solidFill>
              </a:rPr>
              <a:t>https://</a:t>
            </a:r>
            <a:r>
              <a:rPr lang="en-US" sz="1000" dirty="0" err="1">
                <a:solidFill>
                  <a:schemeClr val="bg1">
                    <a:lumMod val="75000"/>
                  </a:schemeClr>
                </a:solidFill>
              </a:rPr>
              <a:t>advisesure.com</a:t>
            </a:r>
            <a:r>
              <a:rPr lang="en-US" sz="1000" dirty="0">
                <a:solidFill>
                  <a:schemeClr val="bg1">
                    <a:lumMod val="75000"/>
                  </a:schemeClr>
                </a:solidFill>
              </a:rPr>
              <a:t>/blog/what-is-meaning-of-term-</a:t>
            </a:r>
            <a:r>
              <a:rPr lang="en-US" sz="1000" dirty="0" err="1">
                <a:solidFill>
                  <a:schemeClr val="bg1">
                    <a:lumMod val="75000"/>
                  </a:schemeClr>
                </a:solidFill>
              </a:rPr>
              <a:t>robo</a:t>
            </a:r>
            <a:r>
              <a:rPr lang="en-US" sz="1000" dirty="0">
                <a:solidFill>
                  <a:schemeClr val="bg1">
                    <a:lumMod val="75000"/>
                  </a:schemeClr>
                </a:solidFill>
              </a:rPr>
              <a:t>-advisor-and--their-benefits</a:t>
            </a:r>
          </a:p>
        </p:txBody>
      </p:sp>
    </p:spTree>
    <p:extLst>
      <p:ext uri="{BB962C8B-B14F-4D97-AF65-F5344CB8AC3E}">
        <p14:creationId xmlns:p14="http://schemas.microsoft.com/office/powerpoint/2010/main" val="7820550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Full service online </a:t>
            </a:r>
            <a:r>
              <a:rPr lang="en-US" b="1" dirty="0" err="1" smtClean="0"/>
              <a:t>Robo</a:t>
            </a:r>
            <a:r>
              <a:rPr lang="en-US" b="1" dirty="0" smtClean="0"/>
              <a:t>-advisor</a:t>
            </a:r>
          </a:p>
          <a:p>
            <a:pPr lvl="1"/>
            <a:r>
              <a:rPr lang="en-US" dirty="0" smtClean="0"/>
              <a:t>100</a:t>
            </a:r>
            <a:r>
              <a:rPr lang="en-US" dirty="0"/>
              <a:t>% automated without any human </a:t>
            </a:r>
            <a:r>
              <a:rPr lang="en-US" dirty="0" smtClean="0"/>
              <a:t>element</a:t>
            </a:r>
          </a:p>
          <a:p>
            <a:r>
              <a:rPr lang="en-US" b="1" dirty="0" smtClean="0"/>
              <a:t>Hybrid </a:t>
            </a:r>
            <a:r>
              <a:rPr lang="en-US" b="1" dirty="0" err="1"/>
              <a:t>Robo</a:t>
            </a:r>
            <a:r>
              <a:rPr lang="en-US" b="1" dirty="0"/>
              <a:t>-advisor model </a:t>
            </a:r>
            <a:endParaRPr lang="en-US" b="1" dirty="0" smtClean="0"/>
          </a:p>
          <a:p>
            <a:pPr lvl="1"/>
            <a:r>
              <a:rPr lang="en-US" dirty="0" smtClean="0"/>
              <a:t>being </a:t>
            </a:r>
            <a:r>
              <a:rPr lang="en-US" dirty="0"/>
              <a:t>pioneered by firms like </a:t>
            </a:r>
            <a:r>
              <a:rPr lang="en-US" dirty="0" smtClean="0"/>
              <a:t/>
            </a:r>
            <a:br>
              <a:rPr lang="en-US" dirty="0" smtClean="0"/>
            </a:br>
            <a:r>
              <a:rPr lang="en-US" dirty="0" smtClean="0"/>
              <a:t>Vanguard </a:t>
            </a:r>
            <a:r>
              <a:rPr lang="en-US" dirty="0"/>
              <a:t>&amp; Charles </a:t>
            </a:r>
            <a:r>
              <a:rPr lang="en-US" dirty="0" smtClean="0"/>
              <a:t>Schwab</a:t>
            </a:r>
          </a:p>
          <a:p>
            <a:r>
              <a:rPr lang="en-US" b="1" dirty="0" smtClean="0"/>
              <a:t>Pure </a:t>
            </a:r>
            <a:r>
              <a:rPr lang="en-US" b="1" dirty="0"/>
              <a:t>online advisor </a:t>
            </a:r>
            <a:endParaRPr lang="en-US" b="1" dirty="0" smtClean="0"/>
          </a:p>
          <a:p>
            <a:pPr lvl="1"/>
            <a:r>
              <a:rPr lang="en-US" dirty="0" smtClean="0"/>
              <a:t>primarily </a:t>
            </a:r>
            <a:r>
              <a:rPr lang="en-US" dirty="0"/>
              <a:t>human in nature</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
        <p:nvSpPr>
          <p:cNvPr id="5" name="Title 1"/>
          <p:cNvSpPr>
            <a:spLocks noGrp="1"/>
          </p:cNvSpPr>
          <p:nvPr>
            <p:ph type="title"/>
          </p:nvPr>
        </p:nvSpPr>
        <p:spPr>
          <a:xfrm>
            <a:off x="457200" y="72008"/>
            <a:ext cx="8229600" cy="836712"/>
          </a:xfrm>
        </p:spPr>
        <p:txBody>
          <a:bodyPr/>
          <a:lstStyle/>
          <a:p>
            <a:r>
              <a:rPr lang="en-US" dirty="0" err="1" smtClean="0">
                <a:solidFill>
                  <a:schemeClr val="accent1"/>
                </a:solidFill>
              </a:rPr>
              <a:t>Robo</a:t>
            </a:r>
            <a:r>
              <a:rPr lang="en-US" dirty="0" smtClean="0">
                <a:solidFill>
                  <a:schemeClr val="accent1"/>
                </a:solidFill>
              </a:rPr>
              <a:t>-Advisor Business Models</a:t>
            </a:r>
            <a:endParaRPr lang="en-US" dirty="0">
              <a:solidFill>
                <a:schemeClr val="accent1"/>
              </a:solidFill>
            </a:endParaRPr>
          </a:p>
        </p:txBody>
      </p:sp>
      <p:sp>
        <p:nvSpPr>
          <p:cNvPr id="6" name="Rectangle 5"/>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a:solidFill>
                  <a:schemeClr val="bg1">
                    <a:lumMod val="75000"/>
                  </a:schemeClr>
                </a:solidFill>
              </a:rPr>
              <a:t>http://</a:t>
            </a:r>
            <a:r>
              <a:rPr lang="en-US" sz="1000" dirty="0" err="1">
                <a:solidFill>
                  <a:schemeClr val="bg1">
                    <a:lumMod val="75000"/>
                  </a:schemeClr>
                </a:solidFill>
              </a:rPr>
              <a:t>www.vamsitalkstech.com</a:t>
            </a:r>
            <a:r>
              <a:rPr lang="en-US" sz="1000" dirty="0">
                <a:solidFill>
                  <a:schemeClr val="bg1">
                    <a:lumMod val="75000"/>
                  </a:schemeClr>
                </a:solidFill>
              </a:rPr>
              <a:t>/?</a:t>
            </a:r>
            <a:r>
              <a:rPr lang="en-US" sz="1000" dirty="0" smtClean="0">
                <a:solidFill>
                  <a:schemeClr val="bg1">
                    <a:lumMod val="75000"/>
                  </a:schemeClr>
                </a:solidFill>
              </a:rPr>
              <a:t>p=2329</a:t>
            </a:r>
            <a:endParaRPr lang="en-US" sz="1000" dirty="0">
              <a:solidFill>
                <a:schemeClr val="bg1">
                  <a:lumMod val="75000"/>
                </a:schemeClr>
              </a:solidFill>
            </a:endParaRPr>
          </a:p>
        </p:txBody>
      </p:sp>
    </p:spTree>
    <p:extLst>
      <p:ext uri="{BB962C8B-B14F-4D97-AF65-F5344CB8AC3E}">
        <p14:creationId xmlns:p14="http://schemas.microsoft.com/office/powerpoint/2010/main" val="15199073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Full service online </a:t>
            </a:r>
            <a:r>
              <a:rPr lang="en-US" b="1" dirty="0" err="1" smtClean="0"/>
              <a:t>Robo</a:t>
            </a:r>
            <a:r>
              <a:rPr lang="en-US" b="1" dirty="0" smtClean="0"/>
              <a:t>-advisor</a:t>
            </a:r>
          </a:p>
          <a:p>
            <a:pPr lvl="1"/>
            <a:r>
              <a:rPr lang="en-US" dirty="0" smtClean="0"/>
              <a:t>100</a:t>
            </a:r>
            <a:r>
              <a:rPr lang="en-US" dirty="0"/>
              <a:t>% automated without any human </a:t>
            </a:r>
            <a:r>
              <a:rPr lang="en-US" dirty="0" smtClean="0"/>
              <a:t>element</a:t>
            </a:r>
          </a:p>
          <a:p>
            <a:r>
              <a:rPr lang="en-US" b="1" dirty="0" smtClean="0"/>
              <a:t>Hybrid </a:t>
            </a:r>
            <a:r>
              <a:rPr lang="en-US" b="1" dirty="0" err="1"/>
              <a:t>Robo</a:t>
            </a:r>
            <a:r>
              <a:rPr lang="en-US" b="1" dirty="0"/>
              <a:t>-advisor model </a:t>
            </a:r>
            <a:endParaRPr lang="en-US" b="1" dirty="0" smtClean="0"/>
          </a:p>
          <a:p>
            <a:pPr lvl="1"/>
            <a:r>
              <a:rPr lang="en-US" dirty="0" smtClean="0"/>
              <a:t>being </a:t>
            </a:r>
            <a:r>
              <a:rPr lang="en-US" dirty="0"/>
              <a:t>pioneered by firms like </a:t>
            </a:r>
            <a:r>
              <a:rPr lang="en-US" dirty="0" smtClean="0"/>
              <a:t/>
            </a:r>
            <a:br>
              <a:rPr lang="en-US" dirty="0" smtClean="0"/>
            </a:br>
            <a:r>
              <a:rPr lang="en-US" dirty="0" smtClean="0"/>
              <a:t>Vanguard </a:t>
            </a:r>
            <a:r>
              <a:rPr lang="en-US" dirty="0"/>
              <a:t>&amp; Charles </a:t>
            </a:r>
            <a:r>
              <a:rPr lang="en-US" dirty="0" smtClean="0"/>
              <a:t>Schwab</a:t>
            </a:r>
          </a:p>
          <a:p>
            <a:r>
              <a:rPr lang="en-US" b="1" dirty="0" smtClean="0"/>
              <a:t>Pure </a:t>
            </a:r>
            <a:r>
              <a:rPr lang="en-US" b="1" dirty="0"/>
              <a:t>online advisor </a:t>
            </a:r>
            <a:endParaRPr lang="en-US" b="1" dirty="0" smtClean="0"/>
          </a:p>
          <a:p>
            <a:pPr lvl="1"/>
            <a:r>
              <a:rPr lang="en-US" dirty="0" smtClean="0"/>
              <a:t>primarily </a:t>
            </a:r>
            <a:r>
              <a:rPr lang="en-US" dirty="0"/>
              <a:t>human in nature</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sp>
        <p:nvSpPr>
          <p:cNvPr id="5" name="Title 1"/>
          <p:cNvSpPr>
            <a:spLocks noGrp="1"/>
          </p:cNvSpPr>
          <p:nvPr>
            <p:ph type="title"/>
          </p:nvPr>
        </p:nvSpPr>
        <p:spPr>
          <a:xfrm>
            <a:off x="457200" y="72008"/>
            <a:ext cx="8229600" cy="836712"/>
          </a:xfrm>
        </p:spPr>
        <p:txBody>
          <a:bodyPr/>
          <a:lstStyle/>
          <a:p>
            <a:r>
              <a:rPr lang="en-US" dirty="0" err="1" smtClean="0">
                <a:solidFill>
                  <a:schemeClr val="accent1"/>
                </a:solidFill>
              </a:rPr>
              <a:t>Robo</a:t>
            </a:r>
            <a:r>
              <a:rPr lang="en-US" dirty="0" smtClean="0">
                <a:solidFill>
                  <a:schemeClr val="accent1"/>
                </a:solidFill>
              </a:rPr>
              <a:t>-Advisor Business Models</a:t>
            </a:r>
            <a:endParaRPr lang="en-US" dirty="0">
              <a:solidFill>
                <a:schemeClr val="accent1"/>
              </a:solidFill>
            </a:endParaRPr>
          </a:p>
        </p:txBody>
      </p:sp>
      <p:sp>
        <p:nvSpPr>
          <p:cNvPr id="6" name="Rectangle 5"/>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a:solidFill>
                  <a:schemeClr val="bg1">
                    <a:lumMod val="75000"/>
                  </a:schemeClr>
                </a:solidFill>
              </a:rPr>
              <a:t>http://</a:t>
            </a:r>
            <a:r>
              <a:rPr lang="en-US" sz="1000" dirty="0" err="1">
                <a:solidFill>
                  <a:schemeClr val="bg1">
                    <a:lumMod val="75000"/>
                  </a:schemeClr>
                </a:solidFill>
              </a:rPr>
              <a:t>www.vamsitalkstech.com</a:t>
            </a:r>
            <a:r>
              <a:rPr lang="en-US" sz="1000" dirty="0">
                <a:solidFill>
                  <a:schemeClr val="bg1">
                    <a:lumMod val="75000"/>
                  </a:schemeClr>
                </a:solidFill>
              </a:rPr>
              <a:t>/?</a:t>
            </a:r>
            <a:r>
              <a:rPr lang="en-US" sz="1000" dirty="0" smtClean="0">
                <a:solidFill>
                  <a:schemeClr val="bg1">
                    <a:lumMod val="75000"/>
                  </a:schemeClr>
                </a:solidFill>
              </a:rPr>
              <a:t>p=2329</a:t>
            </a:r>
            <a:endParaRPr lang="en-US" sz="1000" dirty="0">
              <a:solidFill>
                <a:schemeClr val="bg1">
                  <a:lumMod val="75000"/>
                </a:schemeClr>
              </a:solidFill>
            </a:endParaRPr>
          </a:p>
        </p:txBody>
      </p:sp>
    </p:spTree>
    <p:extLst>
      <p:ext uri="{BB962C8B-B14F-4D97-AF65-F5344CB8AC3E}">
        <p14:creationId xmlns:p14="http://schemas.microsoft.com/office/powerpoint/2010/main" val="3110160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9" y="125760"/>
            <a:ext cx="8229600" cy="984557"/>
          </a:xfrm>
        </p:spPr>
        <p:txBody>
          <a:bodyPr/>
          <a:lstStyle/>
          <a:p>
            <a:r>
              <a:rPr lang="en-US" dirty="0" err="1" smtClean="0">
                <a:solidFill>
                  <a:schemeClr val="accent1"/>
                </a:solidFill>
              </a:rPr>
              <a:t>Usecases</a:t>
            </a:r>
            <a:r>
              <a:rPr lang="en-US" dirty="0" smtClean="0">
                <a:solidFill>
                  <a:schemeClr val="accent1"/>
                </a:solidFill>
              </a:rPr>
              <a:t> </a:t>
            </a:r>
            <a:r>
              <a:rPr lang="en-US" dirty="0">
                <a:solidFill>
                  <a:schemeClr val="accent1"/>
                </a:solidFill>
              </a:rPr>
              <a:t>of </a:t>
            </a:r>
            <a:r>
              <a:rPr lang="en-US" dirty="0" err="1" smtClean="0">
                <a:solidFill>
                  <a:schemeClr val="accent1"/>
                </a:solidFill>
              </a:rPr>
              <a:t>Robo</a:t>
            </a:r>
            <a:r>
              <a:rPr lang="en-US" dirty="0" smtClean="0">
                <a:solidFill>
                  <a:schemeClr val="accent1"/>
                </a:solidFill>
              </a:rPr>
              <a:t>-Advisors</a:t>
            </a:r>
            <a:endParaRPr lang="en-US" dirty="0">
              <a:solidFill>
                <a:schemeClr val="accent1"/>
              </a:solidFill>
            </a:endParaRPr>
          </a:p>
        </p:txBody>
      </p:sp>
      <p:sp>
        <p:nvSpPr>
          <p:cNvPr id="3" name="Content Placeholder 2"/>
          <p:cNvSpPr>
            <a:spLocks noGrp="1"/>
          </p:cNvSpPr>
          <p:nvPr>
            <p:ph idx="1"/>
          </p:nvPr>
        </p:nvSpPr>
        <p:spPr>
          <a:xfrm>
            <a:off x="251520" y="1268760"/>
            <a:ext cx="8713539" cy="5184576"/>
          </a:xfrm>
        </p:spPr>
        <p:txBody>
          <a:bodyPr/>
          <a:lstStyle/>
          <a:p>
            <a:pPr marL="514350" indent="-514350">
              <a:buFont typeface="+mj-lt"/>
              <a:buAutoNum type="arabicPeriod"/>
            </a:pPr>
            <a:r>
              <a:rPr lang="en-US" sz="2800" dirty="0"/>
              <a:t>Determine individual </a:t>
            </a:r>
            <a:r>
              <a:rPr lang="en-US" sz="2800" dirty="0">
                <a:solidFill>
                  <a:srgbClr val="FF0000"/>
                </a:solidFill>
              </a:rPr>
              <a:t>Client profiles &amp; preferences</a:t>
            </a:r>
          </a:p>
          <a:p>
            <a:pPr marL="514350" indent="-514350">
              <a:buFont typeface="+mj-lt"/>
              <a:buAutoNum type="arabicPeriod"/>
            </a:pPr>
            <a:r>
              <a:rPr lang="en-US" sz="2800" dirty="0"/>
              <a:t>Identify </a:t>
            </a:r>
            <a:r>
              <a:rPr lang="en-US" sz="2800" dirty="0">
                <a:solidFill>
                  <a:srgbClr val="FF0000"/>
                </a:solidFill>
              </a:rPr>
              <a:t>appropriate financial products</a:t>
            </a:r>
          </a:p>
          <a:p>
            <a:pPr marL="514350" indent="-514350">
              <a:buFont typeface="+mj-lt"/>
              <a:buAutoNum type="arabicPeriod"/>
            </a:pPr>
            <a:r>
              <a:rPr lang="en-US" sz="2800" dirty="0"/>
              <a:t>Establish correct </a:t>
            </a:r>
            <a:r>
              <a:rPr lang="en-US" sz="2800" dirty="0">
                <a:solidFill>
                  <a:srgbClr val="FF0000"/>
                </a:solidFill>
              </a:rPr>
              <a:t>Investment Mix for the client’s profile</a:t>
            </a:r>
          </a:p>
          <a:p>
            <a:pPr marL="514350" indent="-514350">
              <a:buFont typeface="+mj-lt"/>
              <a:buAutoNum type="arabicPeriod"/>
            </a:pPr>
            <a:r>
              <a:rPr lang="en-US" sz="2800" dirty="0"/>
              <a:t>Using a </a:t>
            </a:r>
            <a:r>
              <a:rPr lang="en-US" sz="2800" dirty="0">
                <a:solidFill>
                  <a:srgbClr val="FF0000"/>
                </a:solidFill>
              </a:rPr>
              <a:t>algorithmic approach</a:t>
            </a:r>
            <a:r>
              <a:rPr lang="en-US" sz="2800" dirty="0"/>
              <a:t>, </a:t>
            </a:r>
            <a:r>
              <a:rPr lang="en-US" sz="2800" dirty="0">
                <a:solidFill>
                  <a:srgbClr val="FF0000"/>
                </a:solidFill>
              </a:rPr>
              <a:t>choose the appropriate securities</a:t>
            </a:r>
            <a:r>
              <a:rPr lang="en-US" sz="2800" dirty="0"/>
              <a:t> for each client account</a:t>
            </a:r>
          </a:p>
          <a:p>
            <a:pPr marL="514350" indent="-514350">
              <a:buFont typeface="+mj-lt"/>
              <a:buAutoNum type="arabicPeriod"/>
            </a:pPr>
            <a:r>
              <a:rPr lang="en-US" sz="2800" dirty="0"/>
              <a:t>Continuously </a:t>
            </a:r>
            <a:r>
              <a:rPr lang="en-US" sz="2800" dirty="0">
                <a:solidFill>
                  <a:srgbClr val="FF0000"/>
                </a:solidFill>
              </a:rPr>
              <a:t>monitor the portfolio &amp; transactions </a:t>
            </a:r>
            <a:r>
              <a:rPr lang="en-US" sz="2800" dirty="0"/>
              <a:t>within it to tune performance</a:t>
            </a:r>
          </a:p>
          <a:p>
            <a:pPr marL="514350" indent="-514350">
              <a:buFont typeface="+mj-lt"/>
              <a:buAutoNum type="arabicPeriod"/>
            </a:pPr>
            <a:r>
              <a:rPr lang="en-US" sz="2800" dirty="0"/>
              <a:t>Provide </a:t>
            </a:r>
            <a:r>
              <a:rPr lang="en-US" sz="2800" dirty="0">
                <a:solidFill>
                  <a:srgbClr val="FF0000"/>
                </a:solidFill>
              </a:rPr>
              <a:t>value added services</a:t>
            </a:r>
          </a:p>
          <a:p>
            <a:pPr marL="514350" indent="-514350">
              <a:buFont typeface="+mj-lt"/>
              <a:buAutoNum type="arabicPeriod"/>
            </a:pPr>
            <a:r>
              <a:rPr lang="en-US" sz="2800" dirty="0"/>
              <a:t>Ensure the </a:t>
            </a:r>
            <a:r>
              <a:rPr lang="en-US" sz="2800" dirty="0">
                <a:solidFill>
                  <a:srgbClr val="FF0000"/>
                </a:solidFill>
              </a:rPr>
              <a:t>best user experience </a:t>
            </a:r>
            <a:r>
              <a:rPr lang="en-US" sz="2800" dirty="0"/>
              <a:t>by handling a whole range of financial services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sp>
        <p:nvSpPr>
          <p:cNvPr id="5" name="Rectangle 4"/>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a:t>
            </a:r>
            <a:r>
              <a:rPr lang="en-US" sz="1000" dirty="0" err="1">
                <a:solidFill>
                  <a:schemeClr val="bg1">
                    <a:lumMod val="75000"/>
                  </a:schemeClr>
                </a:solidFill>
              </a:rPr>
              <a:t>www.vamsitalkstech.com</a:t>
            </a:r>
            <a:r>
              <a:rPr lang="en-US" sz="1000" dirty="0">
                <a:solidFill>
                  <a:schemeClr val="bg1">
                    <a:lumMod val="75000"/>
                  </a:schemeClr>
                </a:solidFill>
              </a:rPr>
              <a:t>/?p=2418</a:t>
            </a:r>
          </a:p>
        </p:txBody>
      </p:sp>
    </p:spTree>
    <p:extLst>
      <p:ext uri="{BB962C8B-B14F-4D97-AF65-F5344CB8AC3E}">
        <p14:creationId xmlns:p14="http://schemas.microsoft.com/office/powerpoint/2010/main" val="676994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34682"/>
          </a:xfrm>
        </p:spPr>
        <p:txBody>
          <a:bodyPr/>
          <a:lstStyle/>
          <a:p>
            <a:r>
              <a:rPr lang="en-US" altLang="zh-TW" sz="13000" u="sng" dirty="0">
                <a:solidFill>
                  <a:srgbClr val="FF0000"/>
                </a:solidFill>
              </a:rPr>
              <a:t>Fin</a:t>
            </a:r>
            <a:r>
              <a:rPr lang="en-US" altLang="zh-TW" sz="13000" dirty="0">
                <a:solidFill>
                  <a:srgbClr val="FF0000"/>
                </a:solidFill>
              </a:rPr>
              <a:t>ancial </a:t>
            </a:r>
            <a:r>
              <a:rPr lang="en-US" altLang="zh-TW" sz="13000" u="sng" dirty="0">
                <a:solidFill>
                  <a:srgbClr val="FF0000"/>
                </a:solidFill>
              </a:rPr>
              <a:t>Tech</a:t>
            </a:r>
            <a:r>
              <a:rPr lang="en-US" altLang="zh-TW" sz="13000" dirty="0">
                <a:solidFill>
                  <a:srgbClr val="FF0000"/>
                </a:solidFill>
              </a:rPr>
              <a:t>nology</a:t>
            </a:r>
            <a:endParaRPr lang="zh-TW" altLang="en-US" sz="13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9</a:t>
            </a:fld>
            <a:endParaRPr lang="zh-TW" altLang="en-US"/>
          </a:p>
        </p:txBody>
      </p:sp>
    </p:spTree>
    <p:extLst>
      <p:ext uri="{BB962C8B-B14F-4D97-AF65-F5344CB8AC3E}">
        <p14:creationId xmlns:p14="http://schemas.microsoft.com/office/powerpoint/2010/main" val="835937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9" y="116633"/>
            <a:ext cx="8229600" cy="1281716"/>
          </a:xfrm>
        </p:spPr>
        <p:txBody>
          <a:bodyPr/>
          <a:lstStyle/>
          <a:p>
            <a:r>
              <a:rPr lang="en-US" dirty="0">
                <a:solidFill>
                  <a:schemeClr val="accent1"/>
                </a:solidFill>
              </a:rPr>
              <a:t>Business Requirements for a </a:t>
            </a:r>
            <a:r>
              <a:rPr lang="en-US" dirty="0" err="1">
                <a:solidFill>
                  <a:schemeClr val="accent1"/>
                </a:solidFill>
              </a:rPr>
              <a:t>Robo</a:t>
            </a:r>
            <a:r>
              <a:rPr lang="en-US" dirty="0">
                <a:solidFill>
                  <a:schemeClr val="accent1"/>
                </a:solidFill>
              </a:rPr>
              <a:t>-Advisor (RA</a:t>
            </a:r>
            <a:r>
              <a:rPr lang="en-US" dirty="0" smtClean="0">
                <a:solidFill>
                  <a:schemeClr val="accent1"/>
                </a:solidFill>
              </a:rPr>
              <a:t>)</a:t>
            </a:r>
            <a:endParaRPr lang="en-US" dirty="0">
              <a:solidFill>
                <a:schemeClr val="accent1"/>
              </a:solidFill>
            </a:endParaRPr>
          </a:p>
        </p:txBody>
      </p:sp>
      <p:sp>
        <p:nvSpPr>
          <p:cNvPr id="3" name="Content Placeholder 2"/>
          <p:cNvSpPr>
            <a:spLocks noGrp="1"/>
          </p:cNvSpPr>
          <p:nvPr>
            <p:ph idx="1"/>
          </p:nvPr>
        </p:nvSpPr>
        <p:spPr>
          <a:xfrm>
            <a:off x="251520" y="1556792"/>
            <a:ext cx="8713539" cy="4896544"/>
          </a:xfrm>
        </p:spPr>
        <p:txBody>
          <a:bodyPr/>
          <a:lstStyle/>
          <a:p>
            <a:pPr marL="514350" indent="-514350">
              <a:buFont typeface="+mj-lt"/>
              <a:buAutoNum type="arabicPeriod"/>
            </a:pPr>
            <a:r>
              <a:rPr lang="en-US" sz="3600" dirty="0"/>
              <a:t>Collect Individual Client </a:t>
            </a:r>
            <a:r>
              <a:rPr lang="en-US" sz="3600" dirty="0" smtClean="0"/>
              <a:t>Data</a:t>
            </a:r>
          </a:p>
          <a:p>
            <a:pPr marL="514350" indent="-514350">
              <a:buFont typeface="+mj-lt"/>
              <a:buAutoNum type="arabicPeriod"/>
            </a:pPr>
            <a:r>
              <a:rPr lang="en-US" sz="3600" dirty="0">
                <a:solidFill>
                  <a:srgbClr val="FF0000"/>
                </a:solidFill>
              </a:rPr>
              <a:t>Client </a:t>
            </a:r>
            <a:r>
              <a:rPr lang="en-US" sz="3600" dirty="0" smtClean="0">
                <a:solidFill>
                  <a:srgbClr val="FF0000"/>
                </a:solidFill>
              </a:rPr>
              <a:t>Segmentation</a:t>
            </a:r>
          </a:p>
          <a:p>
            <a:pPr marL="514350" indent="-514350">
              <a:buFont typeface="+mj-lt"/>
              <a:buAutoNum type="arabicPeriod"/>
            </a:pPr>
            <a:r>
              <a:rPr lang="en-US" sz="3600" dirty="0">
                <a:solidFill>
                  <a:srgbClr val="FF0000"/>
                </a:solidFill>
              </a:rPr>
              <a:t>Algorithm Based Investment </a:t>
            </a:r>
            <a:r>
              <a:rPr lang="en-US" sz="3600" dirty="0" smtClean="0">
                <a:solidFill>
                  <a:srgbClr val="FF0000"/>
                </a:solidFill>
              </a:rPr>
              <a:t>Allocation</a:t>
            </a:r>
          </a:p>
          <a:p>
            <a:pPr marL="514350" indent="-514350">
              <a:buFont typeface="+mj-lt"/>
              <a:buAutoNum type="arabicPeriod"/>
            </a:pPr>
            <a:r>
              <a:rPr lang="en-US" sz="3600" dirty="0">
                <a:solidFill>
                  <a:srgbClr val="FF0000"/>
                </a:solidFill>
              </a:rPr>
              <a:t>Portfolio </a:t>
            </a:r>
            <a:r>
              <a:rPr lang="en-US" sz="3600" dirty="0" smtClean="0">
                <a:solidFill>
                  <a:srgbClr val="FF0000"/>
                </a:solidFill>
              </a:rPr>
              <a:t>Rebalancing</a:t>
            </a:r>
          </a:p>
          <a:p>
            <a:pPr marL="514350" indent="-514350">
              <a:buFont typeface="+mj-lt"/>
              <a:buAutoNum type="arabicPeriod"/>
            </a:pPr>
            <a:r>
              <a:rPr lang="en-US" sz="3600" dirty="0"/>
              <a:t>Tax Loss Harvesting </a:t>
            </a:r>
            <a:endParaRPr lang="en-US" sz="3600" dirty="0" smtClean="0"/>
          </a:p>
          <a:p>
            <a:pPr marL="514350" indent="-514350">
              <a:buFont typeface="+mj-lt"/>
              <a:buAutoNum type="arabicPeriod"/>
            </a:pPr>
            <a:r>
              <a:rPr lang="en-US" sz="3600" dirty="0"/>
              <a:t>A Single View of a Client’s Financial History</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sp>
        <p:nvSpPr>
          <p:cNvPr id="5" name="Rectangle 4"/>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a:t>
            </a:r>
            <a:r>
              <a:rPr lang="en-US" sz="1000" dirty="0" err="1">
                <a:solidFill>
                  <a:schemeClr val="bg1">
                    <a:lumMod val="75000"/>
                  </a:schemeClr>
                </a:solidFill>
              </a:rPr>
              <a:t>www.vamsitalkstech.com</a:t>
            </a:r>
            <a:r>
              <a:rPr lang="en-US" sz="1000" dirty="0">
                <a:solidFill>
                  <a:schemeClr val="bg1">
                    <a:lumMod val="75000"/>
                  </a:schemeClr>
                </a:solidFill>
              </a:rPr>
              <a:t>/?p=2354</a:t>
            </a:r>
          </a:p>
        </p:txBody>
      </p:sp>
    </p:spTree>
    <p:extLst>
      <p:ext uri="{BB962C8B-B14F-4D97-AF65-F5344CB8AC3E}">
        <p14:creationId xmlns:p14="http://schemas.microsoft.com/office/powerpoint/2010/main" val="18917427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11" y="125760"/>
            <a:ext cx="8471569" cy="1272589"/>
          </a:xfrm>
        </p:spPr>
        <p:txBody>
          <a:bodyPr/>
          <a:lstStyle/>
          <a:p>
            <a:r>
              <a:rPr lang="en-US" smtClean="0">
                <a:solidFill>
                  <a:schemeClr val="accent1"/>
                </a:solidFill>
              </a:rPr>
              <a:t>Algorithms for a </a:t>
            </a:r>
            <a:r>
              <a:rPr lang="en-US" dirty="0" err="1" smtClean="0">
                <a:solidFill>
                  <a:schemeClr val="accent1"/>
                </a:solidFill>
              </a:rPr>
              <a:t>Robo</a:t>
            </a:r>
            <a:r>
              <a:rPr lang="en-US" dirty="0" smtClean="0">
                <a:solidFill>
                  <a:schemeClr val="accent1"/>
                </a:solidFill>
              </a:rPr>
              <a:t>-Advisor </a:t>
            </a:r>
            <a:r>
              <a:rPr lang="en-US" dirty="0">
                <a:solidFill>
                  <a:schemeClr val="accent1"/>
                </a:solidFill>
              </a:rPr>
              <a:t>(RA</a:t>
            </a:r>
            <a:r>
              <a:rPr lang="en-US" dirty="0" smtClean="0">
                <a:solidFill>
                  <a:schemeClr val="accent1"/>
                </a:solidFill>
              </a:rPr>
              <a:t>)</a:t>
            </a:r>
            <a:endParaRPr lang="en-US" dirty="0">
              <a:solidFill>
                <a:schemeClr val="accent1"/>
              </a:solidFill>
            </a:endParaRPr>
          </a:p>
        </p:txBody>
      </p:sp>
      <p:sp>
        <p:nvSpPr>
          <p:cNvPr id="3" name="Content Placeholder 2"/>
          <p:cNvSpPr>
            <a:spLocks noGrp="1"/>
          </p:cNvSpPr>
          <p:nvPr>
            <p:ph idx="1"/>
          </p:nvPr>
        </p:nvSpPr>
        <p:spPr>
          <a:xfrm>
            <a:off x="251520" y="1556792"/>
            <a:ext cx="8713539" cy="4896544"/>
          </a:xfrm>
        </p:spPr>
        <p:txBody>
          <a:bodyPr/>
          <a:lstStyle/>
          <a:p>
            <a:r>
              <a:rPr lang="en-US" sz="2800" dirty="0"/>
              <a:t>Leverage </a:t>
            </a:r>
            <a:r>
              <a:rPr lang="en-US" sz="2800" dirty="0">
                <a:solidFill>
                  <a:srgbClr val="FF0000"/>
                </a:solidFill>
              </a:rPr>
              <a:t>data science </a:t>
            </a:r>
            <a:r>
              <a:rPr lang="en-US" sz="2800" dirty="0"/>
              <a:t>&amp; </a:t>
            </a:r>
            <a:r>
              <a:rPr lang="en-US" sz="2800" dirty="0">
                <a:solidFill>
                  <a:srgbClr val="FF0000"/>
                </a:solidFill>
              </a:rPr>
              <a:t>statistical modeling </a:t>
            </a:r>
            <a:r>
              <a:rPr lang="en-US" sz="2800" dirty="0"/>
              <a:t>to automatically allocate client wealth across different asset classes (such as domestic/foreign stocks, bonds &amp; real estate related securities) to </a:t>
            </a:r>
            <a:r>
              <a:rPr lang="en-US" sz="2800" dirty="0">
                <a:solidFill>
                  <a:srgbClr val="FF0000"/>
                </a:solidFill>
              </a:rPr>
              <a:t>automatically rebalance portfolio</a:t>
            </a:r>
            <a:r>
              <a:rPr lang="en-US" sz="2800" dirty="0"/>
              <a:t> positions based on changing market conditions or client preferences. </a:t>
            </a:r>
            <a:endParaRPr lang="en-US" sz="2800" dirty="0" smtClean="0"/>
          </a:p>
          <a:p>
            <a:pPr lvl="1"/>
            <a:r>
              <a:rPr lang="en-US" dirty="0" smtClean="0"/>
              <a:t>These </a:t>
            </a:r>
            <a:r>
              <a:rPr lang="en-US" dirty="0"/>
              <a:t>investment decisions are also made based on detailed </a:t>
            </a:r>
            <a:r>
              <a:rPr lang="en-US" dirty="0">
                <a:solidFill>
                  <a:srgbClr val="FF0000"/>
                </a:solidFill>
              </a:rPr>
              <a:t>behavioral understanding </a:t>
            </a:r>
            <a:r>
              <a:rPr lang="en-US" dirty="0"/>
              <a:t>of a client’s </a:t>
            </a:r>
            <a:r>
              <a:rPr lang="en-US" dirty="0">
                <a:solidFill>
                  <a:srgbClr val="FF0000"/>
                </a:solidFill>
              </a:rPr>
              <a:t>financial journey </a:t>
            </a:r>
            <a:r>
              <a:rPr lang="en-US" dirty="0" smtClean="0">
                <a:solidFill>
                  <a:srgbClr val="FF0000"/>
                </a:solidFill>
              </a:rPr>
              <a:t>metrics</a:t>
            </a:r>
            <a:br>
              <a:rPr lang="en-US" dirty="0" smtClean="0">
                <a:solidFill>
                  <a:srgbClr val="FF0000"/>
                </a:solidFill>
              </a:rPr>
            </a:br>
            <a:r>
              <a:rPr lang="en-US" dirty="0" smtClean="0"/>
              <a:t> </a:t>
            </a:r>
            <a:r>
              <a:rPr lang="en-US" dirty="0"/>
              <a:t>– Age, Risk Appetite &amp; other related information.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sp>
        <p:nvSpPr>
          <p:cNvPr id="5" name="Rectangle 4"/>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a:t>
            </a:r>
            <a:r>
              <a:rPr lang="en-US" sz="1000" dirty="0" err="1">
                <a:solidFill>
                  <a:schemeClr val="bg1">
                    <a:lumMod val="75000"/>
                  </a:schemeClr>
                </a:solidFill>
              </a:rPr>
              <a:t>www.vamsitalkstech.com</a:t>
            </a:r>
            <a:r>
              <a:rPr lang="en-US" sz="1000" dirty="0">
                <a:solidFill>
                  <a:schemeClr val="bg1">
                    <a:lumMod val="75000"/>
                  </a:schemeClr>
                </a:solidFill>
              </a:rPr>
              <a:t>/?p=2354</a:t>
            </a:r>
          </a:p>
        </p:txBody>
      </p:sp>
    </p:spTree>
    <p:extLst>
      <p:ext uri="{BB962C8B-B14F-4D97-AF65-F5344CB8AC3E}">
        <p14:creationId xmlns:p14="http://schemas.microsoft.com/office/powerpoint/2010/main" val="3157130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11" y="125760"/>
            <a:ext cx="8471569" cy="1272589"/>
          </a:xfrm>
        </p:spPr>
        <p:txBody>
          <a:bodyPr/>
          <a:lstStyle/>
          <a:p>
            <a:r>
              <a:rPr lang="en-US" smtClean="0">
                <a:solidFill>
                  <a:schemeClr val="accent1"/>
                </a:solidFill>
              </a:rPr>
              <a:t>Algorithms for a </a:t>
            </a:r>
            <a:r>
              <a:rPr lang="en-US" dirty="0" err="1" smtClean="0">
                <a:solidFill>
                  <a:schemeClr val="accent1"/>
                </a:solidFill>
              </a:rPr>
              <a:t>Robo</a:t>
            </a:r>
            <a:r>
              <a:rPr lang="en-US" dirty="0" smtClean="0">
                <a:solidFill>
                  <a:schemeClr val="accent1"/>
                </a:solidFill>
              </a:rPr>
              <a:t>-Advisor </a:t>
            </a:r>
            <a:r>
              <a:rPr lang="en-US" dirty="0">
                <a:solidFill>
                  <a:schemeClr val="accent1"/>
                </a:solidFill>
              </a:rPr>
              <a:t>(RA</a:t>
            </a:r>
            <a:r>
              <a:rPr lang="en-US" dirty="0" smtClean="0">
                <a:solidFill>
                  <a:schemeClr val="accent1"/>
                </a:solidFill>
              </a:rPr>
              <a:t>)</a:t>
            </a:r>
            <a:endParaRPr lang="en-US" dirty="0">
              <a:solidFill>
                <a:schemeClr val="accent1"/>
              </a:solidFill>
            </a:endParaRPr>
          </a:p>
        </p:txBody>
      </p:sp>
      <p:sp>
        <p:nvSpPr>
          <p:cNvPr id="3" name="Content Placeholder 2"/>
          <p:cNvSpPr>
            <a:spLocks noGrp="1"/>
          </p:cNvSpPr>
          <p:nvPr>
            <p:ph idx="1"/>
          </p:nvPr>
        </p:nvSpPr>
        <p:spPr>
          <a:xfrm>
            <a:off x="251520" y="1556792"/>
            <a:ext cx="8713539" cy="4896544"/>
          </a:xfrm>
        </p:spPr>
        <p:txBody>
          <a:bodyPr/>
          <a:lstStyle/>
          <a:p>
            <a:r>
              <a:rPr lang="en-US" dirty="0"/>
              <a:t>RA platforms also provide </a:t>
            </a:r>
            <a:r>
              <a:rPr lang="en-US" dirty="0" smtClean="0"/>
              <a:t/>
            </a:r>
            <a:br>
              <a:rPr lang="en-US" dirty="0" smtClean="0"/>
            </a:br>
            <a:r>
              <a:rPr lang="en-US" dirty="0" smtClean="0"/>
              <a:t>24×7 tracking </a:t>
            </a:r>
            <a:r>
              <a:rPr lang="en-US" dirty="0"/>
              <a:t>of </a:t>
            </a:r>
            <a:r>
              <a:rPr lang="en-US" dirty="0">
                <a:solidFill>
                  <a:srgbClr val="FF0000"/>
                </a:solidFill>
              </a:rPr>
              <a:t>market movements </a:t>
            </a:r>
            <a:r>
              <a:rPr lang="en-US" dirty="0" smtClean="0"/>
              <a:t/>
            </a:r>
            <a:br>
              <a:rPr lang="en-US" dirty="0" smtClean="0"/>
            </a:br>
            <a:r>
              <a:rPr lang="en-US" dirty="0" smtClean="0"/>
              <a:t>to </a:t>
            </a:r>
            <a:r>
              <a:rPr lang="en-US" dirty="0"/>
              <a:t>use that to track </a:t>
            </a:r>
            <a:r>
              <a:rPr lang="en-US" dirty="0">
                <a:solidFill>
                  <a:srgbClr val="FF0000"/>
                </a:solidFill>
              </a:rPr>
              <a:t>rebalancing </a:t>
            </a:r>
            <a:r>
              <a:rPr lang="en-US">
                <a:solidFill>
                  <a:srgbClr val="FF0000"/>
                </a:solidFill>
              </a:rPr>
              <a:t>decisions </a:t>
            </a:r>
            <a:r>
              <a:rPr lang="en-US" smtClean="0">
                <a:solidFill>
                  <a:srgbClr val="FF0000"/>
                </a:solidFill>
              </a:rPr>
              <a:t/>
            </a:r>
            <a:br>
              <a:rPr lang="en-US" smtClean="0">
                <a:solidFill>
                  <a:srgbClr val="FF0000"/>
                </a:solidFill>
              </a:rPr>
            </a:br>
            <a:r>
              <a:rPr lang="en-US" smtClean="0"/>
              <a:t>from </a:t>
            </a:r>
            <a:r>
              <a:rPr lang="en-US" dirty="0"/>
              <a:t>not just a portfolio </a:t>
            </a:r>
            <a:r>
              <a:rPr lang="en-US"/>
              <a:t>standpoint </a:t>
            </a:r>
            <a:r>
              <a:rPr lang="en-US" smtClean="0"/>
              <a:t/>
            </a:r>
            <a:br>
              <a:rPr lang="en-US" smtClean="0"/>
            </a:br>
            <a:r>
              <a:rPr lang="en-US" smtClean="0"/>
              <a:t>but </a:t>
            </a:r>
            <a:r>
              <a:rPr lang="en-US" dirty="0"/>
              <a:t>also from a taxation standpoint.</a:t>
            </a:r>
            <a:endParaRPr lang="en-US" sz="32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92</a:t>
            </a:fld>
            <a:endParaRPr lang="zh-TW" altLang="en-US"/>
          </a:p>
        </p:txBody>
      </p:sp>
      <p:sp>
        <p:nvSpPr>
          <p:cNvPr id="5" name="Rectangle 4"/>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a:t>
            </a:r>
            <a:r>
              <a:rPr lang="en-US" sz="1000" dirty="0" err="1">
                <a:solidFill>
                  <a:schemeClr val="bg1">
                    <a:lumMod val="75000"/>
                  </a:schemeClr>
                </a:solidFill>
              </a:rPr>
              <a:t>www.vamsitalkstech.com</a:t>
            </a:r>
            <a:r>
              <a:rPr lang="en-US" sz="1000" dirty="0">
                <a:solidFill>
                  <a:schemeClr val="bg1">
                    <a:lumMod val="75000"/>
                  </a:schemeClr>
                </a:solidFill>
              </a:rPr>
              <a:t>/?p=2354</a:t>
            </a:r>
          </a:p>
        </p:txBody>
      </p:sp>
    </p:spTree>
    <p:extLst>
      <p:ext uri="{BB962C8B-B14F-4D97-AF65-F5344CB8AC3E}">
        <p14:creationId xmlns:p14="http://schemas.microsoft.com/office/powerpoint/2010/main" val="20873686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11" y="125760"/>
            <a:ext cx="8471569" cy="1272589"/>
          </a:xfrm>
        </p:spPr>
        <p:txBody>
          <a:bodyPr/>
          <a:lstStyle/>
          <a:p>
            <a:r>
              <a:rPr lang="en-US" smtClean="0">
                <a:solidFill>
                  <a:schemeClr val="accent1"/>
                </a:solidFill>
              </a:rPr>
              <a:t>Algorithms for a </a:t>
            </a:r>
            <a:r>
              <a:rPr lang="en-US" dirty="0" err="1" smtClean="0">
                <a:solidFill>
                  <a:schemeClr val="accent1"/>
                </a:solidFill>
              </a:rPr>
              <a:t>Robo</a:t>
            </a:r>
            <a:r>
              <a:rPr lang="en-US" dirty="0" smtClean="0">
                <a:solidFill>
                  <a:schemeClr val="accent1"/>
                </a:solidFill>
              </a:rPr>
              <a:t>-Advisor </a:t>
            </a:r>
            <a:r>
              <a:rPr lang="en-US" dirty="0">
                <a:solidFill>
                  <a:schemeClr val="accent1"/>
                </a:solidFill>
              </a:rPr>
              <a:t>(RA</a:t>
            </a:r>
            <a:r>
              <a:rPr lang="en-US" dirty="0" smtClean="0">
                <a:solidFill>
                  <a:schemeClr val="accent1"/>
                </a:solidFill>
              </a:rPr>
              <a:t>)</a:t>
            </a:r>
            <a:endParaRPr lang="en-US" dirty="0">
              <a:solidFill>
                <a:schemeClr val="accent1"/>
              </a:solidFill>
            </a:endParaRPr>
          </a:p>
        </p:txBody>
      </p:sp>
      <p:sp>
        <p:nvSpPr>
          <p:cNvPr id="3" name="Content Placeholder 2"/>
          <p:cNvSpPr>
            <a:spLocks noGrp="1"/>
          </p:cNvSpPr>
          <p:nvPr>
            <p:ph idx="1"/>
          </p:nvPr>
        </p:nvSpPr>
        <p:spPr>
          <a:xfrm>
            <a:off x="251520" y="1556792"/>
            <a:ext cx="8713539" cy="4896544"/>
          </a:xfrm>
        </p:spPr>
        <p:txBody>
          <a:bodyPr/>
          <a:lstStyle/>
          <a:p>
            <a:r>
              <a:rPr lang="en-US" dirty="0"/>
              <a:t>A </a:t>
            </a:r>
            <a:r>
              <a:rPr lang="en-US" dirty="0">
                <a:solidFill>
                  <a:srgbClr val="FF0000"/>
                </a:solidFill>
              </a:rPr>
              <a:t>mixture</a:t>
            </a:r>
            <a:r>
              <a:rPr lang="en-US" dirty="0"/>
              <a:t> of different </a:t>
            </a:r>
            <a:r>
              <a:rPr lang="en-US" dirty="0">
                <a:solidFill>
                  <a:srgbClr val="FF0000"/>
                </a:solidFill>
              </a:rPr>
              <a:t>algorithms</a:t>
            </a:r>
            <a:r>
              <a:rPr lang="en-US" dirty="0"/>
              <a:t> </a:t>
            </a:r>
            <a:r>
              <a:rPr lang="en-US" dirty="0" smtClean="0"/>
              <a:t/>
            </a:r>
            <a:br>
              <a:rPr lang="en-US" dirty="0" smtClean="0"/>
            </a:br>
            <a:r>
              <a:rPr lang="en-US" dirty="0" smtClean="0"/>
              <a:t>can </a:t>
            </a:r>
            <a:r>
              <a:rPr lang="en-US" dirty="0"/>
              <a:t>be used such as </a:t>
            </a:r>
            <a:r>
              <a:rPr lang="en-US" dirty="0" smtClean="0"/>
              <a:t/>
            </a:r>
            <a:br>
              <a:rPr lang="en-US" dirty="0" smtClean="0"/>
            </a:br>
            <a:r>
              <a:rPr lang="en-US" dirty="0" smtClean="0">
                <a:solidFill>
                  <a:srgbClr val="FF0000"/>
                </a:solidFill>
              </a:rPr>
              <a:t>Modern </a:t>
            </a:r>
            <a:r>
              <a:rPr lang="en-US" dirty="0">
                <a:solidFill>
                  <a:srgbClr val="FF0000"/>
                </a:solidFill>
              </a:rPr>
              <a:t>Portfolio Theory (MPT)</a:t>
            </a:r>
            <a:r>
              <a:rPr lang="en-US" dirty="0"/>
              <a:t>, </a:t>
            </a:r>
            <a:r>
              <a:rPr lang="en-US" dirty="0" smtClean="0"/>
              <a:t/>
            </a:r>
            <a:br>
              <a:rPr lang="en-US" dirty="0" smtClean="0"/>
            </a:br>
            <a:r>
              <a:rPr lang="en-US" dirty="0" smtClean="0">
                <a:solidFill>
                  <a:srgbClr val="FF0000"/>
                </a:solidFill>
              </a:rPr>
              <a:t>Capital </a:t>
            </a:r>
            <a:r>
              <a:rPr lang="en-US" dirty="0">
                <a:solidFill>
                  <a:srgbClr val="FF0000"/>
                </a:solidFill>
              </a:rPr>
              <a:t>Asset Pricing Model (CAPM)</a:t>
            </a:r>
            <a:r>
              <a:rPr lang="en-US" dirty="0"/>
              <a:t>, </a:t>
            </a:r>
            <a:r>
              <a:rPr lang="en-US" dirty="0" smtClean="0"/>
              <a:t/>
            </a:r>
            <a:br>
              <a:rPr lang="en-US" dirty="0" smtClean="0"/>
            </a:br>
            <a:r>
              <a:rPr lang="en-US" dirty="0" smtClean="0"/>
              <a:t>the </a:t>
            </a:r>
            <a:r>
              <a:rPr lang="en-US" dirty="0">
                <a:solidFill>
                  <a:srgbClr val="FF0000"/>
                </a:solidFill>
              </a:rPr>
              <a:t>Black </a:t>
            </a:r>
            <a:r>
              <a:rPr lang="en-US" dirty="0" err="1">
                <a:solidFill>
                  <a:srgbClr val="FF0000"/>
                </a:solidFill>
              </a:rPr>
              <a:t>Litterman</a:t>
            </a:r>
            <a:r>
              <a:rPr lang="en-US" dirty="0">
                <a:solidFill>
                  <a:srgbClr val="FF0000"/>
                </a:solidFill>
              </a:rPr>
              <a:t> Model</a:t>
            </a:r>
            <a:r>
              <a:rPr lang="en-US" dirty="0"/>
              <a:t>, </a:t>
            </a:r>
            <a:r>
              <a:rPr lang="en-US" sz="2800" dirty="0" smtClean="0"/>
              <a:t/>
            </a:r>
            <a:br>
              <a:rPr lang="en-US" sz="2800" dirty="0" smtClean="0"/>
            </a:br>
            <a:r>
              <a:rPr lang="en-US" dirty="0" smtClean="0"/>
              <a:t>the </a:t>
            </a:r>
            <a:r>
              <a:rPr lang="en-US" dirty="0" err="1">
                <a:solidFill>
                  <a:srgbClr val="FF0000"/>
                </a:solidFill>
              </a:rPr>
              <a:t>Fama</a:t>
            </a:r>
            <a:r>
              <a:rPr lang="en-US" dirty="0">
                <a:solidFill>
                  <a:srgbClr val="FF0000"/>
                </a:solidFill>
              </a:rPr>
              <a:t>-French </a:t>
            </a:r>
            <a:r>
              <a:rPr lang="en-US" dirty="0"/>
              <a:t>etc. </a:t>
            </a:r>
            <a:endParaRPr lang="en-US" dirty="0" smtClean="0"/>
          </a:p>
          <a:p>
            <a:pPr lvl="1"/>
            <a:r>
              <a:rPr lang="en-US" sz="3200" dirty="0" smtClean="0"/>
              <a:t>These </a:t>
            </a:r>
            <a:r>
              <a:rPr lang="en-US" sz="3200" dirty="0"/>
              <a:t>are used to allocate assets as well as to adjust positions based on market movements and conditions.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sp>
        <p:nvSpPr>
          <p:cNvPr id="5" name="Rectangle 4"/>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a:t>
            </a:r>
            <a:r>
              <a:rPr lang="en-US" sz="1000" dirty="0" err="1">
                <a:solidFill>
                  <a:schemeClr val="bg1">
                    <a:lumMod val="75000"/>
                  </a:schemeClr>
                </a:solidFill>
              </a:rPr>
              <a:t>www.vamsitalkstech.com</a:t>
            </a:r>
            <a:r>
              <a:rPr lang="en-US" sz="1000" dirty="0">
                <a:solidFill>
                  <a:schemeClr val="bg1">
                    <a:lumMod val="75000"/>
                  </a:schemeClr>
                </a:solidFill>
              </a:rPr>
              <a:t>/?p=2354</a:t>
            </a:r>
          </a:p>
        </p:txBody>
      </p:sp>
    </p:spTree>
    <p:extLst>
      <p:ext uri="{BB962C8B-B14F-4D97-AF65-F5344CB8AC3E}">
        <p14:creationId xmlns:p14="http://schemas.microsoft.com/office/powerpoint/2010/main" val="3610420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980730"/>
            <a:ext cx="8712968" cy="5539133"/>
          </a:xfrm>
        </p:spPr>
        <p:txBody>
          <a:bodyPr/>
          <a:lstStyle/>
          <a:p>
            <a:pPr marL="0" indent="0">
              <a:buNone/>
            </a:pPr>
            <a:r>
              <a:rPr lang="en-US" sz="2400" b="1" dirty="0"/>
              <a:t>Sample Portfolios – for an aggressive </a:t>
            </a:r>
            <a:r>
              <a:rPr lang="en-US" sz="2400" b="1" dirty="0" smtClean="0"/>
              <a:t>investor</a:t>
            </a:r>
          </a:p>
          <a:p>
            <a:pPr marL="0" indent="0">
              <a:buNone/>
            </a:pPr>
            <a:r>
              <a:rPr lang="en-US" sz="1800" b="1" dirty="0"/>
              <a:t> </a:t>
            </a:r>
            <a:r>
              <a:rPr lang="en-US" sz="1800" b="1" dirty="0" smtClean="0"/>
              <a:t>      1. Equity  </a:t>
            </a:r>
            <a:r>
              <a:rPr lang="en-US" sz="1800" b="1" dirty="0"/>
              <a:t>– 85%</a:t>
            </a:r>
          </a:p>
          <a:p>
            <a:pPr marL="0" indent="0">
              <a:buNone/>
            </a:pPr>
            <a:r>
              <a:rPr lang="en-US" sz="1800" dirty="0"/>
              <a:t>             A) US Domestic Stock (50%) </a:t>
            </a:r>
            <a:endParaRPr lang="en-US" sz="1800" dirty="0" smtClean="0"/>
          </a:p>
          <a:p>
            <a:pPr marL="0" indent="0">
              <a:buNone/>
            </a:pPr>
            <a:r>
              <a:rPr lang="en-US" sz="1800" dirty="0"/>
              <a:t>	</a:t>
            </a:r>
            <a:r>
              <a:rPr lang="en-US" sz="1800" dirty="0" smtClean="0"/>
              <a:t>– </a:t>
            </a:r>
            <a:r>
              <a:rPr lang="en-US" sz="1800" dirty="0"/>
              <a:t>Large Cap – 30%, Medium Cap – 10% , Small Cap – 10%, Dividend Stocks – 0%</a:t>
            </a:r>
          </a:p>
          <a:p>
            <a:pPr marL="0" indent="0">
              <a:buNone/>
            </a:pPr>
            <a:r>
              <a:rPr lang="en-US" sz="1800" dirty="0"/>
              <a:t>             B) Foreign Stock – (35%) </a:t>
            </a:r>
            <a:r>
              <a:rPr lang="en-US" sz="1800" dirty="0" smtClean="0"/>
              <a:t/>
            </a:r>
            <a:br>
              <a:rPr lang="en-US" sz="1800" dirty="0" smtClean="0"/>
            </a:br>
            <a:r>
              <a:rPr lang="en-US" sz="1800" dirty="0" smtClean="0"/>
              <a:t>                  –  </a:t>
            </a:r>
            <a:r>
              <a:rPr lang="en-US" sz="1800" dirty="0"/>
              <a:t>Emerging Markets – 18%, Developed Markets – 17% </a:t>
            </a:r>
          </a:p>
          <a:p>
            <a:pPr marL="0" indent="0">
              <a:buNone/>
            </a:pPr>
            <a:r>
              <a:rPr lang="en-US" sz="1800" b="1" dirty="0"/>
              <a:t>       2. Fixed Income – 5%</a:t>
            </a:r>
          </a:p>
          <a:p>
            <a:pPr marL="0" indent="0">
              <a:buNone/>
            </a:pPr>
            <a:r>
              <a:rPr lang="en-US" sz="1800" dirty="0"/>
              <a:t>             A) Developed Market Bonds  – 2%</a:t>
            </a:r>
          </a:p>
          <a:p>
            <a:pPr marL="0" indent="0">
              <a:buNone/>
            </a:pPr>
            <a:r>
              <a:rPr lang="en-US" sz="1800" dirty="0"/>
              <a:t>             B) US Bonds – 1%</a:t>
            </a:r>
          </a:p>
          <a:p>
            <a:pPr marL="0" indent="0">
              <a:buNone/>
            </a:pPr>
            <a:r>
              <a:rPr lang="en-US" sz="1800" dirty="0"/>
              <a:t>             C) International Bonds – 1%</a:t>
            </a:r>
          </a:p>
          <a:p>
            <a:pPr marL="0" indent="0">
              <a:buNone/>
            </a:pPr>
            <a:r>
              <a:rPr lang="en-US" sz="1800" dirty="0"/>
              <a:t>             D) Emerging Markets Bonds – 1%</a:t>
            </a:r>
          </a:p>
          <a:p>
            <a:pPr marL="0" indent="0">
              <a:buNone/>
            </a:pPr>
            <a:r>
              <a:rPr lang="en-US" sz="1800" b="1" dirty="0"/>
              <a:t>      3. Other – 5%</a:t>
            </a:r>
          </a:p>
          <a:p>
            <a:pPr marL="0" indent="0">
              <a:buNone/>
            </a:pPr>
            <a:r>
              <a:rPr lang="en-US" sz="1800" dirty="0"/>
              <a:t>             A) Real Estate  – 3%</a:t>
            </a:r>
          </a:p>
          <a:p>
            <a:pPr marL="0" indent="0">
              <a:buNone/>
            </a:pPr>
            <a:r>
              <a:rPr lang="en-US" sz="1800" dirty="0"/>
              <a:t>             B) Currencies – 0%</a:t>
            </a:r>
          </a:p>
          <a:p>
            <a:pPr marL="0" indent="0">
              <a:buNone/>
            </a:pPr>
            <a:r>
              <a:rPr lang="en-US" sz="1800" dirty="0"/>
              <a:t>             C) Gold and Precious Metals – 0%</a:t>
            </a:r>
          </a:p>
          <a:p>
            <a:pPr marL="0" indent="0">
              <a:buNone/>
            </a:pPr>
            <a:r>
              <a:rPr lang="en-US" sz="1800" dirty="0"/>
              <a:t>             D) Commodities – 2%</a:t>
            </a:r>
          </a:p>
          <a:p>
            <a:pPr marL="0" indent="0">
              <a:buNone/>
            </a:pPr>
            <a:r>
              <a:rPr lang="en-US" sz="1800" b="1" dirty="0"/>
              <a:t>       4. Cash – 5%</a:t>
            </a:r>
          </a:p>
          <a:p>
            <a:pPr marL="0" indent="0">
              <a:buNone/>
            </a:pPr>
            <a:endParaRPr lang="en-US" sz="18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94</a:t>
            </a:fld>
            <a:endParaRPr lang="zh-TW" altLang="en-US"/>
          </a:p>
        </p:txBody>
      </p:sp>
      <p:sp>
        <p:nvSpPr>
          <p:cNvPr id="5" name="Title 1"/>
          <p:cNvSpPr>
            <a:spLocks noGrp="1"/>
          </p:cNvSpPr>
          <p:nvPr>
            <p:ph type="title"/>
          </p:nvPr>
        </p:nvSpPr>
        <p:spPr>
          <a:xfrm>
            <a:off x="1" y="125761"/>
            <a:ext cx="8892479" cy="854968"/>
          </a:xfrm>
        </p:spPr>
        <p:txBody>
          <a:bodyPr/>
          <a:lstStyle/>
          <a:p>
            <a:r>
              <a:rPr lang="en-US" dirty="0" err="1" smtClean="0">
                <a:solidFill>
                  <a:schemeClr val="accent1"/>
                </a:solidFill>
              </a:rPr>
              <a:t>Robo</a:t>
            </a:r>
            <a:r>
              <a:rPr lang="en-US" dirty="0" smtClean="0">
                <a:solidFill>
                  <a:schemeClr val="accent1"/>
                </a:solidFill>
              </a:rPr>
              <a:t>-Advisor </a:t>
            </a:r>
            <a:r>
              <a:rPr lang="en-US" dirty="0">
                <a:solidFill>
                  <a:schemeClr val="accent1"/>
                </a:solidFill>
              </a:rPr>
              <a:t>(RA</a:t>
            </a:r>
            <a:r>
              <a:rPr lang="en-US" dirty="0" smtClean="0">
                <a:solidFill>
                  <a:schemeClr val="accent1"/>
                </a:solidFill>
              </a:rPr>
              <a:t>) </a:t>
            </a:r>
            <a:r>
              <a:rPr lang="en-US" dirty="0">
                <a:solidFill>
                  <a:schemeClr val="accent1"/>
                </a:solidFill>
              </a:rPr>
              <a:t>Sample Portfolios </a:t>
            </a:r>
          </a:p>
        </p:txBody>
      </p:sp>
      <p:sp>
        <p:nvSpPr>
          <p:cNvPr id="6" name="Rectangle 5"/>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a:t>
            </a:r>
            <a:r>
              <a:rPr lang="en-US" sz="1000" dirty="0" err="1">
                <a:solidFill>
                  <a:schemeClr val="bg1">
                    <a:lumMod val="75000"/>
                  </a:schemeClr>
                </a:solidFill>
              </a:rPr>
              <a:t>www.vamsitalkstech.com</a:t>
            </a:r>
            <a:r>
              <a:rPr lang="en-US" sz="1000" dirty="0">
                <a:solidFill>
                  <a:schemeClr val="bg1">
                    <a:lumMod val="75000"/>
                  </a:schemeClr>
                </a:solidFill>
              </a:rPr>
              <a:t>/?p=2354</a:t>
            </a:r>
          </a:p>
        </p:txBody>
      </p:sp>
    </p:spTree>
    <p:extLst>
      <p:ext uri="{BB962C8B-B14F-4D97-AF65-F5344CB8AC3E}">
        <p14:creationId xmlns:p14="http://schemas.microsoft.com/office/powerpoint/2010/main" val="20916643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86800" cy="936104"/>
          </a:xfrm>
        </p:spPr>
        <p:txBody>
          <a:bodyPr/>
          <a:lstStyle/>
          <a:p>
            <a:r>
              <a:rPr lang="en-US" dirty="0">
                <a:solidFill>
                  <a:schemeClr val="accent1"/>
                </a:solidFill>
              </a:rPr>
              <a:t>Architecture of a </a:t>
            </a:r>
            <a:r>
              <a:rPr lang="en-US" dirty="0" err="1">
                <a:solidFill>
                  <a:schemeClr val="accent1"/>
                </a:solidFill>
              </a:rPr>
              <a:t>Robo</a:t>
            </a:r>
            <a:r>
              <a:rPr lang="en-US" dirty="0">
                <a:solidFill>
                  <a:schemeClr val="accent1"/>
                </a:solidFill>
              </a:rPr>
              <a:t>-Advisor (RA</a:t>
            </a:r>
            <a:r>
              <a:rPr lang="en-US" dirty="0" smtClean="0">
                <a:solidFill>
                  <a:schemeClr val="accent1"/>
                </a:solidFill>
              </a:rPr>
              <a:t>)</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95</a:t>
            </a:fld>
            <a:endParaRPr lang="zh-TW" altLang="en-US"/>
          </a:p>
        </p:txBody>
      </p:sp>
      <p:sp>
        <p:nvSpPr>
          <p:cNvPr id="6" name="Rectangle 5"/>
          <p:cNvSpPr/>
          <p:nvPr/>
        </p:nvSpPr>
        <p:spPr>
          <a:xfrm>
            <a:off x="1835696" y="6611779"/>
            <a:ext cx="6102424" cy="246221"/>
          </a:xfrm>
          <a:prstGeom prst="rect">
            <a:avLst/>
          </a:prstGeom>
        </p:spPr>
        <p:txBody>
          <a:bodyPr wrap="square">
            <a:spAutoFit/>
          </a:bodyPr>
          <a:lstStyle/>
          <a:p>
            <a:pPr algn="ctr"/>
            <a:r>
              <a:rPr lang="en-US" sz="1000" dirty="0" smtClean="0">
                <a:solidFill>
                  <a:schemeClr val="bg1">
                    <a:lumMod val="75000"/>
                  </a:schemeClr>
                </a:solidFill>
              </a:rPr>
              <a:t>Source: </a:t>
            </a:r>
            <a:r>
              <a:rPr lang="en-US" sz="1000" dirty="0">
                <a:solidFill>
                  <a:schemeClr val="bg1">
                    <a:lumMod val="75000"/>
                  </a:schemeClr>
                </a:solidFill>
              </a:rPr>
              <a:t>http://</a:t>
            </a:r>
            <a:r>
              <a:rPr lang="en-US" sz="1000" dirty="0" err="1">
                <a:solidFill>
                  <a:schemeClr val="bg1">
                    <a:lumMod val="75000"/>
                  </a:schemeClr>
                </a:solidFill>
              </a:rPr>
              <a:t>hortonworks.com</a:t>
            </a:r>
            <a:r>
              <a:rPr lang="en-US" sz="1000" dirty="0">
                <a:solidFill>
                  <a:schemeClr val="bg1">
                    <a:lumMod val="75000"/>
                  </a:schemeClr>
                </a:solidFill>
              </a:rPr>
              <a:t>/blog/architecture-of-a-</a:t>
            </a:r>
            <a:r>
              <a:rPr lang="en-US" sz="1000" dirty="0" err="1">
                <a:solidFill>
                  <a:schemeClr val="bg1">
                    <a:lumMod val="75000"/>
                  </a:schemeClr>
                </a:solidFill>
              </a:rPr>
              <a:t>roboadvisor</a:t>
            </a:r>
            <a:r>
              <a:rPr lang="en-US" sz="1000" dirty="0">
                <a:solidFill>
                  <a:schemeClr val="bg1">
                    <a:lumMod val="75000"/>
                  </a:schemeClr>
                </a:solidFill>
              </a:rPr>
              <a: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584" r="8830" b="18159"/>
          <a:stretch/>
        </p:blipFill>
        <p:spPr>
          <a:xfrm>
            <a:off x="323528" y="1050897"/>
            <a:ext cx="8579870" cy="5534882"/>
          </a:xfrm>
          <a:prstGeom prst="rect">
            <a:avLst/>
          </a:prstGeom>
        </p:spPr>
      </p:pic>
    </p:spTree>
    <p:extLst>
      <p:ext uri="{BB962C8B-B14F-4D97-AF65-F5344CB8AC3E}">
        <p14:creationId xmlns:p14="http://schemas.microsoft.com/office/powerpoint/2010/main" val="3002318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34682"/>
          </a:xfrm>
        </p:spPr>
        <p:txBody>
          <a:bodyPr/>
          <a:lstStyle/>
          <a:p>
            <a:r>
              <a:rPr lang="en-US" altLang="zh-TW" sz="9600" dirty="0" smtClean="0">
                <a:solidFill>
                  <a:srgbClr val="FF0000"/>
                </a:solidFill>
              </a:rPr>
              <a:t>Financial </a:t>
            </a:r>
            <a:r>
              <a:rPr lang="en-US" altLang="zh-TW" sz="9600" dirty="0">
                <a:solidFill>
                  <a:srgbClr val="FF0000"/>
                </a:solidFill>
              </a:rPr>
              <a:t>Sentiment </a:t>
            </a:r>
            <a:r>
              <a:rPr lang="en-US" altLang="zh-TW" sz="9600" dirty="0" smtClean="0">
                <a:solidFill>
                  <a:srgbClr val="FF0000"/>
                </a:solidFill>
              </a:rPr>
              <a:t>Analysis</a:t>
            </a:r>
            <a:endParaRPr lang="zh-TW" altLang="en-US" sz="96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96</a:t>
            </a:fld>
            <a:endParaRPr lang="zh-TW" altLang="en-US"/>
          </a:p>
        </p:txBody>
      </p:sp>
    </p:spTree>
    <p:extLst>
      <p:ext uri="{BB962C8B-B14F-4D97-AF65-F5344CB8AC3E}">
        <p14:creationId xmlns:p14="http://schemas.microsoft.com/office/powerpoint/2010/main" val="2365908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169"/>
            <a:ext cx="8229600" cy="1143000"/>
          </a:xfrm>
        </p:spPr>
        <p:txBody>
          <a:bodyPr/>
          <a:lstStyle/>
          <a:p>
            <a:r>
              <a:rPr lang="en-US">
                <a:solidFill>
                  <a:schemeClr val="accent1"/>
                </a:solidFill>
              </a:rPr>
              <a:t>Big Data Approach to </a:t>
            </a:r>
            <a:r>
              <a:rPr lang="en-US" smtClean="0">
                <a:solidFill>
                  <a:schemeClr val="accent1"/>
                </a:solidFill>
              </a:rPr>
              <a:t>Combining </a:t>
            </a:r>
            <a:r>
              <a:rPr lang="en-US">
                <a:solidFill>
                  <a:schemeClr val="accent1"/>
                </a:solidFill>
              </a:rPr>
              <a:t>Internal and External Data</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97</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60848"/>
            <a:ext cx="9144000" cy="3974331"/>
          </a:xfrm>
          <a:prstGeom prst="rect">
            <a:avLst/>
          </a:prstGeom>
        </p:spPr>
      </p:pic>
      <p:sp>
        <p:nvSpPr>
          <p:cNvPr id="3" name="Rectangle 2"/>
          <p:cNvSpPr/>
          <p:nvPr/>
        </p:nvSpPr>
        <p:spPr>
          <a:xfrm>
            <a:off x="827583" y="6413266"/>
            <a:ext cx="7908413" cy="400110"/>
          </a:xfrm>
          <a:prstGeom prst="rect">
            <a:avLst/>
          </a:prstGeom>
        </p:spPr>
        <p:txBody>
          <a:bodyPr wrap="square">
            <a:spAutoFit/>
          </a:bodyPr>
          <a:lstStyle/>
          <a:p>
            <a:pPr algn="ctr"/>
            <a:r>
              <a:rPr lang="en-US" sz="1000" dirty="0" smtClean="0">
                <a:solidFill>
                  <a:schemeClr val="bg1">
                    <a:lumMod val="75000"/>
                  </a:schemeClr>
                </a:solidFill>
              </a:rPr>
              <a:t>Source: Susanne </a:t>
            </a:r>
            <a:r>
              <a:rPr lang="en-US" sz="1000" dirty="0">
                <a:solidFill>
                  <a:schemeClr val="bg1">
                    <a:lumMod val="75000"/>
                  </a:schemeClr>
                </a:solidFill>
              </a:rPr>
              <a:t>Chishti and Janos </a:t>
            </a:r>
            <a:r>
              <a:rPr lang="en-US" sz="1000" dirty="0" err="1">
                <a:solidFill>
                  <a:schemeClr val="bg1">
                    <a:lumMod val="75000"/>
                  </a:schemeClr>
                </a:solidFill>
              </a:rPr>
              <a:t>Barberis</a:t>
            </a:r>
            <a:r>
              <a:rPr lang="en-US" sz="1000" dirty="0">
                <a:solidFill>
                  <a:schemeClr val="bg1">
                    <a:lumMod val="75000"/>
                  </a:schemeClr>
                </a:solidFill>
              </a:rPr>
              <a:t>, </a:t>
            </a:r>
            <a:r>
              <a:rPr lang="en-US" sz="1000" dirty="0" smtClean="0">
                <a:solidFill>
                  <a:schemeClr val="bg1">
                    <a:lumMod val="75000"/>
                  </a:schemeClr>
                </a:solidFill>
              </a:rPr>
              <a:t/>
            </a:r>
            <a:br>
              <a:rPr lang="en-US" sz="1000" dirty="0" smtClean="0">
                <a:solidFill>
                  <a:schemeClr val="bg1">
                    <a:lumMod val="75000"/>
                  </a:schemeClr>
                </a:solidFill>
              </a:rPr>
            </a:br>
            <a:r>
              <a:rPr lang="en-US" sz="1000" dirty="0" smtClean="0">
                <a:solidFill>
                  <a:schemeClr val="bg1">
                    <a:lumMod val="75000"/>
                  </a:schemeClr>
                </a:solidFill>
              </a:rPr>
              <a:t>The </a:t>
            </a:r>
            <a:r>
              <a:rPr lang="en-US" sz="1000" dirty="0">
                <a:solidFill>
                  <a:schemeClr val="bg1">
                    <a:lumMod val="75000"/>
                  </a:schemeClr>
                </a:solidFill>
              </a:rPr>
              <a:t>FINTECH Book: The Financial Technology Handbook for Investors, Entrepreneurs and Visionaries, Wiley, 2016</a:t>
            </a:r>
          </a:p>
        </p:txBody>
      </p:sp>
    </p:spTree>
    <p:extLst>
      <p:ext uri="{BB962C8B-B14F-4D97-AF65-F5344CB8AC3E}">
        <p14:creationId xmlns:p14="http://schemas.microsoft.com/office/powerpoint/2010/main" val="13901517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171" y="33718"/>
            <a:ext cx="8229600" cy="1143000"/>
          </a:xfrm>
        </p:spPr>
        <p:txBody>
          <a:bodyPr/>
          <a:lstStyle/>
          <a:p>
            <a:r>
              <a:rPr lang="en-US" dirty="0">
                <a:solidFill>
                  <a:schemeClr val="accent1"/>
                </a:solidFill>
              </a:rPr>
              <a:t>Ultra‐Fast Text Analytics in</a:t>
            </a:r>
            <a:br>
              <a:rPr lang="en-US" dirty="0">
                <a:solidFill>
                  <a:schemeClr val="accent1"/>
                </a:solidFill>
              </a:rPr>
            </a:br>
            <a:r>
              <a:rPr lang="en-US" dirty="0">
                <a:solidFill>
                  <a:schemeClr val="accent1"/>
                </a:solidFill>
              </a:rPr>
              <a:t>Trading Strategies</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98</a:t>
            </a:fld>
            <a:endParaRPr lang="zh-TW" alt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1340768"/>
            <a:ext cx="8638545" cy="4922657"/>
          </a:xfrm>
          <a:prstGeom prst="rect">
            <a:avLst/>
          </a:prstGeom>
        </p:spPr>
      </p:pic>
      <p:sp>
        <p:nvSpPr>
          <p:cNvPr id="8" name="Rectangle 7"/>
          <p:cNvSpPr/>
          <p:nvPr/>
        </p:nvSpPr>
        <p:spPr>
          <a:xfrm>
            <a:off x="429170" y="6248345"/>
            <a:ext cx="8229601" cy="246221"/>
          </a:xfrm>
          <a:prstGeom prst="rect">
            <a:avLst/>
          </a:prstGeom>
        </p:spPr>
        <p:txBody>
          <a:bodyPr wrap="square">
            <a:spAutoFit/>
          </a:bodyPr>
          <a:lstStyle/>
          <a:p>
            <a:pPr algn="ctr"/>
            <a:r>
              <a:rPr lang="en-US" sz="1000" dirty="0">
                <a:solidFill>
                  <a:schemeClr val="bg1">
                    <a:lumMod val="75000"/>
                  </a:schemeClr>
                </a:solidFill>
              </a:rPr>
              <a:t>Twitter stock prices affected by </a:t>
            </a:r>
            <a:r>
              <a:rPr lang="en-US" sz="1000" dirty="0" smtClean="0">
                <a:solidFill>
                  <a:schemeClr val="bg1">
                    <a:lumMod val="75000"/>
                  </a:schemeClr>
                </a:solidFill>
              </a:rPr>
              <a:t>news,  Source</a:t>
            </a:r>
            <a:r>
              <a:rPr lang="en-US" sz="1000" dirty="0">
                <a:solidFill>
                  <a:schemeClr val="bg1">
                    <a:lumMod val="75000"/>
                  </a:schemeClr>
                </a:solidFill>
              </a:rPr>
              <a:t>: </a:t>
            </a:r>
            <a:r>
              <a:rPr lang="en-US" sz="1000" dirty="0" err="1">
                <a:solidFill>
                  <a:schemeClr val="bg1">
                    <a:lumMod val="75000"/>
                  </a:schemeClr>
                </a:solidFill>
              </a:rPr>
              <a:t>econob</a:t>
            </a:r>
            <a:endParaRPr lang="en-US" sz="1000" dirty="0">
              <a:solidFill>
                <a:schemeClr val="bg1">
                  <a:lumMod val="75000"/>
                </a:schemeClr>
              </a:solidFill>
            </a:endParaRPr>
          </a:p>
        </p:txBody>
      </p:sp>
      <p:sp>
        <p:nvSpPr>
          <p:cNvPr id="6" name="Rectangle 5"/>
          <p:cNvSpPr/>
          <p:nvPr/>
        </p:nvSpPr>
        <p:spPr>
          <a:xfrm>
            <a:off x="827583" y="6453336"/>
            <a:ext cx="7908413" cy="400110"/>
          </a:xfrm>
          <a:prstGeom prst="rect">
            <a:avLst/>
          </a:prstGeom>
        </p:spPr>
        <p:txBody>
          <a:bodyPr wrap="square">
            <a:spAutoFit/>
          </a:bodyPr>
          <a:lstStyle/>
          <a:p>
            <a:pPr algn="ctr"/>
            <a:r>
              <a:rPr lang="en-US" sz="1000" dirty="0" smtClean="0">
                <a:solidFill>
                  <a:schemeClr val="bg1">
                    <a:lumMod val="75000"/>
                  </a:schemeClr>
                </a:solidFill>
              </a:rPr>
              <a:t>Source: Susanne </a:t>
            </a:r>
            <a:r>
              <a:rPr lang="en-US" sz="1000" dirty="0">
                <a:solidFill>
                  <a:schemeClr val="bg1">
                    <a:lumMod val="75000"/>
                  </a:schemeClr>
                </a:solidFill>
              </a:rPr>
              <a:t>Chishti and Janos </a:t>
            </a:r>
            <a:r>
              <a:rPr lang="en-US" sz="1000" dirty="0" err="1">
                <a:solidFill>
                  <a:schemeClr val="bg1">
                    <a:lumMod val="75000"/>
                  </a:schemeClr>
                </a:solidFill>
              </a:rPr>
              <a:t>Barberis</a:t>
            </a:r>
            <a:r>
              <a:rPr lang="en-US" sz="1000" dirty="0">
                <a:solidFill>
                  <a:schemeClr val="bg1">
                    <a:lumMod val="75000"/>
                  </a:schemeClr>
                </a:solidFill>
              </a:rPr>
              <a:t>, </a:t>
            </a:r>
            <a:r>
              <a:rPr lang="en-US" sz="1000" dirty="0" smtClean="0">
                <a:solidFill>
                  <a:schemeClr val="bg1">
                    <a:lumMod val="75000"/>
                  </a:schemeClr>
                </a:solidFill>
              </a:rPr>
              <a:t/>
            </a:r>
            <a:br>
              <a:rPr lang="en-US" sz="1000" dirty="0" smtClean="0">
                <a:solidFill>
                  <a:schemeClr val="bg1">
                    <a:lumMod val="75000"/>
                  </a:schemeClr>
                </a:solidFill>
              </a:rPr>
            </a:br>
            <a:r>
              <a:rPr lang="en-US" sz="1000" dirty="0" smtClean="0">
                <a:solidFill>
                  <a:schemeClr val="bg1">
                    <a:lumMod val="75000"/>
                  </a:schemeClr>
                </a:solidFill>
              </a:rPr>
              <a:t>The </a:t>
            </a:r>
            <a:r>
              <a:rPr lang="en-US" sz="1000" dirty="0">
                <a:solidFill>
                  <a:schemeClr val="bg1">
                    <a:lumMod val="75000"/>
                  </a:schemeClr>
                </a:solidFill>
              </a:rPr>
              <a:t>FINTECH Book: The Financial Technology Handbook for Investors, Entrepreneurs and Visionaries, Wiley, 2016</a:t>
            </a:r>
          </a:p>
        </p:txBody>
      </p:sp>
    </p:spTree>
    <p:extLst>
      <p:ext uri="{BB962C8B-B14F-4D97-AF65-F5344CB8AC3E}">
        <p14:creationId xmlns:p14="http://schemas.microsoft.com/office/powerpoint/2010/main" val="18056816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1904" y="1076431"/>
            <a:ext cx="9130408" cy="1834285"/>
          </a:xfrm>
        </p:spPr>
        <p:txBody>
          <a:bodyPr>
            <a:noAutofit/>
          </a:bodyPr>
          <a:lstStyle/>
          <a:p>
            <a:r>
              <a:rPr lang="en-US" altLang="zh-TW" b="1" dirty="0">
                <a:solidFill>
                  <a:schemeClr val="accent1">
                    <a:lumMod val="75000"/>
                  </a:schemeClr>
                </a:solidFill>
              </a:rPr>
              <a:t>Deep Learning for </a:t>
            </a:r>
            <a:r>
              <a:rPr lang="en-US" altLang="zh-TW" b="1" dirty="0" smtClean="0">
                <a:solidFill>
                  <a:schemeClr val="accent1">
                    <a:lumMod val="75000"/>
                  </a:schemeClr>
                </a:solidFill>
              </a:rPr>
              <a:t/>
            </a:r>
            <a:br>
              <a:rPr lang="en-US" altLang="zh-TW" b="1" dirty="0" smtClean="0">
                <a:solidFill>
                  <a:schemeClr val="accent1">
                    <a:lumMod val="75000"/>
                  </a:schemeClr>
                </a:solidFill>
              </a:rPr>
            </a:br>
            <a:r>
              <a:rPr lang="en-US" altLang="zh-TW" b="1" dirty="0" smtClean="0">
                <a:solidFill>
                  <a:schemeClr val="accent1">
                    <a:lumMod val="75000"/>
                  </a:schemeClr>
                </a:solidFill>
              </a:rPr>
              <a:t>Financial </a:t>
            </a:r>
            <a:r>
              <a:rPr lang="en-US" altLang="zh-TW" b="1" dirty="0">
                <a:solidFill>
                  <a:schemeClr val="accent1">
                    <a:lumMod val="75000"/>
                  </a:schemeClr>
                </a:solidFill>
              </a:rPr>
              <a:t>Sentiment Analysis </a:t>
            </a:r>
            <a:r>
              <a:rPr lang="en-US" altLang="zh-TW" b="1" dirty="0" smtClean="0">
                <a:solidFill>
                  <a:schemeClr val="accent1">
                    <a:lumMod val="75000"/>
                  </a:schemeClr>
                </a:solidFill>
              </a:rPr>
              <a:t/>
            </a:r>
            <a:br>
              <a:rPr lang="en-US" altLang="zh-TW" b="1" dirty="0" smtClean="0">
                <a:solidFill>
                  <a:schemeClr val="accent1">
                    <a:lumMod val="75000"/>
                  </a:schemeClr>
                </a:solidFill>
              </a:rPr>
            </a:br>
            <a:r>
              <a:rPr lang="en-US" altLang="zh-TW" b="1" dirty="0" smtClean="0">
                <a:solidFill>
                  <a:schemeClr val="accent1">
                    <a:lumMod val="75000"/>
                  </a:schemeClr>
                </a:solidFill>
              </a:rPr>
              <a:t>on </a:t>
            </a:r>
            <a:r>
              <a:rPr lang="en-US" altLang="zh-TW" b="1" dirty="0">
                <a:solidFill>
                  <a:schemeClr val="accent1">
                    <a:lumMod val="75000"/>
                  </a:schemeClr>
                </a:solidFill>
              </a:rPr>
              <a:t>Finance News Providers</a:t>
            </a:r>
          </a:p>
        </p:txBody>
      </p:sp>
      <p:sp>
        <p:nvSpPr>
          <p:cNvPr id="6" name="矩形 5"/>
          <p:cNvSpPr/>
          <p:nvPr/>
        </p:nvSpPr>
        <p:spPr>
          <a:xfrm>
            <a:off x="2183808" y="4753445"/>
            <a:ext cx="2092304" cy="523220"/>
          </a:xfrm>
          <a:prstGeom prst="rect">
            <a:avLst/>
          </a:prstGeom>
        </p:spPr>
        <p:txBody>
          <a:bodyPr wrap="none">
            <a:spAutoFit/>
          </a:bodyPr>
          <a:lstStyle/>
          <a:p>
            <a:pPr algn="ctr"/>
            <a:r>
              <a:rPr lang="en-US" altLang="zh-TW" sz="2800" b="1" dirty="0" smtClean="0">
                <a:solidFill>
                  <a:schemeClr val="tx2"/>
                </a:solidFill>
                <a:latin typeface="+mj-lt"/>
                <a:ea typeface="Arial Unicode MS" pitchFamily="34" charset="-120"/>
                <a:cs typeface="Arial Unicode MS" pitchFamily="34" charset="-120"/>
              </a:rPr>
              <a:t>Min-</a:t>
            </a:r>
            <a:r>
              <a:rPr lang="en-US" altLang="zh-TW" sz="2800" b="1" dirty="0" err="1" smtClean="0">
                <a:solidFill>
                  <a:schemeClr val="tx2"/>
                </a:solidFill>
                <a:latin typeface="+mj-lt"/>
                <a:ea typeface="Arial Unicode MS" pitchFamily="34" charset="-120"/>
                <a:cs typeface="Arial Unicode MS" pitchFamily="34" charset="-120"/>
              </a:rPr>
              <a:t>Yuh</a:t>
            </a:r>
            <a:r>
              <a:rPr lang="en-US" altLang="zh-TW" sz="2800" b="1" dirty="0" smtClean="0">
                <a:solidFill>
                  <a:schemeClr val="tx2"/>
                </a:solidFill>
                <a:latin typeface="+mj-lt"/>
                <a:ea typeface="Arial Unicode MS" pitchFamily="34" charset="-120"/>
                <a:cs typeface="Arial Unicode MS" pitchFamily="34" charset="-120"/>
              </a:rPr>
              <a:t> Day</a:t>
            </a:r>
            <a:endParaRPr lang="zh-TW" altLang="en-US" sz="2800" b="1" dirty="0">
              <a:solidFill>
                <a:schemeClr val="tx2"/>
              </a:solidFill>
              <a:latin typeface="+mj-lt"/>
              <a:ea typeface="Arial Unicode MS" pitchFamily="34" charset="-120"/>
              <a:cs typeface="Arial Unicode MS" pitchFamily="34" charset="-120"/>
            </a:endParaRPr>
          </a:p>
        </p:txBody>
      </p:sp>
      <p:sp>
        <p:nvSpPr>
          <p:cNvPr id="14" name="矩形 13"/>
          <p:cNvSpPr/>
          <p:nvPr/>
        </p:nvSpPr>
        <p:spPr>
          <a:xfrm>
            <a:off x="4932040" y="4753445"/>
            <a:ext cx="2308645" cy="523220"/>
          </a:xfrm>
          <a:prstGeom prst="rect">
            <a:avLst/>
          </a:prstGeom>
        </p:spPr>
        <p:txBody>
          <a:bodyPr wrap="none">
            <a:spAutoFit/>
          </a:bodyPr>
          <a:lstStyle/>
          <a:p>
            <a:r>
              <a:rPr lang="en-US" altLang="zh-TW" sz="2800" b="1" dirty="0">
                <a:solidFill>
                  <a:schemeClr val="accent5">
                    <a:lumMod val="50000"/>
                  </a:schemeClr>
                </a:solidFill>
                <a:latin typeface="+mj-lt"/>
                <a:ea typeface="Arial Unicode MS" pitchFamily="34" charset="-120"/>
                <a:cs typeface="Arial Unicode MS" pitchFamily="34" charset="-120"/>
              </a:rPr>
              <a:t>Chia-Chou Lee</a:t>
            </a:r>
            <a:endParaRPr lang="zh-TW" altLang="en-US" sz="2800" b="1" dirty="0">
              <a:solidFill>
                <a:schemeClr val="accent5">
                  <a:lumMod val="50000"/>
                </a:schemeClr>
              </a:solidFill>
              <a:latin typeface="+mj-lt"/>
              <a:ea typeface="Arial Unicode MS" pitchFamily="34" charset="-120"/>
              <a:cs typeface="Arial Unicode MS" pitchFamily="34" charset="-120"/>
            </a:endParaRPr>
          </a:p>
        </p:txBody>
      </p:sp>
      <p:sp>
        <p:nvSpPr>
          <p:cNvPr id="3" name="矩形 2"/>
          <p:cNvSpPr/>
          <p:nvPr/>
        </p:nvSpPr>
        <p:spPr>
          <a:xfrm>
            <a:off x="1107322" y="5229919"/>
            <a:ext cx="6929355" cy="892552"/>
          </a:xfrm>
          <a:prstGeom prst="rect">
            <a:avLst/>
          </a:prstGeom>
        </p:spPr>
        <p:txBody>
          <a:bodyPr wrap="square">
            <a:spAutoFit/>
          </a:bodyPr>
          <a:lstStyle/>
          <a:p>
            <a:pPr algn="ctr"/>
            <a:r>
              <a:rPr lang="zh-TW" altLang="en-US" sz="2600" b="1" dirty="0">
                <a:solidFill>
                  <a:srgbClr val="C00000"/>
                </a:solidFill>
                <a:latin typeface="+mj-lt"/>
                <a:ea typeface="+mj-ea"/>
                <a:cs typeface="+mj-cs"/>
              </a:rPr>
              <a:t>Department of Information Management </a:t>
            </a:r>
          </a:p>
          <a:p>
            <a:pPr algn="ctr"/>
            <a:r>
              <a:rPr lang="zh-TW" altLang="en-US" sz="2600" b="1" dirty="0">
                <a:solidFill>
                  <a:srgbClr val="C00000"/>
                </a:solidFill>
                <a:latin typeface="+mj-lt"/>
                <a:ea typeface="+mj-ea"/>
                <a:cs typeface="+mj-cs"/>
              </a:rPr>
              <a:t>Tamkang University, Taiwan</a:t>
            </a:r>
          </a:p>
        </p:txBody>
      </p:sp>
      <p:pic>
        <p:nvPicPr>
          <p:cNvPr id="52" name="圖片 5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0542" y="3329057"/>
            <a:ext cx="1180531" cy="1478431"/>
          </a:xfrm>
          <a:prstGeom prst="rect">
            <a:avLst/>
          </a:prstGeom>
        </p:spPr>
      </p:pic>
      <p:sp>
        <p:nvSpPr>
          <p:cNvPr id="55" name="副標題 2"/>
          <p:cNvSpPr txBox="1">
            <a:spLocks/>
          </p:cNvSpPr>
          <p:nvPr/>
        </p:nvSpPr>
        <p:spPr>
          <a:xfrm>
            <a:off x="2195513" y="6165999"/>
            <a:ext cx="5113337" cy="287337"/>
          </a:xfrm>
          <a:prstGeom prst="rect">
            <a:avLst/>
          </a:prstGeom>
        </p:spPr>
        <p:txBody>
          <a:bodyPr>
            <a:normAutofit fontScale="77500" lnSpcReduction="20000"/>
          </a:bodyPr>
          <a:lstStyle/>
          <a:p>
            <a:pPr algn="ctr" fontAlgn="auto">
              <a:spcBef>
                <a:spcPct val="20000"/>
              </a:spcBef>
              <a:spcAft>
                <a:spcPts val="0"/>
              </a:spcAft>
              <a:buFont typeface="Arial" pitchFamily="34" charset="0"/>
              <a:buNone/>
              <a:defRPr/>
            </a:pPr>
            <a:r>
              <a:rPr kumimoji="0" lang="en-US" altLang="zh-TW" sz="2000" dirty="0">
                <a:solidFill>
                  <a:schemeClr val="tx1">
                    <a:tint val="75000"/>
                  </a:schemeClr>
                </a:solidFill>
                <a:latin typeface="+mn-lt"/>
                <a:ea typeface="+mn-ea"/>
                <a:hlinkClick r:id="rId4"/>
              </a:rPr>
              <a:t>myday@mail.tku.edu.tw</a:t>
            </a:r>
            <a:endParaRPr kumimoji="0" lang="en-US" altLang="zh-TW" sz="2000" dirty="0">
              <a:solidFill>
                <a:schemeClr val="tx1">
                  <a:tint val="75000"/>
                </a:schemeClr>
              </a:solidFill>
              <a:latin typeface="+mn-lt"/>
              <a:ea typeface="+mn-ea"/>
            </a:endParaRPr>
          </a:p>
        </p:txBody>
      </p:sp>
      <p:pic>
        <p:nvPicPr>
          <p:cNvPr id="56" name="Picture 5" descr="C:\Users\myday\Downloads\TKU-logo-12cm.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64350" y="71438"/>
            <a:ext cx="7683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文字方塊 14"/>
          <p:cNvSpPr txBox="1">
            <a:spLocks noChangeArrowheads="1"/>
          </p:cNvSpPr>
          <p:nvPr/>
        </p:nvSpPr>
        <p:spPr bwMode="auto">
          <a:xfrm>
            <a:off x="7632700" y="42863"/>
            <a:ext cx="1476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kumimoji="0" lang="en-US" altLang="zh-TW" sz="2400" b="1">
                <a:solidFill>
                  <a:srgbClr val="FF0000"/>
                </a:solidFill>
              </a:rPr>
              <a:t>Tamkang </a:t>
            </a:r>
            <a:br>
              <a:rPr kumimoji="0" lang="en-US" altLang="zh-TW" sz="2400" b="1">
                <a:solidFill>
                  <a:srgbClr val="FF0000"/>
                </a:solidFill>
              </a:rPr>
            </a:br>
            <a:r>
              <a:rPr kumimoji="0" lang="en-US" altLang="zh-TW" sz="2400" b="1">
                <a:solidFill>
                  <a:srgbClr val="FF0000"/>
                </a:solidFill>
              </a:rPr>
              <a:t>University</a:t>
            </a:r>
            <a:endParaRPr kumimoji="0" lang="zh-TW" altLang="en-US" sz="2400" b="1">
              <a:solidFill>
                <a:srgbClr val="FF0000"/>
              </a:solidFill>
            </a:endParaRPr>
          </a:p>
        </p:txBody>
      </p:sp>
      <p:pic>
        <p:nvPicPr>
          <p:cNvPr id="13" name="圖片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2075" y="77788"/>
            <a:ext cx="923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97257" y="3329057"/>
            <a:ext cx="1090967" cy="1499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副標題 2"/>
          <p:cNvSpPr txBox="1">
            <a:spLocks/>
          </p:cNvSpPr>
          <p:nvPr/>
        </p:nvSpPr>
        <p:spPr>
          <a:xfrm>
            <a:off x="971600" y="6635408"/>
            <a:ext cx="7200800" cy="222591"/>
          </a:xfrm>
          <a:prstGeom prst="rect">
            <a:avLst/>
          </a:prstGeom>
        </p:spPr>
        <p:txBody>
          <a:bodyPr vert="horz" lIns="91440" tIns="45720" rIns="91440" bIns="45720" rtlCol="0">
            <a:noAutofit/>
          </a:bodyPr>
          <a:lstStyle/>
          <a:p>
            <a:pPr lvl="0" algn="ctr">
              <a:defRPr/>
            </a:pPr>
            <a:r>
              <a:rPr lang="en-US" altLang="zh-TW" sz="1200" dirty="0" smtClean="0">
                <a:solidFill>
                  <a:schemeClr val="bg1">
                    <a:lumMod val="50000"/>
                  </a:schemeClr>
                </a:solidFill>
                <a:latin typeface="Calibri" charset="0"/>
                <a:ea typeface="Calibri" charset="0"/>
                <a:cs typeface="Calibri" charset="0"/>
              </a:rPr>
              <a:t>MSNDS 2016, IEEE/ACM ASONAM 2016, </a:t>
            </a:r>
            <a:r>
              <a:rPr lang="it-IT" altLang="zh-TW" sz="1200" dirty="0">
                <a:solidFill>
                  <a:schemeClr val="bg1">
                    <a:lumMod val="50000"/>
                  </a:schemeClr>
                </a:solidFill>
                <a:latin typeface="Calibri" charset="0"/>
                <a:ea typeface="Calibri" charset="0"/>
                <a:cs typeface="Calibri" charset="0"/>
              </a:rPr>
              <a:t>San Francisco, CA, USA, August 18-21, 2016</a:t>
            </a:r>
          </a:p>
        </p:txBody>
      </p:sp>
      <p:sp>
        <p:nvSpPr>
          <p:cNvPr id="16" name="矩形 21"/>
          <p:cNvSpPr/>
          <p:nvPr/>
        </p:nvSpPr>
        <p:spPr>
          <a:xfrm>
            <a:off x="99501" y="6464369"/>
            <a:ext cx="8764562" cy="276999"/>
          </a:xfrm>
          <a:prstGeom prst="rect">
            <a:avLst/>
          </a:prstGeom>
        </p:spPr>
        <p:txBody>
          <a:bodyPr wrap="square">
            <a:spAutoFit/>
          </a:bodyPr>
          <a:lstStyle/>
          <a:p>
            <a:pPr algn="ctr"/>
            <a:r>
              <a:rPr lang="en-US" altLang="zh-TW" sz="1200" dirty="0">
                <a:solidFill>
                  <a:schemeClr val="bg1">
                    <a:lumMod val="50000"/>
                  </a:schemeClr>
                </a:solidFill>
                <a:latin typeface="Calibri" charset="0"/>
                <a:ea typeface="Calibri" charset="0"/>
                <a:cs typeface="Calibri" charset="0"/>
              </a:rPr>
              <a:t>The 7th International Workshop on Mining and Analyzing Social Networks for Decision Support (MSNDS 2016)</a:t>
            </a:r>
            <a:endParaRPr lang="zh-TW" altLang="en-US" sz="1200" dirty="0">
              <a:solidFill>
                <a:schemeClr val="bg1">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1122985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12321</TotalTime>
  <Words>2762</Words>
  <Application>Microsoft Macintosh PowerPoint</Application>
  <PresentationFormat>On-screen Show (4:3)</PresentationFormat>
  <Paragraphs>736</Paragraphs>
  <Slides>139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139</vt:i4>
      </vt:variant>
    </vt:vector>
  </HeadingPairs>
  <TitlesOfParts>
    <vt:vector size="148" baseType="lpstr">
      <vt:lpstr>Arial Unicode MS</vt:lpstr>
      <vt:lpstr>Calibri</vt:lpstr>
      <vt:lpstr>Mangal</vt:lpstr>
      <vt:lpstr>MS PGothic</vt:lpstr>
      <vt:lpstr>Times New Roman</vt:lpstr>
      <vt:lpstr>新細明體</vt:lpstr>
      <vt:lpstr>標楷體</vt:lpstr>
      <vt:lpstr>Arial</vt:lpstr>
      <vt:lpstr>Office 佈景主題</vt:lpstr>
      <vt:lpstr>大數據行銷研究  Big Data Marketing Research</vt:lpstr>
      <vt:lpstr>PowerPoint Presentation</vt:lpstr>
      <vt:lpstr>PowerPoint Presentation</vt:lpstr>
      <vt:lpstr>PowerPoint Presentation</vt:lpstr>
      <vt:lpstr>Outline</vt:lpstr>
      <vt:lpstr>The FINTECH Book: The Financial Technology Handbook for Investors, Entrepreneurs and Visionaries,  Susanne Chishti and Janos Barberis, Wiley, 2016.</vt:lpstr>
      <vt:lpstr>FinTech Innovation:  From Robo-Advisors to Goal Based Investing and Gamification,  Paolo Sironi, Wiley, 2016</vt:lpstr>
      <vt:lpstr>FinTech</vt:lpstr>
      <vt:lpstr>Financial Technology</vt:lpstr>
      <vt:lpstr>FinTech</vt:lpstr>
      <vt:lpstr>Financial Technology FinTech</vt:lpstr>
      <vt:lpstr>Financial Services</vt:lpstr>
      <vt:lpstr>Money</vt:lpstr>
      <vt:lpstr>Market</vt:lpstr>
      <vt:lpstr>Financial Services</vt:lpstr>
      <vt:lpstr>Financial Revolution with Fintech</vt:lpstr>
      <vt:lpstr> FinTech: Financial Services Innovation</vt:lpstr>
      <vt:lpstr> FinTech:   Investment Management   Market Provisioning</vt:lpstr>
      <vt:lpstr> FinTech: Market Provisioning</vt:lpstr>
      <vt:lpstr> FinTech: Investment Management</vt:lpstr>
      <vt:lpstr>PowerPoint Presentation</vt:lpstr>
      <vt:lpstr> FinTech</vt:lpstr>
      <vt:lpstr>FinTech: Market Provisioning Smarter, Faster Machines</vt:lpstr>
      <vt:lpstr> FinTech: Investment Management</vt:lpstr>
      <vt:lpstr>FinTech for  Financial Services</vt:lpstr>
      <vt:lpstr>Fintech Companies</vt:lpstr>
      <vt:lpstr>Major Participants in the FinTech Ecosystem</vt:lpstr>
      <vt:lpstr>FinTech Ecosystem Development Framework</vt:lpstr>
      <vt:lpstr>The FinTech Innovation Ecosystem</vt:lpstr>
      <vt:lpstr>The U.S. FinTech landscape</vt:lpstr>
      <vt:lpstr>Fintech Startups</vt:lpstr>
      <vt:lpstr>Financial Technology (Fintech) Categories</vt:lpstr>
      <vt:lpstr>FinTech Ecosystem (April 2015)</vt:lpstr>
      <vt:lpstr>Financial Technology (FinTech)</vt:lpstr>
      <vt:lpstr>Financial Technology (FinTech)</vt:lpstr>
      <vt:lpstr>PowerPoint Presentation</vt:lpstr>
      <vt:lpstr>FinTech Landscape Enabling Technologies  Data &amp; Analytics</vt:lpstr>
      <vt:lpstr>PowerPoint Presentation</vt:lpstr>
      <vt:lpstr>Global Fintech Funding</vt:lpstr>
      <vt:lpstr>FinTech Startups Worldwide</vt:lpstr>
      <vt:lpstr>Fintech Startups WorldWide</vt:lpstr>
      <vt:lpstr>Fintech Startups WorldWide</vt:lpstr>
      <vt:lpstr>Fintech Startups WorldWide</vt:lpstr>
      <vt:lpstr>Fintech Startups WorldWide</vt:lpstr>
      <vt:lpstr>Fintech Startups WorldWide</vt:lpstr>
      <vt:lpstr>Fintech Startups WorldWide</vt:lpstr>
      <vt:lpstr>Fintech Startups WorldWide</vt:lpstr>
      <vt:lpstr>Fintech Startups WorldWide</vt:lpstr>
      <vt:lpstr>Fintech Startups WorldWide</vt:lpstr>
      <vt:lpstr>Fintech: Financial Technology</vt:lpstr>
      <vt:lpstr>Fintech: Unbunding the Bank</vt:lpstr>
      <vt:lpstr>Fintech: Unbunding the Bank</vt:lpstr>
      <vt:lpstr>Fintech: Financial Technology</vt:lpstr>
      <vt:lpstr>PowerPoint Presentation</vt:lpstr>
      <vt:lpstr>PowerPoint Presentation</vt:lpstr>
      <vt:lpstr>The New Alpha: 30+ Startups Providing Alternative Data For Sophisticated Investors</vt:lpstr>
      <vt:lpstr>The New Alpha: 30+ Startups Providing Alternative Data For Sophisticated Investors</vt:lpstr>
      <vt:lpstr>From Algorithmic Trading To Personal Finance Bots: 41 Startups Bringing  AI To Fintech</vt:lpstr>
      <vt:lpstr>From Algorithmic Trading To Personal Finance Bots: 41 Startups Bringing AI To Fintech</vt:lpstr>
      <vt:lpstr>PowerPoint Presentation</vt:lpstr>
      <vt:lpstr>PowerPoint Presentation</vt:lpstr>
      <vt:lpstr>Lending, Investments, And Personal Finance: 102 Startups Attacking The Retail Banking Value Chain</vt:lpstr>
      <vt:lpstr>From Point-Of-Sale To Money Transfers: 109 Startups Disrupting The Payments Industry</vt:lpstr>
      <vt:lpstr>Insurance Tech Rising: 135+ Insurance Startups Across P2P, Life, Commercial &amp; More</vt:lpstr>
      <vt:lpstr>Millennial Personal Finance: 63 Fintech Startups Targeting Millennials</vt:lpstr>
      <vt:lpstr>Marketing to Millenials</vt:lpstr>
      <vt:lpstr>Marketing to Millenials</vt:lpstr>
      <vt:lpstr>Marketing to Millenials</vt:lpstr>
      <vt:lpstr>Fintech for Millennials</vt:lpstr>
      <vt:lpstr>Fintech: Wealth Management</vt:lpstr>
      <vt:lpstr>Fintech: Personal Investing</vt:lpstr>
      <vt:lpstr>FinTech Marketing</vt:lpstr>
      <vt:lpstr>FinTech Trends</vt:lpstr>
      <vt:lpstr>FinTech  Big Data Analytics</vt:lpstr>
      <vt:lpstr>Blockchain Technology</vt:lpstr>
      <vt:lpstr>Blockchain Technology</vt:lpstr>
      <vt:lpstr>Blockchain Technology</vt:lpstr>
      <vt:lpstr>Blockchain Technology Potential Applications</vt:lpstr>
      <vt:lpstr>Blockchain Technology Potential Applications</vt:lpstr>
      <vt:lpstr>Fintech Robo Advisors</vt:lpstr>
      <vt:lpstr>Big Data Driven Disruption:  Robo-Advisor</vt:lpstr>
      <vt:lpstr>FinTech high-level classification</vt:lpstr>
      <vt:lpstr>Wealthfront: Fintech Robo Advisor</vt:lpstr>
      <vt:lpstr>A classic workflow for  financial recommendations</vt:lpstr>
      <vt:lpstr>Process of Robo Advisors</vt:lpstr>
      <vt:lpstr>Benefits of Robo Advisors</vt:lpstr>
      <vt:lpstr>Robo-Advisor Business Models</vt:lpstr>
      <vt:lpstr>Robo-Advisor Business Models</vt:lpstr>
      <vt:lpstr>Usecases of Robo-Advisors</vt:lpstr>
      <vt:lpstr>Business Requirements for a Robo-Advisor (RA)</vt:lpstr>
      <vt:lpstr>Algorithms for a Robo-Advisor (RA)</vt:lpstr>
      <vt:lpstr>Algorithms for a Robo-Advisor (RA)</vt:lpstr>
      <vt:lpstr>Algorithms for a Robo-Advisor (RA)</vt:lpstr>
      <vt:lpstr>Robo-Advisor (RA) Sample Portfolios </vt:lpstr>
      <vt:lpstr>Architecture of a Robo-Advisor (RA)</vt:lpstr>
      <vt:lpstr>Financial Sentiment Analysis</vt:lpstr>
      <vt:lpstr>Big Data Approach to Combining Internal and External Data</vt:lpstr>
      <vt:lpstr>Ultra‐Fast Text Analytics in Trading Strategies</vt:lpstr>
      <vt:lpstr>Deep Learning for  Financial Sentiment Analysis  on Finance News Providers</vt:lpstr>
      <vt:lpstr>Outline</vt:lpstr>
      <vt:lpstr>Introduction</vt:lpstr>
      <vt:lpstr>Financial Sentiment Analysis</vt:lpstr>
      <vt:lpstr>Motivation</vt:lpstr>
      <vt:lpstr>Research Gap</vt:lpstr>
      <vt:lpstr>Highlights</vt:lpstr>
      <vt:lpstr>The relationship between Events, News and Markets (price) through Information.</vt:lpstr>
      <vt:lpstr>Financial Sentiment Analysis</vt:lpstr>
      <vt:lpstr>System Architecture</vt:lpstr>
      <vt:lpstr>System Architecture</vt:lpstr>
      <vt:lpstr>Finance News Data</vt:lpstr>
      <vt:lpstr>Feature used for financial sentiment analysis</vt:lpstr>
      <vt:lpstr>Example of feature used for  Financial Sentiment Analysis</vt:lpstr>
      <vt:lpstr>Deep Learning and Neural Network</vt:lpstr>
      <vt:lpstr>Deep Learning and  Neural Networks</vt:lpstr>
      <vt:lpstr>Deep Learning and  Neural Networks</vt:lpstr>
      <vt:lpstr>Deep Learning and  Neural Networks</vt:lpstr>
      <vt:lpstr>Deep Neural Networks</vt:lpstr>
      <vt:lpstr>PowerPoint Presentation</vt:lpstr>
      <vt:lpstr>Comparison of editorial team and contents of news providers</vt:lpstr>
      <vt:lpstr>Developing  Finance Sentiment Dictionary</vt:lpstr>
      <vt:lpstr>Sample iMFinanceSD opinion words</vt:lpstr>
      <vt:lpstr>Experimental Results and Discussion</vt:lpstr>
      <vt:lpstr>Total news of each news provider for Financial Sentiment Analysis  (Text Data)</vt:lpstr>
      <vt:lpstr>ROI of 5 days trading with  Deep Learning predicting stock price trend</vt:lpstr>
      <vt:lpstr>ROI of 20 days trading with  Deep Learning predicting stock price trend</vt:lpstr>
      <vt:lpstr>ROI of 60 days trading with  Deep Learning predicting stock price trend</vt:lpstr>
      <vt:lpstr>ROI of 5 days with  Lexicon-based Trading</vt:lpstr>
      <vt:lpstr>ROI of 20 days with  Lexicon-based Trading</vt:lpstr>
      <vt:lpstr>ROI of 60 days with  Lexicon-based Trading</vt:lpstr>
      <vt:lpstr>ROI Heatmap of Lexicon-base Trading</vt:lpstr>
      <vt:lpstr>ROI Heatmap of Trading with  Deep Learning Approach</vt:lpstr>
      <vt:lpstr>Comparison of ROI Heatmap  from Various Finance News Media</vt:lpstr>
      <vt:lpstr>Conclusions</vt:lpstr>
      <vt:lpstr>Findings</vt:lpstr>
      <vt:lpstr>Contributions</vt:lpstr>
      <vt:lpstr>Managerial Implications</vt:lpstr>
      <vt:lpstr>Deep Learning for  Financial Sentiment Analysis  on Finance News Providers</vt:lpstr>
      <vt:lpstr>Summary</vt:lpstr>
      <vt:lpstr>References</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大數據行銷研究 (Big Data Marketing Research)</dc:title>
  <dc:creator>myday</dc:creator>
  <cp:keywords>大數據行銷研究 (Big Data Marketing Research)</cp:keywords>
  <dc:description>Data Mining (資料探勘)</dc:description>
  <cp:lastModifiedBy>Microsoft Office User</cp:lastModifiedBy>
  <cp:revision>701</cp:revision>
  <cp:lastPrinted>2016-12-30T05:56:18Z</cp:lastPrinted>
  <dcterms:created xsi:type="dcterms:W3CDTF">2011-02-14T23:24:00Z</dcterms:created>
  <dcterms:modified xsi:type="dcterms:W3CDTF">2016-12-30T05:57:32Z</dcterms:modified>
</cp:coreProperties>
</file>