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rels" ContentType="application/vnd.openxmlformats-package.relationships+xml"/>
  <Default Extension="emf" ContentType="image/x-emf"/>
  <Default Extension="vml" ContentType="application/vnd.openxmlformats-officedocument.vmlDrawing"/>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2"/>
  </p:notesMasterIdLst>
  <p:handoutMasterIdLst>
    <p:handoutMasterId r:id="rId213"/>
  </p:handoutMasterIdLst>
  <p:sldIdLst>
    <p:sldId id="848" r:id="rId2"/>
    <p:sldId id="832" r:id="rId3"/>
    <p:sldId id="942" r:id="rId4"/>
    <p:sldId id="943" r:id="rId5"/>
    <p:sldId id="1195" r:id="rId6"/>
    <p:sldId id="1203" r:id="rId7"/>
    <p:sldId id="1196" r:id="rId8"/>
    <p:sldId id="1197" r:id="rId9"/>
    <p:sldId id="1198" r:id="rId10"/>
    <p:sldId id="1199" r:id="rId11"/>
    <p:sldId id="1200" r:id="rId12"/>
    <p:sldId id="1201" r:id="rId13"/>
    <p:sldId id="949" r:id="rId14"/>
    <p:sldId id="950" r:id="rId15"/>
    <p:sldId id="951" r:id="rId16"/>
    <p:sldId id="952" r:id="rId17"/>
    <p:sldId id="953" r:id="rId18"/>
    <p:sldId id="954" r:id="rId19"/>
    <p:sldId id="955" r:id="rId20"/>
    <p:sldId id="956" r:id="rId21"/>
    <p:sldId id="957" r:id="rId22"/>
    <p:sldId id="958" r:id="rId23"/>
    <p:sldId id="959" r:id="rId24"/>
    <p:sldId id="960" r:id="rId25"/>
    <p:sldId id="961" r:id="rId26"/>
    <p:sldId id="962" r:id="rId27"/>
    <p:sldId id="963" r:id="rId28"/>
    <p:sldId id="964" r:id="rId29"/>
    <p:sldId id="965" r:id="rId30"/>
    <p:sldId id="966" r:id="rId31"/>
    <p:sldId id="967" r:id="rId32"/>
    <p:sldId id="968" r:id="rId33"/>
    <p:sldId id="969" r:id="rId34"/>
    <p:sldId id="970" r:id="rId35"/>
    <p:sldId id="971" r:id="rId36"/>
    <p:sldId id="972" r:id="rId37"/>
    <p:sldId id="973" r:id="rId38"/>
    <p:sldId id="974" r:id="rId39"/>
    <p:sldId id="975" r:id="rId40"/>
    <p:sldId id="976" r:id="rId41"/>
    <p:sldId id="977" r:id="rId42"/>
    <p:sldId id="978" r:id="rId43"/>
    <p:sldId id="979" r:id="rId44"/>
    <p:sldId id="980" r:id="rId45"/>
    <p:sldId id="981" r:id="rId46"/>
    <p:sldId id="982" r:id="rId47"/>
    <p:sldId id="983" r:id="rId48"/>
    <p:sldId id="1193" r:id="rId49"/>
    <p:sldId id="1194" r:id="rId50"/>
    <p:sldId id="984" r:id="rId51"/>
    <p:sldId id="985" r:id="rId52"/>
    <p:sldId id="986" r:id="rId53"/>
    <p:sldId id="987" r:id="rId54"/>
    <p:sldId id="989" r:id="rId55"/>
    <p:sldId id="1138" r:id="rId56"/>
    <p:sldId id="992" r:id="rId57"/>
    <p:sldId id="993" r:id="rId58"/>
    <p:sldId id="994" r:id="rId59"/>
    <p:sldId id="995" r:id="rId60"/>
    <p:sldId id="996" r:id="rId61"/>
    <p:sldId id="997" r:id="rId62"/>
    <p:sldId id="998" r:id="rId63"/>
    <p:sldId id="999" r:id="rId64"/>
    <p:sldId id="1000" r:id="rId65"/>
    <p:sldId id="1001" r:id="rId66"/>
    <p:sldId id="1002" r:id="rId67"/>
    <p:sldId id="1003" r:id="rId68"/>
    <p:sldId id="1204" r:id="rId69"/>
    <p:sldId id="1205" r:id="rId70"/>
    <p:sldId id="1206" r:id="rId71"/>
    <p:sldId id="1207" r:id="rId72"/>
    <p:sldId id="1208" r:id="rId73"/>
    <p:sldId id="1209" r:id="rId74"/>
    <p:sldId id="1210" r:id="rId75"/>
    <p:sldId id="1211" r:id="rId76"/>
    <p:sldId id="1212" r:id="rId77"/>
    <p:sldId id="1213" r:id="rId78"/>
    <p:sldId id="1214" r:id="rId79"/>
    <p:sldId id="1215" r:id="rId80"/>
    <p:sldId id="1216" r:id="rId81"/>
    <p:sldId id="1217" r:id="rId82"/>
    <p:sldId id="1218" r:id="rId83"/>
    <p:sldId id="1219" r:id="rId84"/>
    <p:sldId id="1220" r:id="rId85"/>
    <p:sldId id="1178" r:id="rId86"/>
    <p:sldId id="1179" r:id="rId87"/>
    <p:sldId id="1180" r:id="rId88"/>
    <p:sldId id="1181" r:id="rId89"/>
    <p:sldId id="1182" r:id="rId90"/>
    <p:sldId id="1184" r:id="rId91"/>
    <p:sldId id="1004" r:id="rId92"/>
    <p:sldId id="1005" r:id="rId93"/>
    <p:sldId id="1006" r:id="rId94"/>
    <p:sldId id="1007" r:id="rId95"/>
    <p:sldId id="1008" r:id="rId96"/>
    <p:sldId id="1009" r:id="rId97"/>
    <p:sldId id="1010" r:id="rId98"/>
    <p:sldId id="1011" r:id="rId99"/>
    <p:sldId id="1012" r:id="rId100"/>
    <p:sldId id="1013" r:id="rId101"/>
    <p:sldId id="1014" r:id="rId102"/>
    <p:sldId id="1015" r:id="rId103"/>
    <p:sldId id="1016" r:id="rId104"/>
    <p:sldId id="1173" r:id="rId105"/>
    <p:sldId id="1158" r:id="rId106"/>
    <p:sldId id="1159" r:id="rId107"/>
    <p:sldId id="1160" r:id="rId108"/>
    <p:sldId id="1161" r:id="rId109"/>
    <p:sldId id="1162" r:id="rId110"/>
    <p:sldId id="1163" r:id="rId111"/>
    <p:sldId id="1164" r:id="rId112"/>
    <p:sldId id="1165" r:id="rId113"/>
    <p:sldId id="1166" r:id="rId114"/>
    <p:sldId id="1167" r:id="rId115"/>
    <p:sldId id="1168" r:id="rId116"/>
    <p:sldId id="1169" r:id="rId117"/>
    <p:sldId id="1170" r:id="rId118"/>
    <p:sldId id="1171" r:id="rId119"/>
    <p:sldId id="1114" r:id="rId120"/>
    <p:sldId id="1115" r:id="rId121"/>
    <p:sldId id="1116" r:id="rId122"/>
    <p:sldId id="1117" r:id="rId123"/>
    <p:sldId id="1118" r:id="rId124"/>
    <p:sldId id="1119" r:id="rId125"/>
    <p:sldId id="1120" r:id="rId126"/>
    <p:sldId id="1121" r:id="rId127"/>
    <p:sldId id="1122" r:id="rId128"/>
    <p:sldId id="1123" r:id="rId129"/>
    <p:sldId id="1124" r:id="rId130"/>
    <p:sldId id="1024" r:id="rId131"/>
    <p:sldId id="1025" r:id="rId132"/>
    <p:sldId id="1026" r:id="rId133"/>
    <p:sldId id="1190" r:id="rId134"/>
    <p:sldId id="1175" r:id="rId135"/>
    <p:sldId id="1176" r:id="rId136"/>
    <p:sldId id="1177" r:id="rId137"/>
    <p:sldId id="1027" r:id="rId138"/>
    <p:sldId id="1028" r:id="rId139"/>
    <p:sldId id="1029" r:id="rId140"/>
    <p:sldId id="1030" r:id="rId141"/>
    <p:sldId id="1031" r:id="rId142"/>
    <p:sldId id="1032" r:id="rId143"/>
    <p:sldId id="1125" r:id="rId144"/>
    <p:sldId id="1126" r:id="rId145"/>
    <p:sldId id="1127" r:id="rId146"/>
    <p:sldId id="1128" r:id="rId147"/>
    <p:sldId id="1129" r:id="rId148"/>
    <p:sldId id="1130" r:id="rId149"/>
    <p:sldId id="1131" r:id="rId150"/>
    <p:sldId id="1132" r:id="rId151"/>
    <p:sldId id="1133" r:id="rId152"/>
    <p:sldId id="1174" r:id="rId153"/>
    <p:sldId id="1134" r:id="rId154"/>
    <p:sldId id="1033" r:id="rId155"/>
    <p:sldId id="1034" r:id="rId156"/>
    <p:sldId id="1035" r:id="rId157"/>
    <p:sldId id="1036" r:id="rId158"/>
    <p:sldId id="1037" r:id="rId159"/>
    <p:sldId id="1038" r:id="rId160"/>
    <p:sldId id="1039" r:id="rId161"/>
    <p:sldId id="1040" r:id="rId162"/>
    <p:sldId id="1041" r:id="rId163"/>
    <p:sldId id="1042" r:id="rId164"/>
    <p:sldId id="1043" r:id="rId165"/>
    <p:sldId id="1044" r:id="rId166"/>
    <p:sldId id="1045" r:id="rId167"/>
    <p:sldId id="1046" r:id="rId168"/>
    <p:sldId id="1047" r:id="rId169"/>
    <p:sldId id="1048" r:id="rId170"/>
    <p:sldId id="1049" r:id="rId171"/>
    <p:sldId id="1050" r:id="rId172"/>
    <p:sldId id="1051" r:id="rId173"/>
    <p:sldId id="1052" r:id="rId174"/>
    <p:sldId id="1053" r:id="rId175"/>
    <p:sldId id="1054" r:id="rId176"/>
    <p:sldId id="1055" r:id="rId177"/>
    <p:sldId id="1056" r:id="rId178"/>
    <p:sldId id="1057" r:id="rId179"/>
    <p:sldId id="1058" r:id="rId180"/>
    <p:sldId id="1085" r:id="rId181"/>
    <p:sldId id="1086" r:id="rId182"/>
    <p:sldId id="1087" r:id="rId183"/>
    <p:sldId id="1088" r:id="rId184"/>
    <p:sldId id="1089" r:id="rId185"/>
    <p:sldId id="1090" r:id="rId186"/>
    <p:sldId id="1091" r:id="rId187"/>
    <p:sldId id="1092" r:id="rId188"/>
    <p:sldId id="1093" r:id="rId189"/>
    <p:sldId id="1094" r:id="rId190"/>
    <p:sldId id="1095" r:id="rId191"/>
    <p:sldId id="1096" r:id="rId192"/>
    <p:sldId id="1097" r:id="rId193"/>
    <p:sldId id="1098" r:id="rId194"/>
    <p:sldId id="1099" r:id="rId195"/>
    <p:sldId id="1100" r:id="rId196"/>
    <p:sldId id="1101" r:id="rId197"/>
    <p:sldId id="1102" r:id="rId198"/>
    <p:sldId id="1103" r:id="rId199"/>
    <p:sldId id="1104" r:id="rId200"/>
    <p:sldId id="1105" r:id="rId201"/>
    <p:sldId id="1106" r:id="rId202"/>
    <p:sldId id="1107" r:id="rId203"/>
    <p:sldId id="1108" r:id="rId204"/>
    <p:sldId id="1109" r:id="rId205"/>
    <p:sldId id="1110" r:id="rId206"/>
    <p:sldId id="1111" r:id="rId207"/>
    <p:sldId id="1221" r:id="rId208"/>
    <p:sldId id="1192" r:id="rId209"/>
    <p:sldId id="1191" r:id="rId210"/>
    <p:sldId id="1113" r:id="rId211"/>
  </p:sldIdLst>
  <p:sldSz cx="9144000" cy="6858000" type="screen4x3"/>
  <p:notesSz cx="7315200" cy="96012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969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3652"/>
  </p:normalViewPr>
  <p:slideViewPr>
    <p:cSldViewPr>
      <p:cViewPr varScale="1">
        <p:scale>
          <a:sx n="103" d="100"/>
          <a:sy n="103" d="100"/>
        </p:scale>
        <p:origin x="1288" y="168"/>
      </p:cViewPr>
      <p:guideLst>
        <p:guide orient="horz" pos="2160"/>
        <p:guide pos="2880"/>
      </p:guideLst>
    </p:cSldViewPr>
  </p:slideViewPr>
  <p:outlineViewPr>
    <p:cViewPr>
      <p:scale>
        <a:sx n="33" d="100"/>
        <a:sy n="33" d="100"/>
      </p:scale>
      <p:origin x="78" y="14448"/>
    </p:cViewPr>
  </p:outlineViewPr>
  <p:notesTextViewPr>
    <p:cViewPr>
      <p:scale>
        <a:sx n="100" d="100"/>
        <a:sy n="100" d="100"/>
      </p:scale>
      <p:origin x="0" y="0"/>
    </p:cViewPr>
  </p:notesTextViewPr>
  <p:notesViewPr>
    <p:cSldViewPr>
      <p:cViewPr varScale="1">
        <p:scale>
          <a:sx n="48" d="100"/>
          <a:sy n="48" d="100"/>
        </p:scale>
        <p:origin x="-1368" y="-10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notesMaster" Target="notesMasters/notesMaster1.xml"/><Relationship Id="rId213" Type="http://schemas.openxmlformats.org/officeDocument/2006/relationships/handoutMaster" Target="handoutMasters/handoutMaster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14" Type="http://schemas.openxmlformats.org/officeDocument/2006/relationships/presProps" Target="presProps.xml"/><Relationship Id="rId215" Type="http://schemas.openxmlformats.org/officeDocument/2006/relationships/viewProps" Target="viewProps.xml"/><Relationship Id="rId216" Type="http://schemas.openxmlformats.org/officeDocument/2006/relationships/theme" Target="theme/theme1.xml"/><Relationship Id="rId2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0.wmf"/><Relationship Id="rId4" Type="http://schemas.openxmlformats.org/officeDocument/2006/relationships/image" Target="../media/image51.wmf"/><Relationship Id="rId5" Type="http://schemas.openxmlformats.org/officeDocument/2006/relationships/image" Target="../media/image52.wmf"/><Relationship Id="rId1" Type="http://schemas.openxmlformats.org/officeDocument/2006/relationships/image" Target="../media/image48.wmf"/><Relationship Id="rId2"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0.wmf"/><Relationship Id="rId4" Type="http://schemas.openxmlformats.org/officeDocument/2006/relationships/image" Target="../media/image51.wmf"/><Relationship Id="rId5" Type="http://schemas.openxmlformats.org/officeDocument/2006/relationships/image" Target="../media/image52.wmf"/><Relationship Id="rId6" Type="http://schemas.openxmlformats.org/officeDocument/2006/relationships/image" Target="../media/image57.wmf"/><Relationship Id="rId7" Type="http://schemas.openxmlformats.org/officeDocument/2006/relationships/image" Target="../media/image58.wmf"/><Relationship Id="rId8" Type="http://schemas.openxmlformats.org/officeDocument/2006/relationships/image" Target="../media/image59.wmf"/><Relationship Id="rId9" Type="http://schemas.openxmlformats.org/officeDocument/2006/relationships/image" Target="../media/image60.wmf"/><Relationship Id="rId1" Type="http://schemas.openxmlformats.org/officeDocument/2006/relationships/image" Target="../media/image56.wmf"/><Relationship Id="rId2"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wmf"/><Relationship Id="rId2" Type="http://schemas.openxmlformats.org/officeDocument/2006/relationships/image" Target="../media/image52.wmf"/><Relationship Id="rId3" Type="http://schemas.openxmlformats.org/officeDocument/2006/relationships/image" Target="../media/image6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wmf"/><Relationship Id="rId2" Type="http://schemas.openxmlformats.org/officeDocument/2006/relationships/image" Target="../media/image63.wmf"/><Relationship Id="rId3" Type="http://schemas.openxmlformats.org/officeDocument/2006/relationships/image" Target="../media/image6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wmf"/><Relationship Id="rId2" Type="http://schemas.openxmlformats.org/officeDocument/2006/relationships/image" Target="../media/image52.wmf"/><Relationship Id="rId3" Type="http://schemas.openxmlformats.org/officeDocument/2006/relationships/image" Target="../media/image6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4.wmf"/><Relationship Id="rId4" Type="http://schemas.openxmlformats.org/officeDocument/2006/relationships/image" Target="../media/image50.wmf"/><Relationship Id="rId5" Type="http://schemas.openxmlformats.org/officeDocument/2006/relationships/image" Target="../media/image63.wmf"/><Relationship Id="rId6" Type="http://schemas.openxmlformats.org/officeDocument/2006/relationships/image" Target="../media/image60.wmf"/><Relationship Id="rId1" Type="http://schemas.openxmlformats.org/officeDocument/2006/relationships/image" Target="../media/image51.wmf"/><Relationship Id="rId2" Type="http://schemas.openxmlformats.org/officeDocument/2006/relationships/image" Target="../media/image5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wmf"/><Relationship Id="rId2" Type="http://schemas.openxmlformats.org/officeDocument/2006/relationships/image" Target="../media/image5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wmf"/><Relationship Id="rId2" Type="http://schemas.openxmlformats.org/officeDocument/2006/relationships/image" Target="../media/image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zh-TW" altLang="en-US"/>
          </a:p>
        </p:txBody>
      </p:sp>
      <p:sp>
        <p:nvSpPr>
          <p:cNvPr id="3" name="日期版面配置區 2"/>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C72C0129-022D-401F-A52D-1F9820E15368}" type="datetimeFigureOut">
              <a:rPr lang="zh-TW" altLang="en-US"/>
              <a:pPr>
                <a:defRPr/>
              </a:pPr>
              <a:t>2016/12/22</a:t>
            </a:fld>
            <a:endParaRPr lang="zh-TW" altLang="en-US"/>
          </a:p>
        </p:txBody>
      </p:sp>
      <p:sp>
        <p:nvSpPr>
          <p:cNvPr id="4" name="頁尾版面配置區 3"/>
          <p:cNvSpPr>
            <a:spLocks noGrp="1"/>
          </p:cNvSpPr>
          <p:nvPr>
            <p:ph type="ftr" sz="quarter" idx="2"/>
          </p:nvPr>
        </p:nvSpPr>
        <p:spPr>
          <a:xfrm>
            <a:off x="0" y="9120188"/>
            <a:ext cx="3170238" cy="479425"/>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zh-TW" altLang="en-US"/>
          </a:p>
        </p:txBody>
      </p:sp>
      <p:sp>
        <p:nvSpPr>
          <p:cNvPr id="5" name="投影片編號版面配置區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96E8DF6-B054-4FFE-89D0-5CFE4CCCCF61}" type="slidenum">
              <a:rPr lang="zh-TW" altLang="en-US"/>
              <a:pPr>
                <a:defRPr/>
              </a:pPr>
              <a:t>‹#›</a:t>
            </a:fld>
            <a:endParaRPr lang="zh-TW" altLang="en-US"/>
          </a:p>
        </p:txBody>
      </p:sp>
    </p:spTree>
    <p:extLst>
      <p:ext uri="{BB962C8B-B14F-4D97-AF65-F5344CB8AC3E}">
        <p14:creationId xmlns:p14="http://schemas.microsoft.com/office/powerpoint/2010/main" val="3882865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3" name="日期版面配置區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kumimoji="0" sz="1300">
                <a:latin typeface="Calibri" pitchFamily="34" charset="0"/>
              </a:defRPr>
            </a:lvl1pPr>
          </a:lstStyle>
          <a:p>
            <a:pPr>
              <a:defRPr/>
            </a:pPr>
            <a:fld id="{398B6CEF-DEA6-4B03-93E6-02F71F0913F2}" type="datetimeFigureOut">
              <a:rPr lang="zh-TW" altLang="en-US"/>
              <a:pPr>
                <a:defRPr/>
              </a:pPr>
              <a:t>2016/12/22</a:t>
            </a:fld>
            <a:endParaRPr lang="zh-TW" altLang="en-US"/>
          </a:p>
        </p:txBody>
      </p:sp>
      <p:sp>
        <p:nvSpPr>
          <p:cNvPr id="4" name="投影片圖像版面配置區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zh-TW" altLang="en-US" noProof="0" smtClean="0"/>
          </a:p>
        </p:txBody>
      </p:sp>
      <p:sp>
        <p:nvSpPr>
          <p:cNvPr id="5" name="備忘稿版面配置區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7" name="投影片編號版面配置區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kumimoji="0" sz="1300">
                <a:latin typeface="Calibri" pitchFamily="34" charset="0"/>
              </a:defRPr>
            </a:lvl1pPr>
          </a:lstStyle>
          <a:p>
            <a:pPr>
              <a:defRPr/>
            </a:pPr>
            <a:fld id="{CC37BE81-25FA-464E-A2F0-A651BAE83B62}" type="slidenum">
              <a:rPr lang="zh-TW" altLang="en-US"/>
              <a:pPr>
                <a:defRPr/>
              </a:pPr>
              <a:t>‹#›</a:t>
            </a:fld>
            <a:endParaRPr lang="zh-TW" altLang="en-US"/>
          </a:p>
        </p:txBody>
      </p:sp>
    </p:spTree>
    <p:extLst>
      <p:ext uri="{BB962C8B-B14F-4D97-AF65-F5344CB8AC3E}">
        <p14:creationId xmlns:p14="http://schemas.microsoft.com/office/powerpoint/2010/main" val="24444363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新細明體" charset="0"/>
      </a:defRPr>
    </a:lvl1pPr>
    <a:lvl2pPr marL="457200" algn="l" rtl="0" eaLnBrk="0" fontAlgn="base" hangingPunct="0">
      <a:spcBef>
        <a:spcPct val="30000"/>
      </a:spcBef>
      <a:spcAft>
        <a:spcPct val="0"/>
      </a:spcAft>
      <a:defRPr sz="1200" kern="1200">
        <a:solidFill>
          <a:schemeClr val="tx1"/>
        </a:solidFill>
        <a:latin typeface="+mn-lt"/>
        <a:ea typeface="+mn-ea"/>
        <a:cs typeface="新細明體" charset="0"/>
      </a:defRPr>
    </a:lvl2pPr>
    <a:lvl3pPr marL="914400" algn="l" rtl="0" eaLnBrk="0" fontAlgn="base" hangingPunct="0">
      <a:spcBef>
        <a:spcPct val="30000"/>
      </a:spcBef>
      <a:spcAft>
        <a:spcPct val="0"/>
      </a:spcAft>
      <a:defRPr sz="1200" kern="1200">
        <a:solidFill>
          <a:schemeClr val="tx1"/>
        </a:solidFill>
        <a:latin typeface="+mn-lt"/>
        <a:ea typeface="+mn-ea"/>
        <a:cs typeface="新細明體" charset="0"/>
      </a:defRPr>
    </a:lvl3pPr>
    <a:lvl4pPr marL="1371600" algn="l" rtl="0" eaLnBrk="0" fontAlgn="base" hangingPunct="0">
      <a:spcBef>
        <a:spcPct val="30000"/>
      </a:spcBef>
      <a:spcAft>
        <a:spcPct val="0"/>
      </a:spcAft>
      <a:defRPr sz="1200" kern="1200">
        <a:solidFill>
          <a:schemeClr val="tx1"/>
        </a:solidFill>
        <a:latin typeface="+mn-lt"/>
        <a:ea typeface="+mn-ea"/>
        <a:cs typeface="新細明體" charset="0"/>
      </a:defRPr>
    </a:lvl4pPr>
    <a:lvl5pPr marL="1828800" algn="l" rtl="0" eaLnBrk="0" fontAlgn="base" hangingPunct="0">
      <a:spcBef>
        <a:spcPct val="30000"/>
      </a:spcBef>
      <a:spcAft>
        <a:spcPct val="0"/>
      </a:spcAft>
      <a:defRPr sz="1200" kern="1200">
        <a:solidFill>
          <a:schemeClr val="tx1"/>
        </a:solidFill>
        <a:latin typeface="+mn-lt"/>
        <a:ea typeface="+mn-ea"/>
        <a:cs typeface="新細明體"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zh-TW"/>
          </a:p>
        </p:txBody>
      </p:sp>
      <p:sp>
        <p:nvSpPr>
          <p:cNvPr id="1146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BA1D99E5-07A3-1449-9430-4EC9C4C142DA}" type="slidenum">
              <a:rPr kumimoji="0" lang="en-US" altLang="zh-TW" sz="1300">
                <a:latin typeface="Calibri" charset="0"/>
              </a:rPr>
              <a:pPr eaLnBrk="1" hangingPunct="1"/>
              <a:t>73</a:t>
            </a:fld>
            <a:endParaRPr kumimoji="0" lang="en-US" altLang="zh-TW" sz="1300">
              <a:latin typeface="Calibri" charset="0"/>
            </a:endParaRPr>
          </a:p>
        </p:txBody>
      </p:sp>
    </p:spTree>
    <p:extLst>
      <p:ext uri="{BB962C8B-B14F-4D97-AF65-F5344CB8AC3E}">
        <p14:creationId xmlns:p14="http://schemas.microsoft.com/office/powerpoint/2010/main" val="188994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100C9368-D63C-4FBA-97CA-23B8BF9BC207}" type="slidenum">
              <a:rPr lang="en-US" altLang="zh-TW" sz="1300">
                <a:ea typeface="MS PGothic" pitchFamily="34" charset="-128"/>
              </a:rPr>
              <a:pPr eaLnBrk="1" hangingPunct="1">
                <a:spcBef>
                  <a:spcPct val="0"/>
                </a:spcBef>
              </a:pPr>
              <a:t>171</a:t>
            </a:fld>
            <a:endParaRPr lang="en-US" altLang="zh-TW" sz="1300">
              <a:ea typeface="MS PGothic" pitchFamily="34" charset="-128"/>
            </a:endParaRPr>
          </a:p>
        </p:txBody>
      </p:sp>
    </p:spTree>
    <p:extLst>
      <p:ext uri="{BB962C8B-B14F-4D97-AF65-F5344CB8AC3E}">
        <p14:creationId xmlns:p14="http://schemas.microsoft.com/office/powerpoint/2010/main" val="46338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8B5CD7D0-104B-4248-A01A-A3BBDC81EC9D}" type="slidenum">
              <a:rPr lang="en-US" altLang="zh-TW" sz="1300">
                <a:ea typeface="MS PGothic" pitchFamily="34" charset="-128"/>
              </a:rPr>
              <a:pPr eaLnBrk="1" hangingPunct="1">
                <a:spcBef>
                  <a:spcPct val="0"/>
                </a:spcBef>
              </a:pPr>
              <a:t>172</a:t>
            </a:fld>
            <a:endParaRPr lang="en-US" altLang="zh-TW" sz="1300">
              <a:ea typeface="MS PGothic" pitchFamily="34" charset="-128"/>
            </a:endParaRPr>
          </a:p>
        </p:txBody>
      </p:sp>
    </p:spTree>
    <p:extLst>
      <p:ext uri="{BB962C8B-B14F-4D97-AF65-F5344CB8AC3E}">
        <p14:creationId xmlns:p14="http://schemas.microsoft.com/office/powerpoint/2010/main" val="424105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1CA92BEA-8E17-4438-A37B-1B35A9FF9DBF}" type="slidenum">
              <a:rPr lang="en-US" altLang="zh-TW" sz="1300">
                <a:ea typeface="MS PGothic" pitchFamily="34" charset="-128"/>
              </a:rPr>
              <a:pPr eaLnBrk="1" hangingPunct="1">
                <a:spcBef>
                  <a:spcPct val="0"/>
                </a:spcBef>
              </a:pPr>
              <a:t>173</a:t>
            </a:fld>
            <a:endParaRPr lang="en-US" altLang="zh-TW" sz="1300">
              <a:ea typeface="MS PGothic" pitchFamily="34" charset="-128"/>
            </a:endParaRPr>
          </a:p>
        </p:txBody>
      </p:sp>
    </p:spTree>
    <p:extLst>
      <p:ext uri="{BB962C8B-B14F-4D97-AF65-F5344CB8AC3E}">
        <p14:creationId xmlns:p14="http://schemas.microsoft.com/office/powerpoint/2010/main" val="951088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E358A5C3-F13C-4A7B-BA2A-288B3D683658}" type="slidenum">
              <a:rPr lang="en-US" altLang="zh-TW" sz="1300">
                <a:ea typeface="MS PGothic" pitchFamily="34" charset="-128"/>
              </a:rPr>
              <a:pPr eaLnBrk="1" hangingPunct="1">
                <a:spcBef>
                  <a:spcPct val="0"/>
                </a:spcBef>
              </a:pPr>
              <a:t>174</a:t>
            </a:fld>
            <a:endParaRPr lang="en-US" altLang="zh-TW" sz="1300">
              <a:ea typeface="MS PGothic" pitchFamily="34" charset="-128"/>
            </a:endParaRPr>
          </a:p>
        </p:txBody>
      </p:sp>
    </p:spTree>
    <p:extLst>
      <p:ext uri="{BB962C8B-B14F-4D97-AF65-F5344CB8AC3E}">
        <p14:creationId xmlns:p14="http://schemas.microsoft.com/office/powerpoint/2010/main" val="726110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12937A02-4450-425E-9C95-8EB4691BE431}" type="slidenum">
              <a:rPr lang="en-US" altLang="zh-TW" sz="1300">
                <a:ea typeface="MS PGothic" pitchFamily="34" charset="-128"/>
              </a:rPr>
              <a:pPr eaLnBrk="1" hangingPunct="1">
                <a:spcBef>
                  <a:spcPct val="0"/>
                </a:spcBef>
              </a:pPr>
              <a:t>175</a:t>
            </a:fld>
            <a:endParaRPr lang="en-US" altLang="zh-TW" sz="1300">
              <a:ea typeface="MS PGothic" pitchFamily="34" charset="-128"/>
            </a:endParaRPr>
          </a:p>
        </p:txBody>
      </p:sp>
    </p:spTree>
    <p:extLst>
      <p:ext uri="{BB962C8B-B14F-4D97-AF65-F5344CB8AC3E}">
        <p14:creationId xmlns:p14="http://schemas.microsoft.com/office/powerpoint/2010/main" val="1705811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44405B16-1824-48FD-85D2-75B4D3AACC92}" type="slidenum">
              <a:rPr lang="en-US" altLang="zh-TW" sz="1300">
                <a:ea typeface="MS PGothic" pitchFamily="34" charset="-128"/>
              </a:rPr>
              <a:pPr eaLnBrk="1" hangingPunct="1">
                <a:spcBef>
                  <a:spcPct val="0"/>
                </a:spcBef>
              </a:pPr>
              <a:t>176</a:t>
            </a:fld>
            <a:endParaRPr lang="en-US" altLang="zh-TW" sz="1300">
              <a:ea typeface="MS PGothic" pitchFamily="34" charset="-128"/>
            </a:endParaRPr>
          </a:p>
        </p:txBody>
      </p:sp>
    </p:spTree>
    <p:extLst>
      <p:ext uri="{BB962C8B-B14F-4D97-AF65-F5344CB8AC3E}">
        <p14:creationId xmlns:p14="http://schemas.microsoft.com/office/powerpoint/2010/main" val="371569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C52387F7-A02C-4924-B940-4C2234649019}" type="slidenum">
              <a:rPr lang="en-US" altLang="zh-TW" sz="1300">
                <a:ea typeface="MS PGothic" pitchFamily="34" charset="-128"/>
              </a:rPr>
              <a:pPr eaLnBrk="1" hangingPunct="1">
                <a:spcBef>
                  <a:spcPct val="0"/>
                </a:spcBef>
              </a:pPr>
              <a:t>177</a:t>
            </a:fld>
            <a:endParaRPr lang="en-US" altLang="zh-TW" sz="1300">
              <a:ea typeface="MS PGothic" pitchFamily="34" charset="-128"/>
            </a:endParaRPr>
          </a:p>
        </p:txBody>
      </p:sp>
    </p:spTree>
    <p:extLst>
      <p:ext uri="{BB962C8B-B14F-4D97-AF65-F5344CB8AC3E}">
        <p14:creationId xmlns:p14="http://schemas.microsoft.com/office/powerpoint/2010/main" val="1453709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CFED2F89-071D-4AA8-B99E-DE68F9D4E1B8}" type="slidenum">
              <a:rPr lang="en-US" altLang="zh-TW" sz="1300">
                <a:ea typeface="MS PGothic" pitchFamily="34" charset="-128"/>
              </a:rPr>
              <a:pPr eaLnBrk="1" hangingPunct="1">
                <a:spcBef>
                  <a:spcPct val="0"/>
                </a:spcBef>
              </a:pPr>
              <a:t>178</a:t>
            </a:fld>
            <a:endParaRPr lang="en-US" altLang="zh-TW" sz="1300">
              <a:ea typeface="MS PGothic" pitchFamily="34" charset="-128"/>
            </a:endParaRPr>
          </a:p>
        </p:txBody>
      </p:sp>
    </p:spTree>
    <p:extLst>
      <p:ext uri="{BB962C8B-B14F-4D97-AF65-F5344CB8AC3E}">
        <p14:creationId xmlns:p14="http://schemas.microsoft.com/office/powerpoint/2010/main" val="415028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E7CCCA55-EE44-4843-AF9C-EC4B40185647}" type="slidenum">
              <a:rPr lang="en-US" altLang="zh-TW" sz="1300">
                <a:ea typeface="MS PGothic" pitchFamily="34" charset="-128"/>
              </a:rPr>
              <a:pPr eaLnBrk="1" hangingPunct="1">
                <a:spcBef>
                  <a:spcPct val="0"/>
                </a:spcBef>
              </a:pPr>
              <a:t>179</a:t>
            </a:fld>
            <a:endParaRPr lang="en-US" altLang="zh-TW" sz="1300">
              <a:ea typeface="MS PGothic" pitchFamily="34" charset="-128"/>
            </a:endParaRPr>
          </a:p>
        </p:txBody>
      </p:sp>
    </p:spTree>
    <p:extLst>
      <p:ext uri="{BB962C8B-B14F-4D97-AF65-F5344CB8AC3E}">
        <p14:creationId xmlns:p14="http://schemas.microsoft.com/office/powerpoint/2010/main" val="564280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zh-TW"/>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E9EF395D-1899-DF4E-8365-8B85DFEEA0E8}" type="slidenum">
              <a:rPr kumimoji="0" lang="en-US" altLang="zh-TW" sz="1300">
                <a:latin typeface="Calibri" charset="0"/>
              </a:rPr>
              <a:pPr eaLnBrk="1" hangingPunct="1"/>
              <a:t>74</a:t>
            </a:fld>
            <a:endParaRPr kumimoji="0" lang="en-US" altLang="zh-TW" sz="1300">
              <a:latin typeface="Calibri" charset="0"/>
            </a:endParaRPr>
          </a:p>
        </p:txBody>
      </p:sp>
    </p:spTree>
    <p:extLst>
      <p:ext uri="{BB962C8B-B14F-4D97-AF65-F5344CB8AC3E}">
        <p14:creationId xmlns:p14="http://schemas.microsoft.com/office/powerpoint/2010/main" val="1719311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zh-TW"/>
          </a:p>
        </p:txBody>
      </p:sp>
      <p:sp>
        <p:nvSpPr>
          <p:cNvPr id="118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05C04079-0355-5543-BAF0-7A9C85FE84AD}" type="slidenum">
              <a:rPr kumimoji="0" lang="en-US" altLang="zh-TW" sz="1300">
                <a:latin typeface="Calibri" charset="0"/>
              </a:rPr>
              <a:pPr eaLnBrk="1" hangingPunct="1"/>
              <a:t>75</a:t>
            </a:fld>
            <a:endParaRPr kumimoji="0" lang="en-US" altLang="zh-TW" sz="1300">
              <a:latin typeface="Calibri" charset="0"/>
            </a:endParaRPr>
          </a:p>
        </p:txBody>
      </p:sp>
    </p:spTree>
    <p:extLst>
      <p:ext uri="{BB962C8B-B14F-4D97-AF65-F5344CB8AC3E}">
        <p14:creationId xmlns:p14="http://schemas.microsoft.com/office/powerpoint/2010/main" val="1767646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08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zh-TW"/>
          </a:p>
        </p:txBody>
      </p:sp>
      <p:sp>
        <p:nvSpPr>
          <p:cNvPr id="1208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FAF1AA20-C24D-7D42-8552-2A6963C61184}" type="slidenum">
              <a:rPr kumimoji="0" lang="en-US" altLang="zh-TW" sz="1300">
                <a:latin typeface="Calibri" charset="0"/>
              </a:rPr>
              <a:pPr eaLnBrk="1" hangingPunct="1"/>
              <a:t>76</a:t>
            </a:fld>
            <a:endParaRPr kumimoji="0" lang="en-US" altLang="zh-TW" sz="1300">
              <a:latin typeface="Calibri" charset="0"/>
            </a:endParaRPr>
          </a:p>
        </p:txBody>
      </p:sp>
    </p:spTree>
    <p:extLst>
      <p:ext uri="{BB962C8B-B14F-4D97-AF65-F5344CB8AC3E}">
        <p14:creationId xmlns:p14="http://schemas.microsoft.com/office/powerpoint/2010/main" val="367907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ea typeface="標楷體" charset="-120"/>
              </a:rPr>
              <a:t>Source: Sebastian Raschka (2015), Python Machine Learning, Packt Publishing</a:t>
            </a:r>
            <a:endParaRPr lang="en-US" altLang="zh-TW"/>
          </a:p>
          <a:p>
            <a:r>
              <a:rPr lang="en-US" altLang="zh-TW"/>
              <a:t>Source: http://www.amazon.com/Python-Machine-Learning-Sebastian-Raschka/dp/1783555130</a:t>
            </a:r>
          </a:p>
          <a:p>
            <a:endParaRPr lang="en-US" altLang="zh-TW"/>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新細明體" charset="-120"/>
              </a:defRPr>
            </a:lvl1pPr>
            <a:lvl2pPr marL="742950" indent="-285750" eaLnBrk="0" hangingPunct="0">
              <a:spcBef>
                <a:spcPct val="30000"/>
              </a:spcBef>
              <a:defRPr sz="1200">
                <a:solidFill>
                  <a:schemeClr val="tx1"/>
                </a:solidFill>
                <a:latin typeface="Calibri" charset="0"/>
                <a:ea typeface="新細明體" charset="-120"/>
              </a:defRPr>
            </a:lvl2pPr>
            <a:lvl3pPr marL="1143000" indent="-228600" eaLnBrk="0" hangingPunct="0">
              <a:spcBef>
                <a:spcPct val="30000"/>
              </a:spcBef>
              <a:defRPr sz="1200">
                <a:solidFill>
                  <a:schemeClr val="tx1"/>
                </a:solidFill>
                <a:latin typeface="Calibri" charset="0"/>
                <a:ea typeface="新細明體" charset="-120"/>
              </a:defRPr>
            </a:lvl3pPr>
            <a:lvl4pPr marL="1600200" indent="-228600" eaLnBrk="0" hangingPunct="0">
              <a:spcBef>
                <a:spcPct val="30000"/>
              </a:spcBef>
              <a:defRPr sz="1200">
                <a:solidFill>
                  <a:schemeClr val="tx1"/>
                </a:solidFill>
                <a:latin typeface="Calibri" charset="0"/>
                <a:ea typeface="新細明體" charset="-120"/>
              </a:defRPr>
            </a:lvl4pPr>
            <a:lvl5pPr marL="2057400" indent="-228600" eaLnBrk="0" hangingPunct="0">
              <a:spcBef>
                <a:spcPct val="30000"/>
              </a:spcBef>
              <a:defRPr sz="1200">
                <a:solidFill>
                  <a:schemeClr val="tx1"/>
                </a:solidFill>
                <a:latin typeface="Calibri" charset="0"/>
                <a:ea typeface="新細明體" charset="-120"/>
              </a:defRPr>
            </a:lvl5pPr>
            <a:lvl6pPr marL="2514600" indent="-228600" eaLnBrk="0" fontAlgn="base" hangingPunct="0">
              <a:spcBef>
                <a:spcPct val="30000"/>
              </a:spcBef>
              <a:spcAft>
                <a:spcPct val="0"/>
              </a:spcAft>
              <a:defRPr sz="1200">
                <a:solidFill>
                  <a:schemeClr val="tx1"/>
                </a:solidFill>
                <a:latin typeface="Calibri" charset="0"/>
                <a:ea typeface="新細明體" charset="-120"/>
              </a:defRPr>
            </a:lvl6pPr>
            <a:lvl7pPr marL="2971800" indent="-228600" eaLnBrk="0" fontAlgn="base" hangingPunct="0">
              <a:spcBef>
                <a:spcPct val="30000"/>
              </a:spcBef>
              <a:spcAft>
                <a:spcPct val="0"/>
              </a:spcAft>
              <a:defRPr sz="1200">
                <a:solidFill>
                  <a:schemeClr val="tx1"/>
                </a:solidFill>
                <a:latin typeface="Calibri" charset="0"/>
                <a:ea typeface="新細明體" charset="-120"/>
              </a:defRPr>
            </a:lvl7pPr>
            <a:lvl8pPr marL="3429000" indent="-228600" eaLnBrk="0" fontAlgn="base" hangingPunct="0">
              <a:spcBef>
                <a:spcPct val="30000"/>
              </a:spcBef>
              <a:spcAft>
                <a:spcPct val="0"/>
              </a:spcAft>
              <a:defRPr sz="1200">
                <a:solidFill>
                  <a:schemeClr val="tx1"/>
                </a:solidFill>
                <a:latin typeface="Calibri" charset="0"/>
                <a:ea typeface="新細明體" charset="-120"/>
              </a:defRPr>
            </a:lvl8pPr>
            <a:lvl9pPr marL="3886200" indent="-228600" eaLnBrk="0" fontAlgn="base" hangingPunct="0">
              <a:spcBef>
                <a:spcPct val="30000"/>
              </a:spcBef>
              <a:spcAft>
                <a:spcPct val="0"/>
              </a:spcAft>
              <a:defRPr sz="1200">
                <a:solidFill>
                  <a:schemeClr val="tx1"/>
                </a:solidFill>
                <a:latin typeface="Calibri" charset="0"/>
                <a:ea typeface="新細明體" charset="-120"/>
              </a:defRPr>
            </a:lvl9pPr>
          </a:lstStyle>
          <a:p>
            <a:pPr eaLnBrk="1" hangingPunct="1">
              <a:spcBef>
                <a:spcPct val="0"/>
              </a:spcBef>
            </a:pPr>
            <a:fld id="{1BFF8AC5-3679-4D4B-9A6F-375B13F24F12}" type="slidenum">
              <a:rPr lang="zh-TW" altLang="en-US" sz="1300"/>
              <a:pPr eaLnBrk="1" hangingPunct="1">
                <a:spcBef>
                  <a:spcPct val="0"/>
                </a:spcBef>
              </a:pPr>
              <a:t>87</a:t>
            </a:fld>
            <a:endParaRPr lang="zh-TW" altLang="en-US" sz="1300"/>
          </a:p>
        </p:txBody>
      </p:sp>
    </p:spTree>
    <p:extLst>
      <p:ext uri="{BB962C8B-B14F-4D97-AF65-F5344CB8AC3E}">
        <p14:creationId xmlns:p14="http://schemas.microsoft.com/office/powerpoint/2010/main" val="1271407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t>Source: </a:t>
            </a:r>
            <a:r>
              <a:rPr lang="en-US" altLang="zh-TW">
                <a:ea typeface="標楷體" charset="-120"/>
              </a:rPr>
              <a:t>Sunila Gollapudi (2016), Practical Machine Learning, Packt Publishing</a:t>
            </a:r>
          </a:p>
          <a:p>
            <a:r>
              <a:rPr lang="en-US" altLang="zh-TW"/>
              <a:t>Source: http://www.amazon.com/Practical-Machine-Learning-Sunila-Gollapudi/dp/178439968X</a:t>
            </a:r>
          </a:p>
          <a:p>
            <a:endParaRPr lang="en-US" altLang="zh-TW"/>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新細明體" charset="-120"/>
              </a:defRPr>
            </a:lvl1pPr>
            <a:lvl2pPr marL="742950" indent="-285750" eaLnBrk="0" hangingPunct="0">
              <a:spcBef>
                <a:spcPct val="30000"/>
              </a:spcBef>
              <a:defRPr sz="1200">
                <a:solidFill>
                  <a:schemeClr val="tx1"/>
                </a:solidFill>
                <a:latin typeface="Calibri" charset="0"/>
                <a:ea typeface="新細明體" charset="-120"/>
              </a:defRPr>
            </a:lvl2pPr>
            <a:lvl3pPr marL="1143000" indent="-228600" eaLnBrk="0" hangingPunct="0">
              <a:spcBef>
                <a:spcPct val="30000"/>
              </a:spcBef>
              <a:defRPr sz="1200">
                <a:solidFill>
                  <a:schemeClr val="tx1"/>
                </a:solidFill>
                <a:latin typeface="Calibri" charset="0"/>
                <a:ea typeface="新細明體" charset="-120"/>
              </a:defRPr>
            </a:lvl3pPr>
            <a:lvl4pPr marL="1600200" indent="-228600" eaLnBrk="0" hangingPunct="0">
              <a:spcBef>
                <a:spcPct val="30000"/>
              </a:spcBef>
              <a:defRPr sz="1200">
                <a:solidFill>
                  <a:schemeClr val="tx1"/>
                </a:solidFill>
                <a:latin typeface="Calibri" charset="0"/>
                <a:ea typeface="新細明體" charset="-120"/>
              </a:defRPr>
            </a:lvl4pPr>
            <a:lvl5pPr marL="2057400" indent="-228600" eaLnBrk="0" hangingPunct="0">
              <a:spcBef>
                <a:spcPct val="30000"/>
              </a:spcBef>
              <a:defRPr sz="1200">
                <a:solidFill>
                  <a:schemeClr val="tx1"/>
                </a:solidFill>
                <a:latin typeface="Calibri" charset="0"/>
                <a:ea typeface="新細明體" charset="-120"/>
              </a:defRPr>
            </a:lvl5pPr>
            <a:lvl6pPr marL="2514600" indent="-228600" eaLnBrk="0" fontAlgn="base" hangingPunct="0">
              <a:spcBef>
                <a:spcPct val="30000"/>
              </a:spcBef>
              <a:spcAft>
                <a:spcPct val="0"/>
              </a:spcAft>
              <a:defRPr sz="1200">
                <a:solidFill>
                  <a:schemeClr val="tx1"/>
                </a:solidFill>
                <a:latin typeface="Calibri" charset="0"/>
                <a:ea typeface="新細明體" charset="-120"/>
              </a:defRPr>
            </a:lvl6pPr>
            <a:lvl7pPr marL="2971800" indent="-228600" eaLnBrk="0" fontAlgn="base" hangingPunct="0">
              <a:spcBef>
                <a:spcPct val="30000"/>
              </a:spcBef>
              <a:spcAft>
                <a:spcPct val="0"/>
              </a:spcAft>
              <a:defRPr sz="1200">
                <a:solidFill>
                  <a:schemeClr val="tx1"/>
                </a:solidFill>
                <a:latin typeface="Calibri" charset="0"/>
                <a:ea typeface="新細明體" charset="-120"/>
              </a:defRPr>
            </a:lvl7pPr>
            <a:lvl8pPr marL="3429000" indent="-228600" eaLnBrk="0" fontAlgn="base" hangingPunct="0">
              <a:spcBef>
                <a:spcPct val="30000"/>
              </a:spcBef>
              <a:spcAft>
                <a:spcPct val="0"/>
              </a:spcAft>
              <a:defRPr sz="1200">
                <a:solidFill>
                  <a:schemeClr val="tx1"/>
                </a:solidFill>
                <a:latin typeface="Calibri" charset="0"/>
                <a:ea typeface="新細明體" charset="-120"/>
              </a:defRPr>
            </a:lvl8pPr>
            <a:lvl9pPr marL="3886200" indent="-228600" eaLnBrk="0" fontAlgn="base" hangingPunct="0">
              <a:spcBef>
                <a:spcPct val="30000"/>
              </a:spcBef>
              <a:spcAft>
                <a:spcPct val="0"/>
              </a:spcAft>
              <a:defRPr sz="1200">
                <a:solidFill>
                  <a:schemeClr val="tx1"/>
                </a:solidFill>
                <a:latin typeface="Calibri" charset="0"/>
                <a:ea typeface="新細明體" charset="-120"/>
              </a:defRPr>
            </a:lvl9pPr>
          </a:lstStyle>
          <a:p>
            <a:pPr eaLnBrk="1" hangingPunct="1">
              <a:spcBef>
                <a:spcPct val="0"/>
              </a:spcBef>
            </a:pPr>
            <a:fld id="{3BA9EC2C-C8F9-EE4F-91E7-C73BC5E7398C}" type="slidenum">
              <a:rPr lang="zh-TW" altLang="en-US" sz="1300"/>
              <a:pPr eaLnBrk="1" hangingPunct="1">
                <a:spcBef>
                  <a:spcPct val="0"/>
                </a:spcBef>
              </a:pPr>
              <a:t>88</a:t>
            </a:fld>
            <a:endParaRPr lang="zh-TW" altLang="en-US" sz="1300"/>
          </a:p>
        </p:txBody>
      </p:sp>
    </p:spTree>
    <p:extLst>
      <p:ext uri="{BB962C8B-B14F-4D97-AF65-F5344CB8AC3E}">
        <p14:creationId xmlns:p14="http://schemas.microsoft.com/office/powerpoint/2010/main" val="388084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106</a:t>
            </a:fld>
            <a:endParaRPr lang="zh-TW" altLang="en-US"/>
          </a:p>
        </p:txBody>
      </p:sp>
    </p:spTree>
    <p:extLst>
      <p:ext uri="{BB962C8B-B14F-4D97-AF65-F5344CB8AC3E}">
        <p14:creationId xmlns:p14="http://schemas.microsoft.com/office/powerpoint/2010/main" val="344711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EA85FAF1-02F9-4605-B17A-D63D119C7065}" type="slidenum">
              <a:rPr lang="en-US" altLang="zh-TW" sz="1300">
                <a:ea typeface="MS PGothic" pitchFamily="34" charset="-128"/>
              </a:rPr>
              <a:pPr eaLnBrk="1" hangingPunct="1">
                <a:spcBef>
                  <a:spcPct val="0"/>
                </a:spcBef>
              </a:pPr>
              <a:t>169</a:t>
            </a:fld>
            <a:endParaRPr lang="en-US" altLang="zh-TW" sz="1300">
              <a:ea typeface="MS PGothic" pitchFamily="34" charset="-128"/>
            </a:endParaRPr>
          </a:p>
        </p:txBody>
      </p:sp>
    </p:spTree>
    <p:extLst>
      <p:ext uri="{BB962C8B-B14F-4D97-AF65-F5344CB8AC3E}">
        <p14:creationId xmlns:p14="http://schemas.microsoft.com/office/powerpoint/2010/main" val="1142559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56F82036-1547-4419-95EC-BD3B377E1960}" type="slidenum">
              <a:rPr lang="en-US" altLang="zh-TW" sz="1300">
                <a:ea typeface="MS PGothic" pitchFamily="34" charset="-128"/>
              </a:rPr>
              <a:pPr eaLnBrk="1" hangingPunct="1">
                <a:spcBef>
                  <a:spcPct val="0"/>
                </a:spcBef>
              </a:pPr>
              <a:t>170</a:t>
            </a:fld>
            <a:endParaRPr lang="en-US" altLang="zh-TW" sz="1300">
              <a:ea typeface="MS PGothic" pitchFamily="34" charset="-128"/>
            </a:endParaRPr>
          </a:p>
        </p:txBody>
      </p:sp>
    </p:spTree>
    <p:extLst>
      <p:ext uri="{BB962C8B-B14F-4D97-AF65-F5344CB8AC3E}">
        <p14:creationId xmlns:p14="http://schemas.microsoft.com/office/powerpoint/2010/main" val="51142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b="1" baseline="0">
                <a:latin typeface="Calibri" pitchFamily="34" charset="0"/>
                <a:ea typeface="標楷體" pitchFamily="65" charset="-120"/>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b="1" baseline="0">
                <a:solidFill>
                  <a:schemeClr val="tx1">
                    <a:tint val="75000"/>
                  </a:schemeClr>
                </a:solidFill>
                <a:latin typeface="Calibri" pitchFamily="34" charset="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D8A174DE-7399-4FAF-8713-5B9736F2F8B2}" type="datetime1">
              <a:rPr lang="zh-TW" altLang="en-US"/>
              <a:pPr>
                <a:defRPr/>
              </a:pPr>
              <a:t>2016/12/22</a:t>
            </a:fld>
            <a:endParaRPr lang="zh-TW" altLang="en-US"/>
          </a:p>
        </p:txBody>
      </p:sp>
      <p:sp>
        <p:nvSpPr>
          <p:cNvPr id="5" name="頁尾版面配置區 4"/>
          <p:cNvSpPr>
            <a:spLocks noGrp="1"/>
          </p:cNvSpPr>
          <p:nvPr>
            <p:ph type="ftr" sz="quarter" idx="11"/>
          </p:nvPr>
        </p:nvSpPr>
        <p:spPr>
          <a:xfrm>
            <a:off x="2987675"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7932B402-6D6A-4C9A-A75A-FDAD2E780D65}" type="slidenum">
              <a:rPr lang="zh-TW" altLang="en-US"/>
              <a:pPr>
                <a:defRPr/>
              </a:pPr>
              <a:t>‹#›</a:t>
            </a:fld>
            <a:endParaRPr lang="zh-TW" altLang="en-US"/>
          </a:p>
        </p:txBody>
      </p:sp>
    </p:spTree>
    <p:extLst>
      <p:ext uri="{BB962C8B-B14F-4D97-AF65-F5344CB8AC3E}">
        <p14:creationId xmlns:p14="http://schemas.microsoft.com/office/powerpoint/2010/main" val="1926387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655B8974-7798-42B3-A1B4-27D4BF8EA247}" type="datetime1">
              <a:rPr lang="zh-TW" altLang="en-US"/>
              <a:pPr>
                <a:defRPr/>
              </a:pPr>
              <a:t>2016/12/22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5DCEEE9-7387-4C83-BCC0-B99AD344B485}" type="slidenum">
              <a:rPr lang="zh-TW" altLang="en-US"/>
              <a:pPr>
                <a:defRPr/>
              </a:pPr>
              <a:t>‹#›</a:t>
            </a:fld>
            <a:endParaRPr lang="zh-TW" altLang="en-US"/>
          </a:p>
        </p:txBody>
      </p:sp>
    </p:spTree>
    <p:extLst>
      <p:ext uri="{BB962C8B-B14F-4D97-AF65-F5344CB8AC3E}">
        <p14:creationId xmlns:p14="http://schemas.microsoft.com/office/powerpoint/2010/main" val="23208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6649D65A-E779-4EBC-8F20-05FD1E789EF8}" type="datetime1">
              <a:rPr lang="zh-TW" altLang="en-US"/>
              <a:pPr>
                <a:defRPr/>
              </a:pPr>
              <a:t>2016/12/22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33180FC-6B0B-4AD0-8BCE-15C0005B9CF9}" type="slidenum">
              <a:rPr lang="zh-TW" altLang="en-US"/>
              <a:pPr>
                <a:defRPr/>
              </a:pPr>
              <a:t>‹#›</a:t>
            </a:fld>
            <a:endParaRPr lang="zh-TW" altLang="en-US"/>
          </a:p>
        </p:txBody>
      </p:sp>
    </p:spTree>
    <p:extLst>
      <p:ext uri="{BB962C8B-B14F-4D97-AF65-F5344CB8AC3E}">
        <p14:creationId xmlns:p14="http://schemas.microsoft.com/office/powerpoint/2010/main" val="402569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baseline="0">
                <a:latin typeface="Calibri" pitchFamily="34" charset="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baseline="0">
                <a:latin typeface="Calibri" pitchFamily="34" charset="0"/>
                <a:ea typeface="標楷體" pitchFamily="65" charset="-120"/>
              </a:defRPr>
            </a:lvl1pPr>
            <a:lvl2pPr>
              <a:defRPr baseline="0">
                <a:latin typeface="Calibri" pitchFamily="34" charset="0"/>
                <a:ea typeface="標楷體" pitchFamily="65" charset="-120"/>
              </a:defRPr>
            </a:lvl2pPr>
            <a:lvl3pPr>
              <a:defRPr baseline="0">
                <a:latin typeface="Calibri" pitchFamily="34" charset="0"/>
                <a:ea typeface="標楷體" pitchFamily="65" charset="-120"/>
              </a:defRPr>
            </a:lvl3pPr>
            <a:lvl4pPr>
              <a:defRPr baseline="0">
                <a:latin typeface="Calibri" pitchFamily="34" charset="0"/>
                <a:ea typeface="標楷體" pitchFamily="65" charset="-120"/>
              </a:defRPr>
            </a:lvl4pPr>
            <a:lvl5pPr>
              <a:defRPr baseline="0">
                <a:latin typeface="Calibri" pitchFamily="34" charset="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EA7A8117-F5CA-49B3-9AE8-B66B796AEA97}" type="datetime1">
              <a:rPr lang="zh-TW" altLang="en-US"/>
              <a:pPr>
                <a:defRPr/>
              </a:pPr>
              <a:t>2016/12/22</a:t>
            </a:fld>
            <a:endParaRPr lang="zh-TW" altLang="en-US"/>
          </a:p>
        </p:txBody>
      </p:sp>
      <p:sp>
        <p:nvSpPr>
          <p:cNvPr id="5" name="頁尾版面配置區 4"/>
          <p:cNvSpPr>
            <a:spLocks noGrp="1"/>
          </p:cNvSpPr>
          <p:nvPr>
            <p:ph type="ftr" sz="quarter" idx="11"/>
          </p:nvPr>
        </p:nvSpPr>
        <p:spPr>
          <a:xfrm>
            <a:off x="3124200"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E78C9E75-97FD-45D9-8ED3-955348887BB1}" type="slidenum">
              <a:rPr lang="zh-TW" altLang="en-US"/>
              <a:pPr>
                <a:defRPr/>
              </a:pPr>
              <a:t>‹#›</a:t>
            </a:fld>
            <a:endParaRPr lang="zh-TW" altLang="en-US"/>
          </a:p>
        </p:txBody>
      </p:sp>
    </p:spTree>
    <p:extLst>
      <p:ext uri="{BB962C8B-B14F-4D97-AF65-F5344CB8AC3E}">
        <p14:creationId xmlns:p14="http://schemas.microsoft.com/office/powerpoint/2010/main" val="349070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0F01D57-3C38-485F-A5BA-38A4154D1BBF}" type="datetime1">
              <a:rPr lang="zh-TW" altLang="en-US"/>
              <a:pPr>
                <a:defRPr/>
              </a:pPr>
              <a:t>2016/12/22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B024E28-1ACB-44F7-99BA-BF1B88651E9B}" type="slidenum">
              <a:rPr lang="zh-TW" altLang="en-US"/>
              <a:pPr>
                <a:defRPr/>
              </a:pPr>
              <a:t>‹#›</a:t>
            </a:fld>
            <a:endParaRPr lang="zh-TW" altLang="en-US"/>
          </a:p>
        </p:txBody>
      </p:sp>
    </p:spTree>
    <p:extLst>
      <p:ext uri="{BB962C8B-B14F-4D97-AF65-F5344CB8AC3E}">
        <p14:creationId xmlns:p14="http://schemas.microsoft.com/office/powerpoint/2010/main" val="3125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8B077019-D080-4302-A620-8874F806370A}" type="datetime1">
              <a:rPr lang="zh-TW" altLang="en-US"/>
              <a:pPr>
                <a:defRPr/>
              </a:pPr>
              <a:t>2016/12/22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97A9801-FC0E-4D88-8A6C-29F1315C8650}" type="slidenum">
              <a:rPr lang="zh-TW" altLang="en-US"/>
              <a:pPr>
                <a:defRPr/>
              </a:pPr>
              <a:t>‹#›</a:t>
            </a:fld>
            <a:endParaRPr lang="zh-TW" altLang="en-US"/>
          </a:p>
        </p:txBody>
      </p:sp>
    </p:spTree>
    <p:extLst>
      <p:ext uri="{BB962C8B-B14F-4D97-AF65-F5344CB8AC3E}">
        <p14:creationId xmlns:p14="http://schemas.microsoft.com/office/powerpoint/2010/main" val="3939223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8075603B-203C-40CF-AAE0-1F27196C21BF}" type="datetime1">
              <a:rPr lang="zh-TW" altLang="en-US"/>
              <a:pPr>
                <a:defRPr/>
              </a:pPr>
              <a:t>2016/12/22</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7227CFAE-FA54-4E36-B923-24FFDDA53C13}" type="slidenum">
              <a:rPr lang="zh-TW" altLang="en-US"/>
              <a:pPr>
                <a:defRPr/>
              </a:pPr>
              <a:t>‹#›</a:t>
            </a:fld>
            <a:endParaRPr lang="zh-TW" altLang="en-US"/>
          </a:p>
        </p:txBody>
      </p:sp>
    </p:spTree>
    <p:extLst>
      <p:ext uri="{BB962C8B-B14F-4D97-AF65-F5344CB8AC3E}">
        <p14:creationId xmlns:p14="http://schemas.microsoft.com/office/powerpoint/2010/main" val="392694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4F77DD28-F6B9-4809-9190-7B5EF78560CB}" type="datetime1">
              <a:rPr lang="zh-TW" altLang="en-US"/>
              <a:pPr>
                <a:defRPr/>
              </a:pPr>
              <a:t>2016/12/22</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C6302B54-F380-403C-8C88-31ABACEBE624}" type="slidenum">
              <a:rPr lang="zh-TW" altLang="en-US"/>
              <a:pPr>
                <a:defRPr/>
              </a:pPr>
              <a:t>‹#›</a:t>
            </a:fld>
            <a:endParaRPr lang="zh-TW" altLang="en-US"/>
          </a:p>
        </p:txBody>
      </p:sp>
    </p:spTree>
    <p:extLst>
      <p:ext uri="{BB962C8B-B14F-4D97-AF65-F5344CB8AC3E}">
        <p14:creationId xmlns:p14="http://schemas.microsoft.com/office/powerpoint/2010/main" val="397851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1DA7CADA-511E-469A-AB85-F561DD59866F}" type="datetime1">
              <a:rPr lang="zh-TW" altLang="en-US"/>
              <a:pPr>
                <a:defRPr/>
              </a:pPr>
              <a:t>2016/12/22</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0B42FA49-737E-41E5-B3D8-A9D9B2507194}" type="slidenum">
              <a:rPr lang="zh-TW" altLang="en-US"/>
              <a:pPr>
                <a:defRPr/>
              </a:pPr>
              <a:t>‹#›</a:t>
            </a:fld>
            <a:endParaRPr lang="zh-TW" altLang="en-US"/>
          </a:p>
        </p:txBody>
      </p:sp>
    </p:spTree>
    <p:extLst>
      <p:ext uri="{BB962C8B-B14F-4D97-AF65-F5344CB8AC3E}">
        <p14:creationId xmlns:p14="http://schemas.microsoft.com/office/powerpoint/2010/main" val="178500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6143870-5F10-4D76-8D8B-89AAD8A00E82}" type="datetime1">
              <a:rPr lang="zh-TW" altLang="en-US"/>
              <a:pPr>
                <a:defRPr/>
              </a:pPr>
              <a:t>2016/12/22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E414FB1-0410-4AE1-B822-F1FE73B2D14D}" type="slidenum">
              <a:rPr lang="zh-TW" altLang="en-US"/>
              <a:pPr>
                <a:defRPr/>
              </a:pPr>
              <a:t>‹#›</a:t>
            </a:fld>
            <a:endParaRPr lang="zh-TW" altLang="en-US"/>
          </a:p>
        </p:txBody>
      </p:sp>
    </p:spTree>
    <p:extLst>
      <p:ext uri="{BB962C8B-B14F-4D97-AF65-F5344CB8AC3E}">
        <p14:creationId xmlns:p14="http://schemas.microsoft.com/office/powerpoint/2010/main" val="349169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0B351BE-0651-4439-A96D-A8AF55668BF6}" type="datetime1">
              <a:rPr lang="zh-TW" altLang="en-US"/>
              <a:pPr>
                <a:defRPr/>
              </a:pPr>
              <a:t>2016/12/22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77D47A4-EEE4-40D9-B3F4-E20BDA7A7E13}" type="slidenum">
              <a:rPr lang="zh-TW" altLang="en-US"/>
              <a:pPr>
                <a:defRPr/>
              </a:pPr>
              <a:t>‹#›</a:t>
            </a:fld>
            <a:endParaRPr lang="zh-TW" altLang="en-US"/>
          </a:p>
        </p:txBody>
      </p:sp>
    </p:spTree>
    <p:extLst>
      <p:ext uri="{BB962C8B-B14F-4D97-AF65-F5344CB8AC3E}">
        <p14:creationId xmlns:p14="http://schemas.microsoft.com/office/powerpoint/2010/main" val="13635834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defRPr>
            </a:lvl1pPr>
          </a:lstStyle>
          <a:p>
            <a:pPr>
              <a:defRPr/>
            </a:pPr>
            <a:fld id="{3CBE6FA7-69AA-4937-824A-EE5F3C7CC30D}" type="datetime1">
              <a:rPr lang="zh-TW" altLang="en-US"/>
              <a:pPr>
                <a:defRPr/>
              </a:pPr>
              <a:t>2016/12/22</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defRPr>
            </a:lvl1pPr>
          </a:lstStyle>
          <a:p>
            <a:pPr>
              <a:defRPr/>
            </a:pPr>
            <a:fld id="{35A37E67-E9F5-4A38-925D-82CDC951CBA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412" r:id="rId1"/>
    <p:sldLayoutId id="2147484413"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新細明體"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新細明體"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新細明體"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hyperlink" Target="http://mail.tku.edu.tw/myday/" TargetMode="External"/><Relationship Id="rId3" Type="http://schemas.openxmlformats.org/officeDocument/2006/relationships/hyperlink" Target="http://mail.tku.edu.tw/myday/cindex.htm" TargetMode="External"/><Relationship Id="rId4" Type="http://schemas.openxmlformats.org/officeDocument/2006/relationships/hyperlink" Target="http://www.im.tku.edu.tw/en_index.html" TargetMode="External"/><Relationship Id="rId5" Type="http://schemas.openxmlformats.org/officeDocument/2006/relationships/hyperlink" Target="http://english.tku.edu.tw/index.asp" TargetMode="External"/><Relationship Id="rId6" Type="http://schemas.openxmlformats.org/officeDocument/2006/relationships/hyperlink" Target="http://www.tku.edu.tw/" TargetMode="External"/><Relationship Id="rId7" Type="http://schemas.openxmlformats.org/officeDocument/2006/relationships/hyperlink" Target="http://www.im.tku.edu.tw/" TargetMode="External"/><Relationship Id="rId8" Type="http://schemas.openxmlformats.org/officeDocument/2006/relationships/hyperlink" Target="http://mail.im.tku.edu.tw/~myday/" TargetMode="External"/><Relationship Id="rId9" Type="http://schemas.openxmlformats.org/officeDocument/2006/relationships/image" Target="../media/image1.jpeg"/><Relationship Id="rId10"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10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9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ttensity.com/home/" TargetMode="External"/><Relationship Id="rId3" Type="http://schemas.openxmlformats.org/officeDocument/2006/relationships/hyperlink" Target="http://www.clarabridge.com/"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www.attensity.com/" TargetMode="External"/><Relationship Id="rId4" Type="http://schemas.openxmlformats.org/officeDocument/2006/relationships/hyperlink" Target="http://www.youtube.com/watch?v=4goxmBEg2Iw#!" TargetMode="External"/><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23.xml.rels><?xml version="1.0" encoding="UTF-8" standalone="yes"?>
<Relationships xmlns="http://schemas.openxmlformats.org/package/2006/relationships"><Relationship Id="rId3" Type="http://schemas.openxmlformats.org/officeDocument/2006/relationships/hyperlink" Target="http://www.clarabridge.com/" TargetMode="External"/><Relationship Id="rId4" Type="http://schemas.openxmlformats.org/officeDocument/2006/relationships/hyperlink" Target="http://www.youtube.com/watch?v=IDHudt8M9P0" TargetMode="External"/><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124.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hyperlink" Target="http://www.youtube.com/watch?feature=player_embedded&amp;v=8i6Exg3Urg0" TargetMode="External"/><Relationship Id="rId1" Type="http://schemas.openxmlformats.org/officeDocument/2006/relationships/slideLayout" Target="../slideLayouts/slideLayout2.xml"/><Relationship Id="rId2" Type="http://schemas.openxmlformats.org/officeDocument/2006/relationships/hyperlink" Target="http://www.radian6.com/"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as.com/software/customer-intelligence/social-media-analytics/" TargetMode="External"/><Relationship Id="rId3" Type="http://schemas.openxmlformats.org/officeDocument/2006/relationships/image" Target="../media/image98.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weetfeel.com/" TargetMode="External"/><Relationship Id="rId3" Type="http://schemas.openxmlformats.org/officeDocument/2006/relationships/image" Target="../media/image9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 Id="rId3" Type="http://schemas.openxmlformats.org/officeDocument/2006/relationships/hyperlink" Target="http://www.eland.com.tw/"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 Id="rId3" Type="http://schemas.openxmlformats.org/officeDocument/2006/relationships/hyperlink" Target="http://www.opview.com.tw/"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buzz.com.tw/" TargetMode="External"/><Relationship Id="rId3" Type="http://schemas.openxmlformats.org/officeDocument/2006/relationships/image" Target="../media/image10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2.alcatel-lucent.com/techzine/iot-internet-of-things-next-step-evolution/" TargetMode="External"/><Relationship Id="rId3" Type="http://schemas.openxmlformats.org/officeDocument/2006/relationships/image" Target="../media/image13.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www.cs.cornell.edu/people/pabo/movie-review-data/" TargetMode="External"/><Relationship Id="rId4" Type="http://schemas.openxmlformats.org/officeDocument/2006/relationships/hyperlink" Target="http://www.cs.uic.edu/%E2%88%BCliub/FBS/CustomerReviewData.zip" TargetMode="External"/><Relationship Id="rId5" Type="http://schemas.openxmlformats.org/officeDocument/2006/relationships/hyperlink" Target="http://people.csail.mit.edu/bsnyder/naacl07" TargetMode="External"/><Relationship Id="rId1" Type="http://schemas.openxmlformats.org/officeDocument/2006/relationships/slideLayout" Target="../slideLayouts/slideLayout2.xml"/><Relationship Id="rId2" Type="http://schemas.openxmlformats.org/officeDocument/2006/relationships/hyperlink" Target="NULL"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www.wjh.harvard.edu/%E2%88%BCinquirer/" TargetMode="External"/><Relationship Id="rId4" Type="http://schemas.openxmlformats.org/officeDocument/2006/relationships/hyperlink" Target="http://www.cs.pitt.edu/mpqa/" TargetMode="External"/><Relationship Id="rId5" Type="http://schemas.openxmlformats.org/officeDocument/2006/relationships/hyperlink" Target="http://nlg18.csie.ntu.edu.tw:8080/opinion/" TargetMode="External"/><Relationship Id="rId6" Type="http://schemas.openxmlformats.org/officeDocument/2006/relationships/hyperlink" Target="http://www.keenage.com/html/c_bulletin_2007.htm" TargetMode="External"/><Relationship Id="rId1" Type="http://schemas.openxmlformats.org/officeDocument/2006/relationships/slideLayout" Target="../slideLayouts/slideLayout2.xml"/><Relationship Id="rId2" Type="http://schemas.openxmlformats.org/officeDocument/2006/relationships/hyperlink" Target="http://sentiwordnet.isti.cnr.it/"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hesaurus.com/Roget-alpha-index.html" TargetMode="External"/><Relationship Id="rId3" Type="http://schemas.openxmlformats.org/officeDocument/2006/relationships/hyperlink" Target="http://www.adampease.org/OP/index.html"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s://opennlp.apache.org/" TargetMode="External"/><Relationship Id="rId4" Type="http://schemas.openxmlformats.org/officeDocument/2006/relationships/hyperlink" Target="http://stanfordnlp.github.io/CoreNLP/" TargetMode="External"/><Relationship Id="rId5" Type="http://schemas.openxmlformats.org/officeDocument/2006/relationships/hyperlink" Target="http://radimrehurek.com/gensim/" TargetMode="External"/><Relationship Id="rId6" Type="http://schemas.openxmlformats.org/officeDocument/2006/relationships/hyperlink" Target="https://code.google.com/archive/p/fudannlp/" TargetMode="External"/><Relationship Id="rId7" Type="http://schemas.openxmlformats.org/officeDocument/2006/relationships/hyperlink" Target="http://www.ltp-cloud.com/intro/en/" TargetMode="External"/><Relationship Id="rId8" Type="http://schemas.openxmlformats.org/officeDocument/2006/relationships/hyperlink" Target="http://www.niuparser.com/index.en.html" TargetMode="External"/><Relationship Id="rId1" Type="http://schemas.openxmlformats.org/officeDocument/2006/relationships/slideLayout" Target="../slideLayouts/slideLayout2.xml"/><Relationship Id="rId2" Type="http://schemas.openxmlformats.org/officeDocument/2006/relationships/hyperlink" Target="http://www.nltk.org/"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www.cs.cornell.edu/people/pabo/movie-review-data/review_polarity.tar.gz" TargetMode="External"/><Relationship Id="rId4" Type="http://schemas.openxmlformats.org/officeDocument/2006/relationships/hyperlink" Target="http://www.cs.cornell.edu/people/pabo/movie-review-data/rotten_imdb.tar.gz" TargetMode="External"/><Relationship Id="rId5" Type="http://schemas.openxmlformats.org/officeDocument/2006/relationships/hyperlink" Target="https://www.cs.jhu.edu/~mdredze/datasets/sentiment/" TargetMode="External"/><Relationship Id="rId1" Type="http://schemas.openxmlformats.org/officeDocument/2006/relationships/slideLayout" Target="../slideLayouts/slideLayout2.xml"/><Relationship Id="rId2" Type="http://schemas.openxmlformats.org/officeDocument/2006/relationships/hyperlink" Target="http://mpqa.cs.pitt.edu/corpora/mpqa_corpus/"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mpqa.cs.pitt.edu/lexicons/subj_lexicon/" TargetMode="External"/><Relationship Id="rId4" Type="http://schemas.openxmlformats.org/officeDocument/2006/relationships/hyperlink" Target="http://sentiwordnet.isti.cnr.it/" TargetMode="External"/><Relationship Id="rId5" Type="http://schemas.openxmlformats.org/officeDocument/2006/relationships/hyperlink" Target="http://www.wjh.harvard.edu/~inquirer/" TargetMode="External"/><Relationship Id="rId6" Type="http://schemas.openxmlformats.org/officeDocument/2006/relationships/hyperlink" Target="http://liwc.wpengine.com/" TargetMode="External"/><Relationship Id="rId7" Type="http://schemas.openxmlformats.org/officeDocument/2006/relationships/hyperlink" Target="http://www.keenage.com/html/e_index.html" TargetMode="External"/><Relationship Id="rId8" Type="http://schemas.openxmlformats.org/officeDocument/2006/relationships/hyperlink" Target="http://academiasinicanlplab.github.io/" TargetMode="External"/><Relationship Id="rId1" Type="http://schemas.openxmlformats.org/officeDocument/2006/relationships/slideLayout" Target="../slideLayouts/slideLayout2.xml"/><Relationship Id="rId2" Type="http://schemas.openxmlformats.org/officeDocument/2006/relationships/hyperlink" Target="http://www.cs.uic.edu/~liub/FBS/sentiment-analysis.html"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keenage.com/html/c_bulletin_2007.htm"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keenage.com/html/c_bulletin_2007.ht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keenage.com/html/c_bulletin_2007.htm"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keenage.com/html/c_bulletin_2007.htm"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keenage.com/html/c_bulletin_2007.htm"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uic.edu/~liub/FBS/fake-reviews.html"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uic.edu/~liub/FBS/fake-reviews.html"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uic.edu/~liub/FBS/fake-reviews.html"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uic.edu/~liub/FBS/fake-reviews.html" TargetMode="Externa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uic.edu/~liub/FBS/fake-reviews.html" TargetMode="Externa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hyperlink" Target="http://www.sponsoredreviews.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 Id="rId3" Type="http://schemas.openxmlformats.org/officeDocument/2006/relationships/hyperlink" Target="https://payperpost.com/" TargetMode="Externa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freelancer.com/projects/Forum-Posting-Reviews/Need-someone-write-post-positive.html" TargetMode="External"/><Relationship Id="rId3" Type="http://schemas.openxmlformats.org/officeDocument/2006/relationships/image" Target="../media/image105.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uic.edu/~liub/FBS/fake-reviews.html" TargetMode="Externa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uic.edu/~liub/FBS/fake-reviews.html"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hyperlink" Target="http://www.amazon.com/Text-Mining-Applications-Michael-Berry/dp/0470749822/" TargetMode="Externa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hyperlink" Target="http://www.amazon.com/Web-Mining-Social-Networking-Applications/dp/1441977341" TargetMode="Externa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hyperlink" Target="http://www.amazon.com/Mining-Social-Web-Analyzing-Facebook/dp/1449388345"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 Id="rId3" Type="http://schemas.openxmlformats.org/officeDocument/2006/relationships/hyperlink" Target="http://www.amazon.com/Web-Data-Mining-Data-Centric-Applications/dp/3540378812" TargetMode="Externa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 Id="rId3" Type="http://schemas.openxmlformats.org/officeDocument/2006/relationships/hyperlink" Target="http://www.amazon.com/Search-Engines-Information-Retrieval-Practice/dp/0136072240"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 Id="rId3" Type="http://schemas.openxmlformats.org/officeDocument/2006/relationships/hyperlink" Target="http://www.amazon.com/Foundations-Statistical-Natural-Language-Processing/dp/0262133601" TargetMode="Externa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hyperlink" Target="http://www.amazon.com/Natural-Language-Processing-Python-Steven/dp/0596516495" TargetMode="Externa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 Id="rId3" Type="http://schemas.openxmlformats.org/officeDocument/2006/relationships/hyperlink" Target="http://www.nltk.org/book/" TargetMode="Externa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 Id="rId3" Type="http://schemas.openxmlformats.org/officeDocument/2006/relationships/hyperlink" Target="http://www.amazon.com/NLTK-Essentials-Nitin-Hardeniya/dp/1784396907" TargetMode="Externa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Text_mining" TargetMode="Externa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Text_mining" TargetMode="Externa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hyperlink" Target="http://ckipsvr.iis.sinica.edu.tw/" TargetMode="External"/><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 Id="rId3" Type="http://schemas.openxmlformats.org/officeDocument/2006/relationships/hyperlink" Target="https://tw.news.yahoo.com/%E6%8A%97%E6%B0%A3%E5%80%99%E8%AE%8A%E9%81%B7-%E7%99%BD%E5%AE%AE%E7%B1%B2%E6%8E%A1%E7%B7%8A%E6%80%A5%E8%A1%8C%E5%8B%95-145804493.html" TargetMode="Externa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 Id="rId3" Type="http://schemas.openxmlformats.org/officeDocument/2006/relationships/hyperlink" Target="http://ckipsvr.iis.sinica.edu.tw/" TargetMode="Externa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 Id="rId3" Type="http://schemas.openxmlformats.org/officeDocument/2006/relationships/hyperlink" Target="http://ckipsvr.iis.sinica.edu.tw/" TargetMode="Externa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lp.stanford.edu/software/index.shtml" TargetMode="External"/><Relationship Id="rId3" Type="http://schemas.openxmlformats.org/officeDocument/2006/relationships/image" Target="../media/image120.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 Id="rId3" Type="http://schemas.openxmlformats.org/officeDocument/2006/relationships/hyperlink" Target="http://nlp.stanford.edu:8080/corenlp/process" TargetMode="Externa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 Id="rId3" Type="http://schemas.openxmlformats.org/officeDocument/2006/relationships/hyperlink" Target="http://nlp.stanford.edu:8080/corenlp/process" TargetMode="Externa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 Id="rId3" Type="http://schemas.openxmlformats.org/officeDocument/2006/relationships/hyperlink" Target="http://nlp.stanford.edu:8080/corenlp/process" TargetMode="Externa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 Id="rId3" Type="http://schemas.openxmlformats.org/officeDocument/2006/relationships/hyperlink" Target="http://nlp.stanford.edu:8080/corenlp/process" TargetMode="Externa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 Id="rId3" Type="http://schemas.openxmlformats.org/officeDocument/2006/relationships/hyperlink" Target="http://nlp.stanford.edu:8080/corenlp/proces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 Id="rId3" Type="http://schemas.openxmlformats.org/officeDocument/2006/relationships/hyperlink" Target="http://nlp.stanford.edu:8080/corenlp/process" TargetMode="Externa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 Id="rId3" Type="http://schemas.openxmlformats.org/officeDocument/2006/relationships/hyperlink" Target="http://nlp.stanford.edu:8080/corenlp/process" TargetMode="Externa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 Id="rId3" Type="http://schemas.openxmlformats.org/officeDocument/2006/relationships/hyperlink" Target="http://nlp.stanford.edu:8080/corenlp/process" TargetMode="Externa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 Id="rId3" Type="http://schemas.openxmlformats.org/officeDocument/2006/relationships/hyperlink" Target="http://nlp.stanford.edu:8080/corenlp/process" TargetMode="Externa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 Id="rId3" Type="http://schemas.openxmlformats.org/officeDocument/2006/relationships/hyperlink" Target="http://nlp.stanford.edu:8080/corenlp/process" TargetMode="Externa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lp.stanford.edu:8080/corenlp/process" TargetMode="Externa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 Id="rId3" Type="http://schemas.openxmlformats.org/officeDocument/2006/relationships/hyperlink" Target="http://nlp.stanford.edu:8080/corenlp/process" TargetMode="Externa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 Id="rId3" Type="http://schemas.openxmlformats.org/officeDocument/2006/relationships/hyperlink" Target="http://money.cnn.com/2014/05/02/technology/gates-microsoft-stock-sale/index.html" TargetMode="Externa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 Id="rId3" Type="http://schemas.openxmlformats.org/officeDocument/2006/relationships/hyperlink" Target="http://nlp.stanford.edu:8080/ner/process" TargetMode="Externa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 Id="rId3" Type="http://schemas.openxmlformats.org/officeDocument/2006/relationships/hyperlink" Target="http://nlp.stanford.edu:8080/ner/proces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 Id="rId3" Type="http://schemas.openxmlformats.org/officeDocument/2006/relationships/hyperlink" Target="http://nlp.stanford.edu:8080/ner/process" TargetMode="Externa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 Id="rId3" Type="http://schemas.openxmlformats.org/officeDocument/2006/relationships/hyperlink" Target="http://nlp.stanford.edu:8080/ner/process" TargetMode="Externa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 Id="rId3" Type="http://schemas.openxmlformats.org/officeDocument/2006/relationships/hyperlink" Target="http://nlp.stanford.edu:8080/ner/process" TargetMode="Externa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 Id="rId3" Type="http://schemas.openxmlformats.org/officeDocument/2006/relationships/hyperlink" Target="http://nlp.stanford.edu:8080/ner/process" TargetMode="Externa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 Id="rId3" Type="http://schemas.openxmlformats.org/officeDocument/2006/relationships/image" Target="../media/image140.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lp.stanford.edu:8080/ner/process" TargetMode="Externa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lp.stanford.edu:8080/ner/process" TargetMode="Externa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lp.stanford.edu/~socherr/EMNLP2013_RNTN.pdf" TargetMode="External"/></Relationships>
</file>

<file path=ppt/slides/_rels/slide209.xml.rels><?xml version="1.0" encoding="UTF-8" standalone="yes"?>
<Relationships xmlns="http://schemas.openxmlformats.org/package/2006/relationships"><Relationship Id="rId3" Type="http://schemas.openxmlformats.org/officeDocument/2006/relationships/hyperlink" Target="http://www.cs.uic.edu/~liub/FBS/fake-reviews.html" TargetMode="External"/><Relationship Id="rId4" Type="http://schemas.openxmlformats.org/officeDocument/2006/relationships/hyperlink" Target="http://www.ims.uni-stuttgart.de/~kesslewd/lehre/sentimentanalysis12s/introduction_sentimentanalysis.pdf" TargetMode="External"/><Relationship Id="rId1" Type="http://schemas.openxmlformats.org/officeDocument/2006/relationships/slideLayout" Target="../slideLayouts/slideLayout2.xml"/><Relationship Id="rId2" Type="http://schemas.openxmlformats.org/officeDocument/2006/relationships/hyperlink" Target="http://www.cs.uic.edu/~liub/WebMiningBook.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1.png"/></Relationships>
</file>

<file path=ppt/slides/_rels/slide210.xml.rels><?xml version="1.0" encoding="UTF-8" standalone="yes"?>
<Relationships xmlns="http://schemas.openxmlformats.org/package/2006/relationships"><Relationship Id="rId3" Type="http://schemas.openxmlformats.org/officeDocument/2006/relationships/hyperlink" Target="http://www.nltk.org/book_1ed/" TargetMode="External"/><Relationship Id="rId4" Type="http://schemas.openxmlformats.org/officeDocument/2006/relationships/hyperlink" Target="http://www.search-engines-book.com/" TargetMode="External"/><Relationship Id="rId5" Type="http://schemas.openxmlformats.org/officeDocument/2006/relationships/hyperlink" Target="http://en.wikipedia.org/wiki/Text_mining" TargetMode="External"/><Relationship Id="rId1" Type="http://schemas.openxmlformats.org/officeDocument/2006/relationships/slideLayout" Target="../slideLayouts/slideLayout2.xml"/><Relationship Id="rId2" Type="http://schemas.openxmlformats.org/officeDocument/2006/relationships/hyperlink" Target="http://www.nltk.org/book/"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hyperlink" Target="http://www.amazon.com/Sentiment-Analysis-Opinions-Sentiments-Emotions/dp/110701789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51.wmf"/><Relationship Id="rId13" Type="http://schemas.openxmlformats.org/officeDocument/2006/relationships/oleObject" Target="../embeddings/oleObject5.bin"/><Relationship Id="rId14" Type="http://schemas.openxmlformats.org/officeDocument/2006/relationships/image" Target="../media/image52.w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xml"/><Relationship Id="rId4" Type="http://schemas.openxmlformats.org/officeDocument/2006/relationships/image" Target="../media/image53.emf"/><Relationship Id="rId5" Type="http://schemas.openxmlformats.org/officeDocument/2006/relationships/oleObject" Target="../embeddings/oleObject1.bin"/><Relationship Id="rId6" Type="http://schemas.openxmlformats.org/officeDocument/2006/relationships/image" Target="../media/image48.wmf"/><Relationship Id="rId7" Type="http://schemas.openxmlformats.org/officeDocument/2006/relationships/oleObject" Target="../embeddings/oleObject2.bin"/><Relationship Id="rId8" Type="http://schemas.openxmlformats.org/officeDocument/2006/relationships/image" Target="../media/image49.wmf"/><Relationship Id="rId9" Type="http://schemas.openxmlformats.org/officeDocument/2006/relationships/oleObject" Target="../embeddings/oleObject3.bin"/><Relationship Id="rId10" Type="http://schemas.openxmlformats.org/officeDocument/2006/relationships/image" Target="../media/image50.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4.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5.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9" Type="http://schemas.openxmlformats.org/officeDocument/2006/relationships/oleObject" Target="../embeddings/oleObject9.bin"/><Relationship Id="rId20" Type="http://schemas.openxmlformats.org/officeDocument/2006/relationships/oleObject" Target="../embeddings/oleObject14.bin"/><Relationship Id="rId21" Type="http://schemas.openxmlformats.org/officeDocument/2006/relationships/image" Target="../media/image60.wmf"/><Relationship Id="rId22" Type="http://schemas.openxmlformats.org/officeDocument/2006/relationships/hyperlink" Target="http://en.wikipedia.org/wiki/Receiver_operating_characteristic" TargetMode="External"/><Relationship Id="rId10" Type="http://schemas.openxmlformats.org/officeDocument/2006/relationships/image" Target="../media/image51.wmf"/><Relationship Id="rId11" Type="http://schemas.openxmlformats.org/officeDocument/2006/relationships/oleObject" Target="../embeddings/oleObject10.bin"/><Relationship Id="rId12" Type="http://schemas.openxmlformats.org/officeDocument/2006/relationships/image" Target="../media/image52.wmf"/><Relationship Id="rId13" Type="http://schemas.openxmlformats.org/officeDocument/2006/relationships/oleObject" Target="../embeddings/oleObject11.bin"/><Relationship Id="rId14" Type="http://schemas.openxmlformats.org/officeDocument/2006/relationships/image" Target="../media/image57.wmf"/><Relationship Id="rId15" Type="http://schemas.openxmlformats.org/officeDocument/2006/relationships/image" Target="../media/image55.emf"/><Relationship Id="rId16" Type="http://schemas.openxmlformats.org/officeDocument/2006/relationships/oleObject" Target="../embeddings/oleObject12.bin"/><Relationship Id="rId17" Type="http://schemas.openxmlformats.org/officeDocument/2006/relationships/image" Target="../media/image58.wmf"/><Relationship Id="rId18" Type="http://schemas.openxmlformats.org/officeDocument/2006/relationships/oleObject" Target="../embeddings/oleObject13.bin"/><Relationship Id="rId19" Type="http://schemas.openxmlformats.org/officeDocument/2006/relationships/image" Target="../media/image59.w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6.bin"/><Relationship Id="rId4" Type="http://schemas.openxmlformats.org/officeDocument/2006/relationships/image" Target="../media/image56.wmf"/><Relationship Id="rId5" Type="http://schemas.openxmlformats.org/officeDocument/2006/relationships/oleObject" Target="../embeddings/oleObject7.bin"/><Relationship Id="rId6" Type="http://schemas.openxmlformats.org/officeDocument/2006/relationships/image" Target="../media/image49.wmf"/><Relationship Id="rId7" Type="http://schemas.openxmlformats.org/officeDocument/2006/relationships/oleObject" Target="../embeddings/oleObject8.bin"/><Relationship Id="rId8" Type="http://schemas.openxmlformats.org/officeDocument/2006/relationships/image" Target="../media/image50.w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56.wmf"/><Relationship Id="rId5" Type="http://schemas.openxmlformats.org/officeDocument/2006/relationships/oleObject" Target="../embeddings/oleObject16.bin"/><Relationship Id="rId6" Type="http://schemas.openxmlformats.org/officeDocument/2006/relationships/image" Target="../media/image52.wmf"/><Relationship Id="rId7" Type="http://schemas.openxmlformats.org/officeDocument/2006/relationships/oleObject" Target="../embeddings/oleObject17.bin"/><Relationship Id="rId8" Type="http://schemas.openxmlformats.org/officeDocument/2006/relationships/image" Target="../media/image61.wmf"/><Relationship Id="rId9" Type="http://schemas.openxmlformats.org/officeDocument/2006/relationships/image" Target="../media/image55.emf"/><Relationship Id="rId10" Type="http://schemas.openxmlformats.org/officeDocument/2006/relationships/hyperlink" Target="http://en.wikipedia.org/wiki/Receiver_operating_characteristic" TargetMode="External"/><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62.wmf"/><Relationship Id="rId5" Type="http://schemas.openxmlformats.org/officeDocument/2006/relationships/image" Target="../media/image55.emf"/><Relationship Id="rId6" Type="http://schemas.openxmlformats.org/officeDocument/2006/relationships/oleObject" Target="../embeddings/oleObject19.bin"/><Relationship Id="rId7" Type="http://schemas.openxmlformats.org/officeDocument/2006/relationships/image" Target="../media/image63.wmf"/><Relationship Id="rId8" Type="http://schemas.openxmlformats.org/officeDocument/2006/relationships/oleObject" Target="../embeddings/oleObject20.bin"/><Relationship Id="rId9" Type="http://schemas.openxmlformats.org/officeDocument/2006/relationships/image" Target="../media/image60.wmf"/><Relationship Id="rId10" Type="http://schemas.openxmlformats.org/officeDocument/2006/relationships/hyperlink" Target="http://en.wikipedia.org/wiki/Receiver_operating_characteristic" TargetMode="External"/><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51.wmf"/><Relationship Id="rId5" Type="http://schemas.openxmlformats.org/officeDocument/2006/relationships/oleObject" Target="../embeddings/oleObject22.bin"/><Relationship Id="rId6" Type="http://schemas.openxmlformats.org/officeDocument/2006/relationships/image" Target="../media/image52.wmf"/><Relationship Id="rId7" Type="http://schemas.openxmlformats.org/officeDocument/2006/relationships/oleObject" Target="../embeddings/oleObject23.bin"/><Relationship Id="rId8" Type="http://schemas.openxmlformats.org/officeDocument/2006/relationships/image" Target="../media/image64.wmf"/><Relationship Id="rId9" Type="http://schemas.openxmlformats.org/officeDocument/2006/relationships/hyperlink" Target="http://en.wikipedia.org/wiki/Receiver_operating_characteristic" TargetMode="External"/><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1" Type="http://schemas.openxmlformats.org/officeDocument/2006/relationships/image" Target="../media/image50.wmf"/><Relationship Id="rId12" Type="http://schemas.openxmlformats.org/officeDocument/2006/relationships/oleObject" Target="../embeddings/oleObject28.bin"/><Relationship Id="rId13" Type="http://schemas.openxmlformats.org/officeDocument/2006/relationships/image" Target="../media/image63.wmf"/><Relationship Id="rId14" Type="http://schemas.openxmlformats.org/officeDocument/2006/relationships/oleObject" Target="../embeddings/oleObject29.bin"/><Relationship Id="rId15" Type="http://schemas.openxmlformats.org/officeDocument/2006/relationships/image" Target="../media/image60.w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hyperlink" Target="http://en.wikipedia.org/wiki/Receiver_operating_characteristic" TargetMode="External"/><Relationship Id="rId4" Type="http://schemas.openxmlformats.org/officeDocument/2006/relationships/oleObject" Target="../embeddings/oleObject24.bin"/><Relationship Id="rId5" Type="http://schemas.openxmlformats.org/officeDocument/2006/relationships/image" Target="../media/image51.wmf"/><Relationship Id="rId6" Type="http://schemas.openxmlformats.org/officeDocument/2006/relationships/oleObject" Target="../embeddings/oleObject25.bin"/><Relationship Id="rId7" Type="http://schemas.openxmlformats.org/officeDocument/2006/relationships/image" Target="../media/image52.wmf"/><Relationship Id="rId8" Type="http://schemas.openxmlformats.org/officeDocument/2006/relationships/oleObject" Target="../embeddings/oleObject26.bin"/><Relationship Id="rId9" Type="http://schemas.openxmlformats.org/officeDocument/2006/relationships/image" Target="../media/image64.wmf"/><Relationship Id="rId10" Type="http://schemas.openxmlformats.org/officeDocument/2006/relationships/oleObject" Target="../embeddings/oleObject27.bin"/></Relationships>
</file>

<file path=ppt/slides/_rels/slide83.xml.rels><?xml version="1.0" encoding="UTF-8" standalone="yes"?>
<Relationships xmlns="http://schemas.openxmlformats.org/package/2006/relationships"><Relationship Id="rId3" Type="http://schemas.openxmlformats.org/officeDocument/2006/relationships/hyperlink" Target="http://en.wikipedia.org/wiki/Receiver_operating_characteristic" TargetMode="External"/><Relationship Id="rId4" Type="http://schemas.openxmlformats.org/officeDocument/2006/relationships/oleObject" Target="../embeddings/oleObject30.bin"/><Relationship Id="rId5" Type="http://schemas.openxmlformats.org/officeDocument/2006/relationships/image" Target="../media/image52.wmf"/><Relationship Id="rId6" Type="http://schemas.openxmlformats.org/officeDocument/2006/relationships/oleObject" Target="../embeddings/oleObject31.bin"/><Relationship Id="rId7" Type="http://schemas.openxmlformats.org/officeDocument/2006/relationships/image" Target="../media/image51.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en.wikipedia.org/wiki/Receiver_operating_characteristic" TargetMode="External"/><Relationship Id="rId4" Type="http://schemas.openxmlformats.org/officeDocument/2006/relationships/oleObject" Target="../embeddings/oleObject32.bin"/><Relationship Id="rId5" Type="http://schemas.openxmlformats.org/officeDocument/2006/relationships/image" Target="../media/image52.wmf"/><Relationship Id="rId6" Type="http://schemas.openxmlformats.org/officeDocument/2006/relationships/oleObject" Target="../embeddings/oleObject33.bin"/><Relationship Id="rId7" Type="http://schemas.openxmlformats.org/officeDocument/2006/relationships/image" Target="../media/image51.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vlab.org/events/deep-learning/" TargetMode="External"/><Relationship Id="rId3" Type="http://schemas.openxmlformats.org/officeDocument/2006/relationships/image" Target="../media/image6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ctrTitle"/>
          </p:nvPr>
        </p:nvSpPr>
        <p:spPr>
          <a:xfrm>
            <a:off x="360363" y="44450"/>
            <a:ext cx="8423275" cy="1008063"/>
          </a:xfrm>
        </p:spPr>
        <p:txBody>
          <a:bodyPr/>
          <a:lstStyle/>
          <a:p>
            <a:pPr eaLnBrk="1" hangingPunct="1"/>
            <a:r>
              <a:rPr lang="zh-TW" altLang="en-US" sz="3600" dirty="0">
                <a:solidFill>
                  <a:schemeClr val="tx2"/>
                </a:solidFill>
              </a:rPr>
              <a:t>大數據行銷研究 </a:t>
            </a:r>
            <a:r>
              <a:rPr lang="en-US" altLang="zh-TW" sz="3600" dirty="0" smtClean="0">
                <a:solidFill>
                  <a:schemeClr val="tx2"/>
                </a:solidFill>
              </a:rPr>
              <a:t/>
            </a:r>
            <a:br>
              <a:rPr lang="en-US" altLang="zh-TW" sz="3600" dirty="0" smtClean="0">
                <a:solidFill>
                  <a:schemeClr val="tx2"/>
                </a:solidFill>
              </a:rPr>
            </a:br>
            <a:r>
              <a:rPr lang="en-US" altLang="zh-TW" sz="3600" dirty="0" smtClean="0">
                <a:solidFill>
                  <a:schemeClr val="tx2"/>
                </a:solidFill>
              </a:rPr>
              <a:t>Big Data Marketing Research</a:t>
            </a:r>
            <a:endParaRPr lang="zh-TW" altLang="en-US" sz="3600" dirty="0" smtClean="0">
              <a:solidFill>
                <a:schemeClr val="tx2"/>
              </a:solidFill>
            </a:endParaRPr>
          </a:p>
        </p:txBody>
      </p:sp>
      <p:sp>
        <p:nvSpPr>
          <p:cNvPr id="409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2B16B09-038F-44F4-8EB4-975A60D8103E}" type="slidenum">
              <a:rPr lang="zh-TW" altLang="en-US" sz="1200" smtClean="0">
                <a:solidFill>
                  <a:srgbClr val="898989"/>
                </a:solidFill>
              </a:rPr>
              <a:pPr eaLnBrk="1" hangingPunct="1">
                <a:spcBef>
                  <a:spcPct val="0"/>
                </a:spcBef>
                <a:buFontTx/>
                <a:buNone/>
              </a:pPr>
              <a:t>1</a:t>
            </a:fld>
            <a:endParaRPr lang="zh-TW" altLang="en-US" sz="1200" smtClean="0">
              <a:solidFill>
                <a:srgbClr val="898989"/>
              </a:solidFill>
            </a:endParaRPr>
          </a:p>
        </p:txBody>
      </p:sp>
      <p:sp>
        <p:nvSpPr>
          <p:cNvPr id="4100" name="文字方塊 5"/>
          <p:cNvSpPr txBox="1">
            <a:spLocks noChangeArrowheads="1"/>
          </p:cNvSpPr>
          <p:nvPr/>
        </p:nvSpPr>
        <p:spPr bwMode="auto">
          <a:xfrm>
            <a:off x="2268538" y="3141663"/>
            <a:ext cx="40322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800" dirty="0" smtClean="0">
                <a:solidFill>
                  <a:srgbClr val="7F7F7F"/>
                </a:solidFill>
              </a:rPr>
              <a:t>1051BDMR11</a:t>
            </a:r>
            <a:endParaRPr kumimoji="0" lang="en-US" altLang="zh-TW" sz="1800" dirty="0">
              <a:solidFill>
                <a:srgbClr val="7F7F7F"/>
              </a:solidFill>
            </a:endParaRPr>
          </a:p>
          <a:p>
            <a:pPr algn="ctr" eaLnBrk="1" hangingPunct="1">
              <a:spcBef>
                <a:spcPct val="0"/>
              </a:spcBef>
              <a:buFontTx/>
              <a:buNone/>
            </a:pPr>
            <a:r>
              <a:rPr kumimoji="0" lang="en-US" altLang="zh-TW" sz="1800" dirty="0">
                <a:solidFill>
                  <a:srgbClr val="7F7F7F"/>
                </a:solidFill>
              </a:rPr>
              <a:t>MIS EMBA (</a:t>
            </a:r>
            <a:r>
              <a:rPr kumimoji="0" lang="en-US" altLang="zh-TW" sz="1800" dirty="0" smtClean="0">
                <a:solidFill>
                  <a:srgbClr val="7F7F7F"/>
                </a:solidFill>
              </a:rPr>
              <a:t>M2262) </a:t>
            </a:r>
            <a:r>
              <a:rPr kumimoji="0" lang="en-US" altLang="zh-TW" sz="1800" dirty="0">
                <a:solidFill>
                  <a:srgbClr val="7F7F7F"/>
                </a:solidFill>
              </a:rPr>
              <a:t>(</a:t>
            </a:r>
            <a:r>
              <a:rPr kumimoji="0" lang="en-US" altLang="zh-TW" sz="1800" dirty="0" smtClean="0">
                <a:solidFill>
                  <a:srgbClr val="7F7F7F"/>
                </a:solidFill>
              </a:rPr>
              <a:t>8638)</a:t>
            </a:r>
            <a:endParaRPr kumimoji="0" lang="en-US" altLang="zh-TW" sz="1800" dirty="0">
              <a:solidFill>
                <a:srgbClr val="7F7F7F"/>
              </a:solidFill>
            </a:endParaRPr>
          </a:p>
          <a:p>
            <a:pPr algn="ctr" eaLnBrk="1" hangingPunct="1">
              <a:spcBef>
                <a:spcPct val="0"/>
              </a:spcBef>
              <a:buFontTx/>
              <a:buNone/>
            </a:pPr>
            <a:r>
              <a:rPr kumimoji="0" lang="en-US" altLang="ja-JP" sz="1800" dirty="0">
                <a:solidFill>
                  <a:srgbClr val="7F7F7F"/>
                </a:solidFill>
              </a:rPr>
              <a:t> Thu, 12,13,14 (19:20-22:10) (</a:t>
            </a:r>
            <a:r>
              <a:rPr kumimoji="0" lang="en-US" altLang="ja-JP" sz="1800" dirty="0" smtClean="0">
                <a:solidFill>
                  <a:srgbClr val="7F7F7F"/>
                </a:solidFill>
              </a:rPr>
              <a:t>D409</a:t>
            </a:r>
            <a:r>
              <a:rPr kumimoji="0" lang="en-US" altLang="ja-JP" sz="1800" dirty="0">
                <a:solidFill>
                  <a:srgbClr val="7F7F7F"/>
                </a:solidFill>
              </a:rPr>
              <a:t>)</a:t>
            </a:r>
          </a:p>
        </p:txBody>
      </p:sp>
      <p:sp>
        <p:nvSpPr>
          <p:cNvPr id="4101" name="標題 1"/>
          <p:cNvSpPr txBox="1">
            <a:spLocks/>
          </p:cNvSpPr>
          <p:nvPr/>
        </p:nvSpPr>
        <p:spPr bwMode="auto">
          <a:xfrm>
            <a:off x="179512" y="1281114"/>
            <a:ext cx="8784976" cy="174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mr-IN" sz="4400" b="1" dirty="0">
                <a:solidFill>
                  <a:srgbClr val="FF0000"/>
                </a:solidFill>
                <a:ea typeface="標楷體" pitchFamily="65" charset="-120"/>
              </a:rPr>
              <a:t>大數據情感分析 </a:t>
            </a:r>
            <a:br>
              <a:rPr lang="zh-TW" altLang="mr-IN" sz="4400" b="1" dirty="0">
                <a:solidFill>
                  <a:srgbClr val="FF0000"/>
                </a:solidFill>
                <a:ea typeface="標楷體" pitchFamily="65" charset="-120"/>
              </a:rPr>
            </a:br>
            <a:r>
              <a:rPr lang="zh-TW" altLang="mr-IN" sz="4400" b="1" dirty="0" smtClean="0">
                <a:solidFill>
                  <a:srgbClr val="FF0000"/>
                </a:solidFill>
                <a:ea typeface="標楷體" pitchFamily="65" charset="-120"/>
              </a:rPr>
              <a:t> </a:t>
            </a:r>
            <a:r>
              <a:rPr lang="mr-IN" altLang="zh-TW" sz="4400" b="1" dirty="0" smtClean="0">
                <a:solidFill>
                  <a:srgbClr val="FF0000"/>
                </a:solidFill>
                <a:ea typeface="標楷體" pitchFamily="65" charset="-120"/>
              </a:rPr>
              <a:t>(</a:t>
            </a:r>
            <a:r>
              <a:rPr lang="mr-IN" altLang="zh-TW" sz="4400" b="1" dirty="0" err="1">
                <a:solidFill>
                  <a:srgbClr val="FF0000"/>
                </a:solidFill>
                <a:ea typeface="標楷體" pitchFamily="65" charset="-120"/>
              </a:rPr>
              <a:t>Big</a:t>
            </a:r>
            <a:r>
              <a:rPr lang="mr-IN" altLang="zh-TW" sz="4400" b="1" dirty="0">
                <a:solidFill>
                  <a:srgbClr val="FF0000"/>
                </a:solidFill>
                <a:ea typeface="標楷體" pitchFamily="65" charset="-120"/>
              </a:rPr>
              <a:t> </a:t>
            </a:r>
            <a:r>
              <a:rPr lang="mr-IN" altLang="zh-TW" sz="4400" b="1" dirty="0" err="1">
                <a:solidFill>
                  <a:srgbClr val="FF0000"/>
                </a:solidFill>
                <a:ea typeface="標楷體" pitchFamily="65" charset="-120"/>
              </a:rPr>
              <a:t>Data</a:t>
            </a:r>
            <a:r>
              <a:rPr lang="mr-IN" altLang="zh-TW" sz="4400" b="1" dirty="0">
                <a:solidFill>
                  <a:srgbClr val="FF0000"/>
                </a:solidFill>
                <a:ea typeface="標楷體" pitchFamily="65" charset="-120"/>
              </a:rPr>
              <a:t> </a:t>
            </a:r>
            <a:r>
              <a:rPr lang="mr-IN" altLang="zh-TW" sz="4400" b="1" dirty="0" err="1">
                <a:solidFill>
                  <a:srgbClr val="FF0000"/>
                </a:solidFill>
                <a:ea typeface="標楷體" pitchFamily="65" charset="-120"/>
              </a:rPr>
              <a:t>Sentiment</a:t>
            </a:r>
            <a:r>
              <a:rPr lang="mr-IN" altLang="zh-TW" sz="4400" b="1" dirty="0">
                <a:solidFill>
                  <a:srgbClr val="FF0000"/>
                </a:solidFill>
                <a:ea typeface="標楷體" pitchFamily="65" charset="-120"/>
              </a:rPr>
              <a:t> </a:t>
            </a:r>
            <a:r>
              <a:rPr lang="mr-IN" altLang="zh-TW" sz="4400" b="1" dirty="0" err="1">
                <a:solidFill>
                  <a:srgbClr val="FF0000"/>
                </a:solidFill>
                <a:ea typeface="標楷體" pitchFamily="65" charset="-120"/>
              </a:rPr>
              <a:t>Analysis</a:t>
            </a:r>
            <a:r>
              <a:rPr lang="mr-IN" altLang="zh-TW" sz="4400" b="1" dirty="0" smtClean="0">
                <a:solidFill>
                  <a:srgbClr val="FF0000"/>
                </a:solidFill>
                <a:ea typeface="標楷體" pitchFamily="65" charset="-120"/>
              </a:rPr>
              <a:t>)</a:t>
            </a:r>
            <a:endParaRPr lang="mr-IN" altLang="zh-TW" sz="4400" b="1" dirty="0">
              <a:solidFill>
                <a:srgbClr val="FF0000"/>
              </a:solidFill>
              <a:ea typeface="標楷體" pitchFamily="65" charset="-120"/>
            </a:endParaRPr>
          </a:p>
        </p:txBody>
      </p:sp>
      <p:sp>
        <p:nvSpPr>
          <p:cNvPr id="4102" name="副標題 2"/>
          <p:cNvSpPr txBox="1">
            <a:spLocks/>
          </p:cNvSpPr>
          <p:nvPr/>
        </p:nvSpPr>
        <p:spPr bwMode="auto">
          <a:xfrm>
            <a:off x="468313" y="4176713"/>
            <a:ext cx="820737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r>
              <a:rPr kumimoji="0" lang="en-US" altLang="zh-TW" sz="2400" b="1" dirty="0">
                <a:solidFill>
                  <a:srgbClr val="898989"/>
                </a:solidFill>
                <a:latin typeface="Times New Roman" pitchFamily="18" charset="0"/>
                <a:cs typeface="Times New Roman" pitchFamily="18" charset="0"/>
                <a:hlinkClick r:id="rId2"/>
              </a:rPr>
              <a:t>Min-</a:t>
            </a:r>
            <a:r>
              <a:rPr kumimoji="0" lang="en-US" altLang="zh-TW" sz="2400" b="1" dirty="0" err="1">
                <a:solidFill>
                  <a:srgbClr val="898989"/>
                </a:solidFill>
                <a:latin typeface="Times New Roman" pitchFamily="18" charset="0"/>
                <a:cs typeface="Times New Roman" pitchFamily="18" charset="0"/>
                <a:hlinkClick r:id="rId2"/>
              </a:rPr>
              <a:t>Yuh</a:t>
            </a:r>
            <a:r>
              <a:rPr kumimoji="0" lang="en-US" altLang="zh-TW" sz="2400" b="1" dirty="0">
                <a:solidFill>
                  <a:srgbClr val="898989"/>
                </a:solidFill>
                <a:latin typeface="Times New Roman" pitchFamily="18" charset="0"/>
                <a:cs typeface="Times New Roman" pitchFamily="18" charset="0"/>
                <a:hlinkClick r:id="rId2"/>
              </a:rPr>
              <a:t> Day</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zh-TW" altLang="en-US" sz="2400" b="1" dirty="0">
                <a:solidFill>
                  <a:srgbClr val="898989"/>
                </a:solidFill>
                <a:latin typeface="標楷體" pitchFamily="65" charset="-120"/>
                <a:ea typeface="標楷體" pitchFamily="65" charset="-120"/>
                <a:hlinkClick r:id="rId3"/>
              </a:rPr>
              <a:t>戴敏育</a:t>
            </a:r>
            <a:endParaRPr kumimoji="0" lang="en-US" altLang="zh-TW" sz="2400" b="1" dirty="0">
              <a:latin typeface="標楷體" pitchFamily="65" charset="-120"/>
              <a:cs typeface="Times New Roman" pitchFamily="18" charset="0"/>
            </a:endParaRPr>
          </a:p>
          <a:p>
            <a:pPr algn="ctr" eaLnBrk="1" hangingPunct="1">
              <a:lnSpc>
                <a:spcPct val="80000"/>
              </a:lnSpc>
              <a:buFont typeface="Arial" charset="0"/>
              <a:buNone/>
            </a:pPr>
            <a:r>
              <a:rPr kumimoji="0" lang="en-US" altLang="zh-TW" sz="2400" b="1" dirty="0">
                <a:solidFill>
                  <a:schemeClr val="tx2"/>
                </a:solidFill>
                <a:latin typeface="Times New Roman" pitchFamily="18" charset="0"/>
                <a:cs typeface="Times New Roman" pitchFamily="18" charset="0"/>
              </a:rPr>
              <a:t>Assistant Professor</a:t>
            </a: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專任助理教授</a:t>
            </a:r>
            <a:endParaRPr kumimoji="0" lang="en-US" altLang="zh-TW" sz="2400" b="1" dirty="0">
              <a:solidFill>
                <a:schemeClr val="tx2"/>
              </a:solidFill>
              <a:latin typeface="標楷體" pitchFamily="65" charset="-120"/>
              <a:cs typeface="Times New Roman" pitchFamily="18" charset="0"/>
            </a:endParaRP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 </a:t>
            </a:r>
            <a:r>
              <a:rPr kumimoji="0" lang="en-US" altLang="zh-TW" sz="2400" b="1" dirty="0">
                <a:solidFill>
                  <a:srgbClr val="898989"/>
                </a:solidFill>
                <a:latin typeface="Times New Roman" pitchFamily="18" charset="0"/>
                <a:cs typeface="Times New Roman" pitchFamily="18" charset="0"/>
                <a:hlinkClick r:id="rId4"/>
              </a:rPr>
              <a:t>Dept. of Information Management</a:t>
            </a:r>
            <a:r>
              <a:rPr kumimoji="0" lang="en-US" altLang="zh-TW" sz="2400" b="1" dirty="0">
                <a:solidFill>
                  <a:srgbClr val="898989"/>
                </a:solidFill>
                <a:latin typeface="Times New Roman" pitchFamily="18" charset="0"/>
                <a:cs typeface="Times New Roman" pitchFamily="18" charset="0"/>
              </a:rPr>
              <a:t>, </a:t>
            </a:r>
            <a:r>
              <a:rPr kumimoji="0" lang="en-US" altLang="zh-TW" sz="2400" b="1" dirty="0" err="1">
                <a:solidFill>
                  <a:srgbClr val="898989"/>
                </a:solidFill>
                <a:latin typeface="Times New Roman" pitchFamily="18" charset="0"/>
                <a:cs typeface="Times New Roman" pitchFamily="18" charset="0"/>
                <a:hlinkClick r:id="rId5"/>
              </a:rPr>
              <a:t>Tamkang</a:t>
            </a:r>
            <a:r>
              <a:rPr kumimoji="0" lang="en-US" altLang="zh-TW" sz="2400" b="1" dirty="0">
                <a:solidFill>
                  <a:srgbClr val="898989"/>
                </a:solidFill>
                <a:latin typeface="Times New Roman" pitchFamily="18" charset="0"/>
                <a:cs typeface="Times New Roman" pitchFamily="18" charset="0"/>
                <a:hlinkClick r:id="rId5"/>
              </a:rPr>
              <a:t> University</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zh-TW" altLang="en-US" sz="2400" b="1" dirty="0">
                <a:solidFill>
                  <a:srgbClr val="898989"/>
                </a:solidFill>
                <a:latin typeface="Times New Roman" pitchFamily="18" charset="0"/>
                <a:ea typeface="標楷體" pitchFamily="65" charset="-120"/>
                <a:hlinkClick r:id="rId6"/>
              </a:rPr>
              <a:t>淡江大學</a:t>
            </a:r>
            <a:r>
              <a:rPr kumimoji="0" lang="zh-TW" altLang="en-US" sz="2400" b="1" dirty="0">
                <a:solidFill>
                  <a:srgbClr val="898989"/>
                </a:solidFill>
                <a:latin typeface="Times New Roman" pitchFamily="18" charset="0"/>
                <a:ea typeface="標楷體" pitchFamily="65" charset="-120"/>
              </a:rPr>
              <a:t> </a:t>
            </a:r>
            <a:r>
              <a:rPr kumimoji="0" lang="zh-TW" altLang="en-US" sz="2400" b="1" dirty="0">
                <a:solidFill>
                  <a:srgbClr val="898989"/>
                </a:solidFill>
                <a:latin typeface="Times New Roman" pitchFamily="18" charset="0"/>
                <a:ea typeface="標楷體" pitchFamily="65" charset="-120"/>
                <a:hlinkClick r:id="rId7"/>
              </a:rPr>
              <a:t>資訊管理學系</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endParaRPr kumimoji="0" lang="en-US" altLang="zh-TW" sz="900" b="1" dirty="0">
              <a:solidFill>
                <a:srgbClr val="898989"/>
              </a:solidFill>
              <a:cs typeface="Times New Roman" pitchFamily="18" charset="0"/>
              <a:hlinkClick r:id="rId8"/>
            </a:endParaRPr>
          </a:p>
          <a:p>
            <a:pPr algn="ctr" eaLnBrk="1" hangingPunct="1">
              <a:lnSpc>
                <a:spcPct val="80000"/>
              </a:lnSpc>
              <a:buFont typeface="Arial" charset="0"/>
              <a:buNone/>
            </a:pPr>
            <a:r>
              <a:rPr kumimoji="0" lang="en-US" altLang="zh-TW" sz="1200" b="1" dirty="0">
                <a:solidFill>
                  <a:srgbClr val="898989"/>
                </a:solidFill>
                <a:latin typeface="Times New Roman" pitchFamily="18" charset="0"/>
                <a:cs typeface="Times New Roman" pitchFamily="18" charset="0"/>
                <a:hlinkClick r:id="rId2"/>
              </a:rPr>
              <a:t>http://mail. tku.edu.tw/</a:t>
            </a:r>
            <a:r>
              <a:rPr kumimoji="0" lang="en-US" altLang="zh-TW" sz="1200" b="1" dirty="0" err="1">
                <a:solidFill>
                  <a:srgbClr val="898989"/>
                </a:solidFill>
                <a:latin typeface="Times New Roman" pitchFamily="18" charset="0"/>
                <a:cs typeface="Times New Roman" pitchFamily="18" charset="0"/>
                <a:hlinkClick r:id="rId2"/>
              </a:rPr>
              <a:t>myday</a:t>
            </a:r>
            <a:r>
              <a:rPr kumimoji="0" lang="en-US" altLang="zh-TW" sz="1200" b="1" dirty="0">
                <a:solidFill>
                  <a:srgbClr val="898989"/>
                </a:solidFill>
                <a:latin typeface="Times New Roman" pitchFamily="18" charset="0"/>
                <a:cs typeface="Times New Roman" pitchFamily="18" charset="0"/>
                <a:hlinkClick r:id="rId2"/>
              </a:rPr>
              <a:t>/</a:t>
            </a:r>
            <a:endParaRPr kumimoji="0" lang="en-US" altLang="zh-TW" sz="12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en-US" altLang="zh-TW" sz="1200" b="1" dirty="0" smtClean="0">
                <a:solidFill>
                  <a:srgbClr val="898989"/>
                </a:solidFill>
                <a:cs typeface="Times New Roman" pitchFamily="18" charset="0"/>
              </a:rPr>
              <a:t>2016-12-23</a:t>
            </a:r>
            <a:endParaRPr kumimoji="0" lang="zh-TW" altLang="en-US" sz="2500" b="1" dirty="0">
              <a:solidFill>
                <a:srgbClr val="898989"/>
              </a:solidFill>
              <a:ea typeface="標楷體" pitchFamily="65" charset="-120"/>
            </a:endParaRPr>
          </a:p>
        </p:txBody>
      </p:sp>
      <p:pic>
        <p:nvPicPr>
          <p:cNvPr id="4103" name="Picture 4" descr="http://mail.tku.edu.tw/myday/images/Myday_Photo.jpg"/>
          <p:cNvPicPr>
            <a:picLocks noChangeAspect="1" noChangeArrowheads="1"/>
          </p:cNvPicPr>
          <p:nvPr/>
        </p:nvPicPr>
        <p:blipFill>
          <a:blip r:embed="rId9">
            <a:extLst>
              <a:ext uri="{28A0092B-C50C-407E-A947-70E740481C1C}">
                <a14:useLocalDpi xmlns:a14="http://schemas.microsoft.com/office/drawing/2010/main" val="0"/>
              </a:ext>
            </a:extLst>
          </a:blip>
          <a:srcRect l="10527" t="1544" r="10527" b="25148"/>
          <a:stretch>
            <a:fillRect/>
          </a:stretch>
        </p:blipFill>
        <p:spPr bwMode="auto">
          <a:xfrm>
            <a:off x="2051050" y="4221163"/>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5" descr="C:\Users\myday\Downloads\TKU-logo-12cm.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7425" y="26988"/>
            <a:ext cx="6334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文字方塊 14"/>
          <p:cNvSpPr txBox="1">
            <a:spLocks noChangeArrowheads="1"/>
          </p:cNvSpPr>
          <p:nvPr/>
        </p:nvSpPr>
        <p:spPr bwMode="auto">
          <a:xfrm>
            <a:off x="7970838" y="-1588"/>
            <a:ext cx="1154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800" b="1">
                <a:solidFill>
                  <a:srgbClr val="FF0000"/>
                </a:solidFill>
              </a:rPr>
              <a:t>Tamkang </a:t>
            </a:r>
            <a:br>
              <a:rPr kumimoji="0" lang="en-US" altLang="zh-TW" sz="1800" b="1">
                <a:solidFill>
                  <a:srgbClr val="FF0000"/>
                </a:solidFill>
              </a:rPr>
            </a:br>
            <a:r>
              <a:rPr kumimoji="0" lang="en-US" altLang="zh-TW" sz="1800" b="1">
                <a:solidFill>
                  <a:srgbClr val="FF0000"/>
                </a:solidFill>
              </a:rPr>
              <a:t>University</a:t>
            </a:r>
            <a:endParaRPr kumimoji="0" lang="zh-TW" altLang="en-US" sz="1800" b="1">
              <a:solidFill>
                <a:srgbClr val="FF0000"/>
              </a:solidFill>
            </a:endParaRPr>
          </a:p>
        </p:txBody>
      </p:sp>
      <p:pic>
        <p:nvPicPr>
          <p:cNvPr id="4106" name="Picture 9" descr="qrcode.myday.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316913" y="6021388"/>
            <a:ext cx="836612"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6" descr="C:\Users\myday\Downloads\TKU-title15cm.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27988" y="620713"/>
            <a:ext cx="103981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000" dirty="0" smtClean="0">
                <a:solidFill>
                  <a:schemeClr val="accent1"/>
                </a:solidFill>
              </a:rPr>
              <a:t>What </a:t>
            </a:r>
            <a:r>
              <a:rPr lang="en-US" sz="5000" smtClean="0">
                <a:solidFill>
                  <a:schemeClr val="accent1"/>
                </a:solidFill>
              </a:rPr>
              <a:t>are they used</a:t>
            </a:r>
            <a:r>
              <a:rPr lang="en-US" sz="5000" dirty="0" smtClean="0">
                <a:solidFill>
                  <a:schemeClr val="accent1"/>
                </a:solidFill>
              </a:rPr>
              <a:t>?</a:t>
            </a:r>
            <a:endParaRPr lang="en-US" sz="5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10</a:t>
            </a:fld>
            <a:endParaRPr lang="zh-TW" alt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20888"/>
            <a:ext cx="9144000" cy="3842115"/>
          </a:xfrm>
          <a:prstGeom prst="rect">
            <a:avLst/>
          </a:prstGeom>
        </p:spPr>
      </p:pic>
      <p:sp>
        <p:nvSpPr>
          <p:cNvPr id="6" name="Rectangle 5"/>
          <p:cNvSpPr/>
          <p:nvPr/>
        </p:nvSpPr>
        <p:spPr>
          <a:xfrm>
            <a:off x="1475656" y="6597352"/>
            <a:ext cx="6192688" cy="246221"/>
          </a:xfrm>
          <a:prstGeom prst="rect">
            <a:avLst/>
          </a:prstGeom>
        </p:spPr>
        <p:txBody>
          <a:bodyPr wrap="square">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www.simplilearn.com</a:t>
            </a:r>
            <a:r>
              <a:rPr lang="en-US" sz="1000" dirty="0">
                <a:solidFill>
                  <a:schemeClr val="bg1">
                    <a:lumMod val="75000"/>
                  </a:schemeClr>
                </a:solidFill>
              </a:rPr>
              <a:t>/data-science-vs-big-data-vs-data-analytics-article</a:t>
            </a:r>
          </a:p>
        </p:txBody>
      </p:sp>
    </p:spTree>
    <p:extLst>
      <p:ext uri="{BB962C8B-B14F-4D97-AF65-F5344CB8AC3E}">
        <p14:creationId xmlns:p14="http://schemas.microsoft.com/office/powerpoint/2010/main" val="19770301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altLang="en-US">
                <a:solidFill>
                  <a:srgbClr val="4F81BD"/>
                </a:solidFill>
                <a:latin typeface="Calibri" charset="0"/>
                <a:ea typeface="標楷體" charset="-120"/>
              </a:rPr>
              <a:t> Accuracy of negation detection</a:t>
            </a:r>
          </a:p>
        </p:txBody>
      </p:sp>
      <p:sp>
        <p:nvSpPr>
          <p:cNvPr id="1095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F273433D-4FBD-3B4B-8B8E-3055AE900600}" type="slidenum">
              <a:rPr kumimoji="0" lang="zh-TW" altLang="en-US" sz="1200">
                <a:solidFill>
                  <a:srgbClr val="898989"/>
                </a:solidFill>
                <a:latin typeface="Calibri" charset="0"/>
              </a:rPr>
              <a:pPr eaLnBrk="1" hangingPunct="1"/>
              <a:t>100</a:t>
            </a:fld>
            <a:endParaRPr kumimoji="0" lang="zh-TW" altLang="en-US" sz="1200">
              <a:solidFill>
                <a:srgbClr val="898989"/>
              </a:solidFill>
              <a:latin typeface="Calibri" charset="0"/>
            </a:endParaRPr>
          </a:p>
        </p:txBody>
      </p:sp>
      <p:pic>
        <p:nvPicPr>
          <p:cNvPr id="10957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0825" y="2328863"/>
            <a:ext cx="85598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spTree>
    <p:extLst>
      <p:ext uri="{BB962C8B-B14F-4D97-AF65-F5344CB8AC3E}">
        <p14:creationId xmlns:p14="http://schemas.microsoft.com/office/powerpoint/2010/main" val="127616051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457200" y="0"/>
            <a:ext cx="8229600" cy="981075"/>
          </a:xfrm>
        </p:spPr>
        <p:txBody>
          <a:bodyPr/>
          <a:lstStyle/>
          <a:p>
            <a:r>
              <a:rPr lang="en-US" altLang="zh-TW">
                <a:solidFill>
                  <a:srgbClr val="4F81BD"/>
                </a:solidFill>
                <a:latin typeface="Calibri" charset="0"/>
                <a:ea typeface="標楷體" charset="-120"/>
              </a:rPr>
              <a:t>Long Short-Term Memory (LSTM)</a:t>
            </a:r>
          </a:p>
        </p:txBody>
      </p:sp>
      <p:sp>
        <p:nvSpPr>
          <p:cNvPr id="1484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039BB51E-4833-2042-A2F8-D2C91528DA0C}" type="slidenum">
              <a:rPr lang="zh-TW" altLang="en-US" sz="1200">
                <a:solidFill>
                  <a:srgbClr val="898989"/>
                </a:solidFill>
              </a:rPr>
              <a:pPr eaLnBrk="1" hangingPunct="1">
                <a:spcBef>
                  <a:spcPct val="0"/>
                </a:spcBef>
                <a:buFontTx/>
                <a:buNone/>
              </a:pPr>
              <a:t>101</a:t>
            </a:fld>
            <a:endParaRPr lang="zh-TW" altLang="en-US" sz="1200">
              <a:solidFill>
                <a:srgbClr val="898989"/>
              </a:solidFill>
            </a:endParaRPr>
          </a:p>
        </p:txBody>
      </p:sp>
      <p:pic>
        <p:nvPicPr>
          <p:cNvPr id="14848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87450" y="981075"/>
            <a:ext cx="710565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763713" y="6608763"/>
            <a:ext cx="6102350" cy="276225"/>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https://cs224d.stanford.edu/reports/HongJames.pdf</a:t>
            </a:r>
          </a:p>
        </p:txBody>
      </p:sp>
    </p:spTree>
    <p:extLst>
      <p:ext uri="{BB962C8B-B14F-4D97-AF65-F5344CB8AC3E}">
        <p14:creationId xmlns:p14="http://schemas.microsoft.com/office/powerpoint/2010/main" val="151050898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457200" y="0"/>
            <a:ext cx="8229600" cy="2133600"/>
          </a:xfrm>
        </p:spPr>
        <p:txBody>
          <a:bodyPr/>
          <a:lstStyle/>
          <a:p>
            <a:r>
              <a:rPr lang="en-US" altLang="en-US">
                <a:solidFill>
                  <a:schemeClr val="accent1"/>
                </a:solidFill>
                <a:latin typeface="Calibri" charset="0"/>
                <a:ea typeface="標楷體" charset="-120"/>
              </a:rPr>
              <a:t>Deep Learning </a:t>
            </a:r>
            <a:br>
              <a:rPr lang="en-US" altLang="en-US">
                <a:solidFill>
                  <a:schemeClr val="accent1"/>
                </a:solidFill>
                <a:latin typeface="Calibri" charset="0"/>
                <a:ea typeface="標楷體" charset="-120"/>
              </a:rPr>
            </a:br>
            <a:r>
              <a:rPr lang="en-US" altLang="en-US">
                <a:solidFill>
                  <a:schemeClr val="accent1"/>
                </a:solidFill>
                <a:latin typeface="Calibri" charset="0"/>
                <a:ea typeface="標楷體" charset="-120"/>
              </a:rPr>
              <a:t>for Sentiment Analysis</a:t>
            </a:r>
            <a:br>
              <a:rPr lang="en-US" altLang="en-US">
                <a:solidFill>
                  <a:schemeClr val="accent1"/>
                </a:solidFill>
                <a:latin typeface="Calibri" charset="0"/>
                <a:ea typeface="標楷體" charset="-120"/>
              </a:rPr>
            </a:br>
            <a:r>
              <a:rPr lang="en-US" altLang="en-US">
                <a:solidFill>
                  <a:schemeClr val="accent1"/>
                </a:solidFill>
                <a:latin typeface="Calibri" charset="0"/>
                <a:ea typeface="標楷體" charset="-120"/>
              </a:rPr>
              <a:t> CNN RNTN LSTM</a:t>
            </a:r>
          </a:p>
        </p:txBody>
      </p:sp>
      <p:sp>
        <p:nvSpPr>
          <p:cNvPr id="1116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5DF7C328-CB63-084F-8D37-2A20D18CE2A1}" type="slidenum">
              <a:rPr kumimoji="0" lang="zh-TW" altLang="en-US" sz="1200">
                <a:solidFill>
                  <a:srgbClr val="898989"/>
                </a:solidFill>
                <a:latin typeface="Calibri" charset="0"/>
              </a:rPr>
              <a:pPr eaLnBrk="1" hangingPunct="1"/>
              <a:t>102</a:t>
            </a:fld>
            <a:endParaRPr kumimoji="0" lang="zh-TW" altLang="en-US" sz="1200">
              <a:solidFill>
                <a:srgbClr val="898989"/>
              </a:solidFill>
              <a:latin typeface="Calibri" charset="0"/>
            </a:endParaRPr>
          </a:p>
        </p:txBody>
      </p:sp>
      <p:pic>
        <p:nvPicPr>
          <p:cNvPr id="111619"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381250"/>
            <a:ext cx="9144000"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763713" y="6608763"/>
            <a:ext cx="6102350" cy="276225"/>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https://cs224d.stanford.edu/reports/HongJames.pdf</a:t>
            </a:r>
          </a:p>
        </p:txBody>
      </p:sp>
    </p:spTree>
    <p:extLst>
      <p:ext uri="{BB962C8B-B14F-4D97-AF65-F5344CB8AC3E}">
        <p14:creationId xmlns:p14="http://schemas.microsoft.com/office/powerpoint/2010/main" val="172025248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a:xfrm>
            <a:off x="468313" y="11113"/>
            <a:ext cx="8229600" cy="993775"/>
          </a:xfrm>
        </p:spPr>
        <p:txBody>
          <a:bodyPr/>
          <a:lstStyle/>
          <a:p>
            <a:r>
              <a:rPr lang="en-US" altLang="zh-TW" sz="3600" smtClean="0">
                <a:solidFill>
                  <a:schemeClr val="accent1"/>
                </a:solidFill>
              </a:rPr>
              <a:t>Performance Comparison of </a:t>
            </a:r>
            <a:br>
              <a:rPr lang="en-US" altLang="zh-TW" sz="3600" smtClean="0">
                <a:solidFill>
                  <a:schemeClr val="accent1"/>
                </a:solidFill>
              </a:rPr>
            </a:br>
            <a:r>
              <a:rPr lang="en-US" altLang="zh-TW" sz="3600" smtClean="0">
                <a:solidFill>
                  <a:schemeClr val="accent1"/>
                </a:solidFill>
              </a:rPr>
              <a:t>Sentiment Analysis Methods</a:t>
            </a:r>
          </a:p>
        </p:txBody>
      </p:sp>
      <p:sp>
        <p:nvSpPr>
          <p:cNvPr id="1505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C1A4E6E-FD0D-459D-AA98-D75DAE509A16}" type="slidenum">
              <a:rPr lang="zh-TW" altLang="en-US" sz="1200" smtClean="0">
                <a:solidFill>
                  <a:srgbClr val="898989"/>
                </a:solidFill>
              </a:rPr>
              <a:pPr eaLnBrk="1" hangingPunct="1">
                <a:spcBef>
                  <a:spcPct val="0"/>
                </a:spcBef>
                <a:buFontTx/>
                <a:buNone/>
              </a:pPr>
              <a:t>103</a:t>
            </a:fld>
            <a:endParaRPr lang="zh-TW" altLang="en-US" sz="1200" smtClean="0">
              <a:solidFill>
                <a:srgbClr val="898989"/>
              </a:solidFill>
            </a:endParaRPr>
          </a:p>
        </p:txBody>
      </p:sp>
      <p:pic>
        <p:nvPicPr>
          <p:cNvPr id="150532"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52713" y="1052513"/>
            <a:ext cx="4002087"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矩形 6"/>
          <p:cNvSpPr>
            <a:spLocks noChangeArrowheads="1"/>
          </p:cNvSpPr>
          <p:nvPr/>
        </p:nvSpPr>
        <p:spPr bwMode="auto">
          <a:xfrm>
            <a:off x="1074738" y="6453188"/>
            <a:ext cx="7237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Vishal Kharde and Sheetal Sonawane (2016), "Sentiment Analysis of Twitter Data: A Survey of Techniques," </a:t>
            </a:r>
            <a:br>
              <a:rPr lang="en-US" altLang="zh-TW" sz="1000">
                <a:solidFill>
                  <a:srgbClr val="BFBFBF"/>
                </a:solidFill>
                <a:latin typeface="Arial" charset="0"/>
              </a:rPr>
            </a:br>
            <a:r>
              <a:rPr lang="en-US" altLang="zh-TW" sz="1000">
                <a:solidFill>
                  <a:srgbClr val="BFBFBF"/>
                </a:solidFill>
                <a:latin typeface="Arial" charset="0"/>
              </a:rPr>
              <a:t>International Journal of Computer Applications, Vol 139, No. 11, 2016. pp.5-15</a:t>
            </a:r>
            <a:endParaRPr lang="zh-TW" altLang="en-US" sz="1000">
              <a:solidFill>
                <a:srgbClr val="BFBFBF"/>
              </a:solidFill>
              <a:latin typeface="Arial" charset="0"/>
            </a:endParaRPr>
          </a:p>
        </p:txBody>
      </p:sp>
    </p:spTree>
    <p:extLst>
      <p:ext uri="{BB962C8B-B14F-4D97-AF65-F5344CB8AC3E}">
        <p14:creationId xmlns:p14="http://schemas.microsoft.com/office/powerpoint/2010/main" val="7110917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579296" cy="3769730"/>
          </a:xfrm>
        </p:spPr>
        <p:txBody>
          <a:bodyPr/>
          <a:lstStyle/>
          <a:p>
            <a:r>
              <a:rPr lang="en-US" sz="3200" dirty="0"/>
              <a:t>Kumar Ravi and </a:t>
            </a:r>
            <a:r>
              <a:rPr lang="en-US" sz="3200" dirty="0" err="1"/>
              <a:t>Vadlamani</a:t>
            </a:r>
            <a:r>
              <a:rPr lang="en-US" sz="3200" dirty="0"/>
              <a:t> Ravi (2015),</a:t>
            </a:r>
            <a:r>
              <a:rPr lang="en-US" sz="4000" dirty="0"/>
              <a:t> </a:t>
            </a:r>
            <a:r>
              <a:rPr lang="en-US" sz="4000" dirty="0" smtClean="0"/>
              <a:t/>
            </a:r>
            <a:br>
              <a:rPr lang="en-US" sz="4000" dirty="0" smtClean="0"/>
            </a:br>
            <a:r>
              <a:rPr lang="en-US" sz="4000" dirty="0" smtClean="0"/>
              <a:t>"</a:t>
            </a:r>
            <a:r>
              <a:rPr lang="en-US" sz="4000" dirty="0">
                <a:solidFill>
                  <a:schemeClr val="accent1"/>
                </a:solidFill>
              </a:rPr>
              <a:t>A survey on </a:t>
            </a:r>
            <a:r>
              <a:rPr lang="en-US" sz="4000" dirty="0">
                <a:solidFill>
                  <a:srgbClr val="FF0000"/>
                </a:solidFill>
              </a:rPr>
              <a:t>opinion mining </a:t>
            </a:r>
            <a:r>
              <a:rPr lang="en-US" sz="4000" dirty="0">
                <a:solidFill>
                  <a:schemeClr val="accent1"/>
                </a:solidFill>
              </a:rPr>
              <a:t>and </a:t>
            </a:r>
            <a:r>
              <a:rPr lang="en-US" sz="4000" dirty="0">
                <a:solidFill>
                  <a:srgbClr val="FF0000"/>
                </a:solidFill>
              </a:rPr>
              <a:t>sentiment analysis</a:t>
            </a:r>
            <a:r>
              <a:rPr lang="en-US" sz="4000" dirty="0">
                <a:solidFill>
                  <a:schemeClr val="accent1"/>
                </a:solidFill>
              </a:rPr>
              <a:t>: </a:t>
            </a:r>
            <a:r>
              <a:rPr lang="en-US" sz="4000" dirty="0" smtClean="0">
                <a:solidFill>
                  <a:schemeClr val="accent1"/>
                </a:solidFill>
              </a:rPr>
              <a:t/>
            </a:r>
            <a:br>
              <a:rPr lang="en-US" sz="4000" dirty="0" smtClean="0">
                <a:solidFill>
                  <a:schemeClr val="accent1"/>
                </a:solidFill>
              </a:rPr>
            </a:br>
            <a:r>
              <a:rPr lang="en-US" sz="4000" dirty="0" smtClean="0">
                <a:solidFill>
                  <a:srgbClr val="C00000"/>
                </a:solidFill>
              </a:rPr>
              <a:t>tasks</a:t>
            </a:r>
            <a:r>
              <a:rPr lang="en-US" sz="4000" dirty="0">
                <a:solidFill>
                  <a:schemeClr val="accent1"/>
                </a:solidFill>
              </a:rPr>
              <a:t>, </a:t>
            </a:r>
            <a:r>
              <a:rPr lang="en-US" sz="4000" dirty="0">
                <a:solidFill>
                  <a:srgbClr val="C00000"/>
                </a:solidFill>
              </a:rPr>
              <a:t>approaches</a:t>
            </a:r>
            <a:r>
              <a:rPr lang="en-US" sz="4000" dirty="0">
                <a:solidFill>
                  <a:schemeClr val="accent1"/>
                </a:solidFill>
              </a:rPr>
              <a:t> and </a:t>
            </a:r>
            <a:r>
              <a:rPr lang="en-US" sz="4000" dirty="0">
                <a:solidFill>
                  <a:srgbClr val="C00000"/>
                </a:solidFill>
              </a:rPr>
              <a:t>applications</a:t>
            </a:r>
            <a:r>
              <a:rPr lang="en-US" sz="4000" dirty="0"/>
              <a:t>." </a:t>
            </a:r>
            <a:r>
              <a:rPr lang="en-US" sz="4000" dirty="0" smtClean="0"/>
              <a:t/>
            </a:r>
            <a:br>
              <a:rPr lang="en-US" sz="4000" dirty="0" smtClean="0"/>
            </a:br>
            <a:r>
              <a:rPr lang="en-US" sz="4000" dirty="0" smtClean="0"/>
              <a:t>Knowledge-Based </a:t>
            </a:r>
            <a:r>
              <a:rPr lang="en-US" sz="4000" dirty="0"/>
              <a:t>Systems, </a:t>
            </a:r>
            <a:r>
              <a:rPr lang="en-US" sz="4000" dirty="0" smtClean="0"/>
              <a:t/>
            </a:r>
            <a:br>
              <a:rPr lang="en-US" sz="4000" dirty="0" smtClean="0"/>
            </a:br>
            <a:r>
              <a:rPr lang="en-US" sz="2400" dirty="0" smtClean="0"/>
              <a:t>89</a:t>
            </a:r>
            <a:r>
              <a:rPr lang="en-US" sz="2400" dirty="0"/>
              <a:t>, pp.14-46</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104</a:t>
            </a:fld>
            <a:endParaRPr lang="zh-TW" altLang="en-US"/>
          </a:p>
        </p:txBody>
      </p:sp>
      <p:pic>
        <p:nvPicPr>
          <p:cNvPr id="5" name="Picture 4"/>
          <p:cNvPicPr>
            <a:picLocks noChangeAspect="1"/>
          </p:cNvPicPr>
          <p:nvPr/>
        </p:nvPicPr>
        <p:blipFill>
          <a:blip r:embed="rId2"/>
          <a:stretch>
            <a:fillRect/>
          </a:stretch>
        </p:blipFill>
        <p:spPr>
          <a:xfrm>
            <a:off x="950796" y="3861048"/>
            <a:ext cx="7091479" cy="2846240"/>
          </a:xfrm>
          <a:prstGeom prst="rect">
            <a:avLst/>
          </a:prstGeom>
        </p:spPr>
      </p:pic>
    </p:spTree>
    <p:extLst>
      <p:ext uri="{BB962C8B-B14F-4D97-AF65-F5344CB8AC3E}">
        <p14:creationId xmlns:p14="http://schemas.microsoft.com/office/powerpoint/2010/main" val="4790765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105</a:t>
            </a:fld>
            <a:endParaRPr lang="zh-TW" altLang="en-US"/>
          </a:p>
        </p:txBody>
      </p:sp>
      <p:pic>
        <p:nvPicPr>
          <p:cNvPr id="5" name="Picture 4"/>
          <p:cNvPicPr>
            <a:picLocks noChangeAspect="1"/>
          </p:cNvPicPr>
          <p:nvPr/>
        </p:nvPicPr>
        <p:blipFill>
          <a:blip r:embed="rId2"/>
          <a:stretch>
            <a:fillRect/>
          </a:stretch>
        </p:blipFill>
        <p:spPr>
          <a:xfrm>
            <a:off x="1619672" y="0"/>
            <a:ext cx="5605007" cy="6535689"/>
          </a:xfrm>
          <a:prstGeom prst="rect">
            <a:avLst/>
          </a:prstGeom>
        </p:spPr>
      </p:pic>
      <p:sp>
        <p:nvSpPr>
          <p:cNvPr id="6"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1331305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Sentiment </a:t>
            </a:r>
            <a:r>
              <a:rPr lang="en-US" dirty="0" smtClean="0">
                <a:solidFill>
                  <a:schemeClr val="accent1"/>
                </a:solidFill>
              </a:rPr>
              <a:t>Classification Accuracy</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106</a:t>
            </a:fld>
            <a:endParaRPr lang="zh-TW" altLang="en-US"/>
          </a:p>
        </p:txBody>
      </p:sp>
      <p:pic>
        <p:nvPicPr>
          <p:cNvPr id="5" name="Picture 4"/>
          <p:cNvPicPr>
            <a:picLocks noChangeAspect="1"/>
          </p:cNvPicPr>
          <p:nvPr/>
        </p:nvPicPr>
        <p:blipFill>
          <a:blip r:embed="rId3"/>
          <a:stretch>
            <a:fillRect/>
          </a:stretch>
        </p:blipFill>
        <p:spPr>
          <a:xfrm>
            <a:off x="467544" y="1916832"/>
            <a:ext cx="7884368" cy="4417666"/>
          </a:xfrm>
          <a:prstGeom prst="rect">
            <a:avLst/>
          </a:prstGeom>
        </p:spPr>
      </p:pic>
      <p:pic>
        <p:nvPicPr>
          <p:cNvPr id="6" name="Picture 5"/>
          <p:cNvPicPr>
            <a:picLocks noChangeAspect="1"/>
          </p:cNvPicPr>
          <p:nvPr/>
        </p:nvPicPr>
        <p:blipFill>
          <a:blip r:embed="rId4"/>
          <a:stretch>
            <a:fillRect/>
          </a:stretch>
        </p:blipFill>
        <p:spPr>
          <a:xfrm>
            <a:off x="467544" y="1340768"/>
            <a:ext cx="8244248" cy="520599"/>
          </a:xfrm>
          <a:prstGeom prst="rect">
            <a:avLst/>
          </a:prstGeom>
        </p:spPr>
      </p:pic>
      <p:sp>
        <p:nvSpPr>
          <p:cNvPr id="9"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
        <p:nvSpPr>
          <p:cNvPr id="10" name="Rectangle 9"/>
          <p:cNvSpPr/>
          <p:nvPr/>
        </p:nvSpPr>
        <p:spPr>
          <a:xfrm>
            <a:off x="1259632" y="2636912"/>
            <a:ext cx="2808312" cy="3416320"/>
          </a:xfrm>
          <a:prstGeom prst="rect">
            <a:avLst/>
          </a:prstGeom>
          <a:solidFill>
            <a:schemeClr val="accent3">
              <a:lumMod val="20000"/>
              <a:lumOff val="80000"/>
            </a:schemeClr>
          </a:solidFill>
        </p:spPr>
        <p:txBody>
          <a:bodyPr wrap="square">
            <a:spAutoFit/>
          </a:bodyPr>
          <a:lstStyle/>
          <a:p>
            <a:r>
              <a:rPr lang="en-US" dirty="0"/>
              <a:t>B. Pang, L. Lee, A </a:t>
            </a:r>
            <a:r>
              <a:rPr lang="en-US" dirty="0">
                <a:solidFill>
                  <a:srgbClr val="FF0000"/>
                </a:solidFill>
              </a:rPr>
              <a:t>sentiment education: sentiment analysis using subjectivity summarization based on minimum cuts</a:t>
            </a:r>
            <a:r>
              <a:rPr lang="en-US" dirty="0"/>
              <a:t>, in: Proceedings of the 42nd Annual Meeting on Association for Computational Linguistics, July </a:t>
            </a:r>
            <a:r>
              <a:rPr lang="en-US" dirty="0">
                <a:solidFill>
                  <a:srgbClr val="FF0000"/>
                </a:solidFill>
              </a:rPr>
              <a:t>2004</a:t>
            </a:r>
            <a:r>
              <a:rPr lang="en-US" dirty="0"/>
              <a:t>, p. 271</a:t>
            </a:r>
          </a:p>
        </p:txBody>
      </p:sp>
    </p:spTree>
    <p:extLst>
      <p:ext uri="{BB962C8B-B14F-4D97-AF65-F5344CB8AC3E}">
        <p14:creationId xmlns:p14="http://schemas.microsoft.com/office/powerpoint/2010/main" val="19945596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107</a:t>
            </a:fld>
            <a:endParaRPr lang="zh-TW" altLang="en-US"/>
          </a:p>
        </p:txBody>
      </p:sp>
      <p:pic>
        <p:nvPicPr>
          <p:cNvPr id="5" name="Picture 4"/>
          <p:cNvPicPr>
            <a:picLocks noChangeAspect="1"/>
          </p:cNvPicPr>
          <p:nvPr/>
        </p:nvPicPr>
        <p:blipFill>
          <a:blip r:embed="rId2"/>
          <a:stretch>
            <a:fillRect/>
          </a:stretch>
        </p:blipFill>
        <p:spPr>
          <a:xfrm>
            <a:off x="350891" y="2348880"/>
            <a:ext cx="8181549" cy="2736304"/>
          </a:xfrm>
          <a:prstGeom prst="rect">
            <a:avLst/>
          </a:prstGeom>
        </p:spPr>
      </p:pic>
      <p:sp>
        <p:nvSpPr>
          <p:cNvPr id="6"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pic>
        <p:nvPicPr>
          <p:cNvPr id="7" name="Picture 6"/>
          <p:cNvPicPr>
            <a:picLocks noChangeAspect="1"/>
          </p:cNvPicPr>
          <p:nvPr/>
        </p:nvPicPr>
        <p:blipFill>
          <a:blip r:embed="rId3"/>
          <a:stretch>
            <a:fillRect/>
          </a:stretch>
        </p:blipFill>
        <p:spPr>
          <a:xfrm>
            <a:off x="467544" y="1468241"/>
            <a:ext cx="8244248" cy="520599"/>
          </a:xfrm>
          <a:prstGeom prst="rect">
            <a:avLst/>
          </a:prstGeom>
        </p:spPr>
      </p:pic>
      <p:sp>
        <p:nvSpPr>
          <p:cNvPr id="8" name="Title 1"/>
          <p:cNvSpPr>
            <a:spLocks noGrp="1"/>
          </p:cNvSpPr>
          <p:nvPr>
            <p:ph type="title"/>
          </p:nvPr>
        </p:nvSpPr>
        <p:spPr>
          <a:xfrm>
            <a:off x="457200" y="274638"/>
            <a:ext cx="8229600" cy="1143000"/>
          </a:xfrm>
        </p:spPr>
        <p:txBody>
          <a:bodyPr/>
          <a:lstStyle/>
          <a:p>
            <a:r>
              <a:rPr lang="en-US" dirty="0">
                <a:solidFill>
                  <a:schemeClr val="accent1"/>
                </a:solidFill>
              </a:rPr>
              <a:t>Sentiment </a:t>
            </a:r>
            <a:r>
              <a:rPr lang="en-US" dirty="0" smtClean="0">
                <a:solidFill>
                  <a:schemeClr val="accent1"/>
                </a:solidFill>
              </a:rPr>
              <a:t>Classification Accuracy</a:t>
            </a:r>
            <a:endParaRPr lang="en-US" dirty="0">
              <a:solidFill>
                <a:schemeClr val="accent1"/>
              </a:solidFill>
            </a:endParaRPr>
          </a:p>
        </p:txBody>
      </p:sp>
      <p:sp>
        <p:nvSpPr>
          <p:cNvPr id="9" name="Rectangle 8"/>
          <p:cNvSpPr/>
          <p:nvPr/>
        </p:nvSpPr>
        <p:spPr>
          <a:xfrm>
            <a:off x="1187624" y="2920082"/>
            <a:ext cx="3024336" cy="3416320"/>
          </a:xfrm>
          <a:prstGeom prst="rect">
            <a:avLst/>
          </a:prstGeom>
          <a:solidFill>
            <a:schemeClr val="accent3">
              <a:lumMod val="20000"/>
              <a:lumOff val="80000"/>
            </a:schemeClr>
          </a:solidFill>
        </p:spPr>
        <p:txBody>
          <a:bodyPr wrap="square">
            <a:spAutoFit/>
          </a:bodyPr>
          <a:lstStyle/>
          <a:p>
            <a:r>
              <a:rPr lang="en-US" dirty="0"/>
              <a:t>B. Pang, L. Lee, S. </a:t>
            </a:r>
            <a:r>
              <a:rPr lang="en-US" dirty="0" err="1"/>
              <a:t>Vaithyanathan</a:t>
            </a:r>
            <a:r>
              <a:rPr lang="en-US" dirty="0"/>
              <a:t>, </a:t>
            </a:r>
            <a:r>
              <a:rPr lang="en-US" dirty="0">
                <a:solidFill>
                  <a:srgbClr val="FF0000"/>
                </a:solidFill>
              </a:rPr>
              <a:t>Thumbs up? Sentiment classification using machine learning techniques</a:t>
            </a:r>
            <a:r>
              <a:rPr lang="en-US" dirty="0"/>
              <a:t>, Proceedings of the ACL-02 Conference on Empirical Methods in Natural Language Processing, vol. 10, Association for Computational Linguistics, </a:t>
            </a:r>
            <a:r>
              <a:rPr lang="en-US" dirty="0">
                <a:solidFill>
                  <a:srgbClr val="FF0000"/>
                </a:solidFill>
              </a:rPr>
              <a:t>2002</a:t>
            </a:r>
            <a:r>
              <a:rPr lang="en-US" dirty="0"/>
              <a:t>, pp. 79–86.</a:t>
            </a:r>
          </a:p>
        </p:txBody>
      </p:sp>
    </p:spTree>
    <p:extLst>
      <p:ext uri="{BB962C8B-B14F-4D97-AF65-F5344CB8AC3E}">
        <p14:creationId xmlns:p14="http://schemas.microsoft.com/office/powerpoint/2010/main" val="17985491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108</a:t>
            </a:fld>
            <a:endParaRPr lang="zh-TW" altLang="en-US"/>
          </a:p>
        </p:txBody>
      </p:sp>
      <p:pic>
        <p:nvPicPr>
          <p:cNvPr id="5" name="Picture 4"/>
          <p:cNvPicPr>
            <a:picLocks noChangeAspect="1"/>
          </p:cNvPicPr>
          <p:nvPr/>
        </p:nvPicPr>
        <p:blipFill>
          <a:blip r:embed="rId2"/>
          <a:stretch>
            <a:fillRect/>
          </a:stretch>
        </p:blipFill>
        <p:spPr>
          <a:xfrm>
            <a:off x="395536" y="2388504"/>
            <a:ext cx="8514652" cy="1904592"/>
          </a:xfrm>
          <a:prstGeom prst="rect">
            <a:avLst/>
          </a:prstGeom>
        </p:spPr>
      </p:pic>
      <p:sp>
        <p:nvSpPr>
          <p:cNvPr id="6"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
        <p:nvSpPr>
          <p:cNvPr id="7" name="Title 1"/>
          <p:cNvSpPr>
            <a:spLocks noGrp="1"/>
          </p:cNvSpPr>
          <p:nvPr>
            <p:ph type="title"/>
          </p:nvPr>
        </p:nvSpPr>
        <p:spPr>
          <a:xfrm>
            <a:off x="457200" y="274638"/>
            <a:ext cx="8229600" cy="1143000"/>
          </a:xfrm>
        </p:spPr>
        <p:txBody>
          <a:bodyPr/>
          <a:lstStyle/>
          <a:p>
            <a:r>
              <a:rPr lang="en-US" dirty="0">
                <a:solidFill>
                  <a:schemeClr val="accent1"/>
                </a:solidFill>
              </a:rPr>
              <a:t>Sentiment </a:t>
            </a:r>
            <a:r>
              <a:rPr lang="en-US" dirty="0" smtClean="0">
                <a:solidFill>
                  <a:schemeClr val="accent1"/>
                </a:solidFill>
              </a:rPr>
              <a:t>Classification Accuracy</a:t>
            </a:r>
            <a:endParaRPr lang="en-US" dirty="0">
              <a:solidFill>
                <a:schemeClr val="accent1"/>
              </a:solidFill>
            </a:endParaRPr>
          </a:p>
        </p:txBody>
      </p:sp>
      <p:pic>
        <p:nvPicPr>
          <p:cNvPr id="8" name="Picture 7"/>
          <p:cNvPicPr>
            <a:picLocks noChangeAspect="1"/>
          </p:cNvPicPr>
          <p:nvPr/>
        </p:nvPicPr>
        <p:blipFill>
          <a:blip r:embed="rId3"/>
          <a:stretch>
            <a:fillRect/>
          </a:stretch>
        </p:blipFill>
        <p:spPr>
          <a:xfrm>
            <a:off x="467544" y="1629592"/>
            <a:ext cx="8244248" cy="520599"/>
          </a:xfrm>
          <a:prstGeom prst="rect">
            <a:avLst/>
          </a:prstGeom>
        </p:spPr>
      </p:pic>
      <p:sp>
        <p:nvSpPr>
          <p:cNvPr id="9" name="Rectangle 8"/>
          <p:cNvSpPr/>
          <p:nvPr/>
        </p:nvSpPr>
        <p:spPr>
          <a:xfrm>
            <a:off x="1259632" y="2924944"/>
            <a:ext cx="2880320" cy="3416320"/>
          </a:xfrm>
          <a:prstGeom prst="rect">
            <a:avLst/>
          </a:prstGeom>
          <a:solidFill>
            <a:schemeClr val="accent3">
              <a:lumMod val="20000"/>
              <a:lumOff val="80000"/>
            </a:schemeClr>
          </a:solidFill>
        </p:spPr>
        <p:txBody>
          <a:bodyPr wrap="square">
            <a:spAutoFit/>
          </a:bodyPr>
          <a:lstStyle/>
          <a:p>
            <a:r>
              <a:rPr lang="en-US" dirty="0"/>
              <a:t>J. Blitzer, M. </a:t>
            </a:r>
            <a:r>
              <a:rPr lang="en-US" dirty="0" err="1"/>
              <a:t>Dredze</a:t>
            </a:r>
            <a:r>
              <a:rPr lang="en-US" dirty="0"/>
              <a:t>, F. Pereira, Biographies, </a:t>
            </a:r>
            <a:r>
              <a:rPr lang="en-US" dirty="0" err="1"/>
              <a:t>bollywood</a:t>
            </a:r>
            <a:r>
              <a:rPr lang="en-US" dirty="0"/>
              <a:t>, </a:t>
            </a:r>
            <a:r>
              <a:rPr lang="en-US" dirty="0">
                <a:solidFill>
                  <a:srgbClr val="FF0000"/>
                </a:solidFill>
              </a:rPr>
              <a:t>boom-boxes and blenders: domain adaptation for sentiment classification</a:t>
            </a:r>
            <a:r>
              <a:rPr lang="en-US" dirty="0"/>
              <a:t>, in: Proceedings of the 45th Annual Meeting of the Association for Computational Linguistics, ACL’07, vol. 7, </a:t>
            </a:r>
            <a:r>
              <a:rPr lang="en-US" dirty="0">
                <a:solidFill>
                  <a:srgbClr val="FF0000"/>
                </a:solidFill>
              </a:rPr>
              <a:t>2007</a:t>
            </a:r>
            <a:r>
              <a:rPr lang="en-US" dirty="0"/>
              <a:t>, pp. 187–205 (13, 29).</a:t>
            </a:r>
          </a:p>
        </p:txBody>
      </p:sp>
    </p:spTree>
    <p:extLst>
      <p:ext uri="{BB962C8B-B14F-4D97-AF65-F5344CB8AC3E}">
        <p14:creationId xmlns:p14="http://schemas.microsoft.com/office/powerpoint/2010/main" val="2362026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865578"/>
          </a:xfrm>
        </p:spPr>
        <p:txBody>
          <a:bodyPr/>
          <a:lstStyle/>
          <a:p>
            <a:r>
              <a:rPr lang="en-US" sz="4000" smtClean="0">
                <a:solidFill>
                  <a:schemeClr val="accent1"/>
                </a:solidFill>
              </a:rPr>
              <a:t>Techniques for </a:t>
            </a:r>
            <a:r>
              <a:rPr lang="en-US" sz="4000" dirty="0" smtClean="0">
                <a:solidFill>
                  <a:schemeClr val="accent1"/>
                </a:solidFill>
              </a:rPr>
              <a:t>Sentiment Analysis</a:t>
            </a:r>
            <a:endParaRPr lang="en-US" sz="4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109</a:t>
            </a:fld>
            <a:endParaRPr lang="zh-TW" altLang="en-US"/>
          </a:p>
        </p:txBody>
      </p:sp>
      <p:pic>
        <p:nvPicPr>
          <p:cNvPr id="6" name="Picture 5"/>
          <p:cNvPicPr>
            <a:picLocks noChangeAspect="1"/>
          </p:cNvPicPr>
          <p:nvPr/>
        </p:nvPicPr>
        <p:blipFill>
          <a:blip r:embed="rId2"/>
          <a:stretch>
            <a:fillRect/>
          </a:stretch>
        </p:blipFill>
        <p:spPr>
          <a:xfrm>
            <a:off x="2123728" y="955401"/>
            <a:ext cx="4176464" cy="5454973"/>
          </a:xfrm>
          <a:prstGeom prst="rect">
            <a:avLst/>
          </a:prstGeom>
        </p:spPr>
      </p:pic>
      <p:sp>
        <p:nvSpPr>
          <p:cNvPr id="8"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1308444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08854"/>
          </a:xfrm>
        </p:spPr>
        <p:txBody>
          <a:bodyPr/>
          <a:lstStyle/>
          <a:p>
            <a:r>
              <a:rPr lang="en-US" sz="5000" smtClean="0">
                <a:solidFill>
                  <a:schemeClr val="accent1"/>
                </a:solidFill>
              </a:rPr>
              <a:t>Data Science</a:t>
            </a:r>
            <a:br>
              <a:rPr lang="en-US" sz="5000" smtClean="0">
                <a:solidFill>
                  <a:schemeClr val="accent1"/>
                </a:solidFill>
              </a:rPr>
            </a:br>
            <a:r>
              <a:rPr lang="en-US" sz="5000" smtClean="0">
                <a:solidFill>
                  <a:schemeClr val="accent1"/>
                </a:solidFill>
              </a:rPr>
              <a:t>What </a:t>
            </a:r>
            <a:r>
              <a:rPr lang="en-US" sz="5000" dirty="0" smtClean="0">
                <a:solidFill>
                  <a:schemeClr val="accent1"/>
                </a:solidFill>
              </a:rPr>
              <a:t>are the Skills Required?</a:t>
            </a:r>
            <a:endParaRPr lang="en-US" sz="5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11</a:t>
            </a:fld>
            <a:endParaRPr lang="zh-TW" alt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84784"/>
            <a:ext cx="9144000" cy="4936638"/>
          </a:xfrm>
          <a:prstGeom prst="rect">
            <a:avLst/>
          </a:prstGeom>
        </p:spPr>
      </p:pic>
      <p:sp>
        <p:nvSpPr>
          <p:cNvPr id="6" name="Rectangle 5"/>
          <p:cNvSpPr/>
          <p:nvPr/>
        </p:nvSpPr>
        <p:spPr>
          <a:xfrm>
            <a:off x="1475656" y="6597352"/>
            <a:ext cx="6192688" cy="246221"/>
          </a:xfrm>
          <a:prstGeom prst="rect">
            <a:avLst/>
          </a:prstGeom>
        </p:spPr>
        <p:txBody>
          <a:bodyPr wrap="square">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www.simplilearn.com</a:t>
            </a:r>
            <a:r>
              <a:rPr lang="en-US" sz="1000" dirty="0">
                <a:solidFill>
                  <a:schemeClr val="bg1">
                    <a:lumMod val="75000"/>
                  </a:schemeClr>
                </a:solidFill>
              </a:rPr>
              <a:t>/data-science-vs-big-data-vs-data-analytics-article</a:t>
            </a:r>
          </a:p>
        </p:txBody>
      </p:sp>
    </p:spTree>
    <p:extLst>
      <p:ext uri="{BB962C8B-B14F-4D97-AF65-F5344CB8AC3E}">
        <p14:creationId xmlns:p14="http://schemas.microsoft.com/office/powerpoint/2010/main" val="207928249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027" y="188640"/>
            <a:ext cx="8229600" cy="1143000"/>
          </a:xfrm>
        </p:spPr>
        <p:txBody>
          <a:bodyPr/>
          <a:lstStyle/>
          <a:p>
            <a:r>
              <a:rPr lang="en-US" dirty="0" smtClean="0">
                <a:solidFill>
                  <a:schemeClr val="accent1"/>
                </a:solidFill>
              </a:rPr>
              <a:t>Sentiment Analysis Articles </a:t>
            </a:r>
            <a:br>
              <a:rPr lang="en-US" dirty="0" smtClean="0">
                <a:solidFill>
                  <a:schemeClr val="accent1"/>
                </a:solidFill>
              </a:rPr>
            </a:br>
            <a:r>
              <a:rPr lang="en-US" dirty="0" smtClean="0">
                <a:solidFill>
                  <a:schemeClr val="accent1"/>
                </a:solidFill>
              </a:rPr>
              <a:t>in Journals (2002-2014)</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110</a:t>
            </a:fld>
            <a:endParaRPr lang="zh-TW" altLang="en-US"/>
          </a:p>
        </p:txBody>
      </p:sp>
      <p:sp>
        <p:nvSpPr>
          <p:cNvPr id="7"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pic>
        <p:nvPicPr>
          <p:cNvPr id="9" name="Picture 8"/>
          <p:cNvPicPr>
            <a:picLocks noChangeAspect="1"/>
          </p:cNvPicPr>
          <p:nvPr/>
        </p:nvPicPr>
        <p:blipFill>
          <a:blip r:embed="rId2"/>
          <a:stretch>
            <a:fillRect/>
          </a:stretch>
        </p:blipFill>
        <p:spPr>
          <a:xfrm>
            <a:off x="484188" y="1456182"/>
            <a:ext cx="8100392" cy="4997204"/>
          </a:xfrm>
          <a:prstGeom prst="rect">
            <a:avLst/>
          </a:prstGeom>
        </p:spPr>
      </p:pic>
    </p:spTree>
    <p:extLst>
      <p:ext uri="{BB962C8B-B14F-4D97-AF65-F5344CB8AC3E}">
        <p14:creationId xmlns:p14="http://schemas.microsoft.com/office/powerpoint/2010/main" val="79606541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48"/>
            <a:ext cx="8229600" cy="1143000"/>
          </a:xfrm>
        </p:spPr>
        <p:txBody>
          <a:bodyPr/>
          <a:lstStyle/>
          <a:p>
            <a:r>
              <a:rPr lang="en-US" smtClean="0">
                <a:solidFill>
                  <a:schemeClr val="accent1"/>
                </a:solidFill>
              </a:rPr>
              <a:t>Publicly Available Datasets </a:t>
            </a:r>
            <a:br>
              <a:rPr lang="en-US" smtClean="0">
                <a:solidFill>
                  <a:schemeClr val="accent1"/>
                </a:solidFill>
              </a:rPr>
            </a:br>
            <a:r>
              <a:rPr lang="en-US" smtClean="0">
                <a:solidFill>
                  <a:schemeClr val="accent1"/>
                </a:solidFill>
              </a:rPr>
              <a:t>for Sentiment Analysis</a:t>
            </a:r>
            <a:endParaRPr lang="en-US">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111</a:t>
            </a:fld>
            <a:endParaRPr lang="zh-TW" altLang="en-US"/>
          </a:p>
        </p:txBody>
      </p:sp>
      <p:pic>
        <p:nvPicPr>
          <p:cNvPr id="5" name="Picture 4"/>
          <p:cNvPicPr>
            <a:picLocks noChangeAspect="1"/>
          </p:cNvPicPr>
          <p:nvPr/>
        </p:nvPicPr>
        <p:blipFill>
          <a:blip r:embed="rId2"/>
          <a:stretch>
            <a:fillRect/>
          </a:stretch>
        </p:blipFill>
        <p:spPr>
          <a:xfrm>
            <a:off x="0" y="1277636"/>
            <a:ext cx="9144000" cy="5247708"/>
          </a:xfrm>
          <a:prstGeom prst="rect">
            <a:avLst/>
          </a:prstGeom>
        </p:spPr>
      </p:pic>
      <p:sp>
        <p:nvSpPr>
          <p:cNvPr id="6"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64824186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Product Reviews (PR)</a:t>
            </a:r>
          </a:p>
          <a:p>
            <a:r>
              <a:rPr lang="en-US" dirty="0"/>
              <a:t>Movie Reviews (MR) </a:t>
            </a:r>
          </a:p>
          <a:p>
            <a:r>
              <a:rPr lang="en-US" dirty="0"/>
              <a:t>Restaurant Reviews (RR)</a:t>
            </a:r>
          </a:p>
          <a:p>
            <a:r>
              <a:rPr lang="en-US" dirty="0"/>
              <a:t>Micro-blog (MB)</a:t>
            </a:r>
          </a:p>
          <a:p>
            <a:r>
              <a:rPr lang="en-US" dirty="0"/>
              <a:t>Global domain (G)</a:t>
            </a:r>
          </a:p>
          <a:p>
            <a:endParaRPr lang="en-US"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112</a:t>
            </a:fld>
            <a:endParaRPr lang="zh-TW" altLang="en-US"/>
          </a:p>
        </p:txBody>
      </p:sp>
      <p:sp>
        <p:nvSpPr>
          <p:cNvPr id="5" name="Title 1"/>
          <p:cNvSpPr>
            <a:spLocks noGrp="1"/>
          </p:cNvSpPr>
          <p:nvPr>
            <p:ph type="title"/>
          </p:nvPr>
        </p:nvSpPr>
        <p:spPr>
          <a:xfrm>
            <a:off x="457200" y="274638"/>
            <a:ext cx="8229600" cy="1143000"/>
          </a:xfrm>
        </p:spPr>
        <p:txBody>
          <a:bodyPr/>
          <a:lstStyle/>
          <a:p>
            <a:r>
              <a:rPr lang="en-US" dirty="0" smtClean="0">
                <a:solidFill>
                  <a:schemeClr val="accent1"/>
                </a:solidFill>
              </a:rPr>
              <a:t>Sentiment </a:t>
            </a:r>
            <a:r>
              <a:rPr lang="en-US" smtClean="0">
                <a:solidFill>
                  <a:schemeClr val="accent1"/>
                </a:solidFill>
              </a:rPr>
              <a:t>Analysis Datasets</a:t>
            </a:r>
            <a:endParaRPr lang="en-US" dirty="0">
              <a:solidFill>
                <a:schemeClr val="accent1"/>
              </a:solidFill>
            </a:endParaRPr>
          </a:p>
        </p:txBody>
      </p:sp>
      <p:sp>
        <p:nvSpPr>
          <p:cNvPr id="6"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81651743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Sentiment Analysis Dictionary</a:t>
            </a:r>
            <a:endParaRPr lang="en-US" dirty="0">
              <a:solidFill>
                <a:schemeClr val="accent1"/>
              </a:solidFill>
            </a:endParaRPr>
          </a:p>
        </p:txBody>
      </p:sp>
      <p:sp>
        <p:nvSpPr>
          <p:cNvPr id="3" name="Content Placeholder 2"/>
          <p:cNvSpPr>
            <a:spLocks noGrp="1"/>
          </p:cNvSpPr>
          <p:nvPr>
            <p:ph idx="1"/>
          </p:nvPr>
        </p:nvSpPr>
        <p:spPr>
          <a:xfrm>
            <a:off x="457200" y="1844824"/>
            <a:ext cx="8229600" cy="4281339"/>
          </a:xfrm>
        </p:spPr>
        <p:txBody>
          <a:bodyPr/>
          <a:lstStyle/>
          <a:p>
            <a:r>
              <a:rPr lang="en-US" dirty="0" err="1" smtClean="0"/>
              <a:t>SenticNet</a:t>
            </a:r>
            <a:r>
              <a:rPr lang="en-US" dirty="0" smtClean="0"/>
              <a:t> </a:t>
            </a:r>
            <a:r>
              <a:rPr lang="en-US" dirty="0"/>
              <a:t>(SN)</a:t>
            </a:r>
          </a:p>
          <a:p>
            <a:r>
              <a:rPr lang="en-US" dirty="0"/>
              <a:t>WordNet (WN)</a:t>
            </a:r>
          </a:p>
          <a:p>
            <a:r>
              <a:rPr lang="en-US" dirty="0" err="1"/>
              <a:t>ConceptNet</a:t>
            </a:r>
            <a:r>
              <a:rPr lang="en-US" dirty="0"/>
              <a:t> (CN) </a:t>
            </a:r>
          </a:p>
          <a:p>
            <a:r>
              <a:rPr lang="en-US" dirty="0"/>
              <a:t>WordNet-Affect (WNA)</a:t>
            </a:r>
          </a:p>
          <a:p>
            <a:r>
              <a:rPr lang="en-US" dirty="0"/>
              <a:t>Bing Liu Opinion Lexicon (OL</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113</a:t>
            </a:fld>
            <a:endParaRPr lang="zh-TW" altLang="en-US"/>
          </a:p>
        </p:txBody>
      </p:sp>
      <p:sp>
        <p:nvSpPr>
          <p:cNvPr id="5"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7880761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576064"/>
          </a:xfrm>
        </p:spPr>
        <p:txBody>
          <a:bodyPr/>
          <a:lstStyle/>
          <a:p>
            <a:r>
              <a:rPr lang="en-US" dirty="0">
                <a:solidFill>
                  <a:schemeClr val="accent1"/>
                </a:solidFill>
              </a:rPr>
              <a:t>Summary of r</a:t>
            </a:r>
            <a:r>
              <a:rPr lang="en-US" dirty="0" smtClean="0">
                <a:solidFill>
                  <a:schemeClr val="accent1"/>
                </a:solidFill>
              </a:rPr>
              <a:t>eviewed </a:t>
            </a:r>
            <a:r>
              <a:rPr lang="en-US" dirty="0">
                <a:solidFill>
                  <a:schemeClr val="accent1"/>
                </a:solidFill>
              </a:rPr>
              <a:t>articles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114</a:t>
            </a:fld>
            <a:endParaRPr lang="zh-TW" altLang="en-US"/>
          </a:p>
        </p:txBody>
      </p:sp>
      <p:pic>
        <p:nvPicPr>
          <p:cNvPr id="7" name="Picture 6"/>
          <p:cNvPicPr>
            <a:picLocks noChangeAspect="1"/>
          </p:cNvPicPr>
          <p:nvPr/>
        </p:nvPicPr>
        <p:blipFill>
          <a:blip r:embed="rId2"/>
          <a:stretch>
            <a:fillRect/>
          </a:stretch>
        </p:blipFill>
        <p:spPr>
          <a:xfrm>
            <a:off x="251520" y="692697"/>
            <a:ext cx="8784976" cy="5835670"/>
          </a:xfrm>
          <a:prstGeom prst="rect">
            <a:avLst/>
          </a:prstGeom>
        </p:spPr>
      </p:pic>
      <p:sp>
        <p:nvSpPr>
          <p:cNvPr id="8"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166396670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115</a:t>
            </a:fld>
            <a:endParaRPr lang="zh-TW" altLang="en-US"/>
          </a:p>
        </p:txBody>
      </p:sp>
      <p:pic>
        <p:nvPicPr>
          <p:cNvPr id="5" name="Picture 4"/>
          <p:cNvPicPr>
            <a:picLocks noChangeAspect="1"/>
          </p:cNvPicPr>
          <p:nvPr/>
        </p:nvPicPr>
        <p:blipFill>
          <a:blip r:embed="rId2"/>
          <a:stretch>
            <a:fillRect/>
          </a:stretch>
        </p:blipFill>
        <p:spPr>
          <a:xfrm>
            <a:off x="148028" y="921029"/>
            <a:ext cx="8814699" cy="5673725"/>
          </a:xfrm>
          <a:prstGeom prst="rect">
            <a:avLst/>
          </a:prstGeom>
        </p:spPr>
      </p:pic>
      <p:sp>
        <p:nvSpPr>
          <p:cNvPr id="6" name="Title 1"/>
          <p:cNvSpPr>
            <a:spLocks noGrp="1"/>
          </p:cNvSpPr>
          <p:nvPr>
            <p:ph type="title"/>
          </p:nvPr>
        </p:nvSpPr>
        <p:spPr>
          <a:xfrm>
            <a:off x="457200" y="44624"/>
            <a:ext cx="8229600" cy="576064"/>
          </a:xfrm>
        </p:spPr>
        <p:txBody>
          <a:bodyPr/>
          <a:lstStyle/>
          <a:p>
            <a:r>
              <a:rPr lang="en-US" dirty="0">
                <a:solidFill>
                  <a:schemeClr val="accent1"/>
                </a:solidFill>
              </a:rPr>
              <a:t>Summary of r</a:t>
            </a:r>
            <a:r>
              <a:rPr lang="en-US" dirty="0" smtClean="0">
                <a:solidFill>
                  <a:schemeClr val="accent1"/>
                </a:solidFill>
              </a:rPr>
              <a:t>eviewed </a:t>
            </a:r>
            <a:r>
              <a:rPr lang="en-US" dirty="0">
                <a:solidFill>
                  <a:schemeClr val="accent1"/>
                </a:solidFill>
              </a:rPr>
              <a:t>articles</a:t>
            </a:r>
          </a:p>
        </p:txBody>
      </p:sp>
      <p:pic>
        <p:nvPicPr>
          <p:cNvPr id="7" name="Picture 6"/>
          <p:cNvPicPr>
            <a:picLocks noChangeAspect="1"/>
          </p:cNvPicPr>
          <p:nvPr/>
        </p:nvPicPr>
        <p:blipFill>
          <a:blip r:embed="rId3"/>
          <a:stretch>
            <a:fillRect/>
          </a:stretch>
        </p:blipFill>
        <p:spPr>
          <a:xfrm>
            <a:off x="107504" y="621227"/>
            <a:ext cx="8892480" cy="291556"/>
          </a:xfrm>
          <a:prstGeom prst="rect">
            <a:avLst/>
          </a:prstGeom>
        </p:spPr>
      </p:pic>
      <p:sp>
        <p:nvSpPr>
          <p:cNvPr id="8"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17563260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116</a:t>
            </a:fld>
            <a:endParaRPr lang="zh-TW" altLang="en-US"/>
          </a:p>
        </p:txBody>
      </p:sp>
      <p:pic>
        <p:nvPicPr>
          <p:cNvPr id="5" name="Picture 4"/>
          <p:cNvPicPr>
            <a:picLocks noChangeAspect="1"/>
          </p:cNvPicPr>
          <p:nvPr/>
        </p:nvPicPr>
        <p:blipFill>
          <a:blip r:embed="rId2"/>
          <a:stretch>
            <a:fillRect/>
          </a:stretch>
        </p:blipFill>
        <p:spPr>
          <a:xfrm>
            <a:off x="219446" y="620688"/>
            <a:ext cx="8708529" cy="5832648"/>
          </a:xfrm>
          <a:prstGeom prst="rect">
            <a:avLst/>
          </a:prstGeom>
        </p:spPr>
      </p:pic>
      <p:sp>
        <p:nvSpPr>
          <p:cNvPr id="6" name="Title 1"/>
          <p:cNvSpPr txBox="1">
            <a:spLocks/>
          </p:cNvSpPr>
          <p:nvPr/>
        </p:nvSpPr>
        <p:spPr bwMode="auto">
          <a:xfrm>
            <a:off x="457200" y="-27384"/>
            <a:ext cx="82296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dirty="0" smtClean="0">
                <a:solidFill>
                  <a:schemeClr val="accent1"/>
                </a:solidFill>
              </a:rPr>
              <a:t>Summary of reviewed articles</a:t>
            </a:r>
            <a:endParaRPr kumimoji="0" lang="en-US" dirty="0">
              <a:solidFill>
                <a:schemeClr val="accent1"/>
              </a:solidFill>
            </a:endParaRPr>
          </a:p>
        </p:txBody>
      </p:sp>
      <p:sp>
        <p:nvSpPr>
          <p:cNvPr id="7"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14098161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117</a:t>
            </a:fld>
            <a:endParaRPr lang="zh-TW" altLang="en-US"/>
          </a:p>
        </p:txBody>
      </p:sp>
      <p:pic>
        <p:nvPicPr>
          <p:cNvPr id="5" name="Picture 4"/>
          <p:cNvPicPr>
            <a:picLocks noChangeAspect="1"/>
          </p:cNvPicPr>
          <p:nvPr/>
        </p:nvPicPr>
        <p:blipFill>
          <a:blip r:embed="rId2"/>
          <a:stretch>
            <a:fillRect/>
          </a:stretch>
        </p:blipFill>
        <p:spPr>
          <a:xfrm>
            <a:off x="144016" y="862048"/>
            <a:ext cx="8820472" cy="5663296"/>
          </a:xfrm>
          <a:prstGeom prst="rect">
            <a:avLst/>
          </a:prstGeom>
        </p:spPr>
      </p:pic>
      <p:sp>
        <p:nvSpPr>
          <p:cNvPr id="6" name="Title 1"/>
          <p:cNvSpPr txBox="1">
            <a:spLocks/>
          </p:cNvSpPr>
          <p:nvPr/>
        </p:nvSpPr>
        <p:spPr bwMode="auto">
          <a:xfrm>
            <a:off x="457200" y="-27384"/>
            <a:ext cx="82296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dirty="0" smtClean="0">
                <a:solidFill>
                  <a:schemeClr val="accent1"/>
                </a:solidFill>
              </a:rPr>
              <a:t>Summary of reviewed articles</a:t>
            </a:r>
            <a:endParaRPr kumimoji="0" lang="en-US" dirty="0">
              <a:solidFill>
                <a:schemeClr val="accent1"/>
              </a:solidFill>
            </a:endParaRPr>
          </a:p>
        </p:txBody>
      </p:sp>
      <p:sp>
        <p:nvSpPr>
          <p:cNvPr id="7"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pic>
        <p:nvPicPr>
          <p:cNvPr id="8" name="Picture 7"/>
          <p:cNvPicPr>
            <a:picLocks noChangeAspect="1"/>
          </p:cNvPicPr>
          <p:nvPr/>
        </p:nvPicPr>
        <p:blipFill>
          <a:blip r:embed="rId3"/>
          <a:stretch>
            <a:fillRect/>
          </a:stretch>
        </p:blipFill>
        <p:spPr>
          <a:xfrm>
            <a:off x="107504" y="545156"/>
            <a:ext cx="8892480" cy="291556"/>
          </a:xfrm>
          <a:prstGeom prst="rect">
            <a:avLst/>
          </a:prstGeom>
        </p:spPr>
      </p:pic>
    </p:spTree>
    <p:extLst>
      <p:ext uri="{BB962C8B-B14F-4D97-AF65-F5344CB8AC3E}">
        <p14:creationId xmlns:p14="http://schemas.microsoft.com/office/powerpoint/2010/main" val="15936952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118</a:t>
            </a:fld>
            <a:endParaRPr lang="zh-TW" altLang="en-US"/>
          </a:p>
        </p:txBody>
      </p:sp>
      <p:pic>
        <p:nvPicPr>
          <p:cNvPr id="5" name="Picture 4"/>
          <p:cNvPicPr>
            <a:picLocks noChangeAspect="1"/>
          </p:cNvPicPr>
          <p:nvPr/>
        </p:nvPicPr>
        <p:blipFill>
          <a:blip r:embed="rId2"/>
          <a:stretch>
            <a:fillRect/>
          </a:stretch>
        </p:blipFill>
        <p:spPr>
          <a:xfrm>
            <a:off x="107504" y="750877"/>
            <a:ext cx="8820472" cy="3038163"/>
          </a:xfrm>
          <a:prstGeom prst="rect">
            <a:avLst/>
          </a:prstGeom>
        </p:spPr>
      </p:pic>
      <p:sp>
        <p:nvSpPr>
          <p:cNvPr id="6" name="Title 1"/>
          <p:cNvSpPr txBox="1">
            <a:spLocks/>
          </p:cNvSpPr>
          <p:nvPr/>
        </p:nvSpPr>
        <p:spPr bwMode="auto">
          <a:xfrm>
            <a:off x="457200" y="-27384"/>
            <a:ext cx="82296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dirty="0" smtClean="0">
                <a:solidFill>
                  <a:schemeClr val="accent1"/>
                </a:solidFill>
              </a:rPr>
              <a:t>Summary of reviewed articles</a:t>
            </a:r>
            <a:endParaRPr kumimoji="0" lang="en-US" dirty="0">
              <a:solidFill>
                <a:schemeClr val="accent1"/>
              </a:solidFill>
            </a:endParaRPr>
          </a:p>
        </p:txBody>
      </p:sp>
      <p:sp>
        <p:nvSpPr>
          <p:cNvPr id="7"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18192986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a:xfrm>
            <a:off x="457200" y="274638"/>
            <a:ext cx="8229600" cy="6178550"/>
          </a:xfrm>
        </p:spPr>
        <p:txBody>
          <a:bodyPr/>
          <a:lstStyle/>
          <a:p>
            <a:r>
              <a:rPr lang="en-US" altLang="zh-TW" sz="6600" dirty="0" smtClean="0">
                <a:solidFill>
                  <a:srgbClr val="FF0000"/>
                </a:solidFill>
              </a:rPr>
              <a:t>Social Media Monitoring/Analysis</a:t>
            </a:r>
          </a:p>
        </p:txBody>
      </p:sp>
      <p:sp>
        <p:nvSpPr>
          <p:cNvPr id="15155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61AF25C-8E70-4170-A677-B0CE0F8946B4}" type="slidenum">
              <a:rPr lang="zh-TW" altLang="en-US" sz="1200" smtClean="0">
                <a:solidFill>
                  <a:srgbClr val="898989"/>
                </a:solidFill>
              </a:rPr>
              <a:pPr eaLnBrk="1" hangingPunct="1">
                <a:spcBef>
                  <a:spcPct val="0"/>
                </a:spcBef>
                <a:buFontTx/>
                <a:buNone/>
              </a:pPr>
              <a:t>119</a:t>
            </a:fld>
            <a:endParaRPr lang="zh-TW" altLang="en-US" sz="1200" smtClean="0">
              <a:solidFill>
                <a:srgbClr val="898989"/>
              </a:solidFill>
            </a:endParaRPr>
          </a:p>
        </p:txBody>
      </p:sp>
    </p:spTree>
    <p:extLst>
      <p:ext uri="{BB962C8B-B14F-4D97-AF65-F5344CB8AC3E}">
        <p14:creationId xmlns:p14="http://schemas.microsoft.com/office/powerpoint/2010/main" val="1566292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12</a:t>
            </a:fld>
            <a:endParaRPr lang="zh-TW" alt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200" y="403955"/>
            <a:ext cx="8737600" cy="6146800"/>
          </a:xfrm>
          <a:prstGeom prst="rect">
            <a:avLst/>
          </a:prstGeom>
        </p:spPr>
      </p:pic>
      <p:sp>
        <p:nvSpPr>
          <p:cNvPr id="6" name="Rectangle 5"/>
          <p:cNvSpPr/>
          <p:nvPr/>
        </p:nvSpPr>
        <p:spPr>
          <a:xfrm>
            <a:off x="1475656" y="6597352"/>
            <a:ext cx="6192688" cy="246221"/>
          </a:xfrm>
          <a:prstGeom prst="rect">
            <a:avLst/>
          </a:prstGeom>
        </p:spPr>
        <p:txBody>
          <a:bodyPr wrap="square">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www.simplilearn.com</a:t>
            </a:r>
            <a:r>
              <a:rPr lang="en-US" sz="1000" dirty="0">
                <a:solidFill>
                  <a:schemeClr val="bg1">
                    <a:lumMod val="75000"/>
                  </a:schemeClr>
                </a:solidFill>
              </a:rPr>
              <a:t>/data-science-vs-big-data-vs-data-analytics-article</a:t>
            </a:r>
          </a:p>
        </p:txBody>
      </p:sp>
    </p:spTree>
    <p:extLst>
      <p:ext uri="{BB962C8B-B14F-4D97-AF65-F5344CB8AC3E}">
        <p14:creationId xmlns:p14="http://schemas.microsoft.com/office/powerpoint/2010/main" val="49942179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p:cNvSpPr>
          <p:nvPr>
            <p:ph type="title"/>
          </p:nvPr>
        </p:nvSpPr>
        <p:spPr/>
        <p:txBody>
          <a:bodyPr/>
          <a:lstStyle/>
          <a:p>
            <a:r>
              <a:rPr lang="en-US" altLang="zh-TW" smtClean="0">
                <a:solidFill>
                  <a:schemeClr val="accent1"/>
                </a:solidFill>
              </a:rPr>
              <a:t>Existing Tools</a:t>
            </a:r>
            <a:br>
              <a:rPr lang="en-US" altLang="zh-TW" smtClean="0">
                <a:solidFill>
                  <a:schemeClr val="accent1"/>
                </a:solidFill>
              </a:rPr>
            </a:br>
            <a:r>
              <a:rPr lang="en-US" altLang="zh-TW" smtClean="0">
                <a:solidFill>
                  <a:schemeClr val="accent1"/>
                </a:solidFill>
              </a:rPr>
              <a:t> </a:t>
            </a:r>
            <a:r>
              <a:rPr lang="en-US" altLang="zh-TW" sz="3600" smtClean="0">
                <a:solidFill>
                  <a:schemeClr val="accent1"/>
                </a:solidFill>
              </a:rPr>
              <a:t>(“Social Media Monitoring/Analysis")</a:t>
            </a:r>
            <a:endParaRPr lang="zh-TW" altLang="en-US" sz="3600" smtClean="0">
              <a:solidFill>
                <a:schemeClr val="accent1"/>
              </a:solidFill>
            </a:endParaRPr>
          </a:p>
        </p:txBody>
      </p:sp>
      <p:sp>
        <p:nvSpPr>
          <p:cNvPr id="152579" name="內容版面配置區 2"/>
          <p:cNvSpPr>
            <a:spLocks noGrp="1"/>
          </p:cNvSpPr>
          <p:nvPr>
            <p:ph idx="1"/>
          </p:nvPr>
        </p:nvSpPr>
        <p:spPr/>
        <p:txBody>
          <a:bodyPr/>
          <a:lstStyle/>
          <a:p>
            <a:r>
              <a:rPr lang="en-US" altLang="zh-TW" smtClean="0"/>
              <a:t>Radian 6</a:t>
            </a:r>
          </a:p>
          <a:p>
            <a:r>
              <a:rPr lang="en-US" altLang="zh-TW" smtClean="0"/>
              <a:t>Social Mention</a:t>
            </a:r>
          </a:p>
          <a:p>
            <a:r>
              <a:rPr lang="en-US" altLang="zh-TW" smtClean="0"/>
              <a:t>Overtone OpenMic</a:t>
            </a:r>
          </a:p>
          <a:p>
            <a:r>
              <a:rPr lang="en-US" altLang="zh-TW" smtClean="0"/>
              <a:t>Microsoft Dynamics Social Networking Accelerator</a:t>
            </a:r>
          </a:p>
          <a:p>
            <a:r>
              <a:rPr lang="en-US" altLang="zh-TW" smtClean="0"/>
              <a:t>SAS Social Media Analytics</a:t>
            </a:r>
          </a:p>
          <a:p>
            <a:r>
              <a:rPr lang="en-US" altLang="zh-TW" smtClean="0"/>
              <a:t>Lithium Social Media Monitoring </a:t>
            </a:r>
          </a:p>
          <a:p>
            <a:r>
              <a:rPr lang="en-US" altLang="zh-TW" smtClean="0"/>
              <a:t>RightNow Cloud Monitor</a:t>
            </a:r>
            <a:endParaRPr lang="zh-TW" altLang="en-US" smtClean="0"/>
          </a:p>
        </p:txBody>
      </p:sp>
      <p:sp>
        <p:nvSpPr>
          <p:cNvPr id="15258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4F7AFF6-B389-4529-8942-3E7F5B752B1F}" type="slidenum">
              <a:rPr lang="zh-TW" altLang="en-US" sz="1200" smtClean="0">
                <a:solidFill>
                  <a:srgbClr val="898989"/>
                </a:solidFill>
              </a:rPr>
              <a:pPr eaLnBrk="1" hangingPunct="1">
                <a:spcBef>
                  <a:spcPct val="0"/>
                </a:spcBef>
                <a:buFontTx/>
                <a:buNone/>
              </a:pPr>
              <a:t>120</a:t>
            </a:fld>
            <a:endParaRPr lang="zh-TW" altLang="en-US" sz="1200" smtClean="0">
              <a:solidFill>
                <a:srgbClr val="898989"/>
              </a:solidFill>
            </a:endParaRPr>
          </a:p>
        </p:txBody>
      </p:sp>
      <p:sp>
        <p:nvSpPr>
          <p:cNvPr id="152581" name="矩形 4"/>
          <p:cNvSpPr>
            <a:spLocks noChangeArrowheads="1"/>
          </p:cNvSpPr>
          <p:nvPr/>
        </p:nvSpPr>
        <p:spPr bwMode="auto">
          <a:xfrm>
            <a:off x="323850" y="6597650"/>
            <a:ext cx="820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Wiltrud Kessler (2012), Introduction to Sentiment Analysis</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81953612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標題 1"/>
          <p:cNvSpPr>
            <a:spLocks noGrp="1"/>
          </p:cNvSpPr>
          <p:nvPr>
            <p:ph type="title"/>
          </p:nvPr>
        </p:nvSpPr>
        <p:spPr/>
        <p:txBody>
          <a:bodyPr/>
          <a:lstStyle/>
          <a:p>
            <a:r>
              <a:rPr lang="en-US" altLang="zh-TW" smtClean="0">
                <a:solidFill>
                  <a:srgbClr val="FF0000"/>
                </a:solidFill>
              </a:rPr>
              <a:t>Word-of-mouth</a:t>
            </a:r>
            <a:br>
              <a:rPr lang="en-US" altLang="zh-TW" smtClean="0">
                <a:solidFill>
                  <a:srgbClr val="FF0000"/>
                </a:solidFill>
              </a:rPr>
            </a:br>
            <a:r>
              <a:rPr lang="en-US" altLang="zh-TW" smtClean="0"/>
              <a:t>Voice of the Customer</a:t>
            </a:r>
            <a:endParaRPr lang="zh-TW" altLang="en-US" smtClean="0"/>
          </a:p>
        </p:txBody>
      </p:sp>
      <p:sp>
        <p:nvSpPr>
          <p:cNvPr id="153603" name="內容版面配置區 2"/>
          <p:cNvSpPr>
            <a:spLocks noGrp="1"/>
          </p:cNvSpPr>
          <p:nvPr>
            <p:ph idx="1"/>
          </p:nvPr>
        </p:nvSpPr>
        <p:spPr/>
        <p:txBody>
          <a:bodyPr/>
          <a:lstStyle/>
          <a:p>
            <a:r>
              <a:rPr lang="en-US" altLang="zh-TW" smtClean="0"/>
              <a:t>1. Attensity</a:t>
            </a:r>
          </a:p>
          <a:p>
            <a:pPr lvl="1"/>
            <a:r>
              <a:rPr lang="en-US" altLang="zh-TW" smtClean="0"/>
              <a:t>Track social sentiment across brands and competitors</a:t>
            </a:r>
          </a:p>
          <a:p>
            <a:pPr lvl="1"/>
            <a:r>
              <a:rPr lang="en-US" altLang="zh-TW" smtClean="0"/>
              <a:t> </a:t>
            </a:r>
            <a:r>
              <a:rPr lang="en-US" altLang="zh-TW" smtClean="0">
                <a:hlinkClick r:id="rId2"/>
              </a:rPr>
              <a:t>http://www.attensity.com/home/</a:t>
            </a:r>
            <a:endParaRPr lang="en-US" altLang="zh-TW" smtClean="0"/>
          </a:p>
          <a:p>
            <a:r>
              <a:rPr lang="en-US" altLang="zh-TW" smtClean="0"/>
              <a:t>2. Clarabridge</a:t>
            </a:r>
          </a:p>
          <a:p>
            <a:pPr lvl="1"/>
            <a:r>
              <a:rPr lang="en-US" altLang="zh-TW" smtClean="0"/>
              <a:t>Sentiment and Text Analytics Software</a:t>
            </a:r>
          </a:p>
          <a:p>
            <a:pPr lvl="1"/>
            <a:r>
              <a:rPr lang="en-US" altLang="zh-TW" smtClean="0">
                <a:hlinkClick r:id="rId3"/>
              </a:rPr>
              <a:t>http://www.clarabridge.com/</a:t>
            </a:r>
            <a:endParaRPr lang="en-US" altLang="zh-TW" smtClean="0"/>
          </a:p>
          <a:p>
            <a:pPr lvl="1"/>
            <a:endParaRPr lang="zh-TW" altLang="en-US" smtClean="0"/>
          </a:p>
        </p:txBody>
      </p:sp>
      <p:sp>
        <p:nvSpPr>
          <p:cNvPr id="15360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7EE6B1F-15E1-45AB-A757-D7BCA22FF72A}" type="slidenum">
              <a:rPr lang="zh-TW" altLang="en-US" sz="1200" smtClean="0">
                <a:solidFill>
                  <a:srgbClr val="898989"/>
                </a:solidFill>
              </a:rPr>
              <a:pPr eaLnBrk="1" hangingPunct="1">
                <a:spcBef>
                  <a:spcPct val="0"/>
                </a:spcBef>
                <a:buFontTx/>
                <a:buNone/>
              </a:pPr>
              <a:t>121</a:t>
            </a:fld>
            <a:endParaRPr lang="zh-TW" altLang="en-US" sz="1200" smtClean="0">
              <a:solidFill>
                <a:srgbClr val="898989"/>
              </a:solidFill>
            </a:endParaRPr>
          </a:p>
        </p:txBody>
      </p:sp>
    </p:spTree>
    <p:extLst>
      <p:ext uri="{BB962C8B-B14F-4D97-AF65-F5344CB8AC3E}">
        <p14:creationId xmlns:p14="http://schemas.microsoft.com/office/powerpoint/2010/main" val="21309742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內容版面配置區 2"/>
          <p:cNvSpPr>
            <a:spLocks noGrp="1"/>
          </p:cNvSpPr>
          <p:nvPr>
            <p:ph idx="1"/>
          </p:nvPr>
        </p:nvSpPr>
        <p:spPr/>
        <p:txBody>
          <a:bodyPr/>
          <a:lstStyle/>
          <a:p>
            <a:endParaRPr lang="zh-TW" altLang="en-US" smtClean="0"/>
          </a:p>
        </p:txBody>
      </p:sp>
      <p:sp>
        <p:nvSpPr>
          <p:cNvPr id="15462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6DEAD93-1340-4CD2-BDB7-12B1E9F8AC69}" type="slidenum">
              <a:rPr lang="zh-TW" altLang="en-US" sz="1200" smtClean="0">
                <a:solidFill>
                  <a:srgbClr val="898989"/>
                </a:solidFill>
              </a:rPr>
              <a:pPr eaLnBrk="1" hangingPunct="1">
                <a:spcBef>
                  <a:spcPct val="0"/>
                </a:spcBef>
                <a:buFontTx/>
                <a:buNone/>
              </a:pPr>
              <a:t>122</a:t>
            </a:fld>
            <a:endParaRPr lang="zh-TW" altLang="en-US" sz="1200" smtClean="0">
              <a:solidFill>
                <a:srgbClr val="898989"/>
              </a:solidFill>
            </a:endParaRPr>
          </a:p>
        </p:txBody>
      </p:sp>
      <p:pic>
        <p:nvPicPr>
          <p:cNvPr id="1546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25538"/>
            <a:ext cx="8834438"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矩形 7"/>
          <p:cNvSpPr>
            <a:spLocks noChangeArrowheads="1"/>
          </p:cNvSpPr>
          <p:nvPr/>
        </p:nvSpPr>
        <p:spPr bwMode="auto">
          <a:xfrm>
            <a:off x="395288" y="169863"/>
            <a:ext cx="82089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200">
                <a:solidFill>
                  <a:schemeClr val="accent1"/>
                </a:solidFill>
                <a:latin typeface="Arial" charset="0"/>
              </a:rPr>
              <a:t>Attensity: Track social sentiment across brands and competitors </a:t>
            </a:r>
          </a:p>
          <a:p>
            <a:pPr algn="ctr" eaLnBrk="1" hangingPunct="1">
              <a:spcBef>
                <a:spcPct val="0"/>
              </a:spcBef>
              <a:buFontTx/>
              <a:buNone/>
            </a:pPr>
            <a:r>
              <a:rPr lang="en-US" altLang="zh-TW" sz="2000">
                <a:latin typeface="Arial" charset="0"/>
                <a:hlinkClick r:id="rId3"/>
              </a:rPr>
              <a:t>http://www.attensity.com/</a:t>
            </a:r>
            <a:endParaRPr lang="zh-TW" altLang="en-US" sz="2400">
              <a:latin typeface="Arial" charset="0"/>
            </a:endParaRPr>
          </a:p>
        </p:txBody>
      </p:sp>
      <p:sp>
        <p:nvSpPr>
          <p:cNvPr id="154630" name="矩形 8"/>
          <p:cNvSpPr>
            <a:spLocks noChangeArrowheads="1"/>
          </p:cNvSpPr>
          <p:nvPr/>
        </p:nvSpPr>
        <p:spPr bwMode="auto">
          <a:xfrm>
            <a:off x="1476375" y="6308725"/>
            <a:ext cx="6408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800">
                <a:latin typeface="Arial" charset="0"/>
                <a:hlinkClick r:id="rId4"/>
              </a:rPr>
              <a:t>http://www.youtube.com/watch?v=4goxmBEg2Iw#!</a:t>
            </a:r>
            <a:endParaRPr lang="zh-TW" altLang="en-US" sz="1800">
              <a:latin typeface="Arial" charset="0"/>
            </a:endParaRPr>
          </a:p>
        </p:txBody>
      </p:sp>
    </p:spTree>
    <p:extLst>
      <p:ext uri="{BB962C8B-B14F-4D97-AF65-F5344CB8AC3E}">
        <p14:creationId xmlns:p14="http://schemas.microsoft.com/office/powerpoint/2010/main" val="16993210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6753762-2C45-433F-AF91-BC4D5E4A5756}" type="slidenum">
              <a:rPr lang="zh-TW" altLang="en-US" sz="1200" smtClean="0">
                <a:solidFill>
                  <a:srgbClr val="898989"/>
                </a:solidFill>
              </a:rPr>
              <a:pPr eaLnBrk="1" hangingPunct="1">
                <a:spcBef>
                  <a:spcPct val="0"/>
                </a:spcBef>
                <a:buFontTx/>
                <a:buNone/>
              </a:pPr>
              <a:t>123</a:t>
            </a:fld>
            <a:endParaRPr lang="zh-TW" altLang="en-US" sz="1200" smtClean="0">
              <a:solidFill>
                <a:srgbClr val="898989"/>
              </a:solidFill>
            </a:endParaRPr>
          </a:p>
        </p:txBody>
      </p:sp>
      <p:pic>
        <p:nvPicPr>
          <p:cNvPr id="155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908050"/>
            <a:ext cx="7848600"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矩形 5"/>
          <p:cNvSpPr>
            <a:spLocks noChangeArrowheads="1"/>
          </p:cNvSpPr>
          <p:nvPr/>
        </p:nvSpPr>
        <p:spPr bwMode="auto">
          <a:xfrm>
            <a:off x="1692275" y="188913"/>
            <a:ext cx="6192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800">
                <a:latin typeface="Arial" charset="0"/>
              </a:rPr>
              <a:t>Clarabridge: Sentiment and Text Analytics Software</a:t>
            </a:r>
          </a:p>
          <a:p>
            <a:pPr algn="ctr" eaLnBrk="1" hangingPunct="1">
              <a:spcBef>
                <a:spcPct val="0"/>
              </a:spcBef>
              <a:buFontTx/>
              <a:buNone/>
            </a:pPr>
            <a:r>
              <a:rPr lang="en-US" altLang="zh-TW" sz="1800">
                <a:latin typeface="Arial" charset="0"/>
                <a:hlinkClick r:id="rId3"/>
              </a:rPr>
              <a:t>http://www.clarabridge.com/</a:t>
            </a:r>
            <a:endParaRPr lang="zh-TW" altLang="en-US" sz="1800">
              <a:latin typeface="Arial" charset="0"/>
            </a:endParaRPr>
          </a:p>
        </p:txBody>
      </p:sp>
      <p:sp>
        <p:nvSpPr>
          <p:cNvPr id="155653" name="矩形 6"/>
          <p:cNvSpPr>
            <a:spLocks noChangeArrowheads="1"/>
          </p:cNvSpPr>
          <p:nvPr/>
        </p:nvSpPr>
        <p:spPr bwMode="auto">
          <a:xfrm>
            <a:off x="1908175" y="6488113"/>
            <a:ext cx="5616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800">
                <a:latin typeface="Arial" charset="0"/>
                <a:hlinkClick r:id="rId4"/>
              </a:rPr>
              <a:t>http://www.youtube.com/watch?v=IDHudt8M9P0</a:t>
            </a:r>
            <a:endParaRPr lang="zh-TW" altLang="en-US" sz="1800">
              <a:latin typeface="Arial" charset="0"/>
            </a:endParaRPr>
          </a:p>
        </p:txBody>
      </p:sp>
    </p:spTree>
    <p:extLst>
      <p:ext uri="{BB962C8B-B14F-4D97-AF65-F5344CB8AC3E}">
        <p14:creationId xmlns:p14="http://schemas.microsoft.com/office/powerpoint/2010/main" val="11044037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457200" y="274638"/>
            <a:ext cx="8229600" cy="633412"/>
          </a:xfrm>
        </p:spPr>
        <p:txBody>
          <a:bodyPr/>
          <a:lstStyle/>
          <a:p>
            <a:r>
              <a:rPr lang="en-US" altLang="zh-TW" sz="2400" b="0" smtClean="0">
                <a:hlinkClick r:id="rId2"/>
              </a:rPr>
              <a:t>http://www.radian6.com/</a:t>
            </a:r>
            <a:endParaRPr lang="zh-TW" altLang="en-US" sz="2400" b="0" smtClean="0"/>
          </a:p>
        </p:txBody>
      </p:sp>
      <p:sp>
        <p:nvSpPr>
          <p:cNvPr id="156675" name="內容版面配置區 2"/>
          <p:cNvSpPr>
            <a:spLocks noGrp="1"/>
          </p:cNvSpPr>
          <p:nvPr>
            <p:ph idx="1"/>
          </p:nvPr>
        </p:nvSpPr>
        <p:spPr/>
        <p:txBody>
          <a:bodyPr/>
          <a:lstStyle/>
          <a:p>
            <a:endParaRPr lang="zh-TW" altLang="en-US" smtClean="0"/>
          </a:p>
        </p:txBody>
      </p:sp>
      <p:sp>
        <p:nvSpPr>
          <p:cNvPr id="15667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C80EF7D-0F45-409A-8BFB-7AAE05B2ED47}" type="slidenum">
              <a:rPr lang="zh-TW" altLang="en-US" sz="1200" smtClean="0">
                <a:solidFill>
                  <a:srgbClr val="898989"/>
                </a:solidFill>
              </a:rPr>
              <a:pPr eaLnBrk="1" hangingPunct="1">
                <a:spcBef>
                  <a:spcPct val="0"/>
                </a:spcBef>
                <a:buFontTx/>
                <a:buNone/>
              </a:pPr>
              <a:t>124</a:t>
            </a:fld>
            <a:endParaRPr lang="zh-TW" altLang="en-US" sz="1200" smtClean="0">
              <a:solidFill>
                <a:srgbClr val="898989"/>
              </a:solidFill>
            </a:endParaRPr>
          </a:p>
        </p:txBody>
      </p:sp>
      <p:pic>
        <p:nvPicPr>
          <p:cNvPr id="1566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52513"/>
            <a:ext cx="8758237"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8" name="矩形 5"/>
          <p:cNvSpPr>
            <a:spLocks noChangeArrowheads="1"/>
          </p:cNvSpPr>
          <p:nvPr/>
        </p:nvSpPr>
        <p:spPr bwMode="auto">
          <a:xfrm>
            <a:off x="611188" y="6237288"/>
            <a:ext cx="7993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latin typeface="Arial" charset="0"/>
                <a:hlinkClick r:id="rId4"/>
              </a:rPr>
              <a:t>http://www.youtube.com/watch?feature=player_embedded&amp;v=8i6Exg3Urg0</a:t>
            </a:r>
            <a:endParaRPr lang="zh-TW" altLang="en-US" sz="1800">
              <a:latin typeface="Arial" charset="0"/>
            </a:endParaRPr>
          </a:p>
        </p:txBody>
      </p:sp>
    </p:spTree>
    <p:extLst>
      <p:ext uri="{BB962C8B-B14F-4D97-AF65-F5344CB8AC3E}">
        <p14:creationId xmlns:p14="http://schemas.microsoft.com/office/powerpoint/2010/main" val="10121778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title"/>
          </p:nvPr>
        </p:nvSpPr>
        <p:spPr>
          <a:xfrm>
            <a:off x="179388" y="188913"/>
            <a:ext cx="8964612" cy="576262"/>
          </a:xfrm>
        </p:spPr>
        <p:txBody>
          <a:bodyPr/>
          <a:lstStyle/>
          <a:p>
            <a:r>
              <a:rPr lang="en-US" altLang="zh-TW" sz="2000" b="0" smtClean="0">
                <a:hlinkClick r:id="rId2"/>
              </a:rPr>
              <a:t>http://www.sas.com/software/customer-intelligence/social-media-analytics/</a:t>
            </a:r>
            <a:endParaRPr lang="zh-TW" altLang="en-US" sz="2000" b="0" smtClean="0"/>
          </a:p>
        </p:txBody>
      </p:sp>
      <p:sp>
        <p:nvSpPr>
          <p:cNvPr id="157699" name="內容版面配置區 2"/>
          <p:cNvSpPr>
            <a:spLocks noGrp="1"/>
          </p:cNvSpPr>
          <p:nvPr>
            <p:ph idx="1"/>
          </p:nvPr>
        </p:nvSpPr>
        <p:spPr/>
        <p:txBody>
          <a:bodyPr/>
          <a:lstStyle/>
          <a:p>
            <a:endParaRPr lang="zh-TW" altLang="en-US" smtClean="0"/>
          </a:p>
        </p:txBody>
      </p:sp>
      <p:sp>
        <p:nvSpPr>
          <p:cNvPr id="15770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2E26C731-09C2-49C5-898B-49355BDE3E99}" type="slidenum">
              <a:rPr lang="zh-TW" altLang="en-US" sz="1200" smtClean="0">
                <a:solidFill>
                  <a:srgbClr val="898989"/>
                </a:solidFill>
              </a:rPr>
              <a:pPr eaLnBrk="1" hangingPunct="1">
                <a:spcBef>
                  <a:spcPct val="0"/>
                </a:spcBef>
                <a:buFontTx/>
                <a:buNone/>
              </a:pPr>
              <a:t>125</a:t>
            </a:fld>
            <a:endParaRPr lang="zh-TW" altLang="en-US" sz="1200" smtClean="0">
              <a:solidFill>
                <a:srgbClr val="898989"/>
              </a:solidFill>
            </a:endParaRPr>
          </a:p>
        </p:txBody>
      </p:sp>
      <p:pic>
        <p:nvPicPr>
          <p:cNvPr id="1577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908050"/>
            <a:ext cx="89789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7536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標題 1"/>
          <p:cNvSpPr>
            <a:spLocks noGrp="1"/>
          </p:cNvSpPr>
          <p:nvPr>
            <p:ph type="title"/>
          </p:nvPr>
        </p:nvSpPr>
        <p:spPr>
          <a:xfrm>
            <a:off x="457200" y="0"/>
            <a:ext cx="8229600" cy="620713"/>
          </a:xfrm>
        </p:spPr>
        <p:txBody>
          <a:bodyPr/>
          <a:lstStyle/>
          <a:p>
            <a:r>
              <a:rPr lang="en-US" altLang="zh-TW" sz="2400" b="0" smtClean="0">
                <a:hlinkClick r:id="rId2"/>
              </a:rPr>
              <a:t>http://www.tweetfeel.com</a:t>
            </a:r>
            <a:endParaRPr lang="zh-TW" altLang="en-US" sz="2400" b="0" smtClean="0"/>
          </a:p>
        </p:txBody>
      </p:sp>
      <p:sp>
        <p:nvSpPr>
          <p:cNvPr id="15872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4E0BCB0-58DB-4C55-98F5-3B7BBA62E5F3}" type="slidenum">
              <a:rPr lang="zh-TW" altLang="en-US" sz="1200" smtClean="0">
                <a:solidFill>
                  <a:srgbClr val="898989"/>
                </a:solidFill>
              </a:rPr>
              <a:pPr eaLnBrk="1" hangingPunct="1">
                <a:spcBef>
                  <a:spcPct val="0"/>
                </a:spcBef>
                <a:buFontTx/>
                <a:buNone/>
              </a:pPr>
              <a:t>126</a:t>
            </a:fld>
            <a:endParaRPr lang="zh-TW" altLang="en-US" sz="1200" smtClean="0">
              <a:solidFill>
                <a:srgbClr val="898989"/>
              </a:solidFill>
            </a:endParaRPr>
          </a:p>
        </p:txBody>
      </p:sp>
      <p:pic>
        <p:nvPicPr>
          <p:cNvPr id="158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620713"/>
            <a:ext cx="7416800"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03077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a:xfrm>
            <a:off x="468313" y="33338"/>
            <a:ext cx="8229600" cy="763587"/>
          </a:xfrm>
        </p:spPr>
        <p:txBody>
          <a:bodyPr/>
          <a:lstStyle/>
          <a:p>
            <a:r>
              <a:rPr lang="en-US" altLang="zh-TW" smtClean="0">
                <a:solidFill>
                  <a:schemeClr val="accent1"/>
                </a:solidFill>
              </a:rPr>
              <a:t>eLand</a:t>
            </a:r>
          </a:p>
        </p:txBody>
      </p:sp>
      <p:sp>
        <p:nvSpPr>
          <p:cNvPr id="1597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CFD8D86-320D-4339-84A4-A1CBB29699FC}" type="slidenum">
              <a:rPr lang="zh-TW" altLang="en-US" sz="1200" smtClean="0">
                <a:solidFill>
                  <a:srgbClr val="898989"/>
                </a:solidFill>
              </a:rPr>
              <a:pPr eaLnBrk="1" hangingPunct="1">
                <a:spcBef>
                  <a:spcPct val="0"/>
                </a:spcBef>
                <a:buFontTx/>
                <a:buNone/>
              </a:pPr>
              <a:t>127</a:t>
            </a:fld>
            <a:endParaRPr lang="zh-TW" altLang="en-US" sz="1200" smtClean="0">
              <a:solidFill>
                <a:srgbClr val="898989"/>
              </a:solidFill>
            </a:endParaRPr>
          </a:p>
        </p:txBody>
      </p:sp>
      <p:pic>
        <p:nvPicPr>
          <p:cNvPr id="5" name="Picture 4"/>
          <p:cNvPicPr>
            <a:picLocks noChangeAspect="1"/>
          </p:cNvPicPr>
          <p:nvPr/>
        </p:nvPicPr>
        <p:blipFill>
          <a:blip r:embed="rId2"/>
          <a:stretch>
            <a:fillRect/>
          </a:stretch>
        </p:blipFill>
        <p:spPr>
          <a:xfrm>
            <a:off x="0" y="1268413"/>
            <a:ext cx="9144000" cy="5278437"/>
          </a:xfrm>
          <a:prstGeom prst="rect">
            <a:avLst/>
          </a:prstGeom>
          <a:ln>
            <a:solidFill>
              <a:schemeClr val="bg1">
                <a:lumMod val="65000"/>
              </a:schemeClr>
            </a:solidFill>
          </a:ln>
        </p:spPr>
      </p:pic>
      <p:sp>
        <p:nvSpPr>
          <p:cNvPr id="159749" name="Rectangle 5"/>
          <p:cNvSpPr>
            <a:spLocks noChangeArrowheads="1"/>
          </p:cNvSpPr>
          <p:nvPr/>
        </p:nvSpPr>
        <p:spPr bwMode="auto">
          <a:xfrm>
            <a:off x="3059113" y="836613"/>
            <a:ext cx="2749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latin typeface="Arial" charset="0"/>
                <a:hlinkClick r:id="rId3"/>
              </a:rPr>
              <a:t>http://www.eland.com.tw/</a:t>
            </a:r>
            <a:endParaRPr lang="en-US" altLang="zh-TW" sz="1800">
              <a:latin typeface="Arial" charset="0"/>
            </a:endParaRPr>
          </a:p>
        </p:txBody>
      </p:sp>
    </p:spTree>
    <p:extLst>
      <p:ext uri="{BB962C8B-B14F-4D97-AF65-F5344CB8AC3E}">
        <p14:creationId xmlns:p14="http://schemas.microsoft.com/office/powerpoint/2010/main" val="7159673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39FB6B4-19FD-4E9D-89B7-2F7BE49A918A}" type="slidenum">
              <a:rPr lang="zh-TW" altLang="en-US" sz="1200" smtClean="0">
                <a:solidFill>
                  <a:srgbClr val="898989"/>
                </a:solidFill>
              </a:rPr>
              <a:pPr eaLnBrk="1" hangingPunct="1">
                <a:spcBef>
                  <a:spcPct val="0"/>
                </a:spcBef>
                <a:buFontTx/>
                <a:buNone/>
              </a:pPr>
              <a:t>128</a:t>
            </a:fld>
            <a:endParaRPr lang="zh-TW" altLang="en-US" sz="1200" smtClean="0">
              <a:solidFill>
                <a:srgbClr val="898989"/>
              </a:solidFill>
            </a:endParaRPr>
          </a:p>
        </p:txBody>
      </p:sp>
      <p:pic>
        <p:nvPicPr>
          <p:cNvPr id="2" name="Picture 1"/>
          <p:cNvPicPr>
            <a:picLocks noChangeAspect="1"/>
          </p:cNvPicPr>
          <p:nvPr/>
        </p:nvPicPr>
        <p:blipFill>
          <a:blip r:embed="rId2"/>
          <a:stretch>
            <a:fillRect/>
          </a:stretch>
        </p:blipFill>
        <p:spPr>
          <a:xfrm>
            <a:off x="0" y="1803400"/>
            <a:ext cx="9144000" cy="4505325"/>
          </a:xfrm>
          <a:prstGeom prst="rect">
            <a:avLst/>
          </a:prstGeom>
          <a:ln>
            <a:solidFill>
              <a:schemeClr val="bg1">
                <a:lumMod val="65000"/>
              </a:schemeClr>
            </a:solidFill>
          </a:ln>
        </p:spPr>
      </p:pic>
      <p:sp>
        <p:nvSpPr>
          <p:cNvPr id="160772" name="Rectangle 2"/>
          <p:cNvSpPr>
            <a:spLocks noChangeArrowheads="1"/>
          </p:cNvSpPr>
          <p:nvPr/>
        </p:nvSpPr>
        <p:spPr bwMode="auto">
          <a:xfrm>
            <a:off x="3132138" y="1052513"/>
            <a:ext cx="289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latin typeface="Arial" charset="0"/>
                <a:hlinkClick r:id="rId3"/>
              </a:rPr>
              <a:t>http://www.opview.com.tw/</a:t>
            </a:r>
            <a:endParaRPr lang="en-US" altLang="zh-TW" sz="1800">
              <a:latin typeface="Arial" charset="0"/>
            </a:endParaRPr>
          </a:p>
        </p:txBody>
      </p:sp>
      <p:sp>
        <p:nvSpPr>
          <p:cNvPr id="160773" name="Title 1"/>
          <p:cNvSpPr>
            <a:spLocks noGrp="1"/>
          </p:cNvSpPr>
          <p:nvPr>
            <p:ph type="title"/>
          </p:nvPr>
        </p:nvSpPr>
        <p:spPr>
          <a:xfrm>
            <a:off x="468313" y="33338"/>
            <a:ext cx="8229600" cy="763587"/>
          </a:xfrm>
        </p:spPr>
        <p:txBody>
          <a:bodyPr/>
          <a:lstStyle/>
          <a:p>
            <a:r>
              <a:rPr lang="en-US" altLang="zh-TW" smtClean="0">
                <a:solidFill>
                  <a:schemeClr val="accent1"/>
                </a:solidFill>
              </a:rPr>
              <a:t>OpView</a:t>
            </a:r>
          </a:p>
        </p:txBody>
      </p:sp>
    </p:spTree>
    <p:extLst>
      <p:ext uri="{BB962C8B-B14F-4D97-AF65-F5344CB8AC3E}">
        <p14:creationId xmlns:p14="http://schemas.microsoft.com/office/powerpoint/2010/main" val="9124445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標題 1"/>
          <p:cNvSpPr>
            <a:spLocks noGrp="1"/>
          </p:cNvSpPr>
          <p:nvPr>
            <p:ph type="title"/>
          </p:nvPr>
        </p:nvSpPr>
        <p:spPr>
          <a:xfrm>
            <a:off x="468313" y="260350"/>
            <a:ext cx="8229600" cy="476250"/>
          </a:xfrm>
        </p:spPr>
        <p:txBody>
          <a:bodyPr/>
          <a:lstStyle/>
          <a:p>
            <a:r>
              <a:rPr lang="en-US" altLang="zh-TW" sz="2400" b="0" smtClean="0">
                <a:hlinkClick r:id="rId2"/>
              </a:rPr>
              <a:t>http://www.i-buzz.com.tw/</a:t>
            </a:r>
            <a:endParaRPr lang="zh-TW" altLang="en-US" sz="2400" b="0" smtClean="0"/>
          </a:p>
        </p:txBody>
      </p:sp>
      <p:sp>
        <p:nvSpPr>
          <p:cNvPr id="16179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48C73B4-5FDF-4686-B75D-D2529B1FA3F5}" type="slidenum">
              <a:rPr lang="zh-TW" altLang="en-US" sz="1200" smtClean="0">
                <a:solidFill>
                  <a:srgbClr val="898989"/>
                </a:solidFill>
              </a:rPr>
              <a:pPr eaLnBrk="1" hangingPunct="1">
                <a:spcBef>
                  <a:spcPct val="0"/>
                </a:spcBef>
                <a:buFontTx/>
                <a:buNone/>
              </a:pPr>
              <a:t>129</a:t>
            </a:fld>
            <a:endParaRPr lang="zh-TW" altLang="en-US" sz="1200" smtClean="0">
              <a:solidFill>
                <a:srgbClr val="898989"/>
              </a:solidFill>
            </a:endParaRPr>
          </a:p>
        </p:txBody>
      </p:sp>
      <p:pic>
        <p:nvPicPr>
          <p:cNvPr id="16179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10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a:xfrm>
            <a:off x="457200" y="116632"/>
            <a:ext cx="8229600" cy="2001837"/>
          </a:xfrm>
        </p:spPr>
        <p:txBody>
          <a:bodyPr/>
          <a:lstStyle/>
          <a:p>
            <a:r>
              <a:rPr lang="en-US" altLang="zh-TW" sz="7200" dirty="0" smtClean="0">
                <a:solidFill>
                  <a:schemeClr val="accent1"/>
                </a:solidFill>
              </a:rPr>
              <a:t>Internet Evolution</a:t>
            </a:r>
            <a:br>
              <a:rPr lang="en-US" altLang="zh-TW" sz="7200" dirty="0" smtClean="0">
                <a:solidFill>
                  <a:schemeClr val="accent1"/>
                </a:solidFill>
              </a:rPr>
            </a:br>
            <a:r>
              <a:rPr lang="en-US" altLang="zh-TW" sz="3200" dirty="0" smtClean="0">
                <a:solidFill>
                  <a:schemeClr val="accent1"/>
                </a:solidFill>
              </a:rPr>
              <a:t>Internet of People (</a:t>
            </a:r>
            <a:r>
              <a:rPr lang="en-US" altLang="zh-TW" sz="3200" dirty="0" err="1" smtClean="0">
                <a:solidFill>
                  <a:schemeClr val="accent1"/>
                </a:solidFill>
              </a:rPr>
              <a:t>IoP</a:t>
            </a:r>
            <a:r>
              <a:rPr lang="en-US" altLang="zh-TW" sz="3200" dirty="0" smtClean="0">
                <a:solidFill>
                  <a:schemeClr val="accent1"/>
                </a:solidFill>
              </a:rPr>
              <a:t>): Social Media</a:t>
            </a:r>
            <a:br>
              <a:rPr lang="en-US" altLang="zh-TW" sz="3200" dirty="0" smtClean="0">
                <a:solidFill>
                  <a:schemeClr val="accent1"/>
                </a:solidFill>
              </a:rPr>
            </a:br>
            <a:r>
              <a:rPr lang="en-US" altLang="zh-TW" sz="3200" dirty="0" smtClean="0">
                <a:solidFill>
                  <a:schemeClr val="accent1"/>
                </a:solidFill>
              </a:rPr>
              <a:t>Internet of Things (</a:t>
            </a:r>
            <a:r>
              <a:rPr lang="en-US" altLang="zh-TW" sz="3200" dirty="0" err="1" smtClean="0">
                <a:solidFill>
                  <a:schemeClr val="accent1"/>
                </a:solidFill>
              </a:rPr>
              <a:t>IoT</a:t>
            </a:r>
            <a:r>
              <a:rPr lang="en-US" altLang="zh-TW" sz="3200" dirty="0" smtClean="0">
                <a:solidFill>
                  <a:schemeClr val="accent1"/>
                </a:solidFill>
              </a:rPr>
              <a:t>): Machine to Machine</a:t>
            </a:r>
            <a:endParaRPr lang="zh-TW" altLang="en-US" sz="3200" dirty="0" smtClean="0">
              <a:solidFill>
                <a:schemeClr val="accent1"/>
              </a:solidFill>
            </a:endParaRPr>
          </a:p>
        </p:txBody>
      </p:sp>
      <p:sp>
        <p:nvSpPr>
          <p:cNvPr id="1741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946BCEE-4332-41AC-BEFA-A398CA04435A}" type="slidenum">
              <a:rPr lang="zh-TW" altLang="en-US" sz="1200" smtClean="0">
                <a:solidFill>
                  <a:srgbClr val="898989"/>
                </a:solidFill>
              </a:rPr>
              <a:pPr eaLnBrk="1" hangingPunct="1">
                <a:spcBef>
                  <a:spcPct val="0"/>
                </a:spcBef>
                <a:buFontTx/>
                <a:buNone/>
              </a:pPr>
              <a:t>13</a:t>
            </a:fld>
            <a:endParaRPr lang="zh-TW" altLang="en-US" sz="1200" smtClean="0">
              <a:solidFill>
                <a:srgbClr val="898989"/>
              </a:solidFill>
            </a:endParaRPr>
          </a:p>
        </p:txBody>
      </p:sp>
      <p:sp>
        <p:nvSpPr>
          <p:cNvPr id="5" name="矩形 4"/>
          <p:cNvSpPr/>
          <p:nvPr/>
        </p:nvSpPr>
        <p:spPr>
          <a:xfrm>
            <a:off x="1368425" y="6423025"/>
            <a:ext cx="6804025" cy="461963"/>
          </a:xfrm>
          <a:prstGeom prst="rect">
            <a:avLst/>
          </a:prstGeom>
        </p:spPr>
        <p:txBody>
          <a:bodyPr>
            <a:spAutoFit/>
          </a:bodyPr>
          <a:lstStyle/>
          <a:p>
            <a:pPr algn="ctr">
              <a:defRPr/>
            </a:pPr>
            <a:r>
              <a:rPr lang="en-US" altLang="zh-TW" sz="1200" dirty="0">
                <a:solidFill>
                  <a:schemeClr val="bg1">
                    <a:lumMod val="75000"/>
                  </a:schemeClr>
                </a:solidFill>
                <a:latin typeface="Arial" pitchFamily="34" charset="0"/>
              </a:rPr>
              <a:t>Source: Marc </a:t>
            </a:r>
            <a:r>
              <a:rPr lang="en-US" altLang="zh-TW" sz="1200" dirty="0" err="1">
                <a:solidFill>
                  <a:schemeClr val="bg1">
                    <a:lumMod val="75000"/>
                  </a:schemeClr>
                </a:solidFill>
                <a:latin typeface="Arial" pitchFamily="34" charset="0"/>
              </a:rPr>
              <a:t>Jadoul</a:t>
            </a:r>
            <a:r>
              <a:rPr lang="en-US" altLang="zh-TW" sz="1200" dirty="0">
                <a:solidFill>
                  <a:schemeClr val="bg1">
                    <a:lumMod val="75000"/>
                  </a:schemeClr>
                </a:solidFill>
                <a:latin typeface="Arial" pitchFamily="34" charset="0"/>
              </a:rPr>
              <a:t> (2015), The </a:t>
            </a:r>
            <a:r>
              <a:rPr lang="en-US" altLang="zh-TW" sz="1200" dirty="0" err="1">
                <a:solidFill>
                  <a:schemeClr val="bg1">
                    <a:lumMod val="75000"/>
                  </a:schemeClr>
                </a:solidFill>
                <a:latin typeface="Arial" pitchFamily="34" charset="0"/>
              </a:rPr>
              <a:t>IoT</a:t>
            </a:r>
            <a:r>
              <a:rPr lang="en-US" altLang="zh-TW" sz="1200" dirty="0">
                <a:solidFill>
                  <a:schemeClr val="bg1">
                    <a:lumMod val="75000"/>
                  </a:schemeClr>
                </a:solidFill>
                <a:latin typeface="Arial" pitchFamily="34" charset="0"/>
              </a:rPr>
              <a:t>: The next step in internet evolution, March 11, 2015 </a:t>
            </a:r>
            <a:r>
              <a:rPr lang="en-US" altLang="zh-TW" sz="1200" dirty="0">
                <a:solidFill>
                  <a:schemeClr val="bg1">
                    <a:lumMod val="75000"/>
                  </a:schemeClr>
                </a:solidFill>
                <a:latin typeface="Arial" pitchFamily="34" charset="0"/>
                <a:hlinkClick r:id="rId2"/>
              </a:rPr>
              <a:t>http://www2.alcatel-lucent.com/techzine/iot-internet-of-things-next-step-evolution/</a:t>
            </a:r>
            <a:endParaRPr lang="en-US" altLang="zh-TW" sz="1200" dirty="0">
              <a:solidFill>
                <a:schemeClr val="bg1">
                  <a:lumMod val="75000"/>
                </a:schemeClr>
              </a:solidFill>
              <a:latin typeface="Arial" pitchFamily="34" charset="0"/>
            </a:endParaRPr>
          </a:p>
        </p:txBody>
      </p:sp>
      <p:pic>
        <p:nvPicPr>
          <p:cNvPr id="17413" name="Picture 2" descr="The next step in internet evolut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2951163"/>
            <a:ext cx="8829675"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88932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457200" y="274638"/>
            <a:ext cx="8229600" cy="6178550"/>
          </a:xfrm>
        </p:spPr>
        <p:txBody>
          <a:bodyPr/>
          <a:lstStyle/>
          <a:p>
            <a:r>
              <a:rPr lang="en-US" altLang="zh-TW" sz="6600" smtClean="0">
                <a:solidFill>
                  <a:srgbClr val="FF0000"/>
                </a:solidFill>
              </a:rPr>
              <a:t>Resources of </a:t>
            </a:r>
            <a:br>
              <a:rPr lang="en-US" altLang="zh-TW" sz="6600" smtClean="0">
                <a:solidFill>
                  <a:srgbClr val="FF0000"/>
                </a:solidFill>
              </a:rPr>
            </a:br>
            <a:r>
              <a:rPr lang="en-US" altLang="zh-TW" sz="6600" smtClean="0">
                <a:solidFill>
                  <a:srgbClr val="FF0000"/>
                </a:solidFill>
              </a:rPr>
              <a:t>Opinion Mining</a:t>
            </a:r>
          </a:p>
        </p:txBody>
      </p:sp>
      <p:sp>
        <p:nvSpPr>
          <p:cNvPr id="1628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3A6087C-3474-42F4-A1DC-5684F4F1601E}" type="slidenum">
              <a:rPr lang="zh-TW" altLang="en-US" sz="1200" smtClean="0">
                <a:solidFill>
                  <a:srgbClr val="898989"/>
                </a:solidFill>
              </a:rPr>
              <a:pPr eaLnBrk="1" hangingPunct="1">
                <a:spcBef>
                  <a:spcPct val="0"/>
                </a:spcBef>
                <a:buFontTx/>
                <a:buNone/>
              </a:pPr>
              <a:t>130</a:t>
            </a:fld>
            <a:endParaRPr lang="zh-TW" altLang="en-US" sz="1200" smtClean="0">
              <a:solidFill>
                <a:srgbClr val="898989"/>
              </a:solidFill>
            </a:endParaRPr>
          </a:p>
        </p:txBody>
      </p:sp>
    </p:spTree>
    <p:extLst>
      <p:ext uri="{BB962C8B-B14F-4D97-AF65-F5344CB8AC3E}">
        <p14:creationId xmlns:p14="http://schemas.microsoft.com/office/powerpoint/2010/main" val="192307596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標題 1"/>
          <p:cNvSpPr>
            <a:spLocks noGrp="1"/>
          </p:cNvSpPr>
          <p:nvPr>
            <p:ph type="title"/>
          </p:nvPr>
        </p:nvSpPr>
        <p:spPr>
          <a:xfrm>
            <a:off x="457200" y="274638"/>
            <a:ext cx="8229600" cy="633412"/>
          </a:xfrm>
        </p:spPr>
        <p:txBody>
          <a:bodyPr/>
          <a:lstStyle/>
          <a:p>
            <a:r>
              <a:rPr lang="en-US" altLang="zh-TW" smtClean="0">
                <a:solidFill>
                  <a:srgbClr val="4F81BD"/>
                </a:solidFill>
              </a:rPr>
              <a:t>Datasets of Opinion Mining</a:t>
            </a:r>
            <a:endParaRPr lang="zh-TW" altLang="en-US" smtClean="0">
              <a:solidFill>
                <a:srgbClr val="4F81BD"/>
              </a:solidFill>
            </a:endParaRPr>
          </a:p>
        </p:txBody>
      </p:sp>
      <p:sp>
        <p:nvSpPr>
          <p:cNvPr id="163843" name="內容版面配置區 2"/>
          <p:cNvSpPr>
            <a:spLocks noGrp="1"/>
          </p:cNvSpPr>
          <p:nvPr>
            <p:ph idx="1"/>
          </p:nvPr>
        </p:nvSpPr>
        <p:spPr>
          <a:xfrm>
            <a:off x="250825" y="1125538"/>
            <a:ext cx="8435975" cy="5256212"/>
          </a:xfrm>
        </p:spPr>
        <p:txBody>
          <a:bodyPr/>
          <a:lstStyle/>
          <a:p>
            <a:r>
              <a:rPr lang="en-US" altLang="zh-TW" sz="2400" smtClean="0"/>
              <a:t>Blog06</a:t>
            </a:r>
          </a:p>
          <a:p>
            <a:pPr lvl="1"/>
            <a:r>
              <a:rPr lang="en-US" altLang="zh-TW" sz="2400" smtClean="0"/>
              <a:t>25GB TREC test collection</a:t>
            </a:r>
          </a:p>
          <a:p>
            <a:pPr lvl="1"/>
            <a:r>
              <a:rPr lang="en-US" altLang="zh-TW" sz="2000" smtClean="0">
                <a:hlinkClick r:id="rId2" invalidUrl="http://ir.dcs.gla.ac.uk/test collections/access to data.html"/>
              </a:rPr>
              <a:t>http://ir.dcs.gla.ac.uk/test collections/access to data.html</a:t>
            </a:r>
            <a:endParaRPr lang="en-US" altLang="zh-TW" sz="2000" smtClean="0"/>
          </a:p>
          <a:p>
            <a:r>
              <a:rPr lang="en-US" altLang="zh-TW" sz="2400" smtClean="0"/>
              <a:t>Cornell movie-review datasets</a:t>
            </a:r>
          </a:p>
          <a:p>
            <a:pPr lvl="1"/>
            <a:r>
              <a:rPr lang="en-US" altLang="zh-TW" sz="2000" smtClean="0">
                <a:hlinkClick r:id="rId3"/>
              </a:rPr>
              <a:t>http://www.cs.cornell.edu/people/pabo/movie-review-data/</a:t>
            </a:r>
            <a:endParaRPr lang="en-US" altLang="zh-TW" sz="2000" smtClean="0"/>
          </a:p>
          <a:p>
            <a:r>
              <a:rPr lang="en-US" altLang="zh-TW" sz="2400" smtClean="0"/>
              <a:t>Customer review datasets</a:t>
            </a:r>
          </a:p>
          <a:p>
            <a:pPr lvl="1"/>
            <a:r>
              <a:rPr lang="en-US" altLang="zh-TW" sz="2000" smtClean="0">
                <a:hlinkClick r:id="rId4"/>
              </a:rPr>
              <a:t>http://www.cs.uic.edu/∼liub/FBS/CustomerReviewData.zip</a:t>
            </a:r>
            <a:endParaRPr lang="en-US" altLang="zh-TW" sz="2000" smtClean="0"/>
          </a:p>
          <a:p>
            <a:r>
              <a:rPr lang="en-US" altLang="zh-TW" sz="2400" smtClean="0"/>
              <a:t>Multiple-aspect restaurant reviews</a:t>
            </a:r>
          </a:p>
          <a:p>
            <a:pPr lvl="1"/>
            <a:r>
              <a:rPr lang="en-US" altLang="zh-TW" sz="2000" smtClean="0">
                <a:hlinkClick r:id="rId5"/>
              </a:rPr>
              <a:t>http://people.csail.mit.edu/bsnyder/naacl07</a:t>
            </a:r>
            <a:endParaRPr lang="en-US" altLang="zh-TW" sz="2000" smtClean="0"/>
          </a:p>
          <a:p>
            <a:r>
              <a:rPr lang="en-US" altLang="zh-TW" sz="2400" smtClean="0"/>
              <a:t>NTCIR multilingual corpus</a:t>
            </a:r>
          </a:p>
          <a:p>
            <a:pPr lvl="1"/>
            <a:r>
              <a:rPr lang="en-US" altLang="zh-TW" sz="2400" smtClean="0"/>
              <a:t>NTCIR Multilingual Opinion-Analysis Task (MOAT)</a:t>
            </a:r>
          </a:p>
          <a:p>
            <a:endParaRPr lang="en-US" altLang="zh-TW" sz="2400" smtClean="0"/>
          </a:p>
          <a:p>
            <a:pPr lvl="1"/>
            <a:endParaRPr lang="en-US" altLang="zh-TW" sz="2400" smtClean="0"/>
          </a:p>
          <a:p>
            <a:pPr lvl="1"/>
            <a:endParaRPr lang="zh-TW" altLang="en-US" sz="2400" smtClean="0"/>
          </a:p>
        </p:txBody>
      </p:sp>
      <p:sp>
        <p:nvSpPr>
          <p:cNvPr id="16384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2A939F77-1A95-44C4-A8C8-62294FF3D3EE}" type="slidenum">
              <a:rPr lang="zh-TW" altLang="en-US" sz="1200" smtClean="0">
                <a:solidFill>
                  <a:srgbClr val="898989"/>
                </a:solidFill>
              </a:rPr>
              <a:pPr eaLnBrk="1" hangingPunct="1">
                <a:spcBef>
                  <a:spcPct val="0"/>
                </a:spcBef>
                <a:buFontTx/>
                <a:buNone/>
              </a:pPr>
              <a:t>131</a:t>
            </a:fld>
            <a:endParaRPr lang="zh-TW" altLang="en-US" sz="1200" smtClean="0">
              <a:solidFill>
                <a:srgbClr val="898989"/>
              </a:solidFill>
            </a:endParaRPr>
          </a:p>
        </p:txBody>
      </p:sp>
      <p:sp>
        <p:nvSpPr>
          <p:cNvPr id="163845" name="矩形 4"/>
          <p:cNvSpPr>
            <a:spLocks noChangeArrowheads="1"/>
          </p:cNvSpPr>
          <p:nvPr/>
        </p:nvSpPr>
        <p:spPr bwMode="auto">
          <a:xfrm>
            <a:off x="395288" y="6567488"/>
            <a:ext cx="82089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ea typeface="MS PGothic" pitchFamily="34" charset="-128"/>
              </a:rPr>
              <a:t>Source: Bo Pang and Lillian Lee (2008), "Opinion mining and sentiment analysis,”  Foundations and Trends in Information Retrieval</a:t>
            </a:r>
            <a:endParaRPr lang="zh-TW" altLang="en-US" sz="1000">
              <a:solidFill>
                <a:srgbClr val="BFBFBF"/>
              </a:solidFill>
              <a:latin typeface="Arial" charset="0"/>
              <a:ea typeface="MS PGothic" pitchFamily="34" charset="-128"/>
            </a:endParaRPr>
          </a:p>
        </p:txBody>
      </p:sp>
    </p:spTree>
    <p:extLst>
      <p:ext uri="{BB962C8B-B14F-4D97-AF65-F5344CB8AC3E}">
        <p14:creationId xmlns:p14="http://schemas.microsoft.com/office/powerpoint/2010/main" val="150885640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a:spLocks noGrp="1"/>
          </p:cNvSpPr>
          <p:nvPr>
            <p:ph type="title"/>
          </p:nvPr>
        </p:nvSpPr>
        <p:spPr>
          <a:xfrm>
            <a:off x="250825" y="274638"/>
            <a:ext cx="8642350" cy="706437"/>
          </a:xfrm>
        </p:spPr>
        <p:txBody>
          <a:bodyPr/>
          <a:lstStyle/>
          <a:p>
            <a:r>
              <a:rPr lang="en-US" altLang="zh-TW" smtClean="0">
                <a:solidFill>
                  <a:srgbClr val="4F81BD"/>
                </a:solidFill>
              </a:rPr>
              <a:t>Lexical Resources of Opinion Mining</a:t>
            </a:r>
            <a:endParaRPr lang="zh-TW" altLang="en-US" smtClean="0">
              <a:solidFill>
                <a:srgbClr val="4F81BD"/>
              </a:solidFill>
            </a:endParaRPr>
          </a:p>
        </p:txBody>
      </p:sp>
      <p:sp>
        <p:nvSpPr>
          <p:cNvPr id="164867" name="內容版面配置區 2"/>
          <p:cNvSpPr>
            <a:spLocks noGrp="1"/>
          </p:cNvSpPr>
          <p:nvPr>
            <p:ph idx="1"/>
          </p:nvPr>
        </p:nvSpPr>
        <p:spPr>
          <a:xfrm>
            <a:off x="457200" y="1125538"/>
            <a:ext cx="8229600" cy="5000625"/>
          </a:xfrm>
        </p:spPr>
        <p:txBody>
          <a:bodyPr/>
          <a:lstStyle/>
          <a:p>
            <a:r>
              <a:rPr lang="en-US" altLang="zh-TW" sz="2400" smtClean="0"/>
              <a:t>SentiWordnet</a:t>
            </a:r>
          </a:p>
          <a:p>
            <a:pPr lvl="1"/>
            <a:r>
              <a:rPr lang="en-US" altLang="zh-TW" sz="2400" smtClean="0">
                <a:hlinkClick r:id="rId2"/>
              </a:rPr>
              <a:t>http://sentiwordnet.isti.cnr.it/</a:t>
            </a:r>
            <a:endParaRPr lang="en-US" altLang="zh-TW" sz="2400" smtClean="0"/>
          </a:p>
          <a:p>
            <a:r>
              <a:rPr lang="en-US" altLang="zh-TW" sz="2400" smtClean="0"/>
              <a:t>General Inquirer</a:t>
            </a:r>
          </a:p>
          <a:p>
            <a:pPr lvl="1"/>
            <a:r>
              <a:rPr lang="en-US" altLang="zh-TW" sz="2400" smtClean="0">
                <a:hlinkClick r:id="rId3"/>
              </a:rPr>
              <a:t>http://www.wjh.harvard.edu/∼inquirer/</a:t>
            </a:r>
            <a:endParaRPr lang="en-US" altLang="zh-TW" sz="2400" smtClean="0"/>
          </a:p>
          <a:p>
            <a:r>
              <a:rPr lang="en-US" altLang="zh-TW" sz="2400" smtClean="0"/>
              <a:t>OpinionFinder’s Subjectivity Lexicon</a:t>
            </a:r>
          </a:p>
          <a:p>
            <a:pPr lvl="1"/>
            <a:r>
              <a:rPr lang="en-US" altLang="zh-TW" sz="2400" smtClean="0">
                <a:hlinkClick r:id="rId4"/>
              </a:rPr>
              <a:t>http://www.cs.pitt.edu/mpqa/</a:t>
            </a:r>
            <a:endParaRPr lang="en-US" altLang="zh-TW" sz="2400" smtClean="0"/>
          </a:p>
          <a:p>
            <a:r>
              <a:rPr lang="en-US" altLang="zh-TW" sz="2400" smtClean="0"/>
              <a:t>NTU Sentiment Dictionary (NTUSD)</a:t>
            </a:r>
          </a:p>
          <a:p>
            <a:pPr lvl="1"/>
            <a:r>
              <a:rPr lang="en-US" altLang="zh-TW" sz="2400" smtClean="0">
                <a:hlinkClick r:id="rId5"/>
              </a:rPr>
              <a:t>http://nlg18.csie.ntu.edu.tw:8080/opinion/</a:t>
            </a:r>
            <a:endParaRPr lang="en-US" altLang="zh-TW" sz="2400" smtClean="0"/>
          </a:p>
          <a:p>
            <a:r>
              <a:rPr lang="en-US" altLang="zh-TW" sz="2400" smtClean="0"/>
              <a:t>Hownet Sentiment</a:t>
            </a:r>
          </a:p>
          <a:p>
            <a:pPr lvl="1"/>
            <a:r>
              <a:rPr lang="en-US" altLang="zh-TW" sz="2400" smtClean="0">
                <a:solidFill>
                  <a:srgbClr val="A6A6A6"/>
                </a:solidFill>
                <a:hlinkClick r:id="rId6"/>
              </a:rPr>
              <a:t>http://www.keenage.com/html/c_bulletin_2007.htm</a:t>
            </a:r>
            <a:endParaRPr lang="en-US" altLang="zh-TW" sz="2400" smtClean="0"/>
          </a:p>
          <a:p>
            <a:pPr lvl="1"/>
            <a:endParaRPr lang="zh-TW" altLang="en-US" sz="2400" smtClean="0"/>
          </a:p>
        </p:txBody>
      </p:sp>
      <p:sp>
        <p:nvSpPr>
          <p:cNvPr id="16486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F1D6EBE-FDD3-488E-878C-5D6476FAC654}" type="slidenum">
              <a:rPr lang="zh-TW" altLang="en-US" sz="1200" smtClean="0">
                <a:solidFill>
                  <a:srgbClr val="898989"/>
                </a:solidFill>
              </a:rPr>
              <a:pPr eaLnBrk="1" hangingPunct="1">
                <a:spcBef>
                  <a:spcPct val="0"/>
                </a:spcBef>
                <a:buFontTx/>
                <a:buNone/>
              </a:pPr>
              <a:t>132</a:t>
            </a:fld>
            <a:endParaRPr lang="zh-TW" altLang="en-US" sz="1200" smtClean="0">
              <a:solidFill>
                <a:srgbClr val="898989"/>
              </a:solidFill>
            </a:endParaRPr>
          </a:p>
        </p:txBody>
      </p:sp>
    </p:spTree>
    <p:extLst>
      <p:ext uri="{BB962C8B-B14F-4D97-AF65-F5344CB8AC3E}">
        <p14:creationId xmlns:p14="http://schemas.microsoft.com/office/powerpoint/2010/main" val="186269505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chemeClr val="accent1"/>
                </a:solidFill>
              </a:rPr>
              <a:t>Sentiment Analysis Resources </a:t>
            </a:r>
            <a:endParaRPr lang="en-US" dirty="0">
              <a:solidFill>
                <a:schemeClr val="accent1"/>
              </a:solidFill>
            </a:endParaRPr>
          </a:p>
        </p:txBody>
      </p:sp>
      <p:sp>
        <p:nvSpPr>
          <p:cNvPr id="3" name="Content Placeholder 2"/>
          <p:cNvSpPr>
            <a:spLocks noGrp="1"/>
          </p:cNvSpPr>
          <p:nvPr>
            <p:ph idx="1"/>
          </p:nvPr>
        </p:nvSpPr>
        <p:spPr/>
        <p:txBody>
          <a:bodyPr/>
          <a:lstStyle/>
          <a:p>
            <a:r>
              <a:rPr lang="en-US" dirty="0"/>
              <a:t>Roget's Thesaurus: </a:t>
            </a:r>
            <a:endParaRPr lang="en-US" dirty="0" smtClean="0"/>
          </a:p>
          <a:p>
            <a:pPr lvl="1"/>
            <a:r>
              <a:rPr lang="en-US" dirty="0" smtClean="0">
                <a:hlinkClick r:id="rId2"/>
              </a:rPr>
              <a:t>http</a:t>
            </a:r>
            <a:r>
              <a:rPr lang="en-US" dirty="0">
                <a:hlinkClick r:id="rId2"/>
              </a:rPr>
              <a:t>://</a:t>
            </a:r>
            <a:r>
              <a:rPr lang="en-US" dirty="0" smtClean="0">
                <a:hlinkClick r:id="rId2"/>
              </a:rPr>
              <a:t>thesaurus.com/Roget-alpha-index.html</a:t>
            </a:r>
            <a:endParaRPr lang="en-US" dirty="0" smtClean="0"/>
          </a:p>
          <a:p>
            <a:r>
              <a:rPr lang="en-US" dirty="0"/>
              <a:t>Suggested Upper Merged Ontology (SUMO</a:t>
            </a:r>
            <a:r>
              <a:rPr lang="en-US" dirty="0" smtClean="0"/>
              <a:t>)</a:t>
            </a:r>
          </a:p>
          <a:p>
            <a:pPr lvl="1"/>
            <a:r>
              <a:rPr lang="en-US" dirty="0" smtClean="0"/>
              <a:t> </a:t>
            </a:r>
            <a:r>
              <a:rPr lang="en-US" dirty="0" smtClean="0">
                <a:hlinkClick r:id="rId3"/>
              </a:rPr>
              <a:t>http</a:t>
            </a:r>
            <a:r>
              <a:rPr lang="en-US" dirty="0">
                <a:hlinkClick r:id="rId3"/>
              </a:rPr>
              <a:t>://</a:t>
            </a:r>
            <a:r>
              <a:rPr lang="en-US" dirty="0" smtClean="0">
                <a:hlinkClick r:id="rId3"/>
              </a:rPr>
              <a:t>www.adampease.org/OP/index.html</a:t>
            </a:r>
            <a:endParaRPr lang="en-US"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133</a:t>
            </a:fld>
            <a:endParaRPr lang="zh-TW" altLang="en-US"/>
          </a:p>
        </p:txBody>
      </p:sp>
      <p:sp>
        <p:nvSpPr>
          <p:cNvPr id="5"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Tree>
    <p:extLst>
      <p:ext uri="{BB962C8B-B14F-4D97-AF65-F5344CB8AC3E}">
        <p14:creationId xmlns:p14="http://schemas.microsoft.com/office/powerpoint/2010/main" val="1822557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US" dirty="0" smtClean="0">
                <a:solidFill>
                  <a:schemeClr val="accent1"/>
                </a:solidFill>
              </a:rPr>
              <a:t>NLP Toolkits</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134</a:t>
            </a:fld>
            <a:endParaRPr lang="zh-TW" altLang="en-US"/>
          </a:p>
        </p:txBody>
      </p:sp>
      <p:sp>
        <p:nvSpPr>
          <p:cNvPr id="5" name="Rectangle 4"/>
          <p:cNvSpPr/>
          <p:nvPr/>
        </p:nvSpPr>
        <p:spPr>
          <a:xfrm>
            <a:off x="457200" y="6457890"/>
            <a:ext cx="7643192" cy="400110"/>
          </a:xfrm>
          <a:prstGeom prst="rect">
            <a:avLst/>
          </a:prstGeom>
        </p:spPr>
        <p:txBody>
          <a:bodyPr wrap="square">
            <a:spAutoFit/>
          </a:bodyPr>
          <a:lstStyle/>
          <a:p>
            <a:pPr algn="ctr"/>
            <a:r>
              <a:rPr lang="en-US" sz="1000" smtClean="0">
                <a:solidFill>
                  <a:schemeClr val="bg1">
                    <a:lumMod val="75000"/>
                  </a:schemeClr>
                </a:solidFill>
              </a:rPr>
              <a:t>Source: Sun</a:t>
            </a:r>
            <a:r>
              <a:rPr lang="en-US" sz="1000" dirty="0">
                <a:solidFill>
                  <a:schemeClr val="bg1">
                    <a:lumMod val="75000"/>
                  </a:schemeClr>
                </a:solidFill>
              </a:rPr>
              <a:t>, </a:t>
            </a:r>
            <a:r>
              <a:rPr lang="en-US" sz="1000" dirty="0" err="1">
                <a:solidFill>
                  <a:schemeClr val="bg1">
                    <a:lumMod val="75000"/>
                  </a:schemeClr>
                </a:solidFill>
              </a:rPr>
              <a:t>Shiliang</a:t>
            </a:r>
            <a:r>
              <a:rPr lang="en-US" sz="1000" dirty="0">
                <a:solidFill>
                  <a:schemeClr val="bg1">
                    <a:lumMod val="75000"/>
                  </a:schemeClr>
                </a:solidFill>
              </a:rPr>
              <a:t>, Chen Luo, and </a:t>
            </a:r>
            <a:r>
              <a:rPr lang="en-US" sz="1000" dirty="0" err="1">
                <a:solidFill>
                  <a:schemeClr val="bg1">
                    <a:lumMod val="75000"/>
                  </a:schemeClr>
                </a:solidFill>
              </a:rPr>
              <a:t>Junyu</a:t>
            </a:r>
            <a:r>
              <a:rPr lang="en-US" sz="1000" dirty="0">
                <a:solidFill>
                  <a:schemeClr val="bg1">
                    <a:lumMod val="75000"/>
                  </a:schemeClr>
                </a:solidFill>
              </a:rPr>
              <a:t> Chen. "A review of natural language processing techniques for opinion mining systems." Information Fusion 36 (2017): 10-25.</a:t>
            </a:r>
          </a:p>
        </p:txBody>
      </p:sp>
      <p:graphicFrame>
        <p:nvGraphicFramePr>
          <p:cNvPr id="6" name="Table 5"/>
          <p:cNvGraphicFramePr>
            <a:graphicFrameLocks noGrp="1"/>
          </p:cNvGraphicFramePr>
          <p:nvPr/>
        </p:nvGraphicFramePr>
        <p:xfrm>
          <a:off x="251521" y="1347318"/>
          <a:ext cx="8352927" cy="4929202"/>
        </p:xfrm>
        <a:graphic>
          <a:graphicData uri="http://schemas.openxmlformats.org/drawingml/2006/table">
            <a:tbl>
              <a:tblPr firstRow="1" firstCol="1" bandRow="1">
                <a:tableStyleId>{7DF18680-E054-41AD-8BC1-D1AEF772440D}</a:tableStyleId>
              </a:tblPr>
              <a:tblGrid>
                <a:gridCol w="3580957"/>
                <a:gridCol w="1936573"/>
                <a:gridCol w="2835397"/>
              </a:tblGrid>
              <a:tr h="101328">
                <a:tc>
                  <a:txBody>
                    <a:bodyPr/>
                    <a:lstStyle/>
                    <a:p>
                      <a:pPr marL="0" marR="0">
                        <a:spcBef>
                          <a:spcPts val="0"/>
                        </a:spcBef>
                        <a:spcAft>
                          <a:spcPts val="0"/>
                        </a:spcAft>
                      </a:pPr>
                      <a:r>
                        <a:rPr lang="en-US" sz="3200" dirty="0">
                          <a:effectLst/>
                        </a:rPr>
                        <a:t>Toolkit</a:t>
                      </a:r>
                      <a:endParaRPr lang="en-US" sz="3200" dirty="0">
                        <a:effectLst/>
                        <a:latin typeface="Calibri" charset="0"/>
                        <a:ea typeface="新細明體" charset="-120"/>
                        <a:cs typeface="Times New Roman" charset="0"/>
                      </a:endParaRPr>
                    </a:p>
                  </a:txBody>
                  <a:tcPr marL="42220" marR="42220" marT="8444" marB="8444" anchor="b"/>
                </a:tc>
                <a:tc>
                  <a:txBody>
                    <a:bodyPr/>
                    <a:lstStyle/>
                    <a:p>
                      <a:pPr marL="0" marR="0">
                        <a:spcBef>
                          <a:spcPts val="0"/>
                        </a:spcBef>
                        <a:spcAft>
                          <a:spcPts val="0"/>
                        </a:spcAft>
                      </a:pPr>
                      <a:r>
                        <a:rPr lang="en-US" sz="2400" dirty="0">
                          <a:effectLst/>
                        </a:rPr>
                        <a:t>Language</a:t>
                      </a:r>
                      <a:endParaRPr lang="en-US" sz="2400" dirty="0">
                        <a:effectLst/>
                        <a:latin typeface="Calibri" charset="0"/>
                        <a:ea typeface="新細明體" charset="-120"/>
                        <a:cs typeface="Times New Roman" charset="0"/>
                      </a:endParaRPr>
                    </a:p>
                  </a:txBody>
                  <a:tcPr marL="42220" marR="42220" marT="8444" marB="8444" anchor="b"/>
                </a:tc>
                <a:tc>
                  <a:txBody>
                    <a:bodyPr/>
                    <a:lstStyle/>
                    <a:p>
                      <a:pPr marL="0" marR="0">
                        <a:spcBef>
                          <a:spcPts val="0"/>
                        </a:spcBef>
                        <a:spcAft>
                          <a:spcPts val="0"/>
                        </a:spcAft>
                      </a:pPr>
                      <a:r>
                        <a:rPr lang="en-US" sz="2400" dirty="0" smtClean="0">
                          <a:effectLst/>
                        </a:rPr>
                        <a:t>Description</a:t>
                      </a:r>
                      <a:endParaRPr lang="en-US" sz="2400" dirty="0">
                        <a:effectLst/>
                        <a:latin typeface="Calibri" charset="0"/>
                        <a:ea typeface="新細明體" charset="-120"/>
                        <a:cs typeface="Times New Roman" charset="0"/>
                      </a:endParaRPr>
                    </a:p>
                  </a:txBody>
                  <a:tcPr marL="42220" marR="42220" marT="8444" marB="8444" anchor="b"/>
                </a:tc>
              </a:tr>
              <a:tr h="607965">
                <a:tc>
                  <a:txBody>
                    <a:bodyPr/>
                    <a:lstStyle/>
                    <a:p>
                      <a:pPr marL="0" marR="0">
                        <a:spcBef>
                          <a:spcPts val="0"/>
                        </a:spcBef>
                        <a:spcAft>
                          <a:spcPts val="0"/>
                        </a:spcAft>
                      </a:pPr>
                      <a:r>
                        <a:rPr lang="en-US" sz="3200" dirty="0">
                          <a:solidFill>
                            <a:srgbClr val="FF0000"/>
                          </a:solidFill>
                          <a:effectLst/>
                        </a:rPr>
                        <a:t>NLTK </a:t>
                      </a:r>
                      <a:endParaRPr lang="en-US" sz="3200" dirty="0">
                        <a:solidFill>
                          <a:srgbClr val="FF0000"/>
                        </a:solidFill>
                        <a:effectLst/>
                        <a:latin typeface="Calibri" charset="0"/>
                        <a:ea typeface="新細明體" charset="-120"/>
                        <a:cs typeface="Times New Roman" charset="0"/>
                      </a:endParaRPr>
                    </a:p>
                  </a:txBody>
                  <a:tcPr marL="42220" marR="42220" marT="8444" marB="8444" anchor="b"/>
                </a:tc>
                <a:tc>
                  <a:txBody>
                    <a:bodyPr/>
                    <a:lstStyle/>
                    <a:p>
                      <a:pPr marL="0" marR="0">
                        <a:spcBef>
                          <a:spcPts val="0"/>
                        </a:spcBef>
                        <a:spcAft>
                          <a:spcPts val="0"/>
                        </a:spcAft>
                      </a:pPr>
                      <a:r>
                        <a:rPr lang="en-US" sz="2400">
                          <a:effectLst/>
                        </a:rPr>
                        <a:t>Python</a:t>
                      </a:r>
                      <a:endParaRPr lang="en-US" sz="2400">
                        <a:effectLst/>
                        <a:latin typeface="Calibri" charset="0"/>
                        <a:ea typeface="新細明體" charset="-120"/>
                        <a:cs typeface="Times New Roman" charset="0"/>
                      </a:endParaRPr>
                    </a:p>
                  </a:txBody>
                  <a:tcPr marL="42220" marR="42220" marT="8444" marB="8444"/>
                </a:tc>
                <a:tc>
                  <a:txBody>
                    <a:bodyPr/>
                    <a:lstStyle/>
                    <a:p>
                      <a:pPr marL="0" marR="0">
                        <a:spcBef>
                          <a:spcPts val="0"/>
                        </a:spcBef>
                        <a:spcAft>
                          <a:spcPts val="0"/>
                        </a:spcAft>
                      </a:pPr>
                      <a:r>
                        <a:rPr lang="en-US" sz="1200" u="none" strike="noStrike" dirty="0" smtClean="0">
                          <a:effectLst/>
                          <a:hlinkClick r:id="rId2"/>
                        </a:rPr>
                        <a:t>http</a:t>
                      </a:r>
                      <a:r>
                        <a:rPr lang="en-US" sz="1200" u="none" strike="noStrike" dirty="0">
                          <a:effectLst/>
                          <a:hlinkClick r:id="rId2"/>
                        </a:rPr>
                        <a:t>://www.nltk.org/</a:t>
                      </a:r>
                      <a:endParaRPr lang="en-US" sz="1200" dirty="0">
                        <a:effectLst/>
                        <a:latin typeface="Calibri" charset="0"/>
                        <a:ea typeface="新細明體" charset="-120"/>
                        <a:cs typeface="Times New Roman" charset="0"/>
                      </a:endParaRPr>
                    </a:p>
                  </a:txBody>
                  <a:tcPr marL="42220" marR="42220" marT="8444" marB="8444"/>
                </a:tc>
              </a:tr>
              <a:tr h="607965">
                <a:tc>
                  <a:txBody>
                    <a:bodyPr/>
                    <a:lstStyle/>
                    <a:p>
                      <a:pPr marL="0" marR="0">
                        <a:spcBef>
                          <a:spcPts val="0"/>
                        </a:spcBef>
                        <a:spcAft>
                          <a:spcPts val="0"/>
                        </a:spcAft>
                      </a:pPr>
                      <a:r>
                        <a:rPr lang="en-US" sz="3200" dirty="0" err="1">
                          <a:effectLst/>
                        </a:rPr>
                        <a:t>OpenNLP</a:t>
                      </a:r>
                      <a:endParaRPr lang="en-US" sz="3200" dirty="0">
                        <a:effectLst/>
                        <a:latin typeface="Calibri" charset="0"/>
                        <a:ea typeface="新細明體" charset="-120"/>
                        <a:cs typeface="Times New Roman" charset="0"/>
                      </a:endParaRPr>
                    </a:p>
                  </a:txBody>
                  <a:tcPr marL="42220" marR="42220" marT="8444" marB="8444" anchor="b"/>
                </a:tc>
                <a:tc>
                  <a:txBody>
                    <a:bodyPr/>
                    <a:lstStyle/>
                    <a:p>
                      <a:pPr marL="0" marR="0">
                        <a:spcBef>
                          <a:spcPts val="0"/>
                        </a:spcBef>
                        <a:spcAft>
                          <a:spcPts val="0"/>
                        </a:spcAft>
                      </a:pPr>
                      <a:r>
                        <a:rPr lang="en-US" sz="2400">
                          <a:effectLst/>
                        </a:rPr>
                        <a:t>JAVA</a:t>
                      </a:r>
                      <a:endParaRPr lang="en-US" sz="2400">
                        <a:effectLst/>
                        <a:latin typeface="Calibri" charset="0"/>
                        <a:ea typeface="新細明體" charset="-120"/>
                        <a:cs typeface="Times New Roman" charset="0"/>
                      </a:endParaRPr>
                    </a:p>
                  </a:txBody>
                  <a:tcPr marL="42220" marR="42220" marT="8444" marB="8444"/>
                </a:tc>
                <a:tc>
                  <a:txBody>
                    <a:bodyPr/>
                    <a:lstStyle/>
                    <a:p>
                      <a:pPr marL="0" marR="0">
                        <a:spcBef>
                          <a:spcPts val="0"/>
                        </a:spcBef>
                        <a:spcAft>
                          <a:spcPts val="0"/>
                        </a:spcAft>
                      </a:pPr>
                      <a:r>
                        <a:rPr lang="en-US" sz="1200" u="none" strike="noStrike" dirty="0" smtClean="0">
                          <a:effectLst/>
                          <a:hlinkClick r:id="rId3"/>
                        </a:rPr>
                        <a:t>https</a:t>
                      </a:r>
                      <a:r>
                        <a:rPr lang="en-US" sz="1200" u="none" strike="noStrike" dirty="0">
                          <a:effectLst/>
                          <a:hlinkClick r:id="rId3"/>
                        </a:rPr>
                        <a:t>://opennlp.apache.org</a:t>
                      </a:r>
                      <a:endParaRPr lang="en-US" sz="1200" dirty="0">
                        <a:effectLst/>
                        <a:latin typeface="Calibri" charset="0"/>
                        <a:ea typeface="新細明體" charset="-120"/>
                        <a:cs typeface="Times New Roman" charset="0"/>
                      </a:endParaRPr>
                    </a:p>
                  </a:txBody>
                  <a:tcPr marL="42220" marR="42220" marT="8444" marB="8444"/>
                </a:tc>
              </a:tr>
              <a:tr h="607965">
                <a:tc>
                  <a:txBody>
                    <a:bodyPr/>
                    <a:lstStyle/>
                    <a:p>
                      <a:pPr marL="0" marR="0">
                        <a:spcBef>
                          <a:spcPts val="0"/>
                        </a:spcBef>
                        <a:spcAft>
                          <a:spcPts val="0"/>
                        </a:spcAft>
                      </a:pPr>
                      <a:r>
                        <a:rPr lang="en-US" sz="3200" dirty="0" err="1">
                          <a:effectLst/>
                        </a:rPr>
                        <a:t>CoreNLP</a:t>
                      </a:r>
                      <a:r>
                        <a:rPr lang="en-US" sz="3200" dirty="0">
                          <a:effectLst/>
                        </a:rPr>
                        <a:t> </a:t>
                      </a:r>
                      <a:endParaRPr lang="en-US" sz="3200" dirty="0">
                        <a:effectLst/>
                        <a:latin typeface="Calibri" charset="0"/>
                        <a:ea typeface="新細明體" charset="-120"/>
                        <a:cs typeface="Times New Roman" charset="0"/>
                      </a:endParaRPr>
                    </a:p>
                  </a:txBody>
                  <a:tcPr marL="42220" marR="42220" marT="8444" marB="8444" anchor="b"/>
                </a:tc>
                <a:tc>
                  <a:txBody>
                    <a:bodyPr/>
                    <a:lstStyle/>
                    <a:p>
                      <a:pPr marL="0" marR="0">
                        <a:spcBef>
                          <a:spcPts val="0"/>
                        </a:spcBef>
                        <a:spcAft>
                          <a:spcPts val="0"/>
                        </a:spcAft>
                      </a:pPr>
                      <a:r>
                        <a:rPr lang="en-US" sz="2400">
                          <a:effectLst/>
                        </a:rPr>
                        <a:t>JAVA</a:t>
                      </a:r>
                      <a:endParaRPr lang="en-US" sz="2400">
                        <a:effectLst/>
                        <a:latin typeface="Calibri" charset="0"/>
                        <a:ea typeface="新細明體" charset="-120"/>
                        <a:cs typeface="Times New Roman" charset="0"/>
                      </a:endParaRPr>
                    </a:p>
                  </a:txBody>
                  <a:tcPr marL="42220" marR="42220" marT="8444" marB="8444"/>
                </a:tc>
                <a:tc>
                  <a:txBody>
                    <a:bodyPr/>
                    <a:lstStyle/>
                    <a:p>
                      <a:pPr marL="0" marR="0">
                        <a:spcBef>
                          <a:spcPts val="0"/>
                        </a:spcBef>
                        <a:spcAft>
                          <a:spcPts val="0"/>
                        </a:spcAft>
                      </a:pPr>
                      <a:r>
                        <a:rPr lang="en-US" sz="1200" u="none" strike="noStrike" dirty="0" smtClean="0">
                          <a:effectLst/>
                          <a:hlinkClick r:id="rId4"/>
                        </a:rPr>
                        <a:t>http</a:t>
                      </a:r>
                      <a:r>
                        <a:rPr lang="en-US" sz="1200" u="none" strike="noStrike" dirty="0">
                          <a:effectLst/>
                          <a:hlinkClick r:id="rId4"/>
                        </a:rPr>
                        <a:t>://stanfordnlp.github.io/CoreNLP/</a:t>
                      </a:r>
                      <a:endParaRPr lang="en-US" sz="1200" dirty="0">
                        <a:effectLst/>
                        <a:latin typeface="Calibri" charset="0"/>
                        <a:ea typeface="新細明體" charset="-120"/>
                        <a:cs typeface="Times New Roman" charset="0"/>
                      </a:endParaRPr>
                    </a:p>
                  </a:txBody>
                  <a:tcPr marL="42220" marR="42220" marT="8444" marB="8444"/>
                </a:tc>
              </a:tr>
              <a:tr h="776844">
                <a:tc>
                  <a:txBody>
                    <a:bodyPr/>
                    <a:lstStyle/>
                    <a:p>
                      <a:pPr marL="0" marR="0">
                        <a:spcBef>
                          <a:spcPts val="0"/>
                        </a:spcBef>
                        <a:spcAft>
                          <a:spcPts val="0"/>
                        </a:spcAft>
                      </a:pPr>
                      <a:r>
                        <a:rPr lang="en-US" sz="3200" dirty="0" err="1" smtClean="0">
                          <a:effectLst/>
                        </a:rPr>
                        <a:t>Gensim</a:t>
                      </a:r>
                      <a:endParaRPr lang="en-US" sz="3200" dirty="0">
                        <a:effectLst/>
                        <a:latin typeface="Calibri" charset="0"/>
                        <a:ea typeface="新細明體" charset="-120"/>
                        <a:cs typeface="Times New Roman" charset="0"/>
                      </a:endParaRPr>
                    </a:p>
                  </a:txBody>
                  <a:tcPr marL="42220" marR="42220" marT="8444" marB="8444" anchor="b"/>
                </a:tc>
                <a:tc>
                  <a:txBody>
                    <a:bodyPr/>
                    <a:lstStyle/>
                    <a:p>
                      <a:pPr marL="0" marR="0">
                        <a:spcBef>
                          <a:spcPts val="0"/>
                        </a:spcBef>
                        <a:spcAft>
                          <a:spcPts val="0"/>
                        </a:spcAft>
                      </a:pPr>
                      <a:r>
                        <a:rPr lang="en-US" sz="2400">
                          <a:effectLst/>
                        </a:rPr>
                        <a:t>Python</a:t>
                      </a:r>
                      <a:endParaRPr lang="en-US" sz="2400">
                        <a:effectLst/>
                        <a:latin typeface="Calibri" charset="0"/>
                        <a:ea typeface="新細明體" charset="-120"/>
                        <a:cs typeface="Times New Roman" charset="0"/>
                      </a:endParaRPr>
                    </a:p>
                  </a:txBody>
                  <a:tcPr marL="42220" marR="42220" marT="8444" marB="8444"/>
                </a:tc>
                <a:tc>
                  <a:txBody>
                    <a:bodyPr/>
                    <a:lstStyle/>
                    <a:p>
                      <a:pPr marL="0" marR="0">
                        <a:spcBef>
                          <a:spcPts val="0"/>
                        </a:spcBef>
                        <a:spcAft>
                          <a:spcPts val="0"/>
                        </a:spcAft>
                      </a:pPr>
                      <a:r>
                        <a:rPr lang="en-US" sz="1200" u="none" strike="noStrike" dirty="0" smtClean="0">
                          <a:effectLst/>
                          <a:hlinkClick r:id="rId5"/>
                        </a:rPr>
                        <a:t>http</a:t>
                      </a:r>
                      <a:r>
                        <a:rPr lang="en-US" sz="1200" u="none" strike="noStrike" dirty="0">
                          <a:effectLst/>
                          <a:hlinkClick r:id="rId5"/>
                        </a:rPr>
                        <a:t>://radimrehurek.com/gensim/</a:t>
                      </a:r>
                      <a:endParaRPr lang="en-US" sz="1200" dirty="0">
                        <a:effectLst/>
                        <a:latin typeface="Calibri" charset="0"/>
                        <a:ea typeface="新細明體" charset="-120"/>
                        <a:cs typeface="Times New Roman" charset="0"/>
                      </a:endParaRPr>
                    </a:p>
                  </a:txBody>
                  <a:tcPr marL="42220" marR="42220" marT="8444" marB="8444"/>
                </a:tc>
              </a:tr>
              <a:tr h="607965">
                <a:tc>
                  <a:txBody>
                    <a:bodyPr/>
                    <a:lstStyle/>
                    <a:p>
                      <a:pPr marL="0" marR="0">
                        <a:spcBef>
                          <a:spcPts val="0"/>
                        </a:spcBef>
                        <a:spcAft>
                          <a:spcPts val="0"/>
                        </a:spcAft>
                      </a:pPr>
                      <a:r>
                        <a:rPr lang="en-US" sz="3200" dirty="0" err="1" smtClean="0">
                          <a:effectLst/>
                        </a:rPr>
                        <a:t>FudanNLP</a:t>
                      </a:r>
                      <a:endParaRPr lang="en-US" sz="3200" dirty="0">
                        <a:effectLst/>
                        <a:latin typeface="Calibri" charset="0"/>
                        <a:ea typeface="新細明體" charset="-120"/>
                        <a:cs typeface="Times New Roman" charset="0"/>
                      </a:endParaRPr>
                    </a:p>
                  </a:txBody>
                  <a:tcPr marL="42220" marR="42220" marT="8444" marB="8444" anchor="b"/>
                </a:tc>
                <a:tc>
                  <a:txBody>
                    <a:bodyPr/>
                    <a:lstStyle/>
                    <a:p>
                      <a:pPr marL="0" marR="0">
                        <a:spcBef>
                          <a:spcPts val="0"/>
                        </a:spcBef>
                        <a:spcAft>
                          <a:spcPts val="0"/>
                        </a:spcAft>
                      </a:pPr>
                      <a:r>
                        <a:rPr lang="en-US" sz="2400">
                          <a:effectLst/>
                        </a:rPr>
                        <a:t>JAVA</a:t>
                      </a:r>
                      <a:endParaRPr lang="en-US" sz="2400">
                        <a:effectLst/>
                        <a:latin typeface="Calibri" charset="0"/>
                        <a:ea typeface="新細明體" charset="-120"/>
                        <a:cs typeface="Times New Roman" charset="0"/>
                      </a:endParaRPr>
                    </a:p>
                  </a:txBody>
                  <a:tcPr marL="42220" marR="42220" marT="8444" marB="8444"/>
                </a:tc>
                <a:tc>
                  <a:txBody>
                    <a:bodyPr/>
                    <a:lstStyle/>
                    <a:p>
                      <a:pPr marL="0" marR="0">
                        <a:spcBef>
                          <a:spcPts val="0"/>
                        </a:spcBef>
                        <a:spcAft>
                          <a:spcPts val="0"/>
                        </a:spcAft>
                      </a:pPr>
                      <a:r>
                        <a:rPr lang="en-US" sz="1200" u="none" strike="noStrike" dirty="0" smtClean="0">
                          <a:effectLst/>
                          <a:hlinkClick r:id="rId6"/>
                        </a:rPr>
                        <a:t>https</a:t>
                      </a:r>
                      <a:r>
                        <a:rPr lang="en-US" sz="1200" u="none" strike="noStrike" dirty="0">
                          <a:effectLst/>
                          <a:hlinkClick r:id="rId6"/>
                        </a:rPr>
                        <a:t>://code.google.com/archive/p/fudannlp/</a:t>
                      </a:r>
                      <a:endParaRPr lang="en-US" sz="1200" dirty="0">
                        <a:effectLst/>
                        <a:latin typeface="Calibri" charset="0"/>
                        <a:ea typeface="新細明體" charset="-120"/>
                        <a:cs typeface="Times New Roman" charset="0"/>
                      </a:endParaRPr>
                    </a:p>
                  </a:txBody>
                  <a:tcPr marL="42220" marR="42220" marT="8444" marB="8444"/>
                </a:tc>
              </a:tr>
              <a:tr h="607965">
                <a:tc>
                  <a:txBody>
                    <a:bodyPr/>
                    <a:lstStyle/>
                    <a:p>
                      <a:pPr marL="0" marR="0">
                        <a:spcBef>
                          <a:spcPts val="0"/>
                        </a:spcBef>
                        <a:spcAft>
                          <a:spcPts val="0"/>
                        </a:spcAft>
                      </a:pPr>
                      <a:r>
                        <a:rPr lang="en-US" sz="3200" dirty="0" smtClean="0">
                          <a:effectLst/>
                        </a:rPr>
                        <a:t>LTP</a:t>
                      </a:r>
                      <a:endParaRPr lang="en-US" sz="3200" dirty="0">
                        <a:effectLst/>
                        <a:latin typeface="Calibri" charset="0"/>
                        <a:ea typeface="新細明體" charset="-120"/>
                        <a:cs typeface="Times New Roman" charset="0"/>
                      </a:endParaRPr>
                    </a:p>
                  </a:txBody>
                  <a:tcPr marL="42220" marR="42220" marT="8444" marB="8444" anchor="b"/>
                </a:tc>
                <a:tc>
                  <a:txBody>
                    <a:bodyPr/>
                    <a:lstStyle/>
                    <a:p>
                      <a:pPr marL="0" marR="0">
                        <a:spcBef>
                          <a:spcPts val="0"/>
                        </a:spcBef>
                        <a:spcAft>
                          <a:spcPts val="0"/>
                        </a:spcAft>
                      </a:pPr>
                      <a:r>
                        <a:rPr lang="en-US" sz="2400">
                          <a:effectLst/>
                        </a:rPr>
                        <a:t>C++/Python</a:t>
                      </a:r>
                      <a:endParaRPr lang="en-US" sz="2400">
                        <a:effectLst/>
                        <a:latin typeface="Calibri" charset="0"/>
                        <a:ea typeface="新細明體" charset="-120"/>
                        <a:cs typeface="Times New Roman" charset="0"/>
                      </a:endParaRPr>
                    </a:p>
                  </a:txBody>
                  <a:tcPr marL="42220" marR="42220" marT="8444" marB="8444"/>
                </a:tc>
                <a:tc>
                  <a:txBody>
                    <a:bodyPr/>
                    <a:lstStyle/>
                    <a:p>
                      <a:pPr marL="0" marR="0">
                        <a:spcBef>
                          <a:spcPts val="0"/>
                        </a:spcBef>
                        <a:spcAft>
                          <a:spcPts val="0"/>
                        </a:spcAft>
                      </a:pPr>
                      <a:r>
                        <a:rPr lang="en-US" sz="1200" u="none" strike="noStrike" dirty="0" smtClean="0">
                          <a:effectLst/>
                          <a:hlinkClick r:id="rId7"/>
                        </a:rPr>
                        <a:t>http</a:t>
                      </a:r>
                      <a:r>
                        <a:rPr lang="en-US" sz="1200" u="none" strike="noStrike" dirty="0">
                          <a:effectLst/>
                          <a:hlinkClick r:id="rId7"/>
                        </a:rPr>
                        <a:t>://www.ltp-cloud.com/intro/en/</a:t>
                      </a:r>
                      <a:endParaRPr lang="en-US" sz="1200" dirty="0">
                        <a:effectLst/>
                        <a:latin typeface="Calibri" charset="0"/>
                        <a:ea typeface="新細明體" charset="-120"/>
                        <a:cs typeface="Times New Roman" charset="0"/>
                      </a:endParaRPr>
                    </a:p>
                  </a:txBody>
                  <a:tcPr marL="42220" marR="42220" marT="8444" marB="8444"/>
                </a:tc>
              </a:tr>
              <a:tr h="607965">
                <a:tc>
                  <a:txBody>
                    <a:bodyPr/>
                    <a:lstStyle/>
                    <a:p>
                      <a:pPr marL="0" marR="0">
                        <a:spcBef>
                          <a:spcPts val="0"/>
                        </a:spcBef>
                        <a:spcAft>
                          <a:spcPts val="0"/>
                        </a:spcAft>
                      </a:pPr>
                      <a:r>
                        <a:rPr lang="en-US" sz="3200" dirty="0" err="1" smtClean="0">
                          <a:effectLst/>
                        </a:rPr>
                        <a:t>NiuParser</a:t>
                      </a:r>
                      <a:endParaRPr lang="en-US" sz="3200" dirty="0">
                        <a:effectLst/>
                        <a:latin typeface="Calibri" charset="0"/>
                        <a:ea typeface="新細明體" charset="-120"/>
                        <a:cs typeface="Times New Roman" charset="0"/>
                      </a:endParaRPr>
                    </a:p>
                  </a:txBody>
                  <a:tcPr marL="42220" marR="42220" marT="8444" marB="8444" anchor="b"/>
                </a:tc>
                <a:tc>
                  <a:txBody>
                    <a:bodyPr/>
                    <a:lstStyle/>
                    <a:p>
                      <a:pPr marL="0" marR="0">
                        <a:spcBef>
                          <a:spcPts val="0"/>
                        </a:spcBef>
                        <a:spcAft>
                          <a:spcPts val="0"/>
                        </a:spcAft>
                      </a:pPr>
                      <a:r>
                        <a:rPr lang="en-US" sz="2400" dirty="0">
                          <a:effectLst/>
                        </a:rPr>
                        <a:t>C++</a:t>
                      </a:r>
                      <a:endParaRPr lang="en-US" sz="2400" dirty="0">
                        <a:effectLst/>
                        <a:latin typeface="Calibri" charset="0"/>
                        <a:ea typeface="新細明體" charset="-120"/>
                        <a:cs typeface="Times New Roman" charset="0"/>
                      </a:endParaRPr>
                    </a:p>
                  </a:txBody>
                  <a:tcPr marL="42220" marR="42220" marT="8444" marB="8444"/>
                </a:tc>
                <a:tc>
                  <a:txBody>
                    <a:bodyPr/>
                    <a:lstStyle/>
                    <a:p>
                      <a:pPr marL="0" marR="0">
                        <a:spcBef>
                          <a:spcPts val="0"/>
                        </a:spcBef>
                        <a:spcAft>
                          <a:spcPts val="0"/>
                        </a:spcAft>
                      </a:pPr>
                      <a:r>
                        <a:rPr lang="en-US" sz="1200" u="none" strike="noStrike" dirty="0" smtClean="0">
                          <a:effectLst/>
                          <a:hlinkClick r:id="rId8"/>
                        </a:rPr>
                        <a:t>http</a:t>
                      </a:r>
                      <a:r>
                        <a:rPr lang="en-US" sz="1200" u="none" strike="noStrike" dirty="0">
                          <a:effectLst/>
                          <a:hlinkClick r:id="rId8"/>
                        </a:rPr>
                        <a:t>://www.niuparser.com/index.en.html</a:t>
                      </a:r>
                      <a:endParaRPr lang="en-US" sz="1200" dirty="0">
                        <a:effectLst/>
                        <a:latin typeface="Calibri" charset="0"/>
                        <a:ea typeface="新細明體" charset="-120"/>
                        <a:cs typeface="Times New Roman" charset="0"/>
                      </a:endParaRPr>
                    </a:p>
                  </a:txBody>
                  <a:tcPr marL="42220" marR="42220" marT="8444" marB="8444"/>
                </a:tc>
              </a:tr>
            </a:tbl>
          </a:graphicData>
        </a:graphic>
      </p:graphicFrame>
    </p:spTree>
    <p:extLst>
      <p:ext uri="{BB962C8B-B14F-4D97-AF65-F5344CB8AC3E}">
        <p14:creationId xmlns:p14="http://schemas.microsoft.com/office/powerpoint/2010/main" val="19976566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135</a:t>
            </a:fld>
            <a:endParaRPr lang="zh-TW" altLang="en-US"/>
          </a:p>
        </p:txBody>
      </p:sp>
      <p:graphicFrame>
        <p:nvGraphicFramePr>
          <p:cNvPr id="5" name="Table 4"/>
          <p:cNvGraphicFramePr>
            <a:graphicFrameLocks noGrp="1"/>
          </p:cNvGraphicFramePr>
          <p:nvPr/>
        </p:nvGraphicFramePr>
        <p:xfrm>
          <a:off x="251520" y="1388328"/>
          <a:ext cx="8568952" cy="4632960"/>
        </p:xfrm>
        <a:graphic>
          <a:graphicData uri="http://schemas.openxmlformats.org/drawingml/2006/table">
            <a:tbl>
              <a:tblPr firstRow="1" firstCol="1" bandRow="1">
                <a:tableStyleId>{93296810-A885-4BE3-A3E7-6D5BEEA58F35}</a:tableStyleId>
              </a:tblPr>
              <a:tblGrid>
                <a:gridCol w="3009863"/>
                <a:gridCol w="1274613"/>
                <a:gridCol w="4284476"/>
              </a:tblGrid>
              <a:tr h="0">
                <a:tc>
                  <a:txBody>
                    <a:bodyPr/>
                    <a:lstStyle/>
                    <a:p>
                      <a:pPr marL="0" marR="0">
                        <a:spcBef>
                          <a:spcPts val="0"/>
                        </a:spcBef>
                        <a:spcAft>
                          <a:spcPts val="0"/>
                        </a:spcAft>
                      </a:pPr>
                      <a:r>
                        <a:rPr lang="en-US" sz="2400" dirty="0">
                          <a:effectLst/>
                        </a:rPr>
                        <a:t>Corpora</a:t>
                      </a:r>
                      <a:endParaRPr lang="en-US" sz="2400" dirty="0">
                        <a:effectLst/>
                        <a:latin typeface="Times New Roman" charset="0"/>
                        <a:ea typeface="新細明體" charset="-120"/>
                      </a:endParaRPr>
                    </a:p>
                  </a:txBody>
                  <a:tcPr marL="76200" marR="76200" marT="15240" marB="15240" anchor="b"/>
                </a:tc>
                <a:tc>
                  <a:txBody>
                    <a:bodyPr/>
                    <a:lstStyle/>
                    <a:p>
                      <a:pPr marL="0" marR="0">
                        <a:spcBef>
                          <a:spcPts val="0"/>
                        </a:spcBef>
                        <a:spcAft>
                          <a:spcPts val="0"/>
                        </a:spcAft>
                      </a:pPr>
                      <a:r>
                        <a:rPr lang="en-US" sz="1800" dirty="0">
                          <a:effectLst/>
                        </a:rPr>
                        <a:t>Language</a:t>
                      </a:r>
                      <a:endParaRPr lang="en-US" sz="1800" dirty="0">
                        <a:effectLst/>
                        <a:latin typeface="Times New Roman" charset="0"/>
                        <a:ea typeface="新細明體" charset="-120"/>
                      </a:endParaRPr>
                    </a:p>
                  </a:txBody>
                  <a:tcPr marL="76200" marR="76200" marT="15240" marB="15240" anchor="b"/>
                </a:tc>
                <a:tc>
                  <a:txBody>
                    <a:bodyPr/>
                    <a:lstStyle/>
                    <a:p>
                      <a:pPr marL="0" marR="0">
                        <a:spcBef>
                          <a:spcPts val="0"/>
                        </a:spcBef>
                        <a:spcAft>
                          <a:spcPts val="0"/>
                        </a:spcAft>
                      </a:pPr>
                      <a:r>
                        <a:rPr lang="en-US" sz="1600" dirty="0">
                          <a:effectLst/>
                        </a:rPr>
                        <a:t>Description</a:t>
                      </a:r>
                      <a:endParaRPr lang="en-US" sz="1600" dirty="0">
                        <a:effectLst/>
                        <a:latin typeface="Times New Roman" charset="0"/>
                        <a:ea typeface="新細明體" charset="-120"/>
                      </a:endParaRPr>
                    </a:p>
                  </a:txBody>
                  <a:tcPr marL="76200" marR="76200" marT="15240" marB="15240" anchor="b"/>
                </a:tc>
              </a:tr>
              <a:tr h="0">
                <a:tc>
                  <a:txBody>
                    <a:bodyPr/>
                    <a:lstStyle/>
                    <a:p>
                      <a:pPr marL="0" marR="0">
                        <a:spcBef>
                          <a:spcPts val="0"/>
                        </a:spcBef>
                        <a:spcAft>
                          <a:spcPts val="0"/>
                        </a:spcAft>
                      </a:pPr>
                      <a:r>
                        <a:rPr lang="en-US" sz="2400" dirty="0">
                          <a:effectLst/>
                        </a:rPr>
                        <a:t>MPQA opinion </a:t>
                      </a:r>
                      <a:r>
                        <a:rPr lang="en-US" sz="2400" dirty="0" smtClean="0">
                          <a:effectLst/>
                        </a:rPr>
                        <a:t>corpora</a:t>
                      </a:r>
                      <a:endParaRPr lang="en-US" sz="2400" dirty="0">
                        <a:effectLst/>
                        <a:latin typeface="Times New Roman" charset="0"/>
                        <a:ea typeface="新細明體" charset="-120"/>
                      </a:endParaRPr>
                    </a:p>
                  </a:txBody>
                  <a:tcPr marL="76200" marR="76200" marT="15240" marB="15240" anchor="b"/>
                </a:tc>
                <a:tc>
                  <a:txBody>
                    <a:bodyPr/>
                    <a:lstStyle/>
                    <a:p>
                      <a:pPr marL="0" marR="0">
                        <a:spcBef>
                          <a:spcPts val="0"/>
                        </a:spcBef>
                        <a:spcAft>
                          <a:spcPts val="0"/>
                        </a:spcAft>
                      </a:pPr>
                      <a:r>
                        <a:rPr lang="en-US" sz="1800" dirty="0">
                          <a:effectLst/>
                        </a:rPr>
                        <a:t>English</a:t>
                      </a:r>
                      <a:endParaRPr lang="en-US" sz="1800" dirty="0">
                        <a:effectLst/>
                        <a:latin typeface="Times New Roman" charset="0"/>
                        <a:ea typeface="新細明體" charset="-120"/>
                      </a:endParaRPr>
                    </a:p>
                  </a:txBody>
                  <a:tcPr marL="76200" marR="76200" marT="15240" marB="15240"/>
                </a:tc>
                <a:tc>
                  <a:txBody>
                    <a:bodyPr/>
                    <a:lstStyle/>
                    <a:p>
                      <a:r>
                        <a:rPr lang="en-US" sz="1500" dirty="0">
                          <a:effectLst/>
                        </a:rPr>
                        <a:t>This corpus contains news articles manually annotated using an annotation scheme for opinions. Several versions annotated in different levels are provided. </a:t>
                      </a:r>
                      <a:endParaRPr lang="en-US" sz="1500" dirty="0" smtClean="0">
                        <a:effectLst/>
                      </a:endParaRPr>
                    </a:p>
                    <a:p>
                      <a:r>
                        <a:rPr lang="en-US" sz="1200" u="none" strike="noStrike" dirty="0" smtClean="0">
                          <a:effectLst/>
                          <a:hlinkClick r:id="rId2"/>
                        </a:rPr>
                        <a:t>http</a:t>
                      </a:r>
                      <a:r>
                        <a:rPr lang="en-US" sz="1200" u="none" strike="noStrike" dirty="0">
                          <a:effectLst/>
                          <a:hlinkClick r:id="rId2"/>
                        </a:rPr>
                        <a:t>://mpqa.cs.pitt.edu/corpora/mpqa_corpus</a:t>
                      </a:r>
                      <a:r>
                        <a:rPr lang="en-US" sz="1200" u="none" strike="noStrike" dirty="0" smtClean="0">
                          <a:effectLst/>
                          <a:hlinkClick r:id="rId2"/>
                        </a:rPr>
                        <a:t>/</a:t>
                      </a:r>
                      <a:r>
                        <a:rPr lang="en-US" sz="1500" u="sng" dirty="0" smtClean="0">
                          <a:effectLst/>
                        </a:rPr>
                        <a:t> </a:t>
                      </a:r>
                      <a:endParaRPr lang="en-US" sz="1500" dirty="0"/>
                    </a:p>
                  </a:txBody>
                  <a:tcPr marL="76200" marR="76200" marT="15240" marB="15240"/>
                </a:tc>
              </a:tr>
              <a:tr h="0">
                <a:tc>
                  <a:txBody>
                    <a:bodyPr/>
                    <a:lstStyle/>
                    <a:p>
                      <a:pPr marL="0" marR="0">
                        <a:spcBef>
                          <a:spcPts val="0"/>
                        </a:spcBef>
                        <a:spcAft>
                          <a:spcPts val="0"/>
                        </a:spcAft>
                      </a:pPr>
                      <a:r>
                        <a:rPr lang="en-US" sz="2400" dirty="0">
                          <a:effectLst/>
                        </a:rPr>
                        <a:t>Movie review polarity </a:t>
                      </a:r>
                      <a:r>
                        <a:rPr lang="en-US" sz="2400" dirty="0" smtClean="0">
                          <a:effectLst/>
                        </a:rPr>
                        <a:t>dataset</a:t>
                      </a:r>
                      <a:endParaRPr lang="en-US" sz="2400" dirty="0">
                        <a:effectLst/>
                        <a:latin typeface="Times New Roman" charset="0"/>
                        <a:ea typeface="新細明體" charset="-120"/>
                      </a:endParaRPr>
                    </a:p>
                  </a:txBody>
                  <a:tcPr marL="76200" marR="76200" marT="15240" marB="15240" anchor="b"/>
                </a:tc>
                <a:tc>
                  <a:txBody>
                    <a:bodyPr/>
                    <a:lstStyle/>
                    <a:p>
                      <a:pPr marL="0" marR="0">
                        <a:spcBef>
                          <a:spcPts val="0"/>
                        </a:spcBef>
                        <a:spcAft>
                          <a:spcPts val="0"/>
                        </a:spcAft>
                      </a:pPr>
                      <a:r>
                        <a:rPr lang="en-US" sz="1800" dirty="0">
                          <a:effectLst/>
                        </a:rPr>
                        <a:t>English</a:t>
                      </a:r>
                      <a:endParaRPr lang="en-US" sz="1800" dirty="0">
                        <a:effectLst/>
                        <a:latin typeface="Times New Roman" charset="0"/>
                        <a:ea typeface="新細明體" charset="-120"/>
                      </a:endParaRPr>
                    </a:p>
                  </a:txBody>
                  <a:tcPr marL="76200" marR="76200" marT="15240" marB="15240"/>
                </a:tc>
                <a:tc>
                  <a:txBody>
                    <a:bodyPr/>
                    <a:lstStyle/>
                    <a:p>
                      <a:r>
                        <a:rPr lang="en-US" sz="1500" dirty="0">
                          <a:effectLst/>
                        </a:rPr>
                        <a:t>The latest version of this dataset contains 1000 positive and 1000 negative processed reviews. </a:t>
                      </a:r>
                      <a:endParaRPr lang="en-US" sz="1500" dirty="0" smtClean="0">
                        <a:effectLst/>
                      </a:endParaRPr>
                    </a:p>
                    <a:p>
                      <a:r>
                        <a:rPr lang="en-US" sz="1200" u="none" strike="noStrike" dirty="0" smtClean="0">
                          <a:effectLst/>
                          <a:hlinkClick r:id="rId3"/>
                        </a:rPr>
                        <a:t>http</a:t>
                      </a:r>
                      <a:r>
                        <a:rPr lang="en-US" sz="1200" u="none" strike="noStrike" dirty="0">
                          <a:effectLst/>
                          <a:hlinkClick r:id="rId3"/>
                        </a:rPr>
                        <a:t>://</a:t>
                      </a:r>
                      <a:r>
                        <a:rPr lang="en-US" sz="1200" u="none" strike="noStrike" dirty="0" smtClean="0">
                          <a:effectLst/>
                          <a:hlinkClick r:id="rId3"/>
                        </a:rPr>
                        <a:t>www.cs.cornell.edu/people/pabo/movie-review-data/review_polarity.tar.gz</a:t>
                      </a:r>
                      <a:r>
                        <a:rPr lang="en-US" sz="1200" u="sng" dirty="0" smtClean="0">
                          <a:effectLst/>
                        </a:rPr>
                        <a:t> </a:t>
                      </a:r>
                      <a:endParaRPr lang="en-US" sz="1200" dirty="0"/>
                    </a:p>
                  </a:txBody>
                  <a:tcPr marL="76200" marR="76200" marT="15240" marB="15240"/>
                </a:tc>
              </a:tr>
              <a:tr h="0">
                <a:tc>
                  <a:txBody>
                    <a:bodyPr/>
                    <a:lstStyle/>
                    <a:p>
                      <a:pPr marL="0" marR="0">
                        <a:spcBef>
                          <a:spcPts val="0"/>
                        </a:spcBef>
                        <a:spcAft>
                          <a:spcPts val="0"/>
                        </a:spcAft>
                      </a:pPr>
                      <a:r>
                        <a:rPr lang="en-US" sz="2400" dirty="0">
                          <a:effectLst/>
                        </a:rPr>
                        <a:t>Movie review subjectivity </a:t>
                      </a:r>
                      <a:r>
                        <a:rPr lang="en-US" sz="2400" dirty="0" smtClean="0">
                          <a:effectLst/>
                        </a:rPr>
                        <a:t>dataset</a:t>
                      </a:r>
                      <a:endParaRPr lang="en-US" sz="2400" dirty="0">
                        <a:effectLst/>
                        <a:latin typeface="Times New Roman" charset="0"/>
                        <a:ea typeface="新細明體" charset="-120"/>
                      </a:endParaRPr>
                    </a:p>
                  </a:txBody>
                  <a:tcPr marL="76200" marR="76200" marT="15240" marB="15240" anchor="b"/>
                </a:tc>
                <a:tc>
                  <a:txBody>
                    <a:bodyPr/>
                    <a:lstStyle/>
                    <a:p>
                      <a:pPr marL="0" marR="0">
                        <a:spcBef>
                          <a:spcPts val="0"/>
                        </a:spcBef>
                        <a:spcAft>
                          <a:spcPts val="0"/>
                        </a:spcAft>
                      </a:pPr>
                      <a:r>
                        <a:rPr lang="en-US" sz="1800" dirty="0">
                          <a:effectLst/>
                        </a:rPr>
                        <a:t>English</a:t>
                      </a:r>
                      <a:endParaRPr lang="en-US" sz="1800" dirty="0">
                        <a:effectLst/>
                        <a:latin typeface="Times New Roman" charset="0"/>
                        <a:ea typeface="新細明體" charset="-120"/>
                      </a:endParaRPr>
                    </a:p>
                  </a:txBody>
                  <a:tcPr marL="76200" marR="76200" marT="15240" marB="15240"/>
                </a:tc>
                <a:tc>
                  <a:txBody>
                    <a:bodyPr/>
                    <a:lstStyle/>
                    <a:p>
                      <a:r>
                        <a:rPr lang="en-US" sz="1500" dirty="0">
                          <a:effectLst/>
                        </a:rPr>
                        <a:t>This dataset includes 5000 subjective and 5000 objective processed sentences. </a:t>
                      </a:r>
                      <a:endParaRPr lang="en-US" sz="1500" dirty="0" smtClean="0">
                        <a:effectLst/>
                      </a:endParaRPr>
                    </a:p>
                    <a:p>
                      <a:r>
                        <a:rPr lang="en-US" sz="1200" u="none" strike="noStrike" dirty="0" smtClean="0">
                          <a:effectLst/>
                          <a:hlinkClick r:id="rId4"/>
                        </a:rPr>
                        <a:t>http</a:t>
                      </a:r>
                      <a:r>
                        <a:rPr lang="en-US" sz="1200" u="none" strike="noStrike" dirty="0">
                          <a:effectLst/>
                          <a:hlinkClick r:id="rId4"/>
                        </a:rPr>
                        <a:t>://</a:t>
                      </a:r>
                      <a:r>
                        <a:rPr lang="en-US" sz="1200" u="none" strike="noStrike" dirty="0" smtClean="0">
                          <a:effectLst/>
                          <a:hlinkClick r:id="rId4"/>
                        </a:rPr>
                        <a:t>www.cs.cornell.edu/people/pabo/movie-review-data/rotten_imdb.tar.gz</a:t>
                      </a:r>
                      <a:r>
                        <a:rPr lang="en-US" sz="1200" u="sng" dirty="0" smtClean="0">
                          <a:effectLst/>
                        </a:rPr>
                        <a:t> </a:t>
                      </a:r>
                      <a:endParaRPr lang="en-US" sz="1200" dirty="0"/>
                    </a:p>
                  </a:txBody>
                  <a:tcPr marL="76200" marR="76200" marT="15240" marB="15240"/>
                </a:tc>
              </a:tr>
              <a:tr h="0">
                <a:tc>
                  <a:txBody>
                    <a:bodyPr/>
                    <a:lstStyle/>
                    <a:p>
                      <a:pPr marL="0" marR="0">
                        <a:spcBef>
                          <a:spcPts val="0"/>
                        </a:spcBef>
                        <a:spcAft>
                          <a:spcPts val="0"/>
                        </a:spcAft>
                      </a:pPr>
                      <a:r>
                        <a:rPr lang="en-US" sz="2400" dirty="0">
                          <a:effectLst/>
                        </a:rPr>
                        <a:t>Multi-domain sentiment </a:t>
                      </a:r>
                      <a:r>
                        <a:rPr lang="en-US" sz="2400" dirty="0" smtClean="0">
                          <a:effectLst/>
                        </a:rPr>
                        <a:t>dataset</a:t>
                      </a:r>
                      <a:endParaRPr lang="en-US" sz="2400" dirty="0">
                        <a:effectLst/>
                        <a:latin typeface="Times New Roman" charset="0"/>
                        <a:ea typeface="新細明體" charset="-120"/>
                      </a:endParaRPr>
                    </a:p>
                  </a:txBody>
                  <a:tcPr marL="76200" marR="76200" marT="15240" marB="15240" anchor="b"/>
                </a:tc>
                <a:tc>
                  <a:txBody>
                    <a:bodyPr/>
                    <a:lstStyle/>
                    <a:p>
                      <a:pPr marL="0" marR="0">
                        <a:spcBef>
                          <a:spcPts val="0"/>
                        </a:spcBef>
                        <a:spcAft>
                          <a:spcPts val="0"/>
                        </a:spcAft>
                      </a:pPr>
                      <a:r>
                        <a:rPr lang="en-US" sz="1800" dirty="0">
                          <a:effectLst/>
                        </a:rPr>
                        <a:t>English</a:t>
                      </a:r>
                      <a:endParaRPr lang="en-US" sz="1800" dirty="0">
                        <a:effectLst/>
                        <a:latin typeface="Times New Roman" charset="0"/>
                        <a:ea typeface="新細明體" charset="-120"/>
                      </a:endParaRPr>
                    </a:p>
                  </a:txBody>
                  <a:tcPr marL="76200" marR="76200" marT="15240" marB="15240"/>
                </a:tc>
                <a:tc>
                  <a:txBody>
                    <a:bodyPr/>
                    <a:lstStyle/>
                    <a:p>
                      <a:r>
                        <a:rPr lang="en-US" sz="1500" dirty="0">
                          <a:effectLst/>
                        </a:rPr>
                        <a:t>The dataset is constructed by Amazon product reviews for books, DVDs, electronics and kitchen appliances. Two kinds of datasets are available, one with the number of stars, the other with positive or </a:t>
                      </a:r>
                      <a:r>
                        <a:rPr lang="en-US" sz="1500" dirty="0" smtClean="0">
                          <a:effectLst/>
                        </a:rPr>
                        <a:t>negative</a:t>
                      </a:r>
                      <a:r>
                        <a:rPr lang="en-US" sz="1500" baseline="0" dirty="0" smtClean="0">
                          <a:effectLst/>
                        </a:rPr>
                        <a:t> </a:t>
                      </a:r>
                      <a:r>
                        <a:rPr lang="en-US" sz="1500" dirty="0" smtClean="0">
                          <a:effectLst/>
                        </a:rPr>
                        <a:t>labels</a:t>
                      </a:r>
                      <a:r>
                        <a:rPr lang="en-US" sz="1500" dirty="0">
                          <a:effectLst/>
                        </a:rPr>
                        <a:t>. </a:t>
                      </a:r>
                      <a:endParaRPr lang="en-US" sz="1500" dirty="0" smtClean="0">
                        <a:effectLst/>
                      </a:endParaRPr>
                    </a:p>
                    <a:p>
                      <a:r>
                        <a:rPr lang="en-US" sz="1200" u="none" strike="noStrike" dirty="0" smtClean="0">
                          <a:effectLst/>
                          <a:hlinkClick r:id="rId5"/>
                        </a:rPr>
                        <a:t>https</a:t>
                      </a:r>
                      <a:r>
                        <a:rPr lang="en-US" sz="1200" u="none" strike="noStrike" dirty="0">
                          <a:effectLst/>
                          <a:hlinkClick r:id="rId5"/>
                        </a:rPr>
                        <a:t>://www.cs.jhu.edu/~mdredze/datasets/sentiment</a:t>
                      </a:r>
                      <a:r>
                        <a:rPr lang="en-US" sz="1200" u="none" strike="noStrike" dirty="0" smtClean="0">
                          <a:effectLst/>
                          <a:hlinkClick r:id="rId5"/>
                        </a:rPr>
                        <a:t>/</a:t>
                      </a:r>
                      <a:r>
                        <a:rPr lang="en-US" sz="1200" u="sng" dirty="0" smtClean="0">
                          <a:effectLst/>
                        </a:rPr>
                        <a:t> </a:t>
                      </a:r>
                      <a:endParaRPr lang="en-US" sz="1200" dirty="0"/>
                    </a:p>
                  </a:txBody>
                  <a:tcPr marL="76200" marR="76200" marT="15240" marB="15240"/>
                </a:tc>
              </a:tr>
            </a:tbl>
          </a:graphicData>
        </a:graphic>
      </p:graphicFrame>
      <p:sp>
        <p:nvSpPr>
          <p:cNvPr id="6" name="Rectangle 5"/>
          <p:cNvSpPr/>
          <p:nvPr/>
        </p:nvSpPr>
        <p:spPr>
          <a:xfrm>
            <a:off x="457200" y="6457890"/>
            <a:ext cx="7643192" cy="400110"/>
          </a:xfrm>
          <a:prstGeom prst="rect">
            <a:avLst/>
          </a:prstGeom>
        </p:spPr>
        <p:txBody>
          <a:bodyPr wrap="square">
            <a:spAutoFit/>
          </a:bodyPr>
          <a:lstStyle/>
          <a:p>
            <a:pPr algn="ctr"/>
            <a:r>
              <a:rPr lang="en-US" sz="1000" smtClean="0">
                <a:solidFill>
                  <a:schemeClr val="bg1">
                    <a:lumMod val="75000"/>
                  </a:schemeClr>
                </a:solidFill>
              </a:rPr>
              <a:t>Source: Sun</a:t>
            </a:r>
            <a:r>
              <a:rPr lang="en-US" sz="1000" dirty="0">
                <a:solidFill>
                  <a:schemeClr val="bg1">
                    <a:lumMod val="75000"/>
                  </a:schemeClr>
                </a:solidFill>
              </a:rPr>
              <a:t>, </a:t>
            </a:r>
            <a:r>
              <a:rPr lang="en-US" sz="1000" dirty="0" err="1">
                <a:solidFill>
                  <a:schemeClr val="bg1">
                    <a:lumMod val="75000"/>
                  </a:schemeClr>
                </a:solidFill>
              </a:rPr>
              <a:t>Shiliang</a:t>
            </a:r>
            <a:r>
              <a:rPr lang="en-US" sz="1000" dirty="0">
                <a:solidFill>
                  <a:schemeClr val="bg1">
                    <a:lumMod val="75000"/>
                  </a:schemeClr>
                </a:solidFill>
              </a:rPr>
              <a:t>, Chen Luo, and </a:t>
            </a:r>
            <a:r>
              <a:rPr lang="en-US" sz="1000" dirty="0" err="1">
                <a:solidFill>
                  <a:schemeClr val="bg1">
                    <a:lumMod val="75000"/>
                  </a:schemeClr>
                </a:solidFill>
              </a:rPr>
              <a:t>Junyu</a:t>
            </a:r>
            <a:r>
              <a:rPr lang="en-US" sz="1000" dirty="0">
                <a:solidFill>
                  <a:schemeClr val="bg1">
                    <a:lumMod val="75000"/>
                  </a:schemeClr>
                </a:solidFill>
              </a:rPr>
              <a:t> Chen. "A review of natural language processing techniques for opinion mining systems." Information Fusion 36 (2017): 10-25.</a:t>
            </a:r>
          </a:p>
        </p:txBody>
      </p:sp>
      <p:sp>
        <p:nvSpPr>
          <p:cNvPr id="7" name="Title 1"/>
          <p:cNvSpPr>
            <a:spLocks noGrp="1"/>
          </p:cNvSpPr>
          <p:nvPr>
            <p:ph type="title"/>
          </p:nvPr>
        </p:nvSpPr>
        <p:spPr>
          <a:xfrm>
            <a:off x="457200" y="73635"/>
            <a:ext cx="8229600" cy="712950"/>
          </a:xfrm>
        </p:spPr>
        <p:txBody>
          <a:bodyPr/>
          <a:lstStyle/>
          <a:p>
            <a:r>
              <a:rPr lang="en-US" sz="3600">
                <a:solidFill>
                  <a:schemeClr val="accent1"/>
                </a:solidFill>
              </a:rPr>
              <a:t>Annotated corpora for opinion mining</a:t>
            </a:r>
            <a:endParaRPr lang="en-US" sz="3600" dirty="0">
              <a:solidFill>
                <a:schemeClr val="accent1"/>
              </a:solidFill>
            </a:endParaRPr>
          </a:p>
        </p:txBody>
      </p:sp>
    </p:spTree>
    <p:extLst>
      <p:ext uri="{BB962C8B-B14F-4D97-AF65-F5344CB8AC3E}">
        <p14:creationId xmlns:p14="http://schemas.microsoft.com/office/powerpoint/2010/main" val="85542472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92088"/>
          </a:xfrm>
        </p:spPr>
        <p:txBody>
          <a:bodyPr/>
          <a:lstStyle/>
          <a:p>
            <a:r>
              <a:rPr lang="en-US" sz="4000">
                <a:solidFill>
                  <a:schemeClr val="accent1"/>
                </a:solidFill>
              </a:rPr>
              <a:t>Sentiment lexicons for </a:t>
            </a:r>
            <a:r>
              <a:rPr lang="en-US" sz="4000">
                <a:solidFill>
                  <a:schemeClr val="accent1"/>
                </a:solidFill>
              </a:rPr>
              <a:t>opinion </a:t>
            </a:r>
            <a:r>
              <a:rPr lang="en-US" sz="4000" smtClean="0">
                <a:solidFill>
                  <a:schemeClr val="accent1"/>
                </a:solidFill>
              </a:rPr>
              <a:t>mining</a:t>
            </a:r>
            <a:endParaRPr lang="en-US" sz="400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136</a:t>
            </a:fld>
            <a:endParaRPr lang="zh-TW" altLang="en-US"/>
          </a:p>
        </p:txBody>
      </p:sp>
      <p:graphicFrame>
        <p:nvGraphicFramePr>
          <p:cNvPr id="5" name="Table 4"/>
          <p:cNvGraphicFramePr>
            <a:graphicFrameLocks noGrp="1"/>
          </p:cNvGraphicFramePr>
          <p:nvPr/>
        </p:nvGraphicFramePr>
        <p:xfrm>
          <a:off x="251520" y="980728"/>
          <a:ext cx="8640959" cy="5689808"/>
        </p:xfrm>
        <a:graphic>
          <a:graphicData uri="http://schemas.openxmlformats.org/drawingml/2006/table">
            <a:tbl>
              <a:tblPr firstRow="1" firstCol="1" bandRow="1">
                <a:tableStyleId>{F5AB1C69-6EDB-4FF4-983F-18BD219EF322}</a:tableStyleId>
              </a:tblPr>
              <a:tblGrid>
                <a:gridCol w="3622947"/>
                <a:gridCol w="1276082"/>
                <a:gridCol w="3741930"/>
              </a:tblGrid>
              <a:tr h="152561">
                <a:tc>
                  <a:txBody>
                    <a:bodyPr/>
                    <a:lstStyle/>
                    <a:p>
                      <a:pPr marL="0" marR="0">
                        <a:spcBef>
                          <a:spcPts val="0"/>
                        </a:spcBef>
                        <a:spcAft>
                          <a:spcPts val="0"/>
                        </a:spcAft>
                      </a:pPr>
                      <a:r>
                        <a:rPr lang="en-US" sz="2400" dirty="0">
                          <a:effectLst/>
                        </a:rPr>
                        <a:t>Lexicon</a:t>
                      </a:r>
                      <a:endParaRPr lang="en-US" sz="2400" dirty="0">
                        <a:effectLst/>
                        <a:latin typeface="Times New Roman" charset="0"/>
                        <a:ea typeface="新細明體" charset="-120"/>
                      </a:endParaRPr>
                    </a:p>
                  </a:txBody>
                  <a:tcPr marL="63567" marR="63567" marT="12713" marB="12713" anchor="b"/>
                </a:tc>
                <a:tc>
                  <a:txBody>
                    <a:bodyPr/>
                    <a:lstStyle/>
                    <a:p>
                      <a:pPr marL="0" marR="0">
                        <a:spcBef>
                          <a:spcPts val="0"/>
                        </a:spcBef>
                        <a:spcAft>
                          <a:spcPts val="0"/>
                        </a:spcAft>
                      </a:pPr>
                      <a:r>
                        <a:rPr lang="en-US" sz="1800" dirty="0">
                          <a:effectLst/>
                        </a:rPr>
                        <a:t>Language</a:t>
                      </a:r>
                      <a:endParaRPr lang="en-US" sz="1800" dirty="0">
                        <a:effectLst/>
                        <a:latin typeface="Times New Roman" charset="0"/>
                        <a:ea typeface="新細明體" charset="-120"/>
                      </a:endParaRPr>
                    </a:p>
                  </a:txBody>
                  <a:tcPr marL="63567" marR="63567" marT="12713" marB="12713" anchor="b"/>
                </a:tc>
                <a:tc>
                  <a:txBody>
                    <a:bodyPr/>
                    <a:lstStyle/>
                    <a:p>
                      <a:pPr marL="0" marR="0">
                        <a:spcBef>
                          <a:spcPts val="0"/>
                        </a:spcBef>
                        <a:spcAft>
                          <a:spcPts val="0"/>
                        </a:spcAft>
                      </a:pPr>
                      <a:r>
                        <a:rPr lang="en-US" sz="1800" dirty="0">
                          <a:effectLst/>
                        </a:rPr>
                        <a:t>Description</a:t>
                      </a:r>
                      <a:endParaRPr lang="en-US" sz="1800" dirty="0">
                        <a:effectLst/>
                        <a:latin typeface="Times New Roman" charset="0"/>
                        <a:ea typeface="新細明體" charset="-120"/>
                      </a:endParaRPr>
                    </a:p>
                  </a:txBody>
                  <a:tcPr marL="63567" marR="63567" marT="12713" marB="12713" anchor="b"/>
                </a:tc>
              </a:tr>
              <a:tr h="533962">
                <a:tc>
                  <a:txBody>
                    <a:bodyPr/>
                    <a:lstStyle/>
                    <a:p>
                      <a:pPr marL="0" marR="0">
                        <a:spcBef>
                          <a:spcPts val="0"/>
                        </a:spcBef>
                        <a:spcAft>
                          <a:spcPts val="0"/>
                        </a:spcAft>
                      </a:pPr>
                      <a:r>
                        <a:rPr lang="en-US" sz="2400" dirty="0">
                          <a:effectLst/>
                        </a:rPr>
                        <a:t>Bing Liu’s Opinion </a:t>
                      </a:r>
                      <a:r>
                        <a:rPr lang="en-US" sz="2400" dirty="0" smtClean="0">
                          <a:effectLst/>
                        </a:rPr>
                        <a:t>Lexicon</a:t>
                      </a:r>
                      <a:endParaRPr lang="en-US" sz="2400" dirty="0">
                        <a:effectLst/>
                        <a:latin typeface="Times New Roman" charset="0"/>
                        <a:ea typeface="新細明體" charset="-120"/>
                      </a:endParaRPr>
                    </a:p>
                  </a:txBody>
                  <a:tcPr marL="63567" marR="63567" marT="12713" marB="12713" anchor="b"/>
                </a:tc>
                <a:tc>
                  <a:txBody>
                    <a:bodyPr/>
                    <a:lstStyle/>
                    <a:p>
                      <a:pPr marL="0" marR="0">
                        <a:spcBef>
                          <a:spcPts val="0"/>
                        </a:spcBef>
                        <a:spcAft>
                          <a:spcPts val="0"/>
                        </a:spcAft>
                      </a:pPr>
                      <a:r>
                        <a:rPr lang="en-US" sz="1800" dirty="0">
                          <a:effectLst/>
                        </a:rPr>
                        <a:t>English</a:t>
                      </a:r>
                      <a:endParaRPr lang="en-US" sz="1800" dirty="0">
                        <a:effectLst/>
                        <a:latin typeface="Times New Roman" charset="0"/>
                        <a:ea typeface="新細明體" charset="-120"/>
                      </a:endParaRPr>
                    </a:p>
                  </a:txBody>
                  <a:tcPr marL="63567" marR="63567" marT="12713" marB="12713"/>
                </a:tc>
                <a:tc>
                  <a:txBody>
                    <a:bodyPr/>
                    <a:lstStyle/>
                    <a:p>
                      <a:r>
                        <a:rPr lang="en-US" sz="1200" dirty="0">
                          <a:effectLst/>
                        </a:rPr>
                        <a:t>The latest version of this lexicon includes 4,783 negative words and 2,006 positive ones. </a:t>
                      </a:r>
                      <a:endParaRPr lang="en-US" sz="1200" dirty="0" smtClean="0">
                        <a:effectLst/>
                      </a:endParaRPr>
                    </a:p>
                    <a:p>
                      <a:r>
                        <a:rPr lang="en-US" sz="1200" u="none" strike="noStrike" dirty="0" smtClean="0">
                          <a:effectLst/>
                          <a:hlinkClick r:id="rId2"/>
                        </a:rPr>
                        <a:t>http</a:t>
                      </a:r>
                      <a:r>
                        <a:rPr lang="en-US" sz="1200" u="none" strike="noStrike" dirty="0">
                          <a:effectLst/>
                          <a:hlinkClick r:id="rId2"/>
                        </a:rPr>
                        <a:t>://www.cs.uic.edu/~</a:t>
                      </a:r>
                      <a:r>
                        <a:rPr lang="en-US" sz="1200" u="none" strike="noStrike" dirty="0" smtClean="0">
                          <a:effectLst/>
                          <a:hlinkClick r:id="rId2"/>
                        </a:rPr>
                        <a:t>liub/FBS/sentiment-analysis.html</a:t>
                      </a:r>
                      <a:r>
                        <a:rPr lang="en-US" sz="1200" u="sng" dirty="0" smtClean="0">
                          <a:effectLst/>
                        </a:rPr>
                        <a:t> </a:t>
                      </a:r>
                      <a:endParaRPr lang="en-US" sz="1200" dirty="0"/>
                    </a:p>
                  </a:txBody>
                  <a:tcPr marL="63567" marR="63567" marT="12713" marB="12713"/>
                </a:tc>
              </a:tr>
              <a:tr h="533962">
                <a:tc>
                  <a:txBody>
                    <a:bodyPr/>
                    <a:lstStyle/>
                    <a:p>
                      <a:pPr marL="0" marR="0">
                        <a:spcBef>
                          <a:spcPts val="0"/>
                        </a:spcBef>
                        <a:spcAft>
                          <a:spcPts val="0"/>
                        </a:spcAft>
                      </a:pPr>
                      <a:r>
                        <a:rPr lang="en-US" sz="2400" dirty="0">
                          <a:effectLst/>
                        </a:rPr>
                        <a:t>MPQA Subjectivity </a:t>
                      </a:r>
                      <a:r>
                        <a:rPr lang="en-US" sz="2400" dirty="0" smtClean="0">
                          <a:effectLst/>
                        </a:rPr>
                        <a:t>Lexicon</a:t>
                      </a:r>
                      <a:endParaRPr lang="en-US" sz="2400" dirty="0">
                        <a:effectLst/>
                        <a:latin typeface="Times New Roman" charset="0"/>
                        <a:ea typeface="新細明體" charset="-120"/>
                      </a:endParaRPr>
                    </a:p>
                  </a:txBody>
                  <a:tcPr marL="63567" marR="63567" marT="12713" marB="12713" anchor="b"/>
                </a:tc>
                <a:tc>
                  <a:txBody>
                    <a:bodyPr/>
                    <a:lstStyle/>
                    <a:p>
                      <a:pPr marL="0" marR="0">
                        <a:spcBef>
                          <a:spcPts val="0"/>
                        </a:spcBef>
                        <a:spcAft>
                          <a:spcPts val="0"/>
                        </a:spcAft>
                      </a:pPr>
                      <a:r>
                        <a:rPr lang="en-US" sz="1800" dirty="0">
                          <a:effectLst/>
                        </a:rPr>
                        <a:t>English</a:t>
                      </a:r>
                      <a:endParaRPr lang="en-US" sz="1800" dirty="0">
                        <a:effectLst/>
                        <a:latin typeface="Times New Roman" charset="0"/>
                        <a:ea typeface="新細明體" charset="-120"/>
                      </a:endParaRPr>
                    </a:p>
                  </a:txBody>
                  <a:tcPr marL="63567" marR="63567" marT="12713" marB="12713"/>
                </a:tc>
                <a:tc>
                  <a:txBody>
                    <a:bodyPr/>
                    <a:lstStyle/>
                    <a:p>
                      <a:r>
                        <a:rPr lang="en-US" sz="1200" dirty="0">
                          <a:effectLst/>
                        </a:rPr>
                        <a:t>This lexicon includes 8,222 words with their subjectivities (strong or weak), POS tags and polarities. </a:t>
                      </a:r>
                      <a:endParaRPr lang="en-US" sz="1200" dirty="0" smtClean="0">
                        <a:effectLst/>
                      </a:endParaRPr>
                    </a:p>
                    <a:p>
                      <a:r>
                        <a:rPr lang="en-US" sz="1200" u="none" strike="noStrike" dirty="0" smtClean="0">
                          <a:effectLst/>
                          <a:hlinkClick r:id="rId3"/>
                        </a:rPr>
                        <a:t>http</a:t>
                      </a:r>
                      <a:r>
                        <a:rPr lang="en-US" sz="1200" u="none" strike="noStrike" dirty="0">
                          <a:effectLst/>
                          <a:hlinkClick r:id="rId3"/>
                        </a:rPr>
                        <a:t>://mpqa.cs.pitt.edu/lexicons/subj_lexicon</a:t>
                      </a:r>
                      <a:r>
                        <a:rPr lang="en-US" sz="1200" u="none" strike="noStrike" dirty="0" smtClean="0">
                          <a:effectLst/>
                          <a:hlinkClick r:id="rId3"/>
                        </a:rPr>
                        <a:t>/</a:t>
                      </a:r>
                      <a:r>
                        <a:rPr lang="en-US" sz="1200" u="sng" dirty="0" smtClean="0">
                          <a:effectLst/>
                        </a:rPr>
                        <a:t> </a:t>
                      </a:r>
                      <a:endParaRPr lang="en-US" sz="1200" dirty="0"/>
                    </a:p>
                  </a:txBody>
                  <a:tcPr marL="63567" marR="63567" marT="12713" marB="12713"/>
                </a:tc>
              </a:tr>
              <a:tr h="661096">
                <a:tc>
                  <a:txBody>
                    <a:bodyPr/>
                    <a:lstStyle/>
                    <a:p>
                      <a:pPr marL="0" marR="0">
                        <a:spcBef>
                          <a:spcPts val="0"/>
                        </a:spcBef>
                        <a:spcAft>
                          <a:spcPts val="0"/>
                        </a:spcAft>
                      </a:pPr>
                      <a:r>
                        <a:rPr lang="en-US" sz="2400" dirty="0" err="1" smtClean="0">
                          <a:solidFill>
                            <a:srgbClr val="FF0000"/>
                          </a:solidFill>
                          <a:effectLst/>
                        </a:rPr>
                        <a:t>SentiWordNet</a:t>
                      </a:r>
                      <a:endParaRPr lang="en-US" sz="2400" dirty="0">
                        <a:solidFill>
                          <a:srgbClr val="FF0000"/>
                        </a:solidFill>
                        <a:effectLst/>
                        <a:latin typeface="Times New Roman" charset="0"/>
                        <a:ea typeface="新細明體" charset="-120"/>
                      </a:endParaRPr>
                    </a:p>
                  </a:txBody>
                  <a:tcPr marL="63567" marR="63567" marT="12713" marB="12713" anchor="b"/>
                </a:tc>
                <a:tc>
                  <a:txBody>
                    <a:bodyPr/>
                    <a:lstStyle/>
                    <a:p>
                      <a:pPr marL="0" marR="0">
                        <a:spcBef>
                          <a:spcPts val="0"/>
                        </a:spcBef>
                        <a:spcAft>
                          <a:spcPts val="0"/>
                        </a:spcAft>
                      </a:pPr>
                      <a:r>
                        <a:rPr lang="en-US" sz="1800" dirty="0">
                          <a:effectLst/>
                        </a:rPr>
                        <a:t>English</a:t>
                      </a:r>
                      <a:endParaRPr lang="en-US" sz="1800" dirty="0">
                        <a:effectLst/>
                        <a:latin typeface="Times New Roman" charset="0"/>
                        <a:ea typeface="新細明體" charset="-120"/>
                      </a:endParaRPr>
                    </a:p>
                  </a:txBody>
                  <a:tcPr marL="63567" marR="63567" marT="12713" marB="12713"/>
                </a:tc>
                <a:tc>
                  <a:txBody>
                    <a:bodyPr/>
                    <a:lstStyle/>
                    <a:p>
                      <a:r>
                        <a:rPr lang="en-US" sz="1200" dirty="0" err="1">
                          <a:effectLst/>
                        </a:rPr>
                        <a:t>SentiWordNet</a:t>
                      </a:r>
                      <a:r>
                        <a:rPr lang="en-US" sz="1200" dirty="0">
                          <a:effectLst/>
                        </a:rPr>
                        <a:t> associates words to numerical scores ranging in [0.0, 1.0] which indicate the positivity, negativity and neutrality. For each word, the three scores sum up to 1.0. </a:t>
                      </a:r>
                      <a:endParaRPr lang="en-US" sz="1200" dirty="0" smtClean="0">
                        <a:effectLst/>
                      </a:endParaRPr>
                    </a:p>
                    <a:p>
                      <a:r>
                        <a:rPr lang="en-US" sz="1200" u="none" strike="noStrike" dirty="0" smtClean="0">
                          <a:effectLst/>
                          <a:hlinkClick r:id="rId4"/>
                        </a:rPr>
                        <a:t>http</a:t>
                      </a:r>
                      <a:r>
                        <a:rPr lang="en-US" sz="1200" u="none" strike="noStrike" dirty="0">
                          <a:effectLst/>
                          <a:hlinkClick r:id="rId4"/>
                        </a:rPr>
                        <a:t>://sentiwordnet.isti.cnr.it</a:t>
                      </a:r>
                      <a:r>
                        <a:rPr lang="en-US" sz="1200" u="none" strike="noStrike" dirty="0" smtClean="0">
                          <a:effectLst/>
                          <a:hlinkClick r:id="rId4"/>
                        </a:rPr>
                        <a:t>/</a:t>
                      </a:r>
                      <a:r>
                        <a:rPr lang="en-US" sz="1200" u="sng" dirty="0" smtClean="0">
                          <a:effectLst/>
                        </a:rPr>
                        <a:t> </a:t>
                      </a:r>
                      <a:endParaRPr lang="en-US" sz="1200" dirty="0"/>
                    </a:p>
                  </a:txBody>
                  <a:tcPr marL="63567" marR="63567" marT="12713" marB="12713"/>
                </a:tc>
              </a:tr>
              <a:tr h="661096">
                <a:tc>
                  <a:txBody>
                    <a:bodyPr/>
                    <a:lstStyle/>
                    <a:p>
                      <a:pPr marL="0" marR="0">
                        <a:spcBef>
                          <a:spcPts val="0"/>
                        </a:spcBef>
                        <a:spcAft>
                          <a:spcPts val="0"/>
                        </a:spcAft>
                      </a:pPr>
                      <a:r>
                        <a:rPr lang="en-US" sz="2400" dirty="0">
                          <a:effectLst/>
                        </a:rPr>
                        <a:t>Harvard General </a:t>
                      </a:r>
                      <a:r>
                        <a:rPr lang="en-US" sz="2400" dirty="0" smtClean="0">
                          <a:effectLst/>
                        </a:rPr>
                        <a:t>Inquirer</a:t>
                      </a:r>
                      <a:endParaRPr lang="en-US" sz="2400" dirty="0">
                        <a:effectLst/>
                        <a:latin typeface="Times New Roman" charset="0"/>
                        <a:ea typeface="新細明體" charset="-120"/>
                      </a:endParaRPr>
                    </a:p>
                  </a:txBody>
                  <a:tcPr marL="63567" marR="63567" marT="12713" marB="12713" anchor="b"/>
                </a:tc>
                <a:tc>
                  <a:txBody>
                    <a:bodyPr/>
                    <a:lstStyle/>
                    <a:p>
                      <a:pPr marL="0" marR="0">
                        <a:spcBef>
                          <a:spcPts val="0"/>
                        </a:spcBef>
                        <a:spcAft>
                          <a:spcPts val="0"/>
                        </a:spcAft>
                      </a:pPr>
                      <a:r>
                        <a:rPr lang="en-US" sz="1800" dirty="0">
                          <a:effectLst/>
                        </a:rPr>
                        <a:t>English</a:t>
                      </a:r>
                      <a:endParaRPr lang="en-US" sz="1800" dirty="0">
                        <a:effectLst/>
                        <a:latin typeface="Times New Roman" charset="0"/>
                        <a:ea typeface="新細明體" charset="-120"/>
                      </a:endParaRPr>
                    </a:p>
                  </a:txBody>
                  <a:tcPr marL="63567" marR="63567" marT="12713" marB="12713"/>
                </a:tc>
                <a:tc>
                  <a:txBody>
                    <a:bodyPr/>
                    <a:lstStyle/>
                    <a:p>
                      <a:r>
                        <a:rPr lang="en-US" sz="1200" dirty="0">
                          <a:effectLst/>
                        </a:rPr>
                        <a:t>Harvard General Inquirer contains 182 categories including positive and negative indicators. 1915 positive words and 2291 negative words are marked. </a:t>
                      </a:r>
                      <a:endParaRPr lang="en-US" sz="1200" dirty="0" smtClean="0">
                        <a:effectLst/>
                      </a:endParaRPr>
                    </a:p>
                    <a:p>
                      <a:r>
                        <a:rPr lang="en-US" sz="1200" u="none" strike="noStrike" dirty="0" smtClean="0">
                          <a:effectLst/>
                          <a:hlinkClick r:id="rId5"/>
                        </a:rPr>
                        <a:t>http</a:t>
                      </a:r>
                      <a:r>
                        <a:rPr lang="en-US" sz="1200" u="none" strike="noStrike" dirty="0">
                          <a:effectLst/>
                          <a:hlinkClick r:id="rId5"/>
                        </a:rPr>
                        <a:t>://www.wjh.harvard.edu/~inquirer</a:t>
                      </a:r>
                      <a:r>
                        <a:rPr lang="en-US" sz="1200" u="none" strike="noStrike" dirty="0" smtClean="0">
                          <a:effectLst/>
                          <a:hlinkClick r:id="rId5"/>
                        </a:rPr>
                        <a:t>/</a:t>
                      </a:r>
                      <a:r>
                        <a:rPr lang="en-US" sz="1200" u="sng" dirty="0" smtClean="0">
                          <a:effectLst/>
                        </a:rPr>
                        <a:t> </a:t>
                      </a:r>
                      <a:endParaRPr lang="en-US" sz="1200" dirty="0"/>
                    </a:p>
                  </a:txBody>
                  <a:tcPr marL="63567" marR="63567" marT="12713" marB="12713"/>
                </a:tc>
              </a:tr>
              <a:tr h="661096">
                <a:tc>
                  <a:txBody>
                    <a:bodyPr/>
                    <a:lstStyle/>
                    <a:p>
                      <a:pPr marL="0" marR="0">
                        <a:spcBef>
                          <a:spcPts val="0"/>
                        </a:spcBef>
                        <a:spcAft>
                          <a:spcPts val="0"/>
                        </a:spcAft>
                      </a:pPr>
                      <a:r>
                        <a:rPr lang="en-US" sz="2400" dirty="0" smtClean="0">
                          <a:effectLst/>
                        </a:rPr>
                        <a:t>LIWC</a:t>
                      </a:r>
                      <a:endParaRPr lang="en-US" sz="2400" dirty="0">
                        <a:effectLst/>
                        <a:latin typeface="Times New Roman" charset="0"/>
                        <a:ea typeface="新細明體" charset="-120"/>
                      </a:endParaRPr>
                    </a:p>
                  </a:txBody>
                  <a:tcPr marL="63567" marR="63567" marT="12713" marB="12713" anchor="b"/>
                </a:tc>
                <a:tc>
                  <a:txBody>
                    <a:bodyPr/>
                    <a:lstStyle/>
                    <a:p>
                      <a:pPr marL="0" marR="0">
                        <a:spcBef>
                          <a:spcPts val="0"/>
                        </a:spcBef>
                        <a:spcAft>
                          <a:spcPts val="0"/>
                        </a:spcAft>
                      </a:pPr>
                      <a:r>
                        <a:rPr lang="en-US" sz="1800" dirty="0">
                          <a:effectLst/>
                        </a:rPr>
                        <a:t>English</a:t>
                      </a:r>
                      <a:endParaRPr lang="en-US" sz="1800" dirty="0">
                        <a:effectLst/>
                        <a:latin typeface="Times New Roman" charset="0"/>
                        <a:ea typeface="新細明體" charset="-120"/>
                      </a:endParaRPr>
                    </a:p>
                  </a:txBody>
                  <a:tcPr marL="63567" marR="63567" marT="12713" marB="12713"/>
                </a:tc>
                <a:tc>
                  <a:txBody>
                    <a:bodyPr/>
                    <a:lstStyle/>
                    <a:p>
                      <a:r>
                        <a:rPr lang="en-US" sz="1200" dirty="0">
                          <a:effectLst/>
                        </a:rPr>
                        <a:t>Linguistic Inquiry and Word Counts (LIWC) provides a lot of categorized regular expressions including some sentiment related categories such as “Negate” and “Anger”. </a:t>
                      </a:r>
                      <a:endParaRPr lang="en-US" sz="1200" dirty="0" smtClean="0">
                        <a:effectLst/>
                      </a:endParaRPr>
                    </a:p>
                    <a:p>
                      <a:r>
                        <a:rPr lang="en-US" sz="1200" u="none" strike="noStrike" dirty="0" smtClean="0">
                          <a:effectLst/>
                          <a:hlinkClick r:id="rId6"/>
                        </a:rPr>
                        <a:t>http</a:t>
                      </a:r>
                      <a:r>
                        <a:rPr lang="en-US" sz="1200" u="none" strike="noStrike" dirty="0">
                          <a:effectLst/>
                          <a:hlinkClick r:id="rId6"/>
                        </a:rPr>
                        <a:t>://</a:t>
                      </a:r>
                      <a:r>
                        <a:rPr lang="en-US" sz="1200" u="none" strike="noStrike" dirty="0" smtClean="0">
                          <a:effectLst/>
                          <a:hlinkClick r:id="rId6"/>
                        </a:rPr>
                        <a:t>liwc.wpengine.com</a:t>
                      </a:r>
                      <a:r>
                        <a:rPr lang="en-US" sz="1200" u="sng" dirty="0" smtClean="0">
                          <a:effectLst/>
                        </a:rPr>
                        <a:t> </a:t>
                      </a:r>
                      <a:endParaRPr lang="en-US" sz="1200" dirty="0"/>
                    </a:p>
                  </a:txBody>
                  <a:tcPr marL="63567" marR="63567" marT="12713" marB="12713"/>
                </a:tc>
              </a:tr>
              <a:tr h="661096">
                <a:tc>
                  <a:txBody>
                    <a:bodyPr/>
                    <a:lstStyle/>
                    <a:p>
                      <a:pPr marL="0" marR="0">
                        <a:spcBef>
                          <a:spcPts val="0"/>
                        </a:spcBef>
                        <a:spcAft>
                          <a:spcPts val="0"/>
                        </a:spcAft>
                      </a:pPr>
                      <a:r>
                        <a:rPr lang="en-US" sz="2400" dirty="0" err="1" smtClean="0">
                          <a:solidFill>
                            <a:srgbClr val="FF0000"/>
                          </a:solidFill>
                          <a:effectLst/>
                        </a:rPr>
                        <a:t>HowNet</a:t>
                      </a:r>
                      <a:endParaRPr lang="en-US" sz="2400" dirty="0">
                        <a:solidFill>
                          <a:srgbClr val="FF0000"/>
                        </a:solidFill>
                        <a:effectLst/>
                        <a:latin typeface="Times New Roman" charset="0"/>
                        <a:ea typeface="新細明體" charset="-120"/>
                      </a:endParaRPr>
                    </a:p>
                  </a:txBody>
                  <a:tcPr marL="63567" marR="63567" marT="12713" marB="12713" anchor="b"/>
                </a:tc>
                <a:tc>
                  <a:txBody>
                    <a:bodyPr/>
                    <a:lstStyle/>
                    <a:p>
                      <a:pPr marL="0" marR="0">
                        <a:spcBef>
                          <a:spcPts val="0"/>
                        </a:spcBef>
                        <a:spcAft>
                          <a:spcPts val="0"/>
                        </a:spcAft>
                      </a:pPr>
                      <a:r>
                        <a:rPr lang="en-US" sz="1800" dirty="0">
                          <a:effectLst/>
                        </a:rPr>
                        <a:t>Chinese &amp; English</a:t>
                      </a:r>
                      <a:endParaRPr lang="en-US" sz="1800" dirty="0">
                        <a:effectLst/>
                        <a:latin typeface="Times New Roman" charset="0"/>
                        <a:ea typeface="新細明體" charset="-120"/>
                      </a:endParaRPr>
                    </a:p>
                  </a:txBody>
                  <a:tcPr marL="63567" marR="63567" marT="12713" marB="12713"/>
                </a:tc>
                <a:tc>
                  <a:txBody>
                    <a:bodyPr/>
                    <a:lstStyle/>
                    <a:p>
                      <a:r>
                        <a:rPr lang="en-US" sz="1200" dirty="0" err="1">
                          <a:effectLst/>
                        </a:rPr>
                        <a:t>HowNet</a:t>
                      </a:r>
                      <a:r>
                        <a:rPr lang="en-US" sz="1200" dirty="0">
                          <a:effectLst/>
                        </a:rPr>
                        <a:t> provides a Chinese/English vocabulary for sentiment analysis, including 8942 Chinese entries and 8945 English entries. </a:t>
                      </a:r>
                      <a:endParaRPr lang="en-US" sz="1200" dirty="0" smtClean="0">
                        <a:effectLst/>
                      </a:endParaRPr>
                    </a:p>
                    <a:p>
                      <a:r>
                        <a:rPr lang="en-US" sz="1200" u="none" strike="noStrike" dirty="0" smtClean="0">
                          <a:effectLst/>
                          <a:hlinkClick r:id="rId7"/>
                        </a:rPr>
                        <a:t>http</a:t>
                      </a:r>
                      <a:r>
                        <a:rPr lang="en-US" sz="1200" u="none" strike="noStrike" dirty="0">
                          <a:effectLst/>
                          <a:hlinkClick r:id="rId7"/>
                        </a:rPr>
                        <a:t>://</a:t>
                      </a:r>
                      <a:r>
                        <a:rPr lang="en-US" sz="1200" u="none" strike="noStrike" dirty="0" smtClean="0">
                          <a:effectLst/>
                          <a:hlinkClick r:id="rId7"/>
                        </a:rPr>
                        <a:t>www.keenage.com/html/e_index.html</a:t>
                      </a:r>
                      <a:r>
                        <a:rPr lang="en-US" sz="1200" u="sng" dirty="0" smtClean="0">
                          <a:effectLst/>
                        </a:rPr>
                        <a:t> </a:t>
                      </a:r>
                      <a:endParaRPr lang="en-US" sz="1200" dirty="0"/>
                    </a:p>
                  </a:txBody>
                  <a:tcPr marL="63567" marR="63567" marT="12713" marB="12713"/>
                </a:tc>
              </a:tr>
              <a:tr h="661096">
                <a:tc>
                  <a:txBody>
                    <a:bodyPr/>
                    <a:lstStyle/>
                    <a:p>
                      <a:pPr marL="0" marR="0">
                        <a:spcBef>
                          <a:spcPts val="0"/>
                        </a:spcBef>
                        <a:spcAft>
                          <a:spcPts val="0"/>
                        </a:spcAft>
                      </a:pPr>
                      <a:r>
                        <a:rPr lang="en-US" sz="2400" dirty="0" smtClean="0">
                          <a:solidFill>
                            <a:srgbClr val="FF0000"/>
                          </a:solidFill>
                          <a:effectLst/>
                        </a:rPr>
                        <a:t>NTUSD</a:t>
                      </a:r>
                      <a:endParaRPr lang="en-US" sz="2400" dirty="0">
                        <a:solidFill>
                          <a:srgbClr val="FF0000"/>
                        </a:solidFill>
                        <a:effectLst/>
                        <a:latin typeface="Times New Roman" charset="0"/>
                        <a:ea typeface="新細明體" charset="-120"/>
                      </a:endParaRPr>
                    </a:p>
                  </a:txBody>
                  <a:tcPr marL="63567" marR="63567" marT="12713" marB="12713" anchor="b"/>
                </a:tc>
                <a:tc>
                  <a:txBody>
                    <a:bodyPr/>
                    <a:lstStyle/>
                    <a:p>
                      <a:pPr marL="0" marR="0">
                        <a:spcBef>
                          <a:spcPts val="0"/>
                        </a:spcBef>
                        <a:spcAft>
                          <a:spcPts val="0"/>
                        </a:spcAft>
                      </a:pPr>
                      <a:r>
                        <a:rPr lang="en-US" sz="1800" dirty="0">
                          <a:effectLst/>
                        </a:rPr>
                        <a:t>Chinese</a:t>
                      </a:r>
                      <a:endParaRPr lang="en-US" sz="1800" dirty="0">
                        <a:effectLst/>
                        <a:latin typeface="Times New Roman" charset="0"/>
                        <a:ea typeface="新細明體" charset="-120"/>
                      </a:endParaRPr>
                    </a:p>
                  </a:txBody>
                  <a:tcPr marL="63567" marR="63567" marT="12713" marB="12713"/>
                </a:tc>
                <a:tc>
                  <a:txBody>
                    <a:bodyPr/>
                    <a:lstStyle/>
                    <a:p>
                      <a:r>
                        <a:rPr lang="en-US" sz="1200" dirty="0">
                          <a:effectLst/>
                        </a:rPr>
                        <a:t>NTU Sentiment Dictionary provides 2812 positive words and 8276 negative words in both simplified and traditional Chinese. </a:t>
                      </a:r>
                      <a:endParaRPr lang="en-US" sz="1200" dirty="0" smtClean="0">
                        <a:effectLst/>
                      </a:endParaRPr>
                    </a:p>
                    <a:p>
                      <a:r>
                        <a:rPr lang="en-US" sz="1200" u="none" strike="noStrike" dirty="0" smtClean="0">
                          <a:effectLst/>
                          <a:hlinkClick r:id="rId8"/>
                        </a:rPr>
                        <a:t>http</a:t>
                      </a:r>
                      <a:r>
                        <a:rPr lang="en-US" sz="1200" u="none" strike="noStrike" dirty="0">
                          <a:effectLst/>
                          <a:hlinkClick r:id="rId8"/>
                        </a:rPr>
                        <a:t>://academiasinicanlplab.github.io</a:t>
                      </a:r>
                      <a:r>
                        <a:rPr lang="en-US" sz="1200" u="none" strike="noStrike" dirty="0" smtClean="0">
                          <a:effectLst/>
                          <a:hlinkClick r:id="rId8"/>
                        </a:rPr>
                        <a:t>/</a:t>
                      </a:r>
                      <a:r>
                        <a:rPr lang="en-US" sz="1200" u="sng" dirty="0" smtClean="0">
                          <a:effectLst/>
                        </a:rPr>
                        <a:t> </a:t>
                      </a:r>
                      <a:endParaRPr lang="en-US" sz="1200" dirty="0"/>
                    </a:p>
                  </a:txBody>
                  <a:tcPr marL="63567" marR="63567" marT="12713" marB="12713"/>
                </a:tc>
              </a:tr>
            </a:tbl>
          </a:graphicData>
        </a:graphic>
      </p:graphicFrame>
      <p:sp>
        <p:nvSpPr>
          <p:cNvPr id="6" name="Rectangle 5"/>
          <p:cNvSpPr/>
          <p:nvPr/>
        </p:nvSpPr>
        <p:spPr>
          <a:xfrm>
            <a:off x="457200" y="6457890"/>
            <a:ext cx="7643192" cy="400110"/>
          </a:xfrm>
          <a:prstGeom prst="rect">
            <a:avLst/>
          </a:prstGeom>
        </p:spPr>
        <p:txBody>
          <a:bodyPr wrap="square">
            <a:spAutoFit/>
          </a:bodyPr>
          <a:lstStyle/>
          <a:p>
            <a:pPr algn="ctr"/>
            <a:r>
              <a:rPr lang="en-US" sz="1000" dirty="0" smtClean="0">
                <a:solidFill>
                  <a:schemeClr val="bg1">
                    <a:lumMod val="75000"/>
                  </a:schemeClr>
                </a:solidFill>
              </a:rPr>
              <a:t>Source: Sun</a:t>
            </a:r>
            <a:r>
              <a:rPr lang="en-US" sz="1000" dirty="0">
                <a:solidFill>
                  <a:schemeClr val="bg1">
                    <a:lumMod val="75000"/>
                  </a:schemeClr>
                </a:solidFill>
              </a:rPr>
              <a:t>, </a:t>
            </a:r>
            <a:r>
              <a:rPr lang="en-US" sz="1000" dirty="0" err="1">
                <a:solidFill>
                  <a:schemeClr val="bg1">
                    <a:lumMod val="75000"/>
                  </a:schemeClr>
                </a:solidFill>
              </a:rPr>
              <a:t>Shiliang</a:t>
            </a:r>
            <a:r>
              <a:rPr lang="en-US" sz="1000" dirty="0">
                <a:solidFill>
                  <a:schemeClr val="bg1">
                    <a:lumMod val="75000"/>
                  </a:schemeClr>
                </a:solidFill>
              </a:rPr>
              <a:t>, Chen Luo, and </a:t>
            </a:r>
            <a:r>
              <a:rPr lang="en-US" sz="1000" dirty="0" err="1">
                <a:solidFill>
                  <a:schemeClr val="bg1">
                    <a:lumMod val="75000"/>
                  </a:schemeClr>
                </a:solidFill>
              </a:rPr>
              <a:t>Junyu</a:t>
            </a:r>
            <a:r>
              <a:rPr lang="en-US" sz="1000" dirty="0">
                <a:solidFill>
                  <a:schemeClr val="bg1">
                    <a:lumMod val="75000"/>
                  </a:schemeClr>
                </a:solidFill>
              </a:rPr>
              <a:t> Chen. "A review of natural language processing techniques for opinion mining </a:t>
            </a:r>
            <a:r>
              <a:rPr lang="en-US" sz="1000" dirty="0" smtClean="0">
                <a:solidFill>
                  <a:schemeClr val="bg1">
                    <a:lumMod val="75000"/>
                  </a:schemeClr>
                </a:solidFill>
              </a:rPr>
              <a:t>systems</a:t>
            </a:r>
            <a:r>
              <a:rPr lang="en-US" sz="1000" dirty="0">
                <a:solidFill>
                  <a:schemeClr val="bg1">
                    <a:lumMod val="75000"/>
                  </a:schemeClr>
                </a:solidFill>
              </a:rPr>
              <a:t>." Information Fusion 36 (2017): 10-25.</a:t>
            </a:r>
          </a:p>
        </p:txBody>
      </p:sp>
    </p:spTree>
    <p:extLst>
      <p:ext uri="{BB962C8B-B14F-4D97-AF65-F5344CB8AC3E}">
        <p14:creationId xmlns:p14="http://schemas.microsoft.com/office/powerpoint/2010/main" val="18677528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標題 1"/>
          <p:cNvSpPr>
            <a:spLocks noGrp="1"/>
          </p:cNvSpPr>
          <p:nvPr>
            <p:ph type="title"/>
          </p:nvPr>
        </p:nvSpPr>
        <p:spPr/>
        <p:txBody>
          <a:bodyPr/>
          <a:lstStyle/>
          <a:p>
            <a:r>
              <a:rPr lang="en-US" altLang="zh-TW" smtClean="0">
                <a:solidFill>
                  <a:schemeClr val="accent1"/>
                </a:solidFill>
              </a:rPr>
              <a:t>Example of SentiWordNet</a:t>
            </a:r>
            <a:endParaRPr lang="zh-TW" altLang="en-US" smtClean="0">
              <a:solidFill>
                <a:schemeClr val="accent1"/>
              </a:solidFill>
            </a:endParaRPr>
          </a:p>
        </p:txBody>
      </p:sp>
      <p:sp>
        <p:nvSpPr>
          <p:cNvPr id="165891" name="內容版面配置區 2"/>
          <p:cNvSpPr>
            <a:spLocks noGrp="1"/>
          </p:cNvSpPr>
          <p:nvPr>
            <p:ph idx="1"/>
          </p:nvPr>
        </p:nvSpPr>
        <p:spPr>
          <a:xfrm>
            <a:off x="457200" y="1484313"/>
            <a:ext cx="8229600" cy="4968875"/>
          </a:xfrm>
        </p:spPr>
        <p:txBody>
          <a:bodyPr/>
          <a:lstStyle/>
          <a:p>
            <a:pPr>
              <a:buFont typeface="Arial" charset="0"/>
              <a:buNone/>
            </a:pPr>
            <a:r>
              <a:rPr lang="en-US" altLang="zh-TW" sz="2000" smtClean="0"/>
              <a:t>POS	ID	</a:t>
            </a:r>
            <a:r>
              <a:rPr lang="en-US" altLang="zh-TW" sz="2000" smtClean="0">
                <a:solidFill>
                  <a:srgbClr val="00B050"/>
                </a:solidFill>
              </a:rPr>
              <a:t>PosScore</a:t>
            </a:r>
            <a:r>
              <a:rPr lang="en-US" altLang="zh-TW" sz="2000" smtClean="0"/>
              <a:t>	</a:t>
            </a:r>
            <a:r>
              <a:rPr lang="en-US" altLang="zh-TW" sz="2000" smtClean="0">
                <a:solidFill>
                  <a:srgbClr val="FF0000"/>
                </a:solidFill>
              </a:rPr>
              <a:t>NegScore</a:t>
            </a:r>
            <a:r>
              <a:rPr lang="en-US" altLang="zh-TW" sz="2000" smtClean="0"/>
              <a:t>	SynsetTerms	Gloss</a:t>
            </a:r>
          </a:p>
          <a:p>
            <a:pPr>
              <a:buFont typeface="Arial" charset="0"/>
              <a:buNone/>
            </a:pPr>
            <a:r>
              <a:rPr lang="en-US" altLang="zh-TW" sz="2000" smtClean="0"/>
              <a:t>a	00217728	</a:t>
            </a:r>
            <a:r>
              <a:rPr lang="en-US" altLang="zh-TW" sz="2000" smtClean="0">
                <a:solidFill>
                  <a:srgbClr val="00B050"/>
                </a:solidFill>
              </a:rPr>
              <a:t>0.75</a:t>
            </a:r>
            <a:r>
              <a:rPr lang="en-US" altLang="zh-TW" sz="2000" smtClean="0"/>
              <a:t>	0	</a:t>
            </a:r>
            <a:r>
              <a:rPr lang="en-US" altLang="zh-TW" sz="2000" smtClean="0">
                <a:solidFill>
                  <a:srgbClr val="00B050"/>
                </a:solidFill>
              </a:rPr>
              <a:t>beautiful#1</a:t>
            </a:r>
            <a:r>
              <a:rPr lang="en-US" altLang="zh-TW" sz="2000" smtClean="0"/>
              <a:t>	delighting the senses or exciting intellectual or emotional admiration; "a beautiful child"; "beautiful country"; "a beautiful painting"; "a beautiful theory"; "a beautiful party“</a:t>
            </a:r>
          </a:p>
          <a:p>
            <a:pPr>
              <a:buFont typeface="Arial" charset="0"/>
              <a:buNone/>
            </a:pPr>
            <a:r>
              <a:rPr lang="en-US" altLang="zh-TW" sz="2000" smtClean="0"/>
              <a:t>a	00227507	</a:t>
            </a:r>
            <a:r>
              <a:rPr lang="en-US" altLang="zh-TW" sz="2000" smtClean="0">
                <a:solidFill>
                  <a:srgbClr val="00B050"/>
                </a:solidFill>
              </a:rPr>
              <a:t>0.75</a:t>
            </a:r>
            <a:r>
              <a:rPr lang="en-US" altLang="zh-TW" sz="2000" smtClean="0"/>
              <a:t>	0	</a:t>
            </a:r>
            <a:r>
              <a:rPr lang="en-US" altLang="zh-TW" sz="2000" smtClean="0">
                <a:solidFill>
                  <a:srgbClr val="00B050"/>
                </a:solidFill>
              </a:rPr>
              <a:t>best#1</a:t>
            </a:r>
            <a:r>
              <a:rPr lang="en-US" altLang="zh-TW" sz="2000" smtClean="0"/>
              <a:t>	(superlative of `good') having the most positive qualities; "the best film of the year"; "the best solution"; "the best time for planting"; "wore his best suit“</a:t>
            </a:r>
          </a:p>
          <a:p>
            <a:pPr>
              <a:buFont typeface="Arial" charset="0"/>
              <a:buNone/>
            </a:pPr>
            <a:r>
              <a:rPr lang="en-US" altLang="zh-TW" sz="2000" smtClean="0"/>
              <a:t>r	00042614	0	</a:t>
            </a:r>
            <a:r>
              <a:rPr lang="en-US" altLang="zh-TW" sz="2000" smtClean="0">
                <a:solidFill>
                  <a:srgbClr val="FF0000"/>
                </a:solidFill>
              </a:rPr>
              <a:t>0.625</a:t>
            </a:r>
            <a:r>
              <a:rPr lang="en-US" altLang="zh-TW" sz="2000" smtClean="0"/>
              <a:t>	unhappily#2 </a:t>
            </a:r>
            <a:r>
              <a:rPr lang="en-US" altLang="zh-TW" sz="2000" smtClean="0">
                <a:solidFill>
                  <a:srgbClr val="FF0000"/>
                </a:solidFill>
              </a:rPr>
              <a:t>sadly#1</a:t>
            </a:r>
            <a:r>
              <a:rPr lang="en-US" altLang="zh-TW" sz="2000" smtClean="0"/>
              <a:t>	in an unfortunate way; "sadly he died before he could see his grandchild“</a:t>
            </a:r>
          </a:p>
          <a:p>
            <a:pPr>
              <a:buFont typeface="Arial" charset="0"/>
              <a:buNone/>
            </a:pPr>
            <a:r>
              <a:rPr lang="en-US" altLang="zh-TW" sz="2000" smtClean="0"/>
              <a:t>r	00093270	0	</a:t>
            </a:r>
            <a:r>
              <a:rPr lang="en-US" altLang="zh-TW" sz="2000" smtClean="0">
                <a:solidFill>
                  <a:srgbClr val="FF0000"/>
                </a:solidFill>
              </a:rPr>
              <a:t>0.875</a:t>
            </a:r>
            <a:r>
              <a:rPr lang="en-US" altLang="zh-TW" sz="2000" smtClean="0"/>
              <a:t>	woefully#1 </a:t>
            </a:r>
            <a:r>
              <a:rPr lang="en-US" altLang="zh-TW" sz="2000" smtClean="0">
                <a:solidFill>
                  <a:srgbClr val="FF0000"/>
                </a:solidFill>
              </a:rPr>
              <a:t>sadly#3</a:t>
            </a:r>
            <a:r>
              <a:rPr lang="en-US" altLang="zh-TW" sz="2000" smtClean="0"/>
              <a:t> lamentably#1 deplorably#1	in an unfortunate or deplorable manner; "he was sadly neglected"; "it was woefully inadequate“</a:t>
            </a:r>
          </a:p>
          <a:p>
            <a:pPr>
              <a:buFont typeface="Arial" charset="0"/>
              <a:buNone/>
            </a:pPr>
            <a:r>
              <a:rPr lang="en-US" altLang="zh-TW" sz="2000" smtClean="0"/>
              <a:t>r	00404501	0	</a:t>
            </a:r>
            <a:r>
              <a:rPr lang="en-US" altLang="zh-TW" sz="2000" smtClean="0">
                <a:solidFill>
                  <a:srgbClr val="FF0000"/>
                </a:solidFill>
              </a:rPr>
              <a:t>0.25</a:t>
            </a:r>
            <a:r>
              <a:rPr lang="en-US" altLang="zh-TW" sz="2000" smtClean="0"/>
              <a:t>	</a:t>
            </a:r>
            <a:r>
              <a:rPr lang="en-US" altLang="zh-TW" sz="2000" smtClean="0">
                <a:solidFill>
                  <a:srgbClr val="FF0000"/>
                </a:solidFill>
              </a:rPr>
              <a:t>sadly#2</a:t>
            </a:r>
            <a:r>
              <a:rPr lang="en-US" altLang="zh-TW" sz="2000" smtClean="0"/>
              <a:t>	with sadness; in a sad manner; "`She died last night,' he said sadly"</a:t>
            </a:r>
          </a:p>
          <a:p>
            <a:pPr>
              <a:buFont typeface="Arial" charset="0"/>
              <a:buNone/>
            </a:pPr>
            <a:endParaRPr lang="zh-TW" altLang="en-US" sz="2000" smtClean="0"/>
          </a:p>
        </p:txBody>
      </p:sp>
      <p:sp>
        <p:nvSpPr>
          <p:cNvPr id="16589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D471D80-EFC5-4ED5-8814-1E6CA51DE446}" type="slidenum">
              <a:rPr lang="zh-TW" altLang="en-US" sz="1200" smtClean="0">
                <a:solidFill>
                  <a:srgbClr val="898989"/>
                </a:solidFill>
              </a:rPr>
              <a:pPr eaLnBrk="1" hangingPunct="1">
                <a:spcBef>
                  <a:spcPct val="0"/>
                </a:spcBef>
                <a:buFontTx/>
                <a:buNone/>
              </a:pPr>
              <a:t>137</a:t>
            </a:fld>
            <a:endParaRPr lang="zh-TW" altLang="en-US" sz="1200" smtClean="0">
              <a:solidFill>
                <a:srgbClr val="898989"/>
              </a:solidFill>
            </a:endParaRPr>
          </a:p>
        </p:txBody>
      </p:sp>
    </p:spTree>
    <p:extLst>
      <p:ext uri="{BB962C8B-B14F-4D97-AF65-F5344CB8AC3E}">
        <p14:creationId xmlns:p14="http://schemas.microsoft.com/office/powerpoint/2010/main" val="29925064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en-US" altLang="zh-TW" smtClean="0"/>
              <a:t>《</a:t>
            </a:r>
            <a:r>
              <a:rPr lang="zh-TW" altLang="en-US" smtClean="0"/>
              <a:t>知網</a:t>
            </a:r>
            <a:r>
              <a:rPr lang="zh-TW" altLang="ja-JP" smtClean="0"/>
              <a:t>》</a:t>
            </a:r>
            <a:r>
              <a:rPr lang="zh-TW" altLang="en-US" smtClean="0"/>
              <a:t>情感分析用詞語集</a:t>
            </a:r>
            <a:r>
              <a:rPr lang="zh-TW" altLang="en-US" sz="2000" smtClean="0"/>
              <a:t>（</a:t>
            </a:r>
            <a:r>
              <a:rPr lang="en-US" altLang="zh-TW" sz="2000" smtClean="0"/>
              <a:t>beta</a:t>
            </a:r>
            <a:r>
              <a:rPr lang="zh-TW" altLang="en-US" sz="2000" smtClean="0"/>
              <a:t>版）</a:t>
            </a:r>
          </a:p>
        </p:txBody>
      </p:sp>
      <p:sp>
        <p:nvSpPr>
          <p:cNvPr id="166915" name="內容版面配置區 2"/>
          <p:cNvSpPr>
            <a:spLocks noGrp="1"/>
          </p:cNvSpPr>
          <p:nvPr>
            <p:ph idx="1"/>
          </p:nvPr>
        </p:nvSpPr>
        <p:spPr/>
        <p:txBody>
          <a:bodyPr/>
          <a:lstStyle/>
          <a:p>
            <a:r>
              <a:rPr lang="en-US" altLang="zh-TW" smtClean="0"/>
              <a:t> “</a:t>
            </a:r>
            <a:r>
              <a:rPr lang="zh-TW" altLang="en-US" smtClean="0"/>
              <a:t>中英文情感分析用詞語集”</a:t>
            </a:r>
            <a:endParaRPr lang="en-US" altLang="zh-TW" smtClean="0"/>
          </a:p>
          <a:p>
            <a:pPr lvl="1"/>
            <a:r>
              <a:rPr lang="zh-TW" altLang="en-US" smtClean="0"/>
              <a:t>包含詞語約</a:t>
            </a:r>
            <a:r>
              <a:rPr lang="en-US" altLang="zh-TW" smtClean="0"/>
              <a:t> 17887</a:t>
            </a:r>
          </a:p>
          <a:p>
            <a:r>
              <a:rPr lang="en-US" altLang="zh-TW" smtClean="0"/>
              <a:t>“</a:t>
            </a:r>
            <a:r>
              <a:rPr lang="zh-TW" altLang="en-US" smtClean="0">
                <a:solidFill>
                  <a:srgbClr val="FF0000"/>
                </a:solidFill>
              </a:rPr>
              <a:t>中文情感分析用詞語集</a:t>
            </a:r>
            <a:r>
              <a:rPr lang="zh-TW" altLang="en-US" smtClean="0"/>
              <a:t>”</a:t>
            </a:r>
            <a:endParaRPr lang="en-US" altLang="zh-TW" smtClean="0"/>
          </a:p>
          <a:p>
            <a:pPr lvl="1"/>
            <a:r>
              <a:rPr lang="zh-TW" altLang="en-US" smtClean="0"/>
              <a:t>包含詞語約 </a:t>
            </a:r>
            <a:r>
              <a:rPr lang="en-US" altLang="zh-TW" smtClean="0">
                <a:solidFill>
                  <a:srgbClr val="FF0000"/>
                </a:solidFill>
              </a:rPr>
              <a:t>9193</a:t>
            </a:r>
          </a:p>
          <a:p>
            <a:r>
              <a:rPr lang="en-US" altLang="zh-TW" smtClean="0"/>
              <a:t> “</a:t>
            </a:r>
            <a:r>
              <a:rPr lang="zh-TW" altLang="en-US" smtClean="0"/>
              <a:t>英文情感分析用詞語集”</a:t>
            </a:r>
            <a:endParaRPr lang="en-US" altLang="zh-TW" smtClean="0"/>
          </a:p>
          <a:p>
            <a:pPr lvl="1"/>
            <a:r>
              <a:rPr lang="zh-TW" altLang="en-US" smtClean="0"/>
              <a:t>包含詞語</a:t>
            </a:r>
            <a:r>
              <a:rPr lang="en-US" altLang="zh-TW" smtClean="0"/>
              <a:t> </a:t>
            </a:r>
            <a:r>
              <a:rPr lang="zh-TW" altLang="en-US" smtClean="0"/>
              <a:t> </a:t>
            </a:r>
            <a:r>
              <a:rPr lang="en-US" altLang="zh-TW" smtClean="0"/>
              <a:t>8945</a:t>
            </a:r>
            <a:endParaRPr lang="zh-TW" altLang="en-US" smtClean="0"/>
          </a:p>
        </p:txBody>
      </p:sp>
      <p:sp>
        <p:nvSpPr>
          <p:cNvPr id="16691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913493B-98FA-4816-BA1B-31B74945BBF6}" type="slidenum">
              <a:rPr lang="zh-TW" altLang="en-US" sz="1200" smtClean="0">
                <a:solidFill>
                  <a:srgbClr val="898989"/>
                </a:solidFill>
              </a:rPr>
              <a:pPr eaLnBrk="1" hangingPunct="1">
                <a:spcBef>
                  <a:spcPct val="0"/>
                </a:spcBef>
                <a:buFontTx/>
                <a:buNone/>
              </a:pPr>
              <a:t>138</a:t>
            </a:fld>
            <a:endParaRPr lang="zh-TW" altLang="en-US" sz="1200" smtClean="0">
              <a:solidFill>
                <a:srgbClr val="898989"/>
              </a:solidFill>
            </a:endParaRPr>
          </a:p>
        </p:txBody>
      </p:sp>
      <p:sp>
        <p:nvSpPr>
          <p:cNvPr id="166917" name="矩形 4"/>
          <p:cNvSpPr>
            <a:spLocks noChangeArrowheads="1"/>
          </p:cNvSpPr>
          <p:nvPr/>
        </p:nvSpPr>
        <p:spPr bwMode="auto">
          <a:xfrm>
            <a:off x="323850" y="6524625"/>
            <a:ext cx="820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a:t>
            </a:r>
            <a:r>
              <a:rPr lang="en-US" altLang="zh-TW" sz="1200">
                <a:solidFill>
                  <a:srgbClr val="A6A6A6"/>
                </a:solidFill>
                <a:latin typeface="Arial" charset="0"/>
                <a:ea typeface="MS PGothic" pitchFamily="34" charset="-128"/>
                <a:hlinkClick r:id="rId2"/>
              </a:rPr>
              <a:t>http://www.keenage.com/html/c_bulletin_2007.htm</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9892285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p:txBody>
          <a:bodyPr/>
          <a:lstStyle/>
          <a:p>
            <a:r>
              <a:rPr lang="zh-TW" altLang="en-US" smtClean="0"/>
              <a:t>中文情感分析用詞語集</a:t>
            </a:r>
          </a:p>
        </p:txBody>
      </p:sp>
      <p:graphicFrame>
        <p:nvGraphicFramePr>
          <p:cNvPr id="5" name="內容版面配置區 4"/>
          <p:cNvGraphicFramePr>
            <a:graphicFrameLocks noGrp="1"/>
          </p:cNvGraphicFramePr>
          <p:nvPr>
            <p:ph idx="1"/>
          </p:nvPr>
        </p:nvGraphicFramePr>
        <p:xfrm>
          <a:off x="1187450" y="1484313"/>
          <a:ext cx="6480175" cy="4611684"/>
        </p:xfrm>
        <a:graphic>
          <a:graphicData uri="http://schemas.openxmlformats.org/drawingml/2006/table">
            <a:tbl>
              <a:tblPr/>
              <a:tblGrid>
                <a:gridCol w="4578350"/>
                <a:gridCol w="1901825"/>
              </a:tblGrid>
              <a:tr h="658812">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Arial Unicode MS" pitchFamily="34" charset="-120"/>
                          <a:ea typeface="標楷體" pitchFamily="65" charset="-120"/>
                        </a:rPr>
                        <a:t>中文正面情感詞語</a:t>
                      </a:r>
                      <a:endParaRPr kumimoji="0" lang="en-US" altLang="zh-TW" sz="2400" b="0" i="0" u="none" strike="noStrike" cap="none" normalizeH="0" baseline="0" smtClean="0">
                        <a:ln>
                          <a:noFill/>
                        </a:ln>
                        <a:solidFill>
                          <a:schemeClr val="tx1"/>
                        </a:solidFill>
                        <a:effectLst/>
                        <a:latin typeface="Arial Unicode MS" pitchFamily="34" charset="-120"/>
                        <a:ea typeface="新細明體" pitchFamily="18"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Arial Unicode MS" pitchFamily="34" charset="-120"/>
                          <a:ea typeface="新細明體" pitchFamily="18" charset="-120"/>
                          <a:cs typeface="Times New Roman" pitchFamily="18" charset="0"/>
                        </a:rPr>
                        <a:t>836</a:t>
                      </a:r>
                      <a:endParaRPr kumimoji="0" lang="en-US" altLang="zh-TW" sz="2400" b="0" i="0" u="none" strike="noStrike" cap="none" normalizeH="0" baseline="0" smtClean="0">
                        <a:ln>
                          <a:noFill/>
                        </a:ln>
                        <a:solidFill>
                          <a:schemeClr val="tx1"/>
                        </a:solidFill>
                        <a:effectLst/>
                        <a:latin typeface="Arial Unicode MS" pitchFamily="34" charset="-120"/>
                        <a:ea typeface="標楷體" pitchFamily="65" charset="-120"/>
                      </a:endParaRPr>
                    </a:p>
                  </a:txBody>
                  <a:tcPr marL="17780" marR="177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8812">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Arial Unicode MS" pitchFamily="34" charset="-120"/>
                          <a:ea typeface="標楷體" pitchFamily="65" charset="-120"/>
                        </a:rPr>
                        <a:t>中文負面情感詞語</a:t>
                      </a:r>
                      <a:endParaRPr kumimoji="0" lang="en-US" altLang="zh-TW" sz="2400" b="0" i="0" u="none" strike="noStrike" cap="none" normalizeH="0" baseline="0" smtClean="0">
                        <a:ln>
                          <a:noFill/>
                        </a:ln>
                        <a:solidFill>
                          <a:schemeClr val="tx1"/>
                        </a:solidFill>
                        <a:effectLst/>
                        <a:latin typeface="Arial Unicode MS" pitchFamily="34" charset="-120"/>
                        <a:ea typeface="新細明體" pitchFamily="18"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Arial Unicode MS" pitchFamily="34" charset="-120"/>
                          <a:ea typeface="新細明體" pitchFamily="18" charset="-120"/>
                          <a:cs typeface="Times New Roman" pitchFamily="18" charset="0"/>
                        </a:rPr>
                        <a:t>1254</a:t>
                      </a:r>
                      <a:endParaRPr kumimoji="0" lang="en-US" altLang="zh-TW" sz="2400" b="0" i="0" u="none" strike="noStrike" cap="none" normalizeH="0" baseline="0" smtClean="0">
                        <a:ln>
                          <a:noFill/>
                        </a:ln>
                        <a:solidFill>
                          <a:schemeClr val="tx1"/>
                        </a:solidFill>
                        <a:effectLst/>
                        <a:latin typeface="Arial Unicode MS" pitchFamily="34" charset="-120"/>
                        <a:ea typeface="標楷體" pitchFamily="65" charset="-120"/>
                      </a:endParaRPr>
                    </a:p>
                  </a:txBody>
                  <a:tcPr marL="17780" marR="177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8812">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Arial Unicode MS" pitchFamily="34" charset="-120"/>
                          <a:ea typeface="標楷體" pitchFamily="65" charset="-120"/>
                        </a:rPr>
                        <a:t>中文正面評價詞語</a:t>
                      </a:r>
                      <a:endParaRPr kumimoji="0" lang="en-US" altLang="zh-TW" sz="2400" b="0" i="0" u="none" strike="noStrike" cap="none" normalizeH="0" baseline="0" smtClean="0">
                        <a:ln>
                          <a:noFill/>
                        </a:ln>
                        <a:solidFill>
                          <a:schemeClr val="tx1"/>
                        </a:solidFill>
                        <a:effectLst/>
                        <a:latin typeface="Arial Unicode MS" pitchFamily="34" charset="-120"/>
                        <a:ea typeface="新細明體" pitchFamily="18"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Arial Unicode MS" pitchFamily="34" charset="-120"/>
                          <a:ea typeface="新細明體" pitchFamily="18" charset="-120"/>
                          <a:cs typeface="Times New Roman" pitchFamily="18" charset="0"/>
                        </a:rPr>
                        <a:t>3730</a:t>
                      </a:r>
                      <a:endParaRPr kumimoji="0" lang="en-US" altLang="zh-TW" sz="2400" b="0" i="0" u="none" strike="noStrike" cap="none" normalizeH="0" baseline="0" smtClean="0">
                        <a:ln>
                          <a:noFill/>
                        </a:ln>
                        <a:solidFill>
                          <a:schemeClr val="tx1"/>
                        </a:solidFill>
                        <a:effectLst/>
                        <a:latin typeface="Arial Unicode MS" pitchFamily="34" charset="-120"/>
                        <a:ea typeface="標楷體" pitchFamily="65" charset="-120"/>
                      </a:endParaRPr>
                    </a:p>
                  </a:txBody>
                  <a:tcPr marL="17780" marR="177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8812">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Arial Unicode MS" pitchFamily="34" charset="-120"/>
                          <a:ea typeface="標楷體" pitchFamily="65" charset="-120"/>
                        </a:rPr>
                        <a:t>中文負面評價詞語</a:t>
                      </a:r>
                      <a:endParaRPr kumimoji="0" lang="en-US" altLang="zh-TW" sz="2400" b="0" i="0" u="none" strike="noStrike" cap="none" normalizeH="0" baseline="0" smtClean="0">
                        <a:ln>
                          <a:noFill/>
                        </a:ln>
                        <a:solidFill>
                          <a:schemeClr val="tx1"/>
                        </a:solidFill>
                        <a:effectLst/>
                        <a:latin typeface="Arial Unicode MS" pitchFamily="34" charset="-120"/>
                        <a:ea typeface="新細明體" pitchFamily="18"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Arial Unicode MS" pitchFamily="34" charset="-120"/>
                          <a:ea typeface="新細明體" pitchFamily="18" charset="-120"/>
                          <a:cs typeface="Times New Roman" pitchFamily="18" charset="0"/>
                        </a:rPr>
                        <a:t>3116</a:t>
                      </a:r>
                      <a:endParaRPr kumimoji="0" lang="en-US" altLang="zh-TW" sz="2400" b="0" i="0" u="none" strike="noStrike" cap="none" normalizeH="0" baseline="0" smtClean="0">
                        <a:ln>
                          <a:noFill/>
                        </a:ln>
                        <a:solidFill>
                          <a:schemeClr val="tx1"/>
                        </a:solidFill>
                        <a:effectLst/>
                        <a:latin typeface="Arial Unicode MS" pitchFamily="34" charset="-120"/>
                        <a:ea typeface="標楷體" pitchFamily="65" charset="-120"/>
                      </a:endParaRPr>
                    </a:p>
                  </a:txBody>
                  <a:tcPr marL="17780" marR="177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8812">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Arial Unicode MS" pitchFamily="34" charset="-120"/>
                          <a:ea typeface="標楷體" pitchFamily="65" charset="-120"/>
                        </a:rPr>
                        <a:t>中文程度級別詞語</a:t>
                      </a:r>
                      <a:endParaRPr kumimoji="0" lang="en-US" altLang="zh-TW" sz="2400" b="0" i="0" u="none" strike="noStrike" cap="none" normalizeH="0" baseline="0" smtClean="0">
                        <a:ln>
                          <a:noFill/>
                        </a:ln>
                        <a:solidFill>
                          <a:schemeClr val="tx1"/>
                        </a:solidFill>
                        <a:effectLst/>
                        <a:latin typeface="Arial Unicode MS" pitchFamily="34" charset="-120"/>
                        <a:ea typeface="新細明體" pitchFamily="18"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Arial Unicode MS" pitchFamily="34" charset="-120"/>
                          <a:ea typeface="新細明體" pitchFamily="18" charset="-120"/>
                          <a:cs typeface="Times New Roman" pitchFamily="18" charset="0"/>
                        </a:rPr>
                        <a:t>219</a:t>
                      </a:r>
                      <a:endParaRPr kumimoji="0" lang="en-US" altLang="zh-TW" sz="2400" b="0" i="0" u="none" strike="noStrike" cap="none" normalizeH="0" baseline="0" smtClean="0">
                        <a:ln>
                          <a:noFill/>
                        </a:ln>
                        <a:solidFill>
                          <a:schemeClr val="tx1"/>
                        </a:solidFill>
                        <a:effectLst/>
                        <a:latin typeface="Arial Unicode MS" pitchFamily="34" charset="-120"/>
                        <a:ea typeface="標楷體" pitchFamily="65" charset="-120"/>
                      </a:endParaRPr>
                    </a:p>
                  </a:txBody>
                  <a:tcPr marL="17780" marR="177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8812">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Arial Unicode MS" pitchFamily="34" charset="-120"/>
                          <a:ea typeface="標楷體" pitchFamily="65" charset="-120"/>
                        </a:rPr>
                        <a:t>中文主張詞語</a:t>
                      </a:r>
                      <a:endParaRPr kumimoji="0" lang="en-US" altLang="zh-TW" sz="2400" b="0" i="0" u="none" strike="noStrike" cap="none" normalizeH="0" baseline="0" smtClean="0">
                        <a:ln>
                          <a:noFill/>
                        </a:ln>
                        <a:solidFill>
                          <a:schemeClr val="tx1"/>
                        </a:solidFill>
                        <a:effectLst/>
                        <a:latin typeface="Arial Unicode MS" pitchFamily="34" charset="-120"/>
                        <a:ea typeface="新細明體" pitchFamily="18"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Arial Unicode MS" pitchFamily="34" charset="-120"/>
                          <a:ea typeface="新細明體" pitchFamily="18" charset="-120"/>
                          <a:cs typeface="Times New Roman" pitchFamily="18" charset="0"/>
                        </a:rPr>
                        <a:t>38</a:t>
                      </a:r>
                      <a:endParaRPr kumimoji="0" lang="en-US" altLang="zh-TW" sz="2400" b="0" i="0" u="none" strike="noStrike" cap="none" normalizeH="0" baseline="0" smtClean="0">
                        <a:ln>
                          <a:noFill/>
                        </a:ln>
                        <a:solidFill>
                          <a:schemeClr val="tx1"/>
                        </a:solidFill>
                        <a:effectLst/>
                        <a:latin typeface="Arial Unicode MS" pitchFamily="34" charset="-120"/>
                        <a:ea typeface="標楷體" pitchFamily="65" charset="-120"/>
                      </a:endParaRPr>
                    </a:p>
                  </a:txBody>
                  <a:tcPr marL="17780" marR="177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8812">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Arial Unicode MS" pitchFamily="34" charset="-120"/>
                          <a:ea typeface="新細明體" pitchFamily="18" charset="-120"/>
                          <a:cs typeface="Times New Roman" pitchFamily="18" charset="0"/>
                        </a:rPr>
                        <a:t>Total</a:t>
                      </a:r>
                      <a:endParaRPr kumimoji="0" lang="en-US" altLang="zh-TW" sz="2400" b="0" i="0" u="none" strike="noStrike" cap="none" normalizeH="0" baseline="0" smtClean="0">
                        <a:ln>
                          <a:noFill/>
                        </a:ln>
                        <a:solidFill>
                          <a:schemeClr val="tx1"/>
                        </a:solidFill>
                        <a:effectLst/>
                        <a:latin typeface="Arial Unicode MS" pitchFamily="34" charset="-120"/>
                        <a:ea typeface="標楷體" pitchFamily="65" charset="-120"/>
                      </a:endParaRPr>
                    </a:p>
                  </a:txBody>
                  <a:tcPr marL="17780" marR="177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Arial Unicode MS" pitchFamily="34" charset="-120"/>
                          <a:ea typeface="新細明體" pitchFamily="18" charset="-120"/>
                          <a:cs typeface="Times New Roman" pitchFamily="18" charset="0"/>
                        </a:rPr>
                        <a:t>9193</a:t>
                      </a:r>
                      <a:endParaRPr kumimoji="0" lang="en-US" altLang="zh-TW" sz="2400" b="0" i="0" u="none" strike="noStrike" cap="none" normalizeH="0" baseline="0" smtClean="0">
                        <a:ln>
                          <a:noFill/>
                        </a:ln>
                        <a:solidFill>
                          <a:schemeClr val="tx1"/>
                        </a:solidFill>
                        <a:effectLst/>
                        <a:latin typeface="Arial Unicode MS" pitchFamily="34" charset="-120"/>
                        <a:ea typeface="標楷體" pitchFamily="65" charset="-120"/>
                      </a:endParaRPr>
                    </a:p>
                  </a:txBody>
                  <a:tcPr marL="17780" marR="177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796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2740602-EC7D-4E9C-A80E-B8B69313BF90}" type="slidenum">
              <a:rPr lang="zh-TW" altLang="en-US" sz="1200" smtClean="0">
                <a:solidFill>
                  <a:srgbClr val="898989"/>
                </a:solidFill>
              </a:rPr>
              <a:pPr eaLnBrk="1" hangingPunct="1">
                <a:spcBef>
                  <a:spcPct val="0"/>
                </a:spcBef>
                <a:buFontTx/>
                <a:buNone/>
              </a:pPr>
              <a:t>139</a:t>
            </a:fld>
            <a:endParaRPr lang="zh-TW" altLang="en-US" sz="1200" smtClean="0">
              <a:solidFill>
                <a:srgbClr val="898989"/>
              </a:solidFill>
            </a:endParaRPr>
          </a:p>
        </p:txBody>
      </p:sp>
      <p:sp>
        <p:nvSpPr>
          <p:cNvPr id="167966" name="矩形 5"/>
          <p:cNvSpPr>
            <a:spLocks noChangeArrowheads="1"/>
          </p:cNvSpPr>
          <p:nvPr/>
        </p:nvSpPr>
        <p:spPr bwMode="auto">
          <a:xfrm>
            <a:off x="323850" y="6524625"/>
            <a:ext cx="820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a:t>
            </a:r>
            <a:r>
              <a:rPr lang="en-US" altLang="zh-TW" sz="1200">
                <a:solidFill>
                  <a:srgbClr val="A6A6A6"/>
                </a:solidFill>
                <a:latin typeface="Arial" charset="0"/>
                <a:ea typeface="MS PGothic" pitchFamily="34" charset="-128"/>
                <a:hlinkClick r:id="rId2"/>
              </a:rPr>
              <a:t>http://www.keenage.com/html/c_bulletin_2007.htm</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444081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zh-TW" sz="7200" smtClean="0">
                <a:solidFill>
                  <a:schemeClr val="accent1"/>
                </a:solidFill>
              </a:rPr>
              <a:t>Social Media</a:t>
            </a:r>
          </a:p>
        </p:txBody>
      </p:sp>
      <p:sp>
        <p:nvSpPr>
          <p:cNvPr id="921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fld id="{7B5028E3-F2DD-4610-AE3E-81D4AAE4A661}" type="slidenum">
              <a:rPr lang="zh-TW" altLang="en-US" sz="1200" smtClean="0">
                <a:solidFill>
                  <a:srgbClr val="898989"/>
                </a:solidFill>
              </a:rPr>
              <a:pPr eaLnBrk="1" hangingPunct="1">
                <a:spcBef>
                  <a:spcPct val="0"/>
                </a:spcBef>
                <a:buFontTx/>
                <a:buNone/>
              </a:pPr>
              <a:t>14</a:t>
            </a:fld>
            <a:endParaRPr lang="zh-TW" altLang="en-US" sz="1200" smtClean="0">
              <a:solidFill>
                <a:srgbClr val="898989"/>
              </a:solidFill>
            </a:endParaRPr>
          </a:p>
        </p:txBody>
      </p:sp>
      <p:pic>
        <p:nvPicPr>
          <p:cNvPr id="9220"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2924175"/>
            <a:ext cx="8458200" cy="327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1"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24750" y="1773238"/>
            <a:ext cx="1223963"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3"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5" name="Picture 10"/>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3850" y="1844675"/>
            <a:ext cx="2755900"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a:xfrm>
            <a:off x="900113" y="6638925"/>
            <a:ext cx="7343775" cy="246063"/>
          </a:xfrm>
          <a:prstGeom prst="rect">
            <a:avLst/>
          </a:prstGeom>
        </p:spPr>
        <p:txBody>
          <a:bodyPr>
            <a:spAutoFit/>
          </a:bodyPr>
          <a:lstStyle/>
          <a:p>
            <a:pPr algn="ctr">
              <a:defRPr/>
            </a:pPr>
            <a:r>
              <a:rPr lang="en-US" sz="1000" dirty="0">
                <a:solidFill>
                  <a:schemeClr val="bg1">
                    <a:lumMod val="75000"/>
                  </a:schemeClr>
                </a:solidFill>
                <a:ea typeface="新細明體" charset="0"/>
                <a:cs typeface="新細明體" charset="0"/>
              </a:rPr>
              <a:t>Source: http://</a:t>
            </a:r>
            <a:r>
              <a:rPr lang="en-US" sz="1000" dirty="0" err="1">
                <a:solidFill>
                  <a:schemeClr val="bg1">
                    <a:lumMod val="75000"/>
                  </a:schemeClr>
                </a:solidFill>
                <a:ea typeface="新細明體" charset="0"/>
                <a:cs typeface="新細明體" charset="0"/>
              </a:rPr>
              <a:t>hungrywolfmarketing.com</a:t>
            </a:r>
            <a:r>
              <a:rPr lang="en-US" sz="1000" dirty="0">
                <a:solidFill>
                  <a:schemeClr val="bg1">
                    <a:lumMod val="75000"/>
                  </a:schemeClr>
                </a:solidFill>
                <a:ea typeface="新細明體" charset="0"/>
                <a:cs typeface="新細明體" charset="0"/>
              </a:rPr>
              <a:t>/2013/09/09/what-are-your-social-marketing-goals/</a:t>
            </a:r>
          </a:p>
        </p:txBody>
      </p:sp>
      <p:pic>
        <p:nvPicPr>
          <p:cNvPr id="9227" name="Picture 1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32138" y="1916113"/>
            <a:ext cx="2879725"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8" name="Picture 1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084888" y="1844675"/>
            <a:ext cx="1289050"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0966305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457200" y="274638"/>
            <a:ext cx="8229600" cy="633412"/>
          </a:xfrm>
        </p:spPr>
        <p:txBody>
          <a:bodyPr/>
          <a:lstStyle/>
          <a:p>
            <a:r>
              <a:rPr lang="zh-TW" altLang="en-US" smtClean="0"/>
              <a:t>中文情感分析用詞語集</a:t>
            </a:r>
          </a:p>
        </p:txBody>
      </p:sp>
      <p:sp>
        <p:nvSpPr>
          <p:cNvPr id="168963" name="內容版面配置區 2"/>
          <p:cNvSpPr>
            <a:spLocks noGrp="1"/>
          </p:cNvSpPr>
          <p:nvPr>
            <p:ph idx="1"/>
          </p:nvPr>
        </p:nvSpPr>
        <p:spPr/>
        <p:txBody>
          <a:bodyPr/>
          <a:lstStyle/>
          <a:p>
            <a:r>
              <a:rPr lang="en-US" altLang="zh-TW" smtClean="0"/>
              <a:t>“</a:t>
            </a:r>
            <a:r>
              <a:rPr lang="zh-TW" altLang="en-US" smtClean="0"/>
              <a:t>正面情感”詞語</a:t>
            </a:r>
            <a:endParaRPr lang="en-US" altLang="zh-TW" smtClean="0"/>
          </a:p>
          <a:p>
            <a:pPr lvl="1"/>
            <a:r>
              <a:rPr lang="zh-TW" altLang="en-US" smtClean="0"/>
              <a:t>如：</a:t>
            </a:r>
            <a:r>
              <a:rPr lang="en-US" altLang="zh-TW" smtClean="0"/>
              <a:t/>
            </a:r>
            <a:br>
              <a:rPr lang="en-US" altLang="zh-TW" smtClean="0"/>
            </a:br>
            <a:r>
              <a:rPr lang="zh-TW" altLang="en-US" smtClean="0"/>
              <a:t>愛，讚賞，快樂，感同身受，好奇，</a:t>
            </a:r>
            <a:r>
              <a:rPr lang="en-US" altLang="zh-TW" smtClean="0"/>
              <a:t/>
            </a:r>
            <a:br>
              <a:rPr lang="en-US" altLang="zh-TW" smtClean="0"/>
            </a:br>
            <a:r>
              <a:rPr lang="zh-TW" altLang="en-US" smtClean="0"/>
              <a:t>喝彩，魂牽夢縈，嘉許</a:t>
            </a:r>
            <a:r>
              <a:rPr lang="en-US" altLang="zh-TW" smtClean="0"/>
              <a:t> ...</a:t>
            </a:r>
            <a:endParaRPr lang="zh-TW" altLang="ja-JP" smtClean="0"/>
          </a:p>
          <a:p>
            <a:r>
              <a:rPr lang="en-US" altLang="zh-TW" smtClean="0"/>
              <a:t>“</a:t>
            </a:r>
            <a:r>
              <a:rPr lang="zh-TW" altLang="en-US" smtClean="0"/>
              <a:t>負面情感”詞語</a:t>
            </a:r>
            <a:endParaRPr lang="en-US" altLang="zh-TW" smtClean="0"/>
          </a:p>
          <a:p>
            <a:pPr lvl="1"/>
            <a:r>
              <a:rPr lang="zh-TW" altLang="en-US" smtClean="0"/>
              <a:t>如：</a:t>
            </a:r>
            <a:r>
              <a:rPr lang="en-US" altLang="zh-TW" smtClean="0"/>
              <a:t/>
            </a:r>
            <a:br>
              <a:rPr lang="en-US" altLang="zh-TW" smtClean="0"/>
            </a:br>
            <a:r>
              <a:rPr lang="zh-TW" altLang="en-US" smtClean="0"/>
              <a:t>哀傷，半信半疑，鄙視，不滿意，不是滋味兒，後悔，大失所望</a:t>
            </a:r>
            <a:r>
              <a:rPr lang="en-US" altLang="zh-TW" smtClean="0"/>
              <a:t> ...</a:t>
            </a:r>
            <a:endParaRPr lang="zh-TW" altLang="ja-JP" smtClean="0"/>
          </a:p>
          <a:p>
            <a:endParaRPr lang="zh-TW" altLang="en-US" smtClean="0"/>
          </a:p>
        </p:txBody>
      </p:sp>
      <p:sp>
        <p:nvSpPr>
          <p:cNvPr id="16896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2B69E50-6341-49FB-99C1-35F855D89E5A}" type="slidenum">
              <a:rPr lang="zh-TW" altLang="en-US" sz="1200" smtClean="0">
                <a:solidFill>
                  <a:srgbClr val="898989"/>
                </a:solidFill>
              </a:rPr>
              <a:pPr eaLnBrk="1" hangingPunct="1">
                <a:spcBef>
                  <a:spcPct val="0"/>
                </a:spcBef>
                <a:buFontTx/>
                <a:buNone/>
              </a:pPr>
              <a:t>140</a:t>
            </a:fld>
            <a:endParaRPr lang="zh-TW" altLang="en-US" sz="1200" smtClean="0">
              <a:solidFill>
                <a:srgbClr val="898989"/>
              </a:solidFill>
            </a:endParaRPr>
          </a:p>
        </p:txBody>
      </p:sp>
      <p:sp>
        <p:nvSpPr>
          <p:cNvPr id="168965" name="矩形 4"/>
          <p:cNvSpPr>
            <a:spLocks noChangeArrowheads="1"/>
          </p:cNvSpPr>
          <p:nvPr/>
        </p:nvSpPr>
        <p:spPr bwMode="auto">
          <a:xfrm>
            <a:off x="323850" y="6524625"/>
            <a:ext cx="820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a:t>
            </a:r>
            <a:r>
              <a:rPr lang="en-US" altLang="zh-TW" sz="1200">
                <a:solidFill>
                  <a:srgbClr val="A6A6A6"/>
                </a:solidFill>
                <a:latin typeface="Arial" charset="0"/>
                <a:ea typeface="MS PGothic" pitchFamily="34" charset="-128"/>
                <a:hlinkClick r:id="rId2"/>
              </a:rPr>
              <a:t>http://www.keenage.com/html/c_bulletin_2007.htm</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16717272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標題 1"/>
          <p:cNvSpPr>
            <a:spLocks noGrp="1"/>
          </p:cNvSpPr>
          <p:nvPr>
            <p:ph type="title"/>
          </p:nvPr>
        </p:nvSpPr>
        <p:spPr>
          <a:xfrm>
            <a:off x="457200" y="274638"/>
            <a:ext cx="8229600" cy="633412"/>
          </a:xfrm>
        </p:spPr>
        <p:txBody>
          <a:bodyPr/>
          <a:lstStyle/>
          <a:p>
            <a:r>
              <a:rPr lang="zh-TW" altLang="en-US" smtClean="0"/>
              <a:t>中文情感分析用詞語集</a:t>
            </a:r>
          </a:p>
        </p:txBody>
      </p:sp>
      <p:sp>
        <p:nvSpPr>
          <p:cNvPr id="169987" name="內容版面配置區 2"/>
          <p:cNvSpPr>
            <a:spLocks noGrp="1"/>
          </p:cNvSpPr>
          <p:nvPr>
            <p:ph idx="1"/>
          </p:nvPr>
        </p:nvSpPr>
        <p:spPr/>
        <p:txBody>
          <a:bodyPr/>
          <a:lstStyle/>
          <a:p>
            <a:r>
              <a:rPr lang="en-US" altLang="zh-TW" smtClean="0"/>
              <a:t>“</a:t>
            </a:r>
            <a:r>
              <a:rPr lang="zh-TW" altLang="en-US" smtClean="0"/>
              <a:t>正面評價”詞語</a:t>
            </a:r>
            <a:endParaRPr lang="en-US" altLang="zh-TW" smtClean="0"/>
          </a:p>
          <a:p>
            <a:pPr lvl="1"/>
            <a:r>
              <a:rPr lang="zh-TW" altLang="en-US" smtClean="0"/>
              <a:t>如：</a:t>
            </a:r>
            <a:r>
              <a:rPr lang="en-US" altLang="zh-TW" smtClean="0"/>
              <a:t/>
            </a:r>
            <a:br>
              <a:rPr lang="en-US" altLang="zh-TW" smtClean="0"/>
            </a:br>
            <a:r>
              <a:rPr lang="zh-TW" altLang="en-US" smtClean="0"/>
              <a:t>不可或缺，部優，才高八斗，沉魚落雁，</a:t>
            </a:r>
            <a:r>
              <a:rPr lang="en-US" altLang="zh-TW" smtClean="0"/>
              <a:t/>
            </a:r>
            <a:br>
              <a:rPr lang="en-US" altLang="zh-TW" smtClean="0"/>
            </a:br>
            <a:r>
              <a:rPr lang="zh-TW" altLang="en-US" smtClean="0"/>
              <a:t>催人奮進，動聽，對勁兒</a:t>
            </a:r>
            <a:r>
              <a:rPr lang="en-US" altLang="zh-TW" smtClean="0"/>
              <a:t> ...</a:t>
            </a:r>
            <a:endParaRPr lang="zh-TW" altLang="ja-JP" smtClean="0"/>
          </a:p>
          <a:p>
            <a:r>
              <a:rPr lang="en-US" altLang="zh-TW" smtClean="0"/>
              <a:t>“</a:t>
            </a:r>
            <a:r>
              <a:rPr lang="zh-TW" altLang="en-US" smtClean="0"/>
              <a:t>負面評價”詞語</a:t>
            </a:r>
            <a:endParaRPr lang="en-US" altLang="zh-TW" smtClean="0"/>
          </a:p>
          <a:p>
            <a:pPr lvl="1"/>
            <a:r>
              <a:rPr lang="zh-TW" altLang="en-US" smtClean="0"/>
              <a:t>如：</a:t>
            </a:r>
            <a:r>
              <a:rPr lang="en-US" altLang="zh-TW" smtClean="0"/>
              <a:t/>
            </a:r>
            <a:br>
              <a:rPr lang="en-US" altLang="zh-TW" smtClean="0"/>
            </a:br>
            <a:r>
              <a:rPr lang="zh-TW" altLang="en-US" smtClean="0"/>
              <a:t>醜，苦，超標，華而不實，荒涼，混濁，</a:t>
            </a:r>
            <a:r>
              <a:rPr lang="en-US" altLang="zh-TW" smtClean="0"/>
              <a:t/>
            </a:r>
            <a:br>
              <a:rPr lang="en-US" altLang="zh-TW" smtClean="0"/>
            </a:br>
            <a:r>
              <a:rPr lang="zh-TW" altLang="en-US" smtClean="0"/>
              <a:t>畸輕畸重，價高，空洞無物</a:t>
            </a:r>
            <a:r>
              <a:rPr lang="en-US" altLang="zh-TW" smtClean="0"/>
              <a:t> ...</a:t>
            </a:r>
            <a:endParaRPr lang="zh-TW" altLang="ja-JP" smtClean="0"/>
          </a:p>
          <a:p>
            <a:endParaRPr lang="zh-TW" altLang="en-US" smtClean="0"/>
          </a:p>
        </p:txBody>
      </p:sp>
      <p:sp>
        <p:nvSpPr>
          <p:cNvPr id="16998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C3815AC-4630-4CC3-8FDF-FC2CC814BEAB}" type="slidenum">
              <a:rPr lang="zh-TW" altLang="en-US" sz="1200" smtClean="0">
                <a:solidFill>
                  <a:srgbClr val="898989"/>
                </a:solidFill>
              </a:rPr>
              <a:pPr eaLnBrk="1" hangingPunct="1">
                <a:spcBef>
                  <a:spcPct val="0"/>
                </a:spcBef>
                <a:buFontTx/>
                <a:buNone/>
              </a:pPr>
              <a:t>141</a:t>
            </a:fld>
            <a:endParaRPr lang="zh-TW" altLang="en-US" sz="1200" smtClean="0">
              <a:solidFill>
                <a:srgbClr val="898989"/>
              </a:solidFill>
            </a:endParaRPr>
          </a:p>
        </p:txBody>
      </p:sp>
      <p:sp>
        <p:nvSpPr>
          <p:cNvPr id="169989" name="矩形 4"/>
          <p:cNvSpPr>
            <a:spLocks noChangeArrowheads="1"/>
          </p:cNvSpPr>
          <p:nvPr/>
        </p:nvSpPr>
        <p:spPr bwMode="auto">
          <a:xfrm>
            <a:off x="323850" y="6524625"/>
            <a:ext cx="820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a:t>
            </a:r>
            <a:r>
              <a:rPr lang="en-US" altLang="zh-TW" sz="1200">
                <a:solidFill>
                  <a:srgbClr val="A6A6A6"/>
                </a:solidFill>
                <a:latin typeface="Arial" charset="0"/>
                <a:ea typeface="MS PGothic" pitchFamily="34" charset="-128"/>
                <a:hlinkClick r:id="rId2"/>
              </a:rPr>
              <a:t>http://www.keenage.com/html/c_bulletin_2007.htm</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55634057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標題 1"/>
          <p:cNvSpPr>
            <a:spLocks noGrp="1"/>
          </p:cNvSpPr>
          <p:nvPr>
            <p:ph type="title"/>
          </p:nvPr>
        </p:nvSpPr>
        <p:spPr>
          <a:xfrm>
            <a:off x="457200" y="188913"/>
            <a:ext cx="8229600" cy="849312"/>
          </a:xfrm>
        </p:spPr>
        <p:txBody>
          <a:bodyPr/>
          <a:lstStyle/>
          <a:p>
            <a:r>
              <a:rPr lang="zh-TW" altLang="en-US" smtClean="0"/>
              <a:t>中文情感分析用詞語集</a:t>
            </a:r>
          </a:p>
        </p:txBody>
      </p:sp>
      <p:sp>
        <p:nvSpPr>
          <p:cNvPr id="171011" name="內容版面配置區 2"/>
          <p:cNvSpPr>
            <a:spLocks noGrp="1"/>
          </p:cNvSpPr>
          <p:nvPr>
            <p:ph idx="1"/>
          </p:nvPr>
        </p:nvSpPr>
        <p:spPr>
          <a:xfrm>
            <a:off x="323850" y="1052513"/>
            <a:ext cx="8569325" cy="5400675"/>
          </a:xfrm>
        </p:spPr>
        <p:txBody>
          <a:bodyPr/>
          <a:lstStyle/>
          <a:p>
            <a:r>
              <a:rPr lang="en-US" altLang="zh-TW" smtClean="0"/>
              <a:t>“</a:t>
            </a:r>
            <a:r>
              <a:rPr lang="zh-TW" altLang="en-US" smtClean="0"/>
              <a:t>程度級別”詞語</a:t>
            </a:r>
            <a:endParaRPr lang="en-US" altLang="zh-TW" smtClean="0"/>
          </a:p>
          <a:p>
            <a:pPr lvl="1"/>
            <a:r>
              <a:rPr lang="en-US" altLang="zh-TW" smtClean="0"/>
              <a:t>1. </a:t>
            </a:r>
            <a:r>
              <a:rPr lang="zh-TW" altLang="en-US" smtClean="0"/>
              <a:t>“極其</a:t>
            </a:r>
            <a:r>
              <a:rPr lang="en-US" altLang="zh-TW" smtClean="0"/>
              <a:t>|extreme / </a:t>
            </a:r>
            <a:r>
              <a:rPr lang="zh-TW" altLang="en-US" smtClean="0"/>
              <a:t>最</a:t>
            </a:r>
            <a:r>
              <a:rPr lang="en-US" altLang="zh-TW" smtClean="0"/>
              <a:t>|most</a:t>
            </a:r>
            <a:r>
              <a:rPr lang="zh-TW" altLang="en-US" smtClean="0"/>
              <a:t>”</a:t>
            </a:r>
            <a:endParaRPr lang="en-US" altLang="zh-TW" smtClean="0"/>
          </a:p>
          <a:p>
            <a:pPr lvl="2"/>
            <a:r>
              <a:rPr lang="zh-TW" altLang="en-US" smtClean="0"/>
              <a:t>非常，極，極度，無以倫比，最為</a:t>
            </a:r>
            <a:endParaRPr lang="zh-TW" altLang="ja-JP" smtClean="0"/>
          </a:p>
          <a:p>
            <a:pPr lvl="1"/>
            <a:r>
              <a:rPr lang="en-US" altLang="zh-TW" smtClean="0"/>
              <a:t>2. </a:t>
            </a:r>
            <a:r>
              <a:rPr lang="zh-TW" altLang="en-US" smtClean="0"/>
              <a:t>“很</a:t>
            </a:r>
            <a:r>
              <a:rPr lang="en-US" altLang="zh-TW" smtClean="0"/>
              <a:t>|very</a:t>
            </a:r>
            <a:r>
              <a:rPr lang="zh-TW" altLang="en-US" smtClean="0"/>
              <a:t>”</a:t>
            </a:r>
            <a:endParaRPr lang="en-US" altLang="zh-TW" smtClean="0"/>
          </a:p>
          <a:p>
            <a:pPr lvl="2"/>
            <a:r>
              <a:rPr lang="zh-TW" altLang="en-US" smtClean="0"/>
              <a:t>多麼，分外，格外，著實</a:t>
            </a:r>
            <a:endParaRPr lang="en-US" altLang="zh-TW" smtClean="0"/>
          </a:p>
          <a:p>
            <a:pPr lvl="1"/>
            <a:r>
              <a:rPr lang="en-US" altLang="zh-TW" smtClean="0"/>
              <a:t>…</a:t>
            </a:r>
          </a:p>
          <a:p>
            <a:r>
              <a:rPr lang="en-US" altLang="zh-TW" smtClean="0"/>
              <a:t> “</a:t>
            </a:r>
            <a:r>
              <a:rPr lang="zh-TW" altLang="en-US" smtClean="0"/>
              <a:t>主張”詞語</a:t>
            </a:r>
            <a:endParaRPr lang="en-US" altLang="zh-TW" smtClean="0"/>
          </a:p>
          <a:p>
            <a:pPr lvl="1"/>
            <a:r>
              <a:rPr lang="en-US" altLang="zh-TW" smtClean="0"/>
              <a:t>1. {perception|</a:t>
            </a:r>
            <a:r>
              <a:rPr lang="zh-TW" altLang="en-US" smtClean="0"/>
              <a:t>感知</a:t>
            </a:r>
            <a:r>
              <a:rPr lang="en-US" altLang="zh-TW" smtClean="0"/>
              <a:t>}</a:t>
            </a:r>
          </a:p>
          <a:p>
            <a:pPr lvl="2"/>
            <a:r>
              <a:rPr lang="zh-TW" altLang="en-US" smtClean="0"/>
              <a:t>感覺，覺得，預感</a:t>
            </a:r>
            <a:endParaRPr lang="zh-TW" altLang="ja-JP" smtClean="0"/>
          </a:p>
          <a:p>
            <a:pPr lvl="1"/>
            <a:r>
              <a:rPr lang="en-US" altLang="zh-TW" smtClean="0"/>
              <a:t>2. {regard|</a:t>
            </a:r>
            <a:r>
              <a:rPr lang="zh-TW" altLang="en-US" smtClean="0"/>
              <a:t>認為</a:t>
            </a:r>
            <a:r>
              <a:rPr lang="en-US" altLang="zh-TW" smtClean="0"/>
              <a:t>}</a:t>
            </a:r>
          </a:p>
          <a:p>
            <a:pPr lvl="2"/>
            <a:r>
              <a:rPr lang="zh-TW" altLang="en-US" smtClean="0"/>
              <a:t>認為，以為，主張</a:t>
            </a:r>
            <a:endParaRPr lang="zh-TW" altLang="ja-JP" smtClean="0"/>
          </a:p>
          <a:p>
            <a:pPr lvl="2"/>
            <a:endParaRPr lang="en-US" altLang="zh-TW" smtClean="0"/>
          </a:p>
          <a:p>
            <a:pPr lvl="2"/>
            <a:endParaRPr lang="en-US" altLang="zh-TW" smtClean="0"/>
          </a:p>
          <a:p>
            <a:endParaRPr lang="zh-TW" altLang="en-US" smtClean="0"/>
          </a:p>
        </p:txBody>
      </p:sp>
      <p:sp>
        <p:nvSpPr>
          <p:cNvPr id="17101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CC44DFE-B562-4E10-93B5-618678DB2790}" type="slidenum">
              <a:rPr lang="zh-TW" altLang="en-US" sz="1200" smtClean="0">
                <a:solidFill>
                  <a:srgbClr val="898989"/>
                </a:solidFill>
              </a:rPr>
              <a:pPr eaLnBrk="1" hangingPunct="1">
                <a:spcBef>
                  <a:spcPct val="0"/>
                </a:spcBef>
                <a:buFontTx/>
                <a:buNone/>
              </a:pPr>
              <a:t>142</a:t>
            </a:fld>
            <a:endParaRPr lang="zh-TW" altLang="en-US" sz="1200" smtClean="0">
              <a:solidFill>
                <a:srgbClr val="898989"/>
              </a:solidFill>
            </a:endParaRPr>
          </a:p>
        </p:txBody>
      </p:sp>
      <p:sp>
        <p:nvSpPr>
          <p:cNvPr id="171013" name="矩形 4"/>
          <p:cNvSpPr>
            <a:spLocks noChangeArrowheads="1"/>
          </p:cNvSpPr>
          <p:nvPr/>
        </p:nvSpPr>
        <p:spPr bwMode="auto">
          <a:xfrm>
            <a:off x="323850" y="6524625"/>
            <a:ext cx="820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a:t>
            </a:r>
            <a:r>
              <a:rPr lang="en-US" altLang="zh-TW" sz="1200">
                <a:solidFill>
                  <a:srgbClr val="A6A6A6"/>
                </a:solidFill>
                <a:latin typeface="Arial" charset="0"/>
                <a:ea typeface="MS PGothic" pitchFamily="34" charset="-128"/>
                <a:hlinkClick r:id="rId2"/>
              </a:rPr>
              <a:t>http://www.keenage.com/html/c_bulletin_2007.htm</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06513953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457200" y="274638"/>
            <a:ext cx="8229600" cy="6178550"/>
          </a:xfrm>
        </p:spPr>
        <p:txBody>
          <a:bodyPr/>
          <a:lstStyle/>
          <a:p>
            <a:r>
              <a:rPr lang="en-US" altLang="zh-TW" sz="6600" dirty="0" smtClean="0">
                <a:solidFill>
                  <a:srgbClr val="FF0000"/>
                </a:solidFill>
              </a:rPr>
              <a:t>Opinion Spam Detection</a:t>
            </a:r>
          </a:p>
        </p:txBody>
      </p:sp>
      <p:sp>
        <p:nvSpPr>
          <p:cNvPr id="1720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AEF4FEF-90FD-4229-8815-1D8255FD3B41}" type="slidenum">
              <a:rPr lang="zh-TW" altLang="en-US" sz="1200" smtClean="0">
                <a:solidFill>
                  <a:srgbClr val="898989"/>
                </a:solidFill>
              </a:rPr>
              <a:pPr eaLnBrk="1" hangingPunct="1">
                <a:spcBef>
                  <a:spcPct val="0"/>
                </a:spcBef>
                <a:buFontTx/>
                <a:buNone/>
              </a:pPr>
              <a:t>143</a:t>
            </a:fld>
            <a:endParaRPr lang="zh-TW" altLang="en-US" sz="1200" smtClean="0">
              <a:solidFill>
                <a:srgbClr val="898989"/>
              </a:solidFill>
            </a:endParaRPr>
          </a:p>
        </p:txBody>
      </p:sp>
    </p:spTree>
    <p:extLst>
      <p:ext uri="{BB962C8B-B14F-4D97-AF65-F5344CB8AC3E}">
        <p14:creationId xmlns:p14="http://schemas.microsoft.com/office/powerpoint/2010/main" val="166769526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標題 1"/>
          <p:cNvSpPr>
            <a:spLocks noGrp="1"/>
          </p:cNvSpPr>
          <p:nvPr>
            <p:ph type="title"/>
          </p:nvPr>
        </p:nvSpPr>
        <p:spPr>
          <a:xfrm>
            <a:off x="457200" y="260350"/>
            <a:ext cx="8229600" cy="720725"/>
          </a:xfrm>
        </p:spPr>
        <p:txBody>
          <a:bodyPr/>
          <a:lstStyle/>
          <a:p>
            <a:r>
              <a:rPr lang="en-US" altLang="zh-TW" smtClean="0">
                <a:solidFill>
                  <a:srgbClr val="4F81BD"/>
                </a:solidFill>
              </a:rPr>
              <a:t>Opinion Spam Detection</a:t>
            </a:r>
            <a:endParaRPr lang="zh-TW" altLang="en-US" smtClean="0">
              <a:solidFill>
                <a:srgbClr val="4F81BD"/>
              </a:solidFill>
            </a:endParaRPr>
          </a:p>
        </p:txBody>
      </p:sp>
      <p:sp>
        <p:nvSpPr>
          <p:cNvPr id="173059" name="內容版面配置區 2"/>
          <p:cNvSpPr>
            <a:spLocks noGrp="1"/>
          </p:cNvSpPr>
          <p:nvPr>
            <p:ph idx="1"/>
          </p:nvPr>
        </p:nvSpPr>
        <p:spPr>
          <a:xfrm>
            <a:off x="457200" y="1052513"/>
            <a:ext cx="8229600" cy="5329237"/>
          </a:xfrm>
        </p:spPr>
        <p:txBody>
          <a:bodyPr/>
          <a:lstStyle/>
          <a:p>
            <a:r>
              <a:rPr lang="en-US" altLang="zh-TW" smtClean="0"/>
              <a:t>Opinion Spam Detection: Detecting Fake Reviews and Reviewers</a:t>
            </a:r>
          </a:p>
          <a:p>
            <a:pPr lvl="1"/>
            <a:r>
              <a:rPr lang="en-US" altLang="zh-TW" smtClean="0"/>
              <a:t>Spam Review</a:t>
            </a:r>
          </a:p>
          <a:p>
            <a:pPr lvl="1"/>
            <a:r>
              <a:rPr lang="en-US" altLang="zh-TW" smtClean="0"/>
              <a:t>Fake Review</a:t>
            </a:r>
          </a:p>
          <a:p>
            <a:pPr lvl="1"/>
            <a:r>
              <a:rPr lang="en-US" altLang="zh-TW" smtClean="0"/>
              <a:t>Bogus Review</a:t>
            </a:r>
          </a:p>
          <a:p>
            <a:pPr lvl="1"/>
            <a:r>
              <a:rPr lang="en-US" altLang="zh-TW" smtClean="0"/>
              <a:t>Deceptive review</a:t>
            </a:r>
          </a:p>
          <a:p>
            <a:pPr lvl="1"/>
            <a:r>
              <a:rPr lang="en-US" altLang="zh-TW" smtClean="0"/>
              <a:t>Opinion Spammer</a:t>
            </a:r>
          </a:p>
          <a:p>
            <a:pPr lvl="1"/>
            <a:r>
              <a:rPr lang="en-US" altLang="zh-TW" smtClean="0"/>
              <a:t>Review Spammer</a:t>
            </a:r>
          </a:p>
          <a:p>
            <a:pPr lvl="1"/>
            <a:r>
              <a:rPr lang="en-US" altLang="zh-TW" smtClean="0"/>
              <a:t>Fake Reviewer</a:t>
            </a:r>
          </a:p>
          <a:p>
            <a:pPr lvl="1"/>
            <a:r>
              <a:rPr lang="en-US" altLang="zh-TW" smtClean="0"/>
              <a:t>Shill (Stooge or Plant)</a:t>
            </a:r>
            <a:endParaRPr lang="zh-TW" altLang="en-US" smtClean="0"/>
          </a:p>
        </p:txBody>
      </p:sp>
      <p:sp>
        <p:nvSpPr>
          <p:cNvPr id="17306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E52A042-A068-40CD-9E45-E8712085DF72}" type="slidenum">
              <a:rPr lang="zh-TW" altLang="en-US" sz="1200" smtClean="0">
                <a:solidFill>
                  <a:srgbClr val="898989"/>
                </a:solidFill>
              </a:rPr>
              <a:pPr eaLnBrk="1" hangingPunct="1">
                <a:spcBef>
                  <a:spcPct val="0"/>
                </a:spcBef>
                <a:buFontTx/>
                <a:buNone/>
              </a:pPr>
              <a:t>144</a:t>
            </a:fld>
            <a:endParaRPr lang="zh-TW" altLang="en-US" sz="1200" smtClean="0">
              <a:solidFill>
                <a:srgbClr val="898989"/>
              </a:solidFill>
            </a:endParaRPr>
          </a:p>
        </p:txBody>
      </p:sp>
      <p:sp>
        <p:nvSpPr>
          <p:cNvPr id="173061" name="矩形 4"/>
          <p:cNvSpPr>
            <a:spLocks noChangeArrowheads="1"/>
          </p:cNvSpPr>
          <p:nvPr/>
        </p:nvSpPr>
        <p:spPr bwMode="auto">
          <a:xfrm>
            <a:off x="323850" y="6524625"/>
            <a:ext cx="820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a:t>
            </a:r>
            <a:r>
              <a:rPr lang="en-US" altLang="zh-TW" sz="1200">
                <a:latin typeface="Arial" charset="0"/>
                <a:ea typeface="MS PGothic" pitchFamily="34" charset="-128"/>
                <a:hlinkClick r:id="rId2"/>
              </a:rPr>
              <a:t>http://www.cs.uic.edu/~liub/FBS/fake-reviews.html</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21451746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標題 1"/>
          <p:cNvSpPr>
            <a:spLocks noGrp="1"/>
          </p:cNvSpPr>
          <p:nvPr>
            <p:ph type="title"/>
          </p:nvPr>
        </p:nvSpPr>
        <p:spPr>
          <a:xfrm>
            <a:off x="468313" y="115888"/>
            <a:ext cx="8229600" cy="779462"/>
          </a:xfrm>
        </p:spPr>
        <p:txBody>
          <a:bodyPr/>
          <a:lstStyle/>
          <a:p>
            <a:r>
              <a:rPr lang="en-US" altLang="zh-TW" smtClean="0">
                <a:solidFill>
                  <a:srgbClr val="4F81BD"/>
                </a:solidFill>
              </a:rPr>
              <a:t>Opinion Spamming</a:t>
            </a:r>
            <a:endParaRPr lang="zh-TW" altLang="en-US" smtClean="0">
              <a:solidFill>
                <a:srgbClr val="4F81BD"/>
              </a:solidFill>
            </a:endParaRPr>
          </a:p>
        </p:txBody>
      </p:sp>
      <p:sp>
        <p:nvSpPr>
          <p:cNvPr id="174083" name="內容版面配置區 2"/>
          <p:cNvSpPr>
            <a:spLocks noGrp="1"/>
          </p:cNvSpPr>
          <p:nvPr>
            <p:ph idx="1"/>
          </p:nvPr>
        </p:nvSpPr>
        <p:spPr>
          <a:xfrm>
            <a:off x="250825" y="908050"/>
            <a:ext cx="8642350" cy="5545138"/>
          </a:xfrm>
        </p:spPr>
        <p:txBody>
          <a:bodyPr/>
          <a:lstStyle/>
          <a:p>
            <a:r>
              <a:rPr lang="en-US" altLang="zh-TW" sz="2800" smtClean="0"/>
              <a:t>Opinion Spamming</a:t>
            </a:r>
          </a:p>
          <a:p>
            <a:pPr lvl="1"/>
            <a:r>
              <a:rPr lang="en-US" altLang="zh-TW" smtClean="0"/>
              <a:t>"illegal" activities</a:t>
            </a:r>
          </a:p>
          <a:p>
            <a:pPr lvl="2"/>
            <a:r>
              <a:rPr lang="en-US" altLang="zh-TW" sz="2800" smtClean="0"/>
              <a:t>e.g., writing fake reviews, also called shilling</a:t>
            </a:r>
          </a:p>
          <a:p>
            <a:pPr lvl="1"/>
            <a:r>
              <a:rPr lang="en-US" altLang="zh-TW" smtClean="0"/>
              <a:t>try to mislead readers or automated opinion mining and sentiment analysis systems by giving undeserving positive opinions to some target entities in order to promote the entities and/or by giving false negative opinions to some other entities in order to damage their reputations. </a:t>
            </a:r>
          </a:p>
        </p:txBody>
      </p:sp>
      <p:sp>
        <p:nvSpPr>
          <p:cNvPr id="17408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326DEF6-9A9B-4068-871C-63CFBF3002D5}" type="slidenum">
              <a:rPr lang="zh-TW" altLang="en-US" sz="1200" smtClean="0">
                <a:solidFill>
                  <a:srgbClr val="898989"/>
                </a:solidFill>
              </a:rPr>
              <a:pPr eaLnBrk="1" hangingPunct="1">
                <a:spcBef>
                  <a:spcPct val="0"/>
                </a:spcBef>
                <a:buFontTx/>
                <a:buNone/>
              </a:pPr>
              <a:t>145</a:t>
            </a:fld>
            <a:endParaRPr lang="zh-TW" altLang="en-US" sz="1200" smtClean="0">
              <a:solidFill>
                <a:srgbClr val="898989"/>
              </a:solidFill>
            </a:endParaRPr>
          </a:p>
        </p:txBody>
      </p:sp>
      <p:sp>
        <p:nvSpPr>
          <p:cNvPr id="174085" name="矩形 4"/>
          <p:cNvSpPr>
            <a:spLocks noChangeArrowheads="1"/>
          </p:cNvSpPr>
          <p:nvPr/>
        </p:nvSpPr>
        <p:spPr bwMode="auto">
          <a:xfrm>
            <a:off x="323850" y="6524625"/>
            <a:ext cx="820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a:t>
            </a:r>
            <a:r>
              <a:rPr lang="en-US" altLang="zh-TW" sz="1200">
                <a:latin typeface="Arial" charset="0"/>
                <a:ea typeface="MS PGothic" pitchFamily="34" charset="-128"/>
                <a:hlinkClick r:id="rId2"/>
              </a:rPr>
              <a:t>http://www.cs.uic.edu/~liub/FBS/fake-reviews.html</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99454057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a:spLocks noGrp="1"/>
          </p:cNvSpPr>
          <p:nvPr>
            <p:ph type="title"/>
          </p:nvPr>
        </p:nvSpPr>
        <p:spPr/>
        <p:txBody>
          <a:bodyPr/>
          <a:lstStyle/>
          <a:p>
            <a:r>
              <a:rPr lang="en-US" altLang="zh-TW" smtClean="0">
                <a:solidFill>
                  <a:srgbClr val="4F81BD"/>
                </a:solidFill>
              </a:rPr>
              <a:t>Forms of Opinion spam </a:t>
            </a:r>
            <a:endParaRPr lang="zh-TW" altLang="en-US" smtClean="0">
              <a:solidFill>
                <a:srgbClr val="4F81BD"/>
              </a:solidFill>
            </a:endParaRPr>
          </a:p>
        </p:txBody>
      </p:sp>
      <p:sp>
        <p:nvSpPr>
          <p:cNvPr id="175107" name="內容版面配置區 2"/>
          <p:cNvSpPr>
            <a:spLocks noGrp="1"/>
          </p:cNvSpPr>
          <p:nvPr>
            <p:ph idx="1"/>
          </p:nvPr>
        </p:nvSpPr>
        <p:spPr/>
        <p:txBody>
          <a:bodyPr/>
          <a:lstStyle/>
          <a:p>
            <a:r>
              <a:rPr lang="en-US" altLang="zh-TW" smtClean="0"/>
              <a:t>fake reviews (also called bogus reviews) </a:t>
            </a:r>
          </a:p>
          <a:p>
            <a:r>
              <a:rPr lang="en-US" altLang="zh-TW" smtClean="0"/>
              <a:t>fake comments</a:t>
            </a:r>
          </a:p>
          <a:p>
            <a:r>
              <a:rPr lang="en-US" altLang="zh-TW" smtClean="0"/>
              <a:t>fake blogs</a:t>
            </a:r>
          </a:p>
          <a:p>
            <a:r>
              <a:rPr lang="en-US" altLang="zh-TW" smtClean="0"/>
              <a:t>fake social network postings</a:t>
            </a:r>
          </a:p>
          <a:p>
            <a:r>
              <a:rPr lang="en-US" altLang="zh-TW" smtClean="0"/>
              <a:t>deceptions</a:t>
            </a:r>
          </a:p>
          <a:p>
            <a:r>
              <a:rPr lang="en-US" altLang="zh-TW" smtClean="0"/>
              <a:t>deceptive messages</a:t>
            </a:r>
            <a:endParaRPr lang="zh-TW" altLang="en-US" smtClean="0"/>
          </a:p>
          <a:p>
            <a:endParaRPr lang="zh-TW" altLang="en-US" smtClean="0"/>
          </a:p>
        </p:txBody>
      </p:sp>
      <p:sp>
        <p:nvSpPr>
          <p:cNvPr id="17510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89B0EB7-D3EA-40B2-A2B9-A1788496BACF}" type="slidenum">
              <a:rPr lang="zh-TW" altLang="en-US" sz="1200" smtClean="0">
                <a:solidFill>
                  <a:srgbClr val="898989"/>
                </a:solidFill>
              </a:rPr>
              <a:pPr eaLnBrk="1" hangingPunct="1">
                <a:spcBef>
                  <a:spcPct val="0"/>
                </a:spcBef>
                <a:buFontTx/>
                <a:buNone/>
              </a:pPr>
              <a:t>146</a:t>
            </a:fld>
            <a:endParaRPr lang="zh-TW" altLang="en-US" sz="1200" smtClean="0">
              <a:solidFill>
                <a:srgbClr val="898989"/>
              </a:solidFill>
            </a:endParaRPr>
          </a:p>
        </p:txBody>
      </p:sp>
      <p:sp>
        <p:nvSpPr>
          <p:cNvPr id="175109" name="矩形 4"/>
          <p:cNvSpPr>
            <a:spLocks noChangeArrowheads="1"/>
          </p:cNvSpPr>
          <p:nvPr/>
        </p:nvSpPr>
        <p:spPr bwMode="auto">
          <a:xfrm>
            <a:off x="323850" y="6524625"/>
            <a:ext cx="820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a:t>
            </a:r>
            <a:r>
              <a:rPr lang="en-US" altLang="zh-TW" sz="1200">
                <a:latin typeface="Arial" charset="0"/>
                <a:ea typeface="MS PGothic" pitchFamily="34" charset="-128"/>
                <a:hlinkClick r:id="rId2"/>
              </a:rPr>
              <a:t>http://www.cs.uic.edu/~liub/FBS/fake-reviews.html</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2369754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標題 1"/>
          <p:cNvSpPr>
            <a:spLocks noGrp="1"/>
          </p:cNvSpPr>
          <p:nvPr>
            <p:ph type="title"/>
          </p:nvPr>
        </p:nvSpPr>
        <p:spPr>
          <a:xfrm>
            <a:off x="457200" y="274638"/>
            <a:ext cx="8229600" cy="777875"/>
          </a:xfrm>
        </p:spPr>
        <p:txBody>
          <a:bodyPr/>
          <a:lstStyle/>
          <a:p>
            <a:r>
              <a:rPr lang="en-US" altLang="zh-TW" smtClean="0">
                <a:solidFill>
                  <a:srgbClr val="4F81BD"/>
                </a:solidFill>
              </a:rPr>
              <a:t>Fake Review Detection</a:t>
            </a:r>
            <a:endParaRPr lang="zh-TW" altLang="en-US" smtClean="0">
              <a:solidFill>
                <a:srgbClr val="4F81BD"/>
              </a:solidFill>
            </a:endParaRPr>
          </a:p>
        </p:txBody>
      </p:sp>
      <p:sp>
        <p:nvSpPr>
          <p:cNvPr id="176131" name="內容版面配置區 2"/>
          <p:cNvSpPr>
            <a:spLocks noGrp="1"/>
          </p:cNvSpPr>
          <p:nvPr>
            <p:ph idx="1"/>
          </p:nvPr>
        </p:nvSpPr>
        <p:spPr>
          <a:xfrm>
            <a:off x="323850" y="1052513"/>
            <a:ext cx="8569325" cy="5329237"/>
          </a:xfrm>
        </p:spPr>
        <p:txBody>
          <a:bodyPr/>
          <a:lstStyle/>
          <a:p>
            <a:r>
              <a:rPr lang="en-US" altLang="zh-TW" smtClean="0"/>
              <a:t>Methods</a:t>
            </a:r>
          </a:p>
          <a:p>
            <a:pPr lvl="1"/>
            <a:r>
              <a:rPr lang="en-US" altLang="zh-TW" smtClean="0"/>
              <a:t>supervised learning </a:t>
            </a:r>
          </a:p>
          <a:p>
            <a:pPr lvl="1"/>
            <a:r>
              <a:rPr lang="en-US" altLang="zh-TW" smtClean="0"/>
              <a:t>pattern discovery </a:t>
            </a:r>
          </a:p>
          <a:p>
            <a:pPr lvl="1"/>
            <a:r>
              <a:rPr lang="en-US" altLang="zh-TW" smtClean="0"/>
              <a:t>graph-based methods</a:t>
            </a:r>
          </a:p>
          <a:p>
            <a:pPr lvl="1"/>
            <a:r>
              <a:rPr lang="en-US" altLang="zh-TW" smtClean="0"/>
              <a:t>relational modeling</a:t>
            </a:r>
          </a:p>
          <a:p>
            <a:r>
              <a:rPr lang="en-US" altLang="zh-TW" smtClean="0"/>
              <a:t>Signals</a:t>
            </a:r>
          </a:p>
          <a:p>
            <a:pPr lvl="1"/>
            <a:r>
              <a:rPr lang="en-US" altLang="zh-TW" smtClean="0"/>
              <a:t>Review content</a:t>
            </a:r>
          </a:p>
          <a:p>
            <a:pPr lvl="1"/>
            <a:r>
              <a:rPr lang="en-US" altLang="zh-TW" smtClean="0"/>
              <a:t>Reviewer abnormal behaviors</a:t>
            </a:r>
          </a:p>
          <a:p>
            <a:pPr lvl="1"/>
            <a:r>
              <a:rPr lang="en-US" altLang="zh-TW" smtClean="0"/>
              <a:t>Product related features</a:t>
            </a:r>
          </a:p>
          <a:p>
            <a:pPr lvl="1"/>
            <a:r>
              <a:rPr lang="en-US" altLang="zh-TW" smtClean="0"/>
              <a:t>Relationships</a:t>
            </a:r>
          </a:p>
          <a:p>
            <a:pPr lvl="1">
              <a:buFont typeface="Arial" charset="0"/>
              <a:buNone/>
            </a:pPr>
            <a:endParaRPr lang="zh-TW" altLang="en-US" smtClean="0"/>
          </a:p>
        </p:txBody>
      </p:sp>
      <p:sp>
        <p:nvSpPr>
          <p:cNvPr id="17613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E6B5469-4243-4C1F-BD74-E0F90051AF1C}" type="slidenum">
              <a:rPr lang="zh-TW" altLang="en-US" sz="1200" smtClean="0">
                <a:solidFill>
                  <a:srgbClr val="898989"/>
                </a:solidFill>
              </a:rPr>
              <a:pPr eaLnBrk="1" hangingPunct="1">
                <a:spcBef>
                  <a:spcPct val="0"/>
                </a:spcBef>
                <a:buFontTx/>
                <a:buNone/>
              </a:pPr>
              <a:t>147</a:t>
            </a:fld>
            <a:endParaRPr lang="zh-TW" altLang="en-US" sz="1200" smtClean="0">
              <a:solidFill>
                <a:srgbClr val="898989"/>
              </a:solidFill>
            </a:endParaRPr>
          </a:p>
        </p:txBody>
      </p:sp>
      <p:sp>
        <p:nvSpPr>
          <p:cNvPr id="176133" name="矩形 4"/>
          <p:cNvSpPr>
            <a:spLocks noChangeArrowheads="1"/>
          </p:cNvSpPr>
          <p:nvPr/>
        </p:nvSpPr>
        <p:spPr bwMode="auto">
          <a:xfrm>
            <a:off x="323850" y="6524625"/>
            <a:ext cx="820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a:t>
            </a:r>
            <a:r>
              <a:rPr lang="en-US" altLang="zh-TW" sz="1200">
                <a:latin typeface="Arial" charset="0"/>
                <a:ea typeface="MS PGothic" pitchFamily="34" charset="-128"/>
                <a:hlinkClick r:id="rId2"/>
              </a:rPr>
              <a:t>http://www.cs.uic.edu/~liub/FBS/fake-reviews.html</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0002145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標題 1"/>
          <p:cNvSpPr>
            <a:spLocks noGrp="1"/>
          </p:cNvSpPr>
          <p:nvPr>
            <p:ph type="title"/>
          </p:nvPr>
        </p:nvSpPr>
        <p:spPr>
          <a:xfrm>
            <a:off x="457200" y="115888"/>
            <a:ext cx="8229600" cy="1143000"/>
          </a:xfrm>
        </p:spPr>
        <p:txBody>
          <a:bodyPr/>
          <a:lstStyle/>
          <a:p>
            <a:r>
              <a:rPr lang="en-US" altLang="zh-TW" sz="3600" smtClean="0">
                <a:solidFill>
                  <a:srgbClr val="4F81BD"/>
                </a:solidFill>
              </a:rPr>
              <a:t>Professional Fake Review Writing Services </a:t>
            </a:r>
            <a:r>
              <a:rPr lang="en-US" altLang="zh-TW" smtClean="0">
                <a:solidFill>
                  <a:srgbClr val="4F81BD"/>
                </a:solidFill>
              </a:rPr>
              <a:t/>
            </a:r>
            <a:br>
              <a:rPr lang="en-US" altLang="zh-TW" smtClean="0">
                <a:solidFill>
                  <a:srgbClr val="4F81BD"/>
                </a:solidFill>
              </a:rPr>
            </a:br>
            <a:r>
              <a:rPr lang="en-US" altLang="zh-TW" sz="3200" smtClean="0">
                <a:solidFill>
                  <a:srgbClr val="4F81BD"/>
                </a:solidFill>
              </a:rPr>
              <a:t>(some Reputation Management companies)</a:t>
            </a:r>
            <a:endParaRPr lang="zh-TW" altLang="en-US" sz="3200" smtClean="0">
              <a:solidFill>
                <a:srgbClr val="4F81BD"/>
              </a:solidFill>
            </a:endParaRPr>
          </a:p>
        </p:txBody>
      </p:sp>
      <p:sp>
        <p:nvSpPr>
          <p:cNvPr id="177155" name="內容版面配置區 2"/>
          <p:cNvSpPr>
            <a:spLocks noGrp="1"/>
          </p:cNvSpPr>
          <p:nvPr>
            <p:ph idx="1"/>
          </p:nvPr>
        </p:nvSpPr>
        <p:spPr>
          <a:xfrm>
            <a:off x="250825" y="1341438"/>
            <a:ext cx="8642350" cy="5040312"/>
          </a:xfrm>
        </p:spPr>
        <p:txBody>
          <a:bodyPr/>
          <a:lstStyle/>
          <a:p>
            <a:r>
              <a:rPr lang="en-US" altLang="zh-TW" sz="2800" smtClean="0"/>
              <a:t>Post positive reviews</a:t>
            </a:r>
          </a:p>
          <a:p>
            <a:r>
              <a:rPr lang="en-US" altLang="zh-TW" sz="2800" smtClean="0"/>
              <a:t>Sponsored reviews</a:t>
            </a:r>
          </a:p>
          <a:p>
            <a:r>
              <a:rPr lang="en-US" altLang="zh-TW" sz="2800" smtClean="0"/>
              <a:t>Pay per post</a:t>
            </a:r>
          </a:p>
          <a:p>
            <a:r>
              <a:rPr lang="en-US" altLang="zh-TW" sz="2800" smtClean="0"/>
              <a:t>Need someone to write positive reviews about our company (budget: $250-$750 USD)</a:t>
            </a:r>
          </a:p>
          <a:p>
            <a:r>
              <a:rPr lang="en-US" altLang="zh-TW" sz="2800" smtClean="0"/>
              <a:t>Fake review writer</a:t>
            </a:r>
          </a:p>
          <a:p>
            <a:r>
              <a:rPr lang="en-US" altLang="zh-TW" sz="2800" smtClean="0"/>
              <a:t>Product review writer for hire</a:t>
            </a:r>
          </a:p>
          <a:p>
            <a:r>
              <a:rPr lang="en-US" altLang="zh-TW" sz="2800" smtClean="0"/>
              <a:t>Hire a content writer</a:t>
            </a:r>
          </a:p>
          <a:p>
            <a:r>
              <a:rPr lang="en-US" altLang="zh-TW" sz="2800" smtClean="0"/>
              <a:t>Fake Amazon book reviews (hiring book reviewers)</a:t>
            </a:r>
          </a:p>
          <a:p>
            <a:r>
              <a:rPr lang="en-US" altLang="zh-TW" sz="2800" smtClean="0"/>
              <a:t>People are just having fun (not serious)</a:t>
            </a:r>
            <a:endParaRPr lang="zh-TW" altLang="en-US" sz="2800" smtClean="0"/>
          </a:p>
        </p:txBody>
      </p:sp>
      <p:sp>
        <p:nvSpPr>
          <p:cNvPr id="17715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0C00B7C-7861-4C69-AA85-DD3FC9DAE76C}" type="slidenum">
              <a:rPr lang="zh-TW" altLang="en-US" sz="1200" smtClean="0">
                <a:solidFill>
                  <a:srgbClr val="898989"/>
                </a:solidFill>
              </a:rPr>
              <a:pPr eaLnBrk="1" hangingPunct="1">
                <a:spcBef>
                  <a:spcPct val="0"/>
                </a:spcBef>
                <a:buFontTx/>
                <a:buNone/>
              </a:pPr>
              <a:t>148</a:t>
            </a:fld>
            <a:endParaRPr lang="zh-TW" altLang="en-US" sz="1200" smtClean="0">
              <a:solidFill>
                <a:srgbClr val="898989"/>
              </a:solidFill>
            </a:endParaRPr>
          </a:p>
        </p:txBody>
      </p:sp>
      <p:sp>
        <p:nvSpPr>
          <p:cNvPr id="177157" name="矩形 4"/>
          <p:cNvSpPr>
            <a:spLocks noChangeArrowheads="1"/>
          </p:cNvSpPr>
          <p:nvPr/>
        </p:nvSpPr>
        <p:spPr bwMode="auto">
          <a:xfrm>
            <a:off x="323850" y="6524625"/>
            <a:ext cx="820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a:t>
            </a:r>
            <a:r>
              <a:rPr lang="en-US" altLang="zh-TW" sz="1200">
                <a:latin typeface="Arial" charset="0"/>
                <a:ea typeface="MS PGothic" pitchFamily="34" charset="-128"/>
                <a:hlinkClick r:id="rId2"/>
              </a:rPr>
              <a:t>http://www.cs.uic.edu/~liub/FBS/fake-reviews.html</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0380187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p:txBody>
          <a:bodyPr/>
          <a:lstStyle/>
          <a:p>
            <a:endParaRPr lang="zh-TW" altLang="en-US" smtClean="0"/>
          </a:p>
        </p:txBody>
      </p:sp>
      <p:sp>
        <p:nvSpPr>
          <p:cNvPr id="178179" name="內容版面配置區 2"/>
          <p:cNvSpPr>
            <a:spLocks noGrp="1"/>
          </p:cNvSpPr>
          <p:nvPr>
            <p:ph idx="1"/>
          </p:nvPr>
        </p:nvSpPr>
        <p:spPr/>
        <p:txBody>
          <a:bodyPr/>
          <a:lstStyle/>
          <a:p>
            <a:endParaRPr lang="zh-TW" altLang="en-US" smtClean="0"/>
          </a:p>
        </p:txBody>
      </p:sp>
      <p:sp>
        <p:nvSpPr>
          <p:cNvPr id="17818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AEFFE34-8154-48F9-8352-BE4ABC562D0D}" type="slidenum">
              <a:rPr lang="zh-TW" altLang="en-US" sz="1200" smtClean="0">
                <a:solidFill>
                  <a:srgbClr val="898989"/>
                </a:solidFill>
              </a:rPr>
              <a:pPr eaLnBrk="1" hangingPunct="1">
                <a:spcBef>
                  <a:spcPct val="0"/>
                </a:spcBef>
                <a:buFontTx/>
                <a:buNone/>
              </a:pPr>
              <a:t>149</a:t>
            </a:fld>
            <a:endParaRPr lang="zh-TW" altLang="en-US" sz="1200" smtClean="0">
              <a:solidFill>
                <a:srgbClr val="898989"/>
              </a:solidFill>
            </a:endParaRPr>
          </a:p>
        </p:txBody>
      </p:sp>
      <p:pic>
        <p:nvPicPr>
          <p:cNvPr id="1781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9063"/>
            <a:ext cx="8121650"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矩形 5"/>
          <p:cNvSpPr>
            <a:spLocks noChangeArrowheads="1"/>
          </p:cNvSpPr>
          <p:nvPr/>
        </p:nvSpPr>
        <p:spPr bwMode="auto">
          <a:xfrm>
            <a:off x="466725" y="6524625"/>
            <a:ext cx="820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a:t>
            </a:r>
            <a:r>
              <a:rPr lang="en-US" altLang="zh-TW" sz="1200">
                <a:latin typeface="Arial" charset="0"/>
                <a:ea typeface="MS PGothic" pitchFamily="34" charset="-128"/>
                <a:hlinkClick r:id="rId3"/>
              </a:rPr>
              <a:t>http://www.sponsoredreviews.com/</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841324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a:xfrm>
            <a:off x="457200" y="274638"/>
            <a:ext cx="8229600" cy="777875"/>
          </a:xfrm>
        </p:spPr>
        <p:txBody>
          <a:bodyPr/>
          <a:lstStyle/>
          <a:p>
            <a:r>
              <a:rPr lang="en-US" altLang="zh-TW" smtClean="0">
                <a:solidFill>
                  <a:srgbClr val="4F81BD"/>
                </a:solidFill>
              </a:rPr>
              <a:t>Emotions</a:t>
            </a:r>
            <a:endParaRPr lang="zh-TW" altLang="en-US" smtClean="0">
              <a:solidFill>
                <a:srgbClr val="4F81BD"/>
              </a:solidFill>
            </a:endParaRPr>
          </a:p>
        </p:txBody>
      </p:sp>
      <p:sp>
        <p:nvSpPr>
          <p:cNvPr id="21507" name="投影片編號版面配置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fld id="{830A0DC9-FA81-485B-A717-AA0DBAB3A038}" type="slidenum">
              <a:rPr lang="zh-TW" altLang="en-US" sz="1200" smtClean="0">
                <a:solidFill>
                  <a:srgbClr val="898989"/>
                </a:solidFill>
              </a:rPr>
              <a:pPr eaLnBrk="1" hangingPunct="1">
                <a:spcBef>
                  <a:spcPct val="0"/>
                </a:spcBef>
                <a:buFontTx/>
                <a:buNone/>
              </a:pPr>
              <a:t>15</a:t>
            </a:fld>
            <a:endParaRPr lang="zh-TW" altLang="en-US" sz="1200" smtClean="0">
              <a:solidFill>
                <a:srgbClr val="898989"/>
              </a:solidFill>
            </a:endParaRPr>
          </a:p>
        </p:txBody>
      </p:sp>
      <p:sp>
        <p:nvSpPr>
          <p:cNvPr id="21508"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sp>
        <p:nvSpPr>
          <p:cNvPr id="2" name="Rounded Rectangle 1"/>
          <p:cNvSpPr/>
          <p:nvPr/>
        </p:nvSpPr>
        <p:spPr>
          <a:xfrm>
            <a:off x="1475656" y="2204864"/>
            <a:ext cx="2592288" cy="936104"/>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4000" dirty="0"/>
              <a:t>Love</a:t>
            </a:r>
          </a:p>
        </p:txBody>
      </p:sp>
      <p:sp>
        <p:nvSpPr>
          <p:cNvPr id="7" name="Rounded Rectangle 6"/>
          <p:cNvSpPr/>
          <p:nvPr/>
        </p:nvSpPr>
        <p:spPr>
          <a:xfrm>
            <a:off x="1547664" y="3573016"/>
            <a:ext cx="2592288" cy="936104"/>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4000" dirty="0"/>
              <a:t>Joy</a:t>
            </a:r>
          </a:p>
        </p:txBody>
      </p:sp>
      <p:sp>
        <p:nvSpPr>
          <p:cNvPr id="8" name="Rounded Rectangle 7"/>
          <p:cNvSpPr/>
          <p:nvPr/>
        </p:nvSpPr>
        <p:spPr>
          <a:xfrm>
            <a:off x="1547664" y="4941168"/>
            <a:ext cx="2592288" cy="93610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4000" dirty="0"/>
              <a:t>Surprise</a:t>
            </a:r>
          </a:p>
        </p:txBody>
      </p:sp>
      <p:sp>
        <p:nvSpPr>
          <p:cNvPr id="9" name="Rounded Rectangle 8"/>
          <p:cNvSpPr>
            <a:spLocks noChangeArrowheads="1"/>
          </p:cNvSpPr>
          <p:nvPr/>
        </p:nvSpPr>
        <p:spPr bwMode="auto">
          <a:xfrm>
            <a:off x="4859338" y="2205038"/>
            <a:ext cx="2592387" cy="936625"/>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4000" dirty="0">
                <a:solidFill>
                  <a:schemeClr val="lt1"/>
                </a:solidFill>
                <a:latin typeface="+mn-lt"/>
                <a:ea typeface="+mn-ea"/>
              </a:rPr>
              <a:t>Anger</a:t>
            </a:r>
          </a:p>
        </p:txBody>
      </p:sp>
      <p:sp>
        <p:nvSpPr>
          <p:cNvPr id="10" name="Rounded Rectangle 9"/>
          <p:cNvSpPr>
            <a:spLocks noChangeArrowheads="1"/>
          </p:cNvSpPr>
          <p:nvPr/>
        </p:nvSpPr>
        <p:spPr bwMode="auto">
          <a:xfrm>
            <a:off x="4859338" y="3573463"/>
            <a:ext cx="2592387" cy="935037"/>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4000" dirty="0">
                <a:solidFill>
                  <a:schemeClr val="lt1"/>
                </a:solidFill>
                <a:latin typeface="+mn-lt"/>
                <a:ea typeface="+mn-ea"/>
              </a:rPr>
              <a:t>Sadness</a:t>
            </a:r>
          </a:p>
        </p:txBody>
      </p:sp>
      <p:sp>
        <p:nvSpPr>
          <p:cNvPr id="11" name="Rounded Rectangle 10"/>
          <p:cNvSpPr>
            <a:spLocks noChangeArrowheads="1"/>
          </p:cNvSpPr>
          <p:nvPr/>
        </p:nvSpPr>
        <p:spPr bwMode="auto">
          <a:xfrm>
            <a:off x="4859338" y="5013325"/>
            <a:ext cx="2592387" cy="936625"/>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4000" dirty="0">
                <a:solidFill>
                  <a:schemeClr val="lt1"/>
                </a:solidFill>
                <a:latin typeface="+mn-lt"/>
                <a:ea typeface="+mn-ea"/>
              </a:rPr>
              <a:t>Fear</a:t>
            </a:r>
          </a:p>
        </p:txBody>
      </p:sp>
      <p:pic>
        <p:nvPicPr>
          <p:cNvPr id="2152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3575" y="1058863"/>
            <a:ext cx="942975" cy="942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52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7900" y="1039813"/>
            <a:ext cx="933450" cy="962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56389458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標題 1"/>
          <p:cNvSpPr>
            <a:spLocks noGrp="1"/>
          </p:cNvSpPr>
          <p:nvPr>
            <p:ph type="title"/>
          </p:nvPr>
        </p:nvSpPr>
        <p:spPr/>
        <p:txBody>
          <a:bodyPr/>
          <a:lstStyle/>
          <a:p>
            <a:endParaRPr lang="zh-TW" altLang="en-US" smtClean="0"/>
          </a:p>
        </p:txBody>
      </p:sp>
      <p:sp>
        <p:nvSpPr>
          <p:cNvPr id="179203" name="內容版面配置區 2"/>
          <p:cNvSpPr>
            <a:spLocks noGrp="1"/>
          </p:cNvSpPr>
          <p:nvPr>
            <p:ph idx="1"/>
          </p:nvPr>
        </p:nvSpPr>
        <p:spPr/>
        <p:txBody>
          <a:bodyPr/>
          <a:lstStyle/>
          <a:p>
            <a:endParaRPr lang="zh-TW" altLang="en-US" smtClean="0"/>
          </a:p>
        </p:txBody>
      </p:sp>
      <p:sp>
        <p:nvSpPr>
          <p:cNvPr id="17920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512287A-A247-462E-A555-204E22428E24}" type="slidenum">
              <a:rPr lang="zh-TW" altLang="en-US" sz="1200" smtClean="0">
                <a:solidFill>
                  <a:srgbClr val="898989"/>
                </a:solidFill>
              </a:rPr>
              <a:pPr eaLnBrk="1" hangingPunct="1">
                <a:spcBef>
                  <a:spcPct val="0"/>
                </a:spcBef>
                <a:buFontTx/>
                <a:buNone/>
              </a:pPr>
              <a:t>150</a:t>
            </a:fld>
            <a:endParaRPr lang="zh-TW" altLang="en-US" sz="1200" smtClean="0">
              <a:solidFill>
                <a:srgbClr val="898989"/>
              </a:solidFill>
            </a:endParaRPr>
          </a:p>
        </p:txBody>
      </p:sp>
      <p:pic>
        <p:nvPicPr>
          <p:cNvPr id="1792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0350"/>
            <a:ext cx="87947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矩形 5"/>
          <p:cNvSpPr>
            <a:spLocks noChangeArrowheads="1"/>
          </p:cNvSpPr>
          <p:nvPr/>
        </p:nvSpPr>
        <p:spPr bwMode="auto">
          <a:xfrm>
            <a:off x="466725" y="6524625"/>
            <a:ext cx="820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a:t>
            </a:r>
            <a:r>
              <a:rPr lang="en-US" altLang="zh-TW" sz="1200">
                <a:latin typeface="Arial" charset="0"/>
                <a:ea typeface="MS PGothic" pitchFamily="34" charset="-128"/>
                <a:hlinkClick r:id="rId3"/>
              </a:rPr>
              <a:t> https://payperpost.com/</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1090942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7FB17215-84FA-4D8D-8C06-C90C9AF53802}" type="slidenum">
              <a:rPr lang="zh-TW" altLang="en-US" sz="1200" smtClean="0">
                <a:solidFill>
                  <a:srgbClr val="898989"/>
                </a:solidFill>
              </a:rPr>
              <a:pPr eaLnBrk="1" hangingPunct="1">
                <a:spcBef>
                  <a:spcPct val="0"/>
                </a:spcBef>
                <a:buFontTx/>
                <a:buNone/>
              </a:pPr>
              <a:t>151</a:t>
            </a:fld>
            <a:endParaRPr lang="zh-TW" altLang="en-US" sz="1200" smtClean="0">
              <a:solidFill>
                <a:srgbClr val="898989"/>
              </a:solidFill>
            </a:endParaRPr>
          </a:p>
        </p:txBody>
      </p:sp>
      <p:sp>
        <p:nvSpPr>
          <p:cNvPr id="180227" name="矩形 5"/>
          <p:cNvSpPr>
            <a:spLocks noChangeArrowheads="1"/>
          </p:cNvSpPr>
          <p:nvPr/>
        </p:nvSpPr>
        <p:spPr bwMode="auto">
          <a:xfrm>
            <a:off x="539750" y="6524625"/>
            <a:ext cx="820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a:t>
            </a:r>
            <a:r>
              <a:rPr lang="en-US" altLang="zh-TW" sz="1200">
                <a:latin typeface="Arial" charset="0"/>
                <a:ea typeface="MS PGothic" pitchFamily="34" charset="-128"/>
                <a:hlinkClick r:id="rId2"/>
              </a:rPr>
              <a:t>http://www.freelancer.com/projects/Forum-Posting-Reviews/Need-someone-write-post-positive.html</a:t>
            </a:r>
            <a:endParaRPr lang="zh-TW" altLang="en-US" sz="1200">
              <a:solidFill>
                <a:srgbClr val="A6A6A6"/>
              </a:solidFill>
              <a:latin typeface="Arial" charset="0"/>
              <a:ea typeface="MS PGothic" pitchFamily="34" charset="-128"/>
            </a:endParaRPr>
          </a:p>
        </p:txBody>
      </p:sp>
      <p:pic>
        <p:nvPicPr>
          <p:cNvPr id="1802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04813"/>
            <a:ext cx="8964613"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584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692696"/>
            <a:ext cx="8929563" cy="5815037"/>
          </a:xfrm>
        </p:spPr>
        <p:txBody>
          <a:bodyPr/>
          <a:lstStyle/>
          <a:p>
            <a:pPr>
              <a:buFont typeface="+mj-lt"/>
              <a:buAutoNum type="arabicPeriod"/>
            </a:pPr>
            <a:r>
              <a:rPr lang="en-US" sz="1500" dirty="0"/>
              <a:t>Jing Wang, Clement. T. Yu, Philip S. Yu, Bing Liu, </a:t>
            </a:r>
            <a:r>
              <a:rPr lang="en-US" sz="1500" dirty="0" err="1"/>
              <a:t>Weiyi</a:t>
            </a:r>
            <a:r>
              <a:rPr lang="en-US" sz="1500" dirty="0"/>
              <a:t> </a:t>
            </a:r>
            <a:r>
              <a:rPr lang="en-US" sz="1500" dirty="0" err="1"/>
              <a:t>Meng</a:t>
            </a:r>
            <a:r>
              <a:rPr lang="en-US" sz="1500" dirty="0"/>
              <a:t>. “Diversionary comments under blog posts." Accepted. ACM Transactions on the Web (TWEB), 2015.</a:t>
            </a:r>
          </a:p>
          <a:p>
            <a:pPr>
              <a:buFont typeface="+mj-lt"/>
              <a:buAutoNum type="arabicPeriod"/>
            </a:pPr>
            <a:r>
              <a:rPr lang="en-US" sz="1500" dirty="0" err="1"/>
              <a:t>Huayi</a:t>
            </a:r>
            <a:r>
              <a:rPr lang="en-US" sz="1500" dirty="0"/>
              <a:t> Li, </a:t>
            </a:r>
            <a:r>
              <a:rPr lang="en-US" sz="1500" dirty="0" err="1"/>
              <a:t>Zhiyuan</a:t>
            </a:r>
            <a:r>
              <a:rPr lang="en-US" sz="1500" dirty="0"/>
              <a:t> Chen, Arjun Mukherjee, Bing Liu and </a:t>
            </a:r>
            <a:r>
              <a:rPr lang="en-US" sz="1500" dirty="0" err="1"/>
              <a:t>Jidong</a:t>
            </a:r>
            <a:r>
              <a:rPr lang="en-US" sz="1500" dirty="0"/>
              <a:t> Shao. "Analyzing and Detecting Opinion Spam on a Large-scale Dataset via Temporal and Spatial Patterns." Short paper at ICWSM-2015, 2015.</a:t>
            </a:r>
          </a:p>
          <a:p>
            <a:pPr>
              <a:buFont typeface="+mj-lt"/>
              <a:buAutoNum type="arabicPeriod"/>
            </a:pPr>
            <a:r>
              <a:rPr lang="en-US" sz="1500" dirty="0" err="1"/>
              <a:t>Huayi</a:t>
            </a:r>
            <a:r>
              <a:rPr lang="en-US" sz="1500" dirty="0"/>
              <a:t> Li, Arjun Mukherjee, Bing Liu, Rachel </a:t>
            </a:r>
            <a:r>
              <a:rPr lang="en-US" sz="1500" dirty="0" err="1"/>
              <a:t>Kornfieldz</a:t>
            </a:r>
            <a:r>
              <a:rPr lang="en-US" sz="1500" dirty="0"/>
              <a:t> and Sherry Emery. Detecting Campaign Promoters on Twitter using Markov Random Fields. to appear in Proceedings of IEEE International Conference on Data Mining (ICDM-2014), December 14-17, 2014.</a:t>
            </a:r>
          </a:p>
          <a:p>
            <a:pPr>
              <a:buFont typeface="+mj-lt"/>
              <a:buAutoNum type="arabicPeriod"/>
            </a:pPr>
            <a:r>
              <a:rPr lang="en-US" sz="1500" dirty="0" err="1"/>
              <a:t>Huayi</a:t>
            </a:r>
            <a:r>
              <a:rPr lang="en-US" sz="1500" dirty="0"/>
              <a:t> Li, </a:t>
            </a:r>
            <a:r>
              <a:rPr lang="en-US" sz="1500" dirty="0" err="1"/>
              <a:t>Zhiyuan</a:t>
            </a:r>
            <a:r>
              <a:rPr lang="en-US" sz="1500" dirty="0"/>
              <a:t> Chen, Bing Liu, </a:t>
            </a:r>
            <a:r>
              <a:rPr lang="en-US" sz="1500" dirty="0" err="1"/>
              <a:t>Xiaokai</a:t>
            </a:r>
            <a:r>
              <a:rPr lang="en-US" sz="1500" dirty="0"/>
              <a:t> Wei and </a:t>
            </a:r>
            <a:r>
              <a:rPr lang="en-US" sz="1500" dirty="0" err="1"/>
              <a:t>Jidong</a:t>
            </a:r>
            <a:r>
              <a:rPr lang="en-US" sz="1500" dirty="0"/>
              <a:t> Shao. Spotting Fake Reviews via Collective Positive-Unlabeled Learning. to appear in Proceedings of IEEE International Conference on Data Mining (ICDM-2014, short paper), December 14-17, 2014.</a:t>
            </a:r>
          </a:p>
          <a:p>
            <a:pPr>
              <a:buFont typeface="+mj-lt"/>
              <a:buAutoNum type="arabicPeriod"/>
            </a:pPr>
            <a:r>
              <a:rPr lang="en-US" sz="1500" dirty="0" err="1"/>
              <a:t>Tieyun</a:t>
            </a:r>
            <a:r>
              <a:rPr lang="en-US" sz="1500" dirty="0"/>
              <a:t> Qian, Bing Liu. Identifying Multiple </a:t>
            </a:r>
            <a:r>
              <a:rPr lang="en-US" sz="1500" dirty="0" err="1"/>
              <a:t>Userids</a:t>
            </a:r>
            <a:r>
              <a:rPr lang="en-US" sz="1500" dirty="0"/>
              <a:t> of the Same Author. To appear in Proceedings of Conference on Empirical Methods in Natural Language Processing (EMNLP-2013), October 18-21, 2013, Seattle, USA.</a:t>
            </a:r>
          </a:p>
          <a:p>
            <a:pPr>
              <a:buFont typeface="+mj-lt"/>
              <a:buAutoNum type="arabicPeriod"/>
            </a:pPr>
            <a:r>
              <a:rPr lang="en-US" sz="1500" dirty="0"/>
              <a:t>Arjun Mukherjee, </a:t>
            </a:r>
            <a:r>
              <a:rPr lang="en-US" sz="1500" dirty="0" err="1"/>
              <a:t>Abhinav</a:t>
            </a:r>
            <a:r>
              <a:rPr lang="en-US" sz="1500" dirty="0"/>
              <a:t> Kumar, Bing Liu, </a:t>
            </a:r>
            <a:r>
              <a:rPr lang="en-US" sz="1500" dirty="0" err="1"/>
              <a:t>Junhui</a:t>
            </a:r>
            <a:r>
              <a:rPr lang="en-US" sz="1500" dirty="0"/>
              <a:t> Wang, </a:t>
            </a:r>
            <a:r>
              <a:rPr lang="en-US" sz="1500" dirty="0" err="1"/>
              <a:t>Meichun</a:t>
            </a:r>
            <a:r>
              <a:rPr lang="en-US" sz="1500" dirty="0"/>
              <a:t> Hsu, </a:t>
            </a:r>
            <a:r>
              <a:rPr lang="en-US" sz="1500" dirty="0" err="1"/>
              <a:t>Malu</a:t>
            </a:r>
            <a:r>
              <a:rPr lang="en-US" sz="1500" dirty="0"/>
              <a:t> Castellanos, and </a:t>
            </a:r>
            <a:r>
              <a:rPr lang="en-US" sz="1500" dirty="0" err="1"/>
              <a:t>Riddhiman</a:t>
            </a:r>
            <a:r>
              <a:rPr lang="en-US" sz="1500" dirty="0"/>
              <a:t> Ghosh. Spotting Opinion Spammers using Behavioral Footprints. To appear in Proceedings of SIGKDD International Conference on Knowledge Discovery and Data Mining (KDD-2013), August 11-14 2013 in Chicago, USA.</a:t>
            </a:r>
          </a:p>
          <a:p>
            <a:pPr>
              <a:buFont typeface="+mj-lt"/>
              <a:buAutoNum type="arabicPeriod"/>
            </a:pPr>
            <a:r>
              <a:rPr lang="en-US" sz="1500" dirty="0"/>
              <a:t>Arjun Mukherjee, </a:t>
            </a:r>
            <a:r>
              <a:rPr lang="en-US" sz="1500" dirty="0" err="1"/>
              <a:t>Vivek</a:t>
            </a:r>
            <a:r>
              <a:rPr lang="en-US" sz="1500" dirty="0"/>
              <a:t> </a:t>
            </a:r>
            <a:r>
              <a:rPr lang="en-US" sz="1500" dirty="0" err="1"/>
              <a:t>Venkataraman</a:t>
            </a:r>
            <a:r>
              <a:rPr lang="en-US" sz="1500" dirty="0"/>
              <a:t>, Bing Liu, and Natalie Glance. What Yelp Fake Review Filter Might Be Doing. Proceedings of The International AAAI Conference on Weblogs and Social Media (ICWSM-2013), July 8-10, 2013, Boston, USA.</a:t>
            </a:r>
          </a:p>
          <a:p>
            <a:pPr>
              <a:buFont typeface="+mj-lt"/>
              <a:buAutoNum type="arabicPeriod"/>
            </a:pPr>
            <a:r>
              <a:rPr lang="en-US" sz="1500" dirty="0" err="1"/>
              <a:t>Geli</a:t>
            </a:r>
            <a:r>
              <a:rPr lang="en-US" sz="1500" dirty="0"/>
              <a:t> </a:t>
            </a:r>
            <a:r>
              <a:rPr lang="en-US" sz="1500" dirty="0" err="1"/>
              <a:t>Fei</a:t>
            </a:r>
            <a:r>
              <a:rPr lang="en-US" sz="1500" dirty="0"/>
              <a:t>, Arjun Mukherjee, Bing Liu, </a:t>
            </a:r>
            <a:r>
              <a:rPr lang="en-US" sz="1500" dirty="0" err="1"/>
              <a:t>Meichun</a:t>
            </a:r>
            <a:r>
              <a:rPr lang="en-US" sz="1500" dirty="0"/>
              <a:t> Hsu, </a:t>
            </a:r>
            <a:r>
              <a:rPr lang="en-US" sz="1500" dirty="0" err="1"/>
              <a:t>Malu</a:t>
            </a:r>
            <a:r>
              <a:rPr lang="en-US" sz="1500" dirty="0"/>
              <a:t> Castellanos, and </a:t>
            </a:r>
            <a:r>
              <a:rPr lang="en-US" sz="1500" dirty="0" err="1"/>
              <a:t>Riddhiman</a:t>
            </a:r>
            <a:r>
              <a:rPr lang="en-US" sz="1500" dirty="0"/>
              <a:t> Ghosh. Exploiting </a:t>
            </a:r>
            <a:r>
              <a:rPr lang="en-US" sz="1500" dirty="0" err="1"/>
              <a:t>Burstiness</a:t>
            </a:r>
            <a:r>
              <a:rPr lang="en-US" sz="1500" dirty="0"/>
              <a:t> in Reviews for Review Spammer Detection. Proceedings of The International AAAI Conference on Weblogs and Social Media (ICWSM-2013), July 8-10, 2013, Boston, USA.</a:t>
            </a:r>
          </a:p>
          <a:p>
            <a:pPr>
              <a:buFont typeface="+mj-lt"/>
              <a:buAutoNum type="arabicPeriod"/>
            </a:pPr>
            <a:endParaRPr lang="en-US" sz="1500"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152</a:t>
            </a:fld>
            <a:endParaRPr lang="zh-TW" altLang="en-US"/>
          </a:p>
        </p:txBody>
      </p:sp>
      <p:sp>
        <p:nvSpPr>
          <p:cNvPr id="5" name="標題 1"/>
          <p:cNvSpPr>
            <a:spLocks noGrp="1"/>
          </p:cNvSpPr>
          <p:nvPr>
            <p:ph type="title"/>
          </p:nvPr>
        </p:nvSpPr>
        <p:spPr>
          <a:xfrm>
            <a:off x="204286" y="60807"/>
            <a:ext cx="8642350" cy="559881"/>
          </a:xfrm>
        </p:spPr>
        <p:txBody>
          <a:bodyPr/>
          <a:lstStyle/>
          <a:p>
            <a:r>
              <a:rPr lang="en-US" altLang="zh-TW" smtClean="0">
                <a:solidFill>
                  <a:srgbClr val="4F81BD"/>
                </a:solidFill>
              </a:rPr>
              <a:t>Papers on Opinion Spam Detection </a:t>
            </a:r>
            <a:endParaRPr lang="zh-TW" altLang="en-US" dirty="0" smtClean="0">
              <a:solidFill>
                <a:srgbClr val="4F81BD"/>
              </a:solidFill>
            </a:endParaRPr>
          </a:p>
        </p:txBody>
      </p:sp>
      <p:sp>
        <p:nvSpPr>
          <p:cNvPr id="6" name="矩形 4"/>
          <p:cNvSpPr>
            <a:spLocks noChangeArrowheads="1"/>
          </p:cNvSpPr>
          <p:nvPr/>
        </p:nvSpPr>
        <p:spPr bwMode="auto">
          <a:xfrm>
            <a:off x="323850" y="6524625"/>
            <a:ext cx="820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dirty="0">
                <a:solidFill>
                  <a:srgbClr val="A6A6A6"/>
                </a:solidFill>
                <a:latin typeface="Arial" charset="0"/>
                <a:ea typeface="MS PGothic" pitchFamily="34" charset="-128"/>
              </a:rPr>
              <a:t>Source: </a:t>
            </a:r>
            <a:r>
              <a:rPr lang="en-US" altLang="zh-TW" sz="1200" dirty="0">
                <a:latin typeface="Arial" charset="0"/>
                <a:ea typeface="MS PGothic" pitchFamily="34" charset="-128"/>
                <a:hlinkClick r:id="rId2"/>
              </a:rPr>
              <a:t>http://www.cs.uic.edu/~liub/FBS/fake-reviews.html</a:t>
            </a:r>
            <a:endParaRPr lang="zh-TW" altLang="en-US" sz="1200" dirty="0">
              <a:solidFill>
                <a:srgbClr val="A6A6A6"/>
              </a:solidFill>
              <a:latin typeface="Arial" charset="0"/>
              <a:ea typeface="MS PGothic" pitchFamily="34" charset="-128"/>
            </a:endParaRPr>
          </a:p>
        </p:txBody>
      </p:sp>
    </p:spTree>
    <p:extLst>
      <p:ext uri="{BB962C8B-B14F-4D97-AF65-F5344CB8AC3E}">
        <p14:creationId xmlns:p14="http://schemas.microsoft.com/office/powerpoint/2010/main" val="126944147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標題 1"/>
          <p:cNvSpPr>
            <a:spLocks noGrp="1"/>
          </p:cNvSpPr>
          <p:nvPr>
            <p:ph type="title"/>
          </p:nvPr>
        </p:nvSpPr>
        <p:spPr>
          <a:xfrm>
            <a:off x="250825" y="274638"/>
            <a:ext cx="8642350" cy="777875"/>
          </a:xfrm>
        </p:spPr>
        <p:txBody>
          <a:bodyPr/>
          <a:lstStyle/>
          <a:p>
            <a:r>
              <a:rPr lang="en-US" altLang="zh-TW" dirty="0" smtClean="0">
                <a:solidFill>
                  <a:srgbClr val="4F81BD"/>
                </a:solidFill>
              </a:rPr>
              <a:t>Papers on Opinion Spam Detection </a:t>
            </a:r>
            <a:endParaRPr lang="zh-TW" altLang="en-US" dirty="0" smtClean="0">
              <a:solidFill>
                <a:srgbClr val="4F81BD"/>
              </a:solidFill>
            </a:endParaRPr>
          </a:p>
        </p:txBody>
      </p:sp>
      <p:sp>
        <p:nvSpPr>
          <p:cNvPr id="181251" name="內容版面配置區 2"/>
          <p:cNvSpPr>
            <a:spLocks noGrp="1"/>
          </p:cNvSpPr>
          <p:nvPr>
            <p:ph idx="1"/>
          </p:nvPr>
        </p:nvSpPr>
        <p:spPr>
          <a:xfrm>
            <a:off x="71438" y="1125538"/>
            <a:ext cx="8964612" cy="5327650"/>
          </a:xfrm>
        </p:spPr>
        <p:txBody>
          <a:bodyPr/>
          <a:lstStyle/>
          <a:p>
            <a:pPr>
              <a:buFont typeface="+mj-lt"/>
              <a:buAutoNum type="arabicPeriod" startAt="9"/>
            </a:pPr>
            <a:r>
              <a:rPr lang="en-US" altLang="zh-TW" sz="1600" dirty="0" smtClean="0"/>
              <a:t>Arjun Mukherjee, Bing Liu, and Natalie Glance. Spotting Fake Reviewer Groups in Consumer Reviews. International World Wide Web Conference (WWW-2012), Lyon, France, April 16-20, 2012. </a:t>
            </a:r>
          </a:p>
          <a:p>
            <a:pPr>
              <a:buFont typeface="Calibri" pitchFamily="34" charset="0"/>
              <a:buAutoNum type="arabicPeriod" startAt="9"/>
            </a:pPr>
            <a:r>
              <a:rPr lang="en-US" altLang="zh-TW" sz="1600" dirty="0" smtClean="0"/>
              <a:t>Guan Wang, </a:t>
            </a:r>
            <a:r>
              <a:rPr lang="en-US" altLang="zh-TW" sz="1600" dirty="0" err="1" smtClean="0"/>
              <a:t>Sihong</a:t>
            </a:r>
            <a:r>
              <a:rPr lang="en-US" altLang="zh-TW" sz="1600" dirty="0" smtClean="0"/>
              <a:t> </a:t>
            </a:r>
            <a:r>
              <a:rPr lang="en-US" altLang="zh-TW" sz="1600" dirty="0" err="1" smtClean="0"/>
              <a:t>Xie</a:t>
            </a:r>
            <a:r>
              <a:rPr lang="en-US" altLang="zh-TW" sz="1600" dirty="0" smtClean="0"/>
              <a:t>, Bing Liu, Philip S. Yu. Identify Online Store Review Spammers via Social Review Graph. ACM Transactions on Intelligent Systems and Technology, accepted for publication, 2011.</a:t>
            </a:r>
          </a:p>
          <a:p>
            <a:pPr>
              <a:buFont typeface="Calibri" pitchFamily="34" charset="0"/>
              <a:buAutoNum type="arabicPeriod" startAt="9"/>
            </a:pPr>
            <a:r>
              <a:rPr lang="en-US" altLang="zh-TW" sz="1600" dirty="0" smtClean="0"/>
              <a:t>Guan Wang, </a:t>
            </a:r>
            <a:r>
              <a:rPr lang="en-US" altLang="zh-TW" sz="1600" dirty="0" err="1" smtClean="0"/>
              <a:t>Sihong</a:t>
            </a:r>
            <a:r>
              <a:rPr lang="en-US" altLang="zh-TW" sz="1600" dirty="0" smtClean="0"/>
              <a:t> </a:t>
            </a:r>
            <a:r>
              <a:rPr lang="en-US" altLang="zh-TW" sz="1600" dirty="0" err="1" smtClean="0"/>
              <a:t>Xie</a:t>
            </a:r>
            <a:r>
              <a:rPr lang="en-US" altLang="zh-TW" sz="1600" dirty="0" smtClean="0"/>
              <a:t>, Bing Liu, Philip S. Yu. Review Graph based Online Store Review Spammer Detection. ICDM-2011, 2011.</a:t>
            </a:r>
          </a:p>
          <a:p>
            <a:pPr>
              <a:buFont typeface="Calibri" pitchFamily="34" charset="0"/>
              <a:buAutoNum type="arabicPeriod" startAt="9"/>
            </a:pPr>
            <a:r>
              <a:rPr lang="en-US" altLang="zh-TW" sz="1600" dirty="0" smtClean="0"/>
              <a:t>Arjun Mukherjee, Bing Liu, </a:t>
            </a:r>
            <a:r>
              <a:rPr lang="en-US" altLang="zh-TW" sz="1600" dirty="0" err="1" smtClean="0"/>
              <a:t>Junhui</a:t>
            </a:r>
            <a:r>
              <a:rPr lang="en-US" altLang="zh-TW" sz="1600" dirty="0" smtClean="0"/>
              <a:t> Wang, Natalie Glance, Nitin Jindal. Detecting Group Review Spam. WWW-2011 poster paper, 2011.</a:t>
            </a:r>
          </a:p>
          <a:p>
            <a:pPr>
              <a:buFont typeface="Calibri" pitchFamily="34" charset="0"/>
              <a:buAutoNum type="arabicPeriod" startAt="9"/>
            </a:pPr>
            <a:r>
              <a:rPr lang="en-US" altLang="zh-TW" sz="1600" dirty="0" smtClean="0"/>
              <a:t>Nitin Jindal, Bing Liu and </a:t>
            </a:r>
            <a:r>
              <a:rPr lang="en-US" altLang="zh-TW" sz="1600" dirty="0" err="1" smtClean="0"/>
              <a:t>Ee</a:t>
            </a:r>
            <a:r>
              <a:rPr lang="en-US" altLang="zh-TW" sz="1600" dirty="0" smtClean="0"/>
              <a:t>-Peng Lim. "Finding Unusual Review Patterns Using Unexpected Rules" Proceedings of the 19th ACM International Conference on Information and Knowledge Management (CIKM-2010, short paper), Toronto, Canada, Oct 26 - 30, 2010.</a:t>
            </a:r>
          </a:p>
          <a:p>
            <a:pPr>
              <a:buFont typeface="Calibri" pitchFamily="34" charset="0"/>
              <a:buAutoNum type="arabicPeriod" startAt="9"/>
            </a:pPr>
            <a:r>
              <a:rPr lang="en-US" altLang="zh-TW" sz="1600" dirty="0" err="1" smtClean="0"/>
              <a:t>Ee</a:t>
            </a:r>
            <a:r>
              <a:rPr lang="en-US" altLang="zh-TW" sz="1600" dirty="0" smtClean="0"/>
              <a:t>-Peng Lim, Viet-An Nguyen, Nitin Jindal, Bing Liu and </a:t>
            </a:r>
            <a:r>
              <a:rPr lang="en-US" altLang="zh-TW" sz="1600" dirty="0" err="1" smtClean="0"/>
              <a:t>Hady</a:t>
            </a:r>
            <a:r>
              <a:rPr lang="en-US" altLang="zh-TW" sz="1600" dirty="0" smtClean="0"/>
              <a:t> </a:t>
            </a:r>
            <a:r>
              <a:rPr lang="en-US" altLang="zh-TW" sz="1600" dirty="0" err="1" smtClean="0"/>
              <a:t>Lauw</a:t>
            </a:r>
            <a:r>
              <a:rPr lang="en-US" altLang="zh-TW" sz="1600" dirty="0" smtClean="0"/>
              <a:t>. "Detecting Product Review Spammers using Rating Behaviors." Proceedings of the 19th ACM International Conference on Information and Knowledge Management (CIKM-2010, full paper), Toronto, Canada, Oct 26 - 30, 2010.</a:t>
            </a:r>
          </a:p>
          <a:p>
            <a:pPr>
              <a:buFont typeface="Calibri" pitchFamily="34" charset="0"/>
              <a:buAutoNum type="arabicPeriod" startAt="9"/>
            </a:pPr>
            <a:r>
              <a:rPr lang="en-US" altLang="zh-TW" sz="1600" dirty="0" smtClean="0"/>
              <a:t>Nitin Jindal and Bing Liu. "Opinion Spam and Analysis." Proceedings of First ACM International Conference on Web Search and Data Mining (WSDM-2008), Feb 11-12, 2008, Stanford University, Stanford, California, USA.</a:t>
            </a:r>
          </a:p>
          <a:p>
            <a:pPr>
              <a:buFont typeface="Calibri" pitchFamily="34" charset="0"/>
              <a:buAutoNum type="arabicPeriod" startAt="9"/>
            </a:pPr>
            <a:r>
              <a:rPr lang="en-US" altLang="zh-TW" sz="1600" dirty="0" smtClean="0"/>
              <a:t>Nitin Jindal and Bing Liu. "Review Spam Detection." Proceedings of WWW-2007 (poster paper), May 8-12, Banff, Canada.</a:t>
            </a:r>
            <a:endParaRPr lang="zh-TW" altLang="en-US" sz="1600" dirty="0" smtClean="0"/>
          </a:p>
        </p:txBody>
      </p:sp>
      <p:sp>
        <p:nvSpPr>
          <p:cNvPr id="18125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3493DBE-2673-40B1-935D-F360BA345C58}" type="slidenum">
              <a:rPr lang="zh-TW" altLang="en-US" sz="1200" smtClean="0">
                <a:solidFill>
                  <a:srgbClr val="898989"/>
                </a:solidFill>
              </a:rPr>
              <a:pPr eaLnBrk="1" hangingPunct="1">
                <a:spcBef>
                  <a:spcPct val="0"/>
                </a:spcBef>
                <a:buFontTx/>
                <a:buNone/>
              </a:pPr>
              <a:t>153</a:t>
            </a:fld>
            <a:endParaRPr lang="zh-TW" altLang="en-US" sz="1200" smtClean="0">
              <a:solidFill>
                <a:srgbClr val="898989"/>
              </a:solidFill>
            </a:endParaRPr>
          </a:p>
        </p:txBody>
      </p:sp>
      <p:sp>
        <p:nvSpPr>
          <p:cNvPr id="181253" name="矩形 4"/>
          <p:cNvSpPr>
            <a:spLocks noChangeArrowheads="1"/>
          </p:cNvSpPr>
          <p:nvPr/>
        </p:nvSpPr>
        <p:spPr bwMode="auto">
          <a:xfrm>
            <a:off x="323850" y="6524625"/>
            <a:ext cx="820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dirty="0">
                <a:solidFill>
                  <a:srgbClr val="A6A6A6"/>
                </a:solidFill>
                <a:latin typeface="Arial" charset="0"/>
                <a:ea typeface="MS PGothic" pitchFamily="34" charset="-128"/>
              </a:rPr>
              <a:t>Source: </a:t>
            </a:r>
            <a:r>
              <a:rPr lang="en-US" altLang="zh-TW" sz="1200" dirty="0">
                <a:latin typeface="Arial" charset="0"/>
                <a:ea typeface="MS PGothic" pitchFamily="34" charset="-128"/>
                <a:hlinkClick r:id="rId2"/>
              </a:rPr>
              <a:t>http://www.cs.uic.edu/~liub/FBS/fake-reviews.html</a:t>
            </a:r>
            <a:endParaRPr lang="zh-TW" altLang="en-US" sz="1200" dirty="0">
              <a:solidFill>
                <a:srgbClr val="A6A6A6"/>
              </a:solidFill>
              <a:latin typeface="Arial" charset="0"/>
              <a:ea typeface="MS PGothic" pitchFamily="34" charset="-128"/>
            </a:endParaRPr>
          </a:p>
        </p:txBody>
      </p:sp>
    </p:spTree>
    <p:extLst>
      <p:ext uri="{BB962C8B-B14F-4D97-AF65-F5344CB8AC3E}">
        <p14:creationId xmlns:p14="http://schemas.microsoft.com/office/powerpoint/2010/main" val="177822569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5962650"/>
          </a:xfrm>
        </p:spPr>
        <p:txBody>
          <a:bodyPr/>
          <a:lstStyle/>
          <a:p>
            <a:r>
              <a:rPr lang="en-US" altLang="zh-TW" sz="9600" smtClean="0">
                <a:solidFill>
                  <a:srgbClr val="FF0000"/>
                </a:solidFill>
              </a:rPr>
              <a:t>Text Mining and Analytics Technology</a:t>
            </a:r>
            <a:endParaRPr lang="en-US" altLang="zh-TW" sz="9600" smtClean="0"/>
          </a:p>
        </p:txBody>
      </p:sp>
      <p:sp>
        <p:nvSpPr>
          <p:cNvPr id="61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D09906E-197A-486A-A726-065AE77AED20}" type="slidenum">
              <a:rPr lang="zh-TW" altLang="en-US" sz="1200">
                <a:solidFill>
                  <a:srgbClr val="898989"/>
                </a:solidFill>
              </a:rPr>
              <a:pPr eaLnBrk="1" hangingPunct="1">
                <a:spcBef>
                  <a:spcPct val="0"/>
                </a:spcBef>
                <a:buFontTx/>
                <a:buNone/>
              </a:pPr>
              <a:t>154</a:t>
            </a:fld>
            <a:endParaRPr lang="zh-TW" altLang="en-US" sz="1200">
              <a:solidFill>
                <a:srgbClr val="898989"/>
              </a:solidFill>
            </a:endParaRPr>
          </a:p>
        </p:txBody>
      </p:sp>
    </p:spTree>
    <p:extLst>
      <p:ext uri="{BB962C8B-B14F-4D97-AF65-F5344CB8AC3E}">
        <p14:creationId xmlns:p14="http://schemas.microsoft.com/office/powerpoint/2010/main" val="16453005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8229600" cy="5962650"/>
          </a:xfrm>
        </p:spPr>
        <p:txBody>
          <a:bodyPr/>
          <a:lstStyle/>
          <a:p>
            <a:r>
              <a:rPr lang="en-US" altLang="zh-TW" sz="9600" smtClean="0">
                <a:solidFill>
                  <a:srgbClr val="FF0000"/>
                </a:solidFill>
              </a:rPr>
              <a:t>Text </a:t>
            </a:r>
            <a:br>
              <a:rPr lang="en-US" altLang="zh-TW" sz="9600" smtClean="0">
                <a:solidFill>
                  <a:srgbClr val="FF0000"/>
                </a:solidFill>
              </a:rPr>
            </a:br>
            <a:r>
              <a:rPr lang="en-US" altLang="zh-TW" sz="9600" smtClean="0">
                <a:solidFill>
                  <a:srgbClr val="FF0000"/>
                </a:solidFill>
              </a:rPr>
              <a:t>Mining Techniques </a:t>
            </a:r>
            <a:endParaRPr lang="en-US" altLang="zh-TW" sz="9600" smtClean="0"/>
          </a:p>
        </p:txBody>
      </p:sp>
      <p:sp>
        <p:nvSpPr>
          <p:cNvPr id="71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8A46178-005B-4C33-94F1-86D82783CED0}" type="slidenum">
              <a:rPr lang="zh-TW" altLang="en-US" sz="1200">
                <a:solidFill>
                  <a:srgbClr val="898989"/>
                </a:solidFill>
              </a:rPr>
              <a:pPr eaLnBrk="1" hangingPunct="1">
                <a:spcBef>
                  <a:spcPct val="0"/>
                </a:spcBef>
                <a:buFontTx/>
                <a:buNone/>
              </a:pPr>
              <a:t>155</a:t>
            </a:fld>
            <a:endParaRPr lang="zh-TW" altLang="en-US" sz="1200">
              <a:solidFill>
                <a:srgbClr val="898989"/>
              </a:solidFill>
            </a:endParaRPr>
          </a:p>
        </p:txBody>
      </p:sp>
    </p:spTree>
    <p:extLst>
      <p:ext uri="{BB962C8B-B14F-4D97-AF65-F5344CB8AC3E}">
        <p14:creationId xmlns:p14="http://schemas.microsoft.com/office/powerpoint/2010/main" val="14452311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5962650"/>
          </a:xfrm>
        </p:spPr>
        <p:txBody>
          <a:bodyPr/>
          <a:lstStyle/>
          <a:p>
            <a:r>
              <a:rPr lang="en-US" altLang="zh-TW" sz="9600" smtClean="0">
                <a:solidFill>
                  <a:srgbClr val="FF0000"/>
                </a:solidFill>
              </a:rPr>
              <a:t>Natural Language Processing</a:t>
            </a:r>
            <a:br>
              <a:rPr lang="en-US" altLang="zh-TW" sz="9600" smtClean="0">
                <a:solidFill>
                  <a:srgbClr val="FF0000"/>
                </a:solidFill>
              </a:rPr>
            </a:br>
            <a:r>
              <a:rPr lang="en-US" altLang="zh-TW" sz="9600" smtClean="0">
                <a:solidFill>
                  <a:srgbClr val="FF0000"/>
                </a:solidFill>
              </a:rPr>
              <a:t>(NLP) </a:t>
            </a:r>
            <a:endParaRPr lang="en-US" altLang="zh-TW" sz="9600" smtClean="0"/>
          </a:p>
        </p:txBody>
      </p:sp>
      <p:sp>
        <p:nvSpPr>
          <p:cNvPr id="81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FEA64B5-2626-4467-801E-DFA0E7B7CA46}" type="slidenum">
              <a:rPr lang="zh-TW" altLang="en-US" sz="1200">
                <a:solidFill>
                  <a:srgbClr val="898989"/>
                </a:solidFill>
              </a:rPr>
              <a:pPr eaLnBrk="1" hangingPunct="1">
                <a:spcBef>
                  <a:spcPct val="0"/>
                </a:spcBef>
                <a:buFontTx/>
                <a:buNone/>
              </a:pPr>
              <a:t>156</a:t>
            </a:fld>
            <a:endParaRPr lang="zh-TW" altLang="en-US" sz="1200">
              <a:solidFill>
                <a:srgbClr val="898989"/>
              </a:solidFill>
            </a:endParaRPr>
          </a:p>
        </p:txBody>
      </p:sp>
    </p:spTree>
    <p:extLst>
      <p:ext uri="{BB962C8B-B14F-4D97-AF65-F5344CB8AC3E}">
        <p14:creationId xmlns:p14="http://schemas.microsoft.com/office/powerpoint/2010/main" val="19593358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457200" y="0"/>
            <a:ext cx="8229600" cy="836613"/>
          </a:xfrm>
        </p:spPr>
        <p:txBody>
          <a:bodyPr/>
          <a:lstStyle/>
          <a:p>
            <a:r>
              <a:rPr lang="en-US" altLang="zh-TW" smtClean="0">
                <a:solidFill>
                  <a:schemeClr val="accent1"/>
                </a:solidFill>
              </a:rPr>
              <a:t>Text Mining</a:t>
            </a:r>
            <a:endParaRPr lang="zh-TW" altLang="en-US" smtClean="0">
              <a:solidFill>
                <a:schemeClr val="accent1"/>
              </a:solidFill>
            </a:endParaRPr>
          </a:p>
        </p:txBody>
      </p:sp>
      <p:sp>
        <p:nvSpPr>
          <p:cNvPr id="921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AB1EFA8-4DE9-467A-A381-85BC253EC32A}" type="slidenum">
              <a:rPr lang="zh-TW" altLang="en-US" sz="1200">
                <a:solidFill>
                  <a:srgbClr val="898989"/>
                </a:solidFill>
                <a:ea typeface="MS PGothic" pitchFamily="34" charset="-128"/>
              </a:rPr>
              <a:pPr eaLnBrk="1" hangingPunct="1">
                <a:spcBef>
                  <a:spcPct val="0"/>
                </a:spcBef>
                <a:buFontTx/>
                <a:buNone/>
              </a:pPr>
              <a:t>157</a:t>
            </a:fld>
            <a:endParaRPr lang="zh-TW" altLang="en-US" sz="1200">
              <a:solidFill>
                <a:srgbClr val="898989"/>
              </a:solidFill>
              <a:ea typeface="MS PGothic" pitchFamily="34" charset="-128"/>
            </a:endParaRPr>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600" y="981075"/>
            <a:ext cx="3748088"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矩形 5"/>
          <p:cNvSpPr>
            <a:spLocks noChangeArrowheads="1"/>
          </p:cNvSpPr>
          <p:nvPr/>
        </p:nvSpPr>
        <p:spPr bwMode="auto">
          <a:xfrm>
            <a:off x="1835150" y="6611938"/>
            <a:ext cx="568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latin typeface="Arial" charset="0"/>
                <a:ea typeface="MS PGothic" pitchFamily="34" charset="-128"/>
                <a:hlinkClick r:id="rId3"/>
              </a:rPr>
              <a:t>http://www.amazon.com/Text-Mining-Applications-Michael-Berry/dp/0470749822/</a:t>
            </a:r>
            <a:endParaRPr lang="zh-TW" altLang="en-US" sz="1000">
              <a:latin typeface="Arial" charset="0"/>
              <a:ea typeface="MS PGothic" pitchFamily="34" charset="-128"/>
            </a:endParaRPr>
          </a:p>
        </p:txBody>
      </p:sp>
    </p:spTree>
    <p:extLst>
      <p:ext uri="{BB962C8B-B14F-4D97-AF65-F5344CB8AC3E}">
        <p14:creationId xmlns:p14="http://schemas.microsoft.com/office/powerpoint/2010/main" val="10433710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457200" y="188913"/>
            <a:ext cx="8229600" cy="1079500"/>
          </a:xfrm>
        </p:spPr>
        <p:txBody>
          <a:bodyPr/>
          <a:lstStyle/>
          <a:p>
            <a:r>
              <a:rPr lang="en-US" altLang="zh-TW" smtClean="0">
                <a:solidFill>
                  <a:schemeClr val="accent1"/>
                </a:solidFill>
              </a:rPr>
              <a:t>Web Mining and </a:t>
            </a:r>
            <a:br>
              <a:rPr lang="en-US" altLang="zh-TW" smtClean="0">
                <a:solidFill>
                  <a:schemeClr val="accent1"/>
                </a:solidFill>
              </a:rPr>
            </a:br>
            <a:r>
              <a:rPr lang="en-US" altLang="zh-TW" smtClean="0">
                <a:solidFill>
                  <a:schemeClr val="accent1"/>
                </a:solidFill>
              </a:rPr>
              <a:t>Social Networking</a:t>
            </a:r>
            <a:endParaRPr lang="zh-TW" altLang="en-US" smtClean="0">
              <a:solidFill>
                <a:schemeClr val="accent1"/>
              </a:solidFill>
            </a:endParaRPr>
          </a:p>
        </p:txBody>
      </p:sp>
      <p:sp>
        <p:nvSpPr>
          <p:cNvPr id="1024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34657B1-4C6A-411B-A8F5-0738EEC17CDF}" type="slidenum">
              <a:rPr lang="zh-TW" altLang="en-US" sz="1200">
                <a:solidFill>
                  <a:srgbClr val="898989"/>
                </a:solidFill>
                <a:ea typeface="MS PGothic" pitchFamily="34" charset="-128"/>
              </a:rPr>
              <a:pPr eaLnBrk="1" hangingPunct="1">
                <a:spcBef>
                  <a:spcPct val="0"/>
                </a:spcBef>
                <a:buFontTx/>
                <a:buNone/>
              </a:pPr>
              <a:t>158</a:t>
            </a:fld>
            <a:endParaRPr lang="zh-TW" altLang="en-US" sz="1200">
              <a:solidFill>
                <a:srgbClr val="898989"/>
              </a:solidFill>
              <a:ea typeface="MS PGothic" pitchFamily="34" charset="-128"/>
            </a:endParaRP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1412875"/>
            <a:ext cx="3565525"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矩形 5"/>
          <p:cNvSpPr>
            <a:spLocks noChangeArrowheads="1"/>
          </p:cNvSpPr>
          <p:nvPr/>
        </p:nvSpPr>
        <p:spPr bwMode="auto">
          <a:xfrm>
            <a:off x="1692275" y="6611938"/>
            <a:ext cx="59578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latin typeface="Arial" charset="0"/>
                <a:ea typeface="MS PGothic" pitchFamily="34" charset="-128"/>
                <a:hlinkClick r:id="rId3"/>
              </a:rPr>
              <a:t>http://www.amazon.com/Web-Mining-Social-Networking-Applications/dp/1441977341</a:t>
            </a:r>
            <a:endParaRPr lang="zh-TW" altLang="en-US" sz="1000">
              <a:latin typeface="Arial" charset="0"/>
              <a:ea typeface="MS PGothic" pitchFamily="34" charset="-128"/>
            </a:endParaRPr>
          </a:p>
        </p:txBody>
      </p:sp>
    </p:spTree>
    <p:extLst>
      <p:ext uri="{BB962C8B-B14F-4D97-AF65-F5344CB8AC3E}">
        <p14:creationId xmlns:p14="http://schemas.microsoft.com/office/powerpoint/2010/main" val="173317556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a:xfrm>
            <a:off x="457200" y="188913"/>
            <a:ext cx="8229600" cy="1368425"/>
          </a:xfrm>
        </p:spPr>
        <p:txBody>
          <a:bodyPr/>
          <a:lstStyle/>
          <a:p>
            <a:r>
              <a:rPr lang="en-US" altLang="zh-TW" sz="3200" smtClean="0">
                <a:solidFill>
                  <a:schemeClr val="accent1"/>
                </a:solidFill>
              </a:rPr>
              <a:t>Mining the Social Web: </a:t>
            </a:r>
            <a:br>
              <a:rPr lang="en-US" altLang="zh-TW" sz="3200" smtClean="0">
                <a:solidFill>
                  <a:schemeClr val="accent1"/>
                </a:solidFill>
              </a:rPr>
            </a:br>
            <a:r>
              <a:rPr lang="en-US" altLang="zh-TW" sz="3200" smtClean="0">
                <a:solidFill>
                  <a:schemeClr val="accent1"/>
                </a:solidFill>
              </a:rPr>
              <a:t>Analyzing Data from Facebook, Twitter, LinkedIn, and Other Social Media Sites</a:t>
            </a:r>
            <a:endParaRPr lang="zh-TW" altLang="en-US" sz="3200" smtClean="0">
              <a:solidFill>
                <a:schemeClr val="accent1"/>
              </a:solidFill>
            </a:endParaRPr>
          </a:p>
        </p:txBody>
      </p:sp>
      <p:sp>
        <p:nvSpPr>
          <p:cNvPr id="1126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70C555E-AFBD-4FC7-BE3E-CDBB62B4EE27}" type="slidenum">
              <a:rPr lang="zh-TW" altLang="en-US" sz="1200">
                <a:solidFill>
                  <a:srgbClr val="898989"/>
                </a:solidFill>
                <a:ea typeface="MS PGothic" pitchFamily="34" charset="-128"/>
              </a:rPr>
              <a:pPr eaLnBrk="1" hangingPunct="1">
                <a:spcBef>
                  <a:spcPct val="0"/>
                </a:spcBef>
                <a:buFontTx/>
                <a:buNone/>
              </a:pPr>
              <a:t>159</a:t>
            </a:fld>
            <a:endParaRPr lang="zh-TW" altLang="en-US" sz="1200">
              <a:solidFill>
                <a:srgbClr val="898989"/>
              </a:solidFill>
              <a:ea typeface="MS PGothic" pitchFamily="34" charset="-128"/>
            </a:endParaRPr>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1557338"/>
            <a:ext cx="353218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矩形 6"/>
          <p:cNvSpPr>
            <a:spLocks noChangeArrowheads="1"/>
          </p:cNvSpPr>
          <p:nvPr/>
        </p:nvSpPr>
        <p:spPr bwMode="auto">
          <a:xfrm>
            <a:off x="1619250" y="6611938"/>
            <a:ext cx="55451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latin typeface="Arial" charset="0"/>
                <a:ea typeface="MS PGothic" pitchFamily="34" charset="-128"/>
                <a:hlinkClick r:id="rId3"/>
              </a:rPr>
              <a:t>http://www.amazon.com/Mining-Social-Web-Analyzing-Facebook/dp/1449388345</a:t>
            </a:r>
            <a:endParaRPr lang="zh-TW" altLang="en-US" sz="1000">
              <a:latin typeface="Arial" charset="0"/>
              <a:ea typeface="MS PGothic" pitchFamily="34" charset="-128"/>
            </a:endParaRPr>
          </a:p>
        </p:txBody>
      </p:sp>
    </p:spTree>
    <p:extLst>
      <p:ext uri="{BB962C8B-B14F-4D97-AF65-F5344CB8AC3E}">
        <p14:creationId xmlns:p14="http://schemas.microsoft.com/office/powerpoint/2010/main" val="1013449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標題 1"/>
          <p:cNvSpPr>
            <a:spLocks noGrp="1"/>
          </p:cNvSpPr>
          <p:nvPr>
            <p:ph type="title"/>
          </p:nvPr>
        </p:nvSpPr>
        <p:spPr>
          <a:xfrm>
            <a:off x="457200" y="115888"/>
            <a:ext cx="8229600" cy="1225550"/>
          </a:xfrm>
        </p:spPr>
        <p:txBody>
          <a:bodyPr/>
          <a:lstStyle/>
          <a:p>
            <a:r>
              <a:rPr lang="en-US" altLang="zh-TW" smtClean="0">
                <a:solidFill>
                  <a:schemeClr val="accent1"/>
                </a:solidFill>
              </a:rPr>
              <a:t>Example of Opinion:</a:t>
            </a:r>
            <a:br>
              <a:rPr lang="en-US" altLang="zh-TW" smtClean="0">
                <a:solidFill>
                  <a:schemeClr val="accent1"/>
                </a:solidFill>
              </a:rPr>
            </a:br>
            <a:r>
              <a:rPr lang="en-US" altLang="zh-TW" smtClean="0">
                <a:solidFill>
                  <a:schemeClr val="accent1"/>
                </a:solidFill>
              </a:rPr>
              <a:t>review segment on iPhone</a:t>
            </a:r>
            <a:endParaRPr lang="zh-TW" altLang="en-US" smtClean="0">
              <a:solidFill>
                <a:schemeClr val="accent1"/>
              </a:solidFill>
            </a:endParaRPr>
          </a:p>
        </p:txBody>
      </p:sp>
      <p:sp>
        <p:nvSpPr>
          <p:cNvPr id="55299" name="內容版面配置區 2"/>
          <p:cNvSpPr>
            <a:spLocks noGrp="1"/>
          </p:cNvSpPr>
          <p:nvPr>
            <p:ph idx="1"/>
          </p:nvPr>
        </p:nvSpPr>
        <p:spPr>
          <a:xfrm>
            <a:off x="250825" y="1557338"/>
            <a:ext cx="8435975" cy="4568825"/>
          </a:xfrm>
        </p:spPr>
        <p:txBody>
          <a:bodyPr/>
          <a:lstStyle/>
          <a:p>
            <a:pPr>
              <a:buFont typeface="Arial" charset="0"/>
              <a:buNone/>
            </a:pPr>
            <a:r>
              <a:rPr lang="en-US" altLang="zh-TW" sz="2800" smtClean="0"/>
              <a:t>“I bought an iPhone a few days ago. </a:t>
            </a:r>
          </a:p>
          <a:p>
            <a:pPr>
              <a:buFont typeface="Arial" charset="0"/>
              <a:buNone/>
            </a:pPr>
            <a:r>
              <a:rPr lang="en-US" altLang="zh-TW" sz="2800" smtClean="0"/>
              <a:t>It was such a nice phone.</a:t>
            </a:r>
          </a:p>
          <a:p>
            <a:pPr>
              <a:buFont typeface="Arial" charset="0"/>
              <a:buNone/>
            </a:pPr>
            <a:r>
              <a:rPr lang="en-US" altLang="zh-TW" sz="2800" smtClean="0"/>
              <a:t>The touch screen was really cool. </a:t>
            </a:r>
          </a:p>
          <a:p>
            <a:pPr>
              <a:buFont typeface="Arial" charset="0"/>
              <a:buNone/>
            </a:pPr>
            <a:r>
              <a:rPr lang="en-US" altLang="zh-TW" sz="2800" smtClean="0"/>
              <a:t>The voice quality was clear too. </a:t>
            </a:r>
          </a:p>
          <a:p>
            <a:pPr>
              <a:buFont typeface="Arial" charset="0"/>
              <a:buNone/>
            </a:pPr>
            <a:r>
              <a:rPr lang="en-US" altLang="zh-TW" sz="2800" smtClean="0"/>
              <a:t>However, my mother was mad with me as I did not tell her before I bought it. </a:t>
            </a:r>
          </a:p>
          <a:p>
            <a:pPr>
              <a:buFont typeface="Arial" charset="0"/>
              <a:buNone/>
            </a:pPr>
            <a:r>
              <a:rPr lang="en-US" altLang="zh-TW" sz="2800" smtClean="0"/>
              <a:t>She also thought the phone was too expensive, and wanted me to return it to the shop. … ”</a:t>
            </a:r>
            <a:endParaRPr lang="zh-TW" altLang="en-US" sz="2800" smtClean="0"/>
          </a:p>
        </p:txBody>
      </p:sp>
      <p:sp>
        <p:nvSpPr>
          <p:cNvPr id="5530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4CE37F4-EC84-4798-8CAF-13D1EF76D4D8}" type="slidenum">
              <a:rPr lang="zh-TW" altLang="en-US" sz="1200">
                <a:solidFill>
                  <a:srgbClr val="898989"/>
                </a:solidFill>
              </a:rPr>
              <a:pPr eaLnBrk="1" hangingPunct="1">
                <a:spcBef>
                  <a:spcPct val="0"/>
                </a:spcBef>
                <a:buFontTx/>
                <a:buNone/>
              </a:pPr>
              <a:t>16</a:t>
            </a:fld>
            <a:endParaRPr lang="zh-TW" altLang="en-US" sz="1200">
              <a:solidFill>
                <a:srgbClr val="898989"/>
              </a:solidFill>
            </a:endParaRPr>
          </a:p>
        </p:txBody>
      </p:sp>
      <p:sp>
        <p:nvSpPr>
          <p:cNvPr id="55301"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pic>
        <p:nvPicPr>
          <p:cNvPr id="55302"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8" y="115888"/>
            <a:ext cx="94297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3"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66088" y="115888"/>
            <a:ext cx="9334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391765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44450"/>
            <a:ext cx="8229600" cy="1143000"/>
          </a:xfrm>
        </p:spPr>
        <p:txBody>
          <a:bodyPr/>
          <a:lstStyle/>
          <a:p>
            <a:r>
              <a:rPr lang="en-US" altLang="zh-TW" sz="4000" smtClean="0">
                <a:solidFill>
                  <a:schemeClr val="accent1"/>
                </a:solidFill>
              </a:rPr>
              <a:t>Web Data Mining: </a:t>
            </a:r>
            <a:r>
              <a:rPr lang="en-US" altLang="zh-TW" sz="3600" smtClean="0">
                <a:solidFill>
                  <a:schemeClr val="accent1"/>
                </a:solidFill>
              </a:rPr>
              <a:t/>
            </a:r>
            <a:br>
              <a:rPr lang="en-US" altLang="zh-TW" sz="3600" smtClean="0">
                <a:solidFill>
                  <a:schemeClr val="accent1"/>
                </a:solidFill>
              </a:rPr>
            </a:br>
            <a:r>
              <a:rPr lang="en-US" altLang="zh-TW" sz="3200" smtClean="0">
                <a:solidFill>
                  <a:schemeClr val="accent1"/>
                </a:solidFill>
              </a:rPr>
              <a:t>Exploring Hyperlinks, Contents, and Usage Data</a:t>
            </a:r>
            <a:endParaRPr lang="zh-TW" altLang="en-US" sz="3200" smtClean="0">
              <a:solidFill>
                <a:schemeClr val="accent1"/>
              </a:solidFill>
            </a:endParaRPr>
          </a:p>
        </p:txBody>
      </p:sp>
      <p:sp>
        <p:nvSpPr>
          <p:cNvPr id="1229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37C28C1-51C4-4231-BEEC-4FD9BD43066F}" type="slidenum">
              <a:rPr lang="zh-TW" altLang="en-US" sz="1200">
                <a:solidFill>
                  <a:srgbClr val="898989"/>
                </a:solidFill>
                <a:ea typeface="MS PGothic" pitchFamily="34" charset="-128"/>
              </a:rPr>
              <a:pPr eaLnBrk="1" hangingPunct="1">
                <a:spcBef>
                  <a:spcPct val="0"/>
                </a:spcBef>
                <a:buFontTx/>
                <a:buNone/>
              </a:pPr>
              <a:t>160</a:t>
            </a:fld>
            <a:endParaRPr lang="zh-TW" altLang="en-US" sz="1200">
              <a:solidFill>
                <a:srgbClr val="898989"/>
              </a:solidFill>
              <a:ea typeface="MS PGothic" pitchFamily="34" charset="-128"/>
            </a:endParaRPr>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341438"/>
            <a:ext cx="3362325"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矩形 5"/>
          <p:cNvSpPr>
            <a:spLocks noChangeArrowheads="1"/>
          </p:cNvSpPr>
          <p:nvPr/>
        </p:nvSpPr>
        <p:spPr bwMode="auto">
          <a:xfrm>
            <a:off x="1763713" y="6611938"/>
            <a:ext cx="59578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latin typeface="Arial" charset="0"/>
                <a:ea typeface="MS PGothic" pitchFamily="34" charset="-128"/>
                <a:hlinkClick r:id="rId3"/>
              </a:rPr>
              <a:t>http://www.amazon.com/Web-Data-Mining-Data-Centric-Applications/dp/3540378812</a:t>
            </a:r>
            <a:endParaRPr lang="zh-TW" altLang="en-US" sz="1000">
              <a:latin typeface="Arial" charset="0"/>
              <a:ea typeface="MS PGothic" pitchFamily="34" charset="-128"/>
            </a:endParaRPr>
          </a:p>
        </p:txBody>
      </p:sp>
    </p:spTree>
    <p:extLst>
      <p:ext uri="{BB962C8B-B14F-4D97-AF65-F5344CB8AC3E}">
        <p14:creationId xmlns:p14="http://schemas.microsoft.com/office/powerpoint/2010/main" val="134474032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a:xfrm>
            <a:off x="468313" y="188913"/>
            <a:ext cx="8229600" cy="1143000"/>
          </a:xfrm>
        </p:spPr>
        <p:txBody>
          <a:bodyPr/>
          <a:lstStyle/>
          <a:p>
            <a:r>
              <a:rPr lang="en-US" altLang="zh-TW" sz="4000" smtClean="0">
                <a:solidFill>
                  <a:schemeClr val="accent1"/>
                </a:solidFill>
              </a:rPr>
              <a:t>Search Engines: </a:t>
            </a:r>
            <a:br>
              <a:rPr lang="en-US" altLang="zh-TW" sz="4000" smtClean="0">
                <a:solidFill>
                  <a:schemeClr val="accent1"/>
                </a:solidFill>
              </a:rPr>
            </a:br>
            <a:r>
              <a:rPr lang="en-US" altLang="zh-TW" sz="4000" smtClean="0">
                <a:solidFill>
                  <a:schemeClr val="accent1"/>
                </a:solidFill>
              </a:rPr>
              <a:t>Information Retrieval in Practice</a:t>
            </a:r>
            <a:endParaRPr lang="zh-TW" altLang="en-US" sz="4000" smtClean="0">
              <a:solidFill>
                <a:schemeClr val="accent1"/>
              </a:solidFill>
            </a:endParaRPr>
          </a:p>
        </p:txBody>
      </p:sp>
      <p:sp>
        <p:nvSpPr>
          <p:cNvPr id="13315" name="投影片編號版面配置區 3"/>
          <p:cNvSpPr>
            <a:spLocks noGrp="1"/>
          </p:cNvSpPr>
          <p:nvPr>
            <p:ph type="sldNum" sz="quarter" idx="12"/>
          </p:nvPr>
        </p:nvSpPr>
        <p:spPr bwMode="auto">
          <a:xfrm>
            <a:off x="8316913" y="6597650"/>
            <a:ext cx="792162" cy="260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28E24CD-EA7D-4EAC-B0A1-CDAB42852C55}" type="slidenum">
              <a:rPr lang="zh-TW" altLang="en-US" sz="1200">
                <a:solidFill>
                  <a:srgbClr val="898989"/>
                </a:solidFill>
                <a:ea typeface="MS PGothic" pitchFamily="34" charset="-128"/>
              </a:rPr>
              <a:pPr eaLnBrk="1" hangingPunct="1">
                <a:spcBef>
                  <a:spcPct val="0"/>
                </a:spcBef>
                <a:buFontTx/>
                <a:buNone/>
              </a:pPr>
              <a:t>161</a:t>
            </a:fld>
            <a:endParaRPr lang="zh-TW" altLang="en-US" sz="1200">
              <a:solidFill>
                <a:srgbClr val="898989"/>
              </a:solidFill>
              <a:ea typeface="MS PGothic" pitchFamily="34" charset="-128"/>
            </a:endParaRPr>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484313"/>
            <a:ext cx="3806825"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矩形 5"/>
          <p:cNvSpPr>
            <a:spLocks noChangeArrowheads="1"/>
          </p:cNvSpPr>
          <p:nvPr/>
        </p:nvSpPr>
        <p:spPr bwMode="auto">
          <a:xfrm>
            <a:off x="1547813" y="6611938"/>
            <a:ext cx="6264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latin typeface="Arial" charset="0"/>
                <a:ea typeface="MS PGothic" pitchFamily="34" charset="-128"/>
                <a:hlinkClick r:id="rId3"/>
              </a:rPr>
              <a:t>http://www.amazon.com/Search-Engines-Information-Retrieval-Practice/dp/0136072240</a:t>
            </a:r>
            <a:endParaRPr lang="zh-TW" altLang="en-US" sz="1000">
              <a:latin typeface="Arial" charset="0"/>
              <a:ea typeface="MS PGothic" pitchFamily="34" charset="-128"/>
            </a:endParaRPr>
          </a:p>
        </p:txBody>
      </p:sp>
    </p:spTree>
    <p:extLst>
      <p:ext uri="{BB962C8B-B14F-4D97-AF65-F5344CB8AC3E}">
        <p14:creationId xmlns:p14="http://schemas.microsoft.com/office/powerpoint/2010/main" val="93277486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0"/>
            <a:ext cx="8229600" cy="1773238"/>
          </a:xfrm>
        </p:spPr>
        <p:txBody>
          <a:bodyPr/>
          <a:lstStyle/>
          <a:p>
            <a:r>
              <a:rPr lang="en-US" altLang="zh-TW" sz="2400" smtClean="0">
                <a:solidFill>
                  <a:srgbClr val="4F81BD"/>
                </a:solidFill>
              </a:rPr>
              <a:t>Christopher D. Manning and Hinrich Schütze (1999), </a:t>
            </a:r>
            <a:r>
              <a:rPr lang="en-US" altLang="zh-TW" sz="3200" smtClean="0">
                <a:solidFill>
                  <a:srgbClr val="4F81BD"/>
                </a:solidFill>
              </a:rPr>
              <a:t>Foundations of </a:t>
            </a:r>
            <a:br>
              <a:rPr lang="en-US" altLang="zh-TW" sz="3200" smtClean="0">
                <a:solidFill>
                  <a:srgbClr val="4F81BD"/>
                </a:solidFill>
              </a:rPr>
            </a:br>
            <a:r>
              <a:rPr lang="en-US" altLang="zh-TW" sz="3200" smtClean="0">
                <a:solidFill>
                  <a:srgbClr val="4F81BD"/>
                </a:solidFill>
              </a:rPr>
              <a:t>Statistical Natural Language Processing</a:t>
            </a:r>
            <a:r>
              <a:rPr lang="en-US" altLang="zh-TW" sz="2400" smtClean="0">
                <a:solidFill>
                  <a:srgbClr val="4F81BD"/>
                </a:solidFill>
              </a:rPr>
              <a:t>, </a:t>
            </a:r>
            <a:br>
              <a:rPr lang="en-US" altLang="zh-TW" sz="2400" smtClean="0">
                <a:solidFill>
                  <a:srgbClr val="4F81BD"/>
                </a:solidFill>
              </a:rPr>
            </a:br>
            <a:r>
              <a:rPr lang="en-US" altLang="zh-TW" sz="2400" smtClean="0">
                <a:solidFill>
                  <a:srgbClr val="4F81BD"/>
                </a:solidFill>
              </a:rPr>
              <a:t>The MIT Press</a:t>
            </a:r>
          </a:p>
        </p:txBody>
      </p:sp>
      <p:sp>
        <p:nvSpPr>
          <p:cNvPr id="143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35F34CB-1A93-4B81-9614-1BD67DEFB963}" type="slidenum">
              <a:rPr lang="zh-TW" altLang="en-US" sz="1200">
                <a:solidFill>
                  <a:srgbClr val="898989"/>
                </a:solidFill>
              </a:rPr>
              <a:pPr eaLnBrk="1" hangingPunct="1">
                <a:spcBef>
                  <a:spcPct val="0"/>
                </a:spcBef>
                <a:buFontTx/>
                <a:buNone/>
              </a:pPr>
              <a:t>162</a:t>
            </a:fld>
            <a:endParaRPr lang="zh-TW" altLang="en-US" sz="1200">
              <a:solidFill>
                <a:srgbClr val="898989"/>
              </a:solidFill>
            </a:endParaRPr>
          </a:p>
        </p:txBody>
      </p:sp>
      <p:pic>
        <p:nvPicPr>
          <p:cNvPr id="1434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1425" y="1844675"/>
            <a:ext cx="4113213" cy="4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971550" y="6567488"/>
            <a:ext cx="71294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latin typeface="Arial" charset="0"/>
                <a:hlinkClick r:id="rId3"/>
              </a:rPr>
              <a:t>http://www.amazon.com/Foundations-Statistical-Natural-Language-Processing/dp/0262133601</a:t>
            </a:r>
            <a:endParaRPr lang="en-US" altLang="zh-TW" sz="1200">
              <a:latin typeface="Arial" charset="0"/>
            </a:endParaRPr>
          </a:p>
        </p:txBody>
      </p:sp>
    </p:spTree>
    <p:extLst>
      <p:ext uri="{BB962C8B-B14F-4D97-AF65-F5344CB8AC3E}">
        <p14:creationId xmlns:p14="http://schemas.microsoft.com/office/powerpoint/2010/main" val="51646572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115888"/>
            <a:ext cx="8229600" cy="1301750"/>
          </a:xfrm>
        </p:spPr>
        <p:txBody>
          <a:bodyPr/>
          <a:lstStyle/>
          <a:p>
            <a:r>
              <a:rPr lang="en-US" altLang="zh-TW" sz="2400" smtClean="0">
                <a:solidFill>
                  <a:srgbClr val="4F81BD"/>
                </a:solidFill>
              </a:rPr>
              <a:t>Steven Bird, Ewan Klein and Edward Loper (2009), </a:t>
            </a:r>
            <a:br>
              <a:rPr lang="en-US" altLang="zh-TW" sz="2400" smtClean="0">
                <a:solidFill>
                  <a:srgbClr val="4F81BD"/>
                </a:solidFill>
              </a:rPr>
            </a:br>
            <a:r>
              <a:rPr lang="en-US" altLang="zh-TW" sz="3600" smtClean="0">
                <a:solidFill>
                  <a:srgbClr val="4F81BD"/>
                </a:solidFill>
              </a:rPr>
              <a:t>Natural Language Processing with Python</a:t>
            </a:r>
            <a:r>
              <a:rPr lang="en-US" altLang="zh-TW" sz="2400" smtClean="0">
                <a:solidFill>
                  <a:srgbClr val="4F81BD"/>
                </a:solidFill>
              </a:rPr>
              <a:t>, </a:t>
            </a:r>
            <a:br>
              <a:rPr lang="en-US" altLang="zh-TW" sz="2400" smtClean="0">
                <a:solidFill>
                  <a:srgbClr val="4F81BD"/>
                </a:solidFill>
              </a:rPr>
            </a:br>
            <a:r>
              <a:rPr lang="en-US" altLang="zh-TW" sz="2400" smtClean="0">
                <a:solidFill>
                  <a:srgbClr val="4F81BD"/>
                </a:solidFill>
              </a:rPr>
              <a:t>O'Reilly Media</a:t>
            </a:r>
          </a:p>
        </p:txBody>
      </p:sp>
      <p:sp>
        <p:nvSpPr>
          <p:cNvPr id="153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D02C11F-9A7E-4246-8796-AFF8DE0EB94C}" type="slidenum">
              <a:rPr lang="zh-TW" altLang="en-US" sz="1200">
                <a:solidFill>
                  <a:srgbClr val="898989"/>
                </a:solidFill>
              </a:rPr>
              <a:pPr eaLnBrk="1" hangingPunct="1">
                <a:spcBef>
                  <a:spcPct val="0"/>
                </a:spcBef>
                <a:buFontTx/>
                <a:buNone/>
              </a:pPr>
              <a:t>163</a:t>
            </a:fld>
            <a:endParaRPr lang="zh-TW" altLang="en-US" sz="1200">
              <a:solidFill>
                <a:srgbClr val="898989"/>
              </a:solidFill>
            </a:endParaRPr>
          </a:p>
        </p:txBody>
      </p:sp>
      <p:pic>
        <p:nvPicPr>
          <p:cNvPr id="1536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512888"/>
            <a:ext cx="3805237"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6"/>
          <p:cNvSpPr>
            <a:spLocks noChangeArrowheads="1"/>
          </p:cNvSpPr>
          <p:nvPr/>
        </p:nvSpPr>
        <p:spPr bwMode="auto">
          <a:xfrm>
            <a:off x="1763713" y="6581775"/>
            <a:ext cx="6246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latin typeface="Arial" charset="0"/>
                <a:hlinkClick r:id="rId3"/>
              </a:rPr>
              <a:t>http://www.amazon.com/Natural-Language-Processing-Python-Steven/dp/0596516495</a:t>
            </a:r>
            <a:endParaRPr lang="en-US" altLang="zh-TW" sz="1200">
              <a:latin typeface="Arial" charset="0"/>
            </a:endParaRPr>
          </a:p>
        </p:txBody>
      </p:sp>
    </p:spTree>
    <p:extLst>
      <p:ext uri="{BB962C8B-B14F-4D97-AF65-F5344CB8AC3E}">
        <p14:creationId xmlns:p14="http://schemas.microsoft.com/office/powerpoint/2010/main" val="11057251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68313" y="0"/>
            <a:ext cx="8229600" cy="1143000"/>
          </a:xfrm>
        </p:spPr>
        <p:txBody>
          <a:bodyPr/>
          <a:lstStyle/>
          <a:p>
            <a:r>
              <a:rPr lang="en-US" altLang="zh-TW" sz="3600" smtClean="0">
                <a:solidFill>
                  <a:srgbClr val="4F81BD"/>
                </a:solidFill>
              </a:rPr>
              <a:t>Natural Language Processing with Python</a:t>
            </a:r>
            <a:br>
              <a:rPr lang="en-US" altLang="zh-TW" sz="3600" smtClean="0">
                <a:solidFill>
                  <a:srgbClr val="4F81BD"/>
                </a:solidFill>
              </a:rPr>
            </a:br>
            <a:r>
              <a:rPr lang="en-US" altLang="zh-TW" sz="2800" smtClean="0">
                <a:solidFill>
                  <a:srgbClr val="4F81BD"/>
                </a:solidFill>
              </a:rPr>
              <a:t>– Analyzing Text with the Natural Language Toolkit</a:t>
            </a:r>
          </a:p>
        </p:txBody>
      </p:sp>
      <p:sp>
        <p:nvSpPr>
          <p:cNvPr id="1638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C19842E-BCEC-461C-A973-7D67A4CBA634}" type="slidenum">
              <a:rPr lang="zh-TW" altLang="en-US" sz="1200">
                <a:solidFill>
                  <a:srgbClr val="898989"/>
                </a:solidFill>
              </a:rPr>
              <a:pPr eaLnBrk="1" hangingPunct="1">
                <a:spcBef>
                  <a:spcPct val="0"/>
                </a:spcBef>
                <a:buFontTx/>
                <a:buNone/>
              </a:pPr>
              <a:t>164</a:t>
            </a:fld>
            <a:endParaRPr lang="zh-TW" altLang="en-US" sz="1200">
              <a:solidFill>
                <a:srgbClr val="898989"/>
              </a:solidFill>
            </a:endParaRPr>
          </a:p>
        </p:txBody>
      </p:sp>
      <p:pic>
        <p:nvPicPr>
          <p:cNvPr id="1638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914400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5"/>
          <p:cNvSpPr>
            <a:spLocks noChangeArrowheads="1"/>
          </p:cNvSpPr>
          <p:nvPr/>
        </p:nvSpPr>
        <p:spPr bwMode="auto">
          <a:xfrm>
            <a:off x="3276600" y="6459538"/>
            <a:ext cx="270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latin typeface="Arial" charset="0"/>
                <a:hlinkClick r:id="rId3"/>
              </a:rPr>
              <a:t>http://www.nltk.org/book/</a:t>
            </a:r>
            <a:endParaRPr lang="en-US" altLang="zh-TW" sz="1800">
              <a:latin typeface="Arial" charset="0"/>
            </a:endParaRPr>
          </a:p>
        </p:txBody>
      </p:sp>
    </p:spTree>
    <p:extLst>
      <p:ext uri="{BB962C8B-B14F-4D97-AF65-F5344CB8AC3E}">
        <p14:creationId xmlns:p14="http://schemas.microsoft.com/office/powerpoint/2010/main" val="81890495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68313" y="188913"/>
            <a:ext cx="8229600" cy="1143000"/>
          </a:xfrm>
        </p:spPr>
        <p:txBody>
          <a:bodyPr/>
          <a:lstStyle/>
          <a:p>
            <a:r>
              <a:rPr lang="en-US" altLang="zh-TW" smtClean="0">
                <a:solidFill>
                  <a:srgbClr val="4F81BD"/>
                </a:solidFill>
              </a:rPr>
              <a:t>Nitin Hardeniya (2015), </a:t>
            </a:r>
            <a:br>
              <a:rPr lang="en-US" altLang="zh-TW" smtClean="0">
                <a:solidFill>
                  <a:srgbClr val="4F81BD"/>
                </a:solidFill>
              </a:rPr>
            </a:br>
            <a:r>
              <a:rPr lang="en-US" altLang="zh-TW" smtClean="0">
                <a:solidFill>
                  <a:srgbClr val="4F81BD"/>
                </a:solidFill>
              </a:rPr>
              <a:t>NLTK Essentials, Packt Publishing</a:t>
            </a:r>
          </a:p>
        </p:txBody>
      </p:sp>
      <p:sp>
        <p:nvSpPr>
          <p:cNvPr id="174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E87A5B3-3F16-468A-9FA2-0A92A73083E6}" type="slidenum">
              <a:rPr lang="zh-TW" altLang="en-US" sz="1200">
                <a:solidFill>
                  <a:srgbClr val="898989"/>
                </a:solidFill>
              </a:rPr>
              <a:pPr eaLnBrk="1" hangingPunct="1">
                <a:spcBef>
                  <a:spcPct val="0"/>
                </a:spcBef>
                <a:buFontTx/>
                <a:buNone/>
              </a:pPr>
              <a:t>165</a:t>
            </a:fld>
            <a:endParaRPr lang="zh-TW" altLang="en-US" sz="1200">
              <a:solidFill>
                <a:srgbClr val="898989"/>
              </a:solidFill>
            </a:endParaRPr>
          </a:p>
        </p:txBody>
      </p:sp>
      <p:pic>
        <p:nvPicPr>
          <p:cNvPr id="1741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1465263"/>
            <a:ext cx="4043363"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5"/>
          <p:cNvSpPr>
            <a:spLocks noChangeArrowheads="1"/>
          </p:cNvSpPr>
          <p:nvPr/>
        </p:nvSpPr>
        <p:spPr bwMode="auto">
          <a:xfrm>
            <a:off x="1476375" y="6546850"/>
            <a:ext cx="5975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latin typeface="Arial" charset="0"/>
                <a:hlinkClick r:id="rId3"/>
              </a:rPr>
              <a:t>http://www.amazon.com/NLTK-Essentials-Nitin-Hardeniya/dp/1784396907</a:t>
            </a:r>
            <a:endParaRPr lang="en-US" altLang="zh-TW" sz="1200">
              <a:latin typeface="Arial" charset="0"/>
            </a:endParaRPr>
          </a:p>
        </p:txBody>
      </p:sp>
    </p:spTree>
    <p:extLst>
      <p:ext uri="{BB962C8B-B14F-4D97-AF65-F5344CB8AC3E}">
        <p14:creationId xmlns:p14="http://schemas.microsoft.com/office/powerpoint/2010/main" val="11280102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565150" y="115888"/>
            <a:ext cx="8229600" cy="2305050"/>
          </a:xfrm>
        </p:spPr>
        <p:txBody>
          <a:bodyPr/>
          <a:lstStyle/>
          <a:p>
            <a:r>
              <a:rPr lang="en-US" altLang="zh-TW" sz="8000" smtClean="0">
                <a:solidFill>
                  <a:srgbClr val="FF0000"/>
                </a:solidFill>
              </a:rPr>
              <a:t>Text Mining</a:t>
            </a:r>
            <a:br>
              <a:rPr lang="en-US" altLang="zh-TW" sz="8000" smtClean="0">
                <a:solidFill>
                  <a:srgbClr val="FF0000"/>
                </a:solidFill>
              </a:rPr>
            </a:br>
            <a:r>
              <a:rPr lang="en-US" altLang="zh-TW" sz="8000" smtClean="0">
                <a:solidFill>
                  <a:srgbClr val="FF0000"/>
                </a:solidFill>
              </a:rPr>
              <a:t>(text data mining)</a:t>
            </a:r>
            <a:endParaRPr lang="zh-TW" altLang="en-US" sz="8000" smtClean="0">
              <a:solidFill>
                <a:srgbClr val="FF0000"/>
              </a:solidFill>
            </a:endParaRPr>
          </a:p>
        </p:txBody>
      </p:sp>
      <p:sp>
        <p:nvSpPr>
          <p:cNvPr id="28674" name="內容版面配置區 2"/>
          <p:cNvSpPr>
            <a:spLocks noGrp="1"/>
          </p:cNvSpPr>
          <p:nvPr>
            <p:ph idx="1"/>
          </p:nvPr>
        </p:nvSpPr>
        <p:spPr>
          <a:xfrm>
            <a:off x="395288" y="2997200"/>
            <a:ext cx="8229600" cy="3455988"/>
          </a:xfrm>
        </p:spPr>
        <p:txBody>
          <a:bodyPr/>
          <a:lstStyle/>
          <a:p>
            <a:pPr marL="457200" lvl="1" indent="0" algn="ctr">
              <a:buFont typeface="Arial" pitchFamily="34" charset="0"/>
              <a:buNone/>
              <a:defRPr/>
            </a:pPr>
            <a:r>
              <a:rPr lang="en-US" altLang="zh-TW" sz="5400" b="1" dirty="0" smtClean="0">
                <a:solidFill>
                  <a:schemeClr val="accent1">
                    <a:lumMod val="75000"/>
                  </a:schemeClr>
                </a:solidFill>
                <a:cs typeface="新細明體" pitchFamily="18" charset="-120"/>
              </a:rPr>
              <a:t>the process of </a:t>
            </a:r>
            <a:br>
              <a:rPr lang="en-US" altLang="zh-TW" sz="5400" b="1" dirty="0" smtClean="0">
                <a:solidFill>
                  <a:schemeClr val="accent1">
                    <a:lumMod val="75000"/>
                  </a:schemeClr>
                </a:solidFill>
                <a:cs typeface="新細明體" pitchFamily="18" charset="-120"/>
              </a:rPr>
            </a:br>
            <a:r>
              <a:rPr lang="en-US" altLang="zh-TW" sz="5400" b="1" dirty="0" smtClean="0">
                <a:solidFill>
                  <a:schemeClr val="accent1">
                    <a:lumMod val="75000"/>
                  </a:schemeClr>
                </a:solidFill>
                <a:cs typeface="新細明體" pitchFamily="18" charset="-120"/>
              </a:rPr>
              <a:t>deriving </a:t>
            </a:r>
            <a:br>
              <a:rPr lang="en-US" altLang="zh-TW" sz="5400" b="1" dirty="0" smtClean="0">
                <a:solidFill>
                  <a:schemeClr val="accent1">
                    <a:lumMod val="75000"/>
                  </a:schemeClr>
                </a:solidFill>
                <a:cs typeface="新細明體" pitchFamily="18" charset="-120"/>
              </a:rPr>
            </a:br>
            <a:r>
              <a:rPr lang="en-US" altLang="zh-TW" sz="5400" b="1" dirty="0" smtClean="0">
                <a:solidFill>
                  <a:schemeClr val="accent1">
                    <a:lumMod val="75000"/>
                  </a:schemeClr>
                </a:solidFill>
                <a:cs typeface="新細明體" pitchFamily="18" charset="-120"/>
              </a:rPr>
              <a:t>high-quality information </a:t>
            </a:r>
            <a:br>
              <a:rPr lang="en-US" altLang="zh-TW" sz="5400" b="1" dirty="0" smtClean="0">
                <a:solidFill>
                  <a:schemeClr val="accent1">
                    <a:lumMod val="75000"/>
                  </a:schemeClr>
                </a:solidFill>
                <a:cs typeface="新細明體" pitchFamily="18" charset="-120"/>
              </a:rPr>
            </a:br>
            <a:r>
              <a:rPr lang="en-US" altLang="zh-TW" sz="5400" b="1" dirty="0" smtClean="0">
                <a:solidFill>
                  <a:schemeClr val="accent1">
                    <a:lumMod val="75000"/>
                  </a:schemeClr>
                </a:solidFill>
                <a:cs typeface="新細明體" pitchFamily="18" charset="-120"/>
              </a:rPr>
              <a:t>from text</a:t>
            </a:r>
          </a:p>
        </p:txBody>
      </p:sp>
      <p:sp>
        <p:nvSpPr>
          <p:cNvPr id="1843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DAAACB9-382A-4438-9AE3-237E0859DE4E}" type="slidenum">
              <a:rPr lang="zh-TW" altLang="en-US" sz="1200">
                <a:solidFill>
                  <a:srgbClr val="898989"/>
                </a:solidFill>
                <a:ea typeface="MS PGothic" pitchFamily="34" charset="-128"/>
              </a:rPr>
              <a:pPr eaLnBrk="1" hangingPunct="1">
                <a:spcBef>
                  <a:spcPct val="0"/>
                </a:spcBef>
                <a:buFontTx/>
                <a:buNone/>
              </a:pPr>
              <a:t>166</a:t>
            </a:fld>
            <a:endParaRPr lang="zh-TW" altLang="en-US" sz="1200">
              <a:solidFill>
                <a:srgbClr val="898989"/>
              </a:solidFill>
              <a:ea typeface="MS PGothic" pitchFamily="34" charset="-128"/>
            </a:endParaRPr>
          </a:p>
        </p:txBody>
      </p:sp>
      <p:sp>
        <p:nvSpPr>
          <p:cNvPr id="18437" name="矩形 4"/>
          <p:cNvSpPr>
            <a:spLocks noChangeArrowheads="1"/>
          </p:cNvSpPr>
          <p:nvPr/>
        </p:nvSpPr>
        <p:spPr bwMode="auto">
          <a:xfrm>
            <a:off x="2987675" y="661193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latin typeface="Arial" charset="0"/>
                <a:ea typeface="MS PGothic" pitchFamily="34" charset="-128"/>
                <a:hlinkClick r:id="rId2"/>
              </a:rPr>
              <a:t>http://en.wikipedia.org/wiki/Text_mining</a:t>
            </a:r>
            <a:endParaRPr lang="zh-TW" altLang="en-US" sz="1000">
              <a:latin typeface="Arial" charset="0"/>
              <a:ea typeface="MS PGothic" pitchFamily="34" charset="-128"/>
            </a:endParaRPr>
          </a:p>
        </p:txBody>
      </p:sp>
    </p:spTree>
    <p:extLst>
      <p:ext uri="{BB962C8B-B14F-4D97-AF65-F5344CB8AC3E}">
        <p14:creationId xmlns:p14="http://schemas.microsoft.com/office/powerpoint/2010/main" val="176628413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a:xfrm>
            <a:off x="457200" y="274638"/>
            <a:ext cx="8229600" cy="922337"/>
          </a:xfrm>
        </p:spPr>
        <p:txBody>
          <a:bodyPr/>
          <a:lstStyle/>
          <a:p>
            <a:r>
              <a:rPr lang="en-US" altLang="zh-TW" smtClean="0">
                <a:solidFill>
                  <a:schemeClr val="accent1"/>
                </a:solidFill>
              </a:rPr>
              <a:t>Typical Text Mining Tasks</a:t>
            </a:r>
          </a:p>
        </p:txBody>
      </p:sp>
      <p:sp>
        <p:nvSpPr>
          <p:cNvPr id="19459" name="內容版面配置區 2"/>
          <p:cNvSpPr>
            <a:spLocks noGrp="1"/>
          </p:cNvSpPr>
          <p:nvPr>
            <p:ph idx="1"/>
          </p:nvPr>
        </p:nvSpPr>
        <p:spPr>
          <a:xfrm>
            <a:off x="395288" y="1196975"/>
            <a:ext cx="8229600" cy="4895850"/>
          </a:xfrm>
        </p:spPr>
        <p:txBody>
          <a:bodyPr/>
          <a:lstStyle/>
          <a:p>
            <a:r>
              <a:rPr lang="en-US" altLang="zh-TW" dirty="0" smtClean="0">
                <a:solidFill>
                  <a:srgbClr val="FF0000"/>
                </a:solidFill>
              </a:rPr>
              <a:t>Text categorization</a:t>
            </a:r>
          </a:p>
          <a:p>
            <a:r>
              <a:rPr lang="en-US" altLang="zh-TW" dirty="0" smtClean="0"/>
              <a:t>Text clustering</a:t>
            </a:r>
          </a:p>
          <a:p>
            <a:r>
              <a:rPr lang="en-US" altLang="zh-TW" dirty="0" smtClean="0"/>
              <a:t>Concept/entity extraction</a:t>
            </a:r>
          </a:p>
          <a:p>
            <a:r>
              <a:rPr lang="en-US" altLang="zh-TW" dirty="0" smtClean="0"/>
              <a:t>Production of granular taxonomies</a:t>
            </a:r>
          </a:p>
          <a:p>
            <a:r>
              <a:rPr lang="en-US" altLang="zh-TW" dirty="0" smtClean="0">
                <a:solidFill>
                  <a:srgbClr val="FF0000"/>
                </a:solidFill>
              </a:rPr>
              <a:t>Sentiment analysis</a:t>
            </a:r>
          </a:p>
          <a:p>
            <a:r>
              <a:rPr lang="en-US" altLang="zh-TW" dirty="0" smtClean="0">
                <a:solidFill>
                  <a:srgbClr val="FF0000"/>
                </a:solidFill>
              </a:rPr>
              <a:t>Document summarization</a:t>
            </a:r>
          </a:p>
          <a:p>
            <a:r>
              <a:rPr lang="en-US" altLang="zh-TW" dirty="0" smtClean="0"/>
              <a:t>Entity relation modeling</a:t>
            </a:r>
          </a:p>
          <a:p>
            <a:pPr lvl="1"/>
            <a:r>
              <a:rPr lang="en-US" altLang="zh-TW" dirty="0" smtClean="0"/>
              <a:t>i.e., learning relations between named entities.</a:t>
            </a:r>
            <a:endParaRPr lang="zh-TW" altLang="en-US" dirty="0" smtClean="0"/>
          </a:p>
        </p:txBody>
      </p:sp>
      <p:sp>
        <p:nvSpPr>
          <p:cNvPr id="1946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CEC7FF9-BEA8-4E8F-BC63-8D054280F165}" type="slidenum">
              <a:rPr lang="zh-TW" altLang="en-US" sz="1200">
                <a:solidFill>
                  <a:srgbClr val="898989"/>
                </a:solidFill>
                <a:ea typeface="MS PGothic" pitchFamily="34" charset="-128"/>
              </a:rPr>
              <a:pPr eaLnBrk="1" hangingPunct="1">
                <a:spcBef>
                  <a:spcPct val="0"/>
                </a:spcBef>
                <a:buFontTx/>
                <a:buNone/>
              </a:pPr>
              <a:t>167</a:t>
            </a:fld>
            <a:endParaRPr lang="zh-TW" altLang="en-US" sz="1200">
              <a:solidFill>
                <a:srgbClr val="898989"/>
              </a:solidFill>
              <a:ea typeface="MS PGothic" pitchFamily="34" charset="-128"/>
            </a:endParaRPr>
          </a:p>
        </p:txBody>
      </p:sp>
      <p:sp>
        <p:nvSpPr>
          <p:cNvPr id="19461" name="矩形 4"/>
          <p:cNvSpPr>
            <a:spLocks noChangeArrowheads="1"/>
          </p:cNvSpPr>
          <p:nvPr/>
        </p:nvSpPr>
        <p:spPr bwMode="auto">
          <a:xfrm>
            <a:off x="2987675" y="661193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latin typeface="Arial" charset="0"/>
                <a:ea typeface="MS PGothic" pitchFamily="34" charset="-128"/>
                <a:hlinkClick r:id="rId2"/>
              </a:rPr>
              <a:t>http://en.wikipedia.org/wiki/Text_mining</a:t>
            </a:r>
            <a:endParaRPr lang="zh-TW" altLang="en-US" sz="1000">
              <a:latin typeface="Arial" charset="0"/>
              <a:ea typeface="MS PGothic" pitchFamily="34" charset="-128"/>
            </a:endParaRPr>
          </a:p>
        </p:txBody>
      </p:sp>
    </p:spTree>
    <p:extLst>
      <p:ext uri="{BB962C8B-B14F-4D97-AF65-F5344CB8AC3E}">
        <p14:creationId xmlns:p14="http://schemas.microsoft.com/office/powerpoint/2010/main" val="127100446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p:txBody>
          <a:bodyPr/>
          <a:lstStyle/>
          <a:p>
            <a:r>
              <a:rPr lang="en-US" altLang="zh-TW" smtClean="0">
                <a:solidFill>
                  <a:schemeClr val="accent1"/>
                </a:solidFill>
              </a:rPr>
              <a:t>Web Mining</a:t>
            </a:r>
            <a:endParaRPr lang="zh-TW" altLang="en-US" smtClean="0">
              <a:solidFill>
                <a:schemeClr val="accent1"/>
              </a:solidFill>
            </a:endParaRPr>
          </a:p>
        </p:txBody>
      </p:sp>
      <p:sp>
        <p:nvSpPr>
          <p:cNvPr id="20483" name="內容版面配置區 2"/>
          <p:cNvSpPr>
            <a:spLocks noGrp="1"/>
          </p:cNvSpPr>
          <p:nvPr>
            <p:ph idx="1"/>
          </p:nvPr>
        </p:nvSpPr>
        <p:spPr/>
        <p:txBody>
          <a:bodyPr/>
          <a:lstStyle/>
          <a:p>
            <a:r>
              <a:rPr lang="en-US" altLang="zh-TW" smtClean="0"/>
              <a:t>Web mining </a:t>
            </a:r>
          </a:p>
          <a:p>
            <a:pPr lvl="1"/>
            <a:r>
              <a:rPr lang="en-US" altLang="zh-TW" smtClean="0"/>
              <a:t>discover useful information or knowledge from the </a:t>
            </a:r>
            <a:r>
              <a:rPr lang="en-US" altLang="zh-TW" b="1" smtClean="0"/>
              <a:t>Web hyperlink structure, page content, and usage data.</a:t>
            </a:r>
          </a:p>
          <a:p>
            <a:r>
              <a:rPr lang="en-US" altLang="zh-TW" smtClean="0"/>
              <a:t>Three types of web mining tasks</a:t>
            </a:r>
          </a:p>
          <a:p>
            <a:pPr lvl="1"/>
            <a:r>
              <a:rPr lang="en-US" altLang="zh-TW" smtClean="0"/>
              <a:t>Web structure mining</a:t>
            </a:r>
          </a:p>
          <a:p>
            <a:pPr lvl="1"/>
            <a:r>
              <a:rPr lang="en-US" altLang="zh-TW" smtClean="0"/>
              <a:t>Web content mining</a:t>
            </a:r>
          </a:p>
          <a:p>
            <a:pPr lvl="1"/>
            <a:r>
              <a:rPr lang="en-US" altLang="zh-TW" smtClean="0"/>
              <a:t>Web usage mining</a:t>
            </a:r>
            <a:endParaRPr lang="zh-TW" altLang="en-US" smtClean="0"/>
          </a:p>
        </p:txBody>
      </p:sp>
      <p:sp>
        <p:nvSpPr>
          <p:cNvPr id="2048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B150F6C-3441-47D5-B60E-D457E736D78E}" type="slidenum">
              <a:rPr lang="zh-TW" altLang="en-US" sz="1200">
                <a:solidFill>
                  <a:srgbClr val="898989"/>
                </a:solidFill>
                <a:ea typeface="MS PGothic" pitchFamily="34" charset="-128"/>
              </a:rPr>
              <a:pPr eaLnBrk="1" hangingPunct="1">
                <a:spcBef>
                  <a:spcPct val="0"/>
                </a:spcBef>
                <a:buFontTx/>
                <a:buNone/>
              </a:pPr>
              <a:t>168</a:t>
            </a:fld>
            <a:endParaRPr lang="zh-TW" altLang="en-US" sz="1200">
              <a:solidFill>
                <a:srgbClr val="898989"/>
              </a:solidFill>
              <a:ea typeface="MS PGothic" pitchFamily="34" charset="-128"/>
            </a:endParaRPr>
          </a:p>
        </p:txBody>
      </p:sp>
      <p:sp>
        <p:nvSpPr>
          <p:cNvPr id="5" name="頁尾版面配置區 3"/>
          <p:cNvSpPr>
            <a:spLocks noGrp="1"/>
          </p:cNvSpPr>
          <p:nvPr>
            <p:ph type="ftr" sz="quarter" idx="11"/>
          </p:nvPr>
        </p:nvSpPr>
        <p:spPr>
          <a:xfrm>
            <a:off x="2268538" y="6669088"/>
            <a:ext cx="5183187" cy="188912"/>
          </a:xfrm>
        </p:spPr>
        <p:txBody>
          <a:bodyPr rtlCol="0"/>
          <a:lstStyle/>
          <a:p>
            <a:pPr fontAlgn="auto">
              <a:spcBef>
                <a:spcPts val="0"/>
              </a:spcBef>
              <a:spcAft>
                <a:spcPts val="0"/>
              </a:spcAft>
              <a:defRPr/>
            </a:pPr>
            <a:r>
              <a:rPr lang="en-US" altLang="zh-TW" sz="1000" dirty="0">
                <a:solidFill>
                  <a:schemeClr val="tx1">
                    <a:tint val="75000"/>
                  </a:schemeClr>
                </a:solidFill>
                <a:latin typeface="+mn-lt"/>
                <a:ea typeface="+mn-ea"/>
              </a:rPr>
              <a:t>Source: Bing Liu (2009) Web Data Mining: Exploring Hyperlinks, Contents, and Usage Data</a:t>
            </a:r>
          </a:p>
        </p:txBody>
      </p:sp>
    </p:spTree>
    <p:extLst>
      <p:ext uri="{BB962C8B-B14F-4D97-AF65-F5344CB8AC3E}">
        <p14:creationId xmlns:p14="http://schemas.microsoft.com/office/powerpoint/2010/main" val="75218973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zh-TW" smtClean="0">
                <a:solidFill>
                  <a:schemeClr val="accent1"/>
                </a:solidFill>
              </a:rPr>
              <a:t>Text Mining Concepts</a:t>
            </a:r>
          </a:p>
        </p:txBody>
      </p:sp>
      <p:sp>
        <p:nvSpPr>
          <p:cNvPr id="21507" name="Content Placeholder 2"/>
          <p:cNvSpPr>
            <a:spLocks noGrp="1"/>
          </p:cNvSpPr>
          <p:nvPr>
            <p:ph idx="1"/>
          </p:nvPr>
        </p:nvSpPr>
        <p:spPr>
          <a:xfrm>
            <a:off x="468313" y="1447800"/>
            <a:ext cx="8523287" cy="4800600"/>
          </a:xfrm>
        </p:spPr>
        <p:txBody>
          <a:bodyPr/>
          <a:lstStyle/>
          <a:p>
            <a:pPr eaLnBrk="1" hangingPunct="1"/>
            <a:r>
              <a:rPr lang="en-US" altLang="zh-TW" sz="2800" smtClean="0">
                <a:solidFill>
                  <a:srgbClr val="FF0000"/>
                </a:solidFill>
                <a:ea typeface="MS PGothic" pitchFamily="34" charset="-128"/>
              </a:rPr>
              <a:t>85-90</a:t>
            </a:r>
            <a:r>
              <a:rPr lang="en-US" altLang="zh-TW" sz="2800" smtClean="0">
                <a:ea typeface="MS PGothic" pitchFamily="34" charset="-128"/>
              </a:rPr>
              <a:t> percent of all corporate data is in some kind of </a:t>
            </a:r>
            <a:r>
              <a:rPr lang="en-US" altLang="zh-TW" sz="2800" smtClean="0">
                <a:solidFill>
                  <a:srgbClr val="FF0000"/>
                </a:solidFill>
                <a:ea typeface="MS PGothic" pitchFamily="34" charset="-128"/>
              </a:rPr>
              <a:t>unstructured form </a:t>
            </a:r>
            <a:r>
              <a:rPr lang="en-US" altLang="zh-TW" sz="2800" smtClean="0">
                <a:ea typeface="MS PGothic" pitchFamily="34" charset="-128"/>
              </a:rPr>
              <a:t>(e.g., </a:t>
            </a:r>
            <a:r>
              <a:rPr lang="en-US" altLang="zh-TW" sz="2800" smtClean="0">
                <a:solidFill>
                  <a:srgbClr val="FF0000"/>
                </a:solidFill>
                <a:ea typeface="MS PGothic" pitchFamily="34" charset="-128"/>
              </a:rPr>
              <a:t>text</a:t>
            </a:r>
            <a:r>
              <a:rPr lang="en-US" altLang="zh-TW" sz="2800" smtClean="0">
                <a:ea typeface="MS PGothic" pitchFamily="34" charset="-128"/>
              </a:rPr>
              <a:t>) </a:t>
            </a:r>
          </a:p>
          <a:p>
            <a:pPr eaLnBrk="1" hangingPunct="1"/>
            <a:r>
              <a:rPr lang="en-US" altLang="zh-TW" sz="2800" smtClean="0">
                <a:ea typeface="MS PGothic" pitchFamily="34" charset="-128"/>
              </a:rPr>
              <a:t>Unstructured corporate data is doubling in size every 18 months</a:t>
            </a:r>
          </a:p>
          <a:p>
            <a:pPr eaLnBrk="1" hangingPunct="1"/>
            <a:r>
              <a:rPr lang="en-US" altLang="zh-TW" sz="2800" smtClean="0">
                <a:ea typeface="MS PGothic" pitchFamily="34" charset="-128"/>
              </a:rPr>
              <a:t>Tapping into these information sources is not an option, but a need to stay competitive</a:t>
            </a:r>
          </a:p>
          <a:p>
            <a:pPr eaLnBrk="1" hangingPunct="1"/>
            <a:r>
              <a:rPr lang="en-US" altLang="zh-TW" sz="2800" smtClean="0">
                <a:ea typeface="MS PGothic" pitchFamily="34" charset="-128"/>
              </a:rPr>
              <a:t>Answer: </a:t>
            </a:r>
            <a:r>
              <a:rPr lang="en-US" altLang="zh-TW" sz="2800" smtClean="0">
                <a:solidFill>
                  <a:srgbClr val="FF0000"/>
                </a:solidFill>
                <a:ea typeface="MS PGothic" pitchFamily="34" charset="-128"/>
              </a:rPr>
              <a:t>text mining</a:t>
            </a:r>
          </a:p>
          <a:p>
            <a:pPr lvl="1" eaLnBrk="1" hangingPunct="1"/>
            <a:r>
              <a:rPr lang="en-US" altLang="zh-TW" sz="2400" smtClean="0">
                <a:solidFill>
                  <a:srgbClr val="FF0000"/>
                </a:solidFill>
                <a:ea typeface="新細明體" pitchFamily="18" charset="-120"/>
              </a:rPr>
              <a:t>A semi-automated process of extracting knowledge from unstructured data sources</a:t>
            </a:r>
          </a:p>
          <a:p>
            <a:pPr lvl="1" eaLnBrk="1" hangingPunct="1"/>
            <a:r>
              <a:rPr lang="en-US" altLang="zh-TW" sz="2400" smtClean="0">
                <a:ea typeface="新細明體" pitchFamily="18" charset="-120"/>
              </a:rPr>
              <a:t>a.k.a. </a:t>
            </a:r>
            <a:r>
              <a:rPr lang="en-US" altLang="zh-TW" sz="2400" smtClean="0">
                <a:solidFill>
                  <a:srgbClr val="FF0000"/>
                </a:solidFill>
                <a:ea typeface="新細明體" pitchFamily="18" charset="-120"/>
              </a:rPr>
              <a:t>text data mining </a:t>
            </a:r>
            <a:r>
              <a:rPr lang="en-US" altLang="zh-TW" sz="2400" smtClean="0">
                <a:ea typeface="新細明體" pitchFamily="18" charset="-120"/>
              </a:rPr>
              <a:t>or </a:t>
            </a:r>
            <a:r>
              <a:rPr lang="en-US" altLang="zh-TW" sz="2400" smtClean="0">
                <a:solidFill>
                  <a:srgbClr val="FF0000"/>
                </a:solidFill>
                <a:ea typeface="新細明體" pitchFamily="18" charset="-120"/>
              </a:rPr>
              <a:t>knowledge discovery in textual databases</a:t>
            </a:r>
          </a:p>
        </p:txBody>
      </p:sp>
      <p:sp>
        <p:nvSpPr>
          <p:cNvPr id="21508"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1509"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28AD94E-2FCD-464D-8098-58EA139604A9}" type="slidenum">
              <a:rPr lang="en-US" altLang="zh-TW" sz="1200">
                <a:solidFill>
                  <a:srgbClr val="898989"/>
                </a:solidFill>
                <a:ea typeface="MS PGothic" pitchFamily="34" charset="-128"/>
              </a:rPr>
              <a:pPr eaLnBrk="1" hangingPunct="1">
                <a:spcBef>
                  <a:spcPct val="0"/>
                </a:spcBef>
                <a:buFontTx/>
                <a:buNone/>
              </a:pPr>
              <a:t>169</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964197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內容版面配置區 2"/>
          <p:cNvSpPr>
            <a:spLocks noGrp="1"/>
          </p:cNvSpPr>
          <p:nvPr>
            <p:ph idx="1"/>
          </p:nvPr>
        </p:nvSpPr>
        <p:spPr>
          <a:xfrm>
            <a:off x="250825" y="1557338"/>
            <a:ext cx="8435975" cy="4568825"/>
          </a:xfrm>
        </p:spPr>
        <p:txBody>
          <a:bodyPr/>
          <a:lstStyle/>
          <a:p>
            <a:pPr>
              <a:buFont typeface="Arial" charset="0"/>
              <a:buNone/>
            </a:pPr>
            <a:r>
              <a:rPr lang="en-US" altLang="zh-TW" sz="2800" smtClean="0"/>
              <a:t>“(1) I bought an </a:t>
            </a:r>
            <a:r>
              <a:rPr lang="en-US" altLang="zh-TW" sz="2800" u="sng" smtClean="0"/>
              <a:t>iPhone</a:t>
            </a:r>
            <a:r>
              <a:rPr lang="en-US" altLang="zh-TW" sz="2800" smtClean="0"/>
              <a:t> a few days ago. </a:t>
            </a:r>
          </a:p>
          <a:p>
            <a:pPr>
              <a:buFont typeface="Arial" charset="0"/>
              <a:buNone/>
            </a:pPr>
            <a:r>
              <a:rPr lang="en-US" altLang="zh-TW" sz="2800" smtClean="0"/>
              <a:t>(2) </a:t>
            </a:r>
            <a:r>
              <a:rPr lang="en-US" altLang="zh-TW" sz="2800" smtClean="0">
                <a:solidFill>
                  <a:srgbClr val="FF0000"/>
                </a:solidFill>
              </a:rPr>
              <a:t>It was such a </a:t>
            </a:r>
            <a:r>
              <a:rPr lang="en-US" altLang="zh-TW" sz="2800" b="1" smtClean="0">
                <a:solidFill>
                  <a:srgbClr val="FF0000"/>
                </a:solidFill>
              </a:rPr>
              <a:t>nice</a:t>
            </a:r>
            <a:r>
              <a:rPr lang="en-US" altLang="zh-TW" sz="2800" smtClean="0">
                <a:solidFill>
                  <a:srgbClr val="FF0000"/>
                </a:solidFill>
              </a:rPr>
              <a:t> phone.</a:t>
            </a:r>
          </a:p>
          <a:p>
            <a:pPr>
              <a:buFont typeface="Arial" charset="0"/>
              <a:buNone/>
            </a:pPr>
            <a:r>
              <a:rPr lang="en-US" altLang="zh-TW" sz="2800" smtClean="0"/>
              <a:t>(3) </a:t>
            </a:r>
            <a:r>
              <a:rPr lang="en-US" altLang="zh-TW" sz="2800" smtClean="0">
                <a:solidFill>
                  <a:srgbClr val="FF0000"/>
                </a:solidFill>
              </a:rPr>
              <a:t>The </a:t>
            </a:r>
            <a:r>
              <a:rPr lang="en-US" altLang="zh-TW" sz="2800" u="sng" smtClean="0">
                <a:solidFill>
                  <a:srgbClr val="FF0000"/>
                </a:solidFill>
              </a:rPr>
              <a:t>touch screen </a:t>
            </a:r>
            <a:r>
              <a:rPr lang="en-US" altLang="zh-TW" sz="2800" smtClean="0">
                <a:solidFill>
                  <a:srgbClr val="FF0000"/>
                </a:solidFill>
              </a:rPr>
              <a:t>was really </a:t>
            </a:r>
            <a:r>
              <a:rPr lang="en-US" altLang="zh-TW" sz="2800" b="1" smtClean="0">
                <a:solidFill>
                  <a:srgbClr val="FF0000"/>
                </a:solidFill>
              </a:rPr>
              <a:t>cool</a:t>
            </a:r>
            <a:r>
              <a:rPr lang="en-US" altLang="zh-TW" sz="2800" smtClean="0">
                <a:solidFill>
                  <a:srgbClr val="FF0000"/>
                </a:solidFill>
              </a:rPr>
              <a:t>. </a:t>
            </a:r>
          </a:p>
          <a:p>
            <a:pPr>
              <a:buFont typeface="Arial" charset="0"/>
              <a:buNone/>
            </a:pPr>
            <a:r>
              <a:rPr lang="en-US" altLang="zh-TW" sz="2800" smtClean="0"/>
              <a:t>(4) </a:t>
            </a:r>
            <a:r>
              <a:rPr lang="en-US" altLang="zh-TW" sz="2800" smtClean="0">
                <a:solidFill>
                  <a:srgbClr val="FF0000"/>
                </a:solidFill>
              </a:rPr>
              <a:t>The </a:t>
            </a:r>
            <a:r>
              <a:rPr lang="en-US" altLang="zh-TW" sz="2800" u="sng" smtClean="0">
                <a:solidFill>
                  <a:srgbClr val="FF0000"/>
                </a:solidFill>
              </a:rPr>
              <a:t>voice quality </a:t>
            </a:r>
            <a:r>
              <a:rPr lang="en-US" altLang="zh-TW" sz="2800" smtClean="0">
                <a:solidFill>
                  <a:srgbClr val="FF0000"/>
                </a:solidFill>
              </a:rPr>
              <a:t>was </a:t>
            </a:r>
            <a:r>
              <a:rPr lang="en-US" altLang="zh-TW" sz="2800" b="1" smtClean="0">
                <a:solidFill>
                  <a:srgbClr val="FF0000"/>
                </a:solidFill>
              </a:rPr>
              <a:t>clear</a:t>
            </a:r>
            <a:r>
              <a:rPr lang="en-US" altLang="zh-TW" sz="2800" smtClean="0">
                <a:solidFill>
                  <a:srgbClr val="FF0000"/>
                </a:solidFill>
              </a:rPr>
              <a:t> too.</a:t>
            </a:r>
            <a:r>
              <a:rPr lang="en-US" altLang="zh-TW" sz="2800" smtClean="0"/>
              <a:t> </a:t>
            </a:r>
          </a:p>
          <a:p>
            <a:pPr>
              <a:buFont typeface="Arial" charset="0"/>
              <a:buNone/>
            </a:pPr>
            <a:r>
              <a:rPr lang="en-US" altLang="zh-TW" sz="2800" smtClean="0"/>
              <a:t>(5) </a:t>
            </a:r>
            <a:r>
              <a:rPr lang="en-US" altLang="zh-TW" sz="2800" smtClean="0">
                <a:solidFill>
                  <a:srgbClr val="00B050"/>
                </a:solidFill>
              </a:rPr>
              <a:t>However, my mother was mad with me as I did not tell her before I bought it</a:t>
            </a:r>
            <a:r>
              <a:rPr lang="en-US" altLang="zh-TW" sz="2800" smtClean="0"/>
              <a:t>. </a:t>
            </a:r>
          </a:p>
          <a:p>
            <a:pPr>
              <a:buFont typeface="Arial" charset="0"/>
              <a:buNone/>
            </a:pPr>
            <a:r>
              <a:rPr lang="en-US" altLang="zh-TW" sz="2800" smtClean="0"/>
              <a:t>(6) </a:t>
            </a:r>
            <a:r>
              <a:rPr lang="en-US" altLang="zh-TW" sz="2800" smtClean="0">
                <a:solidFill>
                  <a:srgbClr val="00B050"/>
                </a:solidFill>
              </a:rPr>
              <a:t>She also thought the phone was too </a:t>
            </a:r>
            <a:r>
              <a:rPr lang="en-US" altLang="zh-TW" sz="2800" b="1" u="sng" smtClean="0">
                <a:solidFill>
                  <a:srgbClr val="00B050"/>
                </a:solidFill>
              </a:rPr>
              <a:t>expensive</a:t>
            </a:r>
            <a:r>
              <a:rPr lang="en-US" altLang="zh-TW" sz="2800" smtClean="0">
                <a:solidFill>
                  <a:srgbClr val="00B050"/>
                </a:solidFill>
              </a:rPr>
              <a:t>, and wanted me to return it to the shop.</a:t>
            </a:r>
            <a:r>
              <a:rPr lang="en-US" altLang="zh-TW" sz="2800" smtClean="0"/>
              <a:t> … ”</a:t>
            </a:r>
            <a:endParaRPr lang="zh-TW" altLang="en-US" sz="2800" smtClean="0"/>
          </a:p>
        </p:txBody>
      </p:sp>
      <p:sp>
        <p:nvSpPr>
          <p:cNvPr id="5632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EAF1D4B-6B1D-492E-BD02-B66E0A30FBD6}" type="slidenum">
              <a:rPr lang="zh-TW" altLang="en-US" sz="1200">
                <a:solidFill>
                  <a:srgbClr val="898989"/>
                </a:solidFill>
              </a:rPr>
              <a:pPr eaLnBrk="1" hangingPunct="1">
                <a:spcBef>
                  <a:spcPct val="0"/>
                </a:spcBef>
                <a:buFontTx/>
                <a:buNone/>
              </a:pPr>
              <a:t>17</a:t>
            </a:fld>
            <a:endParaRPr lang="zh-TW" altLang="en-US" sz="1200">
              <a:solidFill>
                <a:srgbClr val="898989"/>
              </a:solidFill>
            </a:endParaRPr>
          </a:p>
        </p:txBody>
      </p:sp>
      <p:sp>
        <p:nvSpPr>
          <p:cNvPr id="56324"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sp>
        <p:nvSpPr>
          <p:cNvPr id="56325" name="文字方塊 5"/>
          <p:cNvSpPr txBox="1">
            <a:spLocks noChangeArrowheads="1"/>
          </p:cNvSpPr>
          <p:nvPr/>
        </p:nvSpPr>
        <p:spPr bwMode="auto">
          <a:xfrm>
            <a:off x="7667625" y="2565400"/>
            <a:ext cx="1476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b="1">
                <a:solidFill>
                  <a:srgbClr val="FF0000"/>
                </a:solidFill>
                <a:latin typeface="Arial" charset="0"/>
              </a:rPr>
              <a:t>+Positive Opinion</a:t>
            </a:r>
            <a:endParaRPr lang="zh-TW" altLang="en-US" sz="1800" b="1">
              <a:solidFill>
                <a:srgbClr val="FF0000"/>
              </a:solidFill>
              <a:latin typeface="Arial" charset="0"/>
            </a:endParaRPr>
          </a:p>
        </p:txBody>
      </p:sp>
      <p:sp>
        <p:nvSpPr>
          <p:cNvPr id="56326" name="文字方塊 6"/>
          <p:cNvSpPr txBox="1">
            <a:spLocks noChangeArrowheads="1"/>
          </p:cNvSpPr>
          <p:nvPr/>
        </p:nvSpPr>
        <p:spPr bwMode="auto">
          <a:xfrm>
            <a:off x="7740650" y="5229225"/>
            <a:ext cx="1403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b="1">
                <a:solidFill>
                  <a:srgbClr val="00B050"/>
                </a:solidFill>
                <a:latin typeface="Arial" charset="0"/>
              </a:rPr>
              <a:t>-Negative Opinion</a:t>
            </a:r>
            <a:endParaRPr lang="zh-TW" altLang="en-US" sz="1800" b="1">
              <a:solidFill>
                <a:srgbClr val="00B050"/>
              </a:solidFill>
              <a:latin typeface="Arial" charset="0"/>
            </a:endParaRPr>
          </a:p>
        </p:txBody>
      </p:sp>
      <p:sp>
        <p:nvSpPr>
          <p:cNvPr id="56327" name="標題 1"/>
          <p:cNvSpPr txBox="1">
            <a:spLocks/>
          </p:cNvSpPr>
          <p:nvPr/>
        </p:nvSpPr>
        <p:spPr bwMode="auto">
          <a:xfrm>
            <a:off x="457200" y="115888"/>
            <a:ext cx="82296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4400" b="1">
                <a:solidFill>
                  <a:schemeClr val="accent1"/>
                </a:solidFill>
                <a:ea typeface="標楷體" pitchFamily="65" charset="-120"/>
              </a:rPr>
              <a:t>Example of Opinion:</a:t>
            </a:r>
            <a:br>
              <a:rPr kumimoji="0" lang="en-US" altLang="zh-TW" sz="4400" b="1">
                <a:solidFill>
                  <a:schemeClr val="accent1"/>
                </a:solidFill>
                <a:ea typeface="標楷體" pitchFamily="65" charset="-120"/>
              </a:rPr>
            </a:br>
            <a:r>
              <a:rPr kumimoji="0" lang="en-US" altLang="zh-TW" sz="4400" b="1">
                <a:solidFill>
                  <a:schemeClr val="accent1"/>
                </a:solidFill>
                <a:ea typeface="標楷體" pitchFamily="65" charset="-120"/>
              </a:rPr>
              <a:t>review segment on iPhone</a:t>
            </a:r>
            <a:endParaRPr kumimoji="0" lang="zh-TW" altLang="en-US" sz="4400" b="1">
              <a:solidFill>
                <a:schemeClr val="accent1"/>
              </a:solidFill>
              <a:ea typeface="標楷體" pitchFamily="65" charset="-120"/>
            </a:endParaRPr>
          </a:p>
        </p:txBody>
      </p:sp>
      <p:pic>
        <p:nvPicPr>
          <p:cNvPr id="56328"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16688" y="2416175"/>
            <a:ext cx="94297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9"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62725" y="5070475"/>
            <a:ext cx="9334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596101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zh-TW" smtClean="0">
                <a:solidFill>
                  <a:schemeClr val="accent1"/>
                </a:solidFill>
              </a:rPr>
              <a:t>Data Mining versus Text Mining</a:t>
            </a:r>
          </a:p>
        </p:txBody>
      </p:sp>
      <p:sp>
        <p:nvSpPr>
          <p:cNvPr id="22531" name="Content Placeholder 2"/>
          <p:cNvSpPr>
            <a:spLocks noGrp="1"/>
          </p:cNvSpPr>
          <p:nvPr>
            <p:ph idx="1"/>
          </p:nvPr>
        </p:nvSpPr>
        <p:spPr>
          <a:xfrm>
            <a:off x="323850" y="1557338"/>
            <a:ext cx="8496300" cy="4800600"/>
          </a:xfrm>
        </p:spPr>
        <p:txBody>
          <a:bodyPr/>
          <a:lstStyle/>
          <a:p>
            <a:pPr eaLnBrk="1" hangingPunct="1"/>
            <a:r>
              <a:rPr lang="en-US" altLang="zh-TW" smtClean="0">
                <a:ea typeface="MS PGothic" pitchFamily="34" charset="-128"/>
              </a:rPr>
              <a:t>Both seek for novel and useful patterns</a:t>
            </a:r>
          </a:p>
          <a:p>
            <a:pPr eaLnBrk="1" hangingPunct="1"/>
            <a:r>
              <a:rPr lang="en-US" altLang="zh-TW" smtClean="0">
                <a:ea typeface="MS PGothic" pitchFamily="34" charset="-128"/>
              </a:rPr>
              <a:t>Both are semi-automated processes</a:t>
            </a:r>
          </a:p>
          <a:p>
            <a:pPr eaLnBrk="1" hangingPunct="1"/>
            <a:r>
              <a:rPr lang="en-US" altLang="zh-TW" smtClean="0">
                <a:ea typeface="MS PGothic" pitchFamily="34" charset="-128"/>
              </a:rPr>
              <a:t>Difference is the nature of the data: </a:t>
            </a:r>
          </a:p>
          <a:p>
            <a:pPr lvl="1" eaLnBrk="1" hangingPunct="1"/>
            <a:r>
              <a:rPr lang="en-US" altLang="zh-TW" smtClean="0">
                <a:ea typeface="新細明體" pitchFamily="18" charset="-120"/>
              </a:rPr>
              <a:t>Structured versus unstructured data</a:t>
            </a:r>
          </a:p>
          <a:p>
            <a:pPr lvl="1" eaLnBrk="1" hangingPunct="1"/>
            <a:r>
              <a:rPr lang="en-US" altLang="zh-TW" smtClean="0">
                <a:solidFill>
                  <a:srgbClr val="FF3300"/>
                </a:solidFill>
                <a:ea typeface="新細明體" pitchFamily="18" charset="-120"/>
              </a:rPr>
              <a:t>Structured data: </a:t>
            </a:r>
            <a:r>
              <a:rPr lang="en-US" altLang="zh-TW" smtClean="0">
                <a:ea typeface="新細明體" pitchFamily="18" charset="-120"/>
              </a:rPr>
              <a:t>in databases</a:t>
            </a:r>
          </a:p>
          <a:p>
            <a:pPr lvl="1" eaLnBrk="1" hangingPunct="1"/>
            <a:r>
              <a:rPr lang="en-US" altLang="zh-TW" smtClean="0">
                <a:solidFill>
                  <a:srgbClr val="FF3300"/>
                </a:solidFill>
                <a:ea typeface="新細明體" pitchFamily="18" charset="-120"/>
              </a:rPr>
              <a:t>Unstructured data:</a:t>
            </a:r>
            <a:r>
              <a:rPr lang="en-US" altLang="zh-TW" smtClean="0">
                <a:ea typeface="新細明體" pitchFamily="18" charset="-120"/>
              </a:rPr>
              <a:t> Word documents, PDF files, text excerpts, XML files, and so on</a:t>
            </a:r>
          </a:p>
          <a:p>
            <a:pPr eaLnBrk="1" hangingPunct="1"/>
            <a:r>
              <a:rPr lang="en-US" altLang="zh-TW" smtClean="0">
                <a:ea typeface="MS PGothic" pitchFamily="34" charset="-128"/>
              </a:rPr>
              <a:t>Text mining – first, impose structure to the data, then mine the structured data </a:t>
            </a:r>
          </a:p>
        </p:txBody>
      </p:sp>
      <p:sp>
        <p:nvSpPr>
          <p:cNvPr id="22532"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2533"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334701F-8930-4ED2-887F-AAC440F2719D}" type="slidenum">
              <a:rPr lang="en-US" altLang="zh-TW" sz="1200">
                <a:solidFill>
                  <a:srgbClr val="898989"/>
                </a:solidFill>
                <a:ea typeface="MS PGothic" pitchFamily="34" charset="-128"/>
              </a:rPr>
              <a:pPr eaLnBrk="1" hangingPunct="1">
                <a:spcBef>
                  <a:spcPct val="0"/>
                </a:spcBef>
                <a:buFontTx/>
                <a:buNone/>
              </a:pPr>
              <a:t>170</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9089615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zh-TW" smtClean="0">
                <a:solidFill>
                  <a:schemeClr val="accent1"/>
                </a:solidFill>
              </a:rPr>
              <a:t>Text Mining Concepts</a:t>
            </a:r>
          </a:p>
        </p:txBody>
      </p:sp>
      <p:sp>
        <p:nvSpPr>
          <p:cNvPr id="23555" name="Content Placeholder 2"/>
          <p:cNvSpPr>
            <a:spLocks noGrp="1"/>
          </p:cNvSpPr>
          <p:nvPr>
            <p:ph idx="1"/>
          </p:nvPr>
        </p:nvSpPr>
        <p:spPr>
          <a:xfrm>
            <a:off x="539750" y="1447800"/>
            <a:ext cx="8064500" cy="4800600"/>
          </a:xfrm>
        </p:spPr>
        <p:txBody>
          <a:bodyPr/>
          <a:lstStyle/>
          <a:p>
            <a:pPr eaLnBrk="1" hangingPunct="1"/>
            <a:r>
              <a:rPr lang="en-US" altLang="zh-TW" sz="2800" smtClean="0">
                <a:ea typeface="MS PGothic" pitchFamily="34" charset="-128"/>
              </a:rPr>
              <a:t>Benefits of text mining are obvious especially in text-rich data environments</a:t>
            </a:r>
          </a:p>
          <a:p>
            <a:pPr lvl="1" eaLnBrk="1" hangingPunct="1"/>
            <a:r>
              <a:rPr lang="en-US" altLang="zh-TW" sz="2400" smtClean="0">
                <a:ea typeface="新細明體" pitchFamily="18" charset="-120"/>
              </a:rPr>
              <a:t>e.g., law (court orders), academic research (research articles), finance (quarterly reports), medicine (discharge summaries), biology (molecular interactions), technology (patent files), marketing (customer comments), etc.  </a:t>
            </a:r>
          </a:p>
          <a:p>
            <a:pPr eaLnBrk="1" hangingPunct="1"/>
            <a:r>
              <a:rPr lang="en-US" altLang="zh-TW" sz="2800" smtClean="0">
                <a:ea typeface="MS PGothic" pitchFamily="34" charset="-128"/>
              </a:rPr>
              <a:t>Electronic communization records (e.g., Email)</a:t>
            </a:r>
          </a:p>
          <a:p>
            <a:pPr lvl="1" eaLnBrk="1" hangingPunct="1"/>
            <a:r>
              <a:rPr lang="en-US" altLang="zh-TW" sz="2300" smtClean="0">
                <a:ea typeface="新細明體" pitchFamily="18" charset="-120"/>
              </a:rPr>
              <a:t>Spam filtering</a:t>
            </a:r>
          </a:p>
          <a:p>
            <a:pPr lvl="1" eaLnBrk="1" hangingPunct="1"/>
            <a:r>
              <a:rPr lang="en-US" altLang="zh-TW" sz="2300" smtClean="0">
                <a:ea typeface="新細明體" pitchFamily="18" charset="-120"/>
              </a:rPr>
              <a:t>Email prioritization and categorization</a:t>
            </a:r>
          </a:p>
          <a:p>
            <a:pPr lvl="1" eaLnBrk="1" hangingPunct="1"/>
            <a:r>
              <a:rPr lang="en-US" altLang="zh-TW" sz="2300" smtClean="0">
                <a:ea typeface="新細明體" pitchFamily="18" charset="-120"/>
              </a:rPr>
              <a:t>Automatic response generation</a:t>
            </a:r>
          </a:p>
        </p:txBody>
      </p:sp>
      <p:sp>
        <p:nvSpPr>
          <p:cNvPr id="23556"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3557"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25713D8-529E-43ED-BC1B-610DF02C201D}" type="slidenum">
              <a:rPr lang="en-US" altLang="zh-TW" sz="1200">
                <a:solidFill>
                  <a:srgbClr val="898989"/>
                </a:solidFill>
                <a:ea typeface="MS PGothic" pitchFamily="34" charset="-128"/>
              </a:rPr>
              <a:pPr eaLnBrk="1" hangingPunct="1">
                <a:spcBef>
                  <a:spcPct val="0"/>
                </a:spcBef>
                <a:buFontTx/>
                <a:buNone/>
              </a:pPr>
              <a:t>171</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5514965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ltLang="zh-TW" smtClean="0">
                <a:solidFill>
                  <a:schemeClr val="accent1"/>
                </a:solidFill>
              </a:rPr>
              <a:t>Text Mining Application Area</a:t>
            </a:r>
          </a:p>
        </p:txBody>
      </p:sp>
      <p:sp>
        <p:nvSpPr>
          <p:cNvPr id="24579" name="Content Placeholder 2"/>
          <p:cNvSpPr>
            <a:spLocks noGrp="1"/>
          </p:cNvSpPr>
          <p:nvPr>
            <p:ph idx="1"/>
          </p:nvPr>
        </p:nvSpPr>
        <p:spPr/>
        <p:txBody>
          <a:bodyPr/>
          <a:lstStyle/>
          <a:p>
            <a:pPr eaLnBrk="1" hangingPunct="1"/>
            <a:r>
              <a:rPr lang="en-US" altLang="zh-TW" smtClean="0">
                <a:ea typeface="MS PGothic" pitchFamily="34" charset="-128"/>
              </a:rPr>
              <a:t>Information extraction</a:t>
            </a:r>
          </a:p>
          <a:p>
            <a:pPr eaLnBrk="1" hangingPunct="1"/>
            <a:r>
              <a:rPr lang="en-US" altLang="zh-TW" smtClean="0">
                <a:ea typeface="MS PGothic" pitchFamily="34" charset="-128"/>
              </a:rPr>
              <a:t>Topic tracking</a:t>
            </a:r>
          </a:p>
          <a:p>
            <a:pPr eaLnBrk="1" hangingPunct="1"/>
            <a:r>
              <a:rPr lang="en-US" altLang="zh-TW" smtClean="0">
                <a:ea typeface="MS PGothic" pitchFamily="34" charset="-128"/>
              </a:rPr>
              <a:t>Summarization</a:t>
            </a:r>
          </a:p>
          <a:p>
            <a:pPr eaLnBrk="1" hangingPunct="1"/>
            <a:r>
              <a:rPr lang="en-US" altLang="zh-TW" smtClean="0">
                <a:ea typeface="MS PGothic" pitchFamily="34" charset="-128"/>
              </a:rPr>
              <a:t>Categorization</a:t>
            </a:r>
          </a:p>
          <a:p>
            <a:pPr eaLnBrk="1" hangingPunct="1"/>
            <a:r>
              <a:rPr lang="en-US" altLang="zh-TW" smtClean="0">
                <a:ea typeface="MS PGothic" pitchFamily="34" charset="-128"/>
              </a:rPr>
              <a:t>Clustering</a:t>
            </a:r>
          </a:p>
          <a:p>
            <a:pPr eaLnBrk="1" hangingPunct="1"/>
            <a:r>
              <a:rPr lang="en-US" altLang="zh-TW" smtClean="0">
                <a:ea typeface="MS PGothic" pitchFamily="34" charset="-128"/>
              </a:rPr>
              <a:t>Concept linking</a:t>
            </a:r>
          </a:p>
          <a:p>
            <a:pPr eaLnBrk="1" hangingPunct="1"/>
            <a:r>
              <a:rPr lang="en-US" altLang="zh-TW" smtClean="0">
                <a:ea typeface="MS PGothic" pitchFamily="34" charset="-128"/>
              </a:rPr>
              <a:t>Question answering</a:t>
            </a:r>
          </a:p>
        </p:txBody>
      </p:sp>
      <p:sp>
        <p:nvSpPr>
          <p:cNvPr id="24580"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4581"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1A874E8-79E9-48F8-A281-9421B5CF8281}" type="slidenum">
              <a:rPr lang="en-US" altLang="zh-TW" sz="1200">
                <a:solidFill>
                  <a:srgbClr val="898989"/>
                </a:solidFill>
                <a:ea typeface="MS PGothic" pitchFamily="34" charset="-128"/>
              </a:rPr>
              <a:pPr eaLnBrk="1" hangingPunct="1">
                <a:spcBef>
                  <a:spcPct val="0"/>
                </a:spcBef>
                <a:buFontTx/>
                <a:buNone/>
              </a:pPr>
              <a:t>172</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27072939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74638"/>
            <a:ext cx="8229600" cy="850900"/>
          </a:xfrm>
        </p:spPr>
        <p:txBody>
          <a:bodyPr/>
          <a:lstStyle/>
          <a:p>
            <a:pPr eaLnBrk="1" hangingPunct="1"/>
            <a:r>
              <a:rPr lang="en-US" altLang="zh-TW" smtClean="0">
                <a:solidFill>
                  <a:schemeClr val="accent1"/>
                </a:solidFill>
              </a:rPr>
              <a:t>Text Mining Terminology</a:t>
            </a:r>
          </a:p>
        </p:txBody>
      </p:sp>
      <p:sp>
        <p:nvSpPr>
          <p:cNvPr id="25603" name="Content Placeholder 2"/>
          <p:cNvSpPr>
            <a:spLocks noGrp="1"/>
          </p:cNvSpPr>
          <p:nvPr>
            <p:ph idx="1"/>
          </p:nvPr>
        </p:nvSpPr>
        <p:spPr>
          <a:xfrm>
            <a:off x="457200" y="1341438"/>
            <a:ext cx="8229600" cy="4967287"/>
          </a:xfrm>
        </p:spPr>
        <p:txBody>
          <a:bodyPr/>
          <a:lstStyle/>
          <a:p>
            <a:pPr eaLnBrk="1" hangingPunct="1"/>
            <a:r>
              <a:rPr lang="en-US" altLang="zh-TW" smtClean="0">
                <a:ea typeface="MS PGothic" pitchFamily="34" charset="-128"/>
              </a:rPr>
              <a:t>Unstructured or semistructured data</a:t>
            </a:r>
          </a:p>
          <a:p>
            <a:pPr eaLnBrk="1" hangingPunct="1"/>
            <a:r>
              <a:rPr lang="en-US" altLang="zh-TW" smtClean="0">
                <a:ea typeface="MS PGothic" pitchFamily="34" charset="-128"/>
              </a:rPr>
              <a:t>Corpus (and corpora)</a:t>
            </a:r>
          </a:p>
          <a:p>
            <a:pPr eaLnBrk="1" hangingPunct="1"/>
            <a:r>
              <a:rPr lang="en-US" altLang="zh-TW" smtClean="0">
                <a:ea typeface="MS PGothic" pitchFamily="34" charset="-128"/>
              </a:rPr>
              <a:t>Terms</a:t>
            </a:r>
          </a:p>
          <a:p>
            <a:pPr eaLnBrk="1" hangingPunct="1"/>
            <a:r>
              <a:rPr lang="en-US" altLang="zh-TW" smtClean="0">
                <a:ea typeface="MS PGothic" pitchFamily="34" charset="-128"/>
              </a:rPr>
              <a:t>Concepts</a:t>
            </a:r>
          </a:p>
          <a:p>
            <a:pPr eaLnBrk="1" hangingPunct="1"/>
            <a:r>
              <a:rPr lang="en-US" altLang="zh-TW" smtClean="0">
                <a:ea typeface="MS PGothic" pitchFamily="34" charset="-128"/>
              </a:rPr>
              <a:t>Stemming</a:t>
            </a:r>
          </a:p>
          <a:p>
            <a:pPr eaLnBrk="1" hangingPunct="1"/>
            <a:r>
              <a:rPr lang="en-US" altLang="zh-TW" smtClean="0">
                <a:ea typeface="MS PGothic" pitchFamily="34" charset="-128"/>
              </a:rPr>
              <a:t>Stop words (and include words)</a:t>
            </a:r>
          </a:p>
          <a:p>
            <a:pPr eaLnBrk="1" hangingPunct="1"/>
            <a:r>
              <a:rPr lang="en-US" altLang="zh-TW" smtClean="0">
                <a:ea typeface="MS PGothic" pitchFamily="34" charset="-128"/>
              </a:rPr>
              <a:t>Synonyms (and polysemes)</a:t>
            </a:r>
          </a:p>
          <a:p>
            <a:pPr eaLnBrk="1" hangingPunct="1"/>
            <a:r>
              <a:rPr lang="en-US" altLang="zh-TW" smtClean="0">
                <a:ea typeface="MS PGothic" pitchFamily="34" charset="-128"/>
              </a:rPr>
              <a:t>Tokenizing</a:t>
            </a:r>
          </a:p>
        </p:txBody>
      </p:sp>
      <p:sp>
        <p:nvSpPr>
          <p:cNvPr id="25604"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5605"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497D726-6D67-4099-B585-EF42D48FDE71}" type="slidenum">
              <a:rPr lang="en-US" altLang="zh-TW" sz="1200">
                <a:solidFill>
                  <a:srgbClr val="898989"/>
                </a:solidFill>
                <a:ea typeface="MS PGothic" pitchFamily="34" charset="-128"/>
              </a:rPr>
              <a:pPr eaLnBrk="1" hangingPunct="1">
                <a:spcBef>
                  <a:spcPct val="0"/>
                </a:spcBef>
                <a:buFontTx/>
                <a:buNone/>
              </a:pPr>
              <a:t>173</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45071255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zh-TW" smtClean="0">
                <a:solidFill>
                  <a:schemeClr val="accent1"/>
                </a:solidFill>
              </a:rPr>
              <a:t>Text Mining Terminology</a:t>
            </a:r>
          </a:p>
        </p:txBody>
      </p:sp>
      <p:sp>
        <p:nvSpPr>
          <p:cNvPr id="26627" name="Content Placeholder 2"/>
          <p:cNvSpPr>
            <a:spLocks noGrp="1"/>
          </p:cNvSpPr>
          <p:nvPr>
            <p:ph idx="1"/>
          </p:nvPr>
        </p:nvSpPr>
        <p:spPr/>
        <p:txBody>
          <a:bodyPr/>
          <a:lstStyle/>
          <a:p>
            <a:pPr eaLnBrk="1" hangingPunct="1"/>
            <a:r>
              <a:rPr lang="en-US" altLang="zh-TW" smtClean="0">
                <a:ea typeface="MS PGothic" pitchFamily="34" charset="-128"/>
              </a:rPr>
              <a:t>Term dictionary</a:t>
            </a:r>
          </a:p>
          <a:p>
            <a:pPr eaLnBrk="1" hangingPunct="1"/>
            <a:r>
              <a:rPr lang="en-US" altLang="zh-TW" smtClean="0">
                <a:ea typeface="MS PGothic" pitchFamily="34" charset="-128"/>
              </a:rPr>
              <a:t>Word frequency</a:t>
            </a:r>
          </a:p>
          <a:p>
            <a:pPr eaLnBrk="1" hangingPunct="1"/>
            <a:r>
              <a:rPr lang="en-US" altLang="zh-TW" smtClean="0">
                <a:ea typeface="MS PGothic" pitchFamily="34" charset="-128"/>
              </a:rPr>
              <a:t>Part-of-speech tagging (POS)</a:t>
            </a:r>
          </a:p>
          <a:p>
            <a:pPr eaLnBrk="1" hangingPunct="1"/>
            <a:r>
              <a:rPr lang="en-US" altLang="zh-TW" smtClean="0">
                <a:ea typeface="MS PGothic" pitchFamily="34" charset="-128"/>
              </a:rPr>
              <a:t>Morphology</a:t>
            </a:r>
          </a:p>
          <a:p>
            <a:pPr eaLnBrk="1" hangingPunct="1"/>
            <a:r>
              <a:rPr lang="en-US" altLang="zh-TW" smtClean="0">
                <a:ea typeface="MS PGothic" pitchFamily="34" charset="-128"/>
              </a:rPr>
              <a:t>Term-by-document matrix (TDM)</a:t>
            </a:r>
          </a:p>
          <a:p>
            <a:pPr lvl="1" eaLnBrk="1" hangingPunct="1"/>
            <a:r>
              <a:rPr lang="en-US" altLang="zh-TW" smtClean="0">
                <a:ea typeface="新細明體" pitchFamily="18" charset="-120"/>
              </a:rPr>
              <a:t>Occurrence matrix</a:t>
            </a:r>
          </a:p>
          <a:p>
            <a:pPr eaLnBrk="1" hangingPunct="1"/>
            <a:r>
              <a:rPr lang="en-US" altLang="zh-TW" smtClean="0">
                <a:ea typeface="MS PGothic" pitchFamily="34" charset="-128"/>
              </a:rPr>
              <a:t>Singular Value Decomposition (SVD)</a:t>
            </a:r>
          </a:p>
          <a:p>
            <a:pPr lvl="1" eaLnBrk="1" hangingPunct="1"/>
            <a:r>
              <a:rPr lang="en-US" altLang="zh-TW" smtClean="0">
                <a:ea typeface="新細明體" pitchFamily="18" charset="-120"/>
              </a:rPr>
              <a:t>Latent Semantic Indexing (LSI)</a:t>
            </a:r>
          </a:p>
        </p:txBody>
      </p:sp>
      <p:sp>
        <p:nvSpPr>
          <p:cNvPr id="26628"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6629"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682E63C-B5D3-4444-BE57-EACF55149B8A}" type="slidenum">
              <a:rPr lang="en-US" altLang="zh-TW" sz="1200">
                <a:solidFill>
                  <a:srgbClr val="898989"/>
                </a:solidFill>
                <a:ea typeface="MS PGothic" pitchFamily="34" charset="-128"/>
              </a:rPr>
              <a:pPr eaLnBrk="1" hangingPunct="1">
                <a:spcBef>
                  <a:spcPct val="0"/>
                </a:spcBef>
                <a:buFontTx/>
                <a:buNone/>
              </a:pPr>
              <a:t>174</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23062659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ltLang="zh-TW" smtClean="0">
                <a:solidFill>
                  <a:schemeClr val="accent1"/>
                </a:solidFill>
              </a:rPr>
              <a:t>Natural Language Processing (NLP)</a:t>
            </a:r>
          </a:p>
        </p:txBody>
      </p:sp>
      <p:sp>
        <p:nvSpPr>
          <p:cNvPr id="27651" name="Content Placeholder 2"/>
          <p:cNvSpPr>
            <a:spLocks noGrp="1"/>
          </p:cNvSpPr>
          <p:nvPr>
            <p:ph idx="1"/>
          </p:nvPr>
        </p:nvSpPr>
        <p:spPr>
          <a:xfrm>
            <a:off x="611188" y="1524000"/>
            <a:ext cx="8064500" cy="4800600"/>
          </a:xfrm>
        </p:spPr>
        <p:txBody>
          <a:bodyPr/>
          <a:lstStyle/>
          <a:p>
            <a:pPr eaLnBrk="1" hangingPunct="1"/>
            <a:r>
              <a:rPr lang="en-US" altLang="zh-TW" sz="2800" smtClean="0">
                <a:ea typeface="MS PGothic" pitchFamily="34" charset="-128"/>
              </a:rPr>
              <a:t>Structuring a collection of text</a:t>
            </a:r>
          </a:p>
          <a:p>
            <a:pPr lvl="1" eaLnBrk="1" hangingPunct="1"/>
            <a:r>
              <a:rPr lang="en-US" altLang="zh-TW" sz="2400" smtClean="0">
                <a:solidFill>
                  <a:srgbClr val="FF3300"/>
                </a:solidFill>
                <a:ea typeface="新細明體" pitchFamily="18" charset="-120"/>
              </a:rPr>
              <a:t>Old approach</a:t>
            </a:r>
            <a:r>
              <a:rPr lang="en-US" altLang="zh-TW" sz="2400" smtClean="0">
                <a:ea typeface="新細明體" pitchFamily="18" charset="-120"/>
              </a:rPr>
              <a:t>: bag-of-words</a:t>
            </a:r>
          </a:p>
          <a:p>
            <a:pPr lvl="1" eaLnBrk="1" hangingPunct="1"/>
            <a:r>
              <a:rPr lang="en-US" altLang="zh-TW" sz="2400" smtClean="0">
                <a:solidFill>
                  <a:srgbClr val="FF3300"/>
                </a:solidFill>
                <a:ea typeface="新細明體" pitchFamily="18" charset="-120"/>
              </a:rPr>
              <a:t>New approach</a:t>
            </a:r>
            <a:r>
              <a:rPr lang="en-US" altLang="zh-TW" sz="2400" smtClean="0">
                <a:ea typeface="新細明體" pitchFamily="18" charset="-120"/>
              </a:rPr>
              <a:t>: natural language processing</a:t>
            </a:r>
          </a:p>
          <a:p>
            <a:pPr eaLnBrk="1" hangingPunct="1"/>
            <a:r>
              <a:rPr lang="en-US" altLang="zh-TW" sz="2800" smtClean="0">
                <a:ea typeface="MS PGothic" pitchFamily="34" charset="-128"/>
              </a:rPr>
              <a:t>NLP is …</a:t>
            </a:r>
          </a:p>
          <a:p>
            <a:pPr lvl="1" eaLnBrk="1" hangingPunct="1"/>
            <a:r>
              <a:rPr lang="en-US" altLang="zh-TW" sz="2400" smtClean="0">
                <a:ea typeface="新細明體" pitchFamily="18" charset="-120"/>
              </a:rPr>
              <a:t>a very important concept in text mining</a:t>
            </a:r>
          </a:p>
          <a:p>
            <a:pPr lvl="1" eaLnBrk="1" hangingPunct="1"/>
            <a:r>
              <a:rPr lang="en-US" altLang="zh-TW" sz="2400" smtClean="0">
                <a:ea typeface="新細明體" pitchFamily="18" charset="-120"/>
              </a:rPr>
              <a:t>a subfield of artificial intelligence and computational linguistics</a:t>
            </a:r>
          </a:p>
          <a:p>
            <a:pPr lvl="1" eaLnBrk="1" hangingPunct="1"/>
            <a:r>
              <a:rPr lang="en-US" altLang="zh-TW" sz="2400" smtClean="0">
                <a:ea typeface="新細明體" pitchFamily="18" charset="-120"/>
              </a:rPr>
              <a:t>the studies of "understanding" the natural human language</a:t>
            </a:r>
          </a:p>
          <a:p>
            <a:pPr eaLnBrk="1" hangingPunct="1"/>
            <a:r>
              <a:rPr lang="en-US" altLang="zh-TW" sz="2800" smtClean="0">
                <a:solidFill>
                  <a:srgbClr val="FF0000"/>
                </a:solidFill>
                <a:ea typeface="MS PGothic" pitchFamily="34" charset="-128"/>
              </a:rPr>
              <a:t>Syntax</a:t>
            </a:r>
            <a:r>
              <a:rPr lang="en-US" altLang="zh-TW" sz="2800" smtClean="0">
                <a:ea typeface="MS PGothic" pitchFamily="34" charset="-128"/>
              </a:rPr>
              <a:t> versus </a:t>
            </a:r>
            <a:r>
              <a:rPr lang="en-US" altLang="zh-TW" sz="2800" smtClean="0">
                <a:solidFill>
                  <a:srgbClr val="FF0000"/>
                </a:solidFill>
                <a:ea typeface="MS PGothic" pitchFamily="34" charset="-128"/>
              </a:rPr>
              <a:t>semantics</a:t>
            </a:r>
            <a:r>
              <a:rPr lang="en-US" altLang="zh-TW" sz="2800" smtClean="0">
                <a:ea typeface="MS PGothic" pitchFamily="34" charset="-128"/>
              </a:rPr>
              <a:t> based text mining</a:t>
            </a:r>
          </a:p>
        </p:txBody>
      </p:sp>
      <p:sp>
        <p:nvSpPr>
          <p:cNvPr id="27652"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7653"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759CF0AF-8B33-4F7C-B941-D0CCA52F2C03}" type="slidenum">
              <a:rPr lang="en-US" altLang="zh-TW" sz="1200">
                <a:solidFill>
                  <a:srgbClr val="898989"/>
                </a:solidFill>
                <a:ea typeface="MS PGothic" pitchFamily="34" charset="-128"/>
              </a:rPr>
              <a:pPr eaLnBrk="1" hangingPunct="1">
                <a:spcBef>
                  <a:spcPct val="0"/>
                </a:spcBef>
                <a:buFontTx/>
                <a:buNone/>
              </a:pPr>
              <a:t>175</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174011650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zh-TW" smtClean="0">
                <a:solidFill>
                  <a:schemeClr val="accent1"/>
                </a:solidFill>
              </a:rPr>
              <a:t>Natural Language Processing (NLP)</a:t>
            </a:r>
          </a:p>
        </p:txBody>
      </p:sp>
      <p:sp>
        <p:nvSpPr>
          <p:cNvPr id="28675" name="Content Placeholder 2"/>
          <p:cNvSpPr>
            <a:spLocks noGrp="1"/>
          </p:cNvSpPr>
          <p:nvPr>
            <p:ph idx="1"/>
          </p:nvPr>
        </p:nvSpPr>
        <p:spPr>
          <a:xfrm>
            <a:off x="571500" y="1484313"/>
            <a:ext cx="7961313" cy="4800600"/>
          </a:xfrm>
        </p:spPr>
        <p:txBody>
          <a:bodyPr/>
          <a:lstStyle/>
          <a:p>
            <a:pPr eaLnBrk="1" hangingPunct="1"/>
            <a:r>
              <a:rPr lang="en-US" altLang="zh-TW" sz="2800" smtClean="0">
                <a:ea typeface="MS PGothic" pitchFamily="34" charset="-128"/>
              </a:rPr>
              <a:t>What is “Understanding” ?</a:t>
            </a:r>
          </a:p>
          <a:p>
            <a:pPr lvl="1" eaLnBrk="1" hangingPunct="1"/>
            <a:r>
              <a:rPr lang="en-US" altLang="zh-TW" sz="2400" smtClean="0">
                <a:ea typeface="新細明體" pitchFamily="18" charset="-120"/>
              </a:rPr>
              <a:t>Human understands, what about computers?</a:t>
            </a:r>
          </a:p>
          <a:p>
            <a:pPr lvl="1" eaLnBrk="1" hangingPunct="1"/>
            <a:r>
              <a:rPr lang="en-US" altLang="zh-TW" sz="2400" smtClean="0">
                <a:ea typeface="新細明體" pitchFamily="18" charset="-120"/>
              </a:rPr>
              <a:t>Natural language is vague, context driven</a:t>
            </a:r>
          </a:p>
          <a:p>
            <a:pPr lvl="1" eaLnBrk="1" hangingPunct="1"/>
            <a:r>
              <a:rPr lang="en-US" altLang="zh-TW" sz="2400" smtClean="0">
                <a:ea typeface="新細明體" pitchFamily="18" charset="-120"/>
              </a:rPr>
              <a:t>True understanding requires extensive knowledge of a topic</a:t>
            </a:r>
          </a:p>
          <a:p>
            <a:pPr lvl="1" eaLnBrk="1" hangingPunct="1"/>
            <a:endParaRPr lang="en-US" altLang="zh-TW" sz="2400" smtClean="0">
              <a:ea typeface="新細明體" pitchFamily="18" charset="-120"/>
            </a:endParaRPr>
          </a:p>
          <a:p>
            <a:pPr lvl="1" eaLnBrk="1" hangingPunct="1"/>
            <a:r>
              <a:rPr lang="en-US" altLang="zh-TW" sz="2400" smtClean="0">
                <a:solidFill>
                  <a:srgbClr val="FF3300"/>
                </a:solidFill>
                <a:ea typeface="新細明體" pitchFamily="18" charset="-120"/>
              </a:rPr>
              <a:t>Can/will computers ever understand natural language the same/accurate way we do</a:t>
            </a:r>
            <a:r>
              <a:rPr lang="en-US" altLang="zh-TW" sz="2400" smtClean="0">
                <a:ea typeface="新細明體" pitchFamily="18" charset="-120"/>
              </a:rPr>
              <a:t>?</a:t>
            </a:r>
          </a:p>
          <a:p>
            <a:pPr eaLnBrk="1" hangingPunct="1"/>
            <a:endParaRPr lang="en-US" altLang="zh-TW" sz="2400" smtClean="0">
              <a:ea typeface="MS PGothic" pitchFamily="34" charset="-128"/>
            </a:endParaRPr>
          </a:p>
        </p:txBody>
      </p:sp>
      <p:sp>
        <p:nvSpPr>
          <p:cNvPr id="28676"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8677"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1176E88-ACF8-45BA-A9F4-B229D83119E9}" type="slidenum">
              <a:rPr lang="en-US" altLang="zh-TW" sz="1200">
                <a:solidFill>
                  <a:srgbClr val="898989"/>
                </a:solidFill>
                <a:ea typeface="MS PGothic" pitchFamily="34" charset="-128"/>
              </a:rPr>
              <a:pPr eaLnBrk="1" hangingPunct="1">
                <a:spcBef>
                  <a:spcPct val="0"/>
                </a:spcBef>
                <a:buFontTx/>
                <a:buNone/>
              </a:pPr>
              <a:t>176</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66712582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zh-TW" smtClean="0">
                <a:solidFill>
                  <a:schemeClr val="accent1"/>
                </a:solidFill>
              </a:rPr>
              <a:t>Natural Language Processing (NLP)</a:t>
            </a:r>
          </a:p>
        </p:txBody>
      </p:sp>
      <p:sp>
        <p:nvSpPr>
          <p:cNvPr id="29699" name="Content Placeholder 2"/>
          <p:cNvSpPr>
            <a:spLocks noGrp="1"/>
          </p:cNvSpPr>
          <p:nvPr>
            <p:ph idx="1"/>
          </p:nvPr>
        </p:nvSpPr>
        <p:spPr>
          <a:xfrm>
            <a:off x="755650" y="1524000"/>
            <a:ext cx="7961313" cy="4800600"/>
          </a:xfrm>
        </p:spPr>
        <p:txBody>
          <a:bodyPr/>
          <a:lstStyle/>
          <a:p>
            <a:pPr eaLnBrk="1" hangingPunct="1"/>
            <a:r>
              <a:rPr lang="en-US" altLang="zh-TW" sz="2800" smtClean="0">
                <a:ea typeface="MS PGothic" pitchFamily="34" charset="-128"/>
              </a:rPr>
              <a:t>Challenges in NLP</a:t>
            </a:r>
          </a:p>
          <a:p>
            <a:pPr lvl="1" eaLnBrk="1" hangingPunct="1"/>
            <a:r>
              <a:rPr lang="en-US" altLang="zh-TW" sz="2400" smtClean="0">
                <a:ea typeface="新細明體" pitchFamily="18" charset="-120"/>
              </a:rPr>
              <a:t>Part-of-speech tagging	</a:t>
            </a:r>
          </a:p>
          <a:p>
            <a:pPr lvl="1" eaLnBrk="1" hangingPunct="1"/>
            <a:r>
              <a:rPr lang="en-US" altLang="zh-TW" sz="2400" smtClean="0">
                <a:ea typeface="新細明體" pitchFamily="18" charset="-120"/>
              </a:rPr>
              <a:t>Text segmentation</a:t>
            </a:r>
          </a:p>
          <a:p>
            <a:pPr lvl="1" eaLnBrk="1" hangingPunct="1"/>
            <a:r>
              <a:rPr lang="en-US" altLang="zh-TW" sz="2400" smtClean="0">
                <a:ea typeface="新細明體" pitchFamily="18" charset="-120"/>
              </a:rPr>
              <a:t>Word sense disambiguation	</a:t>
            </a:r>
          </a:p>
          <a:p>
            <a:pPr lvl="1" eaLnBrk="1" hangingPunct="1"/>
            <a:r>
              <a:rPr lang="en-US" altLang="zh-TW" sz="2400" smtClean="0">
                <a:ea typeface="新細明體" pitchFamily="18" charset="-120"/>
              </a:rPr>
              <a:t>Syntax ambiguity</a:t>
            </a:r>
          </a:p>
          <a:p>
            <a:pPr lvl="1" eaLnBrk="1" hangingPunct="1"/>
            <a:r>
              <a:rPr lang="en-US" altLang="zh-TW" sz="2400" smtClean="0">
                <a:ea typeface="新細明體" pitchFamily="18" charset="-120"/>
              </a:rPr>
              <a:t>Imperfect or irregular input</a:t>
            </a:r>
          </a:p>
          <a:p>
            <a:pPr lvl="1" eaLnBrk="1" hangingPunct="1"/>
            <a:r>
              <a:rPr lang="en-US" altLang="zh-TW" sz="2400" smtClean="0">
                <a:ea typeface="新細明體" pitchFamily="18" charset="-120"/>
              </a:rPr>
              <a:t>Speech acts</a:t>
            </a:r>
          </a:p>
          <a:p>
            <a:pPr lvl="4" eaLnBrk="1" hangingPunct="1"/>
            <a:endParaRPr lang="en-US" altLang="zh-TW" sz="1000" smtClean="0">
              <a:ea typeface="新細明體" pitchFamily="18" charset="-120"/>
            </a:endParaRPr>
          </a:p>
          <a:p>
            <a:pPr eaLnBrk="1" hangingPunct="1"/>
            <a:r>
              <a:rPr lang="en-US" altLang="zh-TW" sz="2800" smtClean="0">
                <a:ea typeface="MS PGothic" pitchFamily="34" charset="-128"/>
              </a:rPr>
              <a:t>Dream of AI community </a:t>
            </a:r>
          </a:p>
          <a:p>
            <a:pPr lvl="1" eaLnBrk="1" hangingPunct="1"/>
            <a:r>
              <a:rPr lang="en-US" altLang="zh-TW" sz="2400" smtClean="0">
                <a:ea typeface="新細明體" pitchFamily="18" charset="-120"/>
              </a:rPr>
              <a:t>to have algorithms that are capable of automatically reading and obtaining knowledge from text</a:t>
            </a:r>
          </a:p>
        </p:txBody>
      </p:sp>
      <p:sp>
        <p:nvSpPr>
          <p:cNvPr id="29700"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29701"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788C9D1E-7128-423F-9FEC-50AA5C86CF1E}" type="slidenum">
              <a:rPr lang="en-US" altLang="zh-TW" sz="1200">
                <a:solidFill>
                  <a:srgbClr val="898989"/>
                </a:solidFill>
                <a:ea typeface="MS PGothic" pitchFamily="34" charset="-128"/>
              </a:rPr>
              <a:pPr eaLnBrk="1" hangingPunct="1">
                <a:spcBef>
                  <a:spcPct val="0"/>
                </a:spcBef>
                <a:buFontTx/>
                <a:buNone/>
              </a:pPr>
              <a:t>177</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8390569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zh-TW" smtClean="0">
                <a:solidFill>
                  <a:schemeClr val="accent1"/>
                </a:solidFill>
              </a:rPr>
              <a:t>Natural Language Processing (NLP)</a:t>
            </a:r>
          </a:p>
        </p:txBody>
      </p:sp>
      <p:sp>
        <p:nvSpPr>
          <p:cNvPr id="30723" name="Content Placeholder 2"/>
          <p:cNvSpPr>
            <a:spLocks noGrp="1"/>
          </p:cNvSpPr>
          <p:nvPr>
            <p:ph idx="1"/>
          </p:nvPr>
        </p:nvSpPr>
        <p:spPr>
          <a:xfrm>
            <a:off x="611188" y="1524000"/>
            <a:ext cx="7961312" cy="4800600"/>
          </a:xfrm>
        </p:spPr>
        <p:txBody>
          <a:bodyPr/>
          <a:lstStyle/>
          <a:p>
            <a:pPr eaLnBrk="1" hangingPunct="1"/>
            <a:r>
              <a:rPr lang="en-US" altLang="zh-TW" sz="2800" smtClean="0">
                <a:ea typeface="MS PGothic" pitchFamily="34" charset="-128"/>
              </a:rPr>
              <a:t>WordNet</a:t>
            </a:r>
          </a:p>
          <a:p>
            <a:pPr lvl="1" eaLnBrk="1" hangingPunct="1"/>
            <a:r>
              <a:rPr lang="en-US" altLang="zh-TW" sz="2400" smtClean="0">
                <a:ea typeface="新細明體" pitchFamily="18" charset="-120"/>
              </a:rPr>
              <a:t>A laboriously hand-coded database of English words, their definitions, sets of synonyms, and various semantic relations between synonym sets</a:t>
            </a:r>
          </a:p>
          <a:p>
            <a:pPr lvl="1" eaLnBrk="1" hangingPunct="1"/>
            <a:r>
              <a:rPr lang="en-US" altLang="zh-TW" sz="2400" smtClean="0">
                <a:ea typeface="新細明體" pitchFamily="18" charset="-120"/>
              </a:rPr>
              <a:t>A major resource for NLP</a:t>
            </a:r>
          </a:p>
          <a:p>
            <a:pPr lvl="1" eaLnBrk="1" hangingPunct="1"/>
            <a:r>
              <a:rPr lang="en-US" altLang="zh-TW" sz="2400" smtClean="0">
                <a:ea typeface="新細明體" pitchFamily="18" charset="-120"/>
              </a:rPr>
              <a:t>Need automation to be completed</a:t>
            </a:r>
          </a:p>
          <a:p>
            <a:pPr eaLnBrk="1" hangingPunct="1"/>
            <a:r>
              <a:rPr lang="en-US" altLang="zh-TW" sz="2800" smtClean="0">
                <a:ea typeface="MS PGothic" pitchFamily="34" charset="-128"/>
              </a:rPr>
              <a:t>Sentiment Analysis</a:t>
            </a:r>
          </a:p>
          <a:p>
            <a:pPr lvl="1" eaLnBrk="1" hangingPunct="1"/>
            <a:r>
              <a:rPr lang="en-US" altLang="zh-TW" sz="2400" smtClean="0">
                <a:ea typeface="新細明體" pitchFamily="18" charset="-120"/>
              </a:rPr>
              <a:t>A technique used to detect favorable and unfavorable opinions toward specific products and services </a:t>
            </a:r>
          </a:p>
          <a:p>
            <a:pPr lvl="1" eaLnBrk="1" hangingPunct="1"/>
            <a:r>
              <a:rPr lang="en-US" altLang="zh-TW" sz="2400" smtClean="0">
                <a:ea typeface="新細明體" pitchFamily="18" charset="-120"/>
              </a:rPr>
              <a:t>CRM application</a:t>
            </a:r>
          </a:p>
        </p:txBody>
      </p:sp>
      <p:sp>
        <p:nvSpPr>
          <p:cNvPr id="30724"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30725"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2C28011-E654-4DC6-AD3C-1F1F3DCF3511}" type="slidenum">
              <a:rPr lang="en-US" altLang="zh-TW" sz="1200">
                <a:solidFill>
                  <a:srgbClr val="898989"/>
                </a:solidFill>
                <a:ea typeface="MS PGothic" pitchFamily="34" charset="-128"/>
              </a:rPr>
              <a:pPr eaLnBrk="1" hangingPunct="1">
                <a:spcBef>
                  <a:spcPct val="0"/>
                </a:spcBef>
                <a:buFontTx/>
                <a:buNone/>
              </a:pPr>
              <a:t>178</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57947601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274638"/>
            <a:ext cx="8229600" cy="850900"/>
          </a:xfrm>
        </p:spPr>
        <p:txBody>
          <a:bodyPr/>
          <a:lstStyle/>
          <a:p>
            <a:pPr eaLnBrk="1" hangingPunct="1"/>
            <a:r>
              <a:rPr lang="en-US" altLang="zh-TW" smtClean="0">
                <a:solidFill>
                  <a:schemeClr val="accent1"/>
                </a:solidFill>
              </a:rPr>
              <a:t>NLP Task Categories</a:t>
            </a:r>
          </a:p>
        </p:txBody>
      </p:sp>
      <p:sp>
        <p:nvSpPr>
          <p:cNvPr id="31747" name="Content Placeholder 2"/>
          <p:cNvSpPr>
            <a:spLocks noGrp="1"/>
          </p:cNvSpPr>
          <p:nvPr>
            <p:ph idx="1"/>
          </p:nvPr>
        </p:nvSpPr>
        <p:spPr>
          <a:xfrm>
            <a:off x="684213" y="1412875"/>
            <a:ext cx="7504112" cy="4800600"/>
          </a:xfrm>
        </p:spPr>
        <p:txBody>
          <a:bodyPr/>
          <a:lstStyle/>
          <a:p>
            <a:pPr eaLnBrk="1" hangingPunct="1"/>
            <a:r>
              <a:rPr lang="en-US" altLang="zh-TW" sz="2400" smtClean="0">
                <a:solidFill>
                  <a:srgbClr val="FF0000"/>
                </a:solidFill>
                <a:ea typeface="MS PGothic" pitchFamily="34" charset="-128"/>
              </a:rPr>
              <a:t>Information retrieval   (IR)</a:t>
            </a:r>
          </a:p>
          <a:p>
            <a:pPr eaLnBrk="1" hangingPunct="1"/>
            <a:r>
              <a:rPr lang="en-US" altLang="zh-TW" sz="2400" smtClean="0">
                <a:solidFill>
                  <a:srgbClr val="FF0000"/>
                </a:solidFill>
                <a:ea typeface="MS PGothic" pitchFamily="34" charset="-128"/>
              </a:rPr>
              <a:t>Information extraction  (IE)</a:t>
            </a:r>
          </a:p>
          <a:p>
            <a:pPr eaLnBrk="1" hangingPunct="1"/>
            <a:r>
              <a:rPr lang="en-US" altLang="zh-TW" sz="2400" smtClean="0">
                <a:solidFill>
                  <a:srgbClr val="FF0000"/>
                </a:solidFill>
                <a:ea typeface="MS PGothic" pitchFamily="34" charset="-128"/>
              </a:rPr>
              <a:t>Named-entity recognition  (NER)</a:t>
            </a:r>
          </a:p>
          <a:p>
            <a:pPr eaLnBrk="1" hangingPunct="1"/>
            <a:r>
              <a:rPr lang="en-US" altLang="zh-TW" sz="2400" smtClean="0">
                <a:solidFill>
                  <a:srgbClr val="FF0000"/>
                </a:solidFill>
                <a:ea typeface="MS PGothic" pitchFamily="34" charset="-128"/>
              </a:rPr>
              <a:t>Question answering (QA)</a:t>
            </a:r>
          </a:p>
          <a:p>
            <a:pPr eaLnBrk="1" hangingPunct="1"/>
            <a:r>
              <a:rPr lang="en-US" altLang="zh-TW" sz="2400" smtClean="0">
                <a:ea typeface="MS PGothic" pitchFamily="34" charset="-128"/>
              </a:rPr>
              <a:t>Automatic summarization</a:t>
            </a:r>
          </a:p>
          <a:p>
            <a:pPr eaLnBrk="1" hangingPunct="1"/>
            <a:r>
              <a:rPr lang="en-US" altLang="zh-TW" sz="2400" smtClean="0">
                <a:ea typeface="MS PGothic" pitchFamily="34" charset="-128"/>
              </a:rPr>
              <a:t>Natural language generation and understanding (NLU)</a:t>
            </a:r>
          </a:p>
          <a:p>
            <a:pPr eaLnBrk="1" hangingPunct="1"/>
            <a:r>
              <a:rPr lang="en-US" altLang="zh-TW" sz="2400" smtClean="0">
                <a:ea typeface="MS PGothic" pitchFamily="34" charset="-128"/>
              </a:rPr>
              <a:t>Machine translation (ML)</a:t>
            </a:r>
          </a:p>
          <a:p>
            <a:pPr eaLnBrk="1" hangingPunct="1"/>
            <a:r>
              <a:rPr lang="en-US" altLang="zh-TW" sz="2400" smtClean="0">
                <a:ea typeface="MS PGothic" pitchFamily="34" charset="-128"/>
              </a:rPr>
              <a:t>Foreign language reading and writing</a:t>
            </a:r>
          </a:p>
          <a:p>
            <a:pPr eaLnBrk="1" hangingPunct="1"/>
            <a:r>
              <a:rPr lang="en-US" altLang="zh-TW" sz="2400" smtClean="0">
                <a:ea typeface="MS PGothic" pitchFamily="34" charset="-128"/>
              </a:rPr>
              <a:t>Speech recognition</a:t>
            </a:r>
          </a:p>
          <a:p>
            <a:pPr eaLnBrk="1" hangingPunct="1"/>
            <a:r>
              <a:rPr lang="en-US" altLang="zh-TW" sz="2400" smtClean="0">
                <a:ea typeface="MS PGothic" pitchFamily="34" charset="-128"/>
              </a:rPr>
              <a:t>Text proofing</a:t>
            </a:r>
          </a:p>
          <a:p>
            <a:pPr eaLnBrk="1" hangingPunct="1"/>
            <a:r>
              <a:rPr lang="en-US" altLang="zh-TW" sz="2400" smtClean="0">
                <a:ea typeface="MS PGothic" pitchFamily="34" charset="-128"/>
              </a:rPr>
              <a:t>Optical character recognition (OCR)</a:t>
            </a:r>
          </a:p>
        </p:txBody>
      </p:sp>
      <p:sp>
        <p:nvSpPr>
          <p:cNvPr id="31748"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200">
                <a:solidFill>
                  <a:srgbClr val="A6A6A6"/>
                </a:solidFill>
                <a:ea typeface="MS PGothic" pitchFamily="34" charset="-128"/>
              </a:rPr>
              <a:t>Source:  Turban et al. (2011), Decision Support and Business Intelligence Systems</a:t>
            </a:r>
            <a:endParaRPr kumimoji="0" lang="zh-TW" altLang="en-US" sz="1200">
              <a:solidFill>
                <a:srgbClr val="A6A6A6"/>
              </a:solidFill>
              <a:ea typeface="MS PGothic" pitchFamily="34" charset="-128"/>
            </a:endParaRPr>
          </a:p>
        </p:txBody>
      </p:sp>
      <p:sp>
        <p:nvSpPr>
          <p:cNvPr id="31749"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05C07A6-4785-4A4F-A10D-25BF5520E944}" type="slidenum">
              <a:rPr lang="en-US" altLang="zh-TW" sz="1200">
                <a:solidFill>
                  <a:srgbClr val="898989"/>
                </a:solidFill>
                <a:ea typeface="MS PGothic" pitchFamily="34" charset="-128"/>
              </a:rPr>
              <a:pPr eaLnBrk="1" hangingPunct="1">
                <a:spcBef>
                  <a:spcPct val="0"/>
                </a:spcBef>
                <a:buFontTx/>
                <a:buNone/>
              </a:pPr>
              <a:t>179</a:t>
            </a:fld>
            <a:endParaRPr lang="en-US" altLang="zh-TW" sz="1200">
              <a:solidFill>
                <a:srgbClr val="898989"/>
              </a:solidFill>
              <a:ea typeface="MS PGothic" pitchFamily="34" charset="-128"/>
            </a:endParaRPr>
          </a:p>
        </p:txBody>
      </p:sp>
    </p:spTree>
    <p:extLst>
      <p:ext uri="{BB962C8B-B14F-4D97-AF65-F5344CB8AC3E}">
        <p14:creationId xmlns:p14="http://schemas.microsoft.com/office/powerpoint/2010/main" val="351282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07950" y="274638"/>
            <a:ext cx="8785225" cy="6107112"/>
          </a:xfrm>
        </p:spPr>
        <p:txBody>
          <a:bodyPr/>
          <a:lstStyle/>
          <a:p>
            <a:r>
              <a:rPr lang="en-US" altLang="zh-TW" sz="8500" smtClean="0">
                <a:solidFill>
                  <a:schemeClr val="accent1"/>
                </a:solidFill>
              </a:rPr>
              <a:t>How consumers </a:t>
            </a:r>
            <a:br>
              <a:rPr lang="en-US" altLang="zh-TW" sz="8500" smtClean="0">
                <a:solidFill>
                  <a:schemeClr val="accent1"/>
                </a:solidFill>
              </a:rPr>
            </a:br>
            <a:r>
              <a:rPr lang="en-US" altLang="zh-TW" sz="8500" smtClean="0">
                <a:solidFill>
                  <a:srgbClr val="FF0000"/>
                </a:solidFill>
              </a:rPr>
              <a:t>think, feel, and act</a:t>
            </a:r>
            <a:r>
              <a:rPr lang="en-US" altLang="zh-TW" sz="8500" smtClean="0"/>
              <a:t> </a:t>
            </a:r>
          </a:p>
        </p:txBody>
      </p:sp>
      <p:sp>
        <p:nvSpPr>
          <p:cNvPr id="460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0677293-A28F-49D1-BAA1-E798A00FA919}" type="slidenum">
              <a:rPr lang="zh-TW" altLang="en-US" sz="1200">
                <a:solidFill>
                  <a:srgbClr val="898989"/>
                </a:solidFill>
              </a:rPr>
              <a:pPr eaLnBrk="1" hangingPunct="1">
                <a:spcBef>
                  <a:spcPct val="0"/>
                </a:spcBef>
                <a:buFontTx/>
                <a:buNone/>
              </a:pPr>
              <a:t>18</a:t>
            </a:fld>
            <a:endParaRPr lang="zh-TW" altLang="en-US" sz="1200">
              <a:solidFill>
                <a:srgbClr val="898989"/>
              </a:solidFill>
            </a:endParaRPr>
          </a:p>
        </p:txBody>
      </p:sp>
      <p:sp>
        <p:nvSpPr>
          <p:cNvPr id="4" name="Rectangle 3"/>
          <p:cNvSpPr/>
          <p:nvPr/>
        </p:nvSpPr>
        <p:spPr>
          <a:xfrm>
            <a:off x="1692275" y="6611938"/>
            <a:ext cx="5957888" cy="246062"/>
          </a:xfrm>
          <a:prstGeom prst="rect">
            <a:avLst/>
          </a:prstGeom>
        </p:spPr>
        <p:txBody>
          <a:bodyPr>
            <a:spAutoFit/>
          </a:bodyPr>
          <a:lstStyle/>
          <a:p>
            <a:pPr algn="ctr">
              <a:defRPr/>
            </a:pPr>
            <a:r>
              <a:rPr lang="en-US" altLang="zh-TW" sz="1000" dirty="0">
                <a:solidFill>
                  <a:schemeClr val="bg1">
                    <a:lumMod val="75000"/>
                  </a:schemeClr>
                </a:solidFill>
                <a:latin typeface="Calibri" charset="0"/>
                <a:ea typeface="標楷體" charset="0"/>
                <a:cs typeface="標楷體" charset="0"/>
              </a:rPr>
              <a:t>Source: Philip </a:t>
            </a:r>
            <a:r>
              <a:rPr lang="en-US" altLang="zh-TW" sz="1000" dirty="0" err="1">
                <a:solidFill>
                  <a:schemeClr val="bg1">
                    <a:lumMod val="75000"/>
                  </a:schemeClr>
                </a:solidFill>
                <a:latin typeface="Calibri" charset="0"/>
                <a:ea typeface="標楷體" charset="0"/>
                <a:cs typeface="標楷體" charset="0"/>
              </a:rPr>
              <a:t>Kotler</a:t>
            </a:r>
            <a:r>
              <a:rPr lang="en-US" altLang="zh-TW" sz="1000" dirty="0">
                <a:solidFill>
                  <a:schemeClr val="bg1">
                    <a:lumMod val="75000"/>
                  </a:schemeClr>
                </a:solidFill>
                <a:latin typeface="Calibri" charset="0"/>
                <a:ea typeface="標楷體" charset="0"/>
                <a:cs typeface="標楷體" charset="0"/>
              </a:rPr>
              <a:t> &amp; Kevin Lane Keller, Marketing Management, 14th ed., Pearson, 2012</a:t>
            </a:r>
          </a:p>
        </p:txBody>
      </p:sp>
    </p:spTree>
    <p:extLst>
      <p:ext uri="{BB962C8B-B14F-4D97-AF65-F5344CB8AC3E}">
        <p14:creationId xmlns:p14="http://schemas.microsoft.com/office/powerpoint/2010/main" val="4807669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99CE4CE-45E0-482B-BAFB-7E8010F48A75}" type="slidenum">
              <a:rPr lang="zh-TW" altLang="en-US" sz="1200">
                <a:solidFill>
                  <a:srgbClr val="898989"/>
                </a:solidFill>
              </a:rPr>
              <a:pPr eaLnBrk="1" hangingPunct="1">
                <a:spcBef>
                  <a:spcPct val="0"/>
                </a:spcBef>
                <a:buFontTx/>
                <a:buNone/>
              </a:pPr>
              <a:t>180</a:t>
            </a:fld>
            <a:endParaRPr lang="zh-TW" altLang="en-US" sz="1200">
              <a:solidFill>
                <a:srgbClr val="898989"/>
              </a:solidFill>
            </a:endParaRPr>
          </a:p>
        </p:txBody>
      </p:sp>
      <p:pic>
        <p:nvPicPr>
          <p:cNvPr id="593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901700"/>
            <a:ext cx="9163050" cy="576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87563" y="5580063"/>
            <a:ext cx="7021512" cy="369887"/>
          </a:xfrm>
          <a:prstGeom prst="rect">
            <a:avLst/>
          </a:prstGeom>
          <a:solidFill>
            <a:schemeClr val="accent1">
              <a:lumMod val="40000"/>
              <a:lumOff val="60000"/>
            </a:schemeClr>
          </a:solidFill>
        </p:spPr>
        <p:txBody>
          <a:bodyPr>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defRPr/>
            </a:pPr>
            <a:r>
              <a:rPr lang="en-US" altLang="en-US" sz="1800" smtClean="0">
                <a:ea typeface="MS PGothic" pitchFamily="34" charset="-128"/>
              </a:rPr>
              <a:t>歐巴馬</a:t>
            </a:r>
            <a:r>
              <a:rPr lang="en-US" altLang="zh-TW" sz="1800" smtClean="0">
                <a:ea typeface="MS PGothic" pitchFamily="34" charset="-128"/>
              </a:rPr>
              <a:t>(Nb)</a:t>
            </a:r>
            <a:r>
              <a:rPr lang="en-US" altLang="en-US" sz="1800" smtClean="0">
                <a:ea typeface="MS PGothic" pitchFamily="34" charset="-128"/>
              </a:rPr>
              <a:t>　是</a:t>
            </a:r>
            <a:r>
              <a:rPr lang="en-US" altLang="zh-TW" sz="1800" smtClean="0">
                <a:ea typeface="MS PGothic" pitchFamily="34" charset="-128"/>
              </a:rPr>
              <a:t>(SHI)</a:t>
            </a:r>
            <a:r>
              <a:rPr lang="en-US" altLang="en-US" sz="1800" smtClean="0">
                <a:ea typeface="MS PGothic" pitchFamily="34" charset="-128"/>
              </a:rPr>
              <a:t>　美國</a:t>
            </a:r>
            <a:r>
              <a:rPr lang="en-US" altLang="zh-TW" sz="1800" smtClean="0">
                <a:ea typeface="MS PGothic" pitchFamily="34" charset="-128"/>
              </a:rPr>
              <a:t>(Nc)</a:t>
            </a:r>
            <a:r>
              <a:rPr lang="en-US" altLang="en-US" sz="1800" smtClean="0">
                <a:ea typeface="MS PGothic" pitchFamily="34" charset="-128"/>
              </a:rPr>
              <a:t>　的</a:t>
            </a:r>
            <a:r>
              <a:rPr lang="en-US" altLang="zh-TW" sz="1800" smtClean="0">
                <a:ea typeface="MS PGothic" pitchFamily="34" charset="-128"/>
              </a:rPr>
              <a:t>(DE)</a:t>
            </a:r>
            <a:r>
              <a:rPr lang="en-US" altLang="en-US" sz="1800" smtClean="0">
                <a:ea typeface="MS PGothic" pitchFamily="34" charset="-128"/>
              </a:rPr>
              <a:t>　一</a:t>
            </a:r>
            <a:r>
              <a:rPr lang="en-US" altLang="zh-TW" sz="1800" smtClean="0">
                <a:ea typeface="MS PGothic" pitchFamily="34" charset="-128"/>
              </a:rPr>
              <a:t>(Neu)</a:t>
            </a:r>
            <a:r>
              <a:rPr lang="en-US" altLang="en-US" sz="1800" smtClean="0">
                <a:ea typeface="MS PGothic" pitchFamily="34" charset="-128"/>
              </a:rPr>
              <a:t>　位</a:t>
            </a:r>
            <a:r>
              <a:rPr lang="en-US" altLang="zh-TW" sz="1800" smtClean="0">
                <a:ea typeface="MS PGothic" pitchFamily="34" charset="-128"/>
              </a:rPr>
              <a:t>(Nf)</a:t>
            </a:r>
            <a:r>
              <a:rPr lang="en-US" altLang="en-US" sz="1800" smtClean="0">
                <a:ea typeface="MS PGothic" pitchFamily="34" charset="-128"/>
              </a:rPr>
              <a:t>　總統</a:t>
            </a:r>
            <a:r>
              <a:rPr lang="en-US" altLang="zh-TW" sz="1800" smtClean="0">
                <a:ea typeface="MS PGothic" pitchFamily="34" charset="-128"/>
              </a:rPr>
              <a:t>(Na)</a:t>
            </a:r>
          </a:p>
        </p:txBody>
      </p:sp>
      <p:sp>
        <p:nvSpPr>
          <p:cNvPr id="7" name="Rectangle 6"/>
          <p:cNvSpPr/>
          <p:nvPr/>
        </p:nvSpPr>
        <p:spPr>
          <a:xfrm>
            <a:off x="2771775" y="3573463"/>
            <a:ext cx="3570288" cy="461962"/>
          </a:xfrm>
          <a:prstGeom prst="rect">
            <a:avLst/>
          </a:prstGeom>
          <a:solidFill>
            <a:schemeClr val="accent3">
              <a:lumMod val="40000"/>
              <a:lumOff val="60000"/>
            </a:schemeClr>
          </a:solidFill>
        </p:spPr>
        <p:txBody>
          <a:bodyPr wrap="none">
            <a:spAutoFit/>
          </a:bodyP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eaLnBrk="1" hangingPunct="1">
              <a:defRPr/>
            </a:pPr>
            <a:r>
              <a:rPr lang="zh-TW" altLang="en-US" smtClean="0"/>
              <a:t>歐巴馬是美國的一位總統</a:t>
            </a:r>
            <a:endParaRPr lang="en-US" altLang="zh-TW" smtClean="0"/>
          </a:p>
        </p:txBody>
      </p:sp>
      <p:pic>
        <p:nvPicPr>
          <p:cNvPr id="5939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4213225"/>
            <a:ext cx="25781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Rectangle 8"/>
          <p:cNvSpPr>
            <a:spLocks noChangeArrowheads="1"/>
          </p:cNvSpPr>
          <p:nvPr/>
        </p:nvSpPr>
        <p:spPr bwMode="auto">
          <a:xfrm>
            <a:off x="2460625" y="476250"/>
            <a:ext cx="422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4"/>
              </a:rPr>
              <a:t>http://ckipsvr.iis.sinica.edu.tw/</a:t>
            </a:r>
            <a:endParaRPr lang="en-US" altLang="zh-TW" sz="2400">
              <a:latin typeface="Arial" charset="0"/>
              <a:ea typeface="MS PGothic" pitchFamily="34" charset="-128"/>
            </a:endParaRPr>
          </a:p>
        </p:txBody>
      </p:sp>
      <p:sp>
        <p:nvSpPr>
          <p:cNvPr id="59400" name="Rectangle 9"/>
          <p:cNvSpPr>
            <a:spLocks noChangeArrowheads="1"/>
          </p:cNvSpPr>
          <p:nvPr/>
        </p:nvSpPr>
        <p:spPr bwMode="auto">
          <a:xfrm>
            <a:off x="1492250" y="-4763"/>
            <a:ext cx="6159500"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CKIP </a:t>
            </a:r>
            <a:r>
              <a:rPr lang="zh-TW" altLang="en-US" sz="4000" b="1">
                <a:solidFill>
                  <a:srgbClr val="800000"/>
                </a:solidFill>
                <a:latin typeface="Arial" charset="0"/>
                <a:ea typeface="MS PGothic" pitchFamily="34" charset="-128"/>
              </a:rPr>
              <a:t>中研院中文斷詞系統</a:t>
            </a:r>
            <a:endParaRPr lang="en-US" altLang="zh-TW" sz="4000" b="1">
              <a:solidFill>
                <a:srgbClr val="800000"/>
              </a:solidFill>
              <a:latin typeface="Arial" charset="0"/>
              <a:ea typeface="MS PGothic" pitchFamily="34" charset="-128"/>
            </a:endParaRPr>
          </a:p>
        </p:txBody>
      </p:sp>
    </p:spTree>
    <p:extLst>
      <p:ext uri="{BB962C8B-B14F-4D97-AF65-F5344CB8AC3E}">
        <p14:creationId xmlns:p14="http://schemas.microsoft.com/office/powerpoint/2010/main" val="38265496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9A7E58A-4759-4239-A6DD-19AF059A37A6}" type="slidenum">
              <a:rPr lang="zh-TW" altLang="en-US" sz="1200">
                <a:solidFill>
                  <a:srgbClr val="898989"/>
                </a:solidFill>
              </a:rPr>
              <a:pPr eaLnBrk="1" hangingPunct="1">
                <a:spcBef>
                  <a:spcPct val="0"/>
                </a:spcBef>
                <a:buFontTx/>
                <a:buNone/>
              </a:pPr>
              <a:t>181</a:t>
            </a:fld>
            <a:endParaRPr lang="zh-TW" altLang="en-US" sz="1200">
              <a:solidFill>
                <a:srgbClr val="898989"/>
              </a:solidFill>
            </a:endParaRPr>
          </a:p>
        </p:txBody>
      </p:sp>
      <p:pic>
        <p:nvPicPr>
          <p:cNvPr id="604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90575"/>
            <a:ext cx="5400675"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5"/>
          <p:cNvSpPr>
            <a:spLocks noChangeArrowheads="1"/>
          </p:cNvSpPr>
          <p:nvPr/>
        </p:nvSpPr>
        <p:spPr bwMode="auto">
          <a:xfrm>
            <a:off x="539750" y="6308725"/>
            <a:ext cx="806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000">
                <a:latin typeface="Arial" charset="0"/>
                <a:ea typeface="MS PGothic" pitchFamily="34" charset="-128"/>
                <a:hlinkClick r:id="rId3"/>
              </a:rPr>
              <a:t>https://tw.news.yahoo.com/%E6%8A%97%E6%B0%A3%E5%80%99%E8%AE%8A%E9%81%B7-%E7%99%BD%E5%AE%AE%E7%B1%B2%E6%8E%A1%E7%B7%8A%E6%80%A5%E8%A1%8C%E5%8B%95-145804493.html</a:t>
            </a:r>
            <a:endParaRPr lang="en-US" altLang="zh-TW" sz="1000">
              <a:latin typeface="Arial" charset="0"/>
              <a:ea typeface="MS PGothic" pitchFamily="34" charset="-128"/>
            </a:endParaRPr>
          </a:p>
        </p:txBody>
      </p:sp>
      <p:sp>
        <p:nvSpPr>
          <p:cNvPr id="60421" name="Rectangle 6"/>
          <p:cNvSpPr>
            <a:spLocks noChangeArrowheads="1"/>
          </p:cNvSpPr>
          <p:nvPr/>
        </p:nvSpPr>
        <p:spPr bwMode="auto">
          <a:xfrm>
            <a:off x="5795963" y="803275"/>
            <a:ext cx="3168650"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en-US" sz="1100">
                <a:latin typeface="Arial" charset="0"/>
                <a:ea typeface="MS PGothic" pitchFamily="34" charset="-128"/>
              </a:rPr>
              <a:t>抗氣候變遷</a:t>
            </a:r>
            <a:r>
              <a:rPr lang="en-US" altLang="zh-TW" sz="1100">
                <a:latin typeface="Arial" charset="0"/>
                <a:ea typeface="MS PGothic" pitchFamily="34" charset="-128"/>
              </a:rPr>
              <a:t> </a:t>
            </a:r>
            <a:r>
              <a:rPr lang="en-US" altLang="en-US" sz="1100">
                <a:latin typeface="Arial" charset="0"/>
                <a:ea typeface="MS PGothic" pitchFamily="34" charset="-128"/>
              </a:rPr>
              <a:t>白宮籲採緊急行動</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中央社中央社</a:t>
            </a:r>
            <a:r>
              <a:rPr lang="en-US" altLang="zh-TW" sz="1100">
                <a:latin typeface="Arial" charset="0"/>
                <a:ea typeface="MS PGothic" pitchFamily="34" charset="-128"/>
              </a:rPr>
              <a:t> – 2014</a:t>
            </a:r>
            <a:r>
              <a:rPr lang="en-US" altLang="en-US" sz="1100">
                <a:latin typeface="Arial" charset="0"/>
                <a:ea typeface="MS PGothic" pitchFamily="34" charset="-128"/>
              </a:rPr>
              <a:t>年</a:t>
            </a:r>
            <a:r>
              <a:rPr lang="en-US" altLang="zh-TW" sz="1100">
                <a:latin typeface="Arial" charset="0"/>
                <a:ea typeface="MS PGothic" pitchFamily="34" charset="-128"/>
              </a:rPr>
              <a:t>5</a:t>
            </a:r>
            <a:r>
              <a:rPr lang="en-US" altLang="en-US" sz="1100">
                <a:latin typeface="Arial" charset="0"/>
                <a:ea typeface="MS PGothic" pitchFamily="34" charset="-128"/>
              </a:rPr>
              <a:t>月</a:t>
            </a:r>
            <a:r>
              <a:rPr lang="en-US" altLang="zh-TW" sz="1100">
                <a:latin typeface="Arial" charset="0"/>
                <a:ea typeface="MS PGothic" pitchFamily="34" charset="-128"/>
              </a:rPr>
              <a:t>6</a:t>
            </a:r>
            <a:r>
              <a:rPr lang="en-US" altLang="en-US" sz="1100">
                <a:latin typeface="Arial" charset="0"/>
                <a:ea typeface="MS PGothic" pitchFamily="34" charset="-128"/>
              </a:rPr>
              <a:t>日</a:t>
            </a:r>
            <a:r>
              <a:rPr lang="en-US" altLang="zh-TW" sz="1100">
                <a:latin typeface="Arial" charset="0"/>
                <a:ea typeface="MS PGothic" pitchFamily="34" charset="-128"/>
              </a:rPr>
              <a:t> </a:t>
            </a:r>
            <a:r>
              <a:rPr lang="en-US" altLang="en-US" sz="1100">
                <a:latin typeface="Arial" charset="0"/>
                <a:ea typeface="MS PGothic" pitchFamily="34" charset="-128"/>
              </a:rPr>
              <a:t>下午</a:t>
            </a:r>
            <a:r>
              <a:rPr lang="en-US" altLang="zh-TW" sz="1100">
                <a:latin typeface="Arial" charset="0"/>
                <a:ea typeface="MS PGothic" pitchFamily="34" charset="-128"/>
              </a:rPr>
              <a:t>10:58</a:t>
            </a:r>
          </a:p>
          <a:p>
            <a:pPr eaLnBrk="1" hangingPunct="1">
              <a:spcBef>
                <a:spcPct val="0"/>
              </a:spcBef>
              <a:buFontTx/>
              <a:buNone/>
            </a:pPr>
            <a:r>
              <a:rPr lang="en-US" altLang="en-US" sz="1100">
                <a:latin typeface="Arial" charset="0"/>
                <a:ea typeface="MS PGothic" pitchFamily="34" charset="-128"/>
              </a:rPr>
              <a:t>（中央社華盛頓</a:t>
            </a:r>
            <a:r>
              <a:rPr lang="en-US" altLang="zh-TW" sz="1100">
                <a:latin typeface="Arial" charset="0"/>
                <a:ea typeface="MS PGothic" pitchFamily="34" charset="-128"/>
              </a:rPr>
              <a:t>6</a:t>
            </a:r>
            <a:r>
              <a:rPr lang="en-US" altLang="en-US" sz="1100">
                <a:latin typeface="Arial" charset="0"/>
                <a:ea typeface="MS PGothic" pitchFamily="34" charset="-128"/>
              </a:rPr>
              <a:t>日綜合外電報導）白宮今天公布全球暖化對全美及美國經濟關鍵產業造成何種衝擊的新報告，呼籲採取緊急行動對抗氣候變遷。</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這份為期</a:t>
            </a:r>
            <a:r>
              <a:rPr lang="en-US" altLang="zh-TW" sz="1100">
                <a:latin typeface="Arial" charset="0"/>
                <a:ea typeface="MS PGothic" pitchFamily="34" charset="-128"/>
              </a:rPr>
              <a:t>4</a:t>
            </a:r>
            <a:r>
              <a:rPr lang="en-US" altLang="en-US" sz="1100">
                <a:latin typeface="Arial" charset="0"/>
                <a:ea typeface="MS PGothic" pitchFamily="34" charset="-128"/>
              </a:rPr>
              <a:t>年的調查警告，極端氣候事件將對住家、基礎設施及產業帶來嚴重威脅。</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美國總統歐巴馬</a:t>
            </a:r>
            <a:r>
              <a:rPr lang="en-US" altLang="zh-TW" sz="1100">
                <a:latin typeface="Arial" charset="0"/>
                <a:ea typeface="MS PGothic" pitchFamily="34" charset="-128"/>
              </a:rPr>
              <a:t>2008</a:t>
            </a:r>
            <a:r>
              <a:rPr lang="en-US" altLang="en-US" sz="1100">
                <a:latin typeface="Arial" charset="0"/>
                <a:ea typeface="MS PGothic" pitchFamily="34" charset="-128"/>
              </a:rPr>
              <a:t>年當選總統時曾在競選造勢時誓言，要讓美國成為對抗氣候變遷與相關「安全威脅」的領頭羊。</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但歐巴馬在任上一直未能說服美國國會採取重大行動。</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在本週對這項議題採取的新作為中，歐巴馬今天將與數名氣象學家接受電視訪問，討論美國全國氣候評估第</a:t>
            </a:r>
            <a:r>
              <a:rPr lang="en-US" altLang="zh-TW" sz="1100">
                <a:latin typeface="Arial" charset="0"/>
                <a:ea typeface="MS PGothic" pitchFamily="34" charset="-128"/>
              </a:rPr>
              <a:t>3</a:t>
            </a:r>
            <a:r>
              <a:rPr lang="en-US" altLang="en-US" sz="1100">
                <a:latin typeface="Arial" charset="0"/>
                <a:ea typeface="MS PGothic" pitchFamily="34" charset="-128"/>
              </a:rPr>
              <a:t>版調查結果。</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美國數百名來自政府與民間的頂尖氣候科學家及技術專家，共同投入這項研究，檢視氣候變遷對當今帶來的衝擊並預測將對下個世紀帶來何種影響。</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研究人員警告，加州可能發生旱災、奧克拉荷馬州發生草原大火，東岸則可能遭遇海平面上升，尤其佛羅里達，而這些事件多為人類造成。</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海平面上升也將吞噬密西西比等低窪地區。</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至於超過</a:t>
            </a:r>
            <a:r>
              <a:rPr lang="en-US" altLang="zh-TW" sz="1100">
                <a:latin typeface="Arial" charset="0"/>
                <a:ea typeface="MS PGothic" pitchFamily="34" charset="-128"/>
              </a:rPr>
              <a:t>8000</a:t>
            </a:r>
            <a:r>
              <a:rPr lang="en-US" altLang="en-US" sz="1100">
                <a:latin typeface="Arial" charset="0"/>
                <a:ea typeface="MS PGothic" pitchFamily="34" charset="-128"/>
              </a:rPr>
              <a:t>萬人居住且擁有全美部分成長最快都會區的東南部與加勒比海區，「海平面上升加上其他與氣候變遷有關的衝擊，以及地層下陷等既有問題，將對經濟和生態帶來重大影響」。</a:t>
            </a:r>
            <a:endParaRPr lang="en-US" altLang="zh-TW" sz="1100">
              <a:latin typeface="Arial" charset="0"/>
              <a:ea typeface="MS PGothic" pitchFamily="34" charset="-128"/>
            </a:endParaRPr>
          </a:p>
          <a:p>
            <a:pPr eaLnBrk="1" hangingPunct="1">
              <a:spcBef>
                <a:spcPct val="0"/>
              </a:spcBef>
              <a:buFontTx/>
              <a:buNone/>
            </a:pPr>
            <a:r>
              <a:rPr lang="en-US" altLang="en-US" sz="1100">
                <a:latin typeface="Arial" charset="0"/>
                <a:ea typeface="MS PGothic" pitchFamily="34" charset="-128"/>
              </a:rPr>
              <a:t>報告並說：「過去被認為是遙遠未來議題的氣候變遷，已著實成為當前議題。」（譯者：中央社蔡佳伶）</a:t>
            </a:r>
            <a:r>
              <a:rPr lang="en-US" altLang="zh-TW" sz="1100">
                <a:latin typeface="Arial" charset="0"/>
                <a:ea typeface="MS PGothic" pitchFamily="34" charset="-128"/>
              </a:rPr>
              <a:t>1030506</a:t>
            </a:r>
          </a:p>
        </p:txBody>
      </p:sp>
      <p:sp>
        <p:nvSpPr>
          <p:cNvPr id="60422" name="TextBox 7"/>
          <p:cNvSpPr txBox="1">
            <a:spLocks noChangeArrowheads="1"/>
          </p:cNvSpPr>
          <p:nvPr/>
        </p:nvSpPr>
        <p:spPr bwMode="auto">
          <a:xfrm>
            <a:off x="2055813" y="0"/>
            <a:ext cx="5032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3600">
                <a:solidFill>
                  <a:schemeClr val="accent1"/>
                </a:solidFill>
                <a:latin typeface="Arial" charset="0"/>
                <a:ea typeface="MS PGothic" pitchFamily="34" charset="-128"/>
              </a:rPr>
              <a:t>中文文字處理：中文斷詞</a:t>
            </a:r>
            <a:endParaRPr lang="en-US" altLang="zh-TW" sz="3600">
              <a:solidFill>
                <a:schemeClr val="accent1"/>
              </a:solidFill>
              <a:latin typeface="Arial" charset="0"/>
              <a:ea typeface="MS PGothic" pitchFamily="34" charset="-128"/>
            </a:endParaRPr>
          </a:p>
        </p:txBody>
      </p:sp>
    </p:spTree>
    <p:extLst>
      <p:ext uri="{BB962C8B-B14F-4D97-AF65-F5344CB8AC3E}">
        <p14:creationId xmlns:p14="http://schemas.microsoft.com/office/powerpoint/2010/main" val="171597444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28FF71D3-7ADE-4F31-A263-5FADEED7F0DB}" type="slidenum">
              <a:rPr lang="zh-TW" altLang="en-US" sz="1200">
                <a:solidFill>
                  <a:srgbClr val="898989"/>
                </a:solidFill>
              </a:rPr>
              <a:pPr eaLnBrk="1" hangingPunct="1">
                <a:spcBef>
                  <a:spcPct val="0"/>
                </a:spcBef>
                <a:buFontTx/>
                <a:buNone/>
              </a:pPr>
              <a:t>182</a:t>
            </a:fld>
            <a:endParaRPr lang="zh-TW" altLang="en-US" sz="1200">
              <a:solidFill>
                <a:srgbClr val="898989"/>
              </a:solidFill>
            </a:endParaRPr>
          </a:p>
        </p:txBody>
      </p:sp>
      <p:pic>
        <p:nvPicPr>
          <p:cNvPr id="6144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4075"/>
            <a:ext cx="91440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5"/>
          <p:cNvSpPr>
            <a:spLocks noChangeArrowheads="1"/>
          </p:cNvSpPr>
          <p:nvPr/>
        </p:nvSpPr>
        <p:spPr bwMode="auto">
          <a:xfrm>
            <a:off x="2460625" y="476250"/>
            <a:ext cx="422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3"/>
              </a:rPr>
              <a:t>http://ckipsvr.iis.sinica.edu.tw/</a:t>
            </a:r>
            <a:endParaRPr lang="en-US" altLang="zh-TW" sz="2400">
              <a:latin typeface="Arial" charset="0"/>
              <a:ea typeface="MS PGothic" pitchFamily="34" charset="-128"/>
            </a:endParaRPr>
          </a:p>
        </p:txBody>
      </p:sp>
      <p:sp>
        <p:nvSpPr>
          <p:cNvPr id="61445" name="Rectangle 6"/>
          <p:cNvSpPr>
            <a:spLocks noChangeArrowheads="1"/>
          </p:cNvSpPr>
          <p:nvPr/>
        </p:nvSpPr>
        <p:spPr bwMode="auto">
          <a:xfrm>
            <a:off x="1492250" y="-4763"/>
            <a:ext cx="6159500"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CKIP </a:t>
            </a:r>
            <a:r>
              <a:rPr lang="zh-TW" altLang="en-US" sz="4000" b="1">
                <a:solidFill>
                  <a:srgbClr val="800000"/>
                </a:solidFill>
                <a:latin typeface="Arial" charset="0"/>
                <a:ea typeface="MS PGothic" pitchFamily="34" charset="-128"/>
              </a:rPr>
              <a:t>中研院中文斷詞系統</a:t>
            </a:r>
            <a:endParaRPr lang="en-US" altLang="zh-TW" sz="4000" b="1">
              <a:solidFill>
                <a:srgbClr val="800000"/>
              </a:solidFill>
              <a:latin typeface="Arial" charset="0"/>
              <a:ea typeface="MS PGothic" pitchFamily="34" charset="-128"/>
            </a:endParaRPr>
          </a:p>
        </p:txBody>
      </p:sp>
    </p:spTree>
    <p:extLst>
      <p:ext uri="{BB962C8B-B14F-4D97-AF65-F5344CB8AC3E}">
        <p14:creationId xmlns:p14="http://schemas.microsoft.com/office/powerpoint/2010/main" val="182458474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E255299-4771-4436-B4A1-CD7ECE797231}" type="slidenum">
              <a:rPr lang="zh-TW" altLang="en-US" sz="1200">
                <a:solidFill>
                  <a:srgbClr val="898989"/>
                </a:solidFill>
              </a:rPr>
              <a:pPr eaLnBrk="1" hangingPunct="1">
                <a:spcBef>
                  <a:spcPct val="0"/>
                </a:spcBef>
                <a:buFontTx/>
                <a:buNone/>
              </a:pPr>
              <a:t>183</a:t>
            </a:fld>
            <a:endParaRPr lang="zh-TW" altLang="en-US" sz="1200">
              <a:solidFill>
                <a:srgbClr val="898989"/>
              </a:solidFill>
            </a:endParaRPr>
          </a:p>
        </p:txBody>
      </p:sp>
      <p:pic>
        <p:nvPicPr>
          <p:cNvPr id="6246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91440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6"/>
          <p:cNvSpPr>
            <a:spLocks noChangeArrowheads="1"/>
          </p:cNvSpPr>
          <p:nvPr/>
        </p:nvSpPr>
        <p:spPr bwMode="auto">
          <a:xfrm>
            <a:off x="2460625" y="476250"/>
            <a:ext cx="422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3"/>
              </a:rPr>
              <a:t>http://ckipsvr.iis.sinica.edu.tw/</a:t>
            </a:r>
            <a:endParaRPr lang="en-US" altLang="zh-TW" sz="2400">
              <a:latin typeface="Arial" charset="0"/>
              <a:ea typeface="MS PGothic" pitchFamily="34" charset="-128"/>
            </a:endParaRPr>
          </a:p>
        </p:txBody>
      </p:sp>
      <p:sp>
        <p:nvSpPr>
          <p:cNvPr id="62469" name="Rectangle 7"/>
          <p:cNvSpPr>
            <a:spLocks noChangeArrowheads="1"/>
          </p:cNvSpPr>
          <p:nvPr/>
        </p:nvSpPr>
        <p:spPr bwMode="auto">
          <a:xfrm>
            <a:off x="1492250" y="-4763"/>
            <a:ext cx="6159500"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CKIP </a:t>
            </a:r>
            <a:r>
              <a:rPr lang="zh-TW" altLang="en-US" sz="4000" b="1">
                <a:solidFill>
                  <a:srgbClr val="800000"/>
                </a:solidFill>
                <a:latin typeface="Arial" charset="0"/>
                <a:ea typeface="MS PGothic" pitchFamily="34" charset="-128"/>
              </a:rPr>
              <a:t>中研院中文斷詞系統</a:t>
            </a:r>
            <a:endParaRPr lang="en-US" altLang="zh-TW" sz="4000" b="1">
              <a:solidFill>
                <a:srgbClr val="800000"/>
              </a:solidFill>
              <a:latin typeface="Arial" charset="0"/>
              <a:ea typeface="MS PGothic" pitchFamily="34" charset="-128"/>
            </a:endParaRPr>
          </a:p>
        </p:txBody>
      </p:sp>
    </p:spTree>
    <p:extLst>
      <p:ext uri="{BB962C8B-B14F-4D97-AF65-F5344CB8AC3E}">
        <p14:creationId xmlns:p14="http://schemas.microsoft.com/office/powerpoint/2010/main" val="187681370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9E1498B-C989-4A71-A4B8-66C30BED0328}" type="slidenum">
              <a:rPr lang="zh-TW" altLang="en-US" sz="1200">
                <a:solidFill>
                  <a:srgbClr val="898989"/>
                </a:solidFill>
              </a:rPr>
              <a:pPr eaLnBrk="1" hangingPunct="1">
                <a:spcBef>
                  <a:spcPct val="0"/>
                </a:spcBef>
                <a:buFontTx/>
                <a:buNone/>
              </a:pPr>
              <a:t>184</a:t>
            </a:fld>
            <a:endParaRPr lang="zh-TW" altLang="en-US" sz="1200">
              <a:solidFill>
                <a:srgbClr val="898989"/>
              </a:solidFill>
            </a:endParaRPr>
          </a:p>
        </p:txBody>
      </p:sp>
      <p:sp>
        <p:nvSpPr>
          <p:cNvPr id="63491" name="Rectangle 6"/>
          <p:cNvSpPr>
            <a:spLocks noChangeArrowheads="1"/>
          </p:cNvSpPr>
          <p:nvPr/>
        </p:nvSpPr>
        <p:spPr bwMode="auto">
          <a:xfrm>
            <a:off x="1546225" y="14288"/>
            <a:ext cx="6051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2"/>
              </a:rPr>
              <a:t>http://nlp.stanford.edu/software/index.shtml</a:t>
            </a:r>
            <a:endParaRPr lang="en-US" altLang="zh-TW" sz="2400">
              <a:latin typeface="Arial" charset="0"/>
              <a:ea typeface="MS PGothic" pitchFamily="34" charset="-128"/>
            </a:endParaRPr>
          </a:p>
        </p:txBody>
      </p:sp>
      <p:pic>
        <p:nvPicPr>
          <p:cNvPr id="6349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536575"/>
            <a:ext cx="7056438" cy="620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838825" y="3141663"/>
            <a:ext cx="3125788" cy="1200150"/>
          </a:xfrm>
          <a:prstGeom prst="rect">
            <a:avLst/>
          </a:prstGeom>
        </p:spPr>
        <p:txBody>
          <a:bodyPr wrap="none">
            <a:spAutoFit/>
          </a:bodyPr>
          <a:lstStyle/>
          <a:p>
            <a:pPr algn="ctr">
              <a:defRPr/>
            </a:pPr>
            <a:r>
              <a:rPr lang="en-US" sz="3600" b="1" dirty="0">
                <a:solidFill>
                  <a:srgbClr val="800000"/>
                </a:solidFill>
                <a:ea typeface="ＭＳ Ｐゴシック" charset="0"/>
                <a:cs typeface="ＭＳ Ｐゴシック" charset="0"/>
              </a:rPr>
              <a:t>Stanford NLP</a:t>
            </a:r>
          </a:p>
          <a:p>
            <a:pPr algn="ctr">
              <a:defRPr/>
            </a:pPr>
            <a:r>
              <a:rPr lang="en-US" sz="3600" b="1" dirty="0">
                <a:solidFill>
                  <a:schemeClr val="accent4">
                    <a:lumMod val="75000"/>
                  </a:schemeClr>
                </a:solidFill>
                <a:ea typeface="ＭＳ Ｐゴシック" charset="0"/>
                <a:cs typeface="ＭＳ Ｐゴシック" charset="0"/>
              </a:rPr>
              <a:t>Software</a:t>
            </a:r>
          </a:p>
        </p:txBody>
      </p:sp>
    </p:spTree>
    <p:extLst>
      <p:ext uri="{BB962C8B-B14F-4D97-AF65-F5344CB8AC3E}">
        <p14:creationId xmlns:p14="http://schemas.microsoft.com/office/powerpoint/2010/main" val="136808237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87C22B0-7958-4329-BF56-DB64BE4D1770}" type="slidenum">
              <a:rPr lang="zh-TW" altLang="en-US" sz="1200">
                <a:solidFill>
                  <a:srgbClr val="898989"/>
                </a:solidFill>
              </a:rPr>
              <a:pPr eaLnBrk="1" hangingPunct="1">
                <a:spcBef>
                  <a:spcPct val="0"/>
                </a:spcBef>
                <a:buFontTx/>
                <a:buNone/>
              </a:pPr>
              <a:t>185</a:t>
            </a:fld>
            <a:endParaRPr lang="zh-TW" altLang="en-US" sz="1200">
              <a:solidFill>
                <a:srgbClr val="898989"/>
              </a:solidFill>
            </a:endParaRPr>
          </a:p>
        </p:txBody>
      </p:sp>
      <p:pic>
        <p:nvPicPr>
          <p:cNvPr id="645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490538"/>
            <a:ext cx="720090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p:cNvSpPr>
            <a:spLocks noChangeArrowheads="1"/>
          </p:cNvSpPr>
          <p:nvPr/>
        </p:nvSpPr>
        <p:spPr bwMode="auto">
          <a:xfrm>
            <a:off x="2771775" y="0"/>
            <a:ext cx="6408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64517" name="Rectangle 7"/>
          <p:cNvSpPr>
            <a:spLocks noChangeArrowheads="1"/>
          </p:cNvSpPr>
          <p:nvPr/>
        </p:nvSpPr>
        <p:spPr bwMode="auto">
          <a:xfrm>
            <a:off x="-12700" y="3175"/>
            <a:ext cx="2847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b="1">
                <a:solidFill>
                  <a:srgbClr val="800000"/>
                </a:solidFill>
                <a:latin typeface="Arial" charset="0"/>
                <a:ea typeface="MS PGothic" pitchFamily="34" charset="-128"/>
              </a:rPr>
              <a:t>Stanford CoreNLP</a:t>
            </a:r>
          </a:p>
        </p:txBody>
      </p:sp>
    </p:spTree>
    <p:extLst>
      <p:ext uri="{BB962C8B-B14F-4D97-AF65-F5344CB8AC3E}">
        <p14:creationId xmlns:p14="http://schemas.microsoft.com/office/powerpoint/2010/main" val="25311861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BFD2058-C035-45D0-B233-76FCEDFE5FC2}" type="slidenum">
              <a:rPr lang="zh-TW" altLang="en-US" sz="1200">
                <a:solidFill>
                  <a:srgbClr val="898989"/>
                </a:solidFill>
              </a:rPr>
              <a:pPr eaLnBrk="1" hangingPunct="1">
                <a:spcBef>
                  <a:spcPct val="0"/>
                </a:spcBef>
                <a:buFontTx/>
                <a:buNone/>
              </a:pPr>
              <a:t>186</a:t>
            </a:fld>
            <a:endParaRPr lang="zh-TW" altLang="en-US" sz="1200">
              <a:solidFill>
                <a:srgbClr val="898989"/>
              </a:solidFill>
            </a:endParaRPr>
          </a:p>
        </p:txBody>
      </p:sp>
      <p:sp>
        <p:nvSpPr>
          <p:cNvPr id="6" name="Rectangle 5"/>
          <p:cNvSpPr/>
          <p:nvPr/>
        </p:nvSpPr>
        <p:spPr>
          <a:xfrm>
            <a:off x="1187450" y="1341438"/>
            <a:ext cx="6985000" cy="954087"/>
          </a:xfrm>
          <a:prstGeom prst="rect">
            <a:avLst/>
          </a:prstGeom>
          <a:solidFill>
            <a:schemeClr val="accent3">
              <a:lumMod val="20000"/>
              <a:lumOff val="80000"/>
            </a:schemeClr>
          </a:solidFill>
          <a:ln>
            <a:solidFill>
              <a:schemeClr val="accent3">
                <a:lumMod val="50000"/>
              </a:schemeClr>
            </a:solidFill>
          </a:ln>
        </p:spPr>
        <p:txBody>
          <a:bodyPr>
            <a:spAutoFit/>
          </a:bodyPr>
          <a:lstStyle/>
          <a:p>
            <a:pPr>
              <a:defRPr/>
            </a:pPr>
            <a:r>
              <a:rPr lang="en-US" sz="2800" dirty="0">
                <a:ea typeface="ＭＳ Ｐゴシック" charset="0"/>
                <a:cs typeface="ＭＳ Ｐゴシック" charset="0"/>
              </a:rPr>
              <a:t>Stanford University is located in California. It is a great university.</a:t>
            </a:r>
          </a:p>
        </p:txBody>
      </p:sp>
      <p:pic>
        <p:nvPicPr>
          <p:cNvPr id="6554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2965450"/>
            <a:ext cx="8585200" cy="32004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65541" name="Rectangle 8"/>
          <p:cNvSpPr>
            <a:spLocks noChangeArrowheads="1"/>
          </p:cNvSpPr>
          <p:nvPr/>
        </p:nvSpPr>
        <p:spPr bwMode="auto">
          <a:xfrm>
            <a:off x="1368425" y="6635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65542" name="Rectangle 9"/>
          <p:cNvSpPr>
            <a:spLocks noChangeArrowheads="1"/>
          </p:cNvSpPr>
          <p:nvPr/>
        </p:nvSpPr>
        <p:spPr bwMode="auto">
          <a:xfrm>
            <a:off x="2260600" y="30163"/>
            <a:ext cx="462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Tree>
    <p:extLst>
      <p:ext uri="{BB962C8B-B14F-4D97-AF65-F5344CB8AC3E}">
        <p14:creationId xmlns:p14="http://schemas.microsoft.com/office/powerpoint/2010/main" val="214697485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40C02DD-CCF2-4B00-83DA-23C5CC370198}" type="slidenum">
              <a:rPr lang="zh-TW" altLang="en-US" sz="1200">
                <a:solidFill>
                  <a:srgbClr val="898989"/>
                </a:solidFill>
              </a:rPr>
              <a:pPr eaLnBrk="1" hangingPunct="1">
                <a:spcBef>
                  <a:spcPct val="0"/>
                </a:spcBef>
                <a:buFontTx/>
                <a:buNone/>
              </a:pPr>
              <a:t>187</a:t>
            </a:fld>
            <a:endParaRPr lang="zh-TW" altLang="en-US" sz="1200">
              <a:solidFill>
                <a:srgbClr val="898989"/>
              </a:solidFill>
            </a:endParaRPr>
          </a:p>
        </p:txBody>
      </p:sp>
      <p:pic>
        <p:nvPicPr>
          <p:cNvPr id="665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068638"/>
            <a:ext cx="8026400" cy="25781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187450" y="1341438"/>
            <a:ext cx="6985000" cy="954087"/>
          </a:xfrm>
          <a:prstGeom prst="rect">
            <a:avLst/>
          </a:prstGeom>
          <a:solidFill>
            <a:schemeClr val="accent3">
              <a:lumMod val="20000"/>
              <a:lumOff val="80000"/>
            </a:schemeClr>
          </a:solidFill>
          <a:ln>
            <a:solidFill>
              <a:schemeClr val="accent3">
                <a:lumMod val="50000"/>
              </a:schemeClr>
            </a:solidFill>
          </a:ln>
        </p:spPr>
        <p:txBody>
          <a:bodyPr>
            <a:spAutoFit/>
          </a:bodyPr>
          <a:lstStyle/>
          <a:p>
            <a:pPr>
              <a:defRPr/>
            </a:pPr>
            <a:r>
              <a:rPr lang="en-US" sz="2800" dirty="0">
                <a:ea typeface="ＭＳ Ｐゴシック" charset="0"/>
                <a:cs typeface="ＭＳ Ｐゴシック" charset="0"/>
              </a:rPr>
              <a:t>Stanford University is located in California. It is a great university.</a:t>
            </a:r>
          </a:p>
        </p:txBody>
      </p:sp>
      <p:sp>
        <p:nvSpPr>
          <p:cNvPr id="66565" name="Rectangle 7"/>
          <p:cNvSpPr>
            <a:spLocks noChangeArrowheads="1"/>
          </p:cNvSpPr>
          <p:nvPr/>
        </p:nvSpPr>
        <p:spPr bwMode="auto">
          <a:xfrm>
            <a:off x="1368425" y="6635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66566" name="Rectangle 8"/>
          <p:cNvSpPr>
            <a:spLocks noChangeArrowheads="1"/>
          </p:cNvSpPr>
          <p:nvPr/>
        </p:nvSpPr>
        <p:spPr bwMode="auto">
          <a:xfrm>
            <a:off x="2260600" y="30163"/>
            <a:ext cx="462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Tree>
    <p:extLst>
      <p:ext uri="{BB962C8B-B14F-4D97-AF65-F5344CB8AC3E}">
        <p14:creationId xmlns:p14="http://schemas.microsoft.com/office/powerpoint/2010/main" val="3873467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2D21323E-2FC3-4F99-9CC5-2AF095BA154F}" type="slidenum">
              <a:rPr lang="zh-TW" altLang="en-US" sz="1200">
                <a:solidFill>
                  <a:srgbClr val="898989"/>
                </a:solidFill>
              </a:rPr>
              <a:pPr eaLnBrk="1" hangingPunct="1">
                <a:spcBef>
                  <a:spcPct val="0"/>
                </a:spcBef>
                <a:buFontTx/>
                <a:buNone/>
              </a:pPr>
              <a:t>188</a:t>
            </a:fld>
            <a:endParaRPr lang="zh-TW" altLang="en-US" sz="1200">
              <a:solidFill>
                <a:srgbClr val="898989"/>
              </a:solidFill>
            </a:endParaRPr>
          </a:p>
        </p:txBody>
      </p:sp>
      <p:pic>
        <p:nvPicPr>
          <p:cNvPr id="675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2997200"/>
            <a:ext cx="8893175" cy="2770188"/>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67588" name="Rectangle 6"/>
          <p:cNvSpPr>
            <a:spLocks noChangeArrowheads="1"/>
          </p:cNvSpPr>
          <p:nvPr/>
        </p:nvSpPr>
        <p:spPr bwMode="auto">
          <a:xfrm>
            <a:off x="1368425" y="6635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67589" name="Rectangle 7"/>
          <p:cNvSpPr>
            <a:spLocks noChangeArrowheads="1"/>
          </p:cNvSpPr>
          <p:nvPr/>
        </p:nvSpPr>
        <p:spPr bwMode="auto">
          <a:xfrm>
            <a:off x="2260600" y="30163"/>
            <a:ext cx="462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
        <p:nvSpPr>
          <p:cNvPr id="9" name="Rectangle 8"/>
          <p:cNvSpPr/>
          <p:nvPr/>
        </p:nvSpPr>
        <p:spPr>
          <a:xfrm>
            <a:off x="1187450" y="1341438"/>
            <a:ext cx="6985000" cy="954087"/>
          </a:xfrm>
          <a:prstGeom prst="rect">
            <a:avLst/>
          </a:prstGeom>
          <a:solidFill>
            <a:schemeClr val="accent3">
              <a:lumMod val="20000"/>
              <a:lumOff val="80000"/>
            </a:schemeClr>
          </a:solidFill>
          <a:ln>
            <a:solidFill>
              <a:schemeClr val="accent3">
                <a:lumMod val="50000"/>
              </a:schemeClr>
            </a:solidFill>
          </a:ln>
        </p:spPr>
        <p:txBody>
          <a:bodyPr>
            <a:spAutoFit/>
          </a:bodyPr>
          <a:lstStyle/>
          <a:p>
            <a:pPr>
              <a:defRPr/>
            </a:pPr>
            <a:r>
              <a:rPr lang="en-US" sz="2800" dirty="0">
                <a:ea typeface="ＭＳ Ｐゴシック" charset="0"/>
                <a:cs typeface="ＭＳ Ｐゴシック" charset="0"/>
              </a:rPr>
              <a:t>Stanford University is located in California. It is a great university.</a:t>
            </a:r>
          </a:p>
        </p:txBody>
      </p:sp>
    </p:spTree>
    <p:extLst>
      <p:ext uri="{BB962C8B-B14F-4D97-AF65-F5344CB8AC3E}">
        <p14:creationId xmlns:p14="http://schemas.microsoft.com/office/powerpoint/2010/main" val="3260872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ED420AA-FE02-4F6C-A884-6C487FC19942}" type="slidenum">
              <a:rPr lang="zh-TW" altLang="en-US" sz="1200">
                <a:solidFill>
                  <a:srgbClr val="898989"/>
                </a:solidFill>
              </a:rPr>
              <a:pPr eaLnBrk="1" hangingPunct="1">
                <a:spcBef>
                  <a:spcPct val="0"/>
                </a:spcBef>
                <a:buFontTx/>
                <a:buNone/>
              </a:pPr>
              <a:t>189</a:t>
            </a:fld>
            <a:endParaRPr lang="zh-TW" altLang="en-US" sz="1200">
              <a:solidFill>
                <a:srgbClr val="898989"/>
              </a:solidFill>
            </a:endParaRPr>
          </a:p>
        </p:txBody>
      </p:sp>
      <p:pic>
        <p:nvPicPr>
          <p:cNvPr id="6861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420938"/>
            <a:ext cx="8820150" cy="4103687"/>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68612" name="Rectangle 6"/>
          <p:cNvSpPr>
            <a:spLocks noChangeArrowheads="1"/>
          </p:cNvSpPr>
          <p:nvPr/>
        </p:nvSpPr>
        <p:spPr bwMode="auto">
          <a:xfrm>
            <a:off x="1368425" y="6635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68613" name="Rectangle 7"/>
          <p:cNvSpPr>
            <a:spLocks noChangeArrowheads="1"/>
          </p:cNvSpPr>
          <p:nvPr/>
        </p:nvSpPr>
        <p:spPr bwMode="auto">
          <a:xfrm>
            <a:off x="2260600" y="30163"/>
            <a:ext cx="462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
        <p:nvSpPr>
          <p:cNvPr id="9" name="Rectangle 8"/>
          <p:cNvSpPr/>
          <p:nvPr/>
        </p:nvSpPr>
        <p:spPr>
          <a:xfrm>
            <a:off x="1187450" y="1341438"/>
            <a:ext cx="6985000" cy="954087"/>
          </a:xfrm>
          <a:prstGeom prst="rect">
            <a:avLst/>
          </a:prstGeom>
          <a:solidFill>
            <a:schemeClr val="accent3">
              <a:lumMod val="20000"/>
              <a:lumOff val="80000"/>
            </a:schemeClr>
          </a:solidFill>
          <a:ln>
            <a:solidFill>
              <a:schemeClr val="accent3">
                <a:lumMod val="50000"/>
              </a:schemeClr>
            </a:solidFill>
          </a:ln>
        </p:spPr>
        <p:txBody>
          <a:bodyPr>
            <a:spAutoFit/>
          </a:bodyPr>
          <a:lstStyle/>
          <a:p>
            <a:pPr>
              <a:defRPr/>
            </a:pPr>
            <a:r>
              <a:rPr lang="en-US" sz="2800" dirty="0">
                <a:ea typeface="ＭＳ Ｐゴシック" charset="0"/>
                <a:cs typeface="ＭＳ Ｐゴシック" charset="0"/>
              </a:rPr>
              <a:t>Stanford University is located in California. It is a great university.</a:t>
            </a:r>
          </a:p>
        </p:txBody>
      </p:sp>
    </p:spTree>
    <p:extLst>
      <p:ext uri="{BB962C8B-B14F-4D97-AF65-F5344CB8AC3E}">
        <p14:creationId xmlns:p14="http://schemas.microsoft.com/office/powerpoint/2010/main" val="170362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457200" y="274638"/>
            <a:ext cx="8229600" cy="777875"/>
          </a:xfrm>
        </p:spPr>
        <p:txBody>
          <a:bodyPr/>
          <a:lstStyle/>
          <a:p>
            <a:r>
              <a:rPr lang="en-US" altLang="zh-TW" smtClean="0">
                <a:solidFill>
                  <a:srgbClr val="4F81BD"/>
                </a:solidFill>
              </a:rPr>
              <a:t>Emotions</a:t>
            </a:r>
            <a:endParaRPr lang="zh-TW" altLang="en-US" smtClean="0">
              <a:solidFill>
                <a:srgbClr val="4F81BD"/>
              </a:solidFill>
            </a:endParaRPr>
          </a:p>
        </p:txBody>
      </p:sp>
      <p:sp>
        <p:nvSpPr>
          <p:cNvPr id="4710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E75C6EC-88E7-4DD3-A46E-26A79DF21342}" type="slidenum">
              <a:rPr lang="zh-TW" altLang="en-US" sz="1200">
                <a:solidFill>
                  <a:srgbClr val="898989"/>
                </a:solidFill>
              </a:rPr>
              <a:pPr eaLnBrk="1" hangingPunct="1">
                <a:spcBef>
                  <a:spcPct val="0"/>
                </a:spcBef>
                <a:buFontTx/>
                <a:buNone/>
              </a:pPr>
              <a:t>19</a:t>
            </a:fld>
            <a:endParaRPr lang="zh-TW" altLang="en-US" sz="1200">
              <a:solidFill>
                <a:srgbClr val="898989"/>
              </a:solidFill>
            </a:endParaRPr>
          </a:p>
        </p:txBody>
      </p:sp>
      <p:sp>
        <p:nvSpPr>
          <p:cNvPr id="47108"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sp>
        <p:nvSpPr>
          <p:cNvPr id="2" name="Rounded Rectangle 1"/>
          <p:cNvSpPr/>
          <p:nvPr/>
        </p:nvSpPr>
        <p:spPr>
          <a:xfrm>
            <a:off x="1475656" y="2204864"/>
            <a:ext cx="2592288" cy="936104"/>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4000" dirty="0"/>
              <a:t>Love</a:t>
            </a:r>
          </a:p>
        </p:txBody>
      </p:sp>
      <p:sp>
        <p:nvSpPr>
          <p:cNvPr id="7" name="Rounded Rectangle 6"/>
          <p:cNvSpPr/>
          <p:nvPr/>
        </p:nvSpPr>
        <p:spPr>
          <a:xfrm>
            <a:off x="1547664" y="3573016"/>
            <a:ext cx="2592288" cy="936104"/>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4000" dirty="0"/>
              <a:t>Joy</a:t>
            </a:r>
          </a:p>
        </p:txBody>
      </p:sp>
      <p:sp>
        <p:nvSpPr>
          <p:cNvPr id="8" name="Rounded Rectangle 7"/>
          <p:cNvSpPr/>
          <p:nvPr/>
        </p:nvSpPr>
        <p:spPr>
          <a:xfrm>
            <a:off x="1547664" y="4941168"/>
            <a:ext cx="2592288" cy="93610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4000" dirty="0"/>
              <a:t>Surprise</a:t>
            </a:r>
          </a:p>
        </p:txBody>
      </p:sp>
      <p:sp>
        <p:nvSpPr>
          <p:cNvPr id="9" name="Rounded Rectangle 8"/>
          <p:cNvSpPr>
            <a:spLocks noChangeArrowheads="1"/>
          </p:cNvSpPr>
          <p:nvPr/>
        </p:nvSpPr>
        <p:spPr bwMode="auto">
          <a:xfrm>
            <a:off x="4859338" y="2205038"/>
            <a:ext cx="2592387" cy="936625"/>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a:defRPr/>
            </a:pPr>
            <a:r>
              <a:rPr lang="en-US" sz="4000" dirty="0">
                <a:solidFill>
                  <a:schemeClr val="lt1"/>
                </a:solidFill>
                <a:latin typeface="+mn-lt"/>
                <a:ea typeface="+mn-ea"/>
                <a:cs typeface="新細明體" charset="0"/>
              </a:rPr>
              <a:t>Anger</a:t>
            </a:r>
          </a:p>
        </p:txBody>
      </p:sp>
      <p:sp>
        <p:nvSpPr>
          <p:cNvPr id="10" name="Rounded Rectangle 9"/>
          <p:cNvSpPr>
            <a:spLocks noChangeArrowheads="1"/>
          </p:cNvSpPr>
          <p:nvPr/>
        </p:nvSpPr>
        <p:spPr bwMode="auto">
          <a:xfrm>
            <a:off x="4859338" y="3573463"/>
            <a:ext cx="2592387" cy="935037"/>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a:defRPr/>
            </a:pPr>
            <a:r>
              <a:rPr lang="en-US" sz="4000" dirty="0">
                <a:solidFill>
                  <a:schemeClr val="lt1"/>
                </a:solidFill>
                <a:latin typeface="+mn-lt"/>
                <a:ea typeface="+mn-ea"/>
                <a:cs typeface="新細明體" charset="0"/>
              </a:rPr>
              <a:t>Sadness</a:t>
            </a:r>
          </a:p>
        </p:txBody>
      </p:sp>
      <p:sp>
        <p:nvSpPr>
          <p:cNvPr id="11" name="Rounded Rectangle 10"/>
          <p:cNvSpPr>
            <a:spLocks noChangeArrowheads="1"/>
          </p:cNvSpPr>
          <p:nvPr/>
        </p:nvSpPr>
        <p:spPr bwMode="auto">
          <a:xfrm>
            <a:off x="4859338" y="5013325"/>
            <a:ext cx="2592387" cy="936625"/>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a:defRPr/>
            </a:pPr>
            <a:r>
              <a:rPr lang="en-US" sz="4000" dirty="0">
                <a:solidFill>
                  <a:schemeClr val="lt1"/>
                </a:solidFill>
                <a:latin typeface="+mn-lt"/>
                <a:ea typeface="+mn-ea"/>
                <a:cs typeface="新細明體" charset="0"/>
              </a:rPr>
              <a:t>Fear</a:t>
            </a:r>
          </a:p>
        </p:txBody>
      </p:sp>
      <p:pic>
        <p:nvPicPr>
          <p:cNvPr id="4712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3575" y="1058863"/>
            <a:ext cx="94297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2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7900" y="1039813"/>
            <a:ext cx="9334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116159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362CD19-16AD-49C5-BD35-AC7E4EAFF855}" type="slidenum">
              <a:rPr lang="zh-TW" altLang="en-US" sz="1200">
                <a:solidFill>
                  <a:srgbClr val="898989"/>
                </a:solidFill>
              </a:rPr>
              <a:pPr eaLnBrk="1" hangingPunct="1">
                <a:spcBef>
                  <a:spcPct val="0"/>
                </a:spcBef>
                <a:buFontTx/>
                <a:buNone/>
              </a:pPr>
              <a:t>190</a:t>
            </a:fld>
            <a:endParaRPr lang="zh-TW" altLang="en-US" sz="1200">
              <a:solidFill>
                <a:srgbClr val="898989"/>
              </a:solidFill>
            </a:endParaRPr>
          </a:p>
        </p:txBody>
      </p:sp>
      <p:pic>
        <p:nvPicPr>
          <p:cNvPr id="6963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52525"/>
            <a:ext cx="6337300" cy="56610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69636" name="Rectangle 5"/>
          <p:cNvSpPr>
            <a:spLocks noChangeArrowheads="1"/>
          </p:cNvSpPr>
          <p:nvPr/>
        </p:nvSpPr>
        <p:spPr bwMode="auto">
          <a:xfrm>
            <a:off x="1368425" y="6635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69637" name="Rectangle 6"/>
          <p:cNvSpPr>
            <a:spLocks noChangeArrowheads="1"/>
          </p:cNvSpPr>
          <p:nvPr/>
        </p:nvSpPr>
        <p:spPr bwMode="auto">
          <a:xfrm>
            <a:off x="2260600" y="30163"/>
            <a:ext cx="462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Tree>
    <p:extLst>
      <p:ext uri="{BB962C8B-B14F-4D97-AF65-F5344CB8AC3E}">
        <p14:creationId xmlns:p14="http://schemas.microsoft.com/office/powerpoint/2010/main" val="68006282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90C2D47-779A-4358-9BBC-47E212293516}" type="slidenum">
              <a:rPr lang="zh-TW" altLang="en-US" sz="1200">
                <a:solidFill>
                  <a:srgbClr val="898989"/>
                </a:solidFill>
              </a:rPr>
              <a:pPr eaLnBrk="1" hangingPunct="1">
                <a:spcBef>
                  <a:spcPct val="0"/>
                </a:spcBef>
                <a:buFontTx/>
                <a:buNone/>
              </a:pPr>
              <a:t>191</a:t>
            </a:fld>
            <a:endParaRPr lang="zh-TW" altLang="en-US" sz="1200">
              <a:solidFill>
                <a:srgbClr val="898989"/>
              </a:solidFill>
            </a:endParaRPr>
          </a:p>
        </p:txBody>
      </p:sp>
      <p:pic>
        <p:nvPicPr>
          <p:cNvPr id="7065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22238"/>
            <a:ext cx="7232650" cy="669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5"/>
          <p:cNvSpPr>
            <a:spLocks noChangeArrowheads="1"/>
          </p:cNvSpPr>
          <p:nvPr/>
        </p:nvSpPr>
        <p:spPr bwMode="auto">
          <a:xfrm>
            <a:off x="3708400" y="0"/>
            <a:ext cx="5111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800">
                <a:latin typeface="Arial" charset="0"/>
                <a:ea typeface="MS PGothic" pitchFamily="34" charset="-128"/>
                <a:hlinkClick r:id="rId3"/>
              </a:rPr>
              <a:t>http://nlp.stanford.edu:8080/corenlp/process</a:t>
            </a:r>
            <a:endParaRPr lang="en-US" altLang="zh-TW" sz="1800">
              <a:latin typeface="Arial" charset="0"/>
              <a:ea typeface="MS PGothic" pitchFamily="34" charset="-128"/>
            </a:endParaRPr>
          </a:p>
        </p:txBody>
      </p:sp>
    </p:spTree>
    <p:extLst>
      <p:ext uri="{BB962C8B-B14F-4D97-AF65-F5344CB8AC3E}">
        <p14:creationId xmlns:p14="http://schemas.microsoft.com/office/powerpoint/2010/main" val="90798086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E88E048-A966-42BB-881B-D77603035C63}" type="slidenum">
              <a:rPr lang="zh-TW" altLang="en-US" sz="1200">
                <a:solidFill>
                  <a:srgbClr val="898989"/>
                </a:solidFill>
              </a:rPr>
              <a:pPr eaLnBrk="1" hangingPunct="1">
                <a:spcBef>
                  <a:spcPct val="0"/>
                </a:spcBef>
                <a:buFontTx/>
                <a:buNone/>
              </a:pPr>
              <a:t>192</a:t>
            </a:fld>
            <a:endParaRPr lang="zh-TW" altLang="en-US" sz="1200">
              <a:solidFill>
                <a:srgbClr val="898989"/>
              </a:solidFill>
            </a:endParaRPr>
          </a:p>
        </p:txBody>
      </p:sp>
      <p:pic>
        <p:nvPicPr>
          <p:cNvPr id="7168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2673350"/>
            <a:ext cx="8509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5"/>
          <p:cNvSpPr>
            <a:spLocks noChangeArrowheads="1"/>
          </p:cNvSpPr>
          <p:nvPr/>
        </p:nvSpPr>
        <p:spPr bwMode="auto">
          <a:xfrm>
            <a:off x="1368425" y="6635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71685" name="Rectangle 6"/>
          <p:cNvSpPr>
            <a:spLocks noChangeArrowheads="1"/>
          </p:cNvSpPr>
          <p:nvPr/>
        </p:nvSpPr>
        <p:spPr bwMode="auto">
          <a:xfrm>
            <a:off x="2260600" y="30163"/>
            <a:ext cx="462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
        <p:nvSpPr>
          <p:cNvPr id="8" name="Rectangle 7"/>
          <p:cNvSpPr/>
          <p:nvPr/>
        </p:nvSpPr>
        <p:spPr>
          <a:xfrm>
            <a:off x="1187450" y="1341438"/>
            <a:ext cx="6985000" cy="954087"/>
          </a:xfrm>
          <a:prstGeom prst="rect">
            <a:avLst/>
          </a:prstGeom>
          <a:solidFill>
            <a:schemeClr val="accent3">
              <a:lumMod val="20000"/>
              <a:lumOff val="80000"/>
            </a:schemeClr>
          </a:solidFill>
          <a:ln>
            <a:solidFill>
              <a:schemeClr val="accent3">
                <a:lumMod val="50000"/>
              </a:schemeClr>
            </a:solidFill>
          </a:ln>
        </p:spPr>
        <p:txBody>
          <a:bodyPr>
            <a:spAutoFit/>
          </a:bodyPr>
          <a:lstStyle/>
          <a:p>
            <a:pPr>
              <a:defRPr/>
            </a:pPr>
            <a:r>
              <a:rPr lang="en-US" sz="2800" dirty="0">
                <a:ea typeface="ＭＳ Ｐゴシック" charset="0"/>
                <a:cs typeface="ＭＳ Ｐゴシック" charset="0"/>
              </a:rPr>
              <a:t>Stanford University is located in California. It is a great university.</a:t>
            </a:r>
          </a:p>
        </p:txBody>
      </p:sp>
    </p:spTree>
    <p:extLst>
      <p:ext uri="{BB962C8B-B14F-4D97-AF65-F5344CB8AC3E}">
        <p14:creationId xmlns:p14="http://schemas.microsoft.com/office/powerpoint/2010/main" val="4155520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27FA6F0-6C48-4A63-A680-0CA429C729E2}" type="slidenum">
              <a:rPr lang="zh-TW" altLang="en-US" sz="1200">
                <a:solidFill>
                  <a:srgbClr val="898989"/>
                </a:solidFill>
              </a:rPr>
              <a:pPr eaLnBrk="1" hangingPunct="1">
                <a:spcBef>
                  <a:spcPct val="0"/>
                </a:spcBef>
                <a:buFontTx/>
                <a:buNone/>
              </a:pPr>
              <a:t>193</a:t>
            </a:fld>
            <a:endParaRPr lang="zh-TW" altLang="en-US" sz="1200">
              <a:solidFill>
                <a:srgbClr val="898989"/>
              </a:solidFill>
            </a:endParaRPr>
          </a:p>
        </p:txBody>
      </p:sp>
      <p:pic>
        <p:nvPicPr>
          <p:cNvPr id="7270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13" y="2420938"/>
            <a:ext cx="858043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5"/>
          <p:cNvSpPr>
            <a:spLocks noChangeArrowheads="1"/>
          </p:cNvSpPr>
          <p:nvPr/>
        </p:nvSpPr>
        <p:spPr bwMode="auto">
          <a:xfrm>
            <a:off x="1368425" y="6635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72709" name="Rectangle 6"/>
          <p:cNvSpPr>
            <a:spLocks noChangeArrowheads="1"/>
          </p:cNvSpPr>
          <p:nvPr/>
        </p:nvSpPr>
        <p:spPr bwMode="auto">
          <a:xfrm>
            <a:off x="2260600" y="30163"/>
            <a:ext cx="462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
        <p:nvSpPr>
          <p:cNvPr id="8" name="Rectangle 7"/>
          <p:cNvSpPr/>
          <p:nvPr/>
        </p:nvSpPr>
        <p:spPr>
          <a:xfrm>
            <a:off x="1187450" y="1341438"/>
            <a:ext cx="6985000" cy="954087"/>
          </a:xfrm>
          <a:prstGeom prst="rect">
            <a:avLst/>
          </a:prstGeom>
          <a:solidFill>
            <a:schemeClr val="accent3">
              <a:lumMod val="20000"/>
              <a:lumOff val="80000"/>
            </a:schemeClr>
          </a:solidFill>
          <a:ln>
            <a:solidFill>
              <a:schemeClr val="accent3">
                <a:lumMod val="50000"/>
              </a:schemeClr>
            </a:solidFill>
          </a:ln>
        </p:spPr>
        <p:txBody>
          <a:bodyPr>
            <a:spAutoFit/>
          </a:bodyPr>
          <a:lstStyle/>
          <a:p>
            <a:pPr>
              <a:defRPr/>
            </a:pPr>
            <a:r>
              <a:rPr lang="en-US" sz="2800" dirty="0">
                <a:ea typeface="ＭＳ Ｐゴシック" charset="0"/>
                <a:cs typeface="ＭＳ Ｐゴシック" charset="0"/>
              </a:rPr>
              <a:t>Stanford University is located in California. It is a great university.</a:t>
            </a:r>
          </a:p>
        </p:txBody>
      </p:sp>
    </p:spTree>
    <p:extLst>
      <p:ext uri="{BB962C8B-B14F-4D97-AF65-F5344CB8AC3E}">
        <p14:creationId xmlns:p14="http://schemas.microsoft.com/office/powerpoint/2010/main" val="56651792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9FE293D-D9C9-4045-8821-929E4B5A171C}" type="slidenum">
              <a:rPr lang="zh-TW" altLang="en-US" sz="1200">
                <a:solidFill>
                  <a:srgbClr val="898989"/>
                </a:solidFill>
              </a:rPr>
              <a:pPr eaLnBrk="1" hangingPunct="1">
                <a:spcBef>
                  <a:spcPct val="0"/>
                </a:spcBef>
                <a:buFontTx/>
                <a:buNone/>
              </a:pPr>
              <a:t>194</a:t>
            </a:fld>
            <a:endParaRPr lang="zh-TW" altLang="en-US" sz="1200">
              <a:solidFill>
                <a:srgbClr val="898989"/>
              </a:solidFill>
            </a:endParaRPr>
          </a:p>
        </p:txBody>
      </p:sp>
      <p:pic>
        <p:nvPicPr>
          <p:cNvPr id="7373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997200"/>
            <a:ext cx="720883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6"/>
          <p:cNvSpPr>
            <a:spLocks noChangeArrowheads="1"/>
          </p:cNvSpPr>
          <p:nvPr/>
        </p:nvSpPr>
        <p:spPr bwMode="auto">
          <a:xfrm>
            <a:off x="1368425" y="663575"/>
            <a:ext cx="640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ea typeface="MS PGothic" pitchFamily="34" charset="-128"/>
                <a:hlinkClick r:id="rId3"/>
              </a:rPr>
              <a:t>http://nlp.stanford.edu:8080/corenlp/process</a:t>
            </a:r>
            <a:endParaRPr lang="en-US" altLang="zh-TW" sz="2400">
              <a:latin typeface="Arial" charset="0"/>
              <a:ea typeface="MS PGothic" pitchFamily="34" charset="-128"/>
            </a:endParaRPr>
          </a:p>
        </p:txBody>
      </p:sp>
      <p:sp>
        <p:nvSpPr>
          <p:cNvPr id="73733" name="Rectangle 7"/>
          <p:cNvSpPr>
            <a:spLocks noChangeArrowheads="1"/>
          </p:cNvSpPr>
          <p:nvPr/>
        </p:nvSpPr>
        <p:spPr bwMode="auto">
          <a:xfrm>
            <a:off x="2260600" y="30163"/>
            <a:ext cx="462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
        <p:nvSpPr>
          <p:cNvPr id="9" name="Rectangle 8"/>
          <p:cNvSpPr/>
          <p:nvPr/>
        </p:nvSpPr>
        <p:spPr>
          <a:xfrm>
            <a:off x="1187450" y="1341438"/>
            <a:ext cx="6985000" cy="954087"/>
          </a:xfrm>
          <a:prstGeom prst="rect">
            <a:avLst/>
          </a:prstGeom>
          <a:solidFill>
            <a:schemeClr val="accent3">
              <a:lumMod val="20000"/>
              <a:lumOff val="80000"/>
            </a:schemeClr>
          </a:solidFill>
          <a:ln>
            <a:solidFill>
              <a:schemeClr val="accent3">
                <a:lumMod val="50000"/>
              </a:schemeClr>
            </a:solidFill>
          </a:ln>
        </p:spPr>
        <p:txBody>
          <a:bodyPr>
            <a:spAutoFit/>
          </a:bodyPr>
          <a:lstStyle/>
          <a:p>
            <a:pPr>
              <a:defRPr/>
            </a:pPr>
            <a:r>
              <a:rPr lang="en-US" sz="2800" dirty="0">
                <a:ea typeface="ＭＳ Ｐゴシック" charset="0"/>
                <a:cs typeface="ＭＳ Ｐゴシック" charset="0"/>
              </a:rPr>
              <a:t>Stanford University is located in California. It is a great university.</a:t>
            </a:r>
          </a:p>
        </p:txBody>
      </p:sp>
    </p:spTree>
    <p:extLst>
      <p:ext uri="{BB962C8B-B14F-4D97-AF65-F5344CB8AC3E}">
        <p14:creationId xmlns:p14="http://schemas.microsoft.com/office/powerpoint/2010/main" val="167167428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866ECE9-FA82-4551-AA8F-62AB19514176}" type="slidenum">
              <a:rPr lang="zh-TW" altLang="en-US" sz="1200">
                <a:solidFill>
                  <a:srgbClr val="898989"/>
                </a:solidFill>
              </a:rPr>
              <a:pPr eaLnBrk="1" hangingPunct="1">
                <a:spcBef>
                  <a:spcPct val="0"/>
                </a:spcBef>
                <a:buFontTx/>
                <a:buNone/>
              </a:pPr>
              <a:t>195</a:t>
            </a:fld>
            <a:endParaRPr lang="zh-TW" altLang="en-US" sz="1200">
              <a:solidFill>
                <a:srgbClr val="898989"/>
              </a:solidFill>
            </a:endParaRPr>
          </a:p>
        </p:txBody>
      </p:sp>
      <p:sp>
        <p:nvSpPr>
          <p:cNvPr id="74755" name="Rectangle 4"/>
          <p:cNvSpPr>
            <a:spLocks noChangeArrowheads="1"/>
          </p:cNvSpPr>
          <p:nvPr/>
        </p:nvSpPr>
        <p:spPr bwMode="auto">
          <a:xfrm>
            <a:off x="34925" y="73025"/>
            <a:ext cx="9037638"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200">
                <a:solidFill>
                  <a:srgbClr val="FF0000"/>
                </a:solidFill>
                <a:latin typeface="Arial" charset="0"/>
                <a:ea typeface="MS PGothic" pitchFamily="34" charset="-128"/>
              </a:rPr>
              <a:t>Tokens</a:t>
            </a:r>
          </a:p>
          <a:p>
            <a:pPr eaLnBrk="1" hangingPunct="1">
              <a:spcBef>
                <a:spcPct val="0"/>
              </a:spcBef>
              <a:buFontTx/>
              <a:buNone/>
            </a:pPr>
            <a:r>
              <a:rPr lang="en-US" altLang="zh-TW" sz="1200">
                <a:solidFill>
                  <a:srgbClr val="FF0000"/>
                </a:solidFill>
                <a:latin typeface="Arial" charset="0"/>
                <a:ea typeface="MS PGothic" pitchFamily="34" charset="-128"/>
              </a:rPr>
              <a:t>Id	Word	Lemma	Char begin	Char end	POS	NER	Normalized NER	Speaker</a:t>
            </a:r>
          </a:p>
          <a:p>
            <a:pPr eaLnBrk="1" hangingPunct="1">
              <a:spcBef>
                <a:spcPct val="0"/>
              </a:spcBef>
              <a:buFontTx/>
              <a:buNone/>
            </a:pPr>
            <a:r>
              <a:rPr lang="en-US" altLang="zh-TW" sz="1200">
                <a:solidFill>
                  <a:srgbClr val="FF0000"/>
                </a:solidFill>
                <a:latin typeface="Arial" charset="0"/>
                <a:ea typeface="MS PGothic" pitchFamily="34" charset="-128"/>
              </a:rPr>
              <a:t>1	Stanford	Stanford	0	8	NNP	ORGANIZATION		PER0</a:t>
            </a:r>
          </a:p>
          <a:p>
            <a:pPr eaLnBrk="1" hangingPunct="1">
              <a:spcBef>
                <a:spcPct val="0"/>
              </a:spcBef>
              <a:buFontTx/>
              <a:buNone/>
            </a:pPr>
            <a:r>
              <a:rPr lang="en-US" altLang="zh-TW" sz="1200">
                <a:solidFill>
                  <a:srgbClr val="FF0000"/>
                </a:solidFill>
                <a:latin typeface="Arial" charset="0"/>
                <a:ea typeface="MS PGothic" pitchFamily="34" charset="-128"/>
              </a:rPr>
              <a:t>2	University	University	9	19	NNP	ORGANIZATION		PER0</a:t>
            </a:r>
          </a:p>
          <a:p>
            <a:pPr eaLnBrk="1" hangingPunct="1">
              <a:spcBef>
                <a:spcPct val="0"/>
              </a:spcBef>
              <a:buFontTx/>
              <a:buNone/>
            </a:pPr>
            <a:r>
              <a:rPr lang="en-US" altLang="zh-TW" sz="1200">
                <a:solidFill>
                  <a:srgbClr val="FF0000"/>
                </a:solidFill>
                <a:latin typeface="Arial" charset="0"/>
                <a:ea typeface="MS PGothic" pitchFamily="34" charset="-128"/>
              </a:rPr>
              <a:t>3	is	be	20	22	VBZ	O		PER0</a:t>
            </a:r>
          </a:p>
          <a:p>
            <a:pPr eaLnBrk="1" hangingPunct="1">
              <a:spcBef>
                <a:spcPct val="0"/>
              </a:spcBef>
              <a:buFontTx/>
              <a:buNone/>
            </a:pPr>
            <a:r>
              <a:rPr lang="en-US" altLang="zh-TW" sz="1200">
                <a:solidFill>
                  <a:srgbClr val="FF0000"/>
                </a:solidFill>
                <a:latin typeface="Arial" charset="0"/>
                <a:ea typeface="MS PGothic" pitchFamily="34" charset="-128"/>
              </a:rPr>
              <a:t>4	located	located	23	30	JJ	O		PER0</a:t>
            </a:r>
          </a:p>
          <a:p>
            <a:pPr eaLnBrk="1" hangingPunct="1">
              <a:spcBef>
                <a:spcPct val="0"/>
              </a:spcBef>
              <a:buFontTx/>
              <a:buNone/>
            </a:pPr>
            <a:r>
              <a:rPr lang="en-US" altLang="zh-TW" sz="1200">
                <a:solidFill>
                  <a:srgbClr val="FF0000"/>
                </a:solidFill>
                <a:latin typeface="Arial" charset="0"/>
                <a:ea typeface="MS PGothic" pitchFamily="34" charset="-128"/>
              </a:rPr>
              <a:t>5	in	in	31	33	IN	O		PER0</a:t>
            </a:r>
          </a:p>
          <a:p>
            <a:pPr eaLnBrk="1" hangingPunct="1">
              <a:spcBef>
                <a:spcPct val="0"/>
              </a:spcBef>
              <a:buFontTx/>
              <a:buNone/>
            </a:pPr>
            <a:r>
              <a:rPr lang="en-US" altLang="zh-TW" sz="1200">
                <a:solidFill>
                  <a:srgbClr val="FF0000"/>
                </a:solidFill>
                <a:latin typeface="Arial" charset="0"/>
                <a:ea typeface="MS PGothic" pitchFamily="34" charset="-128"/>
              </a:rPr>
              <a:t>6	California	California	34	44	NNP	LOCATION		PER0</a:t>
            </a:r>
          </a:p>
          <a:p>
            <a:pPr eaLnBrk="1" hangingPunct="1">
              <a:spcBef>
                <a:spcPct val="0"/>
              </a:spcBef>
              <a:buFontTx/>
              <a:buNone/>
            </a:pPr>
            <a:r>
              <a:rPr lang="en-US" altLang="zh-TW" sz="1200">
                <a:solidFill>
                  <a:srgbClr val="FF0000"/>
                </a:solidFill>
                <a:latin typeface="Arial" charset="0"/>
                <a:ea typeface="MS PGothic" pitchFamily="34" charset="-128"/>
              </a:rPr>
              <a:t>7	.	.	44	45	.	O		PER0</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solidFill>
                  <a:srgbClr val="FF0000"/>
                </a:solidFill>
                <a:latin typeface="Arial" charset="0"/>
                <a:ea typeface="MS PGothic" pitchFamily="34" charset="-128"/>
              </a:rPr>
              <a:t>Parse tree</a:t>
            </a:r>
          </a:p>
          <a:p>
            <a:pPr eaLnBrk="1" hangingPunct="1">
              <a:spcBef>
                <a:spcPct val="0"/>
              </a:spcBef>
              <a:buFontTx/>
              <a:buNone/>
            </a:pPr>
            <a:r>
              <a:rPr lang="en-US" altLang="zh-TW" sz="1200">
                <a:solidFill>
                  <a:srgbClr val="FF0000"/>
                </a:solidFill>
                <a:latin typeface="Arial" charset="0"/>
                <a:ea typeface="MS PGothic" pitchFamily="34" charset="-128"/>
              </a:rPr>
              <a:t>(ROOT (S (NP (NNP Stanford) (NNP University)) (VP (VBZ is) (ADJP (JJ located) (PP (IN in) (NP (NNP California))))) (. .)))</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latin typeface="Arial" charset="0"/>
                <a:ea typeface="MS PGothic" pitchFamily="34" charset="-128"/>
              </a:rPr>
              <a:t>Uncollapsed dependencies</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latin typeface="Arial" charset="0"/>
                <a:ea typeface="MS PGothic" pitchFamily="34" charset="-128"/>
              </a:rPr>
              <a:t>root ( ROOT-0 , located-4 )</a:t>
            </a:r>
          </a:p>
          <a:p>
            <a:pPr eaLnBrk="1" hangingPunct="1">
              <a:spcBef>
                <a:spcPct val="0"/>
              </a:spcBef>
              <a:buFontTx/>
              <a:buNone/>
            </a:pPr>
            <a:r>
              <a:rPr lang="en-US" altLang="zh-TW" sz="1200">
                <a:latin typeface="Arial" charset="0"/>
                <a:ea typeface="MS PGothic" pitchFamily="34" charset="-128"/>
              </a:rPr>
              <a:t>nn ( University-2 , Stanford-1 )</a:t>
            </a:r>
          </a:p>
          <a:p>
            <a:pPr eaLnBrk="1" hangingPunct="1">
              <a:spcBef>
                <a:spcPct val="0"/>
              </a:spcBef>
              <a:buFontTx/>
              <a:buNone/>
            </a:pPr>
            <a:r>
              <a:rPr lang="en-US" altLang="zh-TW" sz="1200">
                <a:latin typeface="Arial" charset="0"/>
                <a:ea typeface="MS PGothic" pitchFamily="34" charset="-128"/>
              </a:rPr>
              <a:t>nsubj ( located-4 , University-2 )</a:t>
            </a:r>
          </a:p>
          <a:p>
            <a:pPr eaLnBrk="1" hangingPunct="1">
              <a:spcBef>
                <a:spcPct val="0"/>
              </a:spcBef>
              <a:buFontTx/>
              <a:buNone/>
            </a:pPr>
            <a:r>
              <a:rPr lang="en-US" altLang="zh-TW" sz="1200">
                <a:latin typeface="Arial" charset="0"/>
                <a:ea typeface="MS PGothic" pitchFamily="34" charset="-128"/>
              </a:rPr>
              <a:t>cop ( located-4 , is-3 )</a:t>
            </a:r>
          </a:p>
          <a:p>
            <a:pPr eaLnBrk="1" hangingPunct="1">
              <a:spcBef>
                <a:spcPct val="0"/>
              </a:spcBef>
              <a:buFontTx/>
              <a:buNone/>
            </a:pPr>
            <a:r>
              <a:rPr lang="en-US" altLang="zh-TW" sz="1200">
                <a:latin typeface="Arial" charset="0"/>
                <a:ea typeface="MS PGothic" pitchFamily="34" charset="-128"/>
              </a:rPr>
              <a:t>prep ( located-4 , in-5 )</a:t>
            </a:r>
          </a:p>
          <a:p>
            <a:pPr eaLnBrk="1" hangingPunct="1">
              <a:spcBef>
                <a:spcPct val="0"/>
              </a:spcBef>
              <a:buFontTx/>
              <a:buNone/>
            </a:pPr>
            <a:r>
              <a:rPr lang="en-US" altLang="zh-TW" sz="1200">
                <a:latin typeface="Arial" charset="0"/>
                <a:ea typeface="MS PGothic" pitchFamily="34" charset="-128"/>
              </a:rPr>
              <a:t>pobj ( in-5 , California-6 )</a:t>
            </a:r>
          </a:p>
          <a:p>
            <a:pPr eaLnBrk="1" hangingPunct="1">
              <a:spcBef>
                <a:spcPct val="0"/>
              </a:spcBef>
              <a:buFontTx/>
              <a:buNone/>
            </a:pPr>
            <a:r>
              <a:rPr lang="en-US" altLang="zh-TW" sz="1200">
                <a:latin typeface="Arial" charset="0"/>
                <a:ea typeface="MS PGothic" pitchFamily="34" charset="-128"/>
              </a:rPr>
              <a:t>Collapsed dependencies</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latin typeface="Arial" charset="0"/>
                <a:ea typeface="MS PGothic" pitchFamily="34" charset="-128"/>
              </a:rPr>
              <a:t>root ( ROOT-0 , located-4 )</a:t>
            </a:r>
          </a:p>
          <a:p>
            <a:pPr eaLnBrk="1" hangingPunct="1">
              <a:spcBef>
                <a:spcPct val="0"/>
              </a:spcBef>
              <a:buFontTx/>
              <a:buNone/>
            </a:pPr>
            <a:r>
              <a:rPr lang="en-US" altLang="zh-TW" sz="1200">
                <a:latin typeface="Arial" charset="0"/>
                <a:ea typeface="MS PGothic" pitchFamily="34" charset="-128"/>
              </a:rPr>
              <a:t>nn ( University-2 , Stanford-1 )</a:t>
            </a:r>
          </a:p>
          <a:p>
            <a:pPr eaLnBrk="1" hangingPunct="1">
              <a:spcBef>
                <a:spcPct val="0"/>
              </a:spcBef>
              <a:buFontTx/>
              <a:buNone/>
            </a:pPr>
            <a:r>
              <a:rPr lang="en-US" altLang="zh-TW" sz="1200">
                <a:latin typeface="Arial" charset="0"/>
                <a:ea typeface="MS PGothic" pitchFamily="34" charset="-128"/>
              </a:rPr>
              <a:t>nsubj ( located-4 , University-2 )</a:t>
            </a:r>
          </a:p>
          <a:p>
            <a:pPr eaLnBrk="1" hangingPunct="1">
              <a:spcBef>
                <a:spcPct val="0"/>
              </a:spcBef>
              <a:buFontTx/>
              <a:buNone/>
            </a:pPr>
            <a:r>
              <a:rPr lang="en-US" altLang="zh-TW" sz="1200">
                <a:latin typeface="Arial" charset="0"/>
                <a:ea typeface="MS PGothic" pitchFamily="34" charset="-128"/>
              </a:rPr>
              <a:t>cop ( located-4 , is-3 )</a:t>
            </a:r>
          </a:p>
          <a:p>
            <a:pPr eaLnBrk="1" hangingPunct="1">
              <a:spcBef>
                <a:spcPct val="0"/>
              </a:spcBef>
              <a:buFontTx/>
              <a:buNone/>
            </a:pPr>
            <a:r>
              <a:rPr lang="en-US" altLang="zh-TW" sz="1200">
                <a:latin typeface="Arial" charset="0"/>
                <a:ea typeface="MS PGothic" pitchFamily="34" charset="-128"/>
              </a:rPr>
              <a:t>prep_in ( located-4 , California-6 )</a:t>
            </a:r>
          </a:p>
          <a:p>
            <a:pPr eaLnBrk="1" hangingPunct="1">
              <a:spcBef>
                <a:spcPct val="0"/>
              </a:spcBef>
              <a:buFontTx/>
              <a:buNone/>
            </a:pPr>
            <a:r>
              <a:rPr lang="en-US" altLang="zh-TW" sz="1200">
                <a:latin typeface="Arial" charset="0"/>
                <a:ea typeface="MS PGothic" pitchFamily="34" charset="-128"/>
              </a:rPr>
              <a:t>Collapsed dependencies with CC processed</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latin typeface="Arial" charset="0"/>
                <a:ea typeface="MS PGothic" pitchFamily="34" charset="-128"/>
              </a:rPr>
              <a:t>root ( ROOT-0 , located-4 )</a:t>
            </a:r>
          </a:p>
          <a:p>
            <a:pPr eaLnBrk="1" hangingPunct="1">
              <a:spcBef>
                <a:spcPct val="0"/>
              </a:spcBef>
              <a:buFontTx/>
              <a:buNone/>
            </a:pPr>
            <a:r>
              <a:rPr lang="en-US" altLang="zh-TW" sz="1200">
                <a:latin typeface="Arial" charset="0"/>
                <a:ea typeface="MS PGothic" pitchFamily="34" charset="-128"/>
              </a:rPr>
              <a:t>nn ( University-2 , Stanford-1 )</a:t>
            </a:r>
          </a:p>
          <a:p>
            <a:pPr eaLnBrk="1" hangingPunct="1">
              <a:spcBef>
                <a:spcPct val="0"/>
              </a:spcBef>
              <a:buFontTx/>
              <a:buNone/>
            </a:pPr>
            <a:r>
              <a:rPr lang="en-US" altLang="zh-TW" sz="1200">
                <a:latin typeface="Arial" charset="0"/>
                <a:ea typeface="MS PGothic" pitchFamily="34" charset="-128"/>
              </a:rPr>
              <a:t>nsubj ( located-4 , University-2 )</a:t>
            </a:r>
          </a:p>
          <a:p>
            <a:pPr eaLnBrk="1" hangingPunct="1">
              <a:spcBef>
                <a:spcPct val="0"/>
              </a:spcBef>
              <a:buFontTx/>
              <a:buNone/>
            </a:pPr>
            <a:r>
              <a:rPr lang="en-US" altLang="zh-TW" sz="1200">
                <a:latin typeface="Arial" charset="0"/>
                <a:ea typeface="MS PGothic" pitchFamily="34" charset="-128"/>
              </a:rPr>
              <a:t>cop ( located-4 , is-3 )</a:t>
            </a:r>
          </a:p>
          <a:p>
            <a:pPr eaLnBrk="1" hangingPunct="1">
              <a:spcBef>
                <a:spcPct val="0"/>
              </a:spcBef>
              <a:buFontTx/>
              <a:buNone/>
            </a:pPr>
            <a:r>
              <a:rPr lang="en-US" altLang="zh-TW" sz="1200">
                <a:latin typeface="Arial" charset="0"/>
                <a:ea typeface="MS PGothic" pitchFamily="34" charset="-128"/>
              </a:rPr>
              <a:t>prep_in ( located-4 , California-6 )</a:t>
            </a:r>
          </a:p>
        </p:txBody>
      </p:sp>
      <p:sp>
        <p:nvSpPr>
          <p:cNvPr id="74756" name="Rectangle 6"/>
          <p:cNvSpPr>
            <a:spLocks noChangeArrowheads="1"/>
          </p:cNvSpPr>
          <p:nvPr/>
        </p:nvSpPr>
        <p:spPr bwMode="auto">
          <a:xfrm>
            <a:off x="3563938" y="2781300"/>
            <a:ext cx="46212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000" b="1">
                <a:solidFill>
                  <a:srgbClr val="800000"/>
                </a:solidFill>
                <a:latin typeface="Arial" charset="0"/>
                <a:ea typeface="MS PGothic" pitchFamily="34" charset="-128"/>
              </a:rPr>
              <a:t>Stanford CoreNLP</a:t>
            </a:r>
          </a:p>
        </p:txBody>
      </p:sp>
      <p:sp>
        <p:nvSpPr>
          <p:cNvPr id="8" name="Rectangle 7"/>
          <p:cNvSpPr/>
          <p:nvPr/>
        </p:nvSpPr>
        <p:spPr>
          <a:xfrm>
            <a:off x="2843213" y="3860800"/>
            <a:ext cx="6049962" cy="831850"/>
          </a:xfrm>
          <a:prstGeom prst="rect">
            <a:avLst/>
          </a:prstGeom>
          <a:solidFill>
            <a:schemeClr val="accent3">
              <a:lumMod val="20000"/>
              <a:lumOff val="80000"/>
            </a:schemeClr>
          </a:solidFill>
          <a:ln>
            <a:solidFill>
              <a:schemeClr val="accent3">
                <a:lumMod val="50000"/>
              </a:schemeClr>
            </a:solidFill>
          </a:ln>
        </p:spPr>
        <p:txBody>
          <a:bodyPr>
            <a:spAutoFit/>
          </a:bodyPr>
          <a:lstStyle/>
          <a:p>
            <a:pPr>
              <a:defRPr/>
            </a:pPr>
            <a:r>
              <a:rPr lang="en-US" sz="2400" dirty="0">
                <a:ea typeface="ＭＳ Ｐゴシック" charset="0"/>
                <a:cs typeface="ＭＳ Ｐゴシック" charset="0"/>
              </a:rPr>
              <a:t>Stanford University is located in California. It is a great university.</a:t>
            </a:r>
          </a:p>
        </p:txBody>
      </p:sp>
      <p:sp>
        <p:nvSpPr>
          <p:cNvPr id="74758" name="Rectangle 8"/>
          <p:cNvSpPr>
            <a:spLocks noChangeArrowheads="1"/>
          </p:cNvSpPr>
          <p:nvPr/>
        </p:nvSpPr>
        <p:spPr bwMode="auto">
          <a:xfrm>
            <a:off x="2843213" y="3429000"/>
            <a:ext cx="6049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a:latin typeface="Arial" charset="0"/>
                <a:ea typeface="MS PGothic" pitchFamily="34" charset="-128"/>
                <a:hlinkClick r:id="rId2"/>
              </a:rPr>
              <a:t>http://nlp.stanford.edu:8080/corenlp/process</a:t>
            </a:r>
            <a:endParaRPr lang="en-US" altLang="zh-TW" sz="2000">
              <a:latin typeface="Arial" charset="0"/>
              <a:ea typeface="MS PGothic" pitchFamily="34" charset="-128"/>
            </a:endParaRPr>
          </a:p>
        </p:txBody>
      </p:sp>
    </p:spTree>
    <p:extLst>
      <p:ext uri="{BB962C8B-B14F-4D97-AF65-F5344CB8AC3E}">
        <p14:creationId xmlns:p14="http://schemas.microsoft.com/office/powerpoint/2010/main" val="30122152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816E0B1-E317-45BB-9ADB-8045F7CF3092}" type="slidenum">
              <a:rPr lang="zh-TW" altLang="en-US" sz="1200">
                <a:solidFill>
                  <a:srgbClr val="898989"/>
                </a:solidFill>
              </a:rPr>
              <a:pPr eaLnBrk="1" hangingPunct="1">
                <a:spcBef>
                  <a:spcPct val="0"/>
                </a:spcBef>
                <a:buFontTx/>
                <a:buNone/>
              </a:pPr>
              <a:t>196</a:t>
            </a:fld>
            <a:endParaRPr lang="zh-TW" altLang="en-US" sz="1200">
              <a:solidFill>
                <a:srgbClr val="898989"/>
              </a:solidFill>
            </a:endParaRPr>
          </a:p>
        </p:txBody>
      </p:sp>
      <p:pic>
        <p:nvPicPr>
          <p:cNvPr id="7577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5888"/>
            <a:ext cx="4375150"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5"/>
          <p:cNvSpPr>
            <a:spLocks noChangeArrowheads="1"/>
          </p:cNvSpPr>
          <p:nvPr/>
        </p:nvSpPr>
        <p:spPr bwMode="auto">
          <a:xfrm>
            <a:off x="3708400" y="0"/>
            <a:ext cx="5111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800">
                <a:latin typeface="Arial" charset="0"/>
                <a:ea typeface="MS PGothic" pitchFamily="34" charset="-128"/>
                <a:hlinkClick r:id="rId3"/>
              </a:rPr>
              <a:t>http://nlp.stanford.edu:8080/corenlp/process</a:t>
            </a:r>
            <a:endParaRPr lang="en-US" altLang="zh-TW" sz="1800">
              <a:latin typeface="Arial" charset="0"/>
              <a:ea typeface="MS PGothic" pitchFamily="34" charset="-128"/>
            </a:endParaRPr>
          </a:p>
        </p:txBody>
      </p:sp>
    </p:spTree>
    <p:extLst>
      <p:ext uri="{BB962C8B-B14F-4D97-AF65-F5344CB8AC3E}">
        <p14:creationId xmlns:p14="http://schemas.microsoft.com/office/powerpoint/2010/main" val="101116427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188913"/>
            <a:ext cx="8229600" cy="647700"/>
          </a:xfrm>
        </p:spPr>
        <p:txBody>
          <a:bodyPr/>
          <a:lstStyle/>
          <a:p>
            <a:r>
              <a:rPr lang="en-US" altLang="zh-TW" smtClean="0">
                <a:solidFill>
                  <a:schemeClr val="accent1"/>
                </a:solidFill>
              </a:rPr>
              <a:t>NER for News Article</a:t>
            </a:r>
          </a:p>
        </p:txBody>
      </p:sp>
      <p:sp>
        <p:nvSpPr>
          <p:cNvPr id="7680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491AB3E-F78A-4C9E-B4AD-87467D9DF7AB}" type="slidenum">
              <a:rPr lang="zh-TW" altLang="en-US" sz="1200">
                <a:solidFill>
                  <a:srgbClr val="898989"/>
                </a:solidFill>
              </a:rPr>
              <a:pPr eaLnBrk="1" hangingPunct="1">
                <a:spcBef>
                  <a:spcPct val="0"/>
                </a:spcBef>
                <a:buFontTx/>
                <a:buNone/>
              </a:pPr>
              <a:t>197</a:t>
            </a:fld>
            <a:endParaRPr lang="zh-TW" altLang="en-US" sz="1200">
              <a:solidFill>
                <a:srgbClr val="898989"/>
              </a:solidFill>
            </a:endParaRPr>
          </a:p>
        </p:txBody>
      </p:sp>
      <p:pic>
        <p:nvPicPr>
          <p:cNvPr id="76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57338"/>
            <a:ext cx="39338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5"/>
          <p:cNvSpPr>
            <a:spLocks noChangeArrowheads="1"/>
          </p:cNvSpPr>
          <p:nvPr/>
        </p:nvSpPr>
        <p:spPr bwMode="auto">
          <a:xfrm>
            <a:off x="4284663" y="1484313"/>
            <a:ext cx="45720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200">
                <a:latin typeface="Arial" charset="0"/>
                <a:ea typeface="MS PGothic" pitchFamily="34" charset="-128"/>
              </a:rPr>
              <a:t>Bill Gates no longer Microsoft's biggest shareholder</a:t>
            </a:r>
          </a:p>
          <a:p>
            <a:pPr eaLnBrk="1" hangingPunct="1">
              <a:spcBef>
                <a:spcPct val="0"/>
              </a:spcBef>
              <a:buFontTx/>
              <a:buNone/>
            </a:pPr>
            <a:r>
              <a:rPr lang="en-US" altLang="zh-TW" sz="1200">
                <a:latin typeface="Arial" charset="0"/>
                <a:ea typeface="MS PGothic" pitchFamily="34" charset="-128"/>
              </a:rPr>
              <a:t>By Patrick M. Sheridan  @CNNTech May 2, 2014: 5:46 PM ET</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latin typeface="Arial" charset="0"/>
                <a:ea typeface="MS PGothic" pitchFamily="34" charset="-128"/>
              </a:rPr>
              <a:t>Bill Gates sold nearly 8 million shares of Microsoft over the past two days.</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latin typeface="Arial" charset="0"/>
                <a:ea typeface="MS PGothic" pitchFamily="34" charset="-128"/>
              </a:rPr>
              <a:t>NEW YORK (CNNMoney)</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latin typeface="Arial" charset="0"/>
                <a:ea typeface="MS PGothic" pitchFamily="34" charset="-128"/>
              </a:rPr>
              <a:t>For the first time in Microsoft's history, founder Bill Gates is no longer its largest individual shareholder.</a:t>
            </a:r>
          </a:p>
          <a:p>
            <a:pPr eaLnBrk="1" hangingPunct="1">
              <a:spcBef>
                <a:spcPct val="0"/>
              </a:spcBef>
              <a:buFontTx/>
              <a:buNone/>
            </a:pPr>
            <a:r>
              <a:rPr lang="en-US" altLang="zh-TW" sz="1200">
                <a:latin typeface="Arial" charset="0"/>
                <a:ea typeface="MS PGothic" pitchFamily="34" charset="-128"/>
              </a:rPr>
              <a:t>In the past two days, Gates has sold nearly 8 million shares of Microsoft (MSFT, Fortune 500), bringing down his total to roughly 330 million.</a:t>
            </a:r>
          </a:p>
          <a:p>
            <a:pPr eaLnBrk="1" hangingPunct="1">
              <a:spcBef>
                <a:spcPct val="0"/>
              </a:spcBef>
              <a:buFontTx/>
              <a:buNone/>
            </a:pPr>
            <a:endParaRPr lang="en-US" altLang="zh-TW" sz="1200">
              <a:latin typeface="Arial" charset="0"/>
              <a:ea typeface="MS PGothic" pitchFamily="34" charset="-128"/>
            </a:endParaRPr>
          </a:p>
          <a:p>
            <a:pPr eaLnBrk="1" hangingPunct="1">
              <a:spcBef>
                <a:spcPct val="0"/>
              </a:spcBef>
              <a:buFontTx/>
              <a:buNone/>
            </a:pPr>
            <a:r>
              <a:rPr lang="en-US" altLang="zh-TW" sz="1200">
                <a:latin typeface="Arial" charset="0"/>
                <a:ea typeface="MS PGothic" pitchFamily="34" charset="-128"/>
              </a:rPr>
              <a:t>That puts him behind Microsoft's former CEO Steve Ballmer who owns 333 million shares.</a:t>
            </a:r>
          </a:p>
          <a:p>
            <a:pPr eaLnBrk="1" hangingPunct="1">
              <a:spcBef>
                <a:spcPct val="0"/>
              </a:spcBef>
              <a:buFontTx/>
              <a:buNone/>
            </a:pPr>
            <a:r>
              <a:rPr lang="en-US" altLang="zh-TW" sz="1200">
                <a:latin typeface="Arial" charset="0"/>
                <a:ea typeface="MS PGothic" pitchFamily="34" charset="-128"/>
              </a:rPr>
              <a:t>Related: Gates reclaims title of world's richest billionaire</a:t>
            </a:r>
          </a:p>
          <a:p>
            <a:pPr eaLnBrk="1" hangingPunct="1">
              <a:spcBef>
                <a:spcPct val="0"/>
              </a:spcBef>
              <a:buFontTx/>
              <a:buNone/>
            </a:pPr>
            <a:r>
              <a:rPr lang="en-US" altLang="zh-TW" sz="1200">
                <a:latin typeface="Arial" charset="0"/>
                <a:ea typeface="MS PGothic" pitchFamily="34" charset="-128"/>
              </a:rPr>
              <a:t>Ballmer, who was Microsoft's CEO until earlier this year, was one of Gates' first hires.</a:t>
            </a:r>
          </a:p>
          <a:p>
            <a:pPr eaLnBrk="1" hangingPunct="1">
              <a:spcBef>
                <a:spcPct val="0"/>
              </a:spcBef>
              <a:buFontTx/>
              <a:buNone/>
            </a:pPr>
            <a:r>
              <a:rPr lang="en-US" altLang="zh-TW" sz="1200">
                <a:latin typeface="Arial" charset="0"/>
                <a:ea typeface="MS PGothic" pitchFamily="34" charset="-128"/>
              </a:rPr>
              <a:t>It's a passing of the torch for Gates who has always been the largest single owner of his company's stock. Gates now spends his time and personal fortune helping run the Bill &amp; Melinda Gates foundation.</a:t>
            </a:r>
          </a:p>
          <a:p>
            <a:pPr eaLnBrk="1" hangingPunct="1">
              <a:spcBef>
                <a:spcPct val="0"/>
              </a:spcBef>
              <a:buFontTx/>
              <a:buNone/>
            </a:pPr>
            <a:r>
              <a:rPr lang="en-US" altLang="zh-TW" sz="1200">
                <a:latin typeface="Arial" charset="0"/>
                <a:ea typeface="MS PGothic" pitchFamily="34" charset="-128"/>
              </a:rPr>
              <a:t>The foundation has spent $28.3 billion fighting hunger and poverty since its inception back in 1997.</a:t>
            </a:r>
          </a:p>
        </p:txBody>
      </p:sp>
      <p:sp>
        <p:nvSpPr>
          <p:cNvPr id="76806" name="Rectangle 6"/>
          <p:cNvSpPr>
            <a:spLocks noChangeArrowheads="1"/>
          </p:cNvSpPr>
          <p:nvPr/>
        </p:nvSpPr>
        <p:spPr bwMode="auto">
          <a:xfrm>
            <a:off x="250825" y="1052513"/>
            <a:ext cx="856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latin typeface="Arial" charset="0"/>
                <a:ea typeface="MS PGothic" pitchFamily="34" charset="-128"/>
                <a:hlinkClick r:id="rId3"/>
              </a:rPr>
              <a:t>http://money.cnn.com/2014/05/02/technology/gates-microsoft-stock-sale/index.html</a:t>
            </a:r>
            <a:endParaRPr lang="en-US" altLang="zh-TW" sz="1800">
              <a:latin typeface="Arial" charset="0"/>
              <a:ea typeface="MS PGothic" pitchFamily="34" charset="-128"/>
            </a:endParaRPr>
          </a:p>
        </p:txBody>
      </p:sp>
    </p:spTree>
    <p:extLst>
      <p:ext uri="{BB962C8B-B14F-4D97-AF65-F5344CB8AC3E}">
        <p14:creationId xmlns:p14="http://schemas.microsoft.com/office/powerpoint/2010/main" val="159987121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327150"/>
            <a:ext cx="9144000" cy="5197475"/>
          </a:xfrm>
          <a:prstGeom prst="rect">
            <a:avLst/>
          </a:prstGeom>
          <a:ln>
            <a:solidFill>
              <a:schemeClr val="bg1">
                <a:lumMod val="75000"/>
              </a:schemeClr>
            </a:solidFill>
          </a:ln>
        </p:spPr>
      </p:pic>
      <p:sp>
        <p:nvSpPr>
          <p:cNvPr id="77827" name="Title 1"/>
          <p:cNvSpPr>
            <a:spLocks noGrp="1"/>
          </p:cNvSpPr>
          <p:nvPr>
            <p:ph type="title"/>
          </p:nvPr>
        </p:nvSpPr>
        <p:spPr>
          <a:xfrm>
            <a:off x="457200" y="0"/>
            <a:ext cx="8229600" cy="620713"/>
          </a:xfrm>
        </p:spPr>
        <p:txBody>
          <a:bodyPr/>
          <a:lstStyle/>
          <a:p>
            <a:r>
              <a:rPr lang="en-US" altLang="zh-TW" sz="4000" smtClean="0">
                <a:solidFill>
                  <a:schemeClr val="accent1"/>
                </a:solidFill>
              </a:rPr>
              <a:t>Stanford Named Entity Tagger (NER)</a:t>
            </a:r>
          </a:p>
        </p:txBody>
      </p:sp>
      <p:sp>
        <p:nvSpPr>
          <p:cNvPr id="7782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818A81B-E1B7-4C7C-8DCE-CA09574638D7}" type="slidenum">
              <a:rPr lang="zh-TW" altLang="en-US" sz="1200">
                <a:solidFill>
                  <a:srgbClr val="898989"/>
                </a:solidFill>
              </a:rPr>
              <a:pPr eaLnBrk="1" hangingPunct="1">
                <a:spcBef>
                  <a:spcPct val="0"/>
                </a:spcBef>
                <a:buFontTx/>
                <a:buNone/>
              </a:pPr>
              <a:t>198</a:t>
            </a:fld>
            <a:endParaRPr lang="zh-TW" altLang="en-US" sz="1200">
              <a:solidFill>
                <a:srgbClr val="898989"/>
              </a:solidFill>
            </a:endParaRPr>
          </a:p>
        </p:txBody>
      </p:sp>
      <p:sp>
        <p:nvSpPr>
          <p:cNvPr id="77829" name="Rectangle 5"/>
          <p:cNvSpPr>
            <a:spLocks noChangeArrowheads="1"/>
          </p:cNvSpPr>
          <p:nvPr/>
        </p:nvSpPr>
        <p:spPr bwMode="auto">
          <a:xfrm>
            <a:off x="1476375" y="620713"/>
            <a:ext cx="562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3"/>
              </a:rPr>
              <a:t>http://nlp.stanford.edu:8080/ner/process</a:t>
            </a:r>
            <a:endParaRPr lang="en-US" altLang="zh-TW" sz="2400">
              <a:latin typeface="Arial" charset="0"/>
              <a:ea typeface="MS PGothic" pitchFamily="34" charset="-128"/>
            </a:endParaRPr>
          </a:p>
        </p:txBody>
      </p:sp>
    </p:spTree>
    <p:extLst>
      <p:ext uri="{BB962C8B-B14F-4D97-AF65-F5344CB8AC3E}">
        <p14:creationId xmlns:p14="http://schemas.microsoft.com/office/powerpoint/2010/main" val="39274961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84F3BB4-9915-42C3-B1C4-83DDE73B1B16}" type="slidenum">
              <a:rPr lang="zh-TW" altLang="en-US" sz="1200">
                <a:solidFill>
                  <a:srgbClr val="898989"/>
                </a:solidFill>
              </a:rPr>
              <a:pPr eaLnBrk="1" hangingPunct="1">
                <a:spcBef>
                  <a:spcPct val="0"/>
                </a:spcBef>
                <a:buFontTx/>
                <a:buNone/>
              </a:pPr>
              <a:t>199</a:t>
            </a:fld>
            <a:endParaRPr lang="zh-TW" altLang="en-US" sz="1200">
              <a:solidFill>
                <a:srgbClr val="898989"/>
              </a:solidFill>
            </a:endParaRPr>
          </a:p>
        </p:txBody>
      </p:sp>
      <p:pic>
        <p:nvPicPr>
          <p:cNvPr id="7885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9144000" cy="5200650"/>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sp>
        <p:nvSpPr>
          <p:cNvPr id="78852" name="Title 1"/>
          <p:cNvSpPr txBox="1">
            <a:spLocks/>
          </p:cNvSpPr>
          <p:nvPr/>
        </p:nvSpPr>
        <p:spPr bwMode="auto">
          <a:xfrm>
            <a:off x="457200"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000" b="1">
                <a:solidFill>
                  <a:schemeClr val="accent1"/>
                </a:solidFill>
                <a:ea typeface="標楷體" pitchFamily="65" charset="-120"/>
              </a:rPr>
              <a:t>Stanford Named Entity Tagger (NER)</a:t>
            </a:r>
          </a:p>
        </p:txBody>
      </p:sp>
      <p:sp>
        <p:nvSpPr>
          <p:cNvPr id="78853" name="Rectangle 6"/>
          <p:cNvSpPr>
            <a:spLocks noChangeArrowheads="1"/>
          </p:cNvSpPr>
          <p:nvPr/>
        </p:nvSpPr>
        <p:spPr bwMode="auto">
          <a:xfrm>
            <a:off x="1476375" y="620713"/>
            <a:ext cx="562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3"/>
              </a:rPr>
              <a:t>http://nlp.stanford.edu:8080/ner/process</a:t>
            </a:r>
            <a:endParaRPr lang="en-US" altLang="zh-TW" sz="2400">
              <a:latin typeface="Arial" charset="0"/>
              <a:ea typeface="MS PGothic" pitchFamily="34" charset="-128"/>
            </a:endParaRPr>
          </a:p>
        </p:txBody>
      </p:sp>
    </p:spTree>
    <p:extLst>
      <p:ext uri="{BB962C8B-B14F-4D97-AF65-F5344CB8AC3E}">
        <p14:creationId xmlns:p14="http://schemas.microsoft.com/office/powerpoint/2010/main" val="1725464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內容版面配置區 2"/>
          <p:cNvSpPr>
            <a:spLocks noGrp="1"/>
          </p:cNvSpPr>
          <p:nvPr>
            <p:ph idx="1"/>
          </p:nvPr>
        </p:nvSpPr>
        <p:spPr>
          <a:xfrm>
            <a:off x="107950" y="1125538"/>
            <a:ext cx="8856663" cy="5399087"/>
          </a:xfrm>
        </p:spPr>
        <p:txBody>
          <a:bodyPr/>
          <a:lstStyle/>
          <a:p>
            <a:pPr>
              <a:buFont typeface="Arial" charset="0"/>
              <a:buNone/>
            </a:pPr>
            <a:r>
              <a:rPr lang="zh-TW" altLang="en-US" sz="2600" dirty="0" smtClean="0"/>
              <a:t>週次 </a:t>
            </a:r>
            <a:r>
              <a:rPr lang="en-US" altLang="zh-TW" sz="2600" dirty="0" smtClean="0"/>
              <a:t>(Week)    </a:t>
            </a:r>
            <a:r>
              <a:rPr lang="zh-TW" altLang="en-US" sz="2600" dirty="0" smtClean="0"/>
              <a:t>日期 </a:t>
            </a:r>
            <a:r>
              <a:rPr lang="en-US" altLang="zh-TW" sz="2600" dirty="0" smtClean="0"/>
              <a:t>(Date)    </a:t>
            </a:r>
            <a:r>
              <a:rPr lang="zh-TW" altLang="en-US" sz="2600" dirty="0" smtClean="0"/>
              <a:t>內容 </a:t>
            </a:r>
            <a:r>
              <a:rPr lang="en-US" altLang="zh-TW" sz="2600" dirty="0" smtClean="0"/>
              <a:t>(Subject/Topics)</a:t>
            </a:r>
          </a:p>
          <a:p>
            <a:pPr>
              <a:buNone/>
            </a:pPr>
            <a:r>
              <a:rPr lang="en-US" altLang="zh-TW" sz="2600" dirty="0" smtClean="0">
                <a:solidFill>
                  <a:schemeClr val="bg1">
                    <a:lumMod val="50000"/>
                  </a:schemeClr>
                </a:solidFill>
              </a:rPr>
              <a:t>1   </a:t>
            </a:r>
            <a:r>
              <a:rPr lang="en-US" altLang="zh-TW" sz="2600" dirty="0">
                <a:solidFill>
                  <a:schemeClr val="bg1">
                    <a:lumMod val="50000"/>
                  </a:schemeClr>
                </a:solidFill>
              </a:rPr>
              <a:t>2016/09/16   </a:t>
            </a:r>
            <a:r>
              <a:rPr lang="zh-TW" altLang="en-US" sz="2600" dirty="0">
                <a:solidFill>
                  <a:schemeClr val="bg1">
                    <a:lumMod val="50000"/>
                  </a:schemeClr>
                </a:solidFill>
              </a:rPr>
              <a:t>中秋節 </a:t>
            </a:r>
            <a:r>
              <a:rPr lang="en-US" altLang="zh-TW" sz="2600" dirty="0">
                <a:solidFill>
                  <a:schemeClr val="bg1">
                    <a:lumMod val="50000"/>
                  </a:schemeClr>
                </a:solidFill>
              </a:rPr>
              <a:t>(</a:t>
            </a:r>
            <a:r>
              <a:rPr lang="zh-TW" altLang="en-US" sz="2600" dirty="0">
                <a:solidFill>
                  <a:schemeClr val="bg1">
                    <a:lumMod val="50000"/>
                  </a:schemeClr>
                </a:solidFill>
              </a:rPr>
              <a:t>調整放假一天</a:t>
            </a:r>
            <a:r>
              <a:rPr lang="en-US" altLang="zh-TW" sz="2600" dirty="0">
                <a:solidFill>
                  <a:schemeClr val="bg1">
                    <a:lumMod val="50000"/>
                  </a:schemeClr>
                </a:solidFill>
              </a:rPr>
              <a:t>) </a:t>
            </a:r>
            <a:r>
              <a:rPr lang="en-US" altLang="zh-TW" sz="2600" dirty="0" smtClean="0">
                <a:solidFill>
                  <a:schemeClr val="bg1">
                    <a:lumMod val="50000"/>
                  </a:schemeClr>
                </a:solidFill>
              </a:rPr>
              <a:t/>
            </a:r>
            <a:br>
              <a:rPr lang="en-US" altLang="zh-TW" sz="2600" dirty="0" smtClean="0">
                <a:solidFill>
                  <a:schemeClr val="bg1">
                    <a:lumMod val="50000"/>
                  </a:schemeClr>
                </a:solidFill>
              </a:rPr>
            </a:br>
            <a:r>
              <a:rPr lang="en-US" altLang="zh-TW" sz="2600" dirty="0" smtClean="0">
                <a:solidFill>
                  <a:schemeClr val="bg1">
                    <a:lumMod val="50000"/>
                  </a:schemeClr>
                </a:solidFill>
              </a:rPr>
              <a:t>                         (</a:t>
            </a:r>
            <a:r>
              <a:rPr lang="en-US" altLang="zh-TW" sz="2600" dirty="0">
                <a:solidFill>
                  <a:schemeClr val="bg1">
                    <a:lumMod val="50000"/>
                  </a:schemeClr>
                </a:solidFill>
              </a:rPr>
              <a:t>Mid-Autumn Festival Holiday)(Day off)</a:t>
            </a:r>
          </a:p>
          <a:p>
            <a:pPr>
              <a:buNone/>
            </a:pPr>
            <a:r>
              <a:rPr lang="en-US" altLang="zh-TW" sz="2600" dirty="0"/>
              <a:t>2   2016/09/23   </a:t>
            </a:r>
            <a:r>
              <a:rPr lang="zh-TW" altLang="en-US" sz="2600" dirty="0"/>
              <a:t>大數據行銷研究課程介紹 </a:t>
            </a:r>
            <a:r>
              <a:rPr lang="en-US" altLang="zh-TW" sz="2600" dirty="0" smtClean="0"/>
              <a:t/>
            </a:r>
            <a:br>
              <a:rPr lang="en-US" altLang="zh-TW" sz="2600" dirty="0" smtClean="0"/>
            </a:br>
            <a:r>
              <a:rPr lang="en-US" altLang="zh-TW" sz="2600" dirty="0" smtClean="0"/>
              <a:t>                         </a:t>
            </a:r>
            <a:r>
              <a:rPr lang="en-US" altLang="zh-TW" sz="2300" dirty="0" smtClean="0"/>
              <a:t>(</a:t>
            </a:r>
            <a:r>
              <a:rPr lang="en-US" altLang="zh-TW" sz="2300" dirty="0"/>
              <a:t>Course Orientation for Big Data Marketing Research)</a:t>
            </a:r>
          </a:p>
          <a:p>
            <a:pPr>
              <a:buNone/>
            </a:pPr>
            <a:r>
              <a:rPr lang="en-US" altLang="zh-TW" sz="2600" dirty="0"/>
              <a:t>3   2016/09/30   </a:t>
            </a:r>
            <a:r>
              <a:rPr lang="zh-TW" altLang="en-US" sz="2600" dirty="0"/>
              <a:t>資料科學與大數據行銷 </a:t>
            </a:r>
            <a:r>
              <a:rPr lang="en-US" altLang="zh-TW" sz="2600" dirty="0" smtClean="0"/>
              <a:t/>
            </a:r>
            <a:br>
              <a:rPr lang="en-US" altLang="zh-TW" sz="2600" dirty="0" smtClean="0"/>
            </a:br>
            <a:r>
              <a:rPr lang="en-US" altLang="zh-TW" sz="2600" dirty="0" smtClean="0"/>
              <a:t>                         (</a:t>
            </a:r>
            <a:r>
              <a:rPr lang="en-US" altLang="zh-TW" sz="2600" dirty="0"/>
              <a:t>Data Science and Big Data Marketing)</a:t>
            </a:r>
          </a:p>
          <a:p>
            <a:pPr>
              <a:buNone/>
            </a:pPr>
            <a:r>
              <a:rPr lang="en-US" altLang="zh-TW" sz="2600" dirty="0"/>
              <a:t>4   2016/10/07   </a:t>
            </a:r>
            <a:r>
              <a:rPr lang="zh-TW" altLang="en-US" sz="2600" dirty="0"/>
              <a:t>大數據行銷分析與</a:t>
            </a:r>
            <a:r>
              <a:rPr lang="zh-TW" altLang="en-US" sz="2600" dirty="0" smtClean="0"/>
              <a:t>研究</a:t>
            </a:r>
            <a:r>
              <a:rPr lang="en-US" altLang="zh-TW" sz="2600" dirty="0" smtClean="0"/>
              <a:t/>
            </a:r>
            <a:br>
              <a:rPr lang="en-US" altLang="zh-TW" sz="2600" dirty="0" smtClean="0"/>
            </a:br>
            <a:r>
              <a:rPr lang="en-US" altLang="zh-TW" sz="2600" dirty="0" smtClean="0"/>
              <a:t>                         (</a:t>
            </a:r>
            <a:r>
              <a:rPr lang="en-US" altLang="zh-TW" sz="2600" dirty="0"/>
              <a:t>Big Data Marketing Analytics and Research)</a:t>
            </a:r>
          </a:p>
          <a:p>
            <a:pPr>
              <a:buNone/>
            </a:pPr>
            <a:r>
              <a:rPr lang="en-US" altLang="zh-TW" sz="2600" dirty="0"/>
              <a:t>5   2016/10/14   </a:t>
            </a:r>
            <a:r>
              <a:rPr lang="zh-TW" altLang="en-US" sz="2600" dirty="0"/>
              <a:t>測量構念 </a:t>
            </a:r>
            <a:r>
              <a:rPr lang="en-US" altLang="zh-TW" sz="2600" dirty="0"/>
              <a:t>(Measuring the Construct)</a:t>
            </a:r>
          </a:p>
          <a:p>
            <a:pPr>
              <a:buNone/>
            </a:pPr>
            <a:r>
              <a:rPr lang="en-US" altLang="zh-TW" sz="2600" dirty="0"/>
              <a:t>6   2016/10/21   </a:t>
            </a:r>
            <a:r>
              <a:rPr lang="zh-TW" altLang="en-US" sz="2600" dirty="0"/>
              <a:t>測量與量表 </a:t>
            </a:r>
            <a:r>
              <a:rPr lang="en-US" altLang="zh-TW" sz="2600" dirty="0"/>
              <a:t>(Measurement and Scaling</a:t>
            </a:r>
            <a:r>
              <a:rPr lang="en-US" altLang="zh-TW" sz="2600" dirty="0" smtClean="0"/>
              <a:t>)</a:t>
            </a:r>
          </a:p>
        </p:txBody>
      </p:sp>
      <p:sp>
        <p:nvSpPr>
          <p:cNvPr id="9219"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4400" b="1">
                <a:solidFill>
                  <a:schemeClr val="tx2"/>
                </a:solidFill>
                <a:ea typeface="標楷體" pitchFamily="65" charset="-120"/>
              </a:rPr>
              <a:t>課程大綱 </a:t>
            </a:r>
            <a:r>
              <a:rPr lang="en-US" altLang="zh-TW" sz="4400" b="1">
                <a:solidFill>
                  <a:schemeClr val="tx2"/>
                </a:solidFill>
                <a:ea typeface="標楷體" pitchFamily="65" charset="-120"/>
              </a:rPr>
              <a:t>(Syllabus)</a:t>
            </a:r>
            <a:endParaRPr lang="zh-TW" altLang="en-US" sz="4400" b="1">
              <a:solidFill>
                <a:schemeClr val="tx2"/>
              </a:solidFill>
              <a:ea typeface="標楷體" pitchFamily="65" charset="-120"/>
            </a:endParaRPr>
          </a:p>
        </p:txBody>
      </p:sp>
      <p:sp>
        <p:nvSpPr>
          <p:cNvPr id="9220"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696B6E1-5258-4C77-87D1-FD8762B87C57}" type="slidenum">
              <a:rPr lang="zh-TW" altLang="en-US" sz="1200" smtClean="0">
                <a:solidFill>
                  <a:srgbClr val="898989"/>
                </a:solidFill>
              </a:rPr>
              <a:pPr eaLnBrk="1" hangingPunct="1">
                <a:spcBef>
                  <a:spcPct val="0"/>
                </a:spcBef>
                <a:buFontTx/>
                <a:buNone/>
              </a:pPr>
              <a:t>2</a:t>
            </a:fld>
            <a:endParaRPr lang="zh-TW" altLang="en-US" sz="1200" smtClean="0">
              <a:solidFill>
                <a:srgbClr val="898989"/>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zh-TW" smtClean="0">
                <a:solidFill>
                  <a:schemeClr val="accent1"/>
                </a:solidFill>
              </a:rPr>
              <a:t>Maslow</a:t>
            </a:r>
            <a:r>
              <a:rPr lang="en-US" altLang="en-US" smtClean="0">
                <a:solidFill>
                  <a:schemeClr val="accent1"/>
                </a:solidFill>
              </a:rPr>
              <a:t>’</a:t>
            </a:r>
            <a:r>
              <a:rPr lang="en-US" altLang="zh-TW" smtClean="0">
                <a:solidFill>
                  <a:schemeClr val="accent1"/>
                </a:solidFill>
              </a:rPr>
              <a:t>s Hierarchy of Needs</a:t>
            </a:r>
          </a:p>
        </p:txBody>
      </p:sp>
      <p:sp>
        <p:nvSpPr>
          <p:cNvPr id="481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979783A-93B8-42E0-8630-99A09D84848D}" type="slidenum">
              <a:rPr lang="zh-TW" altLang="en-US" sz="1200">
                <a:solidFill>
                  <a:srgbClr val="898989"/>
                </a:solidFill>
              </a:rPr>
              <a:pPr eaLnBrk="1" hangingPunct="1">
                <a:spcBef>
                  <a:spcPct val="0"/>
                </a:spcBef>
                <a:buFontTx/>
                <a:buNone/>
              </a:pPr>
              <a:t>20</a:t>
            </a:fld>
            <a:endParaRPr lang="zh-TW" altLang="en-US" sz="1200">
              <a:solidFill>
                <a:srgbClr val="898989"/>
              </a:solidFill>
            </a:endParaRPr>
          </a:p>
        </p:txBody>
      </p:sp>
      <p:pic>
        <p:nvPicPr>
          <p:cNvPr id="48132"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8175" y="1484313"/>
            <a:ext cx="5373688"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92275" y="6611938"/>
            <a:ext cx="5957888" cy="246062"/>
          </a:xfrm>
          <a:prstGeom prst="rect">
            <a:avLst/>
          </a:prstGeom>
        </p:spPr>
        <p:txBody>
          <a:bodyPr>
            <a:spAutoFit/>
          </a:bodyPr>
          <a:lstStyle/>
          <a:p>
            <a:pPr algn="ctr">
              <a:defRPr/>
            </a:pPr>
            <a:r>
              <a:rPr lang="en-US" altLang="zh-TW" sz="1000" dirty="0">
                <a:solidFill>
                  <a:schemeClr val="bg1">
                    <a:lumMod val="75000"/>
                  </a:schemeClr>
                </a:solidFill>
                <a:latin typeface="Calibri" charset="0"/>
                <a:ea typeface="標楷體" charset="0"/>
                <a:cs typeface="標楷體" charset="0"/>
              </a:rPr>
              <a:t>Source: Philip </a:t>
            </a:r>
            <a:r>
              <a:rPr lang="en-US" altLang="zh-TW" sz="1000" dirty="0" err="1">
                <a:solidFill>
                  <a:schemeClr val="bg1">
                    <a:lumMod val="75000"/>
                  </a:schemeClr>
                </a:solidFill>
                <a:latin typeface="Calibri" charset="0"/>
                <a:ea typeface="標楷體" charset="0"/>
                <a:cs typeface="標楷體" charset="0"/>
              </a:rPr>
              <a:t>Kotler</a:t>
            </a:r>
            <a:r>
              <a:rPr lang="en-US" altLang="zh-TW" sz="1000" dirty="0">
                <a:solidFill>
                  <a:schemeClr val="bg1">
                    <a:lumMod val="75000"/>
                  </a:schemeClr>
                </a:solidFill>
                <a:latin typeface="Calibri" charset="0"/>
                <a:ea typeface="標楷體" charset="0"/>
                <a:cs typeface="標楷體" charset="0"/>
              </a:rPr>
              <a:t> &amp; Kevin Lane Keller, Marketing Management, 14th ed., Pearson, 2012</a:t>
            </a:r>
          </a:p>
        </p:txBody>
      </p:sp>
      <p:pic>
        <p:nvPicPr>
          <p:cNvPr id="4813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3429000"/>
            <a:ext cx="18002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9146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580D218-DFED-49DB-9408-DCB5DB8CCED7}" type="slidenum">
              <a:rPr lang="zh-TW" altLang="en-US" sz="1200">
                <a:solidFill>
                  <a:srgbClr val="898989"/>
                </a:solidFill>
              </a:rPr>
              <a:pPr eaLnBrk="1" hangingPunct="1">
                <a:spcBef>
                  <a:spcPct val="0"/>
                </a:spcBef>
                <a:buFontTx/>
                <a:buNone/>
              </a:pPr>
              <a:t>200</a:t>
            </a:fld>
            <a:endParaRPr lang="zh-TW" altLang="en-US" sz="1200">
              <a:solidFill>
                <a:srgbClr val="898989"/>
              </a:solidFill>
            </a:endParaRPr>
          </a:p>
        </p:txBody>
      </p:sp>
      <p:pic>
        <p:nvPicPr>
          <p:cNvPr id="7987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0638"/>
            <a:ext cx="9144000"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itle 1"/>
          <p:cNvSpPr txBox="1">
            <a:spLocks/>
          </p:cNvSpPr>
          <p:nvPr/>
        </p:nvSpPr>
        <p:spPr bwMode="auto">
          <a:xfrm>
            <a:off x="457200"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000" b="1">
                <a:solidFill>
                  <a:schemeClr val="accent1"/>
                </a:solidFill>
                <a:ea typeface="標楷體" pitchFamily="65" charset="-120"/>
              </a:rPr>
              <a:t>Stanford Named Entity Tagger (NER)</a:t>
            </a:r>
          </a:p>
        </p:txBody>
      </p:sp>
      <p:sp>
        <p:nvSpPr>
          <p:cNvPr id="79877" name="Rectangle 6"/>
          <p:cNvSpPr>
            <a:spLocks noChangeArrowheads="1"/>
          </p:cNvSpPr>
          <p:nvPr/>
        </p:nvSpPr>
        <p:spPr bwMode="auto">
          <a:xfrm>
            <a:off x="1476375" y="620713"/>
            <a:ext cx="562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3"/>
              </a:rPr>
              <a:t>http://nlp.stanford.edu:8080/ner/process</a:t>
            </a:r>
            <a:endParaRPr lang="en-US" altLang="zh-TW" sz="2400">
              <a:latin typeface="Arial" charset="0"/>
              <a:ea typeface="MS PGothic" pitchFamily="34" charset="-128"/>
            </a:endParaRPr>
          </a:p>
        </p:txBody>
      </p:sp>
    </p:spTree>
    <p:extLst>
      <p:ext uri="{BB962C8B-B14F-4D97-AF65-F5344CB8AC3E}">
        <p14:creationId xmlns:p14="http://schemas.microsoft.com/office/powerpoint/2010/main" val="26849763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F6B4DD6-6705-4D31-BBF0-2B97FE378F2A}" type="slidenum">
              <a:rPr lang="zh-TW" altLang="en-US" sz="1200">
                <a:solidFill>
                  <a:srgbClr val="898989"/>
                </a:solidFill>
              </a:rPr>
              <a:pPr eaLnBrk="1" hangingPunct="1">
                <a:spcBef>
                  <a:spcPct val="0"/>
                </a:spcBef>
                <a:buFontTx/>
                <a:buNone/>
              </a:pPr>
              <a:t>201</a:t>
            </a:fld>
            <a:endParaRPr lang="zh-TW" altLang="en-US" sz="1200">
              <a:solidFill>
                <a:srgbClr val="898989"/>
              </a:solidFill>
            </a:endParaRPr>
          </a:p>
        </p:txBody>
      </p:sp>
      <p:pic>
        <p:nvPicPr>
          <p:cNvPr id="808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43025"/>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itle 1"/>
          <p:cNvSpPr txBox="1">
            <a:spLocks/>
          </p:cNvSpPr>
          <p:nvPr/>
        </p:nvSpPr>
        <p:spPr bwMode="auto">
          <a:xfrm>
            <a:off x="457200"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000" b="1">
                <a:solidFill>
                  <a:schemeClr val="accent1"/>
                </a:solidFill>
                <a:ea typeface="標楷體" pitchFamily="65" charset="-120"/>
              </a:rPr>
              <a:t>Stanford Named Entity Tagger (NER)</a:t>
            </a:r>
          </a:p>
        </p:txBody>
      </p:sp>
      <p:sp>
        <p:nvSpPr>
          <p:cNvPr id="80901" name="Rectangle 6"/>
          <p:cNvSpPr>
            <a:spLocks noChangeArrowheads="1"/>
          </p:cNvSpPr>
          <p:nvPr/>
        </p:nvSpPr>
        <p:spPr bwMode="auto">
          <a:xfrm>
            <a:off x="1476375" y="620713"/>
            <a:ext cx="562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3"/>
              </a:rPr>
              <a:t>http://nlp.stanford.edu:8080/ner/process</a:t>
            </a:r>
            <a:endParaRPr lang="en-US" altLang="zh-TW" sz="2400">
              <a:latin typeface="Arial" charset="0"/>
              <a:ea typeface="MS PGothic" pitchFamily="34" charset="-128"/>
            </a:endParaRPr>
          </a:p>
        </p:txBody>
      </p:sp>
    </p:spTree>
    <p:extLst>
      <p:ext uri="{BB962C8B-B14F-4D97-AF65-F5344CB8AC3E}">
        <p14:creationId xmlns:p14="http://schemas.microsoft.com/office/powerpoint/2010/main" val="77659229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6D27F0D-7443-4A03-B92E-BD96BDEF8B28}" type="slidenum">
              <a:rPr lang="zh-TW" altLang="en-US" sz="1200">
                <a:solidFill>
                  <a:srgbClr val="898989"/>
                </a:solidFill>
              </a:rPr>
              <a:pPr eaLnBrk="1" hangingPunct="1">
                <a:spcBef>
                  <a:spcPct val="0"/>
                </a:spcBef>
                <a:buFontTx/>
                <a:buNone/>
              </a:pPr>
              <a:t>202</a:t>
            </a:fld>
            <a:endParaRPr lang="zh-TW" altLang="en-US" sz="1200">
              <a:solidFill>
                <a:srgbClr val="898989"/>
              </a:solidFill>
            </a:endParaRPr>
          </a:p>
        </p:txBody>
      </p:sp>
      <p:pic>
        <p:nvPicPr>
          <p:cNvPr id="8192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462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itle 1"/>
          <p:cNvSpPr txBox="1">
            <a:spLocks/>
          </p:cNvSpPr>
          <p:nvPr/>
        </p:nvSpPr>
        <p:spPr bwMode="auto">
          <a:xfrm>
            <a:off x="457200"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000" b="1">
                <a:solidFill>
                  <a:schemeClr val="accent1"/>
                </a:solidFill>
                <a:ea typeface="標楷體" pitchFamily="65" charset="-120"/>
              </a:rPr>
              <a:t>Stanford Named Entity Tagger (NER)</a:t>
            </a:r>
          </a:p>
        </p:txBody>
      </p:sp>
      <p:sp>
        <p:nvSpPr>
          <p:cNvPr id="81925" name="Rectangle 6"/>
          <p:cNvSpPr>
            <a:spLocks noChangeArrowheads="1"/>
          </p:cNvSpPr>
          <p:nvPr/>
        </p:nvSpPr>
        <p:spPr bwMode="auto">
          <a:xfrm>
            <a:off x="1476375" y="620713"/>
            <a:ext cx="562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3"/>
              </a:rPr>
              <a:t>http://nlp.stanford.edu:8080/ner/process</a:t>
            </a:r>
            <a:endParaRPr lang="en-US" altLang="zh-TW" sz="2400">
              <a:latin typeface="Arial" charset="0"/>
              <a:ea typeface="MS PGothic" pitchFamily="34" charset="-128"/>
            </a:endParaRPr>
          </a:p>
        </p:txBody>
      </p:sp>
    </p:spTree>
    <p:extLst>
      <p:ext uri="{BB962C8B-B14F-4D97-AF65-F5344CB8AC3E}">
        <p14:creationId xmlns:p14="http://schemas.microsoft.com/office/powerpoint/2010/main" val="192851201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7F462E02-7A72-431E-89A0-D495BF8AA61D}" type="slidenum">
              <a:rPr lang="zh-TW" altLang="en-US" sz="1200">
                <a:solidFill>
                  <a:srgbClr val="898989"/>
                </a:solidFill>
              </a:rPr>
              <a:pPr eaLnBrk="1" hangingPunct="1">
                <a:spcBef>
                  <a:spcPct val="0"/>
                </a:spcBef>
                <a:buFontTx/>
                <a:buNone/>
              </a:pPr>
              <a:t>203</a:t>
            </a:fld>
            <a:endParaRPr lang="zh-TW" altLang="en-US" sz="1200">
              <a:solidFill>
                <a:srgbClr val="898989"/>
              </a:solidFill>
            </a:endParaRPr>
          </a:p>
        </p:txBody>
      </p:sp>
      <p:pic>
        <p:nvPicPr>
          <p:cNvPr id="8294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87475"/>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itle 1"/>
          <p:cNvSpPr txBox="1">
            <a:spLocks/>
          </p:cNvSpPr>
          <p:nvPr/>
        </p:nvSpPr>
        <p:spPr bwMode="auto">
          <a:xfrm>
            <a:off x="457200"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000" b="1">
                <a:solidFill>
                  <a:schemeClr val="accent1"/>
                </a:solidFill>
                <a:ea typeface="標楷體" pitchFamily="65" charset="-120"/>
              </a:rPr>
              <a:t>Stanford Named Entity Tagger (NER)</a:t>
            </a:r>
          </a:p>
        </p:txBody>
      </p:sp>
      <p:sp>
        <p:nvSpPr>
          <p:cNvPr id="82949" name="Rectangle 6"/>
          <p:cNvSpPr>
            <a:spLocks noChangeArrowheads="1"/>
          </p:cNvSpPr>
          <p:nvPr/>
        </p:nvSpPr>
        <p:spPr bwMode="auto">
          <a:xfrm>
            <a:off x="1476375" y="620713"/>
            <a:ext cx="562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3"/>
              </a:rPr>
              <a:t>http://nlp.stanford.edu:8080/ner/process</a:t>
            </a:r>
            <a:endParaRPr lang="en-US" altLang="zh-TW" sz="2400">
              <a:latin typeface="Arial" charset="0"/>
              <a:ea typeface="MS PGothic" pitchFamily="34" charset="-128"/>
            </a:endParaRPr>
          </a:p>
        </p:txBody>
      </p:sp>
    </p:spTree>
    <p:extLst>
      <p:ext uri="{BB962C8B-B14F-4D97-AF65-F5344CB8AC3E}">
        <p14:creationId xmlns:p14="http://schemas.microsoft.com/office/powerpoint/2010/main" val="53080235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B9CDD20-FB18-4E8B-96D3-8418FFA363E5}" type="slidenum">
              <a:rPr lang="zh-TW" altLang="en-US" sz="1200">
                <a:solidFill>
                  <a:srgbClr val="898989"/>
                </a:solidFill>
              </a:rPr>
              <a:pPr eaLnBrk="1" hangingPunct="1">
                <a:spcBef>
                  <a:spcPct val="0"/>
                </a:spcBef>
                <a:buFontTx/>
                <a:buNone/>
              </a:pPr>
              <a:t>204</a:t>
            </a:fld>
            <a:endParaRPr lang="zh-TW" altLang="en-US" sz="1200">
              <a:solidFill>
                <a:srgbClr val="898989"/>
              </a:solidFill>
            </a:endParaRPr>
          </a:p>
        </p:txBody>
      </p:sp>
      <p:pic>
        <p:nvPicPr>
          <p:cNvPr id="839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3998913"/>
            <a:ext cx="6408738" cy="2598737"/>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pic>
        <p:nvPicPr>
          <p:cNvPr id="8397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404813"/>
            <a:ext cx="6480175" cy="3194050"/>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sp>
        <p:nvSpPr>
          <p:cNvPr id="83973" name="Rectangle 6"/>
          <p:cNvSpPr>
            <a:spLocks noChangeArrowheads="1"/>
          </p:cNvSpPr>
          <p:nvPr/>
        </p:nvSpPr>
        <p:spPr bwMode="auto">
          <a:xfrm>
            <a:off x="1331913" y="0"/>
            <a:ext cx="5046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chemeClr val="accent1"/>
                </a:solidFill>
                <a:latin typeface="Arial" charset="0"/>
                <a:ea typeface="MS PGothic" pitchFamily="34" charset="-128"/>
              </a:rPr>
              <a:t>Classifier: english.muc.</a:t>
            </a:r>
            <a:r>
              <a:rPr lang="en-US" altLang="zh-TW" sz="1800" b="1">
                <a:solidFill>
                  <a:srgbClr val="FF0000"/>
                </a:solidFill>
                <a:latin typeface="Arial" charset="0"/>
                <a:ea typeface="MS PGothic" pitchFamily="34" charset="-128"/>
              </a:rPr>
              <a:t>7class</a:t>
            </a:r>
            <a:r>
              <a:rPr lang="en-US" altLang="zh-TW" sz="1800">
                <a:solidFill>
                  <a:schemeClr val="accent1"/>
                </a:solidFill>
                <a:latin typeface="Arial" charset="0"/>
                <a:ea typeface="MS PGothic" pitchFamily="34" charset="-128"/>
              </a:rPr>
              <a:t>.distsim.crf.ser.gz</a:t>
            </a:r>
          </a:p>
        </p:txBody>
      </p:sp>
      <p:sp>
        <p:nvSpPr>
          <p:cNvPr id="83974" name="Rectangle 7"/>
          <p:cNvSpPr>
            <a:spLocks noChangeArrowheads="1"/>
          </p:cNvSpPr>
          <p:nvPr/>
        </p:nvSpPr>
        <p:spPr bwMode="auto">
          <a:xfrm>
            <a:off x="1476375" y="3644900"/>
            <a:ext cx="484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800">
                <a:solidFill>
                  <a:schemeClr val="accent1"/>
                </a:solidFill>
                <a:latin typeface="Arial" charset="0"/>
                <a:ea typeface="MS PGothic" pitchFamily="34" charset="-128"/>
              </a:rPr>
              <a:t>Classifier: english.all.</a:t>
            </a:r>
            <a:r>
              <a:rPr lang="en-US" altLang="zh-TW" sz="1800" b="1">
                <a:solidFill>
                  <a:srgbClr val="FF0000"/>
                </a:solidFill>
                <a:latin typeface="Arial" charset="0"/>
                <a:ea typeface="MS PGothic" pitchFamily="34" charset="-128"/>
              </a:rPr>
              <a:t>3class</a:t>
            </a:r>
            <a:r>
              <a:rPr lang="en-US" altLang="zh-TW" sz="1800">
                <a:solidFill>
                  <a:schemeClr val="accent1"/>
                </a:solidFill>
                <a:latin typeface="Arial" charset="0"/>
                <a:ea typeface="MS PGothic" pitchFamily="34" charset="-128"/>
              </a:rPr>
              <a:t>.distsim.crf.ser.gz</a:t>
            </a:r>
          </a:p>
        </p:txBody>
      </p:sp>
    </p:spTree>
    <p:extLst>
      <p:ext uri="{BB962C8B-B14F-4D97-AF65-F5344CB8AC3E}">
        <p14:creationId xmlns:p14="http://schemas.microsoft.com/office/powerpoint/2010/main" val="54811084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6B2A72D-E641-430D-8536-1F6A879622DA}" type="slidenum">
              <a:rPr lang="zh-TW" altLang="en-US" sz="1200">
                <a:solidFill>
                  <a:srgbClr val="898989"/>
                </a:solidFill>
              </a:rPr>
              <a:pPr eaLnBrk="1" hangingPunct="1">
                <a:spcBef>
                  <a:spcPct val="0"/>
                </a:spcBef>
                <a:buFontTx/>
                <a:buNone/>
              </a:pPr>
              <a:t>205</a:t>
            </a:fld>
            <a:endParaRPr lang="zh-TW" altLang="en-US" sz="1200">
              <a:solidFill>
                <a:srgbClr val="898989"/>
              </a:solidFill>
            </a:endParaRPr>
          </a:p>
        </p:txBody>
      </p:sp>
      <p:sp>
        <p:nvSpPr>
          <p:cNvPr id="84995" name="Rectangle 4"/>
          <p:cNvSpPr>
            <a:spLocks noChangeArrowheads="1"/>
          </p:cNvSpPr>
          <p:nvPr/>
        </p:nvSpPr>
        <p:spPr bwMode="auto">
          <a:xfrm>
            <a:off x="468313" y="1628775"/>
            <a:ext cx="8135937"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600">
                <a:latin typeface="Arial" charset="0"/>
                <a:ea typeface="MS PGothic" pitchFamily="34" charset="-128"/>
              </a:rPr>
              <a:t>Bill Gates no longer &lt;ORGANIZATION&gt;Microsoft&lt;/ORGANIZATION&gt;'s biggest shareholder By &lt;PERSON&gt;Patrick M. Sheridan&lt;/PERSON&gt; @CNNTech &lt;DATE&gt;May 2, 2014&lt;/DATE&gt;: 5:46 PM ET Bill Gates sold nearly 8 million shares of &lt;ORGANIZATION&gt;Microsoft&lt;/ORGANIZATION&gt; over the past two days. &lt;LOCATION&gt;NEW YORK&lt;/LOCATION&gt; (CNNMoney) For the first time in &lt;ORGANIZATION&gt;Microsoft&lt;/ORGANIZATION&gt;'s history, founder &lt;PERSON&gt;Bill Gates&lt;/PERSON&gt; is no longer its largest individual shareholder. In the &lt;DATE&gt;past two days&lt;/DATE&gt;, Gates has sold nearly 8 million shares of &lt;ORGANIZATION&gt;Microsoft&lt;/ORGANIZATION&gt; (&lt;ORGANIZATION&gt;MSFT&lt;/ORGANIZATION&gt;, Fortune 500), bringing down his total to roughly 330 million. That puts him behind &lt;ORGANIZATION&gt;Microsoft&lt;/ORGANIZATION&gt;'s former CEO &lt;PERSON&gt;Steve Ballmer&lt;/PERSON&gt; who owns 333 million shares. Related: Gates reclaims title of world's richest billionaire &lt;PERSON&gt;Ballmer&lt;/PERSON&gt;, who was &lt;ORGANIZATION&gt;Microsoft&lt;/ORGANIZATION&gt;'s CEO until &lt;DATE&gt;earlier this year&lt;/DATE&gt;, was one of Gates' first hires. It's a passing of the torch for Gates who has always been the largest single owner of his company's stock. Gates now spends his time and personal fortune helping run the &lt;ORGANIZATION&gt;Bill &amp; Melinda Gates&lt;/ORGANIZATION&gt; foundation. The foundation has spent &lt;MONEY&gt;$28.3 billion&lt;/MONEY&gt; fighting hunger and poverty since its inception back in &lt;DATE&gt;1997&lt;/DATE&gt;.</a:t>
            </a:r>
          </a:p>
        </p:txBody>
      </p:sp>
      <p:sp>
        <p:nvSpPr>
          <p:cNvPr id="84996" name="Rectangle 5"/>
          <p:cNvSpPr>
            <a:spLocks noChangeArrowheads="1"/>
          </p:cNvSpPr>
          <p:nvPr/>
        </p:nvSpPr>
        <p:spPr bwMode="auto">
          <a:xfrm>
            <a:off x="539750" y="1052513"/>
            <a:ext cx="6583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800">
                <a:solidFill>
                  <a:schemeClr val="accent1"/>
                </a:solidFill>
                <a:latin typeface="Arial" charset="0"/>
                <a:ea typeface="MS PGothic" pitchFamily="34" charset="-128"/>
              </a:rPr>
              <a:t>Stanford NER Output Format: inlineXML</a:t>
            </a:r>
          </a:p>
        </p:txBody>
      </p:sp>
      <p:sp>
        <p:nvSpPr>
          <p:cNvPr id="84997" name="Title 1"/>
          <p:cNvSpPr txBox="1">
            <a:spLocks/>
          </p:cNvSpPr>
          <p:nvPr/>
        </p:nvSpPr>
        <p:spPr bwMode="auto">
          <a:xfrm>
            <a:off x="457200"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000" b="1">
                <a:solidFill>
                  <a:schemeClr val="accent1"/>
                </a:solidFill>
                <a:ea typeface="標楷體" pitchFamily="65" charset="-120"/>
              </a:rPr>
              <a:t>Stanford Named Entity Tagger (NER)</a:t>
            </a:r>
          </a:p>
        </p:txBody>
      </p:sp>
      <p:sp>
        <p:nvSpPr>
          <p:cNvPr id="84998" name="Rectangle 7"/>
          <p:cNvSpPr>
            <a:spLocks noChangeArrowheads="1"/>
          </p:cNvSpPr>
          <p:nvPr/>
        </p:nvSpPr>
        <p:spPr bwMode="auto">
          <a:xfrm>
            <a:off x="1476375" y="620713"/>
            <a:ext cx="562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2"/>
              </a:rPr>
              <a:t>http://nlp.stanford.edu:8080/ner/process</a:t>
            </a:r>
            <a:endParaRPr lang="en-US" altLang="zh-TW" sz="2400">
              <a:latin typeface="Arial" charset="0"/>
              <a:ea typeface="MS PGothic" pitchFamily="34" charset="-128"/>
            </a:endParaRPr>
          </a:p>
        </p:txBody>
      </p:sp>
    </p:spTree>
    <p:extLst>
      <p:ext uri="{BB962C8B-B14F-4D97-AF65-F5344CB8AC3E}">
        <p14:creationId xmlns:p14="http://schemas.microsoft.com/office/powerpoint/2010/main" val="154164354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7FA933B-58BC-4E54-AD1B-F58CB4318009}" type="slidenum">
              <a:rPr lang="zh-TW" altLang="en-US" sz="1200">
                <a:solidFill>
                  <a:srgbClr val="898989"/>
                </a:solidFill>
              </a:rPr>
              <a:pPr eaLnBrk="1" hangingPunct="1">
                <a:spcBef>
                  <a:spcPct val="0"/>
                </a:spcBef>
                <a:buFontTx/>
                <a:buNone/>
              </a:pPr>
              <a:t>206</a:t>
            </a:fld>
            <a:endParaRPr lang="zh-TW" altLang="en-US" sz="1200">
              <a:solidFill>
                <a:srgbClr val="898989"/>
              </a:solidFill>
            </a:endParaRPr>
          </a:p>
        </p:txBody>
      </p:sp>
      <p:sp>
        <p:nvSpPr>
          <p:cNvPr id="86019" name="Rectangle 4"/>
          <p:cNvSpPr>
            <a:spLocks noChangeArrowheads="1"/>
          </p:cNvSpPr>
          <p:nvPr/>
        </p:nvSpPr>
        <p:spPr bwMode="auto">
          <a:xfrm>
            <a:off x="468313" y="1773238"/>
            <a:ext cx="82804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400">
                <a:latin typeface="Arial" charset="0"/>
                <a:ea typeface="MS PGothic" pitchFamily="34" charset="-128"/>
              </a:rPr>
              <a:t>Bill/O Gates/O no/O longer/O Microsoft/ORGANIZATION's/O biggest/O shareholder/O By/O Patrick/PERSON M./PERSON Sheridan/PERSON @CNNTech/O May/DATE 2/DATE,/DATE 2014/DATE:/O 5:46/O PM/O ET/O Bill/O Gates/O sold/O nearly/O 8/O million/O shares/O of/O Microsoft/ORGANIZATION over/O the/O past/O two/O days/O./O NEW/LOCATION YORK/LOCATION -LRB-/OCNNMoney/O-RRB-/O For/O the/O first/O time/O in/O Microsoft/ORGANIZATION's/O history/O,/O founder/O Bill/PERSON Gates/PERSON is/O no/O longer/O its/O largest/O individual/O shareholder/O./O In/O the/O past/DATE two/DATE days/DATE,/O Gates/O has/O sold/O nearly/O 8/O million/O shares/O of/O Microsoft/ORGANIZATION -LRB-/OMSFT/ORGANIZATION,/O Fortune/O 500/O-RRB-/O,/O bringing/O down/O his/O total/O to/O roughly/O 330/O million/O./O That/O puts/O him/O behind/O Microsoft/ORGANIZATION's/O former/O CEO/O Steve/PERSON Ballmer/PERSON who/O owns/O 333/O million/O shares/O./O Related/O:/O Gates/O reclaims/O title/O of/O world/O's/O richest/O billionaire/O Ballmer/PERSON,/O who/O was/O Microsoft/ORGANIZATION's/O CEO/O until/O earlier/DATE this/DATE year/DATE,/O was/O one/O of/O Gates/O'/O first/O hires/O./O It/O's/O a/O passing/O of/O the/O torch/O for/O Gates/O who/O has/O always/O been/O the/O largest/O single/O owner/O of/O his/O company/O's/O stock/O./O Gates/O now/O spends/O his/O time/O and/O personal/O fortune/O helping/O run/O the/O Bill/ORGANIZATION &amp;/ORGANIZATION Melinda/ORGANIZATION Gates/ORGANIZATION foundation/O./O The/O foundation/O has/O spent/O $/MONEY28.3/MONEY billion/MONEY fighting/O hunger/O and/O poverty/O since/O its/O inception/O back/O in/O 1997/DATE./O</a:t>
            </a:r>
          </a:p>
        </p:txBody>
      </p:sp>
      <p:sp>
        <p:nvSpPr>
          <p:cNvPr id="86020" name="Rectangle 5"/>
          <p:cNvSpPr>
            <a:spLocks noChangeArrowheads="1"/>
          </p:cNvSpPr>
          <p:nvPr/>
        </p:nvSpPr>
        <p:spPr bwMode="auto">
          <a:xfrm>
            <a:off x="539750" y="1196975"/>
            <a:ext cx="6610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800">
                <a:solidFill>
                  <a:schemeClr val="accent1"/>
                </a:solidFill>
                <a:latin typeface="Arial" charset="0"/>
                <a:ea typeface="MS PGothic" pitchFamily="34" charset="-128"/>
              </a:rPr>
              <a:t>Stanford NER Output Format: slashTags</a:t>
            </a:r>
          </a:p>
        </p:txBody>
      </p:sp>
      <p:sp>
        <p:nvSpPr>
          <p:cNvPr id="86021" name="Title 1"/>
          <p:cNvSpPr txBox="1">
            <a:spLocks/>
          </p:cNvSpPr>
          <p:nvPr/>
        </p:nvSpPr>
        <p:spPr bwMode="auto">
          <a:xfrm>
            <a:off x="457200" y="0"/>
            <a:ext cx="8229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000" b="1">
                <a:solidFill>
                  <a:schemeClr val="accent1"/>
                </a:solidFill>
                <a:ea typeface="標楷體" pitchFamily="65" charset="-120"/>
              </a:rPr>
              <a:t>Stanford Named Entity Tagger (NER)</a:t>
            </a:r>
          </a:p>
        </p:txBody>
      </p:sp>
      <p:sp>
        <p:nvSpPr>
          <p:cNvPr id="86022" name="Rectangle 7"/>
          <p:cNvSpPr>
            <a:spLocks noChangeArrowheads="1"/>
          </p:cNvSpPr>
          <p:nvPr/>
        </p:nvSpPr>
        <p:spPr bwMode="auto">
          <a:xfrm>
            <a:off x="1476375" y="620713"/>
            <a:ext cx="562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400">
                <a:latin typeface="Arial" charset="0"/>
                <a:ea typeface="MS PGothic" pitchFamily="34" charset="-128"/>
                <a:hlinkClick r:id="rId2"/>
              </a:rPr>
              <a:t>http://nlp.stanford.edu:8080/ner/process</a:t>
            </a:r>
            <a:endParaRPr lang="en-US" altLang="zh-TW" sz="2400">
              <a:latin typeface="Arial" charset="0"/>
              <a:ea typeface="MS PGothic" pitchFamily="34" charset="-128"/>
            </a:endParaRPr>
          </a:p>
        </p:txBody>
      </p:sp>
    </p:spTree>
    <p:extLst>
      <p:ext uri="{BB962C8B-B14F-4D97-AF65-F5344CB8AC3E}">
        <p14:creationId xmlns:p14="http://schemas.microsoft.com/office/powerpoint/2010/main" val="101287656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solidFill>
                  <a:schemeClr val="accent1"/>
                </a:solidFill>
              </a:rPr>
              <a:t>Summary</a:t>
            </a:r>
            <a:endParaRPr lang="en-US" sz="7200" dirty="0">
              <a:solidFill>
                <a:schemeClr val="accent1"/>
              </a:solidFill>
            </a:endParaRPr>
          </a:p>
        </p:txBody>
      </p:sp>
      <p:sp>
        <p:nvSpPr>
          <p:cNvPr id="3" name="Content Placeholder 2"/>
          <p:cNvSpPr>
            <a:spLocks noGrp="1"/>
          </p:cNvSpPr>
          <p:nvPr>
            <p:ph idx="1"/>
          </p:nvPr>
        </p:nvSpPr>
        <p:spPr>
          <a:xfrm>
            <a:off x="323528" y="1600200"/>
            <a:ext cx="8363272" cy="4525963"/>
          </a:xfrm>
        </p:spPr>
        <p:txBody>
          <a:bodyPr/>
          <a:lstStyle/>
          <a:p>
            <a:r>
              <a:rPr lang="en-US" sz="4000" dirty="0"/>
              <a:t>Sentiment Analysis</a:t>
            </a:r>
          </a:p>
          <a:p>
            <a:r>
              <a:rPr lang="en-US" sz="4000" dirty="0"/>
              <a:t>Architectures of Sentiment Analytics</a:t>
            </a:r>
          </a:p>
          <a:p>
            <a:r>
              <a:rPr lang="en-US" sz="4000" dirty="0"/>
              <a:t>Opinion Spam Detection</a:t>
            </a:r>
          </a:p>
          <a:p>
            <a:r>
              <a:rPr lang="en-US" sz="4000" dirty="0"/>
              <a:t>Text Mining Techniques and </a:t>
            </a:r>
            <a:r>
              <a:rPr lang="en-US" sz="4000" dirty="0" smtClean="0"/>
              <a:t/>
            </a:r>
            <a:br>
              <a:rPr lang="en-US" sz="4000" dirty="0" smtClean="0"/>
            </a:br>
            <a:r>
              <a:rPr lang="en-US" sz="4000" dirty="0" smtClean="0"/>
              <a:t>Natural </a:t>
            </a:r>
            <a:r>
              <a:rPr lang="en-US" sz="4000" dirty="0"/>
              <a:t>Language Processing</a:t>
            </a:r>
          </a:p>
          <a:p>
            <a:endParaRPr lang="en-US" sz="4000"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207</a:t>
            </a:fld>
            <a:endParaRPr lang="zh-TW" altLang="en-US"/>
          </a:p>
        </p:txBody>
      </p:sp>
    </p:spTree>
    <p:extLst>
      <p:ext uri="{BB962C8B-B14F-4D97-AF65-F5344CB8AC3E}">
        <p14:creationId xmlns:p14="http://schemas.microsoft.com/office/powerpoint/2010/main" val="185308563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a:xfrm>
            <a:off x="457200" y="0"/>
            <a:ext cx="8229600" cy="981075"/>
          </a:xfrm>
        </p:spPr>
        <p:txBody>
          <a:bodyPr/>
          <a:lstStyle/>
          <a:p>
            <a:r>
              <a:rPr lang="en-US" altLang="zh-TW" smtClean="0">
                <a:solidFill>
                  <a:srgbClr val="4F81BD"/>
                </a:solidFill>
              </a:rPr>
              <a:t>References</a:t>
            </a:r>
          </a:p>
        </p:txBody>
      </p:sp>
      <p:sp>
        <p:nvSpPr>
          <p:cNvPr id="183299" name="Content Placeholder 2"/>
          <p:cNvSpPr>
            <a:spLocks noGrp="1"/>
          </p:cNvSpPr>
          <p:nvPr>
            <p:ph idx="1"/>
          </p:nvPr>
        </p:nvSpPr>
        <p:spPr>
          <a:xfrm>
            <a:off x="179512" y="764703"/>
            <a:ext cx="8640960" cy="5755159"/>
          </a:xfrm>
        </p:spPr>
        <p:txBody>
          <a:bodyPr/>
          <a:lstStyle/>
          <a:p>
            <a:pPr eaLnBrk="1" hangingPunct="1"/>
            <a:r>
              <a:rPr lang="en-US" altLang="zh-TW" sz="1800" dirty="0"/>
              <a:t>Cambria, Erik, </a:t>
            </a:r>
            <a:r>
              <a:rPr lang="en-US" altLang="zh-TW" sz="1800" dirty="0" err="1"/>
              <a:t>Soujanya</a:t>
            </a:r>
            <a:r>
              <a:rPr lang="en-US" altLang="zh-TW" sz="1800" dirty="0"/>
              <a:t> </a:t>
            </a:r>
            <a:r>
              <a:rPr lang="en-US" altLang="zh-TW" sz="1800" dirty="0" err="1"/>
              <a:t>Poria</a:t>
            </a:r>
            <a:r>
              <a:rPr lang="en-US" altLang="zh-TW" sz="1800" dirty="0"/>
              <a:t>, Rajiv </a:t>
            </a:r>
            <a:r>
              <a:rPr lang="en-US" altLang="zh-TW" sz="1800" dirty="0" err="1"/>
              <a:t>Bajpai</a:t>
            </a:r>
            <a:r>
              <a:rPr lang="en-US" altLang="zh-TW" sz="1800" dirty="0"/>
              <a:t>, and </a:t>
            </a:r>
            <a:r>
              <a:rPr lang="en-US" altLang="zh-TW" sz="1800" dirty="0" err="1"/>
              <a:t>Björn</a:t>
            </a:r>
            <a:r>
              <a:rPr lang="en-US" altLang="zh-TW" sz="1800" dirty="0"/>
              <a:t> Schuller. "</a:t>
            </a:r>
            <a:r>
              <a:rPr lang="en-US" altLang="zh-TW" sz="1800" dirty="0" err="1"/>
              <a:t>SenticNet</a:t>
            </a:r>
            <a:r>
              <a:rPr lang="en-US" altLang="zh-TW" sz="1800" dirty="0"/>
              <a:t> 4: A semantic resource for sentiment analysis based on conceptual primitives." In the 26th International Conference on Computational Linguistics (COLING), Osaka. 2016</a:t>
            </a:r>
            <a:r>
              <a:rPr lang="en-US" altLang="zh-TW" sz="1800" dirty="0" smtClean="0"/>
              <a:t>.</a:t>
            </a:r>
          </a:p>
          <a:p>
            <a:pPr eaLnBrk="1" hangingPunct="1"/>
            <a:r>
              <a:rPr lang="en-US" altLang="zh-TW" sz="1800" dirty="0" smtClean="0"/>
              <a:t>Richard </a:t>
            </a:r>
            <a:r>
              <a:rPr lang="en-US" altLang="zh-TW" sz="1800" dirty="0" err="1" smtClean="0"/>
              <a:t>Socher</a:t>
            </a:r>
            <a:r>
              <a:rPr lang="en-US" altLang="zh-TW" sz="1800" dirty="0" smtClean="0"/>
              <a:t>, Alex </a:t>
            </a:r>
            <a:r>
              <a:rPr lang="en-US" altLang="zh-TW" sz="1800" dirty="0" err="1" smtClean="0"/>
              <a:t>Perelygin</a:t>
            </a:r>
            <a:r>
              <a:rPr lang="en-US" altLang="zh-TW" sz="1800" dirty="0" smtClean="0"/>
              <a:t>, Jean Y. Wu, Jason Chuang, Christopher D. Manning, Andrew Y. Ng, and Christopher Potts (2013), "Recursive Deep Models for Semantic Compositionality Over a Sentiment Treebank," In Proceedings of the conference on empirical methods in natural language processing (EMNLP), vol. 1631, p. 1642</a:t>
            </a:r>
            <a:br>
              <a:rPr lang="en-US" altLang="zh-TW" sz="1800" dirty="0" smtClean="0"/>
            </a:br>
            <a:r>
              <a:rPr lang="en-US" altLang="zh-TW" sz="1800" dirty="0" smtClean="0">
                <a:hlinkClick r:id="rId2"/>
              </a:rPr>
              <a:t>http://nlp.stanford.edu/~socherr/EMNLP2013_RNTN.pdf</a:t>
            </a:r>
            <a:endParaRPr lang="en-US" altLang="zh-TW" sz="1800" dirty="0" smtClean="0"/>
          </a:p>
          <a:p>
            <a:pPr eaLnBrk="1" hangingPunct="1"/>
            <a:r>
              <a:rPr lang="en-US" altLang="zh-TW" sz="1800" dirty="0" smtClean="0"/>
              <a:t>Kumar Ravi and </a:t>
            </a:r>
            <a:r>
              <a:rPr lang="en-US" altLang="zh-TW" sz="1800" dirty="0" err="1" smtClean="0"/>
              <a:t>Vadlamani</a:t>
            </a:r>
            <a:r>
              <a:rPr lang="en-US" altLang="zh-TW" sz="1800" dirty="0" smtClean="0"/>
              <a:t> Ravi (2015), "A survey on opinion mining and sentiment analysis: tasks, approaches and applications." Knowledge-Based Systems, 89, pp.14-46.</a:t>
            </a:r>
          </a:p>
          <a:p>
            <a:pPr eaLnBrk="1" hangingPunct="1"/>
            <a:r>
              <a:rPr lang="en-US" altLang="zh-TW" sz="1800" dirty="0" smtClean="0"/>
              <a:t>Vishal </a:t>
            </a:r>
            <a:r>
              <a:rPr lang="en-US" altLang="zh-TW" sz="1800" dirty="0" err="1" smtClean="0"/>
              <a:t>Kharde</a:t>
            </a:r>
            <a:r>
              <a:rPr lang="en-US" altLang="zh-TW" sz="1800" dirty="0" smtClean="0"/>
              <a:t> and </a:t>
            </a:r>
            <a:r>
              <a:rPr lang="en-US" altLang="zh-TW" sz="1800" dirty="0" err="1" smtClean="0"/>
              <a:t>Sheetal</a:t>
            </a:r>
            <a:r>
              <a:rPr lang="en-US" altLang="zh-TW" sz="1800" dirty="0" smtClean="0"/>
              <a:t> </a:t>
            </a:r>
            <a:r>
              <a:rPr lang="en-US" altLang="zh-TW" sz="1800" dirty="0" err="1" smtClean="0"/>
              <a:t>Sonawane</a:t>
            </a:r>
            <a:r>
              <a:rPr lang="en-US" altLang="zh-TW" sz="1800" dirty="0" smtClean="0"/>
              <a:t> (2016), "Sentiment Analysis of Twitter Data: A Survey of Techniques," International Journal of Computer Applications, </a:t>
            </a:r>
            <a:r>
              <a:rPr lang="en-US" altLang="zh-TW" sz="1800" dirty="0" err="1" smtClean="0"/>
              <a:t>vol</a:t>
            </a:r>
            <a:r>
              <a:rPr lang="en-US" altLang="zh-TW" sz="1800" dirty="0" smtClean="0"/>
              <a:t> 139, no. 11, 2016. pp.5-15.</a:t>
            </a:r>
          </a:p>
          <a:p>
            <a:pPr eaLnBrk="1" hangingPunct="1"/>
            <a:r>
              <a:rPr lang="en-US" altLang="zh-TW" sz="1800" dirty="0" smtClean="0"/>
              <a:t>Jesus Serrano-Guerrero, Jose A. Olivas, Francisco P. Romero, and Enrique Herrera-</a:t>
            </a:r>
            <a:r>
              <a:rPr lang="en-US" altLang="zh-TW" sz="1800" dirty="0" err="1" smtClean="0"/>
              <a:t>Viedma</a:t>
            </a:r>
            <a:r>
              <a:rPr lang="en-US" altLang="zh-TW" sz="1800" dirty="0" smtClean="0"/>
              <a:t>  (2015), "Sentiment analysis: A review and comparative analysis of web services," Information Sciences, 311, pp. 18-38.</a:t>
            </a:r>
          </a:p>
          <a:p>
            <a:r>
              <a:rPr lang="en-US" altLang="zh-TW" sz="1800" dirty="0" smtClean="0"/>
              <a:t>Steven </a:t>
            </a:r>
            <a:r>
              <a:rPr lang="en-US" altLang="zh-TW" sz="1800" dirty="0" err="1" smtClean="0"/>
              <a:t>Struhl</a:t>
            </a:r>
            <a:r>
              <a:rPr lang="en-US" altLang="zh-TW" sz="1800" dirty="0" smtClean="0"/>
              <a:t> (2015), Practical Text Analytics: Interpreting Text and Unstructured Data for Business Intelligence (Marketing Science), </a:t>
            </a:r>
            <a:r>
              <a:rPr lang="en-US" altLang="zh-TW" sz="1800" dirty="0" err="1" smtClean="0"/>
              <a:t>Kogan</a:t>
            </a:r>
            <a:r>
              <a:rPr lang="en-US" altLang="zh-TW" sz="1800" dirty="0" smtClean="0"/>
              <a:t> Page</a:t>
            </a:r>
          </a:p>
          <a:p>
            <a:r>
              <a:rPr lang="en-US" altLang="zh-TW" sz="1800" dirty="0" smtClean="0"/>
              <a:t>Bing Liu (2015), Sentiment Analysis: Mining Opinions, Sentiments, and Emotions, Cambridge University Press</a:t>
            </a:r>
          </a:p>
        </p:txBody>
      </p:sp>
      <p:sp>
        <p:nvSpPr>
          <p:cNvPr id="18330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1331581-46B0-4EFB-9CB3-F4EEDED589C5}" type="slidenum">
              <a:rPr lang="zh-TW" altLang="en-US" sz="1200" smtClean="0">
                <a:solidFill>
                  <a:srgbClr val="898989"/>
                </a:solidFill>
              </a:rPr>
              <a:pPr eaLnBrk="1" hangingPunct="1">
                <a:spcBef>
                  <a:spcPct val="0"/>
                </a:spcBef>
                <a:buFontTx/>
                <a:buNone/>
              </a:pPr>
              <a:t>208</a:t>
            </a:fld>
            <a:endParaRPr lang="zh-TW" altLang="en-US" sz="1200" smtClean="0">
              <a:solidFill>
                <a:srgbClr val="898989"/>
              </a:solidFill>
            </a:endParaRPr>
          </a:p>
        </p:txBody>
      </p:sp>
    </p:spTree>
    <p:extLst>
      <p:ext uri="{BB962C8B-B14F-4D97-AF65-F5344CB8AC3E}">
        <p14:creationId xmlns:p14="http://schemas.microsoft.com/office/powerpoint/2010/main" val="56255934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標題 1"/>
          <p:cNvSpPr>
            <a:spLocks noGrp="1"/>
          </p:cNvSpPr>
          <p:nvPr>
            <p:ph type="title"/>
          </p:nvPr>
        </p:nvSpPr>
        <p:spPr>
          <a:xfrm>
            <a:off x="468313" y="0"/>
            <a:ext cx="8229600" cy="719138"/>
          </a:xfrm>
        </p:spPr>
        <p:txBody>
          <a:bodyPr/>
          <a:lstStyle/>
          <a:p>
            <a:pPr eaLnBrk="1" hangingPunct="1"/>
            <a:r>
              <a:rPr lang="en-US" altLang="zh-TW" smtClean="0">
                <a:solidFill>
                  <a:srgbClr val="4F81BD"/>
                </a:solidFill>
              </a:rPr>
              <a:t>References</a:t>
            </a:r>
            <a:endParaRPr lang="zh-TW" altLang="en-US" smtClean="0">
              <a:solidFill>
                <a:srgbClr val="4F81BD"/>
              </a:solidFill>
            </a:endParaRPr>
          </a:p>
        </p:txBody>
      </p:sp>
      <p:sp>
        <p:nvSpPr>
          <p:cNvPr id="182275" name="內容版面配置區 2"/>
          <p:cNvSpPr>
            <a:spLocks noGrp="1"/>
          </p:cNvSpPr>
          <p:nvPr>
            <p:ph idx="1"/>
          </p:nvPr>
        </p:nvSpPr>
        <p:spPr>
          <a:xfrm>
            <a:off x="34925" y="836613"/>
            <a:ext cx="8858250" cy="5761037"/>
          </a:xfrm>
        </p:spPr>
        <p:txBody>
          <a:bodyPr/>
          <a:lstStyle/>
          <a:p>
            <a:pPr marL="342900" lvl="2" indent="-342900" eaLnBrk="1" hangingPunct="1"/>
            <a:r>
              <a:rPr lang="en-US" altLang="zh-TW" sz="1800" dirty="0" smtClean="0"/>
              <a:t>Bing Liu (2011) , “Web Data Mining: Exploring Hyperlinks, Contents, and Usage Data,” 2</a:t>
            </a:r>
            <a:r>
              <a:rPr lang="en-US" altLang="zh-TW" sz="1800" baseline="30000" dirty="0" smtClean="0"/>
              <a:t>nd</a:t>
            </a:r>
            <a:r>
              <a:rPr lang="en-US" altLang="zh-TW" sz="1800" dirty="0" smtClean="0"/>
              <a:t> Edition, Springer.</a:t>
            </a:r>
            <a:br>
              <a:rPr lang="en-US" altLang="zh-TW" sz="1800" dirty="0" smtClean="0"/>
            </a:br>
            <a:r>
              <a:rPr lang="en-US" altLang="zh-TW" sz="1800" dirty="0" smtClean="0">
                <a:solidFill>
                  <a:srgbClr val="A6A6A6"/>
                </a:solidFill>
                <a:hlinkClick r:id="rId2"/>
              </a:rPr>
              <a:t>http://www.cs.uic.edu/~liub/WebMiningBook.html</a:t>
            </a:r>
            <a:endParaRPr lang="en-US" altLang="zh-TW" sz="1800" dirty="0" smtClean="0">
              <a:solidFill>
                <a:srgbClr val="A6A6A6"/>
              </a:solidFill>
            </a:endParaRPr>
          </a:p>
          <a:p>
            <a:pPr marL="342900" lvl="2" indent="-342900" eaLnBrk="1" hangingPunct="1"/>
            <a:r>
              <a:rPr lang="en-US" altLang="zh-TW" sz="1800" dirty="0" smtClean="0"/>
              <a:t>Bing Liu (2013), Opinion Spam Detection: Detecting Fake Reviews and Reviewers, </a:t>
            </a:r>
            <a:r>
              <a:rPr lang="en-US" altLang="zh-TW" sz="1800" dirty="0" smtClean="0">
                <a:hlinkClick r:id="rId3"/>
              </a:rPr>
              <a:t>http://www.cs.uic.edu/~liub/FBS/fake-reviews.html</a:t>
            </a:r>
            <a:endParaRPr lang="en-US" altLang="zh-TW" sz="1800" dirty="0" smtClean="0">
              <a:solidFill>
                <a:srgbClr val="A6A6A6"/>
              </a:solidFill>
            </a:endParaRPr>
          </a:p>
          <a:p>
            <a:pPr eaLnBrk="1" hangingPunct="1"/>
            <a:r>
              <a:rPr lang="en-US" altLang="zh-TW" sz="1800" dirty="0" smtClean="0"/>
              <a:t>Bo Pang and Lillian Lee (2008), "Opinion mining and sentiment analysis,”  Foundations and Trends in Information Retrieval 2(1-2), pp. 1–135, 2008.</a:t>
            </a:r>
          </a:p>
          <a:p>
            <a:pPr eaLnBrk="1" hangingPunct="1"/>
            <a:r>
              <a:rPr lang="en-US" altLang="zh-TW" sz="1800" dirty="0" err="1" smtClean="0"/>
              <a:t>Wiltrud</a:t>
            </a:r>
            <a:r>
              <a:rPr lang="en-US" altLang="zh-TW" sz="1800" dirty="0" smtClean="0"/>
              <a:t> Kessler (2012), Introduction to Sentiment Analysis,  </a:t>
            </a:r>
            <a:br>
              <a:rPr lang="en-US" altLang="zh-TW" sz="1800" dirty="0" smtClean="0"/>
            </a:br>
            <a:r>
              <a:rPr lang="en-US" altLang="zh-TW" sz="1800" dirty="0" smtClean="0">
                <a:hlinkClick r:id="rId4"/>
              </a:rPr>
              <a:t>http://www.ims.uni-stuttgart.de/~kesslewd/lehre/sentimentanalysis12s/introduction_sentimentanalysis.pdf</a:t>
            </a:r>
            <a:endParaRPr lang="en-US" altLang="zh-TW" sz="1800" dirty="0" smtClean="0"/>
          </a:p>
          <a:p>
            <a:pPr eaLnBrk="1" hangingPunct="1"/>
            <a:r>
              <a:rPr lang="en-US" altLang="zh-TW" sz="1800" dirty="0" smtClean="0"/>
              <a:t>Z. Zhang, X. Li, and Y. Chen (2012), "Deciphering word-of-mouth in social media: Text-based metrics of consumer reviews," ACM Trans. Manage. Inf. Syst. (3:1) 2012, pp 1-23.</a:t>
            </a:r>
          </a:p>
          <a:p>
            <a:pPr eaLnBrk="1" hangingPunct="1"/>
            <a:r>
              <a:rPr lang="en-US" altLang="zh-TW" sz="1800" dirty="0" err="1" smtClean="0"/>
              <a:t>Efraim</a:t>
            </a:r>
            <a:r>
              <a:rPr lang="en-US" altLang="zh-TW" sz="1800" dirty="0" smtClean="0"/>
              <a:t> Turban, Ramesh Sharda, </a:t>
            </a:r>
            <a:r>
              <a:rPr lang="en-US" altLang="zh-TW" sz="1800" dirty="0" err="1" smtClean="0"/>
              <a:t>Dursun</a:t>
            </a:r>
            <a:r>
              <a:rPr lang="en-US" altLang="zh-TW" sz="1800" dirty="0" smtClean="0"/>
              <a:t> </a:t>
            </a:r>
            <a:r>
              <a:rPr lang="en-US" altLang="zh-TW" sz="1800" dirty="0" err="1" smtClean="0"/>
              <a:t>Delen</a:t>
            </a:r>
            <a:r>
              <a:rPr lang="en-US" altLang="zh-TW" sz="1800" dirty="0" smtClean="0"/>
              <a:t> (2011), Decision Support and Business Intelligence Systems, Ninth Edition, 2011, Pearson.</a:t>
            </a:r>
          </a:p>
          <a:p>
            <a:pPr eaLnBrk="1" hangingPunct="1"/>
            <a:r>
              <a:rPr lang="en-US" altLang="zh-TW" sz="1800" dirty="0" err="1" smtClean="0"/>
              <a:t>Guandong</a:t>
            </a:r>
            <a:r>
              <a:rPr lang="en-US" altLang="zh-TW" sz="1800" dirty="0" smtClean="0"/>
              <a:t> Xu, </a:t>
            </a:r>
            <a:r>
              <a:rPr lang="en-US" altLang="zh-TW" sz="1800" dirty="0" err="1" smtClean="0"/>
              <a:t>Yanchun</a:t>
            </a:r>
            <a:r>
              <a:rPr lang="en-US" altLang="zh-TW" sz="1800" dirty="0" smtClean="0"/>
              <a:t> Zhang, Lin Li (2011), Web Mining and Social Networking: Techniques and Applications, 2011, Springer</a:t>
            </a:r>
          </a:p>
          <a:p>
            <a:endParaRPr lang="en-US" altLang="zh-TW" sz="1800" dirty="0" smtClean="0"/>
          </a:p>
          <a:p>
            <a:pPr eaLnBrk="1" hangingPunct="1"/>
            <a:endParaRPr lang="en-US" altLang="zh-TW" sz="1800" dirty="0" smtClean="0"/>
          </a:p>
        </p:txBody>
      </p:sp>
      <p:sp>
        <p:nvSpPr>
          <p:cNvPr id="18227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6791F5D-0C4E-4436-9D63-4A2F619D5B43}" type="slidenum">
              <a:rPr lang="zh-TW" altLang="en-US" sz="1200" smtClean="0">
                <a:solidFill>
                  <a:srgbClr val="898989"/>
                </a:solidFill>
              </a:rPr>
              <a:pPr eaLnBrk="1" hangingPunct="1">
                <a:spcBef>
                  <a:spcPct val="0"/>
                </a:spcBef>
                <a:buFontTx/>
                <a:buNone/>
              </a:pPr>
              <a:t>209</a:t>
            </a:fld>
            <a:endParaRPr lang="zh-TW" altLang="en-US" sz="1200" smtClean="0">
              <a:solidFill>
                <a:srgbClr val="898989"/>
              </a:solidFill>
            </a:endParaRPr>
          </a:p>
        </p:txBody>
      </p:sp>
    </p:spTree>
    <p:extLst>
      <p:ext uri="{BB962C8B-B14F-4D97-AF65-F5344CB8AC3E}">
        <p14:creationId xmlns:p14="http://schemas.microsoft.com/office/powerpoint/2010/main" val="12292113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p:txBody>
          <a:bodyPr/>
          <a:lstStyle/>
          <a:p>
            <a:r>
              <a:rPr lang="en-US" altLang="zh-TW" sz="4000" smtClean="0">
                <a:solidFill>
                  <a:schemeClr val="accent1"/>
                </a:solidFill>
              </a:rPr>
              <a:t>Maslow’s hierarchy of human needs </a:t>
            </a:r>
            <a:br>
              <a:rPr lang="en-US" altLang="zh-TW" sz="4000" smtClean="0">
                <a:solidFill>
                  <a:schemeClr val="accent1"/>
                </a:solidFill>
              </a:rPr>
            </a:br>
            <a:r>
              <a:rPr lang="en-US" altLang="zh-TW" sz="2400" smtClean="0">
                <a:solidFill>
                  <a:schemeClr val="accent1"/>
                </a:solidFill>
              </a:rPr>
              <a:t>(Maslow, 1943)</a:t>
            </a:r>
            <a:endParaRPr lang="zh-TW" altLang="en-US" smtClean="0">
              <a:solidFill>
                <a:schemeClr val="accent1"/>
              </a:solidFill>
            </a:endParaRPr>
          </a:p>
        </p:txBody>
      </p:sp>
      <p:sp>
        <p:nvSpPr>
          <p:cNvPr id="4915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0FBF24D-7CF7-44B4-B1CF-7681D90E885B}" type="slidenum">
              <a:rPr lang="zh-TW" altLang="en-US" sz="1200">
                <a:solidFill>
                  <a:srgbClr val="898989"/>
                </a:solidFill>
              </a:rPr>
              <a:pPr eaLnBrk="1" hangingPunct="1">
                <a:spcBef>
                  <a:spcPct val="0"/>
                </a:spcBef>
                <a:buFontTx/>
                <a:buNone/>
              </a:pPr>
              <a:t>21</a:t>
            </a:fld>
            <a:endParaRPr lang="zh-TW" altLang="en-US" sz="1200">
              <a:solidFill>
                <a:srgbClr val="898989"/>
              </a:solidFill>
            </a:endParaRPr>
          </a:p>
        </p:txBody>
      </p:sp>
      <p:pic>
        <p:nvPicPr>
          <p:cNvPr id="4915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19213" y="1557338"/>
            <a:ext cx="6421437"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Footer Placeholder 4"/>
          <p:cNvSpPr>
            <a:spLocks noGrp="1"/>
          </p:cNvSpPr>
          <p:nvPr>
            <p:ph type="ftr" sz="quarter" idx="11"/>
          </p:nvPr>
        </p:nvSpPr>
        <p:spPr bwMode="auto">
          <a:xfrm>
            <a:off x="2339975" y="6597650"/>
            <a:ext cx="4895850" cy="260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1000">
                <a:solidFill>
                  <a:srgbClr val="898989"/>
                </a:solidFill>
              </a:rPr>
              <a:t>Source: Backer &amp; Saren (2009), Marketing Theory: A Student Text, 2</a:t>
            </a:r>
            <a:r>
              <a:rPr lang="en-US" altLang="zh-TW" sz="1000" baseline="30000">
                <a:solidFill>
                  <a:srgbClr val="898989"/>
                </a:solidFill>
              </a:rPr>
              <a:t>nd</a:t>
            </a:r>
            <a:r>
              <a:rPr lang="en-US" altLang="zh-TW" sz="1000">
                <a:solidFill>
                  <a:srgbClr val="898989"/>
                </a:solidFill>
              </a:rPr>
              <a:t>  Edition, Sage</a:t>
            </a:r>
            <a:endParaRPr lang="es-ES" altLang="zh-TW" sz="1000">
              <a:solidFill>
                <a:srgbClr val="898989"/>
              </a:solidFill>
            </a:endParaRPr>
          </a:p>
        </p:txBody>
      </p:sp>
      <p:pic>
        <p:nvPicPr>
          <p:cNvPr id="49158"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3429000"/>
            <a:ext cx="18002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87785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標題 1"/>
          <p:cNvSpPr>
            <a:spLocks noGrp="1"/>
          </p:cNvSpPr>
          <p:nvPr>
            <p:ph type="title"/>
          </p:nvPr>
        </p:nvSpPr>
        <p:spPr>
          <a:xfrm>
            <a:off x="457200" y="188913"/>
            <a:ext cx="8229600" cy="719137"/>
          </a:xfrm>
        </p:spPr>
        <p:txBody>
          <a:bodyPr/>
          <a:lstStyle/>
          <a:p>
            <a:pPr eaLnBrk="1" hangingPunct="1"/>
            <a:r>
              <a:rPr lang="en-US" altLang="zh-TW" smtClean="0">
                <a:solidFill>
                  <a:srgbClr val="4F81BD"/>
                </a:solidFill>
              </a:rPr>
              <a:t>References</a:t>
            </a:r>
            <a:endParaRPr lang="zh-TW" altLang="en-US" smtClean="0">
              <a:solidFill>
                <a:srgbClr val="4F81BD"/>
              </a:solidFill>
            </a:endParaRPr>
          </a:p>
        </p:txBody>
      </p:sp>
      <p:sp>
        <p:nvSpPr>
          <p:cNvPr id="88067" name="內容版面配置區 2"/>
          <p:cNvSpPr>
            <a:spLocks noGrp="1"/>
          </p:cNvSpPr>
          <p:nvPr>
            <p:ph idx="1"/>
          </p:nvPr>
        </p:nvSpPr>
        <p:spPr>
          <a:xfrm>
            <a:off x="250825" y="908050"/>
            <a:ext cx="8642350" cy="5689600"/>
          </a:xfrm>
        </p:spPr>
        <p:txBody>
          <a:bodyPr/>
          <a:lstStyle/>
          <a:p>
            <a:pPr eaLnBrk="1" hangingPunct="1"/>
            <a:r>
              <a:rPr lang="en-US" altLang="zh-TW" sz="1800" smtClean="0"/>
              <a:t>Efraim Turban, Ramesh Sharda, Dursun Delen, Decision Support and Business Intelligence Systems, Ninth Edition, 2011, Pearson.</a:t>
            </a:r>
          </a:p>
          <a:p>
            <a:pPr eaLnBrk="1" hangingPunct="1"/>
            <a:r>
              <a:rPr lang="en-US" altLang="zh-TW" sz="1800" smtClean="0"/>
              <a:t>Steven Bird, Ewan Klein and Edward Loper, Natural Language Processing with Python, 2009, O'Reilly Media, </a:t>
            </a:r>
            <a:r>
              <a:rPr lang="en-US" altLang="zh-TW" sz="1800" smtClean="0">
                <a:hlinkClick r:id="rId2"/>
              </a:rPr>
              <a:t>http://www.nltk.org/book/</a:t>
            </a:r>
            <a:r>
              <a:rPr lang="en-US" altLang="zh-TW" sz="1800" smtClean="0"/>
              <a:t> , </a:t>
            </a:r>
            <a:r>
              <a:rPr lang="en-US" altLang="zh-TW" sz="1800" smtClean="0">
                <a:hlinkClick r:id="rId3"/>
              </a:rPr>
              <a:t>http://www.nltk.org/book_1ed/</a:t>
            </a:r>
            <a:endParaRPr lang="en-US" altLang="zh-TW" sz="1800" smtClean="0"/>
          </a:p>
          <a:p>
            <a:pPr eaLnBrk="1" hangingPunct="1"/>
            <a:r>
              <a:rPr lang="en-US" altLang="zh-TW" sz="1800" smtClean="0"/>
              <a:t>Nitin Hardeniya, NLTK Essentials, 2015, Packt Publishing</a:t>
            </a:r>
          </a:p>
          <a:p>
            <a:pPr eaLnBrk="1" hangingPunct="1"/>
            <a:r>
              <a:rPr lang="en-US" altLang="zh-TW" sz="1800" smtClean="0"/>
              <a:t>Michael W. Berry and Jacob Kogan, Text Mining: Applications and Theory, 2010, Wiley </a:t>
            </a:r>
          </a:p>
          <a:p>
            <a:pPr eaLnBrk="1" hangingPunct="1"/>
            <a:r>
              <a:rPr lang="en-US" altLang="zh-TW" sz="1800" smtClean="0"/>
              <a:t>Guandong Xu, Yanchun Zhang, Lin Li, Web Mining and Social Networking: Techniques and Applications, 2011, Springer</a:t>
            </a:r>
          </a:p>
          <a:p>
            <a:pPr eaLnBrk="1" hangingPunct="1"/>
            <a:r>
              <a:rPr lang="en-US" altLang="zh-TW" sz="1800" smtClean="0"/>
              <a:t>Matthew A. Russell, Mining the Social Web: Analyzing Data from Facebook, Twitter, LinkedIn, and Other Social Media Sites, 2011, O'Reilly Media</a:t>
            </a:r>
          </a:p>
          <a:p>
            <a:pPr eaLnBrk="1" hangingPunct="1"/>
            <a:r>
              <a:rPr lang="en-US" altLang="zh-TW" sz="1800" smtClean="0"/>
              <a:t>Bing Liu, Web Data Mining: Exploring Hyperlinks, Contents, and Usage Data, 2009, Springer</a:t>
            </a:r>
          </a:p>
          <a:p>
            <a:pPr eaLnBrk="1" hangingPunct="1"/>
            <a:r>
              <a:rPr lang="en-US" altLang="zh-TW" sz="1800" smtClean="0"/>
              <a:t>Bruce Croft, Donald Metzler, and Trevor Strohman, Search Engines: Information Retrieval in Practice, 2008, Addison Wesley, </a:t>
            </a:r>
            <a:r>
              <a:rPr lang="en-US" altLang="zh-TW" sz="1800" smtClean="0">
                <a:hlinkClick r:id="rId4"/>
              </a:rPr>
              <a:t>http://www.search-engines-book.com/</a:t>
            </a:r>
            <a:endParaRPr lang="en-US" altLang="zh-TW" sz="1800" smtClean="0"/>
          </a:p>
          <a:p>
            <a:pPr eaLnBrk="1" hangingPunct="1"/>
            <a:r>
              <a:rPr lang="en-US" altLang="zh-TW" sz="1800" smtClean="0"/>
              <a:t>Christopher D. Manning and Hinrich Schütze, Foundations of Statistical Natural Language Processing, 1999, The MIT Press</a:t>
            </a:r>
          </a:p>
          <a:p>
            <a:pPr eaLnBrk="1" hangingPunct="1"/>
            <a:r>
              <a:rPr lang="en-US" altLang="zh-TW" sz="1800" smtClean="0"/>
              <a:t>Text Mining, </a:t>
            </a:r>
            <a:r>
              <a:rPr lang="en-US" altLang="zh-TW" sz="1800" smtClean="0">
                <a:hlinkClick r:id="rId5"/>
              </a:rPr>
              <a:t>http://en.wikipedia.org/wiki/Text_mining</a:t>
            </a:r>
            <a:endParaRPr lang="en-US" altLang="zh-TW" sz="1800" smtClean="0"/>
          </a:p>
          <a:p>
            <a:pPr eaLnBrk="1" hangingPunct="1"/>
            <a:endParaRPr lang="en-US" altLang="zh-TW" sz="1800" smtClean="0"/>
          </a:p>
        </p:txBody>
      </p:sp>
      <p:sp>
        <p:nvSpPr>
          <p:cNvPr id="8806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6645CF1-0581-4958-A499-888E2F20D46D}" type="slidenum">
              <a:rPr lang="zh-TW" altLang="en-US" sz="1200">
                <a:solidFill>
                  <a:srgbClr val="898989"/>
                </a:solidFill>
                <a:ea typeface="MS PGothic" pitchFamily="34" charset="-128"/>
              </a:rPr>
              <a:pPr eaLnBrk="1" hangingPunct="1">
                <a:spcBef>
                  <a:spcPct val="0"/>
                </a:spcBef>
                <a:buFontTx/>
                <a:buNone/>
              </a:pPr>
              <a:t>210</a:t>
            </a:fld>
            <a:endParaRPr lang="zh-TW" altLang="en-US" sz="1200">
              <a:solidFill>
                <a:srgbClr val="898989"/>
              </a:solidFill>
              <a:ea typeface="MS PGothic" pitchFamily="34" charset="-128"/>
            </a:endParaRPr>
          </a:p>
        </p:txBody>
      </p:sp>
    </p:spTree>
    <p:extLst>
      <p:ext uri="{BB962C8B-B14F-4D97-AF65-F5344CB8AC3E}">
        <p14:creationId xmlns:p14="http://schemas.microsoft.com/office/powerpoint/2010/main" val="16145515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22AF784-39F8-461E-95A7-50F17568719E}" type="slidenum">
              <a:rPr lang="zh-TW" altLang="en-US" sz="1200">
                <a:solidFill>
                  <a:srgbClr val="898989"/>
                </a:solidFill>
              </a:rPr>
              <a:pPr eaLnBrk="1" hangingPunct="1">
                <a:spcBef>
                  <a:spcPct val="0"/>
                </a:spcBef>
                <a:buFontTx/>
                <a:buNone/>
              </a:pPr>
              <a:t>22</a:t>
            </a:fld>
            <a:endParaRPr lang="zh-TW" altLang="en-US" sz="1200">
              <a:solidFill>
                <a:srgbClr val="898989"/>
              </a:solidFill>
            </a:endParaRPr>
          </a:p>
        </p:txBody>
      </p:sp>
      <p:pic>
        <p:nvPicPr>
          <p:cNvPr id="50179"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0113" y="925513"/>
            <a:ext cx="7632700" cy="567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5"/>
          <p:cNvSpPr>
            <a:spLocks noChangeArrowheads="1"/>
          </p:cNvSpPr>
          <p:nvPr/>
        </p:nvSpPr>
        <p:spPr bwMode="auto">
          <a:xfrm>
            <a:off x="1908175" y="6607175"/>
            <a:ext cx="5597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Source: http://sixstoriesup.com/social-psyche-what-makes-us-go-social/</a:t>
            </a:r>
          </a:p>
        </p:txBody>
      </p:sp>
      <p:sp>
        <p:nvSpPr>
          <p:cNvPr id="50181" name="標題 1"/>
          <p:cNvSpPr txBox="1">
            <a:spLocks/>
          </p:cNvSpPr>
          <p:nvPr/>
        </p:nvSpPr>
        <p:spPr bwMode="auto">
          <a:xfrm>
            <a:off x="457200" y="44450"/>
            <a:ext cx="82296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400" b="1">
                <a:solidFill>
                  <a:srgbClr val="4F81BD"/>
                </a:solidFill>
                <a:ea typeface="標楷體" pitchFamily="65" charset="-120"/>
              </a:rPr>
              <a:t>Maslow’s Hierarchy of Needs</a:t>
            </a:r>
            <a:endParaRPr lang="zh-TW" altLang="en-US" sz="4400" b="1">
              <a:solidFill>
                <a:srgbClr val="4F81BD"/>
              </a:solidFill>
              <a:ea typeface="標楷體" pitchFamily="65" charset="-120"/>
            </a:endParaRPr>
          </a:p>
        </p:txBody>
      </p:sp>
      <p:pic>
        <p:nvPicPr>
          <p:cNvPr id="50182"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3429000"/>
            <a:ext cx="18002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747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115888"/>
            <a:ext cx="8229600" cy="635000"/>
          </a:xfrm>
        </p:spPr>
        <p:txBody>
          <a:bodyPr/>
          <a:lstStyle/>
          <a:p>
            <a:r>
              <a:rPr lang="en-US" altLang="zh-TW" smtClean="0">
                <a:solidFill>
                  <a:srgbClr val="4F81BD"/>
                </a:solidFill>
              </a:rPr>
              <a:t>Social Media Hierarchy of Needs</a:t>
            </a:r>
          </a:p>
        </p:txBody>
      </p:sp>
      <p:sp>
        <p:nvSpPr>
          <p:cNvPr id="5120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2BD73D0-D368-41B2-A636-885CC1E5E3C4}" type="slidenum">
              <a:rPr lang="zh-TW" altLang="en-US" sz="1200">
                <a:solidFill>
                  <a:srgbClr val="898989"/>
                </a:solidFill>
              </a:rPr>
              <a:pPr eaLnBrk="1" hangingPunct="1">
                <a:spcBef>
                  <a:spcPct val="0"/>
                </a:spcBef>
                <a:buFontTx/>
                <a:buNone/>
              </a:pPr>
              <a:t>23</a:t>
            </a:fld>
            <a:endParaRPr lang="zh-TW" altLang="en-US" sz="1200">
              <a:solidFill>
                <a:srgbClr val="898989"/>
              </a:solidFill>
            </a:endParaRPr>
          </a:p>
        </p:txBody>
      </p:sp>
      <p:pic>
        <p:nvPicPr>
          <p:cNvPr id="51204"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1196975"/>
            <a:ext cx="8401050"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00113" y="6597650"/>
            <a:ext cx="7488237" cy="230188"/>
          </a:xfrm>
          <a:prstGeom prst="rect">
            <a:avLst/>
          </a:prstGeom>
        </p:spPr>
        <p:txBody>
          <a:bodyPr>
            <a:spAutoFit/>
          </a:bodyPr>
          <a:lstStyle/>
          <a:p>
            <a:pPr algn="ctr">
              <a:defRPr/>
            </a:pPr>
            <a:r>
              <a:rPr lang="en-US" sz="900" dirty="0">
                <a:solidFill>
                  <a:schemeClr val="bg1">
                    <a:lumMod val="75000"/>
                  </a:schemeClr>
                </a:solidFill>
                <a:ea typeface="新細明體" charset="0"/>
                <a:cs typeface="新細明體" charset="0"/>
              </a:rPr>
              <a:t>Source: http://2.bp.blogspot.com/_Rta1VZltiMk/</a:t>
            </a:r>
            <a:r>
              <a:rPr lang="en-US" sz="900" dirty="0" err="1">
                <a:solidFill>
                  <a:schemeClr val="bg1">
                    <a:lumMod val="75000"/>
                  </a:schemeClr>
                </a:solidFill>
                <a:ea typeface="新細明體" charset="0"/>
                <a:cs typeface="新細明體" charset="0"/>
              </a:rPr>
              <a:t>TPavcanFtfI</a:t>
            </a:r>
            <a:r>
              <a:rPr lang="en-US" sz="900" dirty="0">
                <a:solidFill>
                  <a:schemeClr val="bg1">
                    <a:lumMod val="75000"/>
                  </a:schemeClr>
                </a:solidFill>
                <a:ea typeface="新細明體" charset="0"/>
                <a:cs typeface="新細明體" charset="0"/>
              </a:rPr>
              <a:t>/</a:t>
            </a:r>
            <a:r>
              <a:rPr lang="en-US" sz="900" dirty="0" err="1">
                <a:solidFill>
                  <a:schemeClr val="bg1">
                    <a:lumMod val="75000"/>
                  </a:schemeClr>
                </a:solidFill>
                <a:ea typeface="新細明體" charset="0"/>
                <a:cs typeface="新細明體" charset="0"/>
              </a:rPr>
              <a:t>AAAAAAAAACo</a:t>
            </a:r>
            <a:r>
              <a:rPr lang="en-US" sz="900" dirty="0">
                <a:solidFill>
                  <a:schemeClr val="bg1">
                    <a:lumMod val="75000"/>
                  </a:schemeClr>
                </a:solidFill>
                <a:ea typeface="新細明體" charset="0"/>
                <a:cs typeface="新細明體" charset="0"/>
              </a:rPr>
              <a:t>/OBGnRL5arSU/s1600/social-media-heirarchy-of-needs1.jpg</a:t>
            </a:r>
          </a:p>
        </p:txBody>
      </p:sp>
    </p:spTree>
    <p:extLst>
      <p:ext uri="{BB962C8B-B14F-4D97-AF65-F5344CB8AC3E}">
        <p14:creationId xmlns:p14="http://schemas.microsoft.com/office/powerpoint/2010/main" val="21025098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A4F1DFF-0B70-4BDB-97F0-738FCE1E2A22}" type="slidenum">
              <a:rPr lang="zh-TW" altLang="en-US" sz="1200">
                <a:solidFill>
                  <a:srgbClr val="898989"/>
                </a:solidFill>
              </a:rPr>
              <a:pPr eaLnBrk="1" hangingPunct="1">
                <a:spcBef>
                  <a:spcPct val="0"/>
                </a:spcBef>
                <a:buFontTx/>
                <a:buNone/>
              </a:pPr>
              <a:t>24</a:t>
            </a:fld>
            <a:endParaRPr lang="zh-TW" altLang="en-US" sz="1200">
              <a:solidFill>
                <a:srgbClr val="898989"/>
              </a:solidFill>
            </a:endParaRPr>
          </a:p>
        </p:txBody>
      </p:sp>
      <p:pic>
        <p:nvPicPr>
          <p:cNvPr id="52227"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15938" y="620713"/>
            <a:ext cx="80645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5"/>
          <p:cNvSpPr>
            <a:spLocks noChangeArrowheads="1"/>
          </p:cNvSpPr>
          <p:nvPr/>
        </p:nvSpPr>
        <p:spPr bwMode="auto">
          <a:xfrm>
            <a:off x="1476375" y="6608763"/>
            <a:ext cx="6461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pl-PL" altLang="zh-TW" sz="1200">
                <a:solidFill>
                  <a:srgbClr val="BFBFBF"/>
                </a:solidFill>
                <a:latin typeface="Arial" charset="0"/>
              </a:rPr>
              <a:t>Source: http://www.pinterest.com/pin/18647785930903585/</a:t>
            </a:r>
            <a:endParaRPr lang="en-US" altLang="zh-TW" sz="1200">
              <a:solidFill>
                <a:srgbClr val="BFBFBF"/>
              </a:solidFill>
              <a:latin typeface="Arial" charset="0"/>
            </a:endParaRPr>
          </a:p>
        </p:txBody>
      </p:sp>
      <p:sp>
        <p:nvSpPr>
          <p:cNvPr id="52229" name="Title 1"/>
          <p:cNvSpPr txBox="1">
            <a:spLocks/>
          </p:cNvSpPr>
          <p:nvPr/>
        </p:nvSpPr>
        <p:spPr bwMode="auto">
          <a:xfrm>
            <a:off x="457200" y="115888"/>
            <a:ext cx="822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en-US" altLang="zh-TW" sz="4400" b="1">
                <a:solidFill>
                  <a:srgbClr val="4F81BD"/>
                </a:solidFill>
                <a:ea typeface="標楷體" pitchFamily="65" charset="-120"/>
              </a:rPr>
              <a:t>Social Media Hierarchy of Needs</a:t>
            </a:r>
          </a:p>
        </p:txBody>
      </p:sp>
      <p:pic>
        <p:nvPicPr>
          <p:cNvPr id="52230"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263" y="3141663"/>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50" y="2708275"/>
            <a:ext cx="13223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24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a:spLocks noChangeArrowheads="1"/>
          </p:cNvSpPr>
          <p:nvPr/>
        </p:nvSpPr>
        <p:spPr bwMode="auto">
          <a:xfrm>
            <a:off x="4716463" y="2133600"/>
            <a:ext cx="3311525" cy="2159000"/>
          </a:xfrm>
          <a:prstGeom prst="roundRect">
            <a:avLst>
              <a:gd name="adj" fmla="val 7694"/>
            </a:avLst>
          </a:prstGeom>
          <a:noFill/>
          <a:ln w="28575">
            <a:solidFill>
              <a:srgbClr val="604A7B"/>
            </a:solidFill>
            <a:prstDash val="dash"/>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smtClean="0">
              <a:solidFill>
                <a:srgbClr val="FFFFFF"/>
              </a:solidFill>
              <a:latin typeface="Calibri" pitchFamily="34" charset="0"/>
            </a:endParaRPr>
          </a:p>
        </p:txBody>
      </p:sp>
      <p:sp>
        <p:nvSpPr>
          <p:cNvPr id="37" name="Rounded Rectangle 36"/>
          <p:cNvSpPr>
            <a:spLocks noChangeArrowheads="1"/>
          </p:cNvSpPr>
          <p:nvPr/>
        </p:nvSpPr>
        <p:spPr bwMode="auto">
          <a:xfrm>
            <a:off x="468313" y="2133600"/>
            <a:ext cx="4032250" cy="2159000"/>
          </a:xfrm>
          <a:prstGeom prst="roundRect">
            <a:avLst>
              <a:gd name="adj" fmla="val 7694"/>
            </a:avLst>
          </a:prstGeom>
          <a:noFill/>
          <a:ln w="28575">
            <a:solidFill>
              <a:srgbClr val="604A7B"/>
            </a:solidFill>
            <a:prstDash val="dash"/>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smtClean="0">
              <a:solidFill>
                <a:srgbClr val="FFFFFF"/>
              </a:solidFill>
              <a:latin typeface="Calibri" pitchFamily="34" charset="0"/>
            </a:endParaRPr>
          </a:p>
        </p:txBody>
      </p:sp>
      <p:sp>
        <p:nvSpPr>
          <p:cNvPr id="15" name="Oval 14"/>
          <p:cNvSpPr>
            <a:spLocks noChangeArrowheads="1"/>
          </p:cNvSpPr>
          <p:nvPr/>
        </p:nvSpPr>
        <p:spPr bwMode="auto">
          <a:xfrm>
            <a:off x="3348038" y="3644900"/>
            <a:ext cx="1368425" cy="1368425"/>
          </a:xfrm>
          <a:prstGeom prst="ellipse">
            <a:avLst/>
          </a:prstGeom>
          <a:solidFill>
            <a:srgbClr val="B9CDE5"/>
          </a:solidFill>
          <a:ln w="9525">
            <a:solidFill>
              <a:srgbClr val="4A7EBB"/>
            </a:solidFill>
            <a:round/>
            <a:headEnd/>
            <a:tailEnd/>
          </a:ln>
          <a:effectLst>
            <a:outerShdw blurRad="40000" dist="23000" dir="5400000" rotWithShape="0">
              <a:srgbClr val="808080">
                <a:alpha val="34998"/>
              </a:srgbClr>
            </a:outerShdw>
          </a:effectLst>
        </p:spPr>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smtClean="0">
              <a:solidFill>
                <a:srgbClr val="FFFFFF"/>
              </a:solidFill>
              <a:latin typeface="Calibri" pitchFamily="34" charset="0"/>
            </a:endParaRPr>
          </a:p>
        </p:txBody>
      </p:sp>
      <p:sp>
        <p:nvSpPr>
          <p:cNvPr id="53253" name="Title 1"/>
          <p:cNvSpPr>
            <a:spLocks noGrp="1"/>
          </p:cNvSpPr>
          <p:nvPr>
            <p:ph type="title"/>
          </p:nvPr>
        </p:nvSpPr>
        <p:spPr>
          <a:xfrm>
            <a:off x="468313" y="115888"/>
            <a:ext cx="8229600" cy="1143000"/>
          </a:xfrm>
        </p:spPr>
        <p:txBody>
          <a:bodyPr/>
          <a:lstStyle/>
          <a:p>
            <a:r>
              <a:rPr lang="en-US" altLang="zh-TW" sz="4000" smtClean="0">
                <a:solidFill>
                  <a:srgbClr val="4F81BD"/>
                </a:solidFill>
              </a:rPr>
              <a:t>The Social Feedback Cycle</a:t>
            </a:r>
            <a:br>
              <a:rPr lang="en-US" altLang="zh-TW" sz="4000" smtClean="0">
                <a:solidFill>
                  <a:srgbClr val="4F81BD"/>
                </a:solidFill>
              </a:rPr>
            </a:br>
            <a:r>
              <a:rPr lang="en-US" altLang="zh-TW" sz="4000" smtClean="0">
                <a:solidFill>
                  <a:srgbClr val="4F81BD"/>
                </a:solidFill>
              </a:rPr>
              <a:t>Consumer Behavior on Social Media</a:t>
            </a:r>
          </a:p>
        </p:txBody>
      </p:sp>
      <p:sp>
        <p:nvSpPr>
          <p:cNvPr id="532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1EB559A-AB2A-4AFD-A4BF-F441873DE680}" type="slidenum">
              <a:rPr lang="zh-TW" altLang="en-US" sz="1200">
                <a:solidFill>
                  <a:srgbClr val="898989"/>
                </a:solidFill>
              </a:rPr>
              <a:pPr eaLnBrk="1" hangingPunct="1">
                <a:spcBef>
                  <a:spcPct val="0"/>
                </a:spcBef>
                <a:buFontTx/>
                <a:buNone/>
              </a:pPr>
              <a:t>25</a:t>
            </a:fld>
            <a:endParaRPr lang="zh-TW" altLang="en-US" sz="1200">
              <a:solidFill>
                <a:srgbClr val="898989"/>
              </a:solidFill>
            </a:endParaRPr>
          </a:p>
        </p:txBody>
      </p:sp>
      <p:sp>
        <p:nvSpPr>
          <p:cNvPr id="3" name="Trapezoid 2"/>
          <p:cNvSpPr>
            <a:spLocks/>
          </p:cNvSpPr>
          <p:nvPr/>
        </p:nvSpPr>
        <p:spPr bwMode="auto">
          <a:xfrm rot="5400000">
            <a:off x="107156" y="3645695"/>
            <a:ext cx="2016125" cy="1439862"/>
          </a:xfrm>
          <a:custGeom>
            <a:avLst/>
            <a:gdLst>
              <a:gd name="T0" fmla="*/ 0 w 2016125"/>
              <a:gd name="T1" fmla="*/ 1439862 h 1439862"/>
              <a:gd name="T2" fmla="*/ 359966 w 2016125"/>
              <a:gd name="T3" fmla="*/ 0 h 1439862"/>
              <a:gd name="T4" fmla="*/ 1656160 w 2016125"/>
              <a:gd name="T5" fmla="*/ 0 h 1439862"/>
              <a:gd name="T6" fmla="*/ 2016125 w 2016125"/>
              <a:gd name="T7" fmla="*/ 1439862 h 1439862"/>
              <a:gd name="T8" fmla="*/ 0 w 2016125"/>
              <a:gd name="T9" fmla="*/ 1439862 h 14398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6125" h="1439862">
                <a:moveTo>
                  <a:pt x="0" y="1439862"/>
                </a:moveTo>
                <a:lnTo>
                  <a:pt x="359966" y="0"/>
                </a:lnTo>
                <a:lnTo>
                  <a:pt x="1656160" y="0"/>
                </a:lnTo>
                <a:lnTo>
                  <a:pt x="2016125" y="1439862"/>
                </a:lnTo>
                <a:lnTo>
                  <a:pt x="0" y="1439862"/>
                </a:lnTo>
                <a:close/>
              </a:path>
            </a:pathLst>
          </a:custGeom>
          <a:solidFill>
            <a:srgbClr val="FDEADA"/>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defRPr/>
            </a:pPr>
            <a:endParaRPr lang="zh-TW" altLang="en-US">
              <a:latin typeface="Arial" pitchFamily="34" charset="0"/>
            </a:endParaRPr>
          </a:p>
        </p:txBody>
      </p:sp>
      <p:sp>
        <p:nvSpPr>
          <p:cNvPr id="53256" name="Rectangle 11"/>
          <p:cNvSpPr>
            <a:spLocks noChangeArrowheads="1"/>
          </p:cNvSpPr>
          <p:nvPr/>
        </p:nvSpPr>
        <p:spPr bwMode="auto">
          <a:xfrm>
            <a:off x="395288" y="4221163"/>
            <a:ext cx="1439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b="1">
                <a:solidFill>
                  <a:schemeClr val="accent1"/>
                </a:solidFill>
                <a:ea typeface="標楷體" pitchFamily="65" charset="-120"/>
              </a:rPr>
              <a:t>Awareness</a:t>
            </a:r>
            <a:endParaRPr lang="en-US" altLang="zh-TW" sz="2000" b="1">
              <a:solidFill>
                <a:schemeClr val="accent1"/>
              </a:solidFill>
              <a:latin typeface="Arial" charset="0"/>
              <a:ea typeface="標楷體" pitchFamily="65" charset="-120"/>
            </a:endParaRPr>
          </a:p>
        </p:txBody>
      </p:sp>
      <p:sp>
        <p:nvSpPr>
          <p:cNvPr id="7" name="Trapezoid 6"/>
          <p:cNvSpPr>
            <a:spLocks/>
          </p:cNvSpPr>
          <p:nvPr/>
        </p:nvSpPr>
        <p:spPr bwMode="auto">
          <a:xfrm rot="5400000">
            <a:off x="1978819" y="3572669"/>
            <a:ext cx="1296987" cy="1584325"/>
          </a:xfrm>
          <a:custGeom>
            <a:avLst/>
            <a:gdLst>
              <a:gd name="T0" fmla="*/ 0 w 1296987"/>
              <a:gd name="T1" fmla="*/ 1584325 h 1584325"/>
              <a:gd name="T2" fmla="*/ 324247 w 1296987"/>
              <a:gd name="T3" fmla="*/ 0 h 1584325"/>
              <a:gd name="T4" fmla="*/ 972740 w 1296987"/>
              <a:gd name="T5" fmla="*/ 0 h 1584325"/>
              <a:gd name="T6" fmla="*/ 1296987 w 1296987"/>
              <a:gd name="T7" fmla="*/ 1584325 h 1584325"/>
              <a:gd name="T8" fmla="*/ 0 w 1296987"/>
              <a:gd name="T9" fmla="*/ 1584325 h 1584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6987" h="1584325">
                <a:moveTo>
                  <a:pt x="0" y="1584325"/>
                </a:moveTo>
                <a:lnTo>
                  <a:pt x="324247" y="0"/>
                </a:lnTo>
                <a:lnTo>
                  <a:pt x="972740" y="0"/>
                </a:lnTo>
                <a:lnTo>
                  <a:pt x="1296987" y="1584325"/>
                </a:lnTo>
                <a:lnTo>
                  <a:pt x="0" y="1584325"/>
                </a:lnTo>
                <a:close/>
              </a:path>
            </a:pathLst>
          </a:custGeom>
          <a:solidFill>
            <a:srgbClr val="FCD5B5"/>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defRPr/>
            </a:pPr>
            <a:endParaRPr lang="zh-TW" altLang="en-US">
              <a:latin typeface="Arial" pitchFamily="34" charset="0"/>
            </a:endParaRPr>
          </a:p>
        </p:txBody>
      </p:sp>
      <p:sp>
        <p:nvSpPr>
          <p:cNvPr id="53258" name="Rectangle 11"/>
          <p:cNvSpPr>
            <a:spLocks noChangeArrowheads="1"/>
          </p:cNvSpPr>
          <p:nvPr/>
        </p:nvSpPr>
        <p:spPr bwMode="auto">
          <a:xfrm>
            <a:off x="1835150" y="4221163"/>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b="1">
                <a:solidFill>
                  <a:schemeClr val="accent1"/>
                </a:solidFill>
                <a:ea typeface="標楷體" pitchFamily="65" charset="-120"/>
              </a:rPr>
              <a:t>Consideration</a:t>
            </a:r>
            <a:endParaRPr lang="en-US" altLang="zh-TW" sz="2000" b="1">
              <a:solidFill>
                <a:schemeClr val="accent1"/>
              </a:solidFill>
              <a:latin typeface="Arial" charset="0"/>
              <a:ea typeface="標楷體" pitchFamily="65" charset="-120"/>
            </a:endParaRPr>
          </a:p>
        </p:txBody>
      </p:sp>
      <p:sp>
        <p:nvSpPr>
          <p:cNvPr id="9" name="Trapezoid 8"/>
          <p:cNvSpPr>
            <a:spLocks/>
          </p:cNvSpPr>
          <p:nvPr/>
        </p:nvSpPr>
        <p:spPr bwMode="auto">
          <a:xfrm rot="-5400000">
            <a:off x="4606926" y="3752850"/>
            <a:ext cx="1225550" cy="1152525"/>
          </a:xfrm>
          <a:custGeom>
            <a:avLst/>
            <a:gdLst>
              <a:gd name="T0" fmla="*/ 0 w 1225550"/>
              <a:gd name="T1" fmla="*/ 1152525 h 1152525"/>
              <a:gd name="T2" fmla="*/ 288131 w 1225550"/>
              <a:gd name="T3" fmla="*/ 0 h 1152525"/>
              <a:gd name="T4" fmla="*/ 937419 w 1225550"/>
              <a:gd name="T5" fmla="*/ 0 h 1152525"/>
              <a:gd name="T6" fmla="*/ 1225550 w 1225550"/>
              <a:gd name="T7" fmla="*/ 1152525 h 1152525"/>
              <a:gd name="T8" fmla="*/ 0 w 1225550"/>
              <a:gd name="T9" fmla="*/ 1152525 h 11525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5550" h="1152525">
                <a:moveTo>
                  <a:pt x="0" y="1152525"/>
                </a:moveTo>
                <a:lnTo>
                  <a:pt x="288131" y="0"/>
                </a:lnTo>
                <a:lnTo>
                  <a:pt x="937419" y="0"/>
                </a:lnTo>
                <a:lnTo>
                  <a:pt x="1225550" y="1152525"/>
                </a:lnTo>
                <a:lnTo>
                  <a:pt x="0" y="1152525"/>
                </a:lnTo>
                <a:close/>
              </a:path>
            </a:pathLst>
          </a:custGeom>
          <a:solidFill>
            <a:srgbClr val="DBEEF4"/>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defRPr/>
            </a:pPr>
            <a:endParaRPr lang="zh-TW" altLang="en-US">
              <a:latin typeface="Arial" pitchFamily="34" charset="0"/>
            </a:endParaRPr>
          </a:p>
        </p:txBody>
      </p:sp>
      <p:sp>
        <p:nvSpPr>
          <p:cNvPr id="53260" name="Rectangle 11"/>
          <p:cNvSpPr>
            <a:spLocks noChangeArrowheads="1"/>
          </p:cNvSpPr>
          <p:nvPr/>
        </p:nvSpPr>
        <p:spPr bwMode="auto">
          <a:xfrm>
            <a:off x="4643438" y="4202113"/>
            <a:ext cx="10080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b="1">
                <a:solidFill>
                  <a:schemeClr val="accent1"/>
                </a:solidFill>
                <a:latin typeface="Arial" charset="0"/>
              </a:rPr>
              <a:t>Use</a:t>
            </a:r>
          </a:p>
        </p:txBody>
      </p:sp>
      <p:sp>
        <p:nvSpPr>
          <p:cNvPr id="11" name="Trapezoid 10"/>
          <p:cNvSpPr>
            <a:spLocks/>
          </p:cNvSpPr>
          <p:nvPr/>
        </p:nvSpPr>
        <p:spPr bwMode="auto">
          <a:xfrm rot="-5400000">
            <a:off x="5508626" y="3644900"/>
            <a:ext cx="1943100" cy="1368425"/>
          </a:xfrm>
          <a:custGeom>
            <a:avLst/>
            <a:gdLst>
              <a:gd name="T0" fmla="*/ 0 w 1943100"/>
              <a:gd name="T1" fmla="*/ 1368425 h 1368425"/>
              <a:gd name="T2" fmla="*/ 342106 w 1943100"/>
              <a:gd name="T3" fmla="*/ 0 h 1368425"/>
              <a:gd name="T4" fmla="*/ 1600994 w 1943100"/>
              <a:gd name="T5" fmla="*/ 0 h 1368425"/>
              <a:gd name="T6" fmla="*/ 1943100 w 1943100"/>
              <a:gd name="T7" fmla="*/ 1368425 h 1368425"/>
              <a:gd name="T8" fmla="*/ 0 w 1943100"/>
              <a:gd name="T9" fmla="*/ 1368425 h 13684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3100" h="1368425">
                <a:moveTo>
                  <a:pt x="0" y="1368425"/>
                </a:moveTo>
                <a:lnTo>
                  <a:pt x="342106" y="0"/>
                </a:lnTo>
                <a:lnTo>
                  <a:pt x="1600994" y="0"/>
                </a:lnTo>
                <a:lnTo>
                  <a:pt x="1943100" y="1368425"/>
                </a:lnTo>
                <a:lnTo>
                  <a:pt x="0" y="1368425"/>
                </a:lnTo>
                <a:close/>
              </a:path>
            </a:pathLst>
          </a:custGeom>
          <a:solidFill>
            <a:srgbClr val="B7DEE8"/>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defRPr/>
            </a:pPr>
            <a:endParaRPr lang="zh-TW" altLang="en-US">
              <a:latin typeface="Arial" pitchFamily="34" charset="0"/>
            </a:endParaRPr>
          </a:p>
        </p:txBody>
      </p:sp>
      <p:sp>
        <p:nvSpPr>
          <p:cNvPr id="53262" name="Rectangle 11"/>
          <p:cNvSpPr>
            <a:spLocks noChangeArrowheads="1"/>
          </p:cNvSpPr>
          <p:nvPr/>
        </p:nvSpPr>
        <p:spPr bwMode="auto">
          <a:xfrm>
            <a:off x="5795963" y="4005263"/>
            <a:ext cx="13684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b="1">
                <a:solidFill>
                  <a:schemeClr val="accent1"/>
                </a:solidFill>
                <a:latin typeface="Arial" charset="0"/>
              </a:rPr>
              <a:t>Form </a:t>
            </a:r>
            <a:br>
              <a:rPr lang="en-US" altLang="zh-TW" sz="2000" b="1">
                <a:solidFill>
                  <a:schemeClr val="accent1"/>
                </a:solidFill>
                <a:latin typeface="Arial" charset="0"/>
              </a:rPr>
            </a:br>
            <a:r>
              <a:rPr lang="en-US" altLang="zh-TW" sz="2000" b="1">
                <a:solidFill>
                  <a:schemeClr val="accent1"/>
                </a:solidFill>
                <a:latin typeface="Arial" charset="0"/>
              </a:rPr>
              <a:t>Opinion</a:t>
            </a:r>
          </a:p>
        </p:txBody>
      </p:sp>
      <p:sp>
        <p:nvSpPr>
          <p:cNvPr id="53263" name="Rectangle 11"/>
          <p:cNvSpPr>
            <a:spLocks noChangeArrowheads="1"/>
          </p:cNvSpPr>
          <p:nvPr/>
        </p:nvSpPr>
        <p:spPr bwMode="auto">
          <a:xfrm>
            <a:off x="3492500" y="4221163"/>
            <a:ext cx="11509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800" b="1">
                <a:solidFill>
                  <a:srgbClr val="FF0000"/>
                </a:solidFill>
                <a:latin typeface="Arial" charset="0"/>
              </a:rPr>
              <a:t>Purchase</a:t>
            </a:r>
          </a:p>
        </p:txBody>
      </p:sp>
      <p:sp>
        <p:nvSpPr>
          <p:cNvPr id="36" name="Trapezoid 35"/>
          <p:cNvSpPr>
            <a:spLocks/>
          </p:cNvSpPr>
          <p:nvPr/>
        </p:nvSpPr>
        <p:spPr bwMode="auto">
          <a:xfrm rot="-5400000">
            <a:off x="6372226" y="3860800"/>
            <a:ext cx="2520950" cy="936625"/>
          </a:xfrm>
          <a:custGeom>
            <a:avLst/>
            <a:gdLst>
              <a:gd name="T0" fmla="*/ 0 w 2520950"/>
              <a:gd name="T1" fmla="*/ 936625 h 936625"/>
              <a:gd name="T2" fmla="*/ 234156 w 2520950"/>
              <a:gd name="T3" fmla="*/ 0 h 936625"/>
              <a:gd name="T4" fmla="*/ 2286794 w 2520950"/>
              <a:gd name="T5" fmla="*/ 0 h 936625"/>
              <a:gd name="T6" fmla="*/ 2520950 w 2520950"/>
              <a:gd name="T7" fmla="*/ 936625 h 936625"/>
              <a:gd name="T8" fmla="*/ 0 w 2520950"/>
              <a:gd name="T9" fmla="*/ 936625 h 936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20950" h="936625">
                <a:moveTo>
                  <a:pt x="0" y="936625"/>
                </a:moveTo>
                <a:lnTo>
                  <a:pt x="234156" y="0"/>
                </a:lnTo>
                <a:lnTo>
                  <a:pt x="2286794" y="0"/>
                </a:lnTo>
                <a:lnTo>
                  <a:pt x="2520950" y="936625"/>
                </a:lnTo>
                <a:lnTo>
                  <a:pt x="0" y="936625"/>
                </a:lnTo>
                <a:close/>
              </a:path>
            </a:pathLst>
          </a:custGeom>
          <a:solidFill>
            <a:srgbClr val="93CDDD"/>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defRPr/>
            </a:pPr>
            <a:endParaRPr lang="zh-TW" altLang="en-US">
              <a:latin typeface="Arial" pitchFamily="34" charset="0"/>
            </a:endParaRPr>
          </a:p>
        </p:txBody>
      </p:sp>
      <p:sp>
        <p:nvSpPr>
          <p:cNvPr id="53265" name="Rectangle 11"/>
          <p:cNvSpPr>
            <a:spLocks noChangeArrowheads="1"/>
          </p:cNvSpPr>
          <p:nvPr/>
        </p:nvSpPr>
        <p:spPr bwMode="auto">
          <a:xfrm>
            <a:off x="7235825" y="4149725"/>
            <a:ext cx="7921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b="1">
                <a:solidFill>
                  <a:schemeClr val="accent1"/>
                </a:solidFill>
                <a:latin typeface="Arial" charset="0"/>
              </a:rPr>
              <a:t>Talk</a:t>
            </a:r>
          </a:p>
        </p:txBody>
      </p:sp>
      <p:sp>
        <p:nvSpPr>
          <p:cNvPr id="31" name="Arc 30"/>
          <p:cNvSpPr>
            <a:spLocks/>
          </p:cNvSpPr>
          <p:nvPr/>
        </p:nvSpPr>
        <p:spPr bwMode="auto">
          <a:xfrm>
            <a:off x="2771775" y="3716338"/>
            <a:ext cx="5688013" cy="2592387"/>
          </a:xfrm>
          <a:custGeom>
            <a:avLst/>
            <a:gdLst>
              <a:gd name="T0" fmla="*/ 5349260 w 5688013"/>
              <a:gd name="T1" fmla="*/ 682675 h 2592387"/>
              <a:gd name="T2" fmla="*/ 3847170 w 5688013"/>
              <a:gd name="T3" fmla="*/ 2509076 h 2592387"/>
              <a:gd name="T4" fmla="*/ 2263772 w 5688013"/>
              <a:gd name="T5" fmla="*/ 2565125 h 2592387"/>
              <a:gd name="T6" fmla="*/ 3308 w 5688013"/>
              <a:gd name="T7" fmla="*/ 1358698 h 25923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88013" h="2592387" stroke="0">
                <a:moveTo>
                  <a:pt x="5349260" y="682675"/>
                </a:moveTo>
                <a:cubicBezTo>
                  <a:pt x="6163400" y="1373235"/>
                  <a:pt x="5456665" y="2232559"/>
                  <a:pt x="3847170" y="2509076"/>
                </a:cubicBezTo>
                <a:cubicBezTo>
                  <a:pt x="3341757" y="2595908"/>
                  <a:pt x="2792541" y="2615349"/>
                  <a:pt x="2263772" y="2565125"/>
                </a:cubicBezTo>
                <a:cubicBezTo>
                  <a:pt x="995247" y="2444637"/>
                  <a:pt x="65792" y="1948580"/>
                  <a:pt x="3308" y="1358698"/>
                </a:cubicBezTo>
                <a:lnTo>
                  <a:pt x="2844007" y="1296194"/>
                </a:lnTo>
                <a:lnTo>
                  <a:pt x="5349260" y="682675"/>
                </a:lnTo>
                <a:close/>
              </a:path>
              <a:path w="5688013" h="2592387" fill="none">
                <a:moveTo>
                  <a:pt x="5349260" y="682675"/>
                </a:moveTo>
                <a:cubicBezTo>
                  <a:pt x="6163400" y="1373235"/>
                  <a:pt x="5456665" y="2232559"/>
                  <a:pt x="3847170" y="2509076"/>
                </a:cubicBezTo>
                <a:cubicBezTo>
                  <a:pt x="3341757" y="2595908"/>
                  <a:pt x="2792541" y="2615349"/>
                  <a:pt x="2263772" y="2565125"/>
                </a:cubicBezTo>
                <a:cubicBezTo>
                  <a:pt x="995247" y="2444637"/>
                  <a:pt x="65792" y="1948580"/>
                  <a:pt x="3308" y="1358698"/>
                </a:cubicBezTo>
              </a:path>
            </a:pathLst>
          </a:custGeom>
          <a:noFill/>
          <a:ln w="76200" cap="flat" cmpd="sng">
            <a:solidFill>
              <a:schemeClr val="accent1"/>
            </a:solidFill>
            <a:prstDash val="solid"/>
            <a:round/>
            <a:headEnd type="none" w="med" len="me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zh-TW" altLang="en-US">
              <a:latin typeface="Arial" pitchFamily="34" charset="0"/>
            </a:endParaRPr>
          </a:p>
        </p:txBody>
      </p:sp>
      <p:sp>
        <p:nvSpPr>
          <p:cNvPr id="35" name="Arc 34"/>
          <p:cNvSpPr>
            <a:spLocks/>
          </p:cNvSpPr>
          <p:nvPr/>
        </p:nvSpPr>
        <p:spPr bwMode="auto">
          <a:xfrm flipV="1">
            <a:off x="2843213" y="2276475"/>
            <a:ext cx="5689600" cy="2736850"/>
          </a:xfrm>
          <a:custGeom>
            <a:avLst/>
            <a:gdLst>
              <a:gd name="T0" fmla="*/ 5274681 w 5689600"/>
              <a:gd name="T1" fmla="*/ 656804 h 2736850"/>
              <a:gd name="T2" fmla="*/ 3942494 w 5689600"/>
              <a:gd name="T3" fmla="*/ 2630876 h 2736850"/>
              <a:gd name="T4" fmla="*/ 2240747 w 5689600"/>
              <a:gd name="T5" fmla="*/ 2705646 h 2736850"/>
              <a:gd name="T6" fmla="*/ 262 w 5689600"/>
              <a:gd name="T7" fmla="*/ 1386977 h 27368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89600" h="2736850" stroke="0">
                <a:moveTo>
                  <a:pt x="5274681" y="656804"/>
                </a:moveTo>
                <a:cubicBezTo>
                  <a:pt x="6180234" y="1372270"/>
                  <a:pt x="5548990" y="2307666"/>
                  <a:pt x="3942494" y="2630876"/>
                </a:cubicBezTo>
                <a:cubicBezTo>
                  <a:pt x="3404578" y="2739099"/>
                  <a:pt x="2810522" y="2765200"/>
                  <a:pt x="2240747" y="2705646"/>
                </a:cubicBezTo>
                <a:cubicBezTo>
                  <a:pt x="947008" y="2570421"/>
                  <a:pt x="18210" y="2023764"/>
                  <a:pt x="262" y="1386977"/>
                </a:cubicBezTo>
                <a:lnTo>
                  <a:pt x="2844800" y="1368425"/>
                </a:lnTo>
                <a:lnTo>
                  <a:pt x="5274681" y="656804"/>
                </a:lnTo>
                <a:close/>
              </a:path>
              <a:path w="5689600" h="2736850" fill="none">
                <a:moveTo>
                  <a:pt x="5274681" y="656804"/>
                </a:moveTo>
                <a:cubicBezTo>
                  <a:pt x="6180234" y="1372270"/>
                  <a:pt x="5548990" y="2307666"/>
                  <a:pt x="3942494" y="2630876"/>
                </a:cubicBezTo>
                <a:cubicBezTo>
                  <a:pt x="3404578" y="2739099"/>
                  <a:pt x="2810522" y="2765200"/>
                  <a:pt x="2240747" y="2705646"/>
                </a:cubicBezTo>
                <a:cubicBezTo>
                  <a:pt x="947008" y="2570421"/>
                  <a:pt x="18210" y="2023764"/>
                  <a:pt x="262" y="1386977"/>
                </a:cubicBezTo>
              </a:path>
            </a:pathLst>
          </a:custGeom>
          <a:noFill/>
          <a:ln w="76200" cap="flat" cmpd="sng">
            <a:solidFill>
              <a:schemeClr val="accent1"/>
            </a:solidFill>
            <a:prstDash val="solid"/>
            <a:round/>
            <a:headEnd type="none" w="med" len="me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zh-TW" altLang="en-US">
              <a:latin typeface="Arial" pitchFamily="34" charset="0"/>
            </a:endParaRPr>
          </a:p>
        </p:txBody>
      </p:sp>
      <p:sp>
        <p:nvSpPr>
          <p:cNvPr id="53268" name="Rectangle 38"/>
          <p:cNvSpPr>
            <a:spLocks noChangeArrowheads="1"/>
          </p:cNvSpPr>
          <p:nvPr/>
        </p:nvSpPr>
        <p:spPr bwMode="auto">
          <a:xfrm>
            <a:off x="5219700" y="1700213"/>
            <a:ext cx="237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b="1">
                <a:solidFill>
                  <a:schemeClr val="accent1"/>
                </a:solidFill>
                <a:latin typeface="Arial" charset="0"/>
              </a:rPr>
              <a:t>User-Generated</a:t>
            </a:r>
          </a:p>
        </p:txBody>
      </p:sp>
      <p:sp>
        <p:nvSpPr>
          <p:cNvPr id="53269" name="Rectangle 39"/>
          <p:cNvSpPr>
            <a:spLocks noChangeArrowheads="1"/>
          </p:cNvSpPr>
          <p:nvPr/>
        </p:nvSpPr>
        <p:spPr bwMode="auto">
          <a:xfrm>
            <a:off x="900113" y="1700213"/>
            <a:ext cx="3384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b="1">
                <a:solidFill>
                  <a:schemeClr val="accent1"/>
                </a:solidFill>
                <a:latin typeface="Arial" charset="0"/>
              </a:rPr>
              <a:t>Marketer-Generated</a:t>
            </a:r>
          </a:p>
        </p:txBody>
      </p:sp>
      <p:sp>
        <p:nvSpPr>
          <p:cNvPr id="41" name="Rectangle 40"/>
          <p:cNvSpPr/>
          <p:nvPr/>
        </p:nvSpPr>
        <p:spPr>
          <a:xfrm>
            <a:off x="1547813" y="6638925"/>
            <a:ext cx="6246812" cy="246063"/>
          </a:xfrm>
          <a:prstGeom prst="rect">
            <a:avLst/>
          </a:prstGeom>
        </p:spPr>
        <p:txBody>
          <a:bodyPr>
            <a:spAutoFit/>
          </a:bodyPr>
          <a:lstStyle/>
          <a:p>
            <a:pPr algn="ctr">
              <a:defRPr/>
            </a:pPr>
            <a:r>
              <a:rPr lang="en-US" sz="1000" dirty="0">
                <a:solidFill>
                  <a:schemeClr val="bg1">
                    <a:lumMod val="65000"/>
                  </a:schemeClr>
                </a:solidFill>
                <a:ea typeface="新細明體" charset="0"/>
                <a:cs typeface="新細明體" charset="0"/>
              </a:rPr>
              <a:t>Source: Evans et al. (2010), Social Media Marketing: The Next Generation of Business Engagement</a:t>
            </a:r>
          </a:p>
        </p:txBody>
      </p:sp>
    </p:spTree>
    <p:extLst>
      <p:ext uri="{BB962C8B-B14F-4D97-AF65-F5344CB8AC3E}">
        <p14:creationId xmlns:p14="http://schemas.microsoft.com/office/powerpoint/2010/main" val="14283684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loud 13"/>
          <p:cNvSpPr>
            <a:spLocks/>
          </p:cNvSpPr>
          <p:nvPr/>
        </p:nvSpPr>
        <p:spPr bwMode="auto">
          <a:xfrm>
            <a:off x="1187450" y="2205038"/>
            <a:ext cx="7632700" cy="3527425"/>
          </a:xfrm>
          <a:custGeom>
            <a:avLst/>
            <a:gdLst>
              <a:gd name="T0" fmla="*/ 2147483647 w 43200"/>
              <a:gd name="T1" fmla="*/ 2147483647 h 43200"/>
              <a:gd name="T2" fmla="*/ 2147483647 w 43200"/>
              <a:gd name="T3" fmla="*/ 2147483647 h 43200"/>
              <a:gd name="T4" fmla="*/ 2147483647 w 43200"/>
              <a:gd name="T5" fmla="*/ 2147483647 h 43200"/>
              <a:gd name="T6" fmla="*/ 2147483647 w 43200"/>
              <a:gd name="T7" fmla="*/ 2147483647 h 43200"/>
              <a:gd name="T8" fmla="*/ 2147483647 w 43200"/>
              <a:gd name="T9" fmla="*/ 2147483647 h 43200"/>
              <a:gd name="T10" fmla="*/ 2147483647 w 43200"/>
              <a:gd name="T11" fmla="*/ 2147483647 h 43200"/>
              <a:gd name="T12" fmla="*/ 2147483647 w 43200"/>
              <a:gd name="T13" fmla="*/ 2147483647 h 43200"/>
              <a:gd name="T14" fmla="*/ 2147483647 w 43200"/>
              <a:gd name="T15" fmla="*/ 2147483647 h 43200"/>
              <a:gd name="T16" fmla="*/ 2147483647 w 43200"/>
              <a:gd name="T17" fmla="*/ 2147483647 h 43200"/>
              <a:gd name="T18" fmla="*/ 2147483647 w 43200"/>
              <a:gd name="T19" fmla="*/ 2147483647 h 43200"/>
              <a:gd name="T20" fmla="*/ 2147483647 w 43200"/>
              <a:gd name="T21" fmla="*/ 2147483647 h 43200"/>
              <a:gd name="T22" fmla="*/ 2147483647 w 43200"/>
              <a:gd name="T23" fmla="*/ 2147483647 h 43200"/>
              <a:gd name="T24" fmla="*/ 2147483647 w 43200"/>
              <a:gd name="T25" fmla="*/ 2147483647 h 43200"/>
              <a:gd name="T26" fmla="*/ 2147483647 w 43200"/>
              <a:gd name="T27" fmla="*/ 2147483647 h 43200"/>
              <a:gd name="T28" fmla="*/ 2147483647 w 43200"/>
              <a:gd name="T29" fmla="*/ 2147483647 h 43200"/>
              <a:gd name="T30" fmla="*/ 2147483647 w 43200"/>
              <a:gd name="T31" fmla="*/ 2147483647 h 43200"/>
              <a:gd name="T32" fmla="*/ 2147483647 w 43200"/>
              <a:gd name="T33" fmla="*/ 2147483647 h 43200"/>
              <a:gd name="T34" fmla="*/ 2147483647 w 43200"/>
              <a:gd name="T35" fmla="*/ 2147483647 h 43200"/>
              <a:gd name="T36" fmla="*/ 2147483647 w 43200"/>
              <a:gd name="T37" fmla="*/ 2147483647 h 43200"/>
              <a:gd name="T38" fmla="*/ 2147483647 w 43200"/>
              <a:gd name="T39" fmla="*/ 2147483647 h 43200"/>
              <a:gd name="T40" fmla="*/ 2147483647 w 43200"/>
              <a:gd name="T41" fmla="*/ 2147483647 h 43200"/>
              <a:gd name="T42" fmla="*/ 2147483647 w 43200"/>
              <a:gd name="T43" fmla="*/ 2147483647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noFill/>
          <a:ln w="9525" cap="flat" cmpd="sng">
            <a:solidFill>
              <a:srgbClr val="4A7EBB"/>
            </a:solidFill>
            <a:prstDash val="solid"/>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zh-TW" altLang="en-US">
              <a:latin typeface="Arial" pitchFamily="34" charset="0"/>
            </a:endParaRPr>
          </a:p>
        </p:txBody>
      </p:sp>
      <p:sp>
        <p:nvSpPr>
          <p:cNvPr id="54275" name="Title 1"/>
          <p:cNvSpPr>
            <a:spLocks noGrp="1"/>
          </p:cNvSpPr>
          <p:nvPr>
            <p:ph type="title"/>
          </p:nvPr>
        </p:nvSpPr>
        <p:spPr/>
        <p:txBody>
          <a:bodyPr/>
          <a:lstStyle/>
          <a:p>
            <a:r>
              <a:rPr lang="en-US" altLang="zh-TW" smtClean="0">
                <a:solidFill>
                  <a:srgbClr val="4F81BD"/>
                </a:solidFill>
              </a:rPr>
              <a:t>The New Customer Influence Path</a:t>
            </a:r>
          </a:p>
        </p:txBody>
      </p:sp>
      <p:sp>
        <p:nvSpPr>
          <p:cNvPr id="5427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D297DE4-B2F6-468A-9D8D-E4ABF0946435}" type="slidenum">
              <a:rPr lang="zh-TW" altLang="en-US" sz="1200">
                <a:solidFill>
                  <a:srgbClr val="898989"/>
                </a:solidFill>
              </a:rPr>
              <a:pPr eaLnBrk="1" hangingPunct="1">
                <a:spcBef>
                  <a:spcPct val="0"/>
                </a:spcBef>
                <a:buFontTx/>
                <a:buNone/>
              </a:pPr>
              <a:t>26</a:t>
            </a:fld>
            <a:endParaRPr lang="zh-TW" altLang="en-US" sz="1200">
              <a:solidFill>
                <a:srgbClr val="898989"/>
              </a:solidFill>
            </a:endParaRPr>
          </a:p>
        </p:txBody>
      </p:sp>
      <p:sp>
        <p:nvSpPr>
          <p:cNvPr id="8" name="Oval 7"/>
          <p:cNvSpPr>
            <a:spLocks noChangeArrowheads="1"/>
          </p:cNvSpPr>
          <p:nvPr/>
        </p:nvSpPr>
        <p:spPr bwMode="auto">
          <a:xfrm>
            <a:off x="3348038" y="3644900"/>
            <a:ext cx="1368425" cy="1368425"/>
          </a:xfrm>
          <a:prstGeom prst="ellipse">
            <a:avLst/>
          </a:prstGeom>
          <a:solidFill>
            <a:srgbClr val="B9CDE5"/>
          </a:solidFill>
          <a:ln w="9525">
            <a:solidFill>
              <a:srgbClr val="4A7EBB"/>
            </a:solidFill>
            <a:round/>
            <a:headEnd/>
            <a:tailEnd/>
          </a:ln>
          <a:effectLst>
            <a:outerShdw blurRad="40000" dist="23000" dir="5400000" rotWithShape="0">
              <a:srgbClr val="808080">
                <a:alpha val="34998"/>
              </a:srgbClr>
            </a:outerShdw>
          </a:effectLst>
        </p:spPr>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smtClean="0">
              <a:solidFill>
                <a:srgbClr val="FFFFFF"/>
              </a:solidFill>
              <a:latin typeface="Calibri" pitchFamily="34" charset="0"/>
            </a:endParaRPr>
          </a:p>
        </p:txBody>
      </p:sp>
      <p:sp>
        <p:nvSpPr>
          <p:cNvPr id="9" name="Trapezoid 8"/>
          <p:cNvSpPr>
            <a:spLocks/>
          </p:cNvSpPr>
          <p:nvPr/>
        </p:nvSpPr>
        <p:spPr bwMode="auto">
          <a:xfrm rot="5400000">
            <a:off x="107156" y="3645695"/>
            <a:ext cx="2016125" cy="1439862"/>
          </a:xfrm>
          <a:custGeom>
            <a:avLst/>
            <a:gdLst>
              <a:gd name="T0" fmla="*/ 0 w 2016125"/>
              <a:gd name="T1" fmla="*/ 1439862 h 1439862"/>
              <a:gd name="T2" fmla="*/ 359966 w 2016125"/>
              <a:gd name="T3" fmla="*/ 0 h 1439862"/>
              <a:gd name="T4" fmla="*/ 1656160 w 2016125"/>
              <a:gd name="T5" fmla="*/ 0 h 1439862"/>
              <a:gd name="T6" fmla="*/ 2016125 w 2016125"/>
              <a:gd name="T7" fmla="*/ 1439862 h 1439862"/>
              <a:gd name="T8" fmla="*/ 0 w 2016125"/>
              <a:gd name="T9" fmla="*/ 1439862 h 14398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6125" h="1439862">
                <a:moveTo>
                  <a:pt x="0" y="1439862"/>
                </a:moveTo>
                <a:lnTo>
                  <a:pt x="359966" y="0"/>
                </a:lnTo>
                <a:lnTo>
                  <a:pt x="1656160" y="0"/>
                </a:lnTo>
                <a:lnTo>
                  <a:pt x="2016125" y="1439862"/>
                </a:lnTo>
                <a:lnTo>
                  <a:pt x="0" y="1439862"/>
                </a:lnTo>
                <a:close/>
              </a:path>
            </a:pathLst>
          </a:custGeom>
          <a:solidFill>
            <a:srgbClr val="FDEADA"/>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defRPr/>
            </a:pPr>
            <a:endParaRPr lang="zh-TW" altLang="en-US">
              <a:latin typeface="Arial" pitchFamily="34" charset="0"/>
            </a:endParaRPr>
          </a:p>
        </p:txBody>
      </p:sp>
      <p:sp>
        <p:nvSpPr>
          <p:cNvPr id="54279" name="Rectangle 11"/>
          <p:cNvSpPr>
            <a:spLocks noChangeArrowheads="1"/>
          </p:cNvSpPr>
          <p:nvPr/>
        </p:nvSpPr>
        <p:spPr bwMode="auto">
          <a:xfrm>
            <a:off x="395288" y="4221163"/>
            <a:ext cx="1439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b="1">
                <a:solidFill>
                  <a:schemeClr val="accent1"/>
                </a:solidFill>
                <a:ea typeface="標楷體" pitchFamily="65" charset="-120"/>
              </a:rPr>
              <a:t>Awareness</a:t>
            </a:r>
            <a:endParaRPr lang="en-US" altLang="zh-TW" sz="2000" b="1">
              <a:solidFill>
                <a:schemeClr val="accent1"/>
              </a:solidFill>
              <a:latin typeface="Arial" charset="0"/>
              <a:ea typeface="標楷體" pitchFamily="65" charset="-120"/>
            </a:endParaRPr>
          </a:p>
        </p:txBody>
      </p:sp>
      <p:sp>
        <p:nvSpPr>
          <p:cNvPr id="11" name="Trapezoid 10"/>
          <p:cNvSpPr>
            <a:spLocks/>
          </p:cNvSpPr>
          <p:nvPr/>
        </p:nvSpPr>
        <p:spPr bwMode="auto">
          <a:xfrm rot="5400000">
            <a:off x="1978819" y="3572669"/>
            <a:ext cx="1296987" cy="1584325"/>
          </a:xfrm>
          <a:custGeom>
            <a:avLst/>
            <a:gdLst>
              <a:gd name="T0" fmla="*/ 0 w 1296987"/>
              <a:gd name="T1" fmla="*/ 1584325 h 1584325"/>
              <a:gd name="T2" fmla="*/ 324247 w 1296987"/>
              <a:gd name="T3" fmla="*/ 0 h 1584325"/>
              <a:gd name="T4" fmla="*/ 972740 w 1296987"/>
              <a:gd name="T5" fmla="*/ 0 h 1584325"/>
              <a:gd name="T6" fmla="*/ 1296987 w 1296987"/>
              <a:gd name="T7" fmla="*/ 1584325 h 1584325"/>
              <a:gd name="T8" fmla="*/ 0 w 1296987"/>
              <a:gd name="T9" fmla="*/ 1584325 h 1584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6987" h="1584325">
                <a:moveTo>
                  <a:pt x="0" y="1584325"/>
                </a:moveTo>
                <a:lnTo>
                  <a:pt x="324247" y="0"/>
                </a:lnTo>
                <a:lnTo>
                  <a:pt x="972740" y="0"/>
                </a:lnTo>
                <a:lnTo>
                  <a:pt x="1296987" y="1584325"/>
                </a:lnTo>
                <a:lnTo>
                  <a:pt x="0" y="1584325"/>
                </a:lnTo>
                <a:close/>
              </a:path>
            </a:pathLst>
          </a:custGeom>
          <a:solidFill>
            <a:srgbClr val="FCD5B5"/>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pPr>
              <a:defRPr/>
            </a:pPr>
            <a:endParaRPr lang="zh-TW" altLang="en-US">
              <a:latin typeface="Arial" pitchFamily="34" charset="0"/>
            </a:endParaRPr>
          </a:p>
        </p:txBody>
      </p:sp>
      <p:sp>
        <p:nvSpPr>
          <p:cNvPr id="54281" name="Rectangle 11"/>
          <p:cNvSpPr>
            <a:spLocks noChangeArrowheads="1"/>
          </p:cNvSpPr>
          <p:nvPr/>
        </p:nvSpPr>
        <p:spPr bwMode="auto">
          <a:xfrm>
            <a:off x="1835150" y="4221163"/>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b="1">
                <a:solidFill>
                  <a:schemeClr val="accent1"/>
                </a:solidFill>
                <a:ea typeface="標楷體" pitchFamily="65" charset="-120"/>
              </a:rPr>
              <a:t>Consideration</a:t>
            </a:r>
            <a:endParaRPr lang="en-US" altLang="zh-TW" sz="2000" b="1">
              <a:solidFill>
                <a:schemeClr val="accent1"/>
              </a:solidFill>
              <a:latin typeface="Arial" charset="0"/>
              <a:ea typeface="標楷體" pitchFamily="65" charset="-120"/>
            </a:endParaRPr>
          </a:p>
        </p:txBody>
      </p:sp>
      <p:sp>
        <p:nvSpPr>
          <p:cNvPr id="54282" name="Rectangle 11"/>
          <p:cNvSpPr>
            <a:spLocks noChangeArrowheads="1"/>
          </p:cNvSpPr>
          <p:nvPr/>
        </p:nvSpPr>
        <p:spPr bwMode="auto">
          <a:xfrm>
            <a:off x="3492500" y="4221163"/>
            <a:ext cx="11509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800" b="1">
                <a:solidFill>
                  <a:srgbClr val="FF0000"/>
                </a:solidFill>
                <a:latin typeface="Arial" charset="0"/>
              </a:rPr>
              <a:t>Purchase</a:t>
            </a:r>
          </a:p>
        </p:txBody>
      </p:sp>
      <p:pic>
        <p:nvPicPr>
          <p:cNvPr id="54283" name="Picture 1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04025" y="2636838"/>
            <a:ext cx="9779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24525" y="2636838"/>
            <a:ext cx="692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1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67400" y="3500438"/>
            <a:ext cx="6921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659563" y="42211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Picture 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227763" y="42211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1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451725" y="30686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19"/>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778750" y="31067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Picture 20"/>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859338" y="2565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1" name="Picture 14"/>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572000" y="29241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Picture 6"/>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970463" y="2963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rc 21"/>
          <p:cNvSpPr>
            <a:spLocks/>
          </p:cNvSpPr>
          <p:nvPr/>
        </p:nvSpPr>
        <p:spPr bwMode="auto">
          <a:xfrm>
            <a:off x="2771775" y="3716338"/>
            <a:ext cx="5688013" cy="2592387"/>
          </a:xfrm>
          <a:custGeom>
            <a:avLst/>
            <a:gdLst>
              <a:gd name="T0" fmla="*/ 5349260 w 5688013"/>
              <a:gd name="T1" fmla="*/ 682675 h 2592387"/>
              <a:gd name="T2" fmla="*/ 3847170 w 5688013"/>
              <a:gd name="T3" fmla="*/ 2509076 h 2592387"/>
              <a:gd name="T4" fmla="*/ 2263772 w 5688013"/>
              <a:gd name="T5" fmla="*/ 2565125 h 2592387"/>
              <a:gd name="T6" fmla="*/ 3308 w 5688013"/>
              <a:gd name="T7" fmla="*/ 1358698 h 25923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88013" h="2592387" stroke="0">
                <a:moveTo>
                  <a:pt x="5349260" y="682675"/>
                </a:moveTo>
                <a:cubicBezTo>
                  <a:pt x="6163400" y="1373235"/>
                  <a:pt x="5456665" y="2232559"/>
                  <a:pt x="3847170" y="2509076"/>
                </a:cubicBezTo>
                <a:cubicBezTo>
                  <a:pt x="3341757" y="2595908"/>
                  <a:pt x="2792541" y="2615349"/>
                  <a:pt x="2263772" y="2565125"/>
                </a:cubicBezTo>
                <a:cubicBezTo>
                  <a:pt x="995247" y="2444637"/>
                  <a:pt x="65792" y="1948580"/>
                  <a:pt x="3308" y="1358698"/>
                </a:cubicBezTo>
                <a:lnTo>
                  <a:pt x="2844007" y="1296194"/>
                </a:lnTo>
                <a:lnTo>
                  <a:pt x="5349260" y="682675"/>
                </a:lnTo>
                <a:close/>
              </a:path>
              <a:path w="5688013" h="2592387" fill="none">
                <a:moveTo>
                  <a:pt x="5349260" y="682675"/>
                </a:moveTo>
                <a:cubicBezTo>
                  <a:pt x="6163400" y="1373235"/>
                  <a:pt x="5456665" y="2232559"/>
                  <a:pt x="3847170" y="2509076"/>
                </a:cubicBezTo>
                <a:cubicBezTo>
                  <a:pt x="3341757" y="2595908"/>
                  <a:pt x="2792541" y="2615349"/>
                  <a:pt x="2263772" y="2565125"/>
                </a:cubicBezTo>
                <a:cubicBezTo>
                  <a:pt x="995247" y="2444637"/>
                  <a:pt x="65792" y="1948580"/>
                  <a:pt x="3308" y="1358698"/>
                </a:cubicBezTo>
              </a:path>
            </a:pathLst>
          </a:custGeom>
          <a:noFill/>
          <a:ln w="76200" cap="flat" cmpd="sng">
            <a:solidFill>
              <a:schemeClr val="accent1"/>
            </a:solidFill>
            <a:prstDash val="dash"/>
            <a:round/>
            <a:headEnd type="none" w="med" len="me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zh-TW" altLang="en-US">
              <a:latin typeface="Arial" pitchFamily="34" charset="0"/>
            </a:endParaRPr>
          </a:p>
        </p:txBody>
      </p:sp>
      <p:pic>
        <p:nvPicPr>
          <p:cNvPr id="54294" name="Picture 22"/>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59563" y="3068638"/>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547813" y="6638925"/>
            <a:ext cx="6246812" cy="246063"/>
          </a:xfrm>
          <a:prstGeom prst="rect">
            <a:avLst/>
          </a:prstGeom>
        </p:spPr>
        <p:txBody>
          <a:bodyPr>
            <a:spAutoFit/>
          </a:bodyPr>
          <a:lstStyle/>
          <a:p>
            <a:pPr algn="ctr">
              <a:defRPr/>
            </a:pPr>
            <a:r>
              <a:rPr lang="en-US" sz="1000" dirty="0">
                <a:solidFill>
                  <a:schemeClr val="bg1">
                    <a:lumMod val="65000"/>
                  </a:schemeClr>
                </a:solidFill>
                <a:ea typeface="新細明體" charset="0"/>
                <a:cs typeface="新細明體" charset="0"/>
              </a:rPr>
              <a:t>Source: Evans et al. (2010), Social Media Marketing: The Next Generation of Business Engagement</a:t>
            </a:r>
          </a:p>
        </p:txBody>
      </p:sp>
    </p:spTree>
    <p:extLst>
      <p:ext uri="{BB962C8B-B14F-4D97-AF65-F5344CB8AC3E}">
        <p14:creationId xmlns:p14="http://schemas.microsoft.com/office/powerpoint/2010/main" val="20167867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6249987"/>
          </a:xfrm>
        </p:spPr>
        <p:txBody>
          <a:bodyPr/>
          <a:lstStyle/>
          <a:p>
            <a:r>
              <a:rPr lang="en-US" altLang="zh-TW" sz="9600" dirty="0" smtClean="0">
                <a:solidFill>
                  <a:srgbClr val="FF0000"/>
                </a:solidFill>
              </a:rPr>
              <a:t>Architectures of </a:t>
            </a:r>
            <a:br>
              <a:rPr lang="en-US" altLang="zh-TW" sz="9600" dirty="0" smtClean="0">
                <a:solidFill>
                  <a:srgbClr val="FF0000"/>
                </a:solidFill>
              </a:rPr>
            </a:br>
            <a:r>
              <a:rPr lang="en-US" altLang="zh-TW" sz="9600" dirty="0" smtClean="0">
                <a:solidFill>
                  <a:srgbClr val="FF0000"/>
                </a:solidFill>
              </a:rPr>
              <a:t>Sentiment Analytics</a:t>
            </a:r>
          </a:p>
        </p:txBody>
      </p:sp>
      <p:sp>
        <p:nvSpPr>
          <p:cNvPr id="112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1C11B81-F444-4988-ABAE-B51BB379BFC0}" type="slidenum">
              <a:rPr lang="zh-TW" altLang="en-US" sz="1200" smtClean="0">
                <a:solidFill>
                  <a:srgbClr val="898989"/>
                </a:solidFill>
              </a:rPr>
              <a:pPr eaLnBrk="1" hangingPunct="1">
                <a:spcBef>
                  <a:spcPct val="0"/>
                </a:spcBef>
                <a:buFontTx/>
                <a:buNone/>
              </a:pPr>
              <a:t>27</a:t>
            </a:fld>
            <a:endParaRPr lang="zh-TW" altLang="en-US" sz="1200" smtClean="0">
              <a:solidFill>
                <a:srgbClr val="898989"/>
              </a:solidFill>
            </a:endParaRPr>
          </a:p>
        </p:txBody>
      </p:sp>
    </p:spTree>
    <p:extLst>
      <p:ext uri="{BB962C8B-B14F-4D97-AF65-F5344CB8AC3E}">
        <p14:creationId xmlns:p14="http://schemas.microsoft.com/office/powerpoint/2010/main" val="2534095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50825" y="0"/>
            <a:ext cx="8569325" cy="1484313"/>
          </a:xfrm>
        </p:spPr>
        <p:txBody>
          <a:bodyPr/>
          <a:lstStyle/>
          <a:p>
            <a:r>
              <a:rPr lang="en-US" altLang="zh-TW" sz="2400" dirty="0" smtClean="0">
                <a:solidFill>
                  <a:srgbClr val="4F81BD"/>
                </a:solidFill>
              </a:rPr>
              <a:t>Bing Liu (2015), </a:t>
            </a:r>
            <a:br>
              <a:rPr lang="en-US" altLang="zh-TW" sz="2400" dirty="0" smtClean="0">
                <a:solidFill>
                  <a:srgbClr val="4F81BD"/>
                </a:solidFill>
              </a:rPr>
            </a:br>
            <a:r>
              <a:rPr lang="en-US" altLang="zh-TW" sz="2400" dirty="0" smtClean="0">
                <a:solidFill>
                  <a:srgbClr val="4F81BD"/>
                </a:solidFill>
              </a:rPr>
              <a:t>Sentiment Analysis: </a:t>
            </a:r>
            <a:br>
              <a:rPr lang="en-US" altLang="zh-TW" sz="2400" dirty="0" smtClean="0">
                <a:solidFill>
                  <a:srgbClr val="4F81BD"/>
                </a:solidFill>
              </a:rPr>
            </a:br>
            <a:r>
              <a:rPr lang="en-US" altLang="zh-TW" sz="2400" dirty="0" smtClean="0">
                <a:solidFill>
                  <a:srgbClr val="4F81BD"/>
                </a:solidFill>
              </a:rPr>
              <a:t>Mining Opinions, Sentiments, and Emotions, </a:t>
            </a:r>
            <a:br>
              <a:rPr lang="en-US" altLang="zh-TW" sz="2400" dirty="0" smtClean="0">
                <a:solidFill>
                  <a:srgbClr val="4F81BD"/>
                </a:solidFill>
              </a:rPr>
            </a:br>
            <a:r>
              <a:rPr lang="en-US" altLang="zh-TW" sz="2400" dirty="0" smtClean="0">
                <a:solidFill>
                  <a:srgbClr val="4F81BD"/>
                </a:solidFill>
              </a:rPr>
              <a:t>Cambridge University Press</a:t>
            </a:r>
          </a:p>
        </p:txBody>
      </p:sp>
      <p:sp>
        <p:nvSpPr>
          <p:cNvPr id="122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5DF465FD-AEEF-407B-92D3-D44DD86463BD}" type="slidenum">
              <a:rPr lang="zh-TW" altLang="en-US" sz="1200" smtClean="0">
                <a:solidFill>
                  <a:srgbClr val="898989"/>
                </a:solidFill>
              </a:rPr>
              <a:pPr eaLnBrk="1" hangingPunct="1">
                <a:spcBef>
                  <a:spcPct val="0"/>
                </a:spcBef>
                <a:buFontTx/>
                <a:buNone/>
              </a:pPr>
              <a:t>28</a:t>
            </a:fld>
            <a:endParaRPr lang="zh-TW" altLang="en-US" sz="1200" smtClean="0">
              <a:solidFill>
                <a:srgbClr val="898989"/>
              </a:solidFill>
            </a:endParaRPr>
          </a:p>
        </p:txBody>
      </p:sp>
      <p:pic>
        <p:nvPicPr>
          <p:cNvPr id="12292"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05100" y="1538288"/>
            <a:ext cx="3733800"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6"/>
          <p:cNvSpPr>
            <a:spLocks noChangeArrowheads="1"/>
          </p:cNvSpPr>
          <p:nvPr/>
        </p:nvSpPr>
        <p:spPr bwMode="auto">
          <a:xfrm>
            <a:off x="1223963" y="6581775"/>
            <a:ext cx="6696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latin typeface="Arial" charset="0"/>
                <a:hlinkClick r:id="rId3"/>
              </a:rPr>
              <a:t>http://www.amazon.com/Sentiment-Analysis-Opinions-Sentiments-Emotions/dp/1107017890</a:t>
            </a:r>
            <a:endParaRPr lang="en-US" altLang="zh-TW" sz="1200">
              <a:latin typeface="Arial" charset="0"/>
            </a:endParaRPr>
          </a:p>
        </p:txBody>
      </p:sp>
    </p:spTree>
    <p:extLst>
      <p:ext uri="{BB962C8B-B14F-4D97-AF65-F5344CB8AC3E}">
        <p14:creationId xmlns:p14="http://schemas.microsoft.com/office/powerpoint/2010/main" val="5944533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a:xfrm>
            <a:off x="457200" y="188913"/>
            <a:ext cx="8229600" cy="1143000"/>
          </a:xfrm>
        </p:spPr>
        <p:txBody>
          <a:bodyPr/>
          <a:lstStyle/>
          <a:p>
            <a:r>
              <a:rPr lang="en-US" altLang="zh-TW" smtClean="0">
                <a:solidFill>
                  <a:schemeClr val="accent1"/>
                </a:solidFill>
              </a:rPr>
              <a:t>Sentiment Analysis and </a:t>
            </a:r>
            <a:br>
              <a:rPr lang="en-US" altLang="zh-TW" smtClean="0">
                <a:solidFill>
                  <a:schemeClr val="accent1"/>
                </a:solidFill>
              </a:rPr>
            </a:br>
            <a:r>
              <a:rPr lang="en-US" altLang="zh-TW" smtClean="0">
                <a:solidFill>
                  <a:schemeClr val="accent1"/>
                </a:solidFill>
              </a:rPr>
              <a:t>Opinion Mining</a:t>
            </a:r>
            <a:endParaRPr lang="zh-TW" altLang="en-US" smtClean="0">
              <a:solidFill>
                <a:schemeClr val="accent1"/>
              </a:solidFill>
            </a:endParaRPr>
          </a:p>
        </p:txBody>
      </p:sp>
      <p:sp>
        <p:nvSpPr>
          <p:cNvPr id="13315" name="內容版面配置區 2"/>
          <p:cNvSpPr>
            <a:spLocks noGrp="1"/>
          </p:cNvSpPr>
          <p:nvPr>
            <p:ph idx="1"/>
          </p:nvPr>
        </p:nvSpPr>
        <p:spPr>
          <a:xfrm>
            <a:off x="457200" y="1484313"/>
            <a:ext cx="8229600" cy="4968875"/>
          </a:xfrm>
        </p:spPr>
        <p:txBody>
          <a:bodyPr/>
          <a:lstStyle/>
          <a:p>
            <a:r>
              <a:rPr lang="en-US" altLang="zh-TW" sz="2400" smtClean="0"/>
              <a:t>Computational study of </a:t>
            </a:r>
            <a:br>
              <a:rPr lang="en-US" altLang="zh-TW" sz="2400" smtClean="0"/>
            </a:br>
            <a:r>
              <a:rPr lang="en-US" altLang="zh-TW" sz="2400" smtClean="0">
                <a:solidFill>
                  <a:srgbClr val="4F81BD"/>
                </a:solidFill>
              </a:rPr>
              <a:t>opinions,</a:t>
            </a:r>
            <a:br>
              <a:rPr lang="en-US" altLang="zh-TW" sz="2400" smtClean="0">
                <a:solidFill>
                  <a:srgbClr val="4F81BD"/>
                </a:solidFill>
              </a:rPr>
            </a:br>
            <a:r>
              <a:rPr lang="en-US" altLang="zh-TW" sz="2400" smtClean="0">
                <a:solidFill>
                  <a:srgbClr val="4F81BD"/>
                </a:solidFill>
              </a:rPr>
              <a:t>sentiments,</a:t>
            </a:r>
            <a:br>
              <a:rPr lang="en-US" altLang="zh-TW" sz="2400" smtClean="0">
                <a:solidFill>
                  <a:srgbClr val="4F81BD"/>
                </a:solidFill>
              </a:rPr>
            </a:br>
            <a:r>
              <a:rPr lang="en-US" altLang="zh-TW" sz="2400" smtClean="0">
                <a:solidFill>
                  <a:srgbClr val="4F81BD"/>
                </a:solidFill>
              </a:rPr>
              <a:t>subjectivity,</a:t>
            </a:r>
            <a:br>
              <a:rPr lang="en-US" altLang="zh-TW" sz="2400" smtClean="0">
                <a:solidFill>
                  <a:srgbClr val="4F81BD"/>
                </a:solidFill>
              </a:rPr>
            </a:br>
            <a:r>
              <a:rPr lang="en-US" altLang="zh-TW" sz="2400" smtClean="0">
                <a:solidFill>
                  <a:srgbClr val="4F81BD"/>
                </a:solidFill>
              </a:rPr>
              <a:t>evaluations,</a:t>
            </a:r>
            <a:br>
              <a:rPr lang="en-US" altLang="zh-TW" sz="2400" smtClean="0">
                <a:solidFill>
                  <a:srgbClr val="4F81BD"/>
                </a:solidFill>
              </a:rPr>
            </a:br>
            <a:r>
              <a:rPr lang="en-US" altLang="zh-TW" sz="2400" smtClean="0">
                <a:solidFill>
                  <a:srgbClr val="4F81BD"/>
                </a:solidFill>
              </a:rPr>
              <a:t>attitudes,</a:t>
            </a:r>
            <a:br>
              <a:rPr lang="en-US" altLang="zh-TW" sz="2400" smtClean="0">
                <a:solidFill>
                  <a:srgbClr val="4F81BD"/>
                </a:solidFill>
              </a:rPr>
            </a:br>
            <a:r>
              <a:rPr lang="en-US" altLang="zh-TW" sz="2400" smtClean="0">
                <a:solidFill>
                  <a:srgbClr val="4F81BD"/>
                </a:solidFill>
              </a:rPr>
              <a:t>appraisal,</a:t>
            </a:r>
            <a:br>
              <a:rPr lang="en-US" altLang="zh-TW" sz="2400" smtClean="0">
                <a:solidFill>
                  <a:srgbClr val="4F81BD"/>
                </a:solidFill>
              </a:rPr>
            </a:br>
            <a:r>
              <a:rPr lang="en-US" altLang="zh-TW" sz="2400" smtClean="0">
                <a:solidFill>
                  <a:srgbClr val="4F81BD"/>
                </a:solidFill>
              </a:rPr>
              <a:t>affects, </a:t>
            </a:r>
            <a:br>
              <a:rPr lang="en-US" altLang="zh-TW" sz="2400" smtClean="0">
                <a:solidFill>
                  <a:srgbClr val="4F81BD"/>
                </a:solidFill>
              </a:rPr>
            </a:br>
            <a:r>
              <a:rPr lang="en-US" altLang="zh-TW" sz="2400" smtClean="0">
                <a:solidFill>
                  <a:srgbClr val="4F81BD"/>
                </a:solidFill>
              </a:rPr>
              <a:t>views,</a:t>
            </a:r>
            <a:br>
              <a:rPr lang="en-US" altLang="zh-TW" sz="2400" smtClean="0">
                <a:solidFill>
                  <a:srgbClr val="4F81BD"/>
                </a:solidFill>
              </a:rPr>
            </a:br>
            <a:r>
              <a:rPr lang="en-US" altLang="zh-TW" sz="2400" smtClean="0">
                <a:solidFill>
                  <a:srgbClr val="4F81BD"/>
                </a:solidFill>
              </a:rPr>
              <a:t>emotions,</a:t>
            </a:r>
            <a:br>
              <a:rPr lang="en-US" altLang="zh-TW" sz="2400" smtClean="0">
                <a:solidFill>
                  <a:srgbClr val="4F81BD"/>
                </a:solidFill>
              </a:rPr>
            </a:br>
            <a:r>
              <a:rPr lang="en-US" altLang="zh-TW" sz="2400" smtClean="0"/>
              <a:t>ets., expressed in text.</a:t>
            </a:r>
          </a:p>
          <a:p>
            <a:pPr lvl="1"/>
            <a:r>
              <a:rPr lang="en-US" altLang="zh-TW" sz="2000" smtClean="0"/>
              <a:t>Reviews, blogs, discussions, news, comments, feedback, or any other documents</a:t>
            </a:r>
            <a:endParaRPr lang="zh-TW" altLang="en-US" sz="2000" smtClean="0"/>
          </a:p>
        </p:txBody>
      </p:sp>
      <p:sp>
        <p:nvSpPr>
          <p:cNvPr id="1331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8C1A2E1-4AA8-4D1D-89A3-61D56F39587B}" type="slidenum">
              <a:rPr lang="zh-TW" altLang="en-US" sz="1200" smtClean="0">
                <a:solidFill>
                  <a:srgbClr val="898989"/>
                </a:solidFill>
              </a:rPr>
              <a:pPr eaLnBrk="1" hangingPunct="1">
                <a:spcBef>
                  <a:spcPct val="0"/>
                </a:spcBef>
                <a:buFontTx/>
                <a:buNone/>
              </a:pPr>
              <a:t>29</a:t>
            </a:fld>
            <a:endParaRPr lang="zh-TW" altLang="en-US" sz="1200" smtClean="0">
              <a:solidFill>
                <a:srgbClr val="898989"/>
              </a:solidFill>
            </a:endParaRPr>
          </a:p>
        </p:txBody>
      </p:sp>
      <p:sp>
        <p:nvSpPr>
          <p:cNvPr id="13317"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spTree>
    <p:extLst>
      <p:ext uri="{BB962C8B-B14F-4D97-AF65-F5344CB8AC3E}">
        <p14:creationId xmlns:p14="http://schemas.microsoft.com/office/powerpoint/2010/main" val="883359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Font typeface="Arial" pitchFamily="34" charset="0"/>
              <a:buNone/>
              <a:defRPr/>
            </a:pPr>
            <a:r>
              <a:rPr lang="zh-TW" altLang="en-US" sz="2600" dirty="0" smtClean="0"/>
              <a:t>週次 </a:t>
            </a:r>
            <a:r>
              <a:rPr lang="en-US" altLang="zh-TW" sz="2600" dirty="0" smtClean="0"/>
              <a:t>(Week)    </a:t>
            </a:r>
            <a:r>
              <a:rPr lang="zh-TW" altLang="en-US" sz="2600" dirty="0" smtClean="0"/>
              <a:t>日期 </a:t>
            </a:r>
            <a:r>
              <a:rPr lang="en-US" altLang="zh-TW" sz="2600" dirty="0" smtClean="0"/>
              <a:t>(Date)    </a:t>
            </a:r>
            <a:r>
              <a:rPr lang="zh-TW" altLang="en-US" sz="2600" dirty="0" smtClean="0"/>
              <a:t>內容 </a:t>
            </a:r>
            <a:r>
              <a:rPr lang="en-US" altLang="zh-TW" sz="2600" dirty="0" smtClean="0"/>
              <a:t>(Subject/Topics)</a:t>
            </a:r>
          </a:p>
          <a:p>
            <a:pPr>
              <a:buFont typeface="Arial" pitchFamily="34" charset="0"/>
              <a:buNone/>
              <a:defRPr/>
            </a:pPr>
            <a:r>
              <a:rPr lang="en-US" altLang="zh-TW" sz="2600" dirty="0" smtClean="0">
                <a:solidFill>
                  <a:schemeClr val="accent5">
                    <a:lumMod val="75000"/>
                  </a:schemeClr>
                </a:solidFill>
              </a:rPr>
              <a:t>7   </a:t>
            </a:r>
            <a:r>
              <a:rPr lang="en-US" altLang="zh-TW" sz="2600" dirty="0">
                <a:solidFill>
                  <a:schemeClr val="accent5">
                    <a:lumMod val="75000"/>
                  </a:schemeClr>
                </a:solidFill>
              </a:rPr>
              <a:t>2016/10/28   </a:t>
            </a:r>
            <a:r>
              <a:rPr lang="zh-TW" altLang="en-US" sz="2600" dirty="0">
                <a:solidFill>
                  <a:schemeClr val="accent5">
                    <a:lumMod val="75000"/>
                  </a:schemeClr>
                </a:solidFill>
              </a:rPr>
              <a:t>大數據行銷個案分析 </a:t>
            </a:r>
            <a:r>
              <a:rPr lang="en-US" altLang="zh-TW" sz="2600" dirty="0">
                <a:solidFill>
                  <a:schemeClr val="accent5">
                    <a:lumMod val="75000"/>
                  </a:schemeClr>
                </a:solidFill>
              </a:rPr>
              <a:t>I </a:t>
            </a:r>
            <a:r>
              <a:rPr lang="en-US" altLang="zh-TW" sz="2600" dirty="0" smtClean="0">
                <a:solidFill>
                  <a:schemeClr val="accent5">
                    <a:lumMod val="75000"/>
                  </a:schemeClr>
                </a:solidFill>
              </a:rPr>
              <a:t/>
            </a:r>
            <a:br>
              <a:rPr lang="en-US" altLang="zh-TW" sz="2600" dirty="0" smtClean="0">
                <a:solidFill>
                  <a:schemeClr val="accent5">
                    <a:lumMod val="75000"/>
                  </a:schemeClr>
                </a:solidFill>
              </a:rPr>
            </a:br>
            <a:r>
              <a:rPr lang="en-US" altLang="zh-TW" sz="2600" dirty="0" smtClean="0">
                <a:solidFill>
                  <a:schemeClr val="accent5">
                    <a:lumMod val="75000"/>
                  </a:schemeClr>
                </a:solidFill>
              </a:rPr>
              <a:t>                         (</a:t>
            </a:r>
            <a:r>
              <a:rPr lang="en-US" altLang="zh-TW" sz="2600" dirty="0">
                <a:solidFill>
                  <a:schemeClr val="accent5">
                    <a:lumMod val="75000"/>
                  </a:schemeClr>
                </a:solidFill>
              </a:rPr>
              <a:t>Case Study on Big Data Marketing I)</a:t>
            </a:r>
          </a:p>
          <a:p>
            <a:pPr>
              <a:buFont typeface="Arial" pitchFamily="34" charset="0"/>
              <a:buNone/>
              <a:defRPr/>
            </a:pPr>
            <a:r>
              <a:rPr lang="en-US" altLang="zh-TW" sz="2600" dirty="0"/>
              <a:t>8   2016/11/04   </a:t>
            </a:r>
            <a:r>
              <a:rPr lang="zh-TW" altLang="en-US" sz="2600" dirty="0"/>
              <a:t>探索性因素</a:t>
            </a:r>
            <a:r>
              <a:rPr lang="zh-TW" altLang="en-US" sz="2600" dirty="0" smtClean="0"/>
              <a:t>分析 </a:t>
            </a:r>
            <a:r>
              <a:rPr lang="en-US" altLang="zh-TW" sz="2600" dirty="0" smtClean="0"/>
              <a:t>(</a:t>
            </a:r>
            <a:r>
              <a:rPr lang="en-US" altLang="zh-TW" sz="2600" dirty="0"/>
              <a:t>Exploratory Factor Analysis)</a:t>
            </a:r>
          </a:p>
          <a:p>
            <a:pPr>
              <a:buFont typeface="Arial" pitchFamily="34" charset="0"/>
              <a:buNone/>
              <a:defRPr/>
            </a:pPr>
            <a:r>
              <a:rPr lang="en-US" altLang="zh-TW" sz="2600" dirty="0"/>
              <a:t>9   2016/11/11   </a:t>
            </a:r>
            <a:r>
              <a:rPr lang="zh-TW" altLang="en-US" sz="2600" dirty="0"/>
              <a:t>確認性因素</a:t>
            </a:r>
            <a:r>
              <a:rPr lang="zh-TW" altLang="en-US" sz="2600" dirty="0" smtClean="0"/>
              <a:t>分析 </a:t>
            </a:r>
            <a:r>
              <a:rPr lang="en-US" altLang="zh-TW" sz="2600" dirty="0" smtClean="0"/>
              <a:t>(</a:t>
            </a:r>
            <a:r>
              <a:rPr lang="en-US" altLang="zh-TW" sz="2600" dirty="0"/>
              <a:t>Confirmatory Factor Analysis)</a:t>
            </a:r>
          </a:p>
          <a:p>
            <a:pPr>
              <a:buFont typeface="Arial" pitchFamily="34" charset="0"/>
              <a:buNone/>
              <a:defRPr/>
            </a:pPr>
            <a:r>
              <a:rPr lang="en-US" altLang="zh-TW" sz="2600" dirty="0">
                <a:solidFill>
                  <a:schemeClr val="accent6">
                    <a:lumMod val="50000"/>
                  </a:schemeClr>
                </a:solidFill>
              </a:rPr>
              <a:t>10   2016/11/18   </a:t>
            </a:r>
            <a:r>
              <a:rPr lang="zh-TW" altLang="en-US" sz="2600" dirty="0">
                <a:solidFill>
                  <a:schemeClr val="accent6">
                    <a:lumMod val="50000"/>
                  </a:schemeClr>
                </a:solidFill>
              </a:rPr>
              <a:t>期中報告 </a:t>
            </a:r>
            <a:r>
              <a:rPr lang="en-US" altLang="zh-TW" sz="2600" dirty="0">
                <a:solidFill>
                  <a:schemeClr val="accent6">
                    <a:lumMod val="50000"/>
                  </a:schemeClr>
                </a:solidFill>
              </a:rPr>
              <a:t>(Midterm Presentation)</a:t>
            </a:r>
          </a:p>
          <a:p>
            <a:pPr>
              <a:buFont typeface="Arial" pitchFamily="34" charset="0"/>
              <a:buNone/>
              <a:defRPr/>
            </a:pPr>
            <a:r>
              <a:rPr lang="en-US" altLang="zh-TW" sz="2600" dirty="0"/>
              <a:t>11   2016/11/25   </a:t>
            </a:r>
            <a:r>
              <a:rPr lang="zh-TW" altLang="en-US" sz="2600" dirty="0"/>
              <a:t>社群運算與大數據分析 </a:t>
            </a:r>
            <a:r>
              <a:rPr lang="en-US" altLang="zh-TW" sz="2600" dirty="0" smtClean="0"/>
              <a:t/>
            </a:r>
            <a:br>
              <a:rPr lang="en-US" altLang="zh-TW" sz="2600" dirty="0" smtClean="0"/>
            </a:br>
            <a:r>
              <a:rPr lang="en-US" altLang="zh-TW" sz="2600" dirty="0" smtClean="0"/>
              <a:t>                            (</a:t>
            </a:r>
            <a:r>
              <a:rPr lang="en-US" altLang="zh-TW" sz="2600" dirty="0"/>
              <a:t>Social Computing and Big Data Analytics)</a:t>
            </a:r>
          </a:p>
          <a:p>
            <a:pPr>
              <a:buFont typeface="Arial" pitchFamily="34" charset="0"/>
              <a:buNone/>
              <a:defRPr/>
            </a:pPr>
            <a:r>
              <a:rPr lang="en-US" altLang="zh-TW" sz="2600" dirty="0"/>
              <a:t>12   2016/12/02   </a:t>
            </a:r>
            <a:r>
              <a:rPr lang="zh-TW" altLang="en-US" sz="2600" dirty="0"/>
              <a:t>社會網路分析 </a:t>
            </a:r>
            <a:r>
              <a:rPr lang="en-US" altLang="zh-TW" sz="2600" dirty="0"/>
              <a:t>(Social Network </a:t>
            </a:r>
            <a:r>
              <a:rPr lang="en-US" altLang="zh-TW" sz="2600" dirty="0" smtClean="0"/>
              <a:t>Analysis)</a:t>
            </a:r>
            <a:endParaRPr lang="en-US" altLang="zh-TW" sz="2600" dirty="0"/>
          </a:p>
        </p:txBody>
      </p:sp>
      <p:sp>
        <p:nvSpPr>
          <p:cNvPr id="10243"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4400" b="1">
                <a:solidFill>
                  <a:schemeClr val="tx2"/>
                </a:solidFill>
                <a:ea typeface="標楷體" pitchFamily="65" charset="-120"/>
              </a:rPr>
              <a:t>課程大綱 </a:t>
            </a:r>
            <a:r>
              <a:rPr lang="en-US" altLang="zh-TW" sz="4400" b="1">
                <a:solidFill>
                  <a:schemeClr val="tx2"/>
                </a:solidFill>
                <a:ea typeface="標楷體" pitchFamily="65" charset="-120"/>
              </a:rPr>
              <a:t>(Syllabus)</a:t>
            </a:r>
            <a:endParaRPr lang="zh-TW" altLang="en-US" sz="4400" b="1">
              <a:solidFill>
                <a:schemeClr val="tx2"/>
              </a:solidFill>
              <a:ea typeface="標楷體" pitchFamily="65" charset="-120"/>
            </a:endParaRPr>
          </a:p>
        </p:txBody>
      </p:sp>
      <p:sp>
        <p:nvSpPr>
          <p:cNvPr id="10244"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DF8C4D0-FD01-414D-9B12-783D28C83A69}" type="slidenum">
              <a:rPr lang="zh-TW" altLang="en-US" sz="1200" smtClean="0">
                <a:solidFill>
                  <a:srgbClr val="898989"/>
                </a:solidFill>
              </a:rPr>
              <a:pPr eaLnBrk="1" hangingPunct="1">
                <a:spcBef>
                  <a:spcPct val="0"/>
                </a:spcBef>
                <a:buFontTx/>
                <a:buNone/>
              </a:pPr>
              <a:t>3</a:t>
            </a:fld>
            <a:endParaRPr lang="zh-TW" altLang="en-US" sz="1200" smtClean="0">
              <a:solidFill>
                <a:srgbClr val="898989"/>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250825" y="274638"/>
            <a:ext cx="8569325" cy="706437"/>
          </a:xfrm>
        </p:spPr>
        <p:txBody>
          <a:bodyPr/>
          <a:lstStyle/>
          <a:p>
            <a:r>
              <a:rPr lang="en-US" altLang="zh-TW" sz="4000" smtClean="0">
                <a:solidFill>
                  <a:schemeClr val="accent1"/>
                </a:solidFill>
              </a:rPr>
              <a:t>Research Area of Opinion Mining</a:t>
            </a:r>
            <a:endParaRPr lang="zh-TW" altLang="en-US" sz="4000" smtClean="0">
              <a:solidFill>
                <a:schemeClr val="accent1"/>
              </a:solidFill>
            </a:endParaRPr>
          </a:p>
        </p:txBody>
      </p:sp>
      <p:sp>
        <p:nvSpPr>
          <p:cNvPr id="3" name="內容版面配置區 2"/>
          <p:cNvSpPr>
            <a:spLocks noGrp="1"/>
          </p:cNvSpPr>
          <p:nvPr>
            <p:ph idx="1"/>
          </p:nvPr>
        </p:nvSpPr>
        <p:spPr>
          <a:xfrm>
            <a:off x="457200" y="1052513"/>
            <a:ext cx="8229600" cy="5329237"/>
          </a:xfrm>
        </p:spPr>
        <p:txBody>
          <a:bodyPr/>
          <a:lstStyle/>
          <a:p>
            <a:pPr>
              <a:defRPr/>
            </a:pPr>
            <a:r>
              <a:rPr lang="en-US" altLang="zh-TW" dirty="0" smtClean="0">
                <a:solidFill>
                  <a:srgbClr val="FF0000"/>
                </a:solidFill>
              </a:rPr>
              <a:t>Many names and tasks</a:t>
            </a:r>
            <a:r>
              <a:rPr lang="en-US" altLang="zh-TW" dirty="0" smtClean="0"/>
              <a:t> with difference objective and models</a:t>
            </a:r>
          </a:p>
          <a:p>
            <a:pPr lvl="1">
              <a:defRPr/>
            </a:pPr>
            <a:r>
              <a:rPr lang="en-US" altLang="zh-TW" dirty="0" smtClean="0">
                <a:solidFill>
                  <a:srgbClr val="FF0000"/>
                </a:solidFill>
              </a:rPr>
              <a:t>Sentiment analysis</a:t>
            </a:r>
          </a:p>
          <a:p>
            <a:pPr lvl="1">
              <a:defRPr/>
            </a:pPr>
            <a:r>
              <a:rPr lang="en-US" altLang="zh-TW" dirty="0" smtClean="0">
                <a:solidFill>
                  <a:srgbClr val="FF0000"/>
                </a:solidFill>
              </a:rPr>
              <a:t>Opinion mining</a:t>
            </a:r>
          </a:p>
          <a:p>
            <a:pPr lvl="1">
              <a:defRPr/>
            </a:pPr>
            <a:r>
              <a:rPr lang="en-US" altLang="zh-TW" dirty="0" smtClean="0">
                <a:solidFill>
                  <a:schemeClr val="accent1">
                    <a:lumMod val="75000"/>
                  </a:schemeClr>
                </a:solidFill>
              </a:rPr>
              <a:t>Sentiment mining</a:t>
            </a:r>
          </a:p>
          <a:p>
            <a:pPr lvl="1">
              <a:defRPr/>
            </a:pPr>
            <a:r>
              <a:rPr lang="en-US" altLang="zh-TW" dirty="0" smtClean="0">
                <a:solidFill>
                  <a:schemeClr val="accent1">
                    <a:lumMod val="75000"/>
                  </a:schemeClr>
                </a:solidFill>
              </a:rPr>
              <a:t>Subjectivity analysis</a:t>
            </a:r>
          </a:p>
          <a:p>
            <a:pPr lvl="1">
              <a:defRPr/>
            </a:pPr>
            <a:r>
              <a:rPr lang="en-US" altLang="zh-TW" dirty="0" smtClean="0">
                <a:solidFill>
                  <a:schemeClr val="accent1">
                    <a:lumMod val="75000"/>
                  </a:schemeClr>
                </a:solidFill>
              </a:rPr>
              <a:t>Affect analysis</a:t>
            </a:r>
          </a:p>
          <a:p>
            <a:pPr lvl="1">
              <a:defRPr/>
            </a:pPr>
            <a:r>
              <a:rPr lang="en-US" altLang="zh-TW" dirty="0" smtClean="0">
                <a:solidFill>
                  <a:schemeClr val="accent1">
                    <a:lumMod val="75000"/>
                  </a:schemeClr>
                </a:solidFill>
              </a:rPr>
              <a:t>Emotion detection</a:t>
            </a:r>
          </a:p>
          <a:p>
            <a:pPr lvl="1">
              <a:defRPr/>
            </a:pPr>
            <a:r>
              <a:rPr lang="en-US" altLang="zh-TW" dirty="0" smtClean="0">
                <a:solidFill>
                  <a:schemeClr val="accent1">
                    <a:lumMod val="75000"/>
                  </a:schemeClr>
                </a:solidFill>
              </a:rPr>
              <a:t>Opinion spam detection</a:t>
            </a:r>
          </a:p>
        </p:txBody>
      </p:sp>
      <p:sp>
        <p:nvSpPr>
          <p:cNvPr id="1434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5F2AACF-AA10-4310-A996-E568376A992F}" type="slidenum">
              <a:rPr lang="zh-TW" altLang="en-US" sz="1200" smtClean="0">
                <a:solidFill>
                  <a:srgbClr val="898989"/>
                </a:solidFill>
              </a:rPr>
              <a:pPr eaLnBrk="1" hangingPunct="1">
                <a:spcBef>
                  <a:spcPct val="0"/>
                </a:spcBef>
                <a:buFontTx/>
                <a:buNone/>
              </a:pPr>
              <a:t>30</a:t>
            </a:fld>
            <a:endParaRPr lang="zh-TW" altLang="en-US" sz="1200" smtClean="0">
              <a:solidFill>
                <a:srgbClr val="898989"/>
              </a:solidFill>
            </a:endParaRPr>
          </a:p>
        </p:txBody>
      </p:sp>
      <p:sp>
        <p:nvSpPr>
          <p:cNvPr id="14341"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spTree>
    <p:extLst>
      <p:ext uri="{BB962C8B-B14F-4D97-AF65-F5344CB8AC3E}">
        <p14:creationId xmlns:p14="http://schemas.microsoft.com/office/powerpoint/2010/main" val="10692698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p:txBody>
          <a:bodyPr/>
          <a:lstStyle/>
          <a:p>
            <a:r>
              <a:rPr lang="en-US" altLang="zh-TW" smtClean="0">
                <a:solidFill>
                  <a:srgbClr val="4F81BD"/>
                </a:solidFill>
              </a:rPr>
              <a:t>Sentiment Analysis</a:t>
            </a:r>
            <a:endParaRPr lang="zh-TW" altLang="en-US" smtClean="0">
              <a:solidFill>
                <a:srgbClr val="4F81BD"/>
              </a:solidFill>
            </a:endParaRPr>
          </a:p>
        </p:txBody>
      </p:sp>
      <p:sp>
        <p:nvSpPr>
          <p:cNvPr id="15363" name="內容版面配置區 2"/>
          <p:cNvSpPr>
            <a:spLocks noGrp="1"/>
          </p:cNvSpPr>
          <p:nvPr>
            <p:ph idx="1"/>
          </p:nvPr>
        </p:nvSpPr>
        <p:spPr/>
        <p:txBody>
          <a:bodyPr/>
          <a:lstStyle/>
          <a:p>
            <a:r>
              <a:rPr lang="en-US" altLang="zh-TW" smtClean="0"/>
              <a:t>Sentiment</a:t>
            </a:r>
          </a:p>
          <a:p>
            <a:pPr lvl="1"/>
            <a:r>
              <a:rPr lang="en-US" altLang="zh-TW" smtClean="0"/>
              <a:t>A </a:t>
            </a:r>
            <a:r>
              <a:rPr lang="en-US" altLang="zh-TW" smtClean="0">
                <a:solidFill>
                  <a:srgbClr val="984807"/>
                </a:solidFill>
              </a:rPr>
              <a:t>thought</a:t>
            </a:r>
            <a:r>
              <a:rPr lang="en-US" altLang="zh-TW" smtClean="0"/>
              <a:t>, </a:t>
            </a:r>
            <a:r>
              <a:rPr lang="en-US" altLang="zh-TW" smtClean="0">
                <a:solidFill>
                  <a:schemeClr val="accent1"/>
                </a:solidFill>
              </a:rPr>
              <a:t>view</a:t>
            </a:r>
            <a:r>
              <a:rPr lang="en-US" altLang="zh-TW" smtClean="0"/>
              <a:t>, or </a:t>
            </a:r>
            <a:r>
              <a:rPr lang="en-US" altLang="zh-TW" smtClean="0">
                <a:solidFill>
                  <a:srgbClr val="984807"/>
                </a:solidFill>
              </a:rPr>
              <a:t>attitude</a:t>
            </a:r>
            <a:r>
              <a:rPr lang="en-US" altLang="zh-TW" smtClean="0"/>
              <a:t>, especially one based mainly on </a:t>
            </a:r>
            <a:r>
              <a:rPr lang="en-US" altLang="zh-TW" smtClean="0">
                <a:solidFill>
                  <a:srgbClr val="FF0000"/>
                </a:solidFill>
              </a:rPr>
              <a:t>emotion </a:t>
            </a:r>
            <a:r>
              <a:rPr lang="en-US" altLang="zh-TW" smtClean="0"/>
              <a:t>instead of reason</a:t>
            </a:r>
          </a:p>
          <a:p>
            <a:r>
              <a:rPr lang="en-US" altLang="zh-TW" smtClean="0"/>
              <a:t>Sentiment Analysis</a:t>
            </a:r>
          </a:p>
          <a:p>
            <a:pPr lvl="1"/>
            <a:r>
              <a:rPr lang="en-US" altLang="zh-TW" smtClean="0"/>
              <a:t>opinion mining</a:t>
            </a:r>
          </a:p>
          <a:p>
            <a:pPr lvl="1"/>
            <a:r>
              <a:rPr lang="en-US" altLang="zh-TW" smtClean="0"/>
              <a:t>use of natural language processing (NLP) and computational techniques to automate the extraction or classification of sentiment from typically unstructured text</a:t>
            </a:r>
          </a:p>
          <a:p>
            <a:endParaRPr lang="en-US" altLang="zh-TW" smtClean="0"/>
          </a:p>
          <a:p>
            <a:endParaRPr lang="zh-TW" altLang="en-US" smtClean="0"/>
          </a:p>
        </p:txBody>
      </p:sp>
      <p:sp>
        <p:nvSpPr>
          <p:cNvPr id="1536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C6292BC-0F82-4218-B851-FA565CDE7CB0}" type="slidenum">
              <a:rPr lang="zh-TW" altLang="en-US" sz="1200" smtClean="0">
                <a:solidFill>
                  <a:srgbClr val="898989"/>
                </a:solidFill>
              </a:rPr>
              <a:pPr eaLnBrk="1" hangingPunct="1">
                <a:spcBef>
                  <a:spcPct val="0"/>
                </a:spcBef>
                <a:buFontTx/>
                <a:buNone/>
              </a:pPr>
              <a:t>31</a:t>
            </a:fld>
            <a:endParaRPr lang="zh-TW" altLang="en-US" sz="1200" smtClean="0">
              <a:solidFill>
                <a:srgbClr val="898989"/>
              </a:solidFill>
            </a:endParaRPr>
          </a:p>
        </p:txBody>
      </p:sp>
    </p:spTree>
    <p:extLst>
      <p:ext uri="{BB962C8B-B14F-4D97-AF65-F5344CB8AC3E}">
        <p14:creationId xmlns:p14="http://schemas.microsoft.com/office/powerpoint/2010/main" val="10750595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a:xfrm>
            <a:off x="457200" y="274638"/>
            <a:ext cx="8229600" cy="706437"/>
          </a:xfrm>
        </p:spPr>
        <p:txBody>
          <a:bodyPr/>
          <a:lstStyle/>
          <a:p>
            <a:r>
              <a:rPr lang="en-US" altLang="zh-TW" dirty="0" smtClean="0">
                <a:solidFill>
                  <a:srgbClr val="4F81BD"/>
                </a:solidFill>
              </a:rPr>
              <a:t>Applications of Sentiment Analysis</a:t>
            </a:r>
            <a:endParaRPr lang="zh-TW" altLang="en-US" dirty="0" smtClean="0">
              <a:solidFill>
                <a:srgbClr val="4F81BD"/>
              </a:solidFill>
            </a:endParaRPr>
          </a:p>
        </p:txBody>
      </p:sp>
      <p:sp>
        <p:nvSpPr>
          <p:cNvPr id="16387" name="內容版面配置區 2"/>
          <p:cNvSpPr>
            <a:spLocks noGrp="1"/>
          </p:cNvSpPr>
          <p:nvPr>
            <p:ph idx="1"/>
          </p:nvPr>
        </p:nvSpPr>
        <p:spPr>
          <a:xfrm>
            <a:off x="468313" y="1052513"/>
            <a:ext cx="8434387" cy="5472112"/>
          </a:xfrm>
        </p:spPr>
        <p:txBody>
          <a:bodyPr/>
          <a:lstStyle/>
          <a:p>
            <a:r>
              <a:rPr lang="en-US" altLang="zh-TW" sz="2800" smtClean="0"/>
              <a:t>Consumer information</a:t>
            </a:r>
          </a:p>
          <a:p>
            <a:pPr lvl="1"/>
            <a:r>
              <a:rPr lang="en-US" altLang="zh-TW" smtClean="0"/>
              <a:t>Product reviews</a:t>
            </a:r>
          </a:p>
          <a:p>
            <a:r>
              <a:rPr lang="en-US" altLang="zh-TW" sz="2800" smtClean="0"/>
              <a:t>Marketing</a:t>
            </a:r>
          </a:p>
          <a:p>
            <a:pPr lvl="1"/>
            <a:r>
              <a:rPr lang="en-US" altLang="zh-TW" smtClean="0"/>
              <a:t>Consumer attitudes</a:t>
            </a:r>
          </a:p>
          <a:p>
            <a:pPr lvl="1"/>
            <a:r>
              <a:rPr lang="en-US" altLang="zh-TW" smtClean="0"/>
              <a:t>Trends</a:t>
            </a:r>
          </a:p>
          <a:p>
            <a:r>
              <a:rPr lang="en-US" altLang="zh-TW" sz="2800" smtClean="0"/>
              <a:t>Politics</a:t>
            </a:r>
          </a:p>
          <a:p>
            <a:pPr lvl="1"/>
            <a:r>
              <a:rPr lang="en-US" altLang="zh-TW" smtClean="0"/>
              <a:t>Politicians want to know voters’ views</a:t>
            </a:r>
          </a:p>
          <a:p>
            <a:pPr lvl="1"/>
            <a:r>
              <a:rPr lang="en-US" altLang="zh-TW" smtClean="0"/>
              <a:t>Voters want to know policitians’ stances and who else supports them</a:t>
            </a:r>
          </a:p>
          <a:p>
            <a:r>
              <a:rPr lang="en-US" altLang="zh-TW" sz="2800" smtClean="0"/>
              <a:t>Social</a:t>
            </a:r>
          </a:p>
          <a:p>
            <a:pPr lvl="1"/>
            <a:r>
              <a:rPr lang="en-US" altLang="zh-TW" smtClean="0"/>
              <a:t>Find like-minded individuals or communities</a:t>
            </a:r>
          </a:p>
          <a:p>
            <a:endParaRPr lang="zh-TW" altLang="en-US" sz="2800" smtClean="0"/>
          </a:p>
        </p:txBody>
      </p:sp>
      <p:sp>
        <p:nvSpPr>
          <p:cNvPr id="1638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42D870C-DB52-4C6F-88E1-3B92CCF760FB}" type="slidenum">
              <a:rPr lang="zh-TW" altLang="en-US" sz="1200" smtClean="0">
                <a:solidFill>
                  <a:srgbClr val="898989"/>
                </a:solidFill>
              </a:rPr>
              <a:pPr eaLnBrk="1" hangingPunct="1">
                <a:spcBef>
                  <a:spcPct val="0"/>
                </a:spcBef>
                <a:buFontTx/>
                <a:buNone/>
              </a:pPr>
              <a:t>32</a:t>
            </a:fld>
            <a:endParaRPr lang="zh-TW" altLang="en-US" sz="1200" smtClean="0">
              <a:solidFill>
                <a:srgbClr val="898989"/>
              </a:solidFill>
            </a:endParaRPr>
          </a:p>
        </p:txBody>
      </p:sp>
    </p:spTree>
    <p:extLst>
      <p:ext uri="{BB962C8B-B14F-4D97-AF65-F5344CB8AC3E}">
        <p14:creationId xmlns:p14="http://schemas.microsoft.com/office/powerpoint/2010/main" val="17466237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p:txBody>
          <a:bodyPr/>
          <a:lstStyle/>
          <a:p>
            <a:r>
              <a:rPr lang="en-US" altLang="zh-TW" smtClean="0">
                <a:solidFill>
                  <a:srgbClr val="4F81BD"/>
                </a:solidFill>
              </a:rPr>
              <a:t>Sentiment detection</a:t>
            </a:r>
            <a:endParaRPr lang="zh-TW" altLang="en-US" smtClean="0">
              <a:solidFill>
                <a:srgbClr val="4F81BD"/>
              </a:solidFill>
            </a:endParaRPr>
          </a:p>
        </p:txBody>
      </p:sp>
      <p:sp>
        <p:nvSpPr>
          <p:cNvPr id="17411" name="內容版面配置區 2"/>
          <p:cNvSpPr>
            <a:spLocks noGrp="1"/>
          </p:cNvSpPr>
          <p:nvPr>
            <p:ph idx="1"/>
          </p:nvPr>
        </p:nvSpPr>
        <p:spPr>
          <a:xfrm>
            <a:off x="457200" y="1412875"/>
            <a:ext cx="8229600" cy="4895850"/>
          </a:xfrm>
        </p:spPr>
        <p:txBody>
          <a:bodyPr/>
          <a:lstStyle/>
          <a:p>
            <a:pPr eaLnBrk="1" hangingPunct="1"/>
            <a:r>
              <a:rPr lang="en-US" altLang="zh-TW" smtClean="0">
                <a:ea typeface="新細明體" pitchFamily="18" charset="-120"/>
              </a:rPr>
              <a:t>How to interpret features for sentiment detection?</a:t>
            </a:r>
          </a:p>
          <a:p>
            <a:pPr lvl="1" eaLnBrk="1" hangingPunct="1"/>
            <a:r>
              <a:rPr lang="en-US" altLang="zh-TW" smtClean="0">
                <a:ea typeface="新細明體" pitchFamily="18" charset="-120"/>
              </a:rPr>
              <a:t>Bag of words (IR)</a:t>
            </a:r>
          </a:p>
          <a:p>
            <a:pPr lvl="1" eaLnBrk="1" hangingPunct="1"/>
            <a:r>
              <a:rPr lang="en-US" altLang="zh-TW" smtClean="0">
                <a:ea typeface="新細明體" pitchFamily="18" charset="-120"/>
              </a:rPr>
              <a:t>Annotated lexicons (WordNet, SentiWordNet)</a:t>
            </a:r>
          </a:p>
          <a:p>
            <a:pPr lvl="1" eaLnBrk="1" hangingPunct="1"/>
            <a:r>
              <a:rPr lang="en-US" altLang="zh-TW" smtClean="0">
                <a:ea typeface="新細明體" pitchFamily="18" charset="-120"/>
              </a:rPr>
              <a:t>Syntactic patterns</a:t>
            </a:r>
            <a:endParaRPr lang="tr-TR" altLang="zh-TW" smtClean="0"/>
          </a:p>
          <a:p>
            <a:pPr eaLnBrk="1" hangingPunct="1"/>
            <a:r>
              <a:rPr lang="en-US" altLang="zh-TW" smtClean="0">
                <a:ea typeface="新細明體" pitchFamily="18" charset="-120"/>
              </a:rPr>
              <a:t>Which features to use?</a:t>
            </a:r>
          </a:p>
          <a:p>
            <a:pPr lvl="1" eaLnBrk="1" hangingPunct="1"/>
            <a:r>
              <a:rPr lang="en-US" altLang="zh-TW" smtClean="0">
                <a:ea typeface="新細明體" pitchFamily="18" charset="-120"/>
              </a:rPr>
              <a:t>Words (unigrams)</a:t>
            </a:r>
          </a:p>
          <a:p>
            <a:pPr lvl="1" eaLnBrk="1" hangingPunct="1"/>
            <a:r>
              <a:rPr lang="en-US" altLang="zh-TW" smtClean="0">
                <a:ea typeface="新細明體" pitchFamily="18" charset="-120"/>
              </a:rPr>
              <a:t>Phrases/n-grams</a:t>
            </a:r>
          </a:p>
          <a:p>
            <a:pPr lvl="1" eaLnBrk="1" hangingPunct="1"/>
            <a:r>
              <a:rPr lang="en-US" altLang="zh-TW" smtClean="0">
                <a:ea typeface="新細明體" pitchFamily="18" charset="-120"/>
              </a:rPr>
              <a:t>Sentences</a:t>
            </a:r>
          </a:p>
          <a:p>
            <a:endParaRPr lang="zh-TW" altLang="en-US" smtClean="0"/>
          </a:p>
        </p:txBody>
      </p:sp>
      <p:sp>
        <p:nvSpPr>
          <p:cNvPr id="1741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FBDE5CB-7877-4592-BF99-48C57E6D9E00}" type="slidenum">
              <a:rPr lang="zh-TW" altLang="en-US" sz="1200" smtClean="0">
                <a:solidFill>
                  <a:srgbClr val="898989"/>
                </a:solidFill>
              </a:rPr>
              <a:pPr eaLnBrk="1" hangingPunct="1">
                <a:spcBef>
                  <a:spcPct val="0"/>
                </a:spcBef>
                <a:buFontTx/>
                <a:buNone/>
              </a:pPr>
              <a:t>33</a:t>
            </a:fld>
            <a:endParaRPr lang="zh-TW" altLang="en-US" sz="1200" smtClean="0">
              <a:solidFill>
                <a:srgbClr val="898989"/>
              </a:solidFill>
            </a:endParaRPr>
          </a:p>
        </p:txBody>
      </p:sp>
    </p:spTree>
    <p:extLst>
      <p:ext uri="{BB962C8B-B14F-4D97-AF65-F5344CB8AC3E}">
        <p14:creationId xmlns:p14="http://schemas.microsoft.com/office/powerpoint/2010/main" val="15509920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457200" y="115888"/>
            <a:ext cx="8229600" cy="1125537"/>
          </a:xfrm>
        </p:spPr>
        <p:txBody>
          <a:bodyPr/>
          <a:lstStyle/>
          <a:p>
            <a:r>
              <a:rPr lang="en-US" altLang="zh-TW" smtClean="0">
                <a:solidFill>
                  <a:srgbClr val="4F81BD"/>
                </a:solidFill>
              </a:rPr>
              <a:t>Problem statement of </a:t>
            </a:r>
            <a:br>
              <a:rPr lang="en-US" altLang="zh-TW" smtClean="0">
                <a:solidFill>
                  <a:srgbClr val="4F81BD"/>
                </a:solidFill>
              </a:rPr>
            </a:br>
            <a:r>
              <a:rPr lang="en-US" altLang="zh-TW" smtClean="0">
                <a:solidFill>
                  <a:srgbClr val="4F81BD"/>
                </a:solidFill>
              </a:rPr>
              <a:t>Opinion Mining</a:t>
            </a:r>
            <a:endParaRPr lang="zh-TW" altLang="en-US" smtClean="0">
              <a:solidFill>
                <a:srgbClr val="4F81BD"/>
              </a:solidFill>
            </a:endParaRPr>
          </a:p>
        </p:txBody>
      </p:sp>
      <p:sp>
        <p:nvSpPr>
          <p:cNvPr id="18435" name="內容版面配置區 2"/>
          <p:cNvSpPr>
            <a:spLocks noGrp="1"/>
          </p:cNvSpPr>
          <p:nvPr>
            <p:ph idx="1"/>
          </p:nvPr>
        </p:nvSpPr>
        <p:spPr>
          <a:xfrm>
            <a:off x="250825" y="1341438"/>
            <a:ext cx="8569325" cy="5183187"/>
          </a:xfrm>
        </p:spPr>
        <p:txBody>
          <a:bodyPr/>
          <a:lstStyle/>
          <a:p>
            <a:r>
              <a:rPr lang="en-US" altLang="zh-TW" sz="2800" smtClean="0">
                <a:solidFill>
                  <a:srgbClr val="FF0000"/>
                </a:solidFill>
              </a:rPr>
              <a:t>Two aspects of abstraction</a:t>
            </a:r>
          </a:p>
          <a:p>
            <a:pPr lvl="1"/>
            <a:r>
              <a:rPr lang="en-US" altLang="zh-TW" smtClean="0">
                <a:solidFill>
                  <a:srgbClr val="376092"/>
                </a:solidFill>
              </a:rPr>
              <a:t>Opinion definition</a:t>
            </a:r>
          </a:p>
          <a:p>
            <a:pPr lvl="2"/>
            <a:r>
              <a:rPr lang="en-US" altLang="zh-TW" sz="2800" smtClean="0"/>
              <a:t>What is an opinion?</a:t>
            </a:r>
          </a:p>
          <a:p>
            <a:pPr lvl="2"/>
            <a:r>
              <a:rPr lang="en-US" altLang="zh-TW" sz="2800" smtClean="0"/>
              <a:t>What is the structured definition of opinion?</a:t>
            </a:r>
          </a:p>
          <a:p>
            <a:pPr lvl="1"/>
            <a:r>
              <a:rPr lang="en-US" altLang="zh-TW" smtClean="0">
                <a:solidFill>
                  <a:srgbClr val="376092"/>
                </a:solidFill>
              </a:rPr>
              <a:t>Opinion summarization</a:t>
            </a:r>
          </a:p>
          <a:p>
            <a:pPr lvl="2"/>
            <a:r>
              <a:rPr lang="en-US" altLang="zh-TW" sz="2800" smtClean="0"/>
              <a:t>Opinion are subjective</a:t>
            </a:r>
          </a:p>
          <a:p>
            <a:pPr lvl="3"/>
            <a:r>
              <a:rPr lang="en-US" altLang="zh-TW" sz="2800" smtClean="0"/>
              <a:t>An opinion from a single person (unless a VIP) </a:t>
            </a:r>
            <a:br>
              <a:rPr lang="en-US" altLang="zh-TW" sz="2800" smtClean="0"/>
            </a:br>
            <a:r>
              <a:rPr lang="en-US" altLang="zh-TW" sz="2800" smtClean="0"/>
              <a:t>is often not sufficient for action</a:t>
            </a:r>
          </a:p>
          <a:p>
            <a:pPr lvl="2"/>
            <a:r>
              <a:rPr lang="en-US" altLang="zh-TW" sz="2800" smtClean="0"/>
              <a:t>We need opinions from many people,</a:t>
            </a:r>
            <a:br>
              <a:rPr lang="en-US" altLang="zh-TW" sz="2800" smtClean="0"/>
            </a:br>
            <a:r>
              <a:rPr lang="en-US" altLang="zh-TW" sz="2800" smtClean="0"/>
              <a:t>and thus opinion summarization.</a:t>
            </a:r>
            <a:r>
              <a:rPr lang="en-US" altLang="zh-TW" smtClean="0"/>
              <a:t/>
            </a:r>
            <a:br>
              <a:rPr lang="en-US" altLang="zh-TW" smtClean="0"/>
            </a:br>
            <a:endParaRPr lang="zh-TW" altLang="en-US" smtClean="0"/>
          </a:p>
        </p:txBody>
      </p:sp>
      <p:sp>
        <p:nvSpPr>
          <p:cNvPr id="1843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96E9292-677F-4D17-BB58-AFB42D1FC62C}" type="slidenum">
              <a:rPr lang="zh-TW" altLang="en-US" sz="1200" smtClean="0">
                <a:solidFill>
                  <a:srgbClr val="898989"/>
                </a:solidFill>
              </a:rPr>
              <a:pPr eaLnBrk="1" hangingPunct="1">
                <a:spcBef>
                  <a:spcPct val="0"/>
                </a:spcBef>
                <a:buFontTx/>
                <a:buNone/>
              </a:pPr>
              <a:t>34</a:t>
            </a:fld>
            <a:endParaRPr lang="zh-TW" altLang="en-US" sz="1200" smtClean="0">
              <a:solidFill>
                <a:srgbClr val="898989"/>
              </a:solidFill>
            </a:endParaRPr>
          </a:p>
        </p:txBody>
      </p:sp>
      <p:sp>
        <p:nvSpPr>
          <p:cNvPr id="18437"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366692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a:xfrm>
            <a:off x="457200" y="115888"/>
            <a:ext cx="8229600" cy="1143000"/>
          </a:xfrm>
        </p:spPr>
        <p:txBody>
          <a:bodyPr/>
          <a:lstStyle/>
          <a:p>
            <a:r>
              <a:rPr lang="en-US" altLang="zh-TW" smtClean="0">
                <a:solidFill>
                  <a:srgbClr val="4F81BD"/>
                </a:solidFill>
              </a:rPr>
              <a:t>What is an opinion?</a:t>
            </a:r>
            <a:endParaRPr lang="zh-TW" altLang="en-US" smtClean="0">
              <a:solidFill>
                <a:srgbClr val="4F81BD"/>
              </a:solidFill>
            </a:endParaRPr>
          </a:p>
        </p:txBody>
      </p:sp>
      <p:sp>
        <p:nvSpPr>
          <p:cNvPr id="19459" name="內容版面配置區 2"/>
          <p:cNvSpPr>
            <a:spLocks noGrp="1"/>
          </p:cNvSpPr>
          <p:nvPr>
            <p:ph idx="1"/>
          </p:nvPr>
        </p:nvSpPr>
        <p:spPr>
          <a:xfrm>
            <a:off x="250825" y="1412875"/>
            <a:ext cx="8642350" cy="5040313"/>
          </a:xfrm>
        </p:spPr>
        <p:txBody>
          <a:bodyPr/>
          <a:lstStyle/>
          <a:p>
            <a:r>
              <a:rPr lang="en-US" altLang="zh-TW" sz="2400" smtClean="0"/>
              <a:t>Id: </a:t>
            </a:r>
            <a:r>
              <a:rPr lang="en-US" altLang="zh-TW" sz="2400" b="1" smtClean="0">
                <a:solidFill>
                  <a:srgbClr val="604A7B"/>
                </a:solidFill>
              </a:rPr>
              <a:t>Abc123</a:t>
            </a:r>
            <a:r>
              <a:rPr lang="en-US" altLang="zh-TW" sz="2400" smtClean="0"/>
              <a:t> on </a:t>
            </a:r>
            <a:r>
              <a:rPr lang="en-US" altLang="zh-TW" sz="2400" b="1" smtClean="0">
                <a:solidFill>
                  <a:srgbClr val="604A7B"/>
                </a:solidFill>
              </a:rPr>
              <a:t>5-1-2008</a:t>
            </a:r>
            <a:r>
              <a:rPr lang="en-US" altLang="zh-TW" sz="2400" smtClean="0"/>
              <a:t> “</a:t>
            </a:r>
            <a:r>
              <a:rPr lang="en-US" altLang="zh-TW" sz="2400" i="1" smtClean="0">
                <a:solidFill>
                  <a:srgbClr val="953735"/>
                </a:solidFill>
              </a:rPr>
              <a:t>I</a:t>
            </a:r>
            <a:r>
              <a:rPr lang="en-US" altLang="zh-TW" sz="2400" i="1" smtClean="0"/>
              <a:t> bought an </a:t>
            </a:r>
            <a:r>
              <a:rPr lang="en-US" altLang="zh-TW" sz="2400" i="1" smtClean="0">
                <a:solidFill>
                  <a:srgbClr val="FF0000"/>
                </a:solidFill>
              </a:rPr>
              <a:t>iPhone</a:t>
            </a:r>
            <a:r>
              <a:rPr lang="en-US" altLang="zh-TW" sz="2400" i="1" smtClean="0"/>
              <a:t> a few days ago. It is such a </a:t>
            </a:r>
            <a:r>
              <a:rPr lang="en-US" altLang="zh-TW" sz="2400" i="1" smtClean="0">
                <a:solidFill>
                  <a:srgbClr val="E46C0A"/>
                </a:solidFill>
              </a:rPr>
              <a:t>nice</a:t>
            </a:r>
            <a:r>
              <a:rPr lang="en-US" altLang="zh-TW" sz="2400" i="1" smtClean="0"/>
              <a:t> </a:t>
            </a:r>
            <a:r>
              <a:rPr lang="en-US" altLang="zh-TW" sz="2400" i="1" smtClean="0">
                <a:solidFill>
                  <a:srgbClr val="376092"/>
                </a:solidFill>
              </a:rPr>
              <a:t>phone</a:t>
            </a:r>
            <a:r>
              <a:rPr lang="en-US" altLang="zh-TW" sz="2400" i="1" smtClean="0"/>
              <a:t>. The </a:t>
            </a:r>
            <a:r>
              <a:rPr lang="en-US" altLang="zh-TW" sz="2400" i="1" smtClean="0">
                <a:solidFill>
                  <a:srgbClr val="376092"/>
                </a:solidFill>
              </a:rPr>
              <a:t>touch screen </a:t>
            </a:r>
            <a:r>
              <a:rPr lang="en-US" altLang="zh-TW" sz="2400" i="1" smtClean="0"/>
              <a:t>is really </a:t>
            </a:r>
            <a:r>
              <a:rPr lang="en-US" altLang="zh-TW" sz="2400" i="1" smtClean="0">
                <a:solidFill>
                  <a:srgbClr val="E46C0A"/>
                </a:solidFill>
              </a:rPr>
              <a:t>cool</a:t>
            </a:r>
            <a:r>
              <a:rPr lang="en-US" altLang="zh-TW" sz="2400" i="1" smtClean="0"/>
              <a:t>. The </a:t>
            </a:r>
            <a:r>
              <a:rPr lang="en-US" altLang="zh-TW" sz="2400" i="1" smtClean="0">
                <a:solidFill>
                  <a:srgbClr val="376092"/>
                </a:solidFill>
              </a:rPr>
              <a:t>voice quality</a:t>
            </a:r>
            <a:r>
              <a:rPr lang="en-US" altLang="zh-TW" sz="2400" i="1" smtClean="0"/>
              <a:t> is </a:t>
            </a:r>
            <a:r>
              <a:rPr lang="en-US" altLang="zh-TW" sz="2400" i="1" smtClean="0">
                <a:solidFill>
                  <a:srgbClr val="E46C0A"/>
                </a:solidFill>
              </a:rPr>
              <a:t>clear</a:t>
            </a:r>
            <a:r>
              <a:rPr lang="en-US" altLang="zh-TW" sz="2400" i="1" smtClean="0"/>
              <a:t> too. It is much </a:t>
            </a:r>
            <a:r>
              <a:rPr lang="en-US" altLang="zh-TW" sz="2400" i="1" smtClean="0">
                <a:solidFill>
                  <a:srgbClr val="E46C0A"/>
                </a:solidFill>
              </a:rPr>
              <a:t>better</a:t>
            </a:r>
            <a:r>
              <a:rPr lang="en-US" altLang="zh-TW" sz="2400" i="1" smtClean="0"/>
              <a:t> than my old </a:t>
            </a:r>
            <a:r>
              <a:rPr lang="en-US" altLang="zh-TW" sz="2400" i="1" smtClean="0">
                <a:solidFill>
                  <a:srgbClr val="FF0000"/>
                </a:solidFill>
              </a:rPr>
              <a:t>Blackberry</a:t>
            </a:r>
            <a:r>
              <a:rPr lang="en-US" altLang="zh-TW" sz="2400" i="1" smtClean="0"/>
              <a:t>, which was a </a:t>
            </a:r>
            <a:r>
              <a:rPr lang="en-US" altLang="zh-TW" sz="2400" i="1" smtClean="0">
                <a:solidFill>
                  <a:srgbClr val="E46C0A"/>
                </a:solidFill>
              </a:rPr>
              <a:t>terrible</a:t>
            </a:r>
            <a:r>
              <a:rPr lang="en-US" altLang="zh-TW" sz="2400" i="1" smtClean="0"/>
              <a:t> </a:t>
            </a:r>
            <a:r>
              <a:rPr lang="en-US" altLang="zh-TW" sz="2400" i="1" smtClean="0">
                <a:solidFill>
                  <a:srgbClr val="376092"/>
                </a:solidFill>
              </a:rPr>
              <a:t>phone</a:t>
            </a:r>
            <a:r>
              <a:rPr lang="en-US" altLang="zh-TW" sz="2400" i="1" smtClean="0"/>
              <a:t> and so </a:t>
            </a:r>
            <a:r>
              <a:rPr lang="en-US" altLang="zh-TW" sz="2400" i="1" smtClean="0">
                <a:solidFill>
                  <a:srgbClr val="E46C0A"/>
                </a:solidFill>
              </a:rPr>
              <a:t>difficult to type </a:t>
            </a:r>
            <a:r>
              <a:rPr lang="en-US" altLang="zh-TW" sz="2400" i="1" smtClean="0"/>
              <a:t>with its</a:t>
            </a:r>
            <a:r>
              <a:rPr lang="en-US" altLang="zh-TW" sz="2400" i="1" smtClean="0">
                <a:solidFill>
                  <a:srgbClr val="376092"/>
                </a:solidFill>
              </a:rPr>
              <a:t> tiny keys</a:t>
            </a:r>
            <a:r>
              <a:rPr lang="en-US" altLang="zh-TW" sz="2400" i="1" smtClean="0"/>
              <a:t>. However, </a:t>
            </a:r>
            <a:r>
              <a:rPr lang="en-US" altLang="zh-TW" sz="2400" i="1" smtClean="0">
                <a:solidFill>
                  <a:srgbClr val="953735"/>
                </a:solidFill>
              </a:rPr>
              <a:t>my mother </a:t>
            </a:r>
            <a:r>
              <a:rPr lang="en-US" altLang="zh-TW" sz="2400" i="1" smtClean="0"/>
              <a:t>was </a:t>
            </a:r>
            <a:r>
              <a:rPr lang="en-US" altLang="zh-TW" sz="2400" i="1" smtClean="0">
                <a:solidFill>
                  <a:srgbClr val="E46C0A"/>
                </a:solidFill>
              </a:rPr>
              <a:t>mad</a:t>
            </a:r>
            <a:r>
              <a:rPr lang="en-US" altLang="zh-TW" sz="2400" i="1" smtClean="0"/>
              <a:t> with me as I did not tell her before I bought the phone. She also thought the </a:t>
            </a:r>
            <a:r>
              <a:rPr lang="en-US" altLang="zh-TW" sz="2400" i="1" smtClean="0">
                <a:solidFill>
                  <a:srgbClr val="376092"/>
                </a:solidFill>
              </a:rPr>
              <a:t>phone</a:t>
            </a:r>
            <a:r>
              <a:rPr lang="en-US" altLang="zh-TW" sz="2400" i="1" smtClean="0"/>
              <a:t> was too </a:t>
            </a:r>
            <a:r>
              <a:rPr lang="en-US" altLang="zh-TW" sz="2400" i="1" smtClean="0">
                <a:solidFill>
                  <a:srgbClr val="E46C0A"/>
                </a:solidFill>
              </a:rPr>
              <a:t>expensive</a:t>
            </a:r>
            <a:r>
              <a:rPr lang="en-US" altLang="zh-TW" sz="2400" i="1" smtClean="0"/>
              <a:t>, …”</a:t>
            </a:r>
          </a:p>
          <a:p>
            <a:r>
              <a:rPr lang="en-US" altLang="zh-TW" sz="2400" smtClean="0"/>
              <a:t>One can look at this review/blog at the</a:t>
            </a:r>
          </a:p>
          <a:p>
            <a:pPr lvl="1"/>
            <a:r>
              <a:rPr lang="en-US" altLang="zh-TW" sz="2000" smtClean="0"/>
              <a:t>Document level</a:t>
            </a:r>
          </a:p>
          <a:p>
            <a:pPr lvl="2"/>
            <a:r>
              <a:rPr lang="en-US" altLang="zh-TW" sz="2000" smtClean="0"/>
              <a:t>Is this review + or -?</a:t>
            </a:r>
          </a:p>
          <a:p>
            <a:pPr lvl="1"/>
            <a:r>
              <a:rPr lang="en-US" altLang="zh-TW" sz="2000" smtClean="0"/>
              <a:t>Sentence level</a:t>
            </a:r>
          </a:p>
          <a:p>
            <a:pPr lvl="2"/>
            <a:r>
              <a:rPr lang="en-US" altLang="zh-TW" sz="2000" smtClean="0"/>
              <a:t>Is each sentence + or -?</a:t>
            </a:r>
          </a:p>
          <a:p>
            <a:pPr lvl="1"/>
            <a:r>
              <a:rPr lang="en-US" altLang="zh-TW" sz="2000" smtClean="0"/>
              <a:t>Entity and feature/aspect level</a:t>
            </a:r>
          </a:p>
          <a:p>
            <a:pPr lvl="1"/>
            <a:endParaRPr lang="zh-TW" altLang="en-US" sz="2000" smtClean="0"/>
          </a:p>
        </p:txBody>
      </p:sp>
      <p:sp>
        <p:nvSpPr>
          <p:cNvPr id="1946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5BD6A73-91D6-4E82-9FC4-CDB5E8B73059}" type="slidenum">
              <a:rPr lang="zh-TW" altLang="en-US" sz="1200" smtClean="0">
                <a:solidFill>
                  <a:srgbClr val="898989"/>
                </a:solidFill>
              </a:rPr>
              <a:pPr eaLnBrk="1" hangingPunct="1">
                <a:spcBef>
                  <a:spcPct val="0"/>
                </a:spcBef>
                <a:buFontTx/>
                <a:buNone/>
              </a:pPr>
              <a:t>35</a:t>
            </a:fld>
            <a:endParaRPr lang="zh-TW" altLang="en-US" sz="1200" smtClean="0">
              <a:solidFill>
                <a:srgbClr val="898989"/>
              </a:solidFill>
            </a:endParaRPr>
          </a:p>
        </p:txBody>
      </p:sp>
      <p:sp>
        <p:nvSpPr>
          <p:cNvPr id="19461" name="矩形 5"/>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5104985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457200" y="115888"/>
            <a:ext cx="8229600" cy="1143000"/>
          </a:xfrm>
        </p:spPr>
        <p:txBody>
          <a:bodyPr/>
          <a:lstStyle/>
          <a:p>
            <a:r>
              <a:rPr lang="en-US" altLang="zh-TW" smtClean="0">
                <a:solidFill>
                  <a:srgbClr val="4F81BD"/>
                </a:solidFill>
              </a:rPr>
              <a:t>Entity and aspect/feature level</a:t>
            </a:r>
            <a:endParaRPr lang="zh-TW" altLang="en-US" smtClean="0">
              <a:solidFill>
                <a:srgbClr val="4F81BD"/>
              </a:solidFill>
            </a:endParaRPr>
          </a:p>
        </p:txBody>
      </p:sp>
      <p:sp>
        <p:nvSpPr>
          <p:cNvPr id="20483" name="內容版面配置區 2"/>
          <p:cNvSpPr>
            <a:spLocks noGrp="1"/>
          </p:cNvSpPr>
          <p:nvPr>
            <p:ph idx="1"/>
          </p:nvPr>
        </p:nvSpPr>
        <p:spPr>
          <a:xfrm>
            <a:off x="250825" y="1412875"/>
            <a:ext cx="8642350" cy="5040313"/>
          </a:xfrm>
        </p:spPr>
        <p:txBody>
          <a:bodyPr/>
          <a:lstStyle/>
          <a:p>
            <a:r>
              <a:rPr lang="en-US" altLang="zh-TW" sz="2400" smtClean="0"/>
              <a:t>Id: </a:t>
            </a:r>
            <a:r>
              <a:rPr lang="en-US" altLang="zh-TW" sz="2400" b="1" smtClean="0">
                <a:solidFill>
                  <a:srgbClr val="604A7B"/>
                </a:solidFill>
              </a:rPr>
              <a:t>Abc123</a:t>
            </a:r>
            <a:r>
              <a:rPr lang="en-US" altLang="zh-TW" sz="2400" smtClean="0"/>
              <a:t> on </a:t>
            </a:r>
            <a:r>
              <a:rPr lang="en-US" altLang="zh-TW" sz="2400" b="1" smtClean="0">
                <a:solidFill>
                  <a:srgbClr val="604A7B"/>
                </a:solidFill>
              </a:rPr>
              <a:t>5-1-2008</a:t>
            </a:r>
            <a:r>
              <a:rPr lang="en-US" altLang="zh-TW" sz="2400" smtClean="0"/>
              <a:t> “</a:t>
            </a:r>
            <a:r>
              <a:rPr lang="en-US" altLang="zh-TW" sz="2400" i="1" smtClean="0">
                <a:solidFill>
                  <a:srgbClr val="953735"/>
                </a:solidFill>
              </a:rPr>
              <a:t>I</a:t>
            </a:r>
            <a:r>
              <a:rPr lang="en-US" altLang="zh-TW" sz="2400" i="1" smtClean="0"/>
              <a:t> bought an </a:t>
            </a:r>
            <a:r>
              <a:rPr lang="en-US" altLang="zh-TW" sz="2400" i="1" smtClean="0">
                <a:solidFill>
                  <a:srgbClr val="FF0000"/>
                </a:solidFill>
              </a:rPr>
              <a:t>iPhone</a:t>
            </a:r>
            <a:r>
              <a:rPr lang="en-US" altLang="zh-TW" sz="2400" i="1" smtClean="0"/>
              <a:t> a few days ago. It is such a </a:t>
            </a:r>
            <a:r>
              <a:rPr lang="en-US" altLang="zh-TW" sz="2400" i="1" smtClean="0">
                <a:solidFill>
                  <a:srgbClr val="E46C0A"/>
                </a:solidFill>
              </a:rPr>
              <a:t>nice</a:t>
            </a:r>
            <a:r>
              <a:rPr lang="en-US" altLang="zh-TW" sz="2400" i="1" smtClean="0"/>
              <a:t> </a:t>
            </a:r>
            <a:r>
              <a:rPr lang="en-US" altLang="zh-TW" sz="2400" i="1" smtClean="0">
                <a:solidFill>
                  <a:srgbClr val="376092"/>
                </a:solidFill>
              </a:rPr>
              <a:t>phone</a:t>
            </a:r>
            <a:r>
              <a:rPr lang="en-US" altLang="zh-TW" sz="2400" i="1" smtClean="0"/>
              <a:t>. The </a:t>
            </a:r>
            <a:r>
              <a:rPr lang="en-US" altLang="zh-TW" sz="2400" i="1" smtClean="0">
                <a:solidFill>
                  <a:srgbClr val="376092"/>
                </a:solidFill>
              </a:rPr>
              <a:t>touch screen </a:t>
            </a:r>
            <a:r>
              <a:rPr lang="en-US" altLang="zh-TW" sz="2400" i="1" smtClean="0"/>
              <a:t>is really </a:t>
            </a:r>
            <a:r>
              <a:rPr lang="en-US" altLang="zh-TW" sz="2400" i="1" smtClean="0">
                <a:solidFill>
                  <a:srgbClr val="E46C0A"/>
                </a:solidFill>
              </a:rPr>
              <a:t>cool</a:t>
            </a:r>
            <a:r>
              <a:rPr lang="en-US" altLang="zh-TW" sz="2400" i="1" smtClean="0"/>
              <a:t>. The </a:t>
            </a:r>
            <a:r>
              <a:rPr lang="en-US" altLang="zh-TW" sz="2400" i="1" smtClean="0">
                <a:solidFill>
                  <a:srgbClr val="376092"/>
                </a:solidFill>
              </a:rPr>
              <a:t>voice quality</a:t>
            </a:r>
            <a:r>
              <a:rPr lang="en-US" altLang="zh-TW" sz="2400" i="1" smtClean="0"/>
              <a:t> is </a:t>
            </a:r>
            <a:r>
              <a:rPr lang="en-US" altLang="zh-TW" sz="2400" i="1" smtClean="0">
                <a:solidFill>
                  <a:srgbClr val="E46C0A"/>
                </a:solidFill>
              </a:rPr>
              <a:t>clear</a:t>
            </a:r>
            <a:r>
              <a:rPr lang="en-US" altLang="zh-TW" sz="2400" i="1" smtClean="0"/>
              <a:t> too. It is much </a:t>
            </a:r>
            <a:r>
              <a:rPr lang="en-US" altLang="zh-TW" sz="2400" i="1" smtClean="0">
                <a:solidFill>
                  <a:srgbClr val="E46C0A"/>
                </a:solidFill>
              </a:rPr>
              <a:t>better</a:t>
            </a:r>
            <a:r>
              <a:rPr lang="en-US" altLang="zh-TW" sz="2400" i="1" smtClean="0"/>
              <a:t> than my old </a:t>
            </a:r>
            <a:r>
              <a:rPr lang="en-US" altLang="zh-TW" sz="2400" i="1" smtClean="0">
                <a:solidFill>
                  <a:srgbClr val="FF0000"/>
                </a:solidFill>
              </a:rPr>
              <a:t>Blackberry</a:t>
            </a:r>
            <a:r>
              <a:rPr lang="en-US" altLang="zh-TW" sz="2400" i="1" smtClean="0"/>
              <a:t>, which was a </a:t>
            </a:r>
            <a:r>
              <a:rPr lang="en-US" altLang="zh-TW" sz="2400" i="1" smtClean="0">
                <a:solidFill>
                  <a:srgbClr val="E46C0A"/>
                </a:solidFill>
              </a:rPr>
              <a:t>terrible</a:t>
            </a:r>
            <a:r>
              <a:rPr lang="en-US" altLang="zh-TW" sz="2400" i="1" smtClean="0"/>
              <a:t> </a:t>
            </a:r>
            <a:r>
              <a:rPr lang="en-US" altLang="zh-TW" sz="2400" i="1" smtClean="0">
                <a:solidFill>
                  <a:srgbClr val="376092"/>
                </a:solidFill>
              </a:rPr>
              <a:t>phone</a:t>
            </a:r>
            <a:r>
              <a:rPr lang="en-US" altLang="zh-TW" sz="2400" i="1" smtClean="0"/>
              <a:t> and so </a:t>
            </a:r>
            <a:r>
              <a:rPr lang="en-US" altLang="zh-TW" sz="2400" i="1" smtClean="0">
                <a:solidFill>
                  <a:srgbClr val="E46C0A"/>
                </a:solidFill>
              </a:rPr>
              <a:t>difficult to type </a:t>
            </a:r>
            <a:r>
              <a:rPr lang="en-US" altLang="zh-TW" sz="2400" i="1" smtClean="0"/>
              <a:t>with its</a:t>
            </a:r>
            <a:r>
              <a:rPr lang="en-US" altLang="zh-TW" sz="2400" i="1" smtClean="0">
                <a:solidFill>
                  <a:srgbClr val="376092"/>
                </a:solidFill>
              </a:rPr>
              <a:t> tiny keys</a:t>
            </a:r>
            <a:r>
              <a:rPr lang="en-US" altLang="zh-TW" sz="2400" i="1" smtClean="0"/>
              <a:t>. However, </a:t>
            </a:r>
            <a:r>
              <a:rPr lang="en-US" altLang="zh-TW" sz="2400" i="1" smtClean="0">
                <a:solidFill>
                  <a:srgbClr val="953735"/>
                </a:solidFill>
              </a:rPr>
              <a:t>my mother </a:t>
            </a:r>
            <a:r>
              <a:rPr lang="en-US" altLang="zh-TW" sz="2400" i="1" smtClean="0"/>
              <a:t>was </a:t>
            </a:r>
            <a:r>
              <a:rPr lang="en-US" altLang="zh-TW" sz="2400" i="1" smtClean="0">
                <a:solidFill>
                  <a:srgbClr val="E46C0A"/>
                </a:solidFill>
              </a:rPr>
              <a:t>mad</a:t>
            </a:r>
            <a:r>
              <a:rPr lang="en-US" altLang="zh-TW" sz="2400" i="1" smtClean="0"/>
              <a:t> with me as I did not tell her before I bought the phone. She also thought the </a:t>
            </a:r>
            <a:r>
              <a:rPr lang="en-US" altLang="zh-TW" sz="2400" i="1" smtClean="0">
                <a:solidFill>
                  <a:srgbClr val="376092"/>
                </a:solidFill>
              </a:rPr>
              <a:t>phone</a:t>
            </a:r>
            <a:r>
              <a:rPr lang="en-US" altLang="zh-TW" sz="2400" i="1" smtClean="0"/>
              <a:t> was too </a:t>
            </a:r>
            <a:r>
              <a:rPr lang="en-US" altLang="zh-TW" sz="2400" i="1" smtClean="0">
                <a:solidFill>
                  <a:srgbClr val="E46C0A"/>
                </a:solidFill>
              </a:rPr>
              <a:t>expensive</a:t>
            </a:r>
            <a:r>
              <a:rPr lang="en-US" altLang="zh-TW" sz="2400" i="1" smtClean="0"/>
              <a:t>, …”</a:t>
            </a:r>
          </a:p>
          <a:p>
            <a:r>
              <a:rPr lang="en-US" altLang="zh-TW" sz="2400" smtClean="0">
                <a:solidFill>
                  <a:srgbClr val="FF0000"/>
                </a:solidFill>
              </a:rPr>
              <a:t>What do we see?</a:t>
            </a:r>
          </a:p>
          <a:p>
            <a:pPr lvl="1"/>
            <a:r>
              <a:rPr lang="en-US" altLang="zh-TW" sz="2000" smtClean="0">
                <a:solidFill>
                  <a:srgbClr val="376092"/>
                </a:solidFill>
              </a:rPr>
              <a:t>Opinion targets</a:t>
            </a:r>
            <a:r>
              <a:rPr lang="en-US" altLang="zh-TW" sz="2000" smtClean="0"/>
              <a:t>: entities and their features/aspects</a:t>
            </a:r>
          </a:p>
          <a:p>
            <a:pPr lvl="1"/>
            <a:r>
              <a:rPr lang="en-US" altLang="zh-TW" sz="2000" smtClean="0">
                <a:solidFill>
                  <a:srgbClr val="376092"/>
                </a:solidFill>
              </a:rPr>
              <a:t>Sentiments</a:t>
            </a:r>
            <a:r>
              <a:rPr lang="en-US" altLang="zh-TW" sz="2000" smtClean="0"/>
              <a:t>: positive and negative</a:t>
            </a:r>
          </a:p>
          <a:p>
            <a:pPr lvl="1"/>
            <a:r>
              <a:rPr lang="en-US" altLang="zh-TW" sz="2000" smtClean="0">
                <a:solidFill>
                  <a:srgbClr val="376092"/>
                </a:solidFill>
              </a:rPr>
              <a:t>Opinion holders</a:t>
            </a:r>
            <a:r>
              <a:rPr lang="en-US" altLang="zh-TW" sz="2000" smtClean="0"/>
              <a:t>: persons who hold the opinions</a:t>
            </a:r>
          </a:p>
          <a:p>
            <a:pPr lvl="1"/>
            <a:r>
              <a:rPr lang="en-US" altLang="zh-TW" sz="2000" smtClean="0">
                <a:solidFill>
                  <a:srgbClr val="376092"/>
                </a:solidFill>
              </a:rPr>
              <a:t>Time</a:t>
            </a:r>
            <a:r>
              <a:rPr lang="en-US" altLang="zh-TW" sz="2000" smtClean="0"/>
              <a:t>: when opinion are expressed</a:t>
            </a:r>
          </a:p>
          <a:p>
            <a:pPr lvl="1"/>
            <a:endParaRPr lang="zh-TW" altLang="en-US" sz="2000" smtClean="0"/>
          </a:p>
        </p:txBody>
      </p:sp>
      <p:sp>
        <p:nvSpPr>
          <p:cNvPr id="2048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01D1D5D-A77F-462F-801F-08F4FCA524ED}" type="slidenum">
              <a:rPr lang="zh-TW" altLang="en-US" sz="1200" smtClean="0">
                <a:solidFill>
                  <a:srgbClr val="898989"/>
                </a:solidFill>
              </a:rPr>
              <a:pPr eaLnBrk="1" hangingPunct="1">
                <a:spcBef>
                  <a:spcPct val="0"/>
                </a:spcBef>
                <a:buFontTx/>
                <a:buNone/>
              </a:pPr>
              <a:t>36</a:t>
            </a:fld>
            <a:endParaRPr lang="zh-TW" altLang="en-US" sz="1200" smtClean="0">
              <a:solidFill>
                <a:srgbClr val="898989"/>
              </a:solidFill>
            </a:endParaRPr>
          </a:p>
        </p:txBody>
      </p:sp>
      <p:sp>
        <p:nvSpPr>
          <p:cNvPr id="20485"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7527500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a:xfrm>
            <a:off x="446088" y="115888"/>
            <a:ext cx="8229600" cy="779462"/>
          </a:xfrm>
        </p:spPr>
        <p:txBody>
          <a:bodyPr/>
          <a:lstStyle/>
          <a:p>
            <a:r>
              <a:rPr lang="en-US" altLang="zh-TW" smtClean="0">
                <a:solidFill>
                  <a:srgbClr val="4F81BD"/>
                </a:solidFill>
              </a:rPr>
              <a:t>Two main types of opinions</a:t>
            </a:r>
            <a:endParaRPr lang="zh-TW" altLang="en-US" smtClean="0">
              <a:solidFill>
                <a:srgbClr val="4F81BD"/>
              </a:solidFill>
            </a:endParaRPr>
          </a:p>
        </p:txBody>
      </p:sp>
      <p:sp>
        <p:nvSpPr>
          <p:cNvPr id="21507" name="內容版面配置區 2"/>
          <p:cNvSpPr>
            <a:spLocks noGrp="1"/>
          </p:cNvSpPr>
          <p:nvPr>
            <p:ph idx="1"/>
          </p:nvPr>
        </p:nvSpPr>
        <p:spPr>
          <a:xfrm>
            <a:off x="323850" y="981075"/>
            <a:ext cx="8496300" cy="5400675"/>
          </a:xfrm>
        </p:spPr>
        <p:txBody>
          <a:bodyPr/>
          <a:lstStyle/>
          <a:p>
            <a:r>
              <a:rPr lang="en-US" altLang="zh-TW" sz="2400" smtClean="0">
                <a:solidFill>
                  <a:srgbClr val="FF0000"/>
                </a:solidFill>
              </a:rPr>
              <a:t>Regular opinions</a:t>
            </a:r>
            <a:r>
              <a:rPr lang="en-US" altLang="zh-TW" sz="2400" smtClean="0"/>
              <a:t>: Sentiment/Opinion expressions on some target entities</a:t>
            </a:r>
          </a:p>
          <a:p>
            <a:pPr lvl="1"/>
            <a:r>
              <a:rPr lang="en-US" altLang="zh-TW" sz="2400" smtClean="0">
                <a:solidFill>
                  <a:srgbClr val="376092"/>
                </a:solidFill>
              </a:rPr>
              <a:t>Direct opinions</a:t>
            </a:r>
            <a:r>
              <a:rPr lang="en-US" altLang="zh-TW" sz="2400" smtClean="0"/>
              <a:t>: sentiment expressions on one object:</a:t>
            </a:r>
          </a:p>
          <a:p>
            <a:pPr lvl="2"/>
            <a:r>
              <a:rPr lang="en-US" altLang="zh-TW" smtClean="0"/>
              <a:t>“The </a:t>
            </a:r>
            <a:r>
              <a:rPr lang="en-US" altLang="zh-TW" smtClean="0">
                <a:solidFill>
                  <a:srgbClr val="376092"/>
                </a:solidFill>
              </a:rPr>
              <a:t>touch screen </a:t>
            </a:r>
            <a:r>
              <a:rPr lang="en-US" altLang="zh-TW" smtClean="0"/>
              <a:t>is really </a:t>
            </a:r>
            <a:r>
              <a:rPr lang="en-US" altLang="zh-TW" smtClean="0">
                <a:solidFill>
                  <a:srgbClr val="E46C0A"/>
                </a:solidFill>
              </a:rPr>
              <a:t>cool.</a:t>
            </a:r>
            <a:r>
              <a:rPr lang="en-US" altLang="zh-TW" smtClean="0"/>
              <a:t>”</a:t>
            </a:r>
          </a:p>
          <a:p>
            <a:pPr lvl="2"/>
            <a:r>
              <a:rPr lang="en-US" altLang="zh-TW" smtClean="0"/>
              <a:t>“The </a:t>
            </a:r>
            <a:r>
              <a:rPr lang="en-US" altLang="zh-TW" smtClean="0">
                <a:solidFill>
                  <a:srgbClr val="558ED5"/>
                </a:solidFill>
              </a:rPr>
              <a:t>picture quality </a:t>
            </a:r>
            <a:r>
              <a:rPr lang="en-US" altLang="zh-TW" smtClean="0"/>
              <a:t>of this </a:t>
            </a:r>
            <a:r>
              <a:rPr lang="en-US" altLang="zh-TW" smtClean="0">
                <a:solidFill>
                  <a:srgbClr val="376092"/>
                </a:solidFill>
              </a:rPr>
              <a:t>camera</a:t>
            </a:r>
            <a:r>
              <a:rPr lang="en-US" altLang="zh-TW" smtClean="0"/>
              <a:t> is </a:t>
            </a:r>
            <a:r>
              <a:rPr lang="en-US" altLang="zh-TW" smtClean="0">
                <a:solidFill>
                  <a:srgbClr val="E46C0A"/>
                </a:solidFill>
              </a:rPr>
              <a:t>great</a:t>
            </a:r>
            <a:r>
              <a:rPr lang="en-US" altLang="zh-TW" smtClean="0"/>
              <a:t>”</a:t>
            </a:r>
          </a:p>
          <a:p>
            <a:pPr lvl="1"/>
            <a:r>
              <a:rPr lang="en-US" altLang="zh-TW" sz="2400" smtClean="0">
                <a:solidFill>
                  <a:srgbClr val="376092"/>
                </a:solidFill>
              </a:rPr>
              <a:t>Indirect opinions</a:t>
            </a:r>
            <a:r>
              <a:rPr lang="en-US" altLang="zh-TW" sz="2400" smtClean="0"/>
              <a:t>: comparisons, relations expressing similarities or differences (objective or subjective) of more than one object</a:t>
            </a:r>
          </a:p>
          <a:p>
            <a:pPr lvl="2"/>
            <a:r>
              <a:rPr lang="en-US" altLang="zh-TW" smtClean="0"/>
              <a:t>“phone X is cheaper than phone Y.” (objective)</a:t>
            </a:r>
          </a:p>
          <a:p>
            <a:pPr lvl="2"/>
            <a:r>
              <a:rPr lang="en-US" altLang="zh-TW" smtClean="0"/>
              <a:t>“phone X is better than phone Y.” (subjective)</a:t>
            </a:r>
          </a:p>
          <a:p>
            <a:r>
              <a:rPr lang="en-US" altLang="zh-TW" sz="2400" smtClean="0">
                <a:solidFill>
                  <a:srgbClr val="FF0000"/>
                </a:solidFill>
              </a:rPr>
              <a:t>Comparative opinions</a:t>
            </a:r>
            <a:r>
              <a:rPr lang="en-US" altLang="zh-TW" sz="2400" smtClean="0"/>
              <a:t>: comparisons of more than one entity.</a:t>
            </a:r>
          </a:p>
          <a:p>
            <a:pPr lvl="1"/>
            <a:r>
              <a:rPr lang="en-US" altLang="zh-TW" sz="2400" smtClean="0"/>
              <a:t>“</a:t>
            </a:r>
            <a:r>
              <a:rPr lang="en-US" altLang="zh-TW" sz="2400" smtClean="0">
                <a:solidFill>
                  <a:srgbClr val="FF0000"/>
                </a:solidFill>
              </a:rPr>
              <a:t>iPhone</a:t>
            </a:r>
            <a:r>
              <a:rPr lang="en-US" altLang="zh-TW" sz="2400" smtClean="0"/>
              <a:t> is </a:t>
            </a:r>
            <a:r>
              <a:rPr lang="en-US" altLang="zh-TW" sz="2400" smtClean="0">
                <a:solidFill>
                  <a:srgbClr val="E46C0A"/>
                </a:solidFill>
              </a:rPr>
              <a:t>better</a:t>
            </a:r>
            <a:r>
              <a:rPr lang="en-US" altLang="zh-TW" sz="2400" smtClean="0"/>
              <a:t> than </a:t>
            </a:r>
            <a:r>
              <a:rPr lang="en-US" altLang="zh-TW" sz="2400" smtClean="0">
                <a:solidFill>
                  <a:srgbClr val="FF0000"/>
                </a:solidFill>
              </a:rPr>
              <a:t>Blackberry</a:t>
            </a:r>
            <a:r>
              <a:rPr lang="en-US" altLang="zh-TW" sz="2400" smtClean="0"/>
              <a:t>.”</a:t>
            </a:r>
            <a:endParaRPr lang="zh-TW" altLang="en-US" sz="2400" smtClean="0"/>
          </a:p>
        </p:txBody>
      </p:sp>
      <p:sp>
        <p:nvSpPr>
          <p:cNvPr id="2150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B6C666C-1E1F-46AE-913A-D28AA99B3E7F}" type="slidenum">
              <a:rPr lang="zh-TW" altLang="en-US" sz="1200" smtClean="0">
                <a:solidFill>
                  <a:srgbClr val="898989"/>
                </a:solidFill>
              </a:rPr>
              <a:pPr eaLnBrk="1" hangingPunct="1">
                <a:spcBef>
                  <a:spcPct val="0"/>
                </a:spcBef>
                <a:buFontTx/>
                <a:buNone/>
              </a:pPr>
              <a:t>37</a:t>
            </a:fld>
            <a:endParaRPr lang="zh-TW" altLang="en-US" sz="1200" smtClean="0">
              <a:solidFill>
                <a:srgbClr val="898989"/>
              </a:solidFill>
            </a:endParaRPr>
          </a:p>
        </p:txBody>
      </p:sp>
      <p:sp>
        <p:nvSpPr>
          <p:cNvPr id="21509"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6433208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a:xfrm>
            <a:off x="457200" y="274638"/>
            <a:ext cx="8229600" cy="633412"/>
          </a:xfrm>
        </p:spPr>
        <p:txBody>
          <a:bodyPr/>
          <a:lstStyle/>
          <a:p>
            <a:r>
              <a:rPr lang="en-US" altLang="zh-TW" smtClean="0">
                <a:solidFill>
                  <a:srgbClr val="4F81BD"/>
                </a:solidFill>
              </a:rPr>
              <a:t>Subjective and Objective</a:t>
            </a:r>
            <a:endParaRPr lang="zh-TW" altLang="en-US" smtClean="0">
              <a:solidFill>
                <a:srgbClr val="4F81BD"/>
              </a:solidFill>
            </a:endParaRPr>
          </a:p>
        </p:txBody>
      </p:sp>
      <p:sp>
        <p:nvSpPr>
          <p:cNvPr id="22531" name="內容版面配置區 2"/>
          <p:cNvSpPr>
            <a:spLocks noGrp="1"/>
          </p:cNvSpPr>
          <p:nvPr>
            <p:ph idx="1"/>
          </p:nvPr>
        </p:nvSpPr>
        <p:spPr>
          <a:xfrm>
            <a:off x="323850" y="981075"/>
            <a:ext cx="8496300" cy="5472113"/>
          </a:xfrm>
        </p:spPr>
        <p:txBody>
          <a:bodyPr/>
          <a:lstStyle/>
          <a:p>
            <a:r>
              <a:rPr lang="en-US" altLang="zh-TW" sz="2400" smtClean="0">
                <a:solidFill>
                  <a:srgbClr val="FF0000"/>
                </a:solidFill>
              </a:rPr>
              <a:t>Objective</a:t>
            </a:r>
          </a:p>
          <a:p>
            <a:pPr lvl="1"/>
            <a:r>
              <a:rPr lang="en-US" altLang="zh-TW" sz="2400" smtClean="0"/>
              <a:t>An objective sentence expresses some </a:t>
            </a:r>
            <a:r>
              <a:rPr lang="en-US" altLang="zh-TW" sz="2400" smtClean="0">
                <a:solidFill>
                  <a:srgbClr val="FF0000"/>
                </a:solidFill>
              </a:rPr>
              <a:t>factual information</a:t>
            </a:r>
            <a:r>
              <a:rPr lang="en-US" altLang="zh-TW" sz="2400" smtClean="0"/>
              <a:t> about the world.</a:t>
            </a:r>
          </a:p>
          <a:p>
            <a:pPr lvl="1"/>
            <a:r>
              <a:rPr lang="en-US" altLang="zh-TW" sz="2400" smtClean="0"/>
              <a:t>“I </a:t>
            </a:r>
            <a:r>
              <a:rPr lang="en-US" altLang="zh-TW" sz="2400" smtClean="0">
                <a:solidFill>
                  <a:srgbClr val="953735"/>
                </a:solidFill>
              </a:rPr>
              <a:t>returned</a:t>
            </a:r>
            <a:r>
              <a:rPr lang="en-US" altLang="zh-TW" sz="2400" smtClean="0"/>
              <a:t> the phone yesterday.”</a:t>
            </a:r>
          </a:p>
          <a:p>
            <a:pPr lvl="1"/>
            <a:r>
              <a:rPr lang="en-US" altLang="zh-TW" sz="2400" smtClean="0"/>
              <a:t>Objective sentences can implicitly indicate opinions</a:t>
            </a:r>
          </a:p>
          <a:p>
            <a:pPr lvl="2"/>
            <a:r>
              <a:rPr lang="en-US" altLang="zh-TW" smtClean="0"/>
              <a:t>“The </a:t>
            </a:r>
            <a:r>
              <a:rPr lang="en-US" altLang="zh-TW" smtClean="0">
                <a:solidFill>
                  <a:srgbClr val="376092"/>
                </a:solidFill>
              </a:rPr>
              <a:t>earphone</a:t>
            </a:r>
            <a:r>
              <a:rPr lang="en-US" altLang="zh-TW" smtClean="0"/>
              <a:t> </a:t>
            </a:r>
            <a:r>
              <a:rPr lang="en-US" altLang="zh-TW" smtClean="0">
                <a:solidFill>
                  <a:srgbClr val="953735"/>
                </a:solidFill>
              </a:rPr>
              <a:t>broke</a:t>
            </a:r>
            <a:r>
              <a:rPr lang="en-US" altLang="zh-TW" smtClean="0"/>
              <a:t> in two days.”</a:t>
            </a:r>
          </a:p>
          <a:p>
            <a:r>
              <a:rPr lang="en-US" altLang="zh-TW" sz="2400" smtClean="0">
                <a:solidFill>
                  <a:srgbClr val="FF0000"/>
                </a:solidFill>
              </a:rPr>
              <a:t>Subjective</a:t>
            </a:r>
          </a:p>
          <a:p>
            <a:pPr lvl="1"/>
            <a:r>
              <a:rPr lang="en-US" altLang="zh-TW" sz="2400" smtClean="0"/>
              <a:t>A subjective sentence expresses some </a:t>
            </a:r>
            <a:r>
              <a:rPr lang="en-US" altLang="zh-TW" sz="2400" smtClean="0">
                <a:solidFill>
                  <a:srgbClr val="FF0000"/>
                </a:solidFill>
              </a:rPr>
              <a:t>personal feelings</a:t>
            </a:r>
            <a:r>
              <a:rPr lang="en-US" altLang="zh-TW" sz="2400" smtClean="0"/>
              <a:t> or </a:t>
            </a:r>
            <a:r>
              <a:rPr lang="en-US" altLang="zh-TW" sz="2400" smtClean="0">
                <a:solidFill>
                  <a:srgbClr val="FF0000"/>
                </a:solidFill>
              </a:rPr>
              <a:t>beliefs</a:t>
            </a:r>
            <a:r>
              <a:rPr lang="en-US" altLang="zh-TW" sz="2400" smtClean="0"/>
              <a:t>.</a:t>
            </a:r>
          </a:p>
          <a:p>
            <a:pPr lvl="1"/>
            <a:r>
              <a:rPr lang="en-US" altLang="zh-TW" sz="2400" smtClean="0"/>
              <a:t>“The voice on my phone was </a:t>
            </a:r>
            <a:r>
              <a:rPr lang="en-US" altLang="zh-TW" sz="2400" smtClean="0">
                <a:solidFill>
                  <a:srgbClr val="E46C0A"/>
                </a:solidFill>
              </a:rPr>
              <a:t>not</a:t>
            </a:r>
            <a:r>
              <a:rPr lang="en-US" altLang="zh-TW" sz="2400" smtClean="0"/>
              <a:t> so </a:t>
            </a:r>
            <a:r>
              <a:rPr lang="en-US" altLang="zh-TW" sz="2400" smtClean="0">
                <a:solidFill>
                  <a:srgbClr val="E46C0A"/>
                </a:solidFill>
              </a:rPr>
              <a:t>clear</a:t>
            </a:r>
            <a:r>
              <a:rPr lang="en-US" altLang="zh-TW" sz="2400" smtClean="0"/>
              <a:t>”</a:t>
            </a:r>
          </a:p>
          <a:p>
            <a:pPr lvl="1"/>
            <a:r>
              <a:rPr lang="en-US" altLang="zh-TW" sz="2400" smtClean="0"/>
              <a:t>Not every subjective sentence contains an opinion</a:t>
            </a:r>
          </a:p>
          <a:p>
            <a:pPr lvl="2"/>
            <a:r>
              <a:rPr lang="en-US" altLang="zh-TW" smtClean="0"/>
              <a:t>“I wanted a phone with </a:t>
            </a:r>
            <a:r>
              <a:rPr lang="en-US" altLang="zh-TW" smtClean="0">
                <a:solidFill>
                  <a:srgbClr val="E46C0A"/>
                </a:solidFill>
              </a:rPr>
              <a:t>good</a:t>
            </a:r>
            <a:r>
              <a:rPr lang="en-US" altLang="zh-TW" smtClean="0"/>
              <a:t> </a:t>
            </a:r>
            <a:r>
              <a:rPr lang="en-US" altLang="zh-TW" smtClean="0">
                <a:solidFill>
                  <a:srgbClr val="376092"/>
                </a:solidFill>
              </a:rPr>
              <a:t>voice quality</a:t>
            </a:r>
            <a:r>
              <a:rPr lang="en-US" altLang="zh-TW" smtClean="0"/>
              <a:t>”</a:t>
            </a:r>
          </a:p>
          <a:p>
            <a:r>
              <a:rPr lang="en-US" altLang="zh-TW" sz="2400" smtClean="0"/>
              <a:t> </a:t>
            </a:r>
            <a:r>
              <a:rPr lang="en-US" altLang="zh-TW" sz="2400" smtClean="0">
                <a:sym typeface="Wingdings" pitchFamily="2" charset="2"/>
              </a:rPr>
              <a:t> </a:t>
            </a:r>
            <a:r>
              <a:rPr lang="en-US" altLang="zh-TW" sz="2400" smtClean="0">
                <a:solidFill>
                  <a:srgbClr val="FF0000"/>
                </a:solidFill>
                <a:sym typeface="Wingdings" pitchFamily="2" charset="2"/>
              </a:rPr>
              <a:t>Subjective analysis</a:t>
            </a:r>
            <a:endParaRPr lang="zh-TW" altLang="en-US" sz="2400" smtClean="0">
              <a:solidFill>
                <a:srgbClr val="FF0000"/>
              </a:solidFill>
            </a:endParaRPr>
          </a:p>
        </p:txBody>
      </p:sp>
      <p:sp>
        <p:nvSpPr>
          <p:cNvPr id="2253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E1BEF5C-A8FB-4A12-88EF-D04B134D5D80}" type="slidenum">
              <a:rPr lang="zh-TW" altLang="en-US" sz="1200" smtClean="0">
                <a:solidFill>
                  <a:srgbClr val="898989"/>
                </a:solidFill>
              </a:rPr>
              <a:pPr eaLnBrk="1" hangingPunct="1">
                <a:spcBef>
                  <a:spcPct val="0"/>
                </a:spcBef>
                <a:buFontTx/>
                <a:buNone/>
              </a:pPr>
              <a:t>38</a:t>
            </a:fld>
            <a:endParaRPr lang="zh-TW" altLang="en-US" sz="1200" smtClean="0">
              <a:solidFill>
                <a:srgbClr val="898989"/>
              </a:solidFill>
            </a:endParaRPr>
          </a:p>
        </p:txBody>
      </p:sp>
      <p:sp>
        <p:nvSpPr>
          <p:cNvPr id="22533"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8603595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187450" y="2349500"/>
            <a:ext cx="3024188" cy="3959225"/>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mtClean="0">
              <a:solidFill>
                <a:srgbClr val="403152"/>
              </a:solidFill>
              <a:latin typeface="Calibri" pitchFamily="34" charset="0"/>
            </a:endParaRPr>
          </a:p>
        </p:txBody>
      </p:sp>
      <p:sp>
        <p:nvSpPr>
          <p:cNvPr id="10" name="矩形 9"/>
          <p:cNvSpPr/>
          <p:nvPr/>
        </p:nvSpPr>
        <p:spPr>
          <a:xfrm>
            <a:off x="4356100" y="2349500"/>
            <a:ext cx="3024188" cy="3959225"/>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mtClean="0">
              <a:solidFill>
                <a:srgbClr val="403152"/>
              </a:solidFill>
              <a:latin typeface="Calibri" pitchFamily="34" charset="0"/>
            </a:endParaRPr>
          </a:p>
        </p:txBody>
      </p:sp>
      <p:sp>
        <p:nvSpPr>
          <p:cNvPr id="23556" name="標題 1"/>
          <p:cNvSpPr>
            <a:spLocks noGrp="1"/>
          </p:cNvSpPr>
          <p:nvPr>
            <p:ph type="title"/>
          </p:nvPr>
        </p:nvSpPr>
        <p:spPr>
          <a:xfrm>
            <a:off x="457200" y="188913"/>
            <a:ext cx="8229600" cy="1800225"/>
          </a:xfrm>
        </p:spPr>
        <p:txBody>
          <a:bodyPr/>
          <a:lstStyle/>
          <a:p>
            <a:r>
              <a:rPr lang="en-US" altLang="zh-TW" smtClean="0">
                <a:solidFill>
                  <a:schemeClr val="accent1"/>
                </a:solidFill>
              </a:rPr>
              <a:t>Sentiment Analysis</a:t>
            </a:r>
            <a:br>
              <a:rPr lang="en-US" altLang="zh-TW" smtClean="0">
                <a:solidFill>
                  <a:schemeClr val="accent1"/>
                </a:solidFill>
              </a:rPr>
            </a:br>
            <a:r>
              <a:rPr lang="en-US" altLang="zh-TW" smtClean="0">
                <a:solidFill>
                  <a:schemeClr val="accent1"/>
                </a:solidFill>
              </a:rPr>
              <a:t>vs.</a:t>
            </a:r>
            <a:br>
              <a:rPr lang="en-US" altLang="zh-TW" smtClean="0">
                <a:solidFill>
                  <a:schemeClr val="accent1"/>
                </a:solidFill>
              </a:rPr>
            </a:br>
            <a:r>
              <a:rPr lang="en-US" altLang="zh-TW" smtClean="0">
                <a:solidFill>
                  <a:schemeClr val="accent1"/>
                </a:solidFill>
              </a:rPr>
              <a:t>Subjectivity Analysis</a:t>
            </a:r>
            <a:endParaRPr lang="zh-TW" altLang="en-US" smtClean="0">
              <a:solidFill>
                <a:schemeClr val="accent1"/>
              </a:solidFill>
            </a:endParaRPr>
          </a:p>
        </p:txBody>
      </p:sp>
      <p:sp>
        <p:nvSpPr>
          <p:cNvPr id="2355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D0A0C52-48AE-4BD2-95A1-760547F5B8F2}" type="slidenum">
              <a:rPr lang="zh-TW" altLang="en-US" sz="1200" smtClean="0">
                <a:solidFill>
                  <a:srgbClr val="898989"/>
                </a:solidFill>
              </a:rPr>
              <a:pPr eaLnBrk="1" hangingPunct="1">
                <a:spcBef>
                  <a:spcPct val="0"/>
                </a:spcBef>
                <a:buFontTx/>
                <a:buNone/>
              </a:pPr>
              <a:t>39</a:t>
            </a:fld>
            <a:endParaRPr lang="zh-TW" altLang="en-US" sz="1200" smtClean="0">
              <a:solidFill>
                <a:srgbClr val="898989"/>
              </a:solidFill>
            </a:endParaRPr>
          </a:p>
        </p:txBody>
      </p:sp>
      <p:sp>
        <p:nvSpPr>
          <p:cNvPr id="5" name="矩形 4"/>
          <p:cNvSpPr/>
          <p:nvPr/>
        </p:nvSpPr>
        <p:spPr>
          <a:xfrm>
            <a:off x="1331913" y="3284538"/>
            <a:ext cx="2592387" cy="865187"/>
          </a:xfrm>
          <a:prstGeom prst="rect">
            <a:avLst/>
          </a:prstGeom>
          <a:solidFill>
            <a:srgbClr val="CCFF9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00B050"/>
                </a:solidFill>
                <a:latin typeface="Calibri" pitchFamily="34" charset="0"/>
              </a:rPr>
              <a:t>Positive</a:t>
            </a:r>
            <a:endParaRPr lang="zh-TW" altLang="en-US" smtClean="0">
              <a:solidFill>
                <a:srgbClr val="00B050"/>
              </a:solidFill>
              <a:latin typeface="Calibri" pitchFamily="34" charset="0"/>
            </a:endParaRPr>
          </a:p>
        </p:txBody>
      </p:sp>
      <p:sp>
        <p:nvSpPr>
          <p:cNvPr id="6" name="矩形 5"/>
          <p:cNvSpPr/>
          <p:nvPr/>
        </p:nvSpPr>
        <p:spPr>
          <a:xfrm>
            <a:off x="1331913" y="4292600"/>
            <a:ext cx="2592387" cy="865188"/>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FF0000"/>
                </a:solidFill>
                <a:latin typeface="Calibri" pitchFamily="34" charset="0"/>
              </a:rPr>
              <a:t>Negative</a:t>
            </a:r>
            <a:endParaRPr lang="zh-TW" altLang="en-US" smtClean="0">
              <a:solidFill>
                <a:srgbClr val="FF0000"/>
              </a:solidFill>
              <a:latin typeface="Calibri" pitchFamily="34" charset="0"/>
            </a:endParaRPr>
          </a:p>
        </p:txBody>
      </p:sp>
      <p:sp>
        <p:nvSpPr>
          <p:cNvPr id="7" name="矩形 6"/>
          <p:cNvSpPr/>
          <p:nvPr/>
        </p:nvSpPr>
        <p:spPr>
          <a:xfrm>
            <a:off x="1331913" y="5300663"/>
            <a:ext cx="2592387" cy="865187"/>
          </a:xfrm>
          <a:prstGeom prst="rect">
            <a:avLst/>
          </a:prstGeom>
          <a:solidFill>
            <a:schemeClr val="accent5">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376092"/>
                </a:solidFill>
                <a:latin typeface="Calibri" pitchFamily="34" charset="0"/>
              </a:rPr>
              <a:t>Neutral</a:t>
            </a:r>
            <a:endParaRPr lang="zh-TW" altLang="en-US" smtClean="0">
              <a:solidFill>
                <a:srgbClr val="376092"/>
              </a:solidFill>
              <a:latin typeface="Calibri" pitchFamily="34" charset="0"/>
            </a:endParaRPr>
          </a:p>
        </p:txBody>
      </p:sp>
      <p:sp>
        <p:nvSpPr>
          <p:cNvPr id="8" name="矩形 7"/>
          <p:cNvSpPr/>
          <p:nvPr/>
        </p:nvSpPr>
        <p:spPr>
          <a:xfrm>
            <a:off x="4643438" y="5300663"/>
            <a:ext cx="2592387" cy="865187"/>
          </a:xfrm>
          <a:prstGeom prst="rect">
            <a:avLst/>
          </a:prstGeom>
          <a:solidFill>
            <a:schemeClr val="accent5">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376092"/>
                </a:solidFill>
                <a:latin typeface="Calibri" pitchFamily="34" charset="0"/>
              </a:rPr>
              <a:t>Objective</a:t>
            </a:r>
            <a:endParaRPr lang="zh-TW" altLang="en-US" smtClean="0">
              <a:solidFill>
                <a:srgbClr val="376092"/>
              </a:solidFill>
              <a:latin typeface="Calibri" pitchFamily="34" charset="0"/>
            </a:endParaRPr>
          </a:p>
        </p:txBody>
      </p:sp>
      <p:sp>
        <p:nvSpPr>
          <p:cNvPr id="9" name="矩形 8"/>
          <p:cNvSpPr/>
          <p:nvPr/>
        </p:nvSpPr>
        <p:spPr>
          <a:xfrm>
            <a:off x="4643438" y="3284538"/>
            <a:ext cx="2592387" cy="1873250"/>
          </a:xfrm>
          <a:prstGeom prst="rect">
            <a:avLst/>
          </a:prstGeom>
          <a:solidFill>
            <a:schemeClr val="accent4">
              <a:lumMod val="20000"/>
              <a:lumOff val="80000"/>
            </a:schemeClr>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solidFill>
                  <a:srgbClr val="800080"/>
                </a:solidFill>
                <a:latin typeface="Calibri" pitchFamily="34" charset="0"/>
              </a:rPr>
              <a:t>Subjective</a:t>
            </a:r>
            <a:endParaRPr lang="zh-TW" altLang="en-US" smtClean="0">
              <a:solidFill>
                <a:srgbClr val="800080"/>
              </a:solidFill>
              <a:latin typeface="Calibri" pitchFamily="34" charset="0"/>
            </a:endParaRPr>
          </a:p>
        </p:txBody>
      </p:sp>
      <p:sp>
        <p:nvSpPr>
          <p:cNvPr id="23563" name="矩形 11"/>
          <p:cNvSpPr>
            <a:spLocks noChangeArrowheads="1"/>
          </p:cNvSpPr>
          <p:nvPr/>
        </p:nvSpPr>
        <p:spPr bwMode="auto">
          <a:xfrm>
            <a:off x="1331913" y="2349500"/>
            <a:ext cx="2592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rPr>
              <a:t>Sentiment Analysis</a:t>
            </a:r>
          </a:p>
        </p:txBody>
      </p:sp>
      <p:sp>
        <p:nvSpPr>
          <p:cNvPr id="23564" name="矩形 12"/>
          <p:cNvSpPr>
            <a:spLocks noChangeArrowheads="1"/>
          </p:cNvSpPr>
          <p:nvPr/>
        </p:nvSpPr>
        <p:spPr bwMode="auto">
          <a:xfrm>
            <a:off x="4643438" y="2349500"/>
            <a:ext cx="2592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latin typeface="Arial" charset="0"/>
              </a:rPr>
              <a:t>Subjectivity Analysis</a:t>
            </a:r>
          </a:p>
        </p:txBody>
      </p:sp>
      <p:sp>
        <p:nvSpPr>
          <p:cNvPr id="15" name="矩形 14"/>
          <p:cNvSpPr/>
          <p:nvPr/>
        </p:nvSpPr>
        <p:spPr>
          <a:xfrm>
            <a:off x="1187450" y="3213100"/>
            <a:ext cx="6192838" cy="201612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mtClean="0">
              <a:solidFill>
                <a:srgbClr val="403152"/>
              </a:solidFill>
              <a:latin typeface="Calibri" pitchFamily="34" charset="0"/>
            </a:endParaRPr>
          </a:p>
        </p:txBody>
      </p:sp>
      <p:sp>
        <p:nvSpPr>
          <p:cNvPr id="16" name="矩形 15"/>
          <p:cNvSpPr/>
          <p:nvPr/>
        </p:nvSpPr>
        <p:spPr>
          <a:xfrm>
            <a:off x="1187450" y="5229225"/>
            <a:ext cx="6192838" cy="10795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mtClean="0">
              <a:solidFill>
                <a:srgbClr val="403152"/>
              </a:solidFill>
              <a:latin typeface="Calibri" pitchFamily="34" charset="0"/>
            </a:endParaRPr>
          </a:p>
        </p:txBody>
      </p:sp>
      <p:sp>
        <p:nvSpPr>
          <p:cNvPr id="17" name="矩形 16"/>
          <p:cNvSpPr/>
          <p:nvPr/>
        </p:nvSpPr>
        <p:spPr>
          <a:xfrm>
            <a:off x="1187450" y="2349500"/>
            <a:ext cx="6192838" cy="863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zh-TW" altLang="en-US" smtClean="0">
              <a:solidFill>
                <a:srgbClr val="403152"/>
              </a:solidFill>
              <a:latin typeface="Calibri" pitchFamily="34" charset="0"/>
            </a:endParaRPr>
          </a:p>
        </p:txBody>
      </p:sp>
    </p:spTree>
    <p:extLst>
      <p:ext uri="{BB962C8B-B14F-4D97-AF65-F5344CB8AC3E}">
        <p14:creationId xmlns:p14="http://schemas.microsoft.com/office/powerpoint/2010/main" val="18485233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Font typeface="Arial" pitchFamily="34" charset="0"/>
              <a:buNone/>
              <a:defRPr/>
            </a:pPr>
            <a:r>
              <a:rPr lang="zh-TW" altLang="en-US" sz="2600" dirty="0" smtClean="0"/>
              <a:t>週次 </a:t>
            </a:r>
            <a:r>
              <a:rPr lang="en-US" altLang="zh-TW" sz="2600" dirty="0" smtClean="0"/>
              <a:t>(Week)    </a:t>
            </a:r>
            <a:r>
              <a:rPr lang="zh-TW" altLang="en-US" sz="2600" dirty="0" smtClean="0"/>
              <a:t>日期 </a:t>
            </a:r>
            <a:r>
              <a:rPr lang="en-US" altLang="zh-TW" sz="2600" dirty="0" smtClean="0"/>
              <a:t>(Date)    </a:t>
            </a:r>
            <a:r>
              <a:rPr lang="zh-TW" altLang="en-US" sz="2600" dirty="0" smtClean="0"/>
              <a:t>內容 </a:t>
            </a:r>
            <a:r>
              <a:rPr lang="en-US" altLang="zh-TW" sz="2600" dirty="0" smtClean="0"/>
              <a:t>(Subject/Topics)</a:t>
            </a:r>
          </a:p>
          <a:p>
            <a:pPr>
              <a:buFont typeface="Arial" pitchFamily="34" charset="0"/>
              <a:buNone/>
              <a:defRPr/>
            </a:pPr>
            <a:r>
              <a:rPr lang="en-US" altLang="zh-TW" sz="2600" dirty="0">
                <a:solidFill>
                  <a:schemeClr val="accent5">
                    <a:lumMod val="75000"/>
                  </a:schemeClr>
                </a:solidFill>
              </a:rPr>
              <a:t>13   2016/12/09   </a:t>
            </a:r>
            <a:r>
              <a:rPr lang="zh-TW" altLang="en-US" sz="2600" dirty="0">
                <a:solidFill>
                  <a:schemeClr val="accent5">
                    <a:lumMod val="75000"/>
                  </a:schemeClr>
                </a:solidFill>
              </a:rPr>
              <a:t>大數據行銷個案分析 </a:t>
            </a:r>
            <a:r>
              <a:rPr lang="en-US" altLang="zh-TW" sz="2600" dirty="0">
                <a:solidFill>
                  <a:schemeClr val="accent5">
                    <a:lumMod val="75000"/>
                  </a:schemeClr>
                </a:solidFill>
              </a:rPr>
              <a:t>II </a:t>
            </a:r>
            <a:r>
              <a:rPr lang="en-US" altLang="zh-TW" sz="2600" dirty="0" smtClean="0">
                <a:solidFill>
                  <a:schemeClr val="accent5">
                    <a:lumMod val="75000"/>
                  </a:schemeClr>
                </a:solidFill>
              </a:rPr>
              <a:t/>
            </a:r>
            <a:br>
              <a:rPr lang="en-US" altLang="zh-TW" sz="2600" dirty="0" smtClean="0">
                <a:solidFill>
                  <a:schemeClr val="accent5">
                    <a:lumMod val="75000"/>
                  </a:schemeClr>
                </a:solidFill>
              </a:rPr>
            </a:br>
            <a:r>
              <a:rPr lang="en-US" altLang="zh-TW" sz="2600" dirty="0" smtClean="0">
                <a:solidFill>
                  <a:schemeClr val="accent5">
                    <a:lumMod val="75000"/>
                  </a:schemeClr>
                </a:solidFill>
              </a:rPr>
              <a:t>                           (</a:t>
            </a:r>
            <a:r>
              <a:rPr lang="en-US" altLang="zh-TW" sz="2600" dirty="0">
                <a:solidFill>
                  <a:schemeClr val="accent5">
                    <a:lumMod val="75000"/>
                  </a:schemeClr>
                </a:solidFill>
              </a:rPr>
              <a:t>Case Study on Big Data Marketing II)</a:t>
            </a:r>
          </a:p>
          <a:p>
            <a:pPr>
              <a:buFont typeface="Arial" pitchFamily="34" charset="0"/>
              <a:buNone/>
              <a:defRPr/>
            </a:pPr>
            <a:r>
              <a:rPr lang="en-US" altLang="zh-TW" sz="2600" dirty="0"/>
              <a:t>14   2016/12/16   </a:t>
            </a:r>
            <a:r>
              <a:rPr lang="zh-TW" altLang="en-US" sz="2600" dirty="0"/>
              <a:t>社會網絡分析量測與實務 </a:t>
            </a:r>
            <a:r>
              <a:rPr lang="en-US" altLang="zh-TW" sz="2600" dirty="0" smtClean="0"/>
              <a:t/>
            </a:r>
            <a:br>
              <a:rPr lang="en-US" altLang="zh-TW" sz="2600" dirty="0" smtClean="0"/>
            </a:br>
            <a:r>
              <a:rPr lang="en-US" altLang="zh-TW" sz="2600" dirty="0" smtClean="0"/>
              <a:t>                           </a:t>
            </a:r>
            <a:r>
              <a:rPr lang="en-US" altLang="zh-TW" sz="2100" dirty="0" smtClean="0"/>
              <a:t>(</a:t>
            </a:r>
            <a:r>
              <a:rPr lang="en-US" altLang="zh-TW" sz="2100" dirty="0"/>
              <a:t>Measurements and Practices of Social Network Analysis)</a:t>
            </a:r>
          </a:p>
          <a:p>
            <a:pPr>
              <a:buFont typeface="Arial" pitchFamily="34" charset="0"/>
              <a:buNone/>
              <a:defRPr/>
            </a:pPr>
            <a:r>
              <a:rPr lang="en-US" altLang="zh-TW" sz="2600" dirty="0">
                <a:solidFill>
                  <a:srgbClr val="FF0000"/>
                </a:solidFill>
              </a:rPr>
              <a:t>15   2016/12/23   </a:t>
            </a:r>
            <a:r>
              <a:rPr lang="zh-TW" altLang="en-US" sz="2600" dirty="0">
                <a:solidFill>
                  <a:srgbClr val="FF0000"/>
                </a:solidFill>
              </a:rPr>
              <a:t>大數據情感分析 </a:t>
            </a:r>
            <a:r>
              <a:rPr lang="en-US" altLang="zh-TW" sz="2600" dirty="0" smtClean="0">
                <a:solidFill>
                  <a:srgbClr val="FF0000"/>
                </a:solidFill>
              </a:rPr>
              <a:t/>
            </a:r>
            <a:br>
              <a:rPr lang="en-US" altLang="zh-TW" sz="2600" dirty="0" smtClean="0">
                <a:solidFill>
                  <a:srgbClr val="FF0000"/>
                </a:solidFill>
              </a:rPr>
            </a:br>
            <a:r>
              <a:rPr lang="en-US" altLang="zh-TW" sz="2600" dirty="0" smtClean="0">
                <a:solidFill>
                  <a:srgbClr val="FF0000"/>
                </a:solidFill>
              </a:rPr>
              <a:t>                           (</a:t>
            </a:r>
            <a:r>
              <a:rPr lang="en-US" altLang="zh-TW" sz="2600" dirty="0">
                <a:solidFill>
                  <a:srgbClr val="FF0000"/>
                </a:solidFill>
              </a:rPr>
              <a:t>Big Data Sentiment Analysis)</a:t>
            </a:r>
          </a:p>
          <a:p>
            <a:pPr>
              <a:buFont typeface="Arial" pitchFamily="34" charset="0"/>
              <a:buNone/>
              <a:defRPr/>
            </a:pPr>
            <a:r>
              <a:rPr lang="en-US" altLang="zh-TW" sz="2600" dirty="0"/>
              <a:t>16   2016/12/30   </a:t>
            </a:r>
            <a:r>
              <a:rPr lang="zh-TW" altLang="en-US" sz="2600" dirty="0"/>
              <a:t>金融科技行銷研究 </a:t>
            </a:r>
            <a:r>
              <a:rPr lang="en-US" altLang="zh-TW" sz="2600" dirty="0" smtClean="0"/>
              <a:t/>
            </a:r>
            <a:br>
              <a:rPr lang="en-US" altLang="zh-TW" sz="2600" dirty="0" smtClean="0"/>
            </a:br>
            <a:r>
              <a:rPr lang="en-US" altLang="zh-TW" sz="2600" dirty="0" smtClean="0"/>
              <a:t>                           (</a:t>
            </a:r>
            <a:r>
              <a:rPr lang="en-US" altLang="zh-TW" sz="2600" dirty="0" err="1"/>
              <a:t>FinTech</a:t>
            </a:r>
            <a:r>
              <a:rPr lang="en-US" altLang="zh-TW" sz="2600" dirty="0"/>
              <a:t> Marketing Research)</a:t>
            </a:r>
          </a:p>
          <a:p>
            <a:pPr>
              <a:buFont typeface="Arial" pitchFamily="34" charset="0"/>
              <a:buNone/>
              <a:defRPr/>
            </a:pPr>
            <a:r>
              <a:rPr lang="en-US" altLang="zh-TW" sz="2600" dirty="0">
                <a:solidFill>
                  <a:schemeClr val="accent6">
                    <a:lumMod val="50000"/>
                  </a:schemeClr>
                </a:solidFill>
              </a:rPr>
              <a:t>17   2017/01/06   </a:t>
            </a:r>
            <a:r>
              <a:rPr lang="zh-TW" altLang="en-US" sz="2600" dirty="0">
                <a:solidFill>
                  <a:schemeClr val="accent6">
                    <a:lumMod val="50000"/>
                  </a:schemeClr>
                </a:solidFill>
              </a:rPr>
              <a:t>期末報告 </a:t>
            </a:r>
            <a:r>
              <a:rPr lang="en-US" altLang="zh-TW" sz="2600" dirty="0">
                <a:solidFill>
                  <a:schemeClr val="accent6">
                    <a:lumMod val="50000"/>
                  </a:schemeClr>
                </a:solidFill>
              </a:rPr>
              <a:t>I (Term Project Presentation I)</a:t>
            </a:r>
          </a:p>
          <a:p>
            <a:pPr>
              <a:buFont typeface="Arial" pitchFamily="34" charset="0"/>
              <a:buNone/>
              <a:defRPr/>
            </a:pPr>
            <a:r>
              <a:rPr lang="en-US" altLang="zh-TW" sz="2600" dirty="0" smtClean="0">
                <a:solidFill>
                  <a:schemeClr val="accent6">
                    <a:lumMod val="50000"/>
                  </a:schemeClr>
                </a:solidFill>
              </a:rPr>
              <a:t>18   2017/01/13   </a:t>
            </a:r>
            <a:r>
              <a:rPr lang="zh-TW" altLang="en-US" sz="2600" dirty="0">
                <a:solidFill>
                  <a:schemeClr val="accent6">
                    <a:lumMod val="50000"/>
                  </a:schemeClr>
                </a:solidFill>
              </a:rPr>
              <a:t>期末報告 </a:t>
            </a:r>
            <a:r>
              <a:rPr lang="en-US" altLang="zh-TW" sz="2600" dirty="0">
                <a:solidFill>
                  <a:schemeClr val="accent6">
                    <a:lumMod val="50000"/>
                  </a:schemeClr>
                </a:solidFill>
              </a:rPr>
              <a:t>II (Term Project Presentation II) </a:t>
            </a:r>
            <a:endParaRPr lang="en-US" altLang="zh-TW" sz="2600" dirty="0" smtClean="0">
              <a:solidFill>
                <a:schemeClr val="accent6">
                  <a:lumMod val="50000"/>
                </a:schemeClr>
              </a:solidFill>
            </a:endParaRPr>
          </a:p>
          <a:p>
            <a:pPr>
              <a:buFont typeface="Arial" pitchFamily="34" charset="0"/>
              <a:buNone/>
              <a:defRPr/>
            </a:pPr>
            <a:endParaRPr lang="en-US" altLang="zh-TW" sz="2400" dirty="0"/>
          </a:p>
        </p:txBody>
      </p:sp>
      <p:sp>
        <p:nvSpPr>
          <p:cNvPr id="11267"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4400" b="1">
                <a:solidFill>
                  <a:schemeClr val="tx2"/>
                </a:solidFill>
                <a:ea typeface="標楷體" pitchFamily="65" charset="-120"/>
              </a:rPr>
              <a:t>課程大綱 </a:t>
            </a:r>
            <a:r>
              <a:rPr lang="en-US" altLang="zh-TW" sz="4400" b="1">
                <a:solidFill>
                  <a:schemeClr val="tx2"/>
                </a:solidFill>
                <a:ea typeface="標楷體" pitchFamily="65" charset="-120"/>
              </a:rPr>
              <a:t>(Syllabus)</a:t>
            </a:r>
            <a:endParaRPr lang="zh-TW" altLang="en-US" sz="4400" b="1">
              <a:solidFill>
                <a:schemeClr val="tx2"/>
              </a:solidFill>
              <a:ea typeface="標楷體" pitchFamily="65" charset="-120"/>
            </a:endParaRPr>
          </a:p>
        </p:txBody>
      </p:sp>
      <p:sp>
        <p:nvSpPr>
          <p:cNvPr id="11268"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4511091-A5C7-48B1-B326-9439DD4A5297}" type="slidenum">
              <a:rPr lang="zh-TW" altLang="en-US" sz="1200" smtClean="0">
                <a:solidFill>
                  <a:srgbClr val="898989"/>
                </a:solidFill>
              </a:rPr>
              <a:pPr eaLnBrk="1" hangingPunct="1">
                <a:spcBef>
                  <a:spcPct val="0"/>
                </a:spcBef>
                <a:buFontTx/>
                <a:buNone/>
              </a:pPr>
              <a:t>4</a:t>
            </a:fld>
            <a:endParaRPr lang="zh-TW" altLang="en-US" sz="1200" smtClean="0">
              <a:solidFill>
                <a:srgbClr val="898989"/>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a:xfrm>
            <a:off x="457200" y="203200"/>
            <a:ext cx="8229600" cy="849313"/>
          </a:xfrm>
        </p:spPr>
        <p:txBody>
          <a:bodyPr/>
          <a:lstStyle/>
          <a:p>
            <a:r>
              <a:rPr lang="en-US" altLang="zh-TW" smtClean="0">
                <a:solidFill>
                  <a:srgbClr val="4F81BD"/>
                </a:solidFill>
              </a:rPr>
              <a:t>A (regular) opinion</a:t>
            </a:r>
            <a:endParaRPr lang="zh-TW" altLang="en-US" smtClean="0">
              <a:solidFill>
                <a:srgbClr val="4F81BD"/>
              </a:solidFill>
            </a:endParaRPr>
          </a:p>
        </p:txBody>
      </p:sp>
      <p:sp>
        <p:nvSpPr>
          <p:cNvPr id="24579" name="內容版面配置區 2"/>
          <p:cNvSpPr>
            <a:spLocks noGrp="1"/>
          </p:cNvSpPr>
          <p:nvPr>
            <p:ph idx="1"/>
          </p:nvPr>
        </p:nvSpPr>
        <p:spPr>
          <a:xfrm>
            <a:off x="323850" y="1052513"/>
            <a:ext cx="8496300" cy="5329237"/>
          </a:xfrm>
        </p:spPr>
        <p:txBody>
          <a:bodyPr/>
          <a:lstStyle/>
          <a:p>
            <a:r>
              <a:rPr lang="en-US" altLang="zh-TW" smtClean="0">
                <a:solidFill>
                  <a:srgbClr val="FF0000"/>
                </a:solidFill>
              </a:rPr>
              <a:t>Opinion</a:t>
            </a:r>
            <a:r>
              <a:rPr lang="en-US" altLang="zh-TW" smtClean="0"/>
              <a:t> (a restricted definition)</a:t>
            </a:r>
          </a:p>
          <a:p>
            <a:pPr lvl="1"/>
            <a:r>
              <a:rPr lang="en-US" altLang="zh-TW" smtClean="0"/>
              <a:t>An opinion (regular opinion) is simply a </a:t>
            </a:r>
            <a:r>
              <a:rPr lang="en-US" altLang="zh-TW" smtClean="0">
                <a:solidFill>
                  <a:schemeClr val="accent2"/>
                </a:solidFill>
              </a:rPr>
              <a:t>positive or negative</a:t>
            </a:r>
            <a:r>
              <a:rPr lang="en-US" altLang="zh-TW" smtClean="0"/>
              <a:t> sentiment, view, attitude, emotion, or appraisal about </a:t>
            </a:r>
            <a:r>
              <a:rPr lang="en-US" altLang="zh-TW" smtClean="0">
                <a:solidFill>
                  <a:srgbClr val="376092"/>
                </a:solidFill>
              </a:rPr>
              <a:t>an entity</a:t>
            </a:r>
            <a:r>
              <a:rPr lang="en-US" altLang="zh-TW" smtClean="0"/>
              <a:t> or </a:t>
            </a:r>
            <a:r>
              <a:rPr lang="en-US" altLang="zh-TW" smtClean="0">
                <a:solidFill>
                  <a:srgbClr val="376092"/>
                </a:solidFill>
              </a:rPr>
              <a:t>an aspect of the entity</a:t>
            </a:r>
            <a:r>
              <a:rPr lang="en-US" altLang="zh-TW" smtClean="0"/>
              <a:t> from an </a:t>
            </a:r>
            <a:r>
              <a:rPr lang="en-US" altLang="zh-TW" smtClean="0">
                <a:solidFill>
                  <a:srgbClr val="00B050"/>
                </a:solidFill>
              </a:rPr>
              <a:t>opinion holder</a:t>
            </a:r>
            <a:r>
              <a:rPr lang="en-US" altLang="zh-TW" smtClean="0"/>
              <a:t>.</a:t>
            </a:r>
          </a:p>
          <a:p>
            <a:r>
              <a:rPr lang="en-US" altLang="zh-TW" smtClean="0">
                <a:solidFill>
                  <a:srgbClr val="FF0000"/>
                </a:solidFill>
              </a:rPr>
              <a:t>Sentiment orientation of an opinion</a:t>
            </a:r>
          </a:p>
          <a:p>
            <a:pPr lvl="1"/>
            <a:r>
              <a:rPr lang="en-US" altLang="zh-TW" smtClean="0">
                <a:solidFill>
                  <a:srgbClr val="376092"/>
                </a:solidFill>
              </a:rPr>
              <a:t>Positive, negative, or neutral </a:t>
            </a:r>
            <a:r>
              <a:rPr lang="en-US" altLang="zh-TW" smtClean="0"/>
              <a:t>(no opinion)</a:t>
            </a:r>
          </a:p>
          <a:p>
            <a:pPr lvl="1"/>
            <a:r>
              <a:rPr lang="en-US" altLang="zh-TW" smtClean="0"/>
              <a:t>Also called:</a:t>
            </a:r>
          </a:p>
          <a:p>
            <a:pPr lvl="2"/>
            <a:r>
              <a:rPr lang="en-US" altLang="zh-TW" smtClean="0">
                <a:solidFill>
                  <a:srgbClr val="FF0000"/>
                </a:solidFill>
              </a:rPr>
              <a:t>Opinion orientation</a:t>
            </a:r>
          </a:p>
          <a:p>
            <a:pPr lvl="2"/>
            <a:r>
              <a:rPr lang="en-US" altLang="zh-TW" smtClean="0">
                <a:solidFill>
                  <a:srgbClr val="FF0000"/>
                </a:solidFill>
              </a:rPr>
              <a:t>Semantic orientation</a:t>
            </a:r>
          </a:p>
          <a:p>
            <a:pPr lvl="2"/>
            <a:r>
              <a:rPr lang="en-US" altLang="zh-TW" smtClean="0">
                <a:solidFill>
                  <a:srgbClr val="FF0000"/>
                </a:solidFill>
              </a:rPr>
              <a:t>Sentiment polarity</a:t>
            </a:r>
          </a:p>
          <a:p>
            <a:pPr lvl="1"/>
            <a:endParaRPr lang="en-US" altLang="zh-TW" smtClean="0"/>
          </a:p>
          <a:p>
            <a:pPr lvl="2">
              <a:buFont typeface="Arial" charset="0"/>
              <a:buNone/>
            </a:pPr>
            <a:endParaRPr lang="zh-TW" altLang="en-US" smtClean="0"/>
          </a:p>
        </p:txBody>
      </p:sp>
      <p:sp>
        <p:nvSpPr>
          <p:cNvPr id="2458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B547C6EB-5846-46B6-A79D-9739C5BDB002}" type="slidenum">
              <a:rPr lang="zh-TW" altLang="en-US" sz="1200" smtClean="0">
                <a:solidFill>
                  <a:srgbClr val="898989"/>
                </a:solidFill>
              </a:rPr>
              <a:pPr eaLnBrk="1" hangingPunct="1">
                <a:spcBef>
                  <a:spcPct val="0"/>
                </a:spcBef>
                <a:buFontTx/>
                <a:buNone/>
              </a:pPr>
              <a:t>40</a:t>
            </a:fld>
            <a:endParaRPr lang="zh-TW" altLang="en-US" sz="1200" smtClean="0">
              <a:solidFill>
                <a:srgbClr val="898989"/>
              </a:solidFill>
            </a:endParaRPr>
          </a:p>
        </p:txBody>
      </p:sp>
      <p:sp>
        <p:nvSpPr>
          <p:cNvPr id="24581"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4863584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457200" y="274638"/>
            <a:ext cx="8229600" cy="706437"/>
          </a:xfrm>
        </p:spPr>
        <p:txBody>
          <a:bodyPr/>
          <a:lstStyle/>
          <a:p>
            <a:r>
              <a:rPr lang="en-US" altLang="zh-TW" smtClean="0">
                <a:solidFill>
                  <a:srgbClr val="4F81BD"/>
                </a:solidFill>
              </a:rPr>
              <a:t>Entity and aspect</a:t>
            </a:r>
            <a:endParaRPr lang="zh-TW" altLang="en-US" smtClean="0">
              <a:solidFill>
                <a:srgbClr val="4F81BD"/>
              </a:solidFill>
            </a:endParaRPr>
          </a:p>
        </p:txBody>
      </p:sp>
      <p:sp>
        <p:nvSpPr>
          <p:cNvPr id="25603" name="內容版面配置區 2"/>
          <p:cNvSpPr>
            <a:spLocks noGrp="1"/>
          </p:cNvSpPr>
          <p:nvPr>
            <p:ph idx="1"/>
          </p:nvPr>
        </p:nvSpPr>
        <p:spPr>
          <a:xfrm>
            <a:off x="457200" y="981075"/>
            <a:ext cx="8435975" cy="5472113"/>
          </a:xfrm>
        </p:spPr>
        <p:txBody>
          <a:bodyPr/>
          <a:lstStyle/>
          <a:p>
            <a:r>
              <a:rPr lang="en-US" altLang="zh-TW" smtClean="0"/>
              <a:t>Definition of </a:t>
            </a:r>
            <a:r>
              <a:rPr lang="en-US" altLang="zh-TW" smtClean="0">
                <a:solidFill>
                  <a:srgbClr val="FF0000"/>
                </a:solidFill>
              </a:rPr>
              <a:t>Entity</a:t>
            </a:r>
            <a:r>
              <a:rPr lang="en-US" altLang="zh-TW" smtClean="0"/>
              <a:t>:</a:t>
            </a:r>
          </a:p>
          <a:p>
            <a:pPr lvl="1"/>
            <a:r>
              <a:rPr lang="en-US" altLang="zh-TW" smtClean="0"/>
              <a:t>An </a:t>
            </a:r>
            <a:r>
              <a:rPr lang="en-US" altLang="zh-TW" i="1" smtClean="0">
                <a:solidFill>
                  <a:srgbClr val="FF0000"/>
                </a:solidFill>
              </a:rPr>
              <a:t>entity e </a:t>
            </a:r>
            <a:r>
              <a:rPr lang="en-US" altLang="zh-TW" smtClean="0"/>
              <a:t>is a product, person, event, organization, or topic.</a:t>
            </a:r>
          </a:p>
          <a:p>
            <a:pPr lvl="1"/>
            <a:r>
              <a:rPr lang="en-US" altLang="zh-TW" smtClean="0"/>
              <a:t>e is represented as</a:t>
            </a:r>
          </a:p>
          <a:p>
            <a:pPr lvl="2"/>
            <a:r>
              <a:rPr lang="en-US" altLang="zh-TW" smtClean="0"/>
              <a:t>A hierarchy of components, sub-components.</a:t>
            </a:r>
          </a:p>
          <a:p>
            <a:pPr lvl="2"/>
            <a:r>
              <a:rPr lang="en-US" altLang="zh-TW" smtClean="0"/>
              <a:t>Each node represents a components and is associated with a set of attributes of the components</a:t>
            </a:r>
          </a:p>
          <a:p>
            <a:r>
              <a:rPr lang="en-US" altLang="zh-TW" smtClean="0"/>
              <a:t>An opinion can be expressed on any node or attribute of the node</a:t>
            </a:r>
          </a:p>
          <a:p>
            <a:r>
              <a:rPr lang="en-US" altLang="zh-TW" smtClean="0">
                <a:solidFill>
                  <a:schemeClr val="accent1"/>
                </a:solidFill>
              </a:rPr>
              <a:t>Aspects(features)</a:t>
            </a:r>
          </a:p>
          <a:p>
            <a:pPr lvl="1"/>
            <a:r>
              <a:rPr lang="en-US" altLang="zh-TW" smtClean="0"/>
              <a:t>represent both components and attribute</a:t>
            </a:r>
            <a:endParaRPr lang="zh-TW" altLang="en-US" smtClean="0"/>
          </a:p>
        </p:txBody>
      </p:sp>
      <p:sp>
        <p:nvSpPr>
          <p:cNvPr id="2560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5C59DE1-DCAD-4545-9EBA-B623A6DE6A35}" type="slidenum">
              <a:rPr lang="zh-TW" altLang="en-US" sz="1200" smtClean="0">
                <a:solidFill>
                  <a:srgbClr val="898989"/>
                </a:solidFill>
              </a:rPr>
              <a:pPr eaLnBrk="1" hangingPunct="1">
                <a:spcBef>
                  <a:spcPct val="0"/>
                </a:spcBef>
                <a:buFontTx/>
                <a:buNone/>
              </a:pPr>
              <a:t>41</a:t>
            </a:fld>
            <a:endParaRPr lang="zh-TW" altLang="en-US" sz="1200" smtClean="0">
              <a:solidFill>
                <a:srgbClr val="898989"/>
              </a:solidFill>
            </a:endParaRPr>
          </a:p>
        </p:txBody>
      </p:sp>
      <p:sp>
        <p:nvSpPr>
          <p:cNvPr id="25605" name="矩形 10"/>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9035574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a:xfrm>
            <a:off x="457200" y="188913"/>
            <a:ext cx="8229600" cy="647700"/>
          </a:xfrm>
        </p:spPr>
        <p:txBody>
          <a:bodyPr/>
          <a:lstStyle/>
          <a:p>
            <a:r>
              <a:rPr lang="en-US" altLang="zh-TW" smtClean="0">
                <a:solidFill>
                  <a:srgbClr val="4F81BD"/>
                </a:solidFill>
              </a:rPr>
              <a:t>Opinion</a:t>
            </a:r>
            <a:r>
              <a:rPr lang="en-US" altLang="zh-TW" smtClean="0"/>
              <a:t> </a:t>
            </a:r>
            <a:r>
              <a:rPr lang="en-US" altLang="zh-TW" smtClean="0">
                <a:solidFill>
                  <a:srgbClr val="4F81BD"/>
                </a:solidFill>
              </a:rPr>
              <a:t>Definition</a:t>
            </a:r>
            <a:endParaRPr lang="zh-TW" altLang="en-US" smtClean="0">
              <a:solidFill>
                <a:srgbClr val="4F81BD"/>
              </a:solidFill>
            </a:endParaRPr>
          </a:p>
        </p:txBody>
      </p:sp>
      <p:sp>
        <p:nvSpPr>
          <p:cNvPr id="26627" name="內容版面配置區 2"/>
          <p:cNvSpPr>
            <a:spLocks noGrp="1"/>
          </p:cNvSpPr>
          <p:nvPr>
            <p:ph idx="1"/>
          </p:nvPr>
        </p:nvSpPr>
        <p:spPr>
          <a:xfrm>
            <a:off x="323850" y="908050"/>
            <a:ext cx="8569325" cy="5545138"/>
          </a:xfrm>
        </p:spPr>
        <p:txBody>
          <a:bodyPr/>
          <a:lstStyle/>
          <a:p>
            <a:r>
              <a:rPr lang="en-US" altLang="zh-TW" smtClean="0">
                <a:solidFill>
                  <a:srgbClr val="FF0000"/>
                </a:solidFill>
              </a:rPr>
              <a:t>An opinion is a quintuple</a:t>
            </a:r>
            <a:r>
              <a:rPr lang="en-US" altLang="zh-TW" smtClean="0"/>
              <a:t/>
            </a:r>
            <a:br>
              <a:rPr lang="en-US" altLang="zh-TW" smtClean="0"/>
            </a:br>
            <a:r>
              <a:rPr lang="en-US" altLang="zh-TW" smtClean="0"/>
              <a:t>(</a:t>
            </a:r>
            <a:r>
              <a:rPr lang="en-US" altLang="zh-TW" i="1" smtClean="0">
                <a:solidFill>
                  <a:srgbClr val="376092"/>
                </a:solidFill>
              </a:rPr>
              <a:t>e</a:t>
            </a:r>
            <a:r>
              <a:rPr lang="en-US" altLang="zh-TW" i="1" baseline="-25000" smtClean="0">
                <a:solidFill>
                  <a:srgbClr val="376092"/>
                </a:solidFill>
              </a:rPr>
              <a:t>j</a:t>
            </a:r>
            <a:r>
              <a:rPr lang="en-US" altLang="zh-TW" i="1" smtClean="0">
                <a:solidFill>
                  <a:srgbClr val="376092"/>
                </a:solidFill>
              </a:rPr>
              <a:t>, a</a:t>
            </a:r>
            <a:r>
              <a:rPr lang="en-US" altLang="zh-TW" i="1" baseline="-25000" smtClean="0">
                <a:solidFill>
                  <a:srgbClr val="376092"/>
                </a:solidFill>
              </a:rPr>
              <a:t>jk</a:t>
            </a:r>
            <a:r>
              <a:rPr lang="en-US" altLang="zh-TW" i="1" smtClean="0">
                <a:solidFill>
                  <a:srgbClr val="376092"/>
                </a:solidFill>
              </a:rPr>
              <a:t>, so</a:t>
            </a:r>
            <a:r>
              <a:rPr lang="en-US" altLang="zh-TW" i="1" baseline="-25000" smtClean="0">
                <a:solidFill>
                  <a:srgbClr val="376092"/>
                </a:solidFill>
              </a:rPr>
              <a:t>ijkl</a:t>
            </a:r>
            <a:r>
              <a:rPr lang="en-US" altLang="zh-TW" i="1" smtClean="0"/>
              <a:t>, h</a:t>
            </a:r>
            <a:r>
              <a:rPr lang="en-US" altLang="zh-TW" i="1" baseline="-25000" smtClean="0"/>
              <a:t>i</a:t>
            </a:r>
            <a:r>
              <a:rPr lang="en-US" altLang="zh-TW" i="1" smtClean="0"/>
              <a:t>, t</a:t>
            </a:r>
            <a:r>
              <a:rPr lang="en-US" altLang="zh-TW" i="1" baseline="-25000" smtClean="0"/>
              <a:t>l</a:t>
            </a:r>
            <a:r>
              <a:rPr lang="en-US" altLang="zh-TW" smtClean="0"/>
              <a:t>)</a:t>
            </a:r>
            <a:br>
              <a:rPr lang="en-US" altLang="zh-TW" smtClean="0"/>
            </a:br>
            <a:r>
              <a:rPr lang="en-US" altLang="zh-TW" smtClean="0"/>
              <a:t>where</a:t>
            </a:r>
          </a:p>
          <a:p>
            <a:pPr lvl="1"/>
            <a:r>
              <a:rPr lang="en-US" altLang="zh-TW" i="1" smtClean="0">
                <a:solidFill>
                  <a:srgbClr val="376092"/>
                </a:solidFill>
              </a:rPr>
              <a:t>e</a:t>
            </a:r>
            <a:r>
              <a:rPr lang="en-US" altLang="zh-TW" i="1" baseline="-25000" smtClean="0">
                <a:solidFill>
                  <a:srgbClr val="376092"/>
                </a:solidFill>
              </a:rPr>
              <a:t>j</a:t>
            </a:r>
            <a:r>
              <a:rPr lang="en-US" altLang="zh-TW" smtClean="0"/>
              <a:t> is a target </a:t>
            </a:r>
            <a:r>
              <a:rPr lang="en-US" altLang="zh-TW" smtClean="0">
                <a:solidFill>
                  <a:srgbClr val="376092"/>
                </a:solidFill>
              </a:rPr>
              <a:t>entity</a:t>
            </a:r>
            <a:r>
              <a:rPr lang="en-US" altLang="zh-TW" smtClean="0"/>
              <a:t>.</a:t>
            </a:r>
          </a:p>
          <a:p>
            <a:pPr lvl="1"/>
            <a:r>
              <a:rPr lang="en-US" altLang="zh-TW" i="1" smtClean="0">
                <a:solidFill>
                  <a:srgbClr val="376092"/>
                </a:solidFill>
              </a:rPr>
              <a:t>a</a:t>
            </a:r>
            <a:r>
              <a:rPr lang="en-US" altLang="zh-TW" i="1" baseline="-25000" smtClean="0">
                <a:solidFill>
                  <a:srgbClr val="376092"/>
                </a:solidFill>
              </a:rPr>
              <a:t>jk</a:t>
            </a:r>
            <a:r>
              <a:rPr lang="en-US" altLang="zh-TW" smtClean="0"/>
              <a:t> is an </a:t>
            </a:r>
            <a:r>
              <a:rPr lang="en-US" altLang="zh-TW" smtClean="0">
                <a:solidFill>
                  <a:srgbClr val="376092"/>
                </a:solidFill>
              </a:rPr>
              <a:t>aspect</a:t>
            </a:r>
            <a:r>
              <a:rPr lang="en-US" altLang="zh-TW" smtClean="0"/>
              <a:t>/feature of the entity </a:t>
            </a:r>
            <a:r>
              <a:rPr lang="en-US" altLang="zh-TW" i="1" smtClean="0">
                <a:solidFill>
                  <a:srgbClr val="376092"/>
                </a:solidFill>
              </a:rPr>
              <a:t>e</a:t>
            </a:r>
            <a:r>
              <a:rPr lang="en-US" altLang="zh-TW" i="1" baseline="-25000" smtClean="0">
                <a:solidFill>
                  <a:srgbClr val="376092"/>
                </a:solidFill>
              </a:rPr>
              <a:t>j</a:t>
            </a:r>
            <a:r>
              <a:rPr lang="en-US" altLang="zh-TW" smtClean="0"/>
              <a:t> .</a:t>
            </a:r>
          </a:p>
          <a:p>
            <a:pPr lvl="1"/>
            <a:r>
              <a:rPr lang="en-US" altLang="zh-TW" i="1" smtClean="0">
                <a:solidFill>
                  <a:srgbClr val="376092"/>
                </a:solidFill>
              </a:rPr>
              <a:t>so</a:t>
            </a:r>
            <a:r>
              <a:rPr lang="en-US" altLang="zh-TW" i="1" baseline="-25000" smtClean="0">
                <a:solidFill>
                  <a:srgbClr val="376092"/>
                </a:solidFill>
              </a:rPr>
              <a:t>ijkl</a:t>
            </a:r>
            <a:r>
              <a:rPr lang="en-US" altLang="zh-TW" smtClean="0"/>
              <a:t> is the </a:t>
            </a:r>
            <a:r>
              <a:rPr lang="en-US" altLang="zh-TW" smtClean="0">
                <a:solidFill>
                  <a:srgbClr val="376092"/>
                </a:solidFill>
              </a:rPr>
              <a:t>sentiment</a:t>
            </a:r>
            <a:r>
              <a:rPr lang="en-US" altLang="zh-TW" smtClean="0"/>
              <a:t> value of the </a:t>
            </a:r>
            <a:r>
              <a:rPr lang="en-US" altLang="zh-TW" smtClean="0">
                <a:solidFill>
                  <a:srgbClr val="376092"/>
                </a:solidFill>
              </a:rPr>
              <a:t>opinion</a:t>
            </a:r>
            <a:r>
              <a:rPr lang="en-US" altLang="zh-TW" smtClean="0"/>
              <a:t> from the opinion holder on feature of entity at time.</a:t>
            </a:r>
            <a:br>
              <a:rPr lang="en-US" altLang="zh-TW" smtClean="0"/>
            </a:br>
            <a:r>
              <a:rPr lang="en-US" altLang="zh-TW" i="1" smtClean="0">
                <a:solidFill>
                  <a:srgbClr val="376092"/>
                </a:solidFill>
              </a:rPr>
              <a:t> so</a:t>
            </a:r>
            <a:r>
              <a:rPr lang="en-US" altLang="zh-TW" i="1" baseline="-25000" smtClean="0">
                <a:solidFill>
                  <a:srgbClr val="376092"/>
                </a:solidFill>
              </a:rPr>
              <a:t>ijkl</a:t>
            </a:r>
            <a:r>
              <a:rPr lang="en-US" altLang="zh-TW" smtClean="0"/>
              <a:t> is +ve, -ve, or neu, or more granular ratings</a:t>
            </a:r>
          </a:p>
          <a:p>
            <a:pPr lvl="1"/>
            <a:r>
              <a:rPr lang="en-US" altLang="zh-TW" i="1" smtClean="0"/>
              <a:t>h</a:t>
            </a:r>
            <a:r>
              <a:rPr lang="en-US" altLang="zh-TW" i="1" baseline="-25000" smtClean="0"/>
              <a:t>i</a:t>
            </a:r>
            <a:r>
              <a:rPr lang="en-US" altLang="zh-TW" smtClean="0"/>
              <a:t> is an opinion </a:t>
            </a:r>
            <a:r>
              <a:rPr lang="en-US" altLang="zh-TW" smtClean="0">
                <a:solidFill>
                  <a:srgbClr val="376092"/>
                </a:solidFill>
              </a:rPr>
              <a:t>holder</a:t>
            </a:r>
            <a:r>
              <a:rPr lang="en-US" altLang="zh-TW" smtClean="0"/>
              <a:t>.</a:t>
            </a:r>
          </a:p>
          <a:p>
            <a:pPr lvl="1"/>
            <a:r>
              <a:rPr lang="en-US" altLang="zh-TW" i="1" smtClean="0"/>
              <a:t>t</a:t>
            </a:r>
            <a:r>
              <a:rPr lang="en-US" altLang="zh-TW" i="1" baseline="-25000" smtClean="0"/>
              <a:t>l</a:t>
            </a:r>
            <a:r>
              <a:rPr lang="en-US" altLang="zh-TW" smtClean="0"/>
              <a:t> is the </a:t>
            </a:r>
            <a:r>
              <a:rPr lang="en-US" altLang="zh-TW" smtClean="0">
                <a:solidFill>
                  <a:srgbClr val="376092"/>
                </a:solidFill>
              </a:rPr>
              <a:t>time</a:t>
            </a:r>
            <a:r>
              <a:rPr lang="en-US" altLang="zh-TW" smtClean="0"/>
              <a:t> when the opinion is expressed.</a:t>
            </a:r>
          </a:p>
          <a:p>
            <a:r>
              <a:rPr lang="en-US" altLang="zh-TW" smtClean="0"/>
              <a:t>(</a:t>
            </a:r>
            <a:r>
              <a:rPr lang="en-US" altLang="zh-TW" i="1" smtClean="0">
                <a:solidFill>
                  <a:srgbClr val="376092"/>
                </a:solidFill>
              </a:rPr>
              <a:t>e</a:t>
            </a:r>
            <a:r>
              <a:rPr lang="en-US" altLang="zh-TW" i="1" baseline="-25000" smtClean="0">
                <a:solidFill>
                  <a:srgbClr val="376092"/>
                </a:solidFill>
              </a:rPr>
              <a:t>j</a:t>
            </a:r>
            <a:r>
              <a:rPr lang="en-US" altLang="zh-TW" i="1" smtClean="0">
                <a:solidFill>
                  <a:srgbClr val="376092"/>
                </a:solidFill>
              </a:rPr>
              <a:t>, a</a:t>
            </a:r>
            <a:r>
              <a:rPr lang="en-US" altLang="zh-TW" i="1" baseline="-25000" smtClean="0">
                <a:solidFill>
                  <a:srgbClr val="376092"/>
                </a:solidFill>
              </a:rPr>
              <a:t>jk</a:t>
            </a:r>
            <a:r>
              <a:rPr lang="en-US" altLang="zh-TW" smtClean="0"/>
              <a:t>) is also called </a:t>
            </a:r>
            <a:r>
              <a:rPr lang="en-US" altLang="zh-TW" smtClean="0">
                <a:solidFill>
                  <a:srgbClr val="376092"/>
                </a:solidFill>
              </a:rPr>
              <a:t>opinion target</a:t>
            </a:r>
          </a:p>
          <a:p>
            <a:pPr lvl="1"/>
            <a:endParaRPr lang="en-US" altLang="zh-TW" smtClean="0"/>
          </a:p>
          <a:p>
            <a:pPr lvl="1"/>
            <a:endParaRPr lang="en-US" altLang="zh-TW" smtClean="0"/>
          </a:p>
          <a:p>
            <a:pPr lvl="1"/>
            <a:endParaRPr lang="en-US" altLang="zh-TW" smtClean="0"/>
          </a:p>
          <a:p>
            <a:pPr lvl="1"/>
            <a:endParaRPr lang="en-US" altLang="zh-TW" smtClean="0"/>
          </a:p>
          <a:p>
            <a:pPr lvl="1"/>
            <a:endParaRPr lang="en-US" altLang="zh-TW" smtClean="0"/>
          </a:p>
          <a:p>
            <a:pPr lvl="1"/>
            <a:endParaRPr lang="en-US" altLang="zh-TW" smtClean="0"/>
          </a:p>
          <a:p>
            <a:endParaRPr lang="en-US" altLang="zh-TW" smtClean="0"/>
          </a:p>
          <a:p>
            <a:endParaRPr lang="en-US" altLang="zh-TW" smtClean="0"/>
          </a:p>
          <a:p>
            <a:endParaRPr lang="zh-TW" altLang="en-US" smtClean="0"/>
          </a:p>
        </p:txBody>
      </p:sp>
      <p:sp>
        <p:nvSpPr>
          <p:cNvPr id="2662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C5B2394-13CA-44D5-BD60-8678957D81DE}" type="slidenum">
              <a:rPr lang="zh-TW" altLang="en-US" sz="1200" smtClean="0">
                <a:solidFill>
                  <a:srgbClr val="898989"/>
                </a:solidFill>
              </a:rPr>
              <a:pPr eaLnBrk="1" hangingPunct="1">
                <a:spcBef>
                  <a:spcPct val="0"/>
                </a:spcBef>
                <a:buFontTx/>
                <a:buNone/>
              </a:pPr>
              <a:t>42</a:t>
            </a:fld>
            <a:endParaRPr lang="zh-TW" altLang="en-US" sz="1200" smtClean="0">
              <a:solidFill>
                <a:srgbClr val="898989"/>
              </a:solidFill>
            </a:endParaRPr>
          </a:p>
        </p:txBody>
      </p:sp>
      <p:sp>
        <p:nvSpPr>
          <p:cNvPr id="26629"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2324378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p:txBody>
          <a:bodyPr/>
          <a:lstStyle/>
          <a:p>
            <a:r>
              <a:rPr lang="en-US" altLang="zh-TW" smtClean="0">
                <a:solidFill>
                  <a:srgbClr val="4F81BD"/>
                </a:solidFill>
              </a:rPr>
              <a:t>Terminologies</a:t>
            </a:r>
            <a:endParaRPr lang="zh-TW" altLang="en-US" smtClean="0">
              <a:solidFill>
                <a:srgbClr val="4F81BD"/>
              </a:solidFill>
            </a:endParaRPr>
          </a:p>
        </p:txBody>
      </p:sp>
      <p:sp>
        <p:nvSpPr>
          <p:cNvPr id="27651" name="內容版面配置區 2"/>
          <p:cNvSpPr>
            <a:spLocks noGrp="1"/>
          </p:cNvSpPr>
          <p:nvPr>
            <p:ph idx="1"/>
          </p:nvPr>
        </p:nvSpPr>
        <p:spPr/>
        <p:txBody>
          <a:bodyPr/>
          <a:lstStyle/>
          <a:p>
            <a:r>
              <a:rPr lang="en-US" altLang="zh-TW" smtClean="0">
                <a:solidFill>
                  <a:srgbClr val="FF0000"/>
                </a:solidFill>
              </a:rPr>
              <a:t>Entity</a:t>
            </a:r>
            <a:r>
              <a:rPr lang="en-US" altLang="zh-TW" smtClean="0"/>
              <a:t>: </a:t>
            </a:r>
            <a:r>
              <a:rPr lang="en-US" altLang="zh-TW" smtClean="0">
                <a:solidFill>
                  <a:srgbClr val="376092"/>
                </a:solidFill>
              </a:rPr>
              <a:t>object</a:t>
            </a:r>
          </a:p>
          <a:p>
            <a:r>
              <a:rPr lang="en-US" altLang="zh-TW" smtClean="0">
                <a:solidFill>
                  <a:srgbClr val="FF0000"/>
                </a:solidFill>
              </a:rPr>
              <a:t>Aspect</a:t>
            </a:r>
            <a:r>
              <a:rPr lang="en-US" altLang="zh-TW" smtClean="0"/>
              <a:t>: </a:t>
            </a:r>
            <a:r>
              <a:rPr lang="en-US" altLang="zh-TW" smtClean="0">
                <a:solidFill>
                  <a:srgbClr val="376092"/>
                </a:solidFill>
              </a:rPr>
              <a:t>feature, attribute, facet</a:t>
            </a:r>
          </a:p>
          <a:p>
            <a:r>
              <a:rPr lang="en-US" altLang="zh-TW" smtClean="0">
                <a:solidFill>
                  <a:srgbClr val="FF0000"/>
                </a:solidFill>
              </a:rPr>
              <a:t>Opinion holder</a:t>
            </a:r>
            <a:r>
              <a:rPr lang="en-US" altLang="zh-TW" smtClean="0"/>
              <a:t>: </a:t>
            </a:r>
            <a:r>
              <a:rPr lang="en-US" altLang="zh-TW" smtClean="0">
                <a:solidFill>
                  <a:srgbClr val="376092"/>
                </a:solidFill>
              </a:rPr>
              <a:t>opinion source</a:t>
            </a:r>
          </a:p>
          <a:p>
            <a:endParaRPr lang="en-US" altLang="zh-TW" smtClean="0"/>
          </a:p>
          <a:p>
            <a:r>
              <a:rPr lang="en-US" altLang="zh-TW" smtClean="0">
                <a:solidFill>
                  <a:srgbClr val="FF0000"/>
                </a:solidFill>
              </a:rPr>
              <a:t>Topic</a:t>
            </a:r>
            <a:r>
              <a:rPr lang="en-US" altLang="zh-TW" smtClean="0"/>
              <a:t>: </a:t>
            </a:r>
            <a:r>
              <a:rPr lang="en-US" altLang="zh-TW" smtClean="0">
                <a:solidFill>
                  <a:srgbClr val="376092"/>
                </a:solidFill>
              </a:rPr>
              <a:t>entity, aspect</a:t>
            </a:r>
          </a:p>
          <a:p>
            <a:endParaRPr lang="en-US" altLang="zh-TW" smtClean="0"/>
          </a:p>
          <a:p>
            <a:r>
              <a:rPr lang="en-US" altLang="zh-TW" smtClean="0"/>
              <a:t>Product features, political issues</a:t>
            </a:r>
            <a:endParaRPr lang="zh-TW" altLang="en-US" smtClean="0"/>
          </a:p>
        </p:txBody>
      </p:sp>
      <p:sp>
        <p:nvSpPr>
          <p:cNvPr id="2765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FC73404-98EF-4EAA-9C76-0B4D50E26DF0}" type="slidenum">
              <a:rPr lang="zh-TW" altLang="en-US" sz="1200" smtClean="0">
                <a:solidFill>
                  <a:srgbClr val="898989"/>
                </a:solidFill>
              </a:rPr>
              <a:pPr eaLnBrk="1" hangingPunct="1">
                <a:spcBef>
                  <a:spcPct val="0"/>
                </a:spcBef>
                <a:buFontTx/>
                <a:buNone/>
              </a:pPr>
              <a:t>43</a:t>
            </a:fld>
            <a:endParaRPr lang="zh-TW" altLang="en-US" sz="1200" smtClean="0">
              <a:solidFill>
                <a:srgbClr val="898989"/>
              </a:solidFill>
            </a:endParaRPr>
          </a:p>
        </p:txBody>
      </p:sp>
      <p:sp>
        <p:nvSpPr>
          <p:cNvPr id="27653"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1039763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p:txBody>
          <a:bodyPr/>
          <a:lstStyle/>
          <a:p>
            <a:r>
              <a:rPr lang="en-US" altLang="zh-TW" smtClean="0">
                <a:solidFill>
                  <a:schemeClr val="accent1"/>
                </a:solidFill>
              </a:rPr>
              <a:t>Subjectivity and Emotion</a:t>
            </a:r>
            <a:endParaRPr lang="zh-TW" altLang="en-US" smtClean="0">
              <a:solidFill>
                <a:schemeClr val="accent1"/>
              </a:solidFill>
            </a:endParaRPr>
          </a:p>
        </p:txBody>
      </p:sp>
      <p:sp>
        <p:nvSpPr>
          <p:cNvPr id="28675" name="內容版面配置區 2"/>
          <p:cNvSpPr>
            <a:spLocks noGrp="1"/>
          </p:cNvSpPr>
          <p:nvPr>
            <p:ph idx="1"/>
          </p:nvPr>
        </p:nvSpPr>
        <p:spPr>
          <a:xfrm>
            <a:off x="323850" y="1557338"/>
            <a:ext cx="8362950" cy="4708525"/>
          </a:xfrm>
        </p:spPr>
        <p:txBody>
          <a:bodyPr/>
          <a:lstStyle/>
          <a:p>
            <a:r>
              <a:rPr lang="en-US" altLang="zh-TW" smtClean="0">
                <a:solidFill>
                  <a:srgbClr val="FF0000"/>
                </a:solidFill>
              </a:rPr>
              <a:t>Sentence subjectivity</a:t>
            </a:r>
            <a:endParaRPr lang="en-US" altLang="zh-TW" smtClean="0"/>
          </a:p>
          <a:p>
            <a:pPr lvl="1"/>
            <a:r>
              <a:rPr lang="en-US" altLang="zh-TW" sz="3200" smtClean="0"/>
              <a:t>An objective sentence presents some factual information, while a subjective sentence expresses some personal </a:t>
            </a:r>
            <a:r>
              <a:rPr lang="en-US" altLang="zh-TW" sz="3200" smtClean="0">
                <a:solidFill>
                  <a:srgbClr val="984807"/>
                </a:solidFill>
              </a:rPr>
              <a:t>feelings</a:t>
            </a:r>
            <a:r>
              <a:rPr lang="en-US" altLang="zh-TW" sz="3200" smtClean="0"/>
              <a:t>, </a:t>
            </a:r>
            <a:r>
              <a:rPr lang="en-US" altLang="zh-TW" sz="3200" smtClean="0">
                <a:solidFill>
                  <a:schemeClr val="accent1"/>
                </a:solidFill>
              </a:rPr>
              <a:t>views</a:t>
            </a:r>
            <a:r>
              <a:rPr lang="en-US" altLang="zh-TW" sz="3200" smtClean="0"/>
              <a:t>, </a:t>
            </a:r>
            <a:r>
              <a:rPr lang="en-US" altLang="zh-TW" sz="3200" smtClean="0">
                <a:solidFill>
                  <a:srgbClr val="4F81BD"/>
                </a:solidFill>
              </a:rPr>
              <a:t>emotions</a:t>
            </a:r>
            <a:r>
              <a:rPr lang="en-US" altLang="zh-TW" sz="3200" smtClean="0"/>
              <a:t>, or </a:t>
            </a:r>
            <a:r>
              <a:rPr lang="en-US" altLang="zh-TW" sz="3200" smtClean="0">
                <a:solidFill>
                  <a:srgbClr val="984807"/>
                </a:solidFill>
              </a:rPr>
              <a:t>beliefs</a:t>
            </a:r>
            <a:r>
              <a:rPr lang="en-US" altLang="zh-TW" sz="3200" smtClean="0"/>
              <a:t>.</a:t>
            </a:r>
          </a:p>
          <a:p>
            <a:r>
              <a:rPr lang="en-US" altLang="zh-TW" smtClean="0">
                <a:solidFill>
                  <a:srgbClr val="FF0000"/>
                </a:solidFill>
              </a:rPr>
              <a:t>Emotion</a:t>
            </a:r>
          </a:p>
          <a:p>
            <a:pPr lvl="1"/>
            <a:r>
              <a:rPr lang="en-US" altLang="zh-TW" sz="3200" smtClean="0"/>
              <a:t>Emotions are people’s subjective </a:t>
            </a:r>
            <a:r>
              <a:rPr lang="en-US" altLang="zh-TW" sz="3200" smtClean="0">
                <a:solidFill>
                  <a:srgbClr val="984807"/>
                </a:solidFill>
              </a:rPr>
              <a:t>feelings</a:t>
            </a:r>
            <a:r>
              <a:rPr lang="en-US" altLang="zh-TW" sz="3200" smtClean="0"/>
              <a:t> and </a:t>
            </a:r>
            <a:r>
              <a:rPr lang="en-US" altLang="zh-TW" sz="3200" smtClean="0">
                <a:solidFill>
                  <a:srgbClr val="984807"/>
                </a:solidFill>
              </a:rPr>
              <a:t>thoughts</a:t>
            </a:r>
            <a:r>
              <a:rPr lang="en-US" altLang="zh-TW" sz="3200" smtClean="0"/>
              <a:t>.</a:t>
            </a:r>
            <a:endParaRPr lang="zh-TW" altLang="en-US" sz="3200" smtClean="0"/>
          </a:p>
        </p:txBody>
      </p:sp>
      <p:sp>
        <p:nvSpPr>
          <p:cNvPr id="2867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64D62B2-3E39-47BA-A877-94EABA12DF2C}" type="slidenum">
              <a:rPr lang="zh-TW" altLang="en-US" sz="1200" smtClean="0">
                <a:solidFill>
                  <a:srgbClr val="898989"/>
                </a:solidFill>
              </a:rPr>
              <a:pPr eaLnBrk="1" hangingPunct="1">
                <a:spcBef>
                  <a:spcPct val="0"/>
                </a:spcBef>
                <a:buFontTx/>
                <a:buNone/>
              </a:pPr>
              <a:t>44</a:t>
            </a:fld>
            <a:endParaRPr lang="zh-TW" altLang="en-US" sz="1200" smtClean="0">
              <a:solidFill>
                <a:srgbClr val="898989"/>
              </a:solidFill>
            </a:endParaRPr>
          </a:p>
        </p:txBody>
      </p:sp>
      <p:sp>
        <p:nvSpPr>
          <p:cNvPr id="28677"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2721573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p:txBody>
          <a:bodyPr/>
          <a:lstStyle/>
          <a:p>
            <a:r>
              <a:rPr lang="en-US" altLang="zh-TW" smtClean="0">
                <a:solidFill>
                  <a:srgbClr val="4F81BD"/>
                </a:solidFill>
              </a:rPr>
              <a:t>Classification Based on </a:t>
            </a:r>
            <a:br>
              <a:rPr lang="en-US" altLang="zh-TW" smtClean="0">
                <a:solidFill>
                  <a:srgbClr val="4F81BD"/>
                </a:solidFill>
              </a:rPr>
            </a:br>
            <a:r>
              <a:rPr lang="en-US" altLang="zh-TW" smtClean="0">
                <a:solidFill>
                  <a:srgbClr val="4F81BD"/>
                </a:solidFill>
              </a:rPr>
              <a:t>Supervised Learning</a:t>
            </a:r>
            <a:endParaRPr lang="zh-TW" altLang="en-US" smtClean="0">
              <a:solidFill>
                <a:srgbClr val="4F81BD"/>
              </a:solidFill>
            </a:endParaRPr>
          </a:p>
        </p:txBody>
      </p:sp>
      <p:sp>
        <p:nvSpPr>
          <p:cNvPr id="29699" name="內容版面配置區 2"/>
          <p:cNvSpPr>
            <a:spLocks noGrp="1"/>
          </p:cNvSpPr>
          <p:nvPr>
            <p:ph idx="1"/>
          </p:nvPr>
        </p:nvSpPr>
        <p:spPr/>
        <p:txBody>
          <a:bodyPr/>
          <a:lstStyle/>
          <a:p>
            <a:r>
              <a:rPr lang="en-US" altLang="zh-TW" smtClean="0"/>
              <a:t>Sentiment classification</a:t>
            </a:r>
          </a:p>
          <a:p>
            <a:pPr lvl="1"/>
            <a:r>
              <a:rPr lang="en-US" altLang="zh-TW" smtClean="0"/>
              <a:t>Supervised learning Problem</a:t>
            </a:r>
          </a:p>
          <a:p>
            <a:pPr lvl="1"/>
            <a:r>
              <a:rPr lang="en-US" altLang="zh-TW" smtClean="0"/>
              <a:t>Three classes</a:t>
            </a:r>
          </a:p>
          <a:p>
            <a:pPr lvl="2"/>
            <a:r>
              <a:rPr lang="en-US" altLang="zh-TW" i="1" smtClean="0"/>
              <a:t>Positive</a:t>
            </a:r>
          </a:p>
          <a:p>
            <a:pPr lvl="2"/>
            <a:r>
              <a:rPr lang="en-US" altLang="zh-TW" i="1" smtClean="0"/>
              <a:t>Negative</a:t>
            </a:r>
          </a:p>
          <a:p>
            <a:pPr lvl="2"/>
            <a:r>
              <a:rPr lang="en-US" altLang="zh-TW" i="1" smtClean="0"/>
              <a:t>Neutral</a:t>
            </a:r>
            <a:endParaRPr lang="zh-TW" altLang="en-US" smtClean="0"/>
          </a:p>
        </p:txBody>
      </p:sp>
      <p:sp>
        <p:nvSpPr>
          <p:cNvPr id="2970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E2B2507-BF37-46A4-AACA-3647251A6438}" type="slidenum">
              <a:rPr lang="zh-TW" altLang="en-US" sz="1200" smtClean="0">
                <a:solidFill>
                  <a:srgbClr val="898989"/>
                </a:solidFill>
              </a:rPr>
              <a:pPr eaLnBrk="1" hangingPunct="1">
                <a:spcBef>
                  <a:spcPct val="0"/>
                </a:spcBef>
                <a:buFontTx/>
                <a:buNone/>
              </a:pPr>
              <a:t>45</a:t>
            </a:fld>
            <a:endParaRPr lang="zh-TW" altLang="en-US" sz="1200" smtClean="0">
              <a:solidFill>
                <a:srgbClr val="898989"/>
              </a:solidFill>
            </a:endParaRPr>
          </a:p>
        </p:txBody>
      </p:sp>
      <p:sp>
        <p:nvSpPr>
          <p:cNvPr id="29701"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78587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r>
              <a:rPr lang="en-US" altLang="zh-TW" smtClean="0">
                <a:solidFill>
                  <a:srgbClr val="4F81BD"/>
                </a:solidFill>
              </a:rPr>
              <a:t>Opinion words in </a:t>
            </a:r>
            <a:br>
              <a:rPr lang="en-US" altLang="zh-TW" smtClean="0">
                <a:solidFill>
                  <a:srgbClr val="4F81BD"/>
                </a:solidFill>
              </a:rPr>
            </a:br>
            <a:r>
              <a:rPr lang="en-US" altLang="zh-TW" smtClean="0">
                <a:solidFill>
                  <a:srgbClr val="4F81BD"/>
                </a:solidFill>
              </a:rPr>
              <a:t>Sentiment classification</a:t>
            </a:r>
            <a:endParaRPr lang="zh-TW" altLang="en-US" smtClean="0">
              <a:solidFill>
                <a:srgbClr val="4F81BD"/>
              </a:solidFill>
            </a:endParaRPr>
          </a:p>
        </p:txBody>
      </p:sp>
      <p:sp>
        <p:nvSpPr>
          <p:cNvPr id="30723" name="內容版面配置區 2"/>
          <p:cNvSpPr>
            <a:spLocks noGrp="1"/>
          </p:cNvSpPr>
          <p:nvPr>
            <p:ph idx="1"/>
          </p:nvPr>
        </p:nvSpPr>
        <p:spPr/>
        <p:txBody>
          <a:bodyPr/>
          <a:lstStyle/>
          <a:p>
            <a:r>
              <a:rPr lang="en-US" altLang="zh-TW" smtClean="0"/>
              <a:t>topic-based classification</a:t>
            </a:r>
          </a:p>
          <a:p>
            <a:pPr lvl="1"/>
            <a:r>
              <a:rPr lang="en-US" altLang="zh-TW" smtClean="0"/>
              <a:t>topic-related words are important </a:t>
            </a:r>
          </a:p>
          <a:p>
            <a:pPr lvl="2"/>
            <a:r>
              <a:rPr lang="en-US" altLang="zh-TW" smtClean="0"/>
              <a:t>e.g., </a:t>
            </a:r>
            <a:r>
              <a:rPr lang="en-US" altLang="zh-TW" i="1" smtClean="0"/>
              <a:t>politics, sciences, sports</a:t>
            </a:r>
          </a:p>
          <a:p>
            <a:r>
              <a:rPr lang="en-US" altLang="zh-TW" smtClean="0"/>
              <a:t>Sentiment classification</a:t>
            </a:r>
          </a:p>
          <a:p>
            <a:pPr lvl="1"/>
            <a:r>
              <a:rPr lang="en-US" altLang="zh-TW" smtClean="0"/>
              <a:t>topic-related words are unimportant</a:t>
            </a:r>
          </a:p>
          <a:p>
            <a:pPr lvl="1"/>
            <a:r>
              <a:rPr lang="en-US" altLang="zh-TW" b="1" smtClean="0"/>
              <a:t>opinion words </a:t>
            </a:r>
            <a:r>
              <a:rPr lang="en-US" altLang="zh-TW" smtClean="0"/>
              <a:t>(also called </a:t>
            </a:r>
            <a:r>
              <a:rPr lang="en-US" altLang="zh-TW" b="1" smtClean="0"/>
              <a:t>sentiment words)</a:t>
            </a:r>
          </a:p>
          <a:p>
            <a:pPr lvl="2"/>
            <a:r>
              <a:rPr lang="en-US" altLang="zh-TW" b="1" smtClean="0"/>
              <a:t>that indicate </a:t>
            </a:r>
            <a:r>
              <a:rPr lang="en-US" altLang="zh-TW" b="1" smtClean="0">
                <a:solidFill>
                  <a:srgbClr val="E46C0A"/>
                </a:solidFill>
              </a:rPr>
              <a:t>positive</a:t>
            </a:r>
            <a:r>
              <a:rPr lang="en-US" altLang="zh-TW" b="1" smtClean="0"/>
              <a:t> or </a:t>
            </a:r>
            <a:r>
              <a:rPr lang="en-US" altLang="zh-TW" b="1" smtClean="0">
                <a:solidFill>
                  <a:srgbClr val="FF0000"/>
                </a:solidFill>
              </a:rPr>
              <a:t>negative</a:t>
            </a:r>
            <a:r>
              <a:rPr lang="en-US" altLang="zh-TW" b="1" smtClean="0"/>
              <a:t> opinions </a:t>
            </a:r>
            <a:r>
              <a:rPr lang="en-US" altLang="zh-TW" smtClean="0"/>
              <a:t>are important, </a:t>
            </a:r>
            <a:br>
              <a:rPr lang="en-US" altLang="zh-TW" smtClean="0"/>
            </a:br>
            <a:r>
              <a:rPr lang="en-US" altLang="zh-TW" smtClean="0"/>
              <a:t>e.g., </a:t>
            </a:r>
            <a:r>
              <a:rPr lang="en-US" altLang="zh-TW" i="1" smtClean="0">
                <a:solidFill>
                  <a:srgbClr val="E46C0A"/>
                </a:solidFill>
              </a:rPr>
              <a:t>great, excellent, amazing, </a:t>
            </a:r>
            <a:r>
              <a:rPr lang="en-US" altLang="zh-TW" i="1" smtClean="0">
                <a:solidFill>
                  <a:srgbClr val="FF0000"/>
                </a:solidFill>
              </a:rPr>
              <a:t>horrible, bad, worst</a:t>
            </a:r>
            <a:endParaRPr lang="zh-TW" altLang="en-US" smtClean="0">
              <a:solidFill>
                <a:srgbClr val="FF0000"/>
              </a:solidFill>
            </a:endParaRPr>
          </a:p>
        </p:txBody>
      </p:sp>
      <p:sp>
        <p:nvSpPr>
          <p:cNvPr id="3072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A0EB5A8-0988-41DF-9834-7D71FC03C519}" type="slidenum">
              <a:rPr lang="zh-TW" altLang="en-US" sz="1200" smtClean="0">
                <a:solidFill>
                  <a:srgbClr val="898989"/>
                </a:solidFill>
              </a:rPr>
              <a:pPr eaLnBrk="1" hangingPunct="1">
                <a:spcBef>
                  <a:spcPct val="0"/>
                </a:spcBef>
                <a:buFontTx/>
                <a:buNone/>
              </a:pPr>
              <a:t>46</a:t>
            </a:fld>
            <a:endParaRPr lang="zh-TW" altLang="en-US" sz="1200" smtClean="0">
              <a:solidFill>
                <a:srgbClr val="898989"/>
              </a:solidFill>
            </a:endParaRPr>
          </a:p>
        </p:txBody>
      </p:sp>
      <p:sp>
        <p:nvSpPr>
          <p:cNvPr id="30725"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0848196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p:nvPr>
        </p:nvSpPr>
        <p:spPr>
          <a:xfrm>
            <a:off x="457200" y="274638"/>
            <a:ext cx="8229600" cy="633412"/>
          </a:xfrm>
        </p:spPr>
        <p:txBody>
          <a:bodyPr/>
          <a:lstStyle/>
          <a:p>
            <a:r>
              <a:rPr lang="en-US" altLang="zh-TW" smtClean="0">
                <a:solidFill>
                  <a:srgbClr val="4F81BD"/>
                </a:solidFill>
              </a:rPr>
              <a:t>Features in Opinion Mining</a:t>
            </a:r>
            <a:endParaRPr lang="zh-TW" altLang="en-US" smtClean="0">
              <a:solidFill>
                <a:srgbClr val="4F81BD"/>
              </a:solidFill>
            </a:endParaRPr>
          </a:p>
        </p:txBody>
      </p:sp>
      <p:sp>
        <p:nvSpPr>
          <p:cNvPr id="31747" name="內容版面配置區 2"/>
          <p:cNvSpPr>
            <a:spLocks noGrp="1"/>
          </p:cNvSpPr>
          <p:nvPr>
            <p:ph idx="1"/>
          </p:nvPr>
        </p:nvSpPr>
        <p:spPr>
          <a:xfrm>
            <a:off x="395288" y="908050"/>
            <a:ext cx="8497887" cy="5545138"/>
          </a:xfrm>
        </p:spPr>
        <p:txBody>
          <a:bodyPr/>
          <a:lstStyle/>
          <a:p>
            <a:r>
              <a:rPr lang="en-US" altLang="zh-TW" sz="2400" i="1" smtClean="0"/>
              <a:t>Terms and their frequency</a:t>
            </a:r>
          </a:p>
          <a:p>
            <a:pPr lvl="1"/>
            <a:r>
              <a:rPr lang="en-US" altLang="zh-TW" sz="2400" i="1" smtClean="0"/>
              <a:t>TF-IDF</a:t>
            </a:r>
          </a:p>
          <a:p>
            <a:r>
              <a:rPr lang="en-US" altLang="zh-TW" sz="2400" i="1" smtClean="0"/>
              <a:t>Part of speech (POS)</a:t>
            </a:r>
          </a:p>
          <a:p>
            <a:pPr lvl="1"/>
            <a:r>
              <a:rPr lang="en-US" altLang="zh-TW" sz="2400" smtClean="0"/>
              <a:t>Adjectives</a:t>
            </a:r>
          </a:p>
          <a:p>
            <a:r>
              <a:rPr lang="en-US" altLang="zh-TW" sz="2400" i="1" smtClean="0"/>
              <a:t>Opinion words and phrases</a:t>
            </a:r>
          </a:p>
          <a:p>
            <a:pPr lvl="1"/>
            <a:r>
              <a:rPr lang="en-US" altLang="zh-TW" sz="2400" i="1" smtClean="0"/>
              <a:t>beautiful, wonderful, good, and amazing are </a:t>
            </a:r>
            <a:r>
              <a:rPr lang="en-US" altLang="zh-TW" sz="2400" i="1" smtClean="0">
                <a:solidFill>
                  <a:srgbClr val="E46C0A"/>
                </a:solidFill>
              </a:rPr>
              <a:t>positive opinion words</a:t>
            </a:r>
          </a:p>
          <a:p>
            <a:pPr lvl="1"/>
            <a:r>
              <a:rPr lang="en-US" altLang="zh-TW" sz="2400" i="1" smtClean="0"/>
              <a:t>bad, poor, and terrible are </a:t>
            </a:r>
            <a:r>
              <a:rPr lang="en-US" altLang="zh-TW" sz="2400" i="1" smtClean="0">
                <a:solidFill>
                  <a:srgbClr val="FF0000"/>
                </a:solidFill>
              </a:rPr>
              <a:t>negative opinion words</a:t>
            </a:r>
            <a:r>
              <a:rPr lang="en-US" altLang="zh-TW" sz="2400" i="1" smtClean="0"/>
              <a:t>.</a:t>
            </a:r>
          </a:p>
          <a:p>
            <a:pPr lvl="1"/>
            <a:r>
              <a:rPr lang="en-US" altLang="zh-TW" sz="2400" smtClean="0"/>
              <a:t>opinion phrases and idioms,  </a:t>
            </a:r>
            <a:br>
              <a:rPr lang="en-US" altLang="zh-TW" sz="2400" smtClean="0"/>
            </a:br>
            <a:r>
              <a:rPr lang="en-US" altLang="zh-TW" sz="2400" smtClean="0"/>
              <a:t>e.g., </a:t>
            </a:r>
            <a:r>
              <a:rPr lang="en-US" altLang="zh-TW" sz="2400" i="1" smtClean="0"/>
              <a:t>cost someone an arm and a leg</a:t>
            </a:r>
          </a:p>
          <a:p>
            <a:r>
              <a:rPr lang="en-US" altLang="zh-TW" sz="2400" i="1" smtClean="0"/>
              <a:t>Rules of opinions</a:t>
            </a:r>
          </a:p>
          <a:p>
            <a:r>
              <a:rPr lang="en-US" altLang="zh-TW" sz="2400" i="1" smtClean="0"/>
              <a:t>Negations</a:t>
            </a:r>
          </a:p>
          <a:p>
            <a:r>
              <a:rPr lang="en-US" altLang="zh-TW" sz="2400" i="1" smtClean="0"/>
              <a:t>Syntactic dependency</a:t>
            </a:r>
            <a:endParaRPr lang="zh-TW" altLang="en-US" sz="2400" smtClean="0"/>
          </a:p>
        </p:txBody>
      </p:sp>
      <p:sp>
        <p:nvSpPr>
          <p:cNvPr id="3174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B85A41B-16A1-418F-BB91-4FA13E62D01A}" type="slidenum">
              <a:rPr lang="zh-TW" altLang="en-US" sz="1200" smtClean="0">
                <a:solidFill>
                  <a:srgbClr val="898989"/>
                </a:solidFill>
              </a:rPr>
              <a:pPr eaLnBrk="1" hangingPunct="1">
                <a:spcBef>
                  <a:spcPct val="0"/>
                </a:spcBef>
                <a:buFontTx/>
                <a:buNone/>
              </a:pPr>
              <a:t>47</a:t>
            </a:fld>
            <a:endParaRPr lang="zh-TW" altLang="en-US" sz="1200" smtClean="0">
              <a:solidFill>
                <a:srgbClr val="898989"/>
              </a:solidFill>
            </a:endParaRPr>
          </a:p>
        </p:txBody>
      </p:sp>
      <p:sp>
        <p:nvSpPr>
          <p:cNvPr id="31749" name="矩形 4"/>
          <p:cNvSpPr>
            <a:spLocks noChangeArrowheads="1"/>
          </p:cNvSpPr>
          <p:nvPr/>
        </p:nvSpPr>
        <p:spPr bwMode="auto">
          <a:xfrm>
            <a:off x="323850" y="6524625"/>
            <a:ext cx="8208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200">
                <a:solidFill>
                  <a:srgbClr val="A6A6A6"/>
                </a:solidFill>
                <a:latin typeface="Arial" charset="0"/>
                <a:ea typeface="MS PGothic" pitchFamily="34" charset="-128"/>
              </a:rPr>
              <a:t>Source: Bing Liu (2011) , “Web Data Mining: Exploring Hyperlinks, Contents, and Usage Data,” Springer, 2nd Edition,</a:t>
            </a:r>
            <a:endParaRPr lang="zh-TW" altLang="en-US" sz="1200">
              <a:solidFill>
                <a:srgbClr val="A6A6A6"/>
              </a:solidFill>
              <a:latin typeface="Arial" charset="0"/>
              <a:ea typeface="MS PGothic" pitchFamily="34" charset="-128"/>
            </a:endParaRPr>
          </a:p>
        </p:txBody>
      </p:sp>
    </p:spTree>
    <p:extLst>
      <p:ext uri="{BB962C8B-B14F-4D97-AF65-F5344CB8AC3E}">
        <p14:creationId xmlns:p14="http://schemas.microsoft.com/office/powerpoint/2010/main" val="4284676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457200" y="0"/>
            <a:ext cx="8229600" cy="811213"/>
          </a:xfrm>
        </p:spPr>
        <p:txBody>
          <a:bodyPr/>
          <a:lstStyle/>
          <a:p>
            <a:r>
              <a:rPr lang="en-US" altLang="zh-TW" smtClean="0">
                <a:solidFill>
                  <a:srgbClr val="4F81BD"/>
                </a:solidFill>
              </a:rPr>
              <a:t>Sentiment Analysis</a:t>
            </a:r>
            <a:endParaRPr lang="zh-TW" altLang="en-US" smtClean="0">
              <a:solidFill>
                <a:srgbClr val="4F81BD"/>
              </a:solidFill>
            </a:endParaRPr>
          </a:p>
        </p:txBody>
      </p:sp>
      <p:sp>
        <p:nvSpPr>
          <p:cNvPr id="38915" name="投影片編號版面配置區 3"/>
          <p:cNvSpPr>
            <a:spLocks noGrp="1"/>
          </p:cNvSpPr>
          <p:nvPr>
            <p:ph type="sldNum" sz="quarter" idx="12"/>
          </p:nvPr>
        </p:nvSpPr>
        <p:spPr bwMode="auto">
          <a:xfrm>
            <a:off x="8355013" y="6519863"/>
            <a:ext cx="7540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BB21028-DC68-46A8-B38D-9601333D64D6}" type="slidenum">
              <a:rPr lang="zh-TW" altLang="en-US" sz="1200" smtClean="0">
                <a:solidFill>
                  <a:srgbClr val="898989"/>
                </a:solidFill>
              </a:rPr>
              <a:pPr eaLnBrk="1" hangingPunct="1">
                <a:spcBef>
                  <a:spcPct val="0"/>
                </a:spcBef>
                <a:buFontTx/>
                <a:buNone/>
              </a:pPr>
              <a:t>48</a:t>
            </a:fld>
            <a:endParaRPr lang="zh-TW" altLang="en-US" sz="1200" smtClean="0">
              <a:solidFill>
                <a:srgbClr val="898989"/>
              </a:solidFill>
            </a:endParaRPr>
          </a:p>
        </p:txBody>
      </p:sp>
      <p:sp>
        <p:nvSpPr>
          <p:cNvPr id="38916"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Source: Kumar Ravi and Vadlamani Ravi (2015), "A survey on opinion mining and sentiment analysis: tasks, approaches and applications." Knowledge-Based Systems, 89, pp.14-46.</a:t>
            </a:r>
            <a:endParaRPr lang="zh-TW" altLang="en-US" sz="1000">
              <a:solidFill>
                <a:srgbClr val="BFBFBF"/>
              </a:solidFill>
              <a:latin typeface="Arial" charset="0"/>
            </a:endParaRPr>
          </a:p>
        </p:txBody>
      </p:sp>
      <p:sp>
        <p:nvSpPr>
          <p:cNvPr id="6" name="Rounded Rectangle 5"/>
          <p:cNvSpPr>
            <a:spLocks noChangeArrowheads="1"/>
          </p:cNvSpPr>
          <p:nvPr/>
        </p:nvSpPr>
        <p:spPr bwMode="auto">
          <a:xfrm>
            <a:off x="107950" y="2492375"/>
            <a:ext cx="1511300" cy="936625"/>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mtClean="0">
                <a:latin typeface="Calibri" pitchFamily="34" charset="0"/>
              </a:rPr>
              <a:t>Sentiment Analysis</a:t>
            </a:r>
          </a:p>
        </p:txBody>
      </p:sp>
      <p:sp>
        <p:nvSpPr>
          <p:cNvPr id="7" name="Rounded Rectangle 6"/>
          <p:cNvSpPr>
            <a:spLocks noChangeArrowheads="1"/>
          </p:cNvSpPr>
          <p:nvPr/>
        </p:nvSpPr>
        <p:spPr bwMode="auto">
          <a:xfrm>
            <a:off x="2268538" y="908050"/>
            <a:ext cx="1582737" cy="649288"/>
          </a:xfrm>
          <a:prstGeom prst="roundRect">
            <a:avLst>
              <a:gd name="adj" fmla="val 12157"/>
            </a:avLst>
          </a:prstGeom>
          <a:solidFill>
            <a:srgbClr val="C6D9F1"/>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Subjectivity </a:t>
            </a:r>
            <a:br>
              <a:rPr lang="en-US" dirty="0">
                <a:latin typeface="+mn-lt"/>
                <a:ea typeface="+mn-ea"/>
              </a:rPr>
            </a:br>
            <a:r>
              <a:rPr lang="en-US" dirty="0">
                <a:latin typeface="+mn-lt"/>
                <a:ea typeface="+mn-ea"/>
              </a:rPr>
              <a:t>Classification</a:t>
            </a:r>
          </a:p>
        </p:txBody>
      </p:sp>
      <p:sp>
        <p:nvSpPr>
          <p:cNvPr id="9" name="Rounded Rectangle 8"/>
          <p:cNvSpPr>
            <a:spLocks noChangeArrowheads="1"/>
          </p:cNvSpPr>
          <p:nvPr/>
        </p:nvSpPr>
        <p:spPr bwMode="auto">
          <a:xfrm>
            <a:off x="6443663" y="1484313"/>
            <a:ext cx="2413000" cy="720725"/>
          </a:xfrm>
          <a:prstGeom prst="roundRect">
            <a:avLst>
              <a:gd name="adj" fmla="val 8852"/>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Machine Learning based</a:t>
            </a:r>
          </a:p>
        </p:txBody>
      </p:sp>
      <p:cxnSp>
        <p:nvCxnSpPr>
          <p:cNvPr id="11" name="Elbow Connector 10"/>
          <p:cNvCxnSpPr>
            <a:stCxn id="6" idx="3"/>
            <a:endCxn id="7" idx="1"/>
          </p:cNvCxnSpPr>
          <p:nvPr/>
        </p:nvCxnSpPr>
        <p:spPr>
          <a:xfrm flipV="1">
            <a:off x="1619250" y="1233488"/>
            <a:ext cx="649288" cy="172720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Rounded Rectangle 24"/>
          <p:cNvSpPr>
            <a:spLocks noChangeArrowheads="1"/>
          </p:cNvSpPr>
          <p:nvPr/>
        </p:nvSpPr>
        <p:spPr bwMode="auto">
          <a:xfrm>
            <a:off x="2268538" y="1700213"/>
            <a:ext cx="1582737" cy="649287"/>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Sentiment Classification</a:t>
            </a:r>
          </a:p>
        </p:txBody>
      </p:sp>
      <p:sp>
        <p:nvSpPr>
          <p:cNvPr id="26" name="Rounded Rectangle 25"/>
          <p:cNvSpPr>
            <a:spLocks noChangeArrowheads="1"/>
          </p:cNvSpPr>
          <p:nvPr/>
        </p:nvSpPr>
        <p:spPr bwMode="auto">
          <a:xfrm>
            <a:off x="2268538" y="2565400"/>
            <a:ext cx="1582737" cy="863600"/>
          </a:xfrm>
          <a:prstGeom prst="roundRect">
            <a:avLst>
              <a:gd name="adj" fmla="val 12157"/>
            </a:avLst>
          </a:prstGeom>
          <a:solidFill>
            <a:srgbClr val="C6D9F1"/>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Review Usefulness Measurement</a:t>
            </a:r>
          </a:p>
        </p:txBody>
      </p:sp>
      <p:sp>
        <p:nvSpPr>
          <p:cNvPr id="27" name="Rounded Rectangle 26"/>
          <p:cNvSpPr>
            <a:spLocks noChangeArrowheads="1"/>
          </p:cNvSpPr>
          <p:nvPr/>
        </p:nvSpPr>
        <p:spPr bwMode="auto">
          <a:xfrm>
            <a:off x="2268538" y="3644900"/>
            <a:ext cx="1582737" cy="647700"/>
          </a:xfrm>
          <a:prstGeom prst="roundRect">
            <a:avLst>
              <a:gd name="adj" fmla="val 12157"/>
            </a:avLst>
          </a:prstGeom>
          <a:solidFill>
            <a:srgbClr val="C6D9F1"/>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Opinion Spam Detection</a:t>
            </a:r>
          </a:p>
        </p:txBody>
      </p:sp>
      <p:sp>
        <p:nvSpPr>
          <p:cNvPr id="28" name="Rounded Rectangle 27"/>
          <p:cNvSpPr>
            <a:spLocks noChangeArrowheads="1"/>
          </p:cNvSpPr>
          <p:nvPr/>
        </p:nvSpPr>
        <p:spPr bwMode="auto">
          <a:xfrm>
            <a:off x="2268538" y="4508500"/>
            <a:ext cx="1582737" cy="649288"/>
          </a:xfrm>
          <a:prstGeom prst="roundRect">
            <a:avLst>
              <a:gd name="adj" fmla="val 12157"/>
            </a:avLst>
          </a:prstGeom>
          <a:solidFill>
            <a:srgbClr val="B7DEE8"/>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Lexicon Creation</a:t>
            </a:r>
          </a:p>
        </p:txBody>
      </p:sp>
      <p:sp>
        <p:nvSpPr>
          <p:cNvPr id="29" name="Rounded Rectangle 28"/>
          <p:cNvSpPr>
            <a:spLocks noChangeArrowheads="1"/>
          </p:cNvSpPr>
          <p:nvPr/>
        </p:nvSpPr>
        <p:spPr bwMode="auto">
          <a:xfrm>
            <a:off x="2268538" y="5229225"/>
            <a:ext cx="1582737" cy="647700"/>
          </a:xfrm>
          <a:prstGeom prst="roundRect">
            <a:avLst>
              <a:gd name="adj" fmla="val 12157"/>
            </a:avLst>
          </a:prstGeom>
          <a:solidFill>
            <a:srgbClr val="B7DEE8"/>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Aspect Extraction</a:t>
            </a:r>
          </a:p>
        </p:txBody>
      </p:sp>
      <p:sp>
        <p:nvSpPr>
          <p:cNvPr id="30" name="Rounded Rectangle 29"/>
          <p:cNvSpPr>
            <a:spLocks noChangeArrowheads="1"/>
          </p:cNvSpPr>
          <p:nvPr/>
        </p:nvSpPr>
        <p:spPr bwMode="auto">
          <a:xfrm>
            <a:off x="2268538" y="6021388"/>
            <a:ext cx="1582737" cy="431800"/>
          </a:xfrm>
          <a:prstGeom prst="roundRect">
            <a:avLst>
              <a:gd name="adj" fmla="val 12157"/>
            </a:avLst>
          </a:prstGeom>
          <a:solidFill>
            <a:srgbClr val="F2DCDB"/>
          </a:solidFill>
          <a:ln w="19050">
            <a:solidFill>
              <a:srgbClr val="A6A6A6"/>
            </a:solidFill>
            <a:prstDash val="dash"/>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Application</a:t>
            </a:r>
          </a:p>
        </p:txBody>
      </p:sp>
      <p:sp>
        <p:nvSpPr>
          <p:cNvPr id="31" name="Rounded Rectangle 30"/>
          <p:cNvSpPr>
            <a:spLocks noChangeArrowheads="1"/>
          </p:cNvSpPr>
          <p:nvPr/>
        </p:nvSpPr>
        <p:spPr bwMode="auto">
          <a:xfrm>
            <a:off x="4356100" y="917575"/>
            <a:ext cx="1584325" cy="647700"/>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Polarity Determination</a:t>
            </a:r>
          </a:p>
        </p:txBody>
      </p:sp>
      <p:sp>
        <p:nvSpPr>
          <p:cNvPr id="32" name="Rounded Rectangle 31"/>
          <p:cNvSpPr>
            <a:spLocks noChangeArrowheads="1"/>
          </p:cNvSpPr>
          <p:nvPr/>
        </p:nvSpPr>
        <p:spPr bwMode="auto">
          <a:xfrm>
            <a:off x="4356100" y="1709738"/>
            <a:ext cx="1584325" cy="1150937"/>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Vagueness resolution in opinionated text</a:t>
            </a:r>
          </a:p>
        </p:txBody>
      </p:sp>
      <p:sp>
        <p:nvSpPr>
          <p:cNvPr id="33" name="Rounded Rectangle 32"/>
          <p:cNvSpPr>
            <a:spLocks noChangeArrowheads="1"/>
          </p:cNvSpPr>
          <p:nvPr/>
        </p:nvSpPr>
        <p:spPr bwMode="auto">
          <a:xfrm>
            <a:off x="4356100" y="2933700"/>
            <a:ext cx="1584325" cy="647700"/>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Multi- &amp; Cross- Lingual SC</a:t>
            </a:r>
          </a:p>
        </p:txBody>
      </p:sp>
      <p:sp>
        <p:nvSpPr>
          <p:cNvPr id="34" name="Rounded Rectangle 33"/>
          <p:cNvSpPr>
            <a:spLocks noChangeArrowheads="1"/>
          </p:cNvSpPr>
          <p:nvPr/>
        </p:nvSpPr>
        <p:spPr bwMode="auto">
          <a:xfrm>
            <a:off x="4356100" y="3725863"/>
            <a:ext cx="1584325" cy="566737"/>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Cross-domain SC</a:t>
            </a:r>
          </a:p>
        </p:txBody>
      </p:sp>
      <p:sp>
        <p:nvSpPr>
          <p:cNvPr id="35" name="Rounded Rectangle 34"/>
          <p:cNvSpPr>
            <a:spLocks noChangeArrowheads="1"/>
          </p:cNvSpPr>
          <p:nvPr/>
        </p:nvSpPr>
        <p:spPr bwMode="auto">
          <a:xfrm>
            <a:off x="6443663" y="2276475"/>
            <a:ext cx="2413000" cy="720725"/>
          </a:xfrm>
          <a:prstGeom prst="roundRect">
            <a:avLst>
              <a:gd name="adj" fmla="val 8852"/>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Lexicon based</a:t>
            </a:r>
          </a:p>
        </p:txBody>
      </p:sp>
      <p:sp>
        <p:nvSpPr>
          <p:cNvPr id="36" name="Rounded Rectangle 35"/>
          <p:cNvSpPr>
            <a:spLocks noChangeArrowheads="1"/>
          </p:cNvSpPr>
          <p:nvPr/>
        </p:nvSpPr>
        <p:spPr bwMode="auto">
          <a:xfrm>
            <a:off x="6443663" y="3068638"/>
            <a:ext cx="2413000" cy="720725"/>
          </a:xfrm>
          <a:prstGeom prst="roundRect">
            <a:avLst>
              <a:gd name="adj" fmla="val 8852"/>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Hybrid </a:t>
            </a:r>
            <a:br>
              <a:rPr lang="en-US" sz="2400" dirty="0">
                <a:latin typeface="+mn-lt"/>
                <a:ea typeface="+mn-ea"/>
              </a:rPr>
            </a:br>
            <a:r>
              <a:rPr lang="en-US" sz="2400" dirty="0">
                <a:latin typeface="+mn-lt"/>
                <a:ea typeface="+mn-ea"/>
              </a:rPr>
              <a:t>approaches</a:t>
            </a:r>
          </a:p>
        </p:txBody>
      </p:sp>
      <p:sp>
        <p:nvSpPr>
          <p:cNvPr id="37" name="Rounded Rectangle 36"/>
          <p:cNvSpPr>
            <a:spLocks noChangeArrowheads="1"/>
          </p:cNvSpPr>
          <p:nvPr/>
        </p:nvSpPr>
        <p:spPr bwMode="auto">
          <a:xfrm>
            <a:off x="6443663" y="4581525"/>
            <a:ext cx="2428875" cy="431800"/>
          </a:xfrm>
          <a:prstGeom prst="roundRect">
            <a:avLst>
              <a:gd name="adj" fmla="val 8852"/>
            </a:avLst>
          </a:prstGeom>
          <a:solidFill>
            <a:srgbClr val="B7DEE8"/>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Ontology based</a:t>
            </a:r>
          </a:p>
        </p:txBody>
      </p:sp>
      <p:sp>
        <p:nvSpPr>
          <p:cNvPr id="38" name="Rounded Rectangle 37"/>
          <p:cNvSpPr>
            <a:spLocks noChangeArrowheads="1"/>
          </p:cNvSpPr>
          <p:nvPr/>
        </p:nvSpPr>
        <p:spPr bwMode="auto">
          <a:xfrm>
            <a:off x="6443663" y="5157788"/>
            <a:ext cx="2413000" cy="647700"/>
          </a:xfrm>
          <a:prstGeom prst="roundRect">
            <a:avLst>
              <a:gd name="adj" fmla="val 8852"/>
            </a:avLst>
          </a:prstGeom>
          <a:solidFill>
            <a:srgbClr val="B7DEE8"/>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Non-Ontology based</a:t>
            </a:r>
          </a:p>
        </p:txBody>
      </p:sp>
      <p:cxnSp>
        <p:nvCxnSpPr>
          <p:cNvPr id="42" name="Elbow Connector 41"/>
          <p:cNvCxnSpPr>
            <a:stCxn id="6" idx="3"/>
            <a:endCxn id="25" idx="1"/>
          </p:cNvCxnSpPr>
          <p:nvPr/>
        </p:nvCxnSpPr>
        <p:spPr>
          <a:xfrm flipV="1">
            <a:off x="1619250" y="2024063"/>
            <a:ext cx="649288" cy="936625"/>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5" name="Elbow Connector 44"/>
          <p:cNvCxnSpPr>
            <a:stCxn id="6" idx="3"/>
            <a:endCxn id="26" idx="1"/>
          </p:cNvCxnSpPr>
          <p:nvPr/>
        </p:nvCxnSpPr>
        <p:spPr>
          <a:xfrm>
            <a:off x="1619250" y="2960688"/>
            <a:ext cx="649288" cy="3651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Elbow Connector 47"/>
          <p:cNvCxnSpPr>
            <a:stCxn id="6" idx="3"/>
            <a:endCxn id="27" idx="1"/>
          </p:cNvCxnSpPr>
          <p:nvPr/>
        </p:nvCxnSpPr>
        <p:spPr>
          <a:xfrm>
            <a:off x="1619250" y="2960688"/>
            <a:ext cx="649288" cy="100806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Elbow Connector 50"/>
          <p:cNvCxnSpPr>
            <a:stCxn id="6" idx="3"/>
            <a:endCxn id="28" idx="1"/>
          </p:cNvCxnSpPr>
          <p:nvPr/>
        </p:nvCxnSpPr>
        <p:spPr>
          <a:xfrm>
            <a:off x="1619250" y="2960688"/>
            <a:ext cx="649288" cy="187325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4" name="Elbow Connector 53"/>
          <p:cNvCxnSpPr>
            <a:stCxn id="6" idx="3"/>
            <a:endCxn id="29" idx="1"/>
          </p:cNvCxnSpPr>
          <p:nvPr/>
        </p:nvCxnSpPr>
        <p:spPr>
          <a:xfrm>
            <a:off x="1619250" y="2960688"/>
            <a:ext cx="649288" cy="2592387"/>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7" name="Elbow Connector 56"/>
          <p:cNvCxnSpPr>
            <a:stCxn id="6" idx="3"/>
            <a:endCxn id="30" idx="1"/>
          </p:cNvCxnSpPr>
          <p:nvPr/>
        </p:nvCxnSpPr>
        <p:spPr>
          <a:xfrm>
            <a:off x="1619250" y="2960688"/>
            <a:ext cx="649288" cy="327660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0" name="Rounded Rectangle 59"/>
          <p:cNvSpPr/>
          <p:nvPr/>
        </p:nvSpPr>
        <p:spPr>
          <a:xfrm>
            <a:off x="1835150" y="836613"/>
            <a:ext cx="4392613" cy="5113337"/>
          </a:xfrm>
          <a:prstGeom prst="roundRect">
            <a:avLst>
              <a:gd name="adj" fmla="val 6264"/>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latin typeface="Calibri" pitchFamily="34" charset="0"/>
            </a:endParaRPr>
          </a:p>
        </p:txBody>
      </p:sp>
      <p:sp>
        <p:nvSpPr>
          <p:cNvPr id="38942" name="TextBox 60"/>
          <p:cNvSpPr txBox="1">
            <a:spLocks noChangeArrowheads="1"/>
          </p:cNvSpPr>
          <p:nvPr/>
        </p:nvSpPr>
        <p:spPr bwMode="auto">
          <a:xfrm>
            <a:off x="4284663" y="5084763"/>
            <a:ext cx="17414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4400" b="1">
                <a:solidFill>
                  <a:srgbClr val="FF0000"/>
                </a:solidFill>
                <a:latin typeface="Arial" charset="0"/>
              </a:rPr>
              <a:t>Tasks</a:t>
            </a:r>
          </a:p>
        </p:txBody>
      </p:sp>
      <p:sp>
        <p:nvSpPr>
          <p:cNvPr id="62" name="Rounded Rectangle 61"/>
          <p:cNvSpPr/>
          <p:nvPr/>
        </p:nvSpPr>
        <p:spPr>
          <a:xfrm>
            <a:off x="6227763" y="836613"/>
            <a:ext cx="2808287" cy="5113337"/>
          </a:xfrm>
          <a:prstGeom prst="roundRect">
            <a:avLst>
              <a:gd name="adj" fmla="val 6264"/>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mtClean="0">
              <a:latin typeface="Calibri" pitchFamily="34" charset="0"/>
            </a:endParaRPr>
          </a:p>
        </p:txBody>
      </p:sp>
      <p:sp>
        <p:nvSpPr>
          <p:cNvPr id="38944" name="TextBox 62"/>
          <p:cNvSpPr txBox="1">
            <a:spLocks noChangeArrowheads="1"/>
          </p:cNvSpPr>
          <p:nvPr/>
        </p:nvSpPr>
        <p:spPr bwMode="auto">
          <a:xfrm>
            <a:off x="6335713" y="836613"/>
            <a:ext cx="2557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b="1">
                <a:solidFill>
                  <a:srgbClr val="FF0000"/>
                </a:solidFill>
                <a:latin typeface="Arial" charset="0"/>
              </a:rPr>
              <a:t>Approaches</a:t>
            </a:r>
          </a:p>
        </p:txBody>
      </p:sp>
      <p:sp>
        <p:nvSpPr>
          <p:cNvPr id="59" name="Right Brace 58"/>
          <p:cNvSpPr>
            <a:spLocks/>
          </p:cNvSpPr>
          <p:nvPr/>
        </p:nvSpPr>
        <p:spPr bwMode="auto">
          <a:xfrm>
            <a:off x="5940425" y="4581525"/>
            <a:ext cx="360363" cy="1223963"/>
          </a:xfrm>
          <a:prstGeom prst="rightBrace">
            <a:avLst>
              <a:gd name="adj1" fmla="val 8334"/>
              <a:gd name="adj2" fmla="val 50000"/>
            </a:avLst>
          </a:prstGeom>
          <a:noFill/>
          <a:ln w="57150">
            <a:solidFill>
              <a:srgbClr val="4F6228"/>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smtClean="0">
              <a:latin typeface="Calibri" pitchFamily="34" charset="0"/>
            </a:endParaRPr>
          </a:p>
        </p:txBody>
      </p:sp>
      <p:sp>
        <p:nvSpPr>
          <p:cNvPr id="65" name="Right Brace 64"/>
          <p:cNvSpPr>
            <a:spLocks/>
          </p:cNvSpPr>
          <p:nvPr/>
        </p:nvSpPr>
        <p:spPr bwMode="auto">
          <a:xfrm>
            <a:off x="6011863" y="908050"/>
            <a:ext cx="441325" cy="3384550"/>
          </a:xfrm>
          <a:prstGeom prst="rightBrace">
            <a:avLst>
              <a:gd name="adj1" fmla="val 8344"/>
              <a:gd name="adj2" fmla="val 50000"/>
            </a:avLst>
          </a:prstGeom>
          <a:noFill/>
          <a:ln w="57150">
            <a:solidFill>
              <a:srgbClr val="FF9900"/>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smtClean="0">
              <a:latin typeface="Calibri" pitchFamily="34" charset="0"/>
            </a:endParaRPr>
          </a:p>
        </p:txBody>
      </p:sp>
      <p:cxnSp>
        <p:nvCxnSpPr>
          <p:cNvPr id="66" name="Elbow Connector 65"/>
          <p:cNvCxnSpPr>
            <a:stCxn id="25" idx="3"/>
            <a:endCxn id="33" idx="1"/>
          </p:cNvCxnSpPr>
          <p:nvPr/>
        </p:nvCxnSpPr>
        <p:spPr>
          <a:xfrm>
            <a:off x="3851275" y="2024063"/>
            <a:ext cx="504825" cy="1233487"/>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Elbow Connector 70"/>
          <p:cNvCxnSpPr>
            <a:stCxn id="25" idx="3"/>
            <a:endCxn id="31" idx="1"/>
          </p:cNvCxnSpPr>
          <p:nvPr/>
        </p:nvCxnSpPr>
        <p:spPr>
          <a:xfrm flipV="1">
            <a:off x="3851275" y="1241425"/>
            <a:ext cx="504825" cy="78263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4" name="Elbow Connector 73"/>
          <p:cNvCxnSpPr>
            <a:stCxn id="25" idx="3"/>
            <a:endCxn id="32" idx="1"/>
          </p:cNvCxnSpPr>
          <p:nvPr/>
        </p:nvCxnSpPr>
        <p:spPr>
          <a:xfrm>
            <a:off x="3851275" y="2024063"/>
            <a:ext cx="504825" cy="261937"/>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7" name="Elbow Connector 76"/>
          <p:cNvCxnSpPr>
            <a:stCxn id="25" idx="3"/>
            <a:endCxn id="34" idx="1"/>
          </p:cNvCxnSpPr>
          <p:nvPr/>
        </p:nvCxnSpPr>
        <p:spPr>
          <a:xfrm>
            <a:off x="3851275" y="2024063"/>
            <a:ext cx="504825" cy="198596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0" name="Elbow Connector 79"/>
          <p:cNvCxnSpPr>
            <a:stCxn id="25" idx="3"/>
            <a:endCxn id="32" idx="1"/>
          </p:cNvCxnSpPr>
          <p:nvPr/>
        </p:nvCxnSpPr>
        <p:spPr>
          <a:xfrm>
            <a:off x="3851275" y="2024063"/>
            <a:ext cx="504825" cy="261937"/>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30495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a:spLocks noGrp="1"/>
          </p:cNvSpPr>
          <p:nvPr>
            <p:ph type="title"/>
          </p:nvPr>
        </p:nvSpPr>
        <p:spPr>
          <a:xfrm>
            <a:off x="179388" y="115888"/>
            <a:ext cx="8640762" cy="865187"/>
          </a:xfrm>
        </p:spPr>
        <p:txBody>
          <a:bodyPr/>
          <a:lstStyle/>
          <a:p>
            <a:r>
              <a:rPr lang="en-US" altLang="zh-TW" smtClean="0">
                <a:solidFill>
                  <a:srgbClr val="4F81BD"/>
                </a:solidFill>
              </a:rPr>
              <a:t>Sentiment Classification Techniques</a:t>
            </a:r>
            <a:endParaRPr lang="zh-TW" altLang="en-US" smtClean="0">
              <a:solidFill>
                <a:srgbClr val="4F81BD"/>
              </a:solidFill>
            </a:endParaRPr>
          </a:p>
        </p:txBody>
      </p:sp>
      <p:sp>
        <p:nvSpPr>
          <p:cNvPr id="3993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728F6E41-AE99-4D82-A0B4-D7C0BB7A3C46}" type="slidenum">
              <a:rPr lang="zh-TW" altLang="en-US" sz="1200" smtClean="0">
                <a:solidFill>
                  <a:srgbClr val="898989"/>
                </a:solidFill>
              </a:rPr>
              <a:pPr eaLnBrk="1" hangingPunct="1">
                <a:spcBef>
                  <a:spcPct val="0"/>
                </a:spcBef>
                <a:buFontTx/>
                <a:buNone/>
              </a:pPr>
              <a:t>49</a:t>
            </a:fld>
            <a:endParaRPr lang="zh-TW" altLang="en-US" sz="1200" smtClean="0">
              <a:solidFill>
                <a:srgbClr val="898989"/>
              </a:solidFill>
            </a:endParaRPr>
          </a:p>
        </p:txBody>
      </p:sp>
      <p:sp>
        <p:nvSpPr>
          <p:cNvPr id="3" name="Rectangle 2"/>
          <p:cNvSpPr/>
          <p:nvPr/>
        </p:nvSpPr>
        <p:spPr>
          <a:xfrm>
            <a:off x="539750" y="6457950"/>
            <a:ext cx="7848600" cy="400050"/>
          </a:xfrm>
          <a:prstGeom prst="rect">
            <a:avLst/>
          </a:prstGeom>
        </p:spPr>
        <p:txBody>
          <a:bodyPr>
            <a:spAutoFit/>
          </a:bodyPr>
          <a:lstStyle/>
          <a:p>
            <a:pPr algn="ctr">
              <a:defRPr/>
            </a:pPr>
            <a:r>
              <a:rPr lang="en-US" altLang="zh-TW" sz="1000" dirty="0">
                <a:solidFill>
                  <a:schemeClr val="bg1">
                    <a:lumMod val="75000"/>
                  </a:schemeClr>
                </a:solidFill>
                <a:ea typeface="新細明體" charset="0"/>
                <a:cs typeface="新細明體" charset="0"/>
              </a:rPr>
              <a:t>Source: Jesus Serrano-Guerrero, Jose A. </a:t>
            </a:r>
            <a:r>
              <a:rPr lang="en-US" altLang="zh-TW" sz="1000" dirty="0" err="1">
                <a:solidFill>
                  <a:schemeClr val="bg1">
                    <a:lumMod val="75000"/>
                  </a:schemeClr>
                </a:solidFill>
                <a:ea typeface="新細明體" charset="0"/>
                <a:cs typeface="新細明體" charset="0"/>
              </a:rPr>
              <a:t>Olivas</a:t>
            </a:r>
            <a:r>
              <a:rPr lang="en-US" altLang="zh-TW" sz="1000" dirty="0">
                <a:solidFill>
                  <a:schemeClr val="bg1">
                    <a:lumMod val="75000"/>
                  </a:schemeClr>
                </a:solidFill>
                <a:ea typeface="新細明體" charset="0"/>
                <a:cs typeface="新細明體" charset="0"/>
              </a:rPr>
              <a:t>, Francisco P. Romero, and Enrique Herrera-</a:t>
            </a:r>
            <a:r>
              <a:rPr lang="en-US" altLang="zh-TW" sz="1000" dirty="0" err="1">
                <a:solidFill>
                  <a:schemeClr val="bg1">
                    <a:lumMod val="75000"/>
                  </a:schemeClr>
                </a:solidFill>
                <a:ea typeface="新細明體" charset="0"/>
                <a:cs typeface="新細明體" charset="0"/>
              </a:rPr>
              <a:t>Viedma</a:t>
            </a:r>
            <a:r>
              <a:rPr lang="en-US" altLang="zh-TW" sz="1000" dirty="0">
                <a:solidFill>
                  <a:schemeClr val="bg1">
                    <a:lumMod val="75000"/>
                  </a:schemeClr>
                </a:solidFill>
                <a:ea typeface="新細明體" charset="0"/>
                <a:cs typeface="新細明體" charset="0"/>
              </a:rPr>
              <a:t>  (2015), </a:t>
            </a:r>
            <a:br>
              <a:rPr lang="en-US" altLang="zh-TW" sz="1000" dirty="0">
                <a:solidFill>
                  <a:schemeClr val="bg1">
                    <a:lumMod val="75000"/>
                  </a:schemeClr>
                </a:solidFill>
                <a:ea typeface="新細明體" charset="0"/>
                <a:cs typeface="新細明體" charset="0"/>
              </a:rPr>
            </a:br>
            <a:r>
              <a:rPr lang="en-US" altLang="zh-TW" sz="1000" dirty="0">
                <a:solidFill>
                  <a:schemeClr val="bg1">
                    <a:lumMod val="75000"/>
                  </a:schemeClr>
                </a:solidFill>
                <a:ea typeface="新細明體" charset="0"/>
                <a:cs typeface="新細明體" charset="0"/>
              </a:rPr>
              <a:t>"Sentiment analysis: A review and comparative analysis of web services," Information Sciences, 311, pp. 18-38.</a:t>
            </a:r>
          </a:p>
        </p:txBody>
      </p:sp>
      <p:sp>
        <p:nvSpPr>
          <p:cNvPr id="6" name="Rounded Rectangle 5"/>
          <p:cNvSpPr>
            <a:spLocks noChangeArrowheads="1"/>
          </p:cNvSpPr>
          <p:nvPr/>
        </p:nvSpPr>
        <p:spPr bwMode="auto">
          <a:xfrm>
            <a:off x="107950" y="3213100"/>
            <a:ext cx="1368425" cy="936625"/>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200" smtClean="0">
                <a:latin typeface="Calibri" pitchFamily="34" charset="0"/>
              </a:rPr>
              <a:t>Sentiment Analysis</a:t>
            </a:r>
          </a:p>
        </p:txBody>
      </p:sp>
      <p:sp>
        <p:nvSpPr>
          <p:cNvPr id="7" name="Rounded Rectangle 6"/>
          <p:cNvSpPr>
            <a:spLocks noChangeArrowheads="1"/>
          </p:cNvSpPr>
          <p:nvPr/>
        </p:nvSpPr>
        <p:spPr bwMode="auto">
          <a:xfrm>
            <a:off x="1835150" y="1844675"/>
            <a:ext cx="1512888" cy="1223963"/>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200" smtClean="0">
                <a:latin typeface="Calibri" pitchFamily="34" charset="0"/>
              </a:rPr>
              <a:t>Machine Learning Approach</a:t>
            </a:r>
          </a:p>
        </p:txBody>
      </p:sp>
      <p:sp>
        <p:nvSpPr>
          <p:cNvPr id="8" name="Rounded Rectangle 7"/>
          <p:cNvSpPr>
            <a:spLocks noChangeArrowheads="1"/>
          </p:cNvSpPr>
          <p:nvPr/>
        </p:nvSpPr>
        <p:spPr bwMode="auto">
          <a:xfrm>
            <a:off x="1835150" y="4508500"/>
            <a:ext cx="1512888" cy="1223963"/>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200" smtClean="0">
                <a:latin typeface="Calibri" pitchFamily="34" charset="0"/>
              </a:rPr>
              <a:t>Lexicon-based Approach</a:t>
            </a:r>
          </a:p>
        </p:txBody>
      </p:sp>
      <p:sp>
        <p:nvSpPr>
          <p:cNvPr id="10" name="Rounded Rectangle 9"/>
          <p:cNvSpPr>
            <a:spLocks noChangeArrowheads="1"/>
          </p:cNvSpPr>
          <p:nvPr/>
        </p:nvSpPr>
        <p:spPr bwMode="auto">
          <a:xfrm>
            <a:off x="3708400" y="5445125"/>
            <a:ext cx="1511300" cy="936625"/>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smtClean="0">
                <a:latin typeface="Calibri" pitchFamily="34" charset="0"/>
              </a:rPr>
              <a:t>Corpus-based Approach</a:t>
            </a:r>
          </a:p>
        </p:txBody>
      </p:sp>
      <p:sp>
        <p:nvSpPr>
          <p:cNvPr id="11" name="Rounded Rectangle 10"/>
          <p:cNvSpPr>
            <a:spLocks noChangeArrowheads="1"/>
          </p:cNvSpPr>
          <p:nvPr/>
        </p:nvSpPr>
        <p:spPr bwMode="auto">
          <a:xfrm>
            <a:off x="3708400" y="1412875"/>
            <a:ext cx="1511300" cy="936625"/>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smtClean="0">
                <a:latin typeface="Calibri" pitchFamily="34" charset="0"/>
              </a:rPr>
              <a:t>Supervised Learning</a:t>
            </a:r>
          </a:p>
        </p:txBody>
      </p:sp>
      <p:sp>
        <p:nvSpPr>
          <p:cNvPr id="12" name="Rounded Rectangle 11"/>
          <p:cNvSpPr>
            <a:spLocks noChangeArrowheads="1"/>
          </p:cNvSpPr>
          <p:nvPr/>
        </p:nvSpPr>
        <p:spPr bwMode="auto">
          <a:xfrm>
            <a:off x="3708400" y="3357563"/>
            <a:ext cx="1511300" cy="647700"/>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smtClean="0">
                <a:latin typeface="Calibri" pitchFamily="34" charset="0"/>
              </a:rPr>
              <a:t>Unsupervised Learning</a:t>
            </a:r>
          </a:p>
        </p:txBody>
      </p:sp>
      <p:sp>
        <p:nvSpPr>
          <p:cNvPr id="14" name="Rounded Rectangle 13"/>
          <p:cNvSpPr>
            <a:spLocks noChangeArrowheads="1"/>
          </p:cNvSpPr>
          <p:nvPr/>
        </p:nvSpPr>
        <p:spPr bwMode="auto">
          <a:xfrm>
            <a:off x="3708400" y="4221163"/>
            <a:ext cx="1511300" cy="936625"/>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smtClean="0">
                <a:latin typeface="Calibri" pitchFamily="34" charset="0"/>
              </a:rPr>
              <a:t>Dictionary-based Approach</a:t>
            </a:r>
          </a:p>
        </p:txBody>
      </p:sp>
      <p:sp>
        <p:nvSpPr>
          <p:cNvPr id="15" name="Rounded Rectangle 14"/>
          <p:cNvSpPr>
            <a:spLocks noChangeArrowheads="1"/>
          </p:cNvSpPr>
          <p:nvPr/>
        </p:nvSpPr>
        <p:spPr bwMode="auto">
          <a:xfrm>
            <a:off x="5580063" y="5157788"/>
            <a:ext cx="1512887" cy="503237"/>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smtClean="0">
                <a:latin typeface="Calibri" pitchFamily="34" charset="0"/>
              </a:rPr>
              <a:t>Statistical</a:t>
            </a:r>
          </a:p>
        </p:txBody>
      </p:sp>
      <p:sp>
        <p:nvSpPr>
          <p:cNvPr id="16" name="Rounded Rectangle 15"/>
          <p:cNvSpPr>
            <a:spLocks noChangeArrowheads="1"/>
          </p:cNvSpPr>
          <p:nvPr/>
        </p:nvSpPr>
        <p:spPr bwMode="auto">
          <a:xfrm>
            <a:off x="5580063" y="5876925"/>
            <a:ext cx="1512887" cy="504825"/>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smtClean="0">
                <a:latin typeface="Calibri" pitchFamily="34" charset="0"/>
              </a:rPr>
              <a:t>Semantic</a:t>
            </a:r>
          </a:p>
        </p:txBody>
      </p:sp>
      <p:sp>
        <p:nvSpPr>
          <p:cNvPr id="17" name="Rounded Rectangle 16"/>
          <p:cNvSpPr>
            <a:spLocks noChangeArrowheads="1"/>
          </p:cNvSpPr>
          <p:nvPr/>
        </p:nvSpPr>
        <p:spPr bwMode="auto">
          <a:xfrm>
            <a:off x="5580063" y="1052513"/>
            <a:ext cx="1512887" cy="647700"/>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smtClean="0">
                <a:latin typeface="Calibri" pitchFamily="34" charset="0"/>
              </a:rPr>
              <a:t>Decision Tree Classifiers</a:t>
            </a:r>
          </a:p>
        </p:txBody>
      </p:sp>
      <p:sp>
        <p:nvSpPr>
          <p:cNvPr id="18" name="Rounded Rectangle 17"/>
          <p:cNvSpPr>
            <a:spLocks noChangeArrowheads="1"/>
          </p:cNvSpPr>
          <p:nvPr/>
        </p:nvSpPr>
        <p:spPr bwMode="auto">
          <a:xfrm>
            <a:off x="5580063" y="1844675"/>
            <a:ext cx="1512887" cy="647700"/>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smtClean="0">
                <a:latin typeface="Calibri" pitchFamily="34" charset="0"/>
              </a:rPr>
              <a:t>Linear Classifiers</a:t>
            </a:r>
          </a:p>
        </p:txBody>
      </p:sp>
      <p:sp>
        <p:nvSpPr>
          <p:cNvPr id="19" name="Rounded Rectangle 18"/>
          <p:cNvSpPr>
            <a:spLocks noChangeArrowheads="1"/>
          </p:cNvSpPr>
          <p:nvPr/>
        </p:nvSpPr>
        <p:spPr bwMode="auto">
          <a:xfrm>
            <a:off x="5580063" y="2636838"/>
            <a:ext cx="1512887" cy="647700"/>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smtClean="0">
                <a:latin typeface="Calibri" pitchFamily="34" charset="0"/>
              </a:rPr>
              <a:t>Rule-based Classifiers</a:t>
            </a:r>
          </a:p>
        </p:txBody>
      </p:sp>
      <p:sp>
        <p:nvSpPr>
          <p:cNvPr id="20" name="Rounded Rectangle 19"/>
          <p:cNvSpPr>
            <a:spLocks noChangeArrowheads="1"/>
          </p:cNvSpPr>
          <p:nvPr/>
        </p:nvSpPr>
        <p:spPr bwMode="auto">
          <a:xfrm>
            <a:off x="5580063" y="3429000"/>
            <a:ext cx="1512887" cy="647700"/>
          </a:xfrm>
          <a:prstGeom prst="roundRect">
            <a:avLst>
              <a:gd name="adj" fmla="val 12157"/>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2000" smtClean="0">
                <a:latin typeface="Calibri" pitchFamily="34" charset="0"/>
              </a:rPr>
              <a:t>Probabilistic Classifiers</a:t>
            </a:r>
          </a:p>
        </p:txBody>
      </p:sp>
      <p:sp>
        <p:nvSpPr>
          <p:cNvPr id="21" name="Rounded Rectangle 20"/>
          <p:cNvSpPr>
            <a:spLocks noChangeArrowheads="1"/>
          </p:cNvSpPr>
          <p:nvPr/>
        </p:nvSpPr>
        <p:spPr bwMode="auto">
          <a:xfrm>
            <a:off x="7451725" y="981075"/>
            <a:ext cx="1512888" cy="503238"/>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600" smtClean="0">
                <a:latin typeface="Calibri" pitchFamily="34" charset="0"/>
              </a:rPr>
              <a:t>Support Vector Machine (SVM)</a:t>
            </a:r>
          </a:p>
        </p:txBody>
      </p:sp>
      <p:sp>
        <p:nvSpPr>
          <p:cNvPr id="22" name="Rounded Rectangle 21"/>
          <p:cNvSpPr>
            <a:spLocks noChangeArrowheads="1"/>
          </p:cNvSpPr>
          <p:nvPr/>
        </p:nvSpPr>
        <p:spPr bwMode="auto">
          <a:xfrm>
            <a:off x="7451725" y="2276475"/>
            <a:ext cx="1512888" cy="504825"/>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600" smtClean="0">
                <a:latin typeface="Calibri" pitchFamily="34" charset="0"/>
              </a:rPr>
              <a:t>Deep Learning (DL)</a:t>
            </a:r>
          </a:p>
        </p:txBody>
      </p:sp>
      <p:sp>
        <p:nvSpPr>
          <p:cNvPr id="23" name="Rounded Rectangle 22"/>
          <p:cNvSpPr>
            <a:spLocks noChangeArrowheads="1"/>
          </p:cNvSpPr>
          <p:nvPr/>
        </p:nvSpPr>
        <p:spPr bwMode="auto">
          <a:xfrm>
            <a:off x="7451725" y="1628775"/>
            <a:ext cx="1512888" cy="504825"/>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600" smtClean="0">
                <a:latin typeface="Calibri" pitchFamily="34" charset="0"/>
              </a:rPr>
              <a:t>Neural Network (NN)</a:t>
            </a:r>
          </a:p>
        </p:txBody>
      </p:sp>
      <p:sp>
        <p:nvSpPr>
          <p:cNvPr id="24" name="Rounded Rectangle 23"/>
          <p:cNvSpPr>
            <a:spLocks noChangeArrowheads="1"/>
          </p:cNvSpPr>
          <p:nvPr/>
        </p:nvSpPr>
        <p:spPr bwMode="auto">
          <a:xfrm>
            <a:off x="7451725" y="3644900"/>
            <a:ext cx="1512888" cy="504825"/>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600" smtClean="0">
                <a:latin typeface="Calibri" pitchFamily="34" charset="0"/>
              </a:rPr>
              <a:t>Bayesian Network (BN)</a:t>
            </a:r>
          </a:p>
        </p:txBody>
      </p:sp>
      <p:sp>
        <p:nvSpPr>
          <p:cNvPr id="25" name="Rounded Rectangle 24"/>
          <p:cNvSpPr>
            <a:spLocks noChangeArrowheads="1"/>
          </p:cNvSpPr>
          <p:nvPr/>
        </p:nvSpPr>
        <p:spPr bwMode="auto">
          <a:xfrm>
            <a:off x="7451725" y="4292600"/>
            <a:ext cx="1512888" cy="504825"/>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600" smtClean="0">
                <a:latin typeface="Calibri" pitchFamily="34" charset="0"/>
              </a:rPr>
              <a:t>Maximum Entropy (ME)</a:t>
            </a:r>
          </a:p>
        </p:txBody>
      </p:sp>
      <p:cxnSp>
        <p:nvCxnSpPr>
          <p:cNvPr id="26" name="Elbow Connector 25"/>
          <p:cNvCxnSpPr>
            <a:stCxn id="6" idx="3"/>
            <a:endCxn id="8" idx="1"/>
          </p:cNvCxnSpPr>
          <p:nvPr/>
        </p:nvCxnSpPr>
        <p:spPr>
          <a:xfrm>
            <a:off x="1476375" y="3681413"/>
            <a:ext cx="358775" cy="143986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6" idx="3"/>
            <a:endCxn id="7" idx="1"/>
          </p:cNvCxnSpPr>
          <p:nvPr/>
        </p:nvCxnSpPr>
        <p:spPr>
          <a:xfrm flipV="1">
            <a:off x="1476375" y="2457450"/>
            <a:ext cx="358775" cy="1223963"/>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7" idx="3"/>
            <a:endCxn id="11" idx="1"/>
          </p:cNvCxnSpPr>
          <p:nvPr/>
        </p:nvCxnSpPr>
        <p:spPr>
          <a:xfrm flipV="1">
            <a:off x="3348038" y="1881188"/>
            <a:ext cx="360362" cy="57626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7" idx="3"/>
            <a:endCxn id="12" idx="1"/>
          </p:cNvCxnSpPr>
          <p:nvPr/>
        </p:nvCxnSpPr>
        <p:spPr>
          <a:xfrm>
            <a:off x="3348038" y="2457450"/>
            <a:ext cx="360362" cy="1223963"/>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 name="Elbow Connector 37"/>
          <p:cNvCxnSpPr>
            <a:stCxn id="11" idx="3"/>
            <a:endCxn id="17" idx="1"/>
          </p:cNvCxnSpPr>
          <p:nvPr/>
        </p:nvCxnSpPr>
        <p:spPr>
          <a:xfrm flipV="1">
            <a:off x="5219700" y="1376363"/>
            <a:ext cx="360363" cy="504825"/>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Elbow Connector 43"/>
          <p:cNvCxnSpPr>
            <a:stCxn id="11" idx="3"/>
            <a:endCxn id="18" idx="1"/>
          </p:cNvCxnSpPr>
          <p:nvPr/>
        </p:nvCxnSpPr>
        <p:spPr>
          <a:xfrm>
            <a:off x="5219700" y="1881188"/>
            <a:ext cx="360363" cy="287337"/>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7" name="Elbow Connector 46"/>
          <p:cNvCxnSpPr>
            <a:stCxn id="11" idx="3"/>
            <a:endCxn id="19" idx="1"/>
          </p:cNvCxnSpPr>
          <p:nvPr/>
        </p:nvCxnSpPr>
        <p:spPr>
          <a:xfrm>
            <a:off x="5219700" y="1881188"/>
            <a:ext cx="360363" cy="107950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Elbow Connector 48"/>
          <p:cNvCxnSpPr>
            <a:stCxn id="11" idx="3"/>
            <a:endCxn id="20" idx="1"/>
          </p:cNvCxnSpPr>
          <p:nvPr/>
        </p:nvCxnSpPr>
        <p:spPr>
          <a:xfrm>
            <a:off x="5219700" y="1881188"/>
            <a:ext cx="360363" cy="187166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Elbow Connector 51"/>
          <p:cNvCxnSpPr>
            <a:stCxn id="8" idx="3"/>
            <a:endCxn id="10" idx="1"/>
          </p:cNvCxnSpPr>
          <p:nvPr/>
        </p:nvCxnSpPr>
        <p:spPr>
          <a:xfrm>
            <a:off x="3348038" y="5121275"/>
            <a:ext cx="360362" cy="792163"/>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Elbow Connector 54"/>
          <p:cNvCxnSpPr>
            <a:stCxn id="8" idx="3"/>
            <a:endCxn id="14" idx="1"/>
          </p:cNvCxnSpPr>
          <p:nvPr/>
        </p:nvCxnSpPr>
        <p:spPr>
          <a:xfrm flipV="1">
            <a:off x="3348038" y="4689475"/>
            <a:ext cx="360362" cy="43180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Elbow Connector 57"/>
          <p:cNvCxnSpPr>
            <a:stCxn id="10" idx="3"/>
            <a:endCxn id="15" idx="1"/>
          </p:cNvCxnSpPr>
          <p:nvPr/>
        </p:nvCxnSpPr>
        <p:spPr>
          <a:xfrm flipV="1">
            <a:off x="5219700" y="5408613"/>
            <a:ext cx="360363" cy="504825"/>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4" name="Elbow Connector 63"/>
          <p:cNvCxnSpPr>
            <a:stCxn id="10" idx="3"/>
            <a:endCxn id="16" idx="1"/>
          </p:cNvCxnSpPr>
          <p:nvPr/>
        </p:nvCxnSpPr>
        <p:spPr>
          <a:xfrm>
            <a:off x="5219700" y="5913438"/>
            <a:ext cx="360363" cy="21590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Elbow Connector 67"/>
          <p:cNvCxnSpPr>
            <a:stCxn id="18" idx="3"/>
            <a:endCxn id="22" idx="1"/>
          </p:cNvCxnSpPr>
          <p:nvPr/>
        </p:nvCxnSpPr>
        <p:spPr>
          <a:xfrm>
            <a:off x="7092950" y="2168525"/>
            <a:ext cx="358775" cy="360363"/>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Elbow Connector 71"/>
          <p:cNvCxnSpPr>
            <a:stCxn id="18" idx="3"/>
            <a:endCxn id="23" idx="1"/>
          </p:cNvCxnSpPr>
          <p:nvPr/>
        </p:nvCxnSpPr>
        <p:spPr>
          <a:xfrm flipV="1">
            <a:off x="7092950" y="1881188"/>
            <a:ext cx="358775" cy="287337"/>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5" name="Elbow Connector 74"/>
          <p:cNvCxnSpPr>
            <a:stCxn id="18" idx="3"/>
            <a:endCxn id="21" idx="1"/>
          </p:cNvCxnSpPr>
          <p:nvPr/>
        </p:nvCxnSpPr>
        <p:spPr>
          <a:xfrm flipV="1">
            <a:off x="7092950" y="1233488"/>
            <a:ext cx="358775" cy="935037"/>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Elbow Connector 77"/>
          <p:cNvCxnSpPr>
            <a:stCxn id="20" idx="3"/>
            <a:endCxn id="24" idx="1"/>
          </p:cNvCxnSpPr>
          <p:nvPr/>
        </p:nvCxnSpPr>
        <p:spPr>
          <a:xfrm>
            <a:off x="7092950" y="3752850"/>
            <a:ext cx="358775" cy="144463"/>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Elbow Connector 81"/>
          <p:cNvCxnSpPr>
            <a:stCxn id="20" idx="3"/>
            <a:endCxn id="25" idx="1"/>
          </p:cNvCxnSpPr>
          <p:nvPr/>
        </p:nvCxnSpPr>
        <p:spPr>
          <a:xfrm>
            <a:off x="7092950" y="3752850"/>
            <a:ext cx="358775" cy="792163"/>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5" name="Elbow Connector 84"/>
          <p:cNvCxnSpPr>
            <a:stCxn id="20" idx="3"/>
            <a:endCxn id="87" idx="1"/>
          </p:cNvCxnSpPr>
          <p:nvPr/>
        </p:nvCxnSpPr>
        <p:spPr>
          <a:xfrm flipV="1">
            <a:off x="7092950" y="3249613"/>
            <a:ext cx="358775" cy="503237"/>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7" name="Rounded Rectangle 86"/>
          <p:cNvSpPr>
            <a:spLocks noChangeArrowheads="1"/>
          </p:cNvSpPr>
          <p:nvPr/>
        </p:nvSpPr>
        <p:spPr bwMode="auto">
          <a:xfrm>
            <a:off x="7451725" y="2997200"/>
            <a:ext cx="1512888" cy="503238"/>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r>
              <a:rPr lang="en-US" altLang="zh-TW" sz="1600" smtClean="0">
                <a:latin typeface="Calibri" pitchFamily="34" charset="0"/>
              </a:rPr>
              <a:t>Naïve Bayes </a:t>
            </a:r>
            <a:br>
              <a:rPr lang="en-US" altLang="zh-TW" sz="1600" smtClean="0">
                <a:latin typeface="Calibri" pitchFamily="34" charset="0"/>
              </a:rPr>
            </a:br>
            <a:r>
              <a:rPr lang="en-US" altLang="zh-TW" sz="1600" smtClean="0">
                <a:latin typeface="Calibri" pitchFamily="34" charset="0"/>
              </a:rPr>
              <a:t>(NB)</a:t>
            </a:r>
          </a:p>
        </p:txBody>
      </p:sp>
    </p:spTree>
    <p:extLst>
      <p:ext uri="{BB962C8B-B14F-4D97-AF65-F5344CB8AC3E}">
        <p14:creationId xmlns:p14="http://schemas.microsoft.com/office/powerpoint/2010/main" val="9381033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solidFill>
                  <a:schemeClr val="accent1"/>
                </a:solidFill>
              </a:rPr>
              <a:t>Outline</a:t>
            </a:r>
            <a:endParaRPr lang="en-US" sz="7200" dirty="0">
              <a:solidFill>
                <a:schemeClr val="accent1"/>
              </a:solidFill>
            </a:endParaRPr>
          </a:p>
        </p:txBody>
      </p:sp>
      <p:sp>
        <p:nvSpPr>
          <p:cNvPr id="3" name="Content Placeholder 2"/>
          <p:cNvSpPr>
            <a:spLocks noGrp="1"/>
          </p:cNvSpPr>
          <p:nvPr>
            <p:ph idx="1"/>
          </p:nvPr>
        </p:nvSpPr>
        <p:spPr>
          <a:xfrm>
            <a:off x="323528" y="1600200"/>
            <a:ext cx="8363272" cy="4525963"/>
          </a:xfrm>
        </p:spPr>
        <p:txBody>
          <a:bodyPr/>
          <a:lstStyle/>
          <a:p>
            <a:r>
              <a:rPr lang="en-US" sz="4000" dirty="0"/>
              <a:t>Sentiment Analysis</a:t>
            </a:r>
          </a:p>
          <a:p>
            <a:r>
              <a:rPr lang="en-US" sz="4000" dirty="0"/>
              <a:t>Architectures of Sentiment Analytics</a:t>
            </a:r>
          </a:p>
          <a:p>
            <a:r>
              <a:rPr lang="en-US" sz="4000" dirty="0"/>
              <a:t>Opinion Spam Detection</a:t>
            </a:r>
          </a:p>
          <a:p>
            <a:r>
              <a:rPr lang="en-US" sz="4000" dirty="0"/>
              <a:t>Text Mining Techniques and </a:t>
            </a:r>
            <a:r>
              <a:rPr lang="en-US" sz="4000" dirty="0" smtClean="0"/>
              <a:t/>
            </a:r>
            <a:br>
              <a:rPr lang="en-US" sz="4000" dirty="0" smtClean="0"/>
            </a:br>
            <a:r>
              <a:rPr lang="en-US" sz="4000" dirty="0" smtClean="0"/>
              <a:t>Natural </a:t>
            </a:r>
            <a:r>
              <a:rPr lang="en-US" sz="4000" dirty="0"/>
              <a:t>Language Processing</a:t>
            </a:r>
          </a:p>
          <a:p>
            <a:endParaRPr lang="en-US" sz="4000"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Tree>
    <p:extLst>
      <p:ext uri="{BB962C8B-B14F-4D97-AF65-F5344CB8AC3E}">
        <p14:creationId xmlns:p14="http://schemas.microsoft.com/office/powerpoint/2010/main" val="6168669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a:xfrm>
            <a:off x="466725" y="106363"/>
            <a:ext cx="8229600" cy="801687"/>
          </a:xfrm>
        </p:spPr>
        <p:txBody>
          <a:bodyPr/>
          <a:lstStyle/>
          <a:p>
            <a:r>
              <a:rPr lang="en-US" altLang="zh-TW" smtClean="0">
                <a:solidFill>
                  <a:schemeClr val="accent1"/>
                </a:solidFill>
              </a:rPr>
              <a:t>Sentiment Analysis Architecture </a:t>
            </a:r>
            <a:endParaRPr lang="zh-TW" altLang="en-US" smtClean="0">
              <a:solidFill>
                <a:schemeClr val="accent1"/>
              </a:solidFill>
            </a:endParaRPr>
          </a:p>
        </p:txBody>
      </p:sp>
      <p:sp>
        <p:nvSpPr>
          <p:cNvPr id="3277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2141BEF-DE88-403F-B8FD-353C214D9F6B}" type="slidenum">
              <a:rPr lang="zh-TW" altLang="en-US" sz="1200" smtClean="0">
                <a:solidFill>
                  <a:srgbClr val="898989"/>
                </a:solidFill>
              </a:rPr>
              <a:pPr eaLnBrk="1" hangingPunct="1">
                <a:spcBef>
                  <a:spcPct val="0"/>
                </a:spcBef>
                <a:buFontTx/>
                <a:buNone/>
              </a:pPr>
              <a:t>50</a:t>
            </a:fld>
            <a:endParaRPr lang="zh-TW" altLang="en-US" sz="1200" smtClean="0">
              <a:solidFill>
                <a:srgbClr val="898989"/>
              </a:solidFill>
            </a:endParaRPr>
          </a:p>
        </p:txBody>
      </p:sp>
      <p:sp>
        <p:nvSpPr>
          <p:cNvPr id="32772" name="矩形 6"/>
          <p:cNvSpPr>
            <a:spLocks noChangeArrowheads="1"/>
          </p:cNvSpPr>
          <p:nvPr/>
        </p:nvSpPr>
        <p:spPr bwMode="auto">
          <a:xfrm>
            <a:off x="1074738" y="6453188"/>
            <a:ext cx="7237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BFBFBF"/>
                </a:solidFill>
                <a:latin typeface="Arial" charset="0"/>
              </a:rPr>
              <a:t>Vishal </a:t>
            </a:r>
            <a:r>
              <a:rPr lang="en-US" altLang="zh-TW" sz="1000" dirty="0" err="1">
                <a:solidFill>
                  <a:srgbClr val="BFBFBF"/>
                </a:solidFill>
                <a:latin typeface="Arial" charset="0"/>
              </a:rPr>
              <a:t>Kharde</a:t>
            </a:r>
            <a:r>
              <a:rPr lang="en-US" altLang="zh-TW" sz="1000" dirty="0">
                <a:solidFill>
                  <a:srgbClr val="BFBFBF"/>
                </a:solidFill>
                <a:latin typeface="Arial" charset="0"/>
              </a:rPr>
              <a:t> and </a:t>
            </a:r>
            <a:r>
              <a:rPr lang="en-US" altLang="zh-TW" sz="1000" dirty="0" err="1">
                <a:solidFill>
                  <a:srgbClr val="BFBFBF"/>
                </a:solidFill>
                <a:latin typeface="Arial" charset="0"/>
              </a:rPr>
              <a:t>Sheetal</a:t>
            </a:r>
            <a:r>
              <a:rPr lang="en-US" altLang="zh-TW" sz="1000" dirty="0">
                <a:solidFill>
                  <a:srgbClr val="BFBFBF"/>
                </a:solidFill>
                <a:latin typeface="Arial" charset="0"/>
              </a:rPr>
              <a:t> </a:t>
            </a:r>
            <a:r>
              <a:rPr lang="en-US" altLang="zh-TW" sz="1000" dirty="0" err="1">
                <a:solidFill>
                  <a:srgbClr val="BFBFBF"/>
                </a:solidFill>
                <a:latin typeface="Arial" charset="0"/>
              </a:rPr>
              <a:t>Sonawane</a:t>
            </a:r>
            <a:r>
              <a:rPr lang="en-US" altLang="zh-TW" sz="1000" dirty="0">
                <a:solidFill>
                  <a:srgbClr val="BFBFBF"/>
                </a:solidFill>
                <a:latin typeface="Arial" charset="0"/>
              </a:rPr>
              <a:t> (2016), "Sentiment Analysis of Twitter Data: A Survey of Techniques," </a:t>
            </a:r>
            <a:br>
              <a:rPr lang="en-US" altLang="zh-TW" sz="1000" dirty="0">
                <a:solidFill>
                  <a:srgbClr val="BFBFBF"/>
                </a:solidFill>
                <a:latin typeface="Arial" charset="0"/>
              </a:rPr>
            </a:br>
            <a:r>
              <a:rPr lang="en-US" altLang="zh-TW" sz="1000" dirty="0">
                <a:solidFill>
                  <a:srgbClr val="BFBFBF"/>
                </a:solidFill>
                <a:latin typeface="Arial" charset="0"/>
              </a:rPr>
              <a:t>International Journal of Computer Applications, Vol 139, No. 11, 2016. pp.5-15</a:t>
            </a:r>
            <a:endParaRPr lang="zh-TW" altLang="en-US" sz="1000" dirty="0">
              <a:solidFill>
                <a:srgbClr val="BFBFBF"/>
              </a:solidFill>
              <a:latin typeface="Arial" charset="0"/>
            </a:endParaRPr>
          </a:p>
        </p:txBody>
      </p:sp>
      <p:sp>
        <p:nvSpPr>
          <p:cNvPr id="6" name="Rounded Rectangle 5"/>
          <p:cNvSpPr>
            <a:spLocks noChangeArrowheads="1"/>
          </p:cNvSpPr>
          <p:nvPr/>
        </p:nvSpPr>
        <p:spPr bwMode="auto">
          <a:xfrm>
            <a:off x="1042988" y="1160463"/>
            <a:ext cx="1512887" cy="720725"/>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Positive </a:t>
            </a:r>
            <a:br>
              <a:rPr lang="en-US" sz="2200" dirty="0">
                <a:latin typeface="+mn-lt"/>
                <a:ea typeface="+mn-ea"/>
              </a:rPr>
            </a:br>
            <a:r>
              <a:rPr lang="en-US" sz="2200" dirty="0">
                <a:latin typeface="+mn-lt"/>
                <a:ea typeface="+mn-ea"/>
              </a:rPr>
              <a:t>tweets</a:t>
            </a:r>
          </a:p>
        </p:txBody>
      </p:sp>
      <p:sp>
        <p:nvSpPr>
          <p:cNvPr id="8" name="Rounded Rectangle 7"/>
          <p:cNvSpPr>
            <a:spLocks noChangeArrowheads="1"/>
          </p:cNvSpPr>
          <p:nvPr/>
        </p:nvSpPr>
        <p:spPr bwMode="auto">
          <a:xfrm>
            <a:off x="2555875" y="1160463"/>
            <a:ext cx="1511300" cy="720725"/>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Negative</a:t>
            </a:r>
            <a:br>
              <a:rPr lang="en-US" sz="2200" dirty="0">
                <a:latin typeface="+mn-lt"/>
                <a:ea typeface="+mn-ea"/>
              </a:rPr>
            </a:br>
            <a:r>
              <a:rPr lang="en-US" sz="2200" dirty="0">
                <a:latin typeface="+mn-lt"/>
                <a:ea typeface="+mn-ea"/>
              </a:rPr>
              <a:t>tweets</a:t>
            </a:r>
          </a:p>
        </p:txBody>
      </p:sp>
      <p:sp>
        <p:nvSpPr>
          <p:cNvPr id="9" name="Rounded Rectangle 8"/>
          <p:cNvSpPr>
            <a:spLocks noChangeArrowheads="1"/>
          </p:cNvSpPr>
          <p:nvPr/>
        </p:nvSpPr>
        <p:spPr bwMode="auto">
          <a:xfrm>
            <a:off x="4787900" y="1125538"/>
            <a:ext cx="1512888" cy="790575"/>
          </a:xfrm>
          <a:prstGeom prst="roundRect">
            <a:avLst>
              <a:gd name="adj" fmla="val 12157"/>
            </a:avLst>
          </a:prstGeom>
          <a:solidFill>
            <a:srgbClr val="93CDDD"/>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Word </a:t>
            </a:r>
            <a:br>
              <a:rPr lang="en-US" sz="2200" dirty="0">
                <a:latin typeface="+mn-lt"/>
                <a:ea typeface="+mn-ea"/>
              </a:rPr>
            </a:br>
            <a:r>
              <a:rPr lang="en-US" sz="2200" dirty="0">
                <a:latin typeface="+mn-lt"/>
                <a:ea typeface="+mn-ea"/>
              </a:rPr>
              <a:t>features</a:t>
            </a:r>
          </a:p>
        </p:txBody>
      </p:sp>
      <p:sp>
        <p:nvSpPr>
          <p:cNvPr id="10" name="Rounded Rectangle 9"/>
          <p:cNvSpPr>
            <a:spLocks noChangeArrowheads="1"/>
          </p:cNvSpPr>
          <p:nvPr/>
        </p:nvSpPr>
        <p:spPr bwMode="auto">
          <a:xfrm>
            <a:off x="4787900" y="2420938"/>
            <a:ext cx="1512888" cy="792162"/>
          </a:xfrm>
          <a:prstGeom prst="roundRect">
            <a:avLst>
              <a:gd name="adj" fmla="val 12157"/>
            </a:avLst>
          </a:prstGeom>
          <a:solidFill>
            <a:srgbClr val="93CDDD"/>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Features</a:t>
            </a:r>
          </a:p>
          <a:p>
            <a:pPr algn="ctr">
              <a:defRPr/>
            </a:pPr>
            <a:r>
              <a:rPr lang="en-US" sz="2200" dirty="0">
                <a:latin typeface="+mn-lt"/>
                <a:ea typeface="+mn-ea"/>
              </a:rPr>
              <a:t>extractor</a:t>
            </a:r>
          </a:p>
        </p:txBody>
      </p:sp>
      <p:sp>
        <p:nvSpPr>
          <p:cNvPr id="11" name="Rounded Rectangle 10"/>
          <p:cNvSpPr>
            <a:spLocks noChangeArrowheads="1"/>
          </p:cNvSpPr>
          <p:nvPr/>
        </p:nvSpPr>
        <p:spPr bwMode="auto">
          <a:xfrm>
            <a:off x="4787900" y="3716338"/>
            <a:ext cx="1512888" cy="792162"/>
          </a:xfrm>
          <a:prstGeom prst="roundRect">
            <a:avLst>
              <a:gd name="adj" fmla="val 12157"/>
            </a:avLst>
          </a:prstGeom>
          <a:solidFill>
            <a:srgbClr val="93CDDD"/>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Features</a:t>
            </a:r>
          </a:p>
          <a:p>
            <a:pPr algn="ctr">
              <a:defRPr/>
            </a:pPr>
            <a:r>
              <a:rPr lang="en-US" sz="2200" dirty="0">
                <a:latin typeface="+mn-lt"/>
                <a:ea typeface="+mn-ea"/>
              </a:rPr>
              <a:t>extractor</a:t>
            </a:r>
          </a:p>
        </p:txBody>
      </p:sp>
      <p:sp>
        <p:nvSpPr>
          <p:cNvPr id="12" name="Rounded Rectangle 11"/>
          <p:cNvSpPr>
            <a:spLocks noChangeArrowheads="1"/>
          </p:cNvSpPr>
          <p:nvPr/>
        </p:nvSpPr>
        <p:spPr bwMode="auto">
          <a:xfrm>
            <a:off x="900113" y="5445125"/>
            <a:ext cx="1511300" cy="720725"/>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Positive </a:t>
            </a:r>
          </a:p>
        </p:txBody>
      </p:sp>
      <p:sp>
        <p:nvSpPr>
          <p:cNvPr id="13" name="Rounded Rectangle 12"/>
          <p:cNvSpPr>
            <a:spLocks noChangeArrowheads="1"/>
          </p:cNvSpPr>
          <p:nvPr/>
        </p:nvSpPr>
        <p:spPr bwMode="auto">
          <a:xfrm>
            <a:off x="2627313" y="5445125"/>
            <a:ext cx="1512887" cy="720725"/>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Negative</a:t>
            </a:r>
          </a:p>
        </p:txBody>
      </p:sp>
      <p:sp>
        <p:nvSpPr>
          <p:cNvPr id="14" name="Rounded Rectangle 13"/>
          <p:cNvSpPr>
            <a:spLocks noChangeArrowheads="1"/>
          </p:cNvSpPr>
          <p:nvPr/>
        </p:nvSpPr>
        <p:spPr bwMode="auto">
          <a:xfrm>
            <a:off x="6767513" y="3752850"/>
            <a:ext cx="1512887" cy="720725"/>
          </a:xfrm>
          <a:prstGeom prst="roundRect">
            <a:avLst>
              <a:gd name="adj" fmla="val 12157"/>
            </a:avLst>
          </a:prstGeom>
          <a:solidFill>
            <a:srgbClr val="77933C"/>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Tweet</a:t>
            </a:r>
          </a:p>
        </p:txBody>
      </p:sp>
      <p:sp>
        <p:nvSpPr>
          <p:cNvPr id="15" name="Rounded Rectangle 14"/>
          <p:cNvSpPr>
            <a:spLocks noChangeArrowheads="1"/>
          </p:cNvSpPr>
          <p:nvPr/>
        </p:nvSpPr>
        <p:spPr bwMode="auto">
          <a:xfrm>
            <a:off x="1763713" y="3752850"/>
            <a:ext cx="1692275" cy="720725"/>
          </a:xfrm>
          <a:prstGeom prst="roundRect">
            <a:avLst>
              <a:gd name="adj" fmla="val 12157"/>
            </a:avLst>
          </a:prstGeom>
          <a:solidFill>
            <a:srgbClr val="F2DCD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b="1" dirty="0">
                <a:solidFill>
                  <a:srgbClr val="FF0000"/>
                </a:solidFill>
                <a:latin typeface="+mn-lt"/>
                <a:ea typeface="+mn-ea"/>
              </a:rPr>
              <a:t>Classifier</a:t>
            </a:r>
          </a:p>
        </p:txBody>
      </p:sp>
      <p:sp>
        <p:nvSpPr>
          <p:cNvPr id="16" name="Rounded Rectangle 15"/>
          <p:cNvSpPr>
            <a:spLocks noChangeArrowheads="1"/>
          </p:cNvSpPr>
          <p:nvPr/>
        </p:nvSpPr>
        <p:spPr bwMode="auto">
          <a:xfrm>
            <a:off x="1763713" y="2457450"/>
            <a:ext cx="1692275" cy="719138"/>
          </a:xfrm>
          <a:prstGeom prst="roundRect">
            <a:avLst>
              <a:gd name="adj" fmla="val 12157"/>
            </a:avLst>
          </a:prstGeom>
          <a:solidFill>
            <a:srgbClr val="8EB4E3"/>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Training</a:t>
            </a:r>
            <a:br>
              <a:rPr lang="en-US" sz="2400" dirty="0">
                <a:latin typeface="+mn-lt"/>
                <a:ea typeface="+mn-ea"/>
              </a:rPr>
            </a:br>
            <a:r>
              <a:rPr lang="en-US" sz="2400" dirty="0">
                <a:latin typeface="+mn-lt"/>
                <a:ea typeface="+mn-ea"/>
              </a:rPr>
              <a:t>set</a:t>
            </a:r>
          </a:p>
        </p:txBody>
      </p:sp>
      <p:cxnSp>
        <p:nvCxnSpPr>
          <p:cNvPr id="32783" name="Straight Arrow Connector 32"/>
          <p:cNvCxnSpPr>
            <a:cxnSpLocks noChangeShapeType="1"/>
            <a:stCxn id="6" idx="2"/>
            <a:endCxn id="16" idx="0"/>
          </p:cNvCxnSpPr>
          <p:nvPr/>
        </p:nvCxnSpPr>
        <p:spPr bwMode="auto">
          <a:xfrm>
            <a:off x="1800225" y="1881188"/>
            <a:ext cx="809625" cy="576262"/>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784" name="Straight Arrow Connector 32"/>
          <p:cNvCxnSpPr>
            <a:cxnSpLocks noChangeShapeType="1"/>
            <a:stCxn id="8" idx="2"/>
            <a:endCxn id="16" idx="0"/>
          </p:cNvCxnSpPr>
          <p:nvPr/>
        </p:nvCxnSpPr>
        <p:spPr bwMode="auto">
          <a:xfrm flipH="1">
            <a:off x="2609850" y="1881188"/>
            <a:ext cx="701675" cy="576262"/>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785" name="Straight Arrow Connector 32"/>
          <p:cNvCxnSpPr>
            <a:cxnSpLocks noChangeShapeType="1"/>
            <a:stCxn id="8" idx="3"/>
            <a:endCxn id="9" idx="1"/>
          </p:cNvCxnSpPr>
          <p:nvPr/>
        </p:nvCxnSpPr>
        <p:spPr bwMode="auto">
          <a:xfrm>
            <a:off x="4067175" y="1520825"/>
            <a:ext cx="7207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786" name="Straight Arrow Connector 32"/>
          <p:cNvCxnSpPr>
            <a:cxnSpLocks noChangeShapeType="1"/>
            <a:stCxn id="16" idx="2"/>
            <a:endCxn id="15" idx="0"/>
          </p:cNvCxnSpPr>
          <p:nvPr/>
        </p:nvCxnSpPr>
        <p:spPr bwMode="auto">
          <a:xfrm>
            <a:off x="2609850" y="3176588"/>
            <a:ext cx="0" cy="576262"/>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787" name="Straight Arrow Connector 32"/>
          <p:cNvCxnSpPr>
            <a:cxnSpLocks noChangeShapeType="1"/>
          </p:cNvCxnSpPr>
          <p:nvPr/>
        </p:nvCxnSpPr>
        <p:spPr bwMode="auto">
          <a:xfrm>
            <a:off x="5543550" y="1916113"/>
            <a:ext cx="0" cy="5048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788" name="Straight Arrow Connector 32"/>
          <p:cNvCxnSpPr>
            <a:cxnSpLocks noChangeShapeType="1"/>
            <a:stCxn id="10" idx="1"/>
            <a:endCxn id="16" idx="3"/>
          </p:cNvCxnSpPr>
          <p:nvPr/>
        </p:nvCxnSpPr>
        <p:spPr bwMode="auto">
          <a:xfrm flipH="1">
            <a:off x="3455988" y="2816225"/>
            <a:ext cx="1331912"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789" name="Straight Arrow Connector 32"/>
          <p:cNvCxnSpPr>
            <a:cxnSpLocks noChangeShapeType="1"/>
            <a:stCxn id="11" idx="1"/>
            <a:endCxn id="15" idx="3"/>
          </p:cNvCxnSpPr>
          <p:nvPr/>
        </p:nvCxnSpPr>
        <p:spPr bwMode="auto">
          <a:xfrm flipH="1">
            <a:off x="3455988" y="4113213"/>
            <a:ext cx="1331912"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790" name="Straight Arrow Connector 32"/>
          <p:cNvCxnSpPr>
            <a:cxnSpLocks noChangeShapeType="1"/>
          </p:cNvCxnSpPr>
          <p:nvPr/>
        </p:nvCxnSpPr>
        <p:spPr bwMode="auto">
          <a:xfrm>
            <a:off x="5543550" y="3213100"/>
            <a:ext cx="0" cy="503238"/>
          </a:xfrm>
          <a:prstGeom prst="straightConnector1">
            <a:avLst/>
          </a:prstGeom>
          <a:noFill/>
          <a:ln w="28575">
            <a:solidFill>
              <a:schemeClr val="tx1"/>
            </a:solidFill>
            <a:prstDash val="dot"/>
            <a:round/>
            <a:headEnd/>
            <a:tailEnd type="none" w="lg" len="lg"/>
          </a:ln>
          <a:extLst>
            <a:ext uri="{909E8E84-426E-40DD-AFC4-6F175D3DCCD1}">
              <a14:hiddenFill xmlns:a14="http://schemas.microsoft.com/office/drawing/2010/main">
                <a:noFill/>
              </a14:hiddenFill>
            </a:ext>
          </a:extLst>
        </p:spPr>
      </p:cxnSp>
      <p:cxnSp>
        <p:nvCxnSpPr>
          <p:cNvPr id="32791" name="Straight Arrow Connector 32"/>
          <p:cNvCxnSpPr>
            <a:cxnSpLocks noChangeShapeType="1"/>
            <a:stCxn id="14" idx="1"/>
            <a:endCxn id="11" idx="3"/>
          </p:cNvCxnSpPr>
          <p:nvPr/>
        </p:nvCxnSpPr>
        <p:spPr bwMode="auto">
          <a:xfrm flipH="1">
            <a:off x="6300788" y="4113213"/>
            <a:ext cx="4667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pic>
        <p:nvPicPr>
          <p:cNvPr id="32792"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950" y="5516563"/>
            <a:ext cx="719138" cy="72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93"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1638" y="5445125"/>
            <a:ext cx="698500" cy="72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07921" name="Elbow Connector 507920"/>
          <p:cNvCxnSpPr>
            <a:stCxn id="15" idx="2"/>
            <a:endCxn id="12" idx="0"/>
          </p:cNvCxnSpPr>
          <p:nvPr/>
        </p:nvCxnSpPr>
        <p:spPr>
          <a:xfrm rot="5400000">
            <a:off x="1647032" y="4482306"/>
            <a:ext cx="971550" cy="954087"/>
          </a:xfrm>
          <a:prstGeom prst="bentConnector3">
            <a:avLst/>
          </a:prstGeom>
          <a:ln w="3810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6" name="Elbow Connector 55"/>
          <p:cNvCxnSpPr>
            <a:stCxn id="15" idx="2"/>
            <a:endCxn id="13" idx="0"/>
          </p:cNvCxnSpPr>
          <p:nvPr/>
        </p:nvCxnSpPr>
        <p:spPr>
          <a:xfrm rot="16200000" flipH="1">
            <a:off x="2511425" y="4572000"/>
            <a:ext cx="971550" cy="774700"/>
          </a:xfrm>
          <a:prstGeom prst="bentConnector3">
            <a:avLst/>
          </a:prstGeom>
          <a:ln w="3810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29907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a:xfrm>
            <a:off x="179388" y="115888"/>
            <a:ext cx="8964612" cy="576262"/>
          </a:xfrm>
        </p:spPr>
        <p:txBody>
          <a:bodyPr/>
          <a:lstStyle/>
          <a:p>
            <a:r>
              <a:rPr lang="en-US" altLang="zh-TW" sz="3600" smtClean="0">
                <a:solidFill>
                  <a:schemeClr val="accent1"/>
                </a:solidFill>
              </a:rPr>
              <a:t>Sentiment Classification Based on Emoticons </a:t>
            </a:r>
            <a:endParaRPr lang="zh-TW" altLang="en-US" sz="3600" smtClean="0">
              <a:solidFill>
                <a:schemeClr val="accent1"/>
              </a:solidFill>
            </a:endParaRPr>
          </a:p>
        </p:txBody>
      </p:sp>
      <p:sp>
        <p:nvSpPr>
          <p:cNvPr id="3379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DD4BD1C-BDFF-4974-9484-3EB377ACA22E}" type="slidenum">
              <a:rPr lang="zh-TW" altLang="en-US" sz="1200" smtClean="0">
                <a:solidFill>
                  <a:srgbClr val="898989"/>
                </a:solidFill>
              </a:rPr>
              <a:pPr eaLnBrk="1" hangingPunct="1">
                <a:spcBef>
                  <a:spcPct val="0"/>
                </a:spcBef>
                <a:buFontTx/>
                <a:buNone/>
              </a:pPr>
              <a:t>51</a:t>
            </a:fld>
            <a:endParaRPr lang="zh-TW" altLang="en-US" sz="1200" smtClean="0">
              <a:solidFill>
                <a:srgbClr val="898989"/>
              </a:solidFill>
            </a:endParaRPr>
          </a:p>
        </p:txBody>
      </p:sp>
      <p:sp>
        <p:nvSpPr>
          <p:cNvPr id="33796" name="矩形 6"/>
          <p:cNvSpPr>
            <a:spLocks noChangeArrowheads="1"/>
          </p:cNvSpPr>
          <p:nvPr/>
        </p:nvSpPr>
        <p:spPr bwMode="auto">
          <a:xfrm>
            <a:off x="1074738" y="6453188"/>
            <a:ext cx="7237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Vishal Kharde and Sheetal Sonawane (2016), "Sentiment Analysis of Twitter Data: A Survey of Techniques," </a:t>
            </a:r>
            <a:br>
              <a:rPr lang="en-US" altLang="zh-TW" sz="1000">
                <a:solidFill>
                  <a:srgbClr val="BFBFBF"/>
                </a:solidFill>
                <a:latin typeface="Arial" charset="0"/>
              </a:rPr>
            </a:br>
            <a:r>
              <a:rPr lang="en-US" altLang="zh-TW" sz="1000">
                <a:solidFill>
                  <a:srgbClr val="BFBFBF"/>
                </a:solidFill>
                <a:latin typeface="Arial" charset="0"/>
              </a:rPr>
              <a:t>International Journal of Computer Applications, Vol 139, No. 11, 2016. pp.5-15</a:t>
            </a:r>
            <a:endParaRPr lang="zh-TW" altLang="en-US" sz="1000">
              <a:solidFill>
                <a:srgbClr val="BFBFBF"/>
              </a:solidFill>
              <a:latin typeface="Arial" charset="0"/>
            </a:endParaRPr>
          </a:p>
        </p:txBody>
      </p:sp>
      <p:sp>
        <p:nvSpPr>
          <p:cNvPr id="6" name="Rounded Rectangle 5"/>
          <p:cNvSpPr>
            <a:spLocks noChangeArrowheads="1"/>
          </p:cNvSpPr>
          <p:nvPr/>
        </p:nvSpPr>
        <p:spPr bwMode="auto">
          <a:xfrm>
            <a:off x="468313" y="2708275"/>
            <a:ext cx="2879725" cy="360363"/>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Based on Positive Emotions</a:t>
            </a:r>
          </a:p>
        </p:txBody>
      </p:sp>
      <p:sp>
        <p:nvSpPr>
          <p:cNvPr id="11" name="Rounded Rectangle 10"/>
          <p:cNvSpPr>
            <a:spLocks noChangeArrowheads="1"/>
          </p:cNvSpPr>
          <p:nvPr/>
        </p:nvSpPr>
        <p:spPr bwMode="auto">
          <a:xfrm>
            <a:off x="6084888" y="5157788"/>
            <a:ext cx="2590800" cy="358775"/>
          </a:xfrm>
          <a:prstGeom prst="roundRect">
            <a:avLst>
              <a:gd name="adj" fmla="val 12157"/>
            </a:avLst>
          </a:prstGeom>
          <a:solidFill>
            <a:srgbClr val="93CDDD"/>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Feature Extraction</a:t>
            </a:r>
          </a:p>
        </p:txBody>
      </p:sp>
      <p:sp>
        <p:nvSpPr>
          <p:cNvPr id="12" name="Rounded Rectangle 11"/>
          <p:cNvSpPr>
            <a:spLocks noChangeArrowheads="1"/>
          </p:cNvSpPr>
          <p:nvPr/>
        </p:nvSpPr>
        <p:spPr bwMode="auto">
          <a:xfrm>
            <a:off x="2916238" y="5949950"/>
            <a:ext cx="1511300" cy="358775"/>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Positive </a:t>
            </a:r>
          </a:p>
        </p:txBody>
      </p:sp>
      <p:sp>
        <p:nvSpPr>
          <p:cNvPr id="13" name="Rounded Rectangle 12"/>
          <p:cNvSpPr>
            <a:spLocks noChangeArrowheads="1"/>
          </p:cNvSpPr>
          <p:nvPr/>
        </p:nvSpPr>
        <p:spPr bwMode="auto">
          <a:xfrm>
            <a:off x="4729163" y="5949950"/>
            <a:ext cx="1511300" cy="358775"/>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Negative</a:t>
            </a:r>
          </a:p>
        </p:txBody>
      </p:sp>
      <p:sp>
        <p:nvSpPr>
          <p:cNvPr id="14" name="Rounded Rectangle 13"/>
          <p:cNvSpPr>
            <a:spLocks noChangeArrowheads="1"/>
          </p:cNvSpPr>
          <p:nvPr/>
        </p:nvSpPr>
        <p:spPr bwMode="auto">
          <a:xfrm>
            <a:off x="3816350" y="908050"/>
            <a:ext cx="1511300" cy="433388"/>
          </a:xfrm>
          <a:prstGeom prst="roundRect">
            <a:avLst>
              <a:gd name="adj" fmla="val 12157"/>
            </a:avLst>
          </a:prstGeom>
          <a:solidFill>
            <a:srgbClr val="D7E4BD"/>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Tweeter</a:t>
            </a:r>
          </a:p>
        </p:txBody>
      </p:sp>
      <p:sp>
        <p:nvSpPr>
          <p:cNvPr id="15" name="Rounded Rectangle 14"/>
          <p:cNvSpPr>
            <a:spLocks noChangeArrowheads="1"/>
          </p:cNvSpPr>
          <p:nvPr/>
        </p:nvSpPr>
        <p:spPr bwMode="auto">
          <a:xfrm>
            <a:off x="3725863" y="5084763"/>
            <a:ext cx="1692275" cy="504825"/>
          </a:xfrm>
          <a:prstGeom prst="roundRect">
            <a:avLst>
              <a:gd name="adj" fmla="val 12157"/>
            </a:avLst>
          </a:prstGeom>
          <a:solidFill>
            <a:srgbClr val="F2DCD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b="1" dirty="0">
                <a:solidFill>
                  <a:srgbClr val="FF0000"/>
                </a:solidFill>
                <a:latin typeface="+mn-lt"/>
                <a:ea typeface="+mn-ea"/>
              </a:rPr>
              <a:t>Classifier</a:t>
            </a:r>
          </a:p>
        </p:txBody>
      </p:sp>
      <p:sp>
        <p:nvSpPr>
          <p:cNvPr id="16" name="Rounded Rectangle 15"/>
          <p:cNvSpPr>
            <a:spLocks noChangeArrowheads="1"/>
          </p:cNvSpPr>
          <p:nvPr/>
        </p:nvSpPr>
        <p:spPr bwMode="auto">
          <a:xfrm>
            <a:off x="3203575" y="4437063"/>
            <a:ext cx="2736850" cy="431800"/>
          </a:xfrm>
          <a:prstGeom prst="roundRect">
            <a:avLst>
              <a:gd name="adj" fmla="val 12157"/>
            </a:avLst>
          </a:prstGeom>
          <a:solidFill>
            <a:srgbClr val="8EB4E3"/>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Training Dataset</a:t>
            </a:r>
          </a:p>
        </p:txBody>
      </p:sp>
      <p:cxnSp>
        <p:nvCxnSpPr>
          <p:cNvPr id="33804" name="Straight Arrow Connector 32"/>
          <p:cNvCxnSpPr>
            <a:cxnSpLocks noChangeShapeType="1"/>
            <a:stCxn id="16" idx="2"/>
            <a:endCxn id="15" idx="0"/>
          </p:cNvCxnSpPr>
          <p:nvPr/>
        </p:nvCxnSpPr>
        <p:spPr bwMode="auto">
          <a:xfrm>
            <a:off x="4572000" y="4868863"/>
            <a:ext cx="0" cy="21590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05" name="Straight Arrow Connector 32"/>
          <p:cNvCxnSpPr>
            <a:cxnSpLocks noChangeShapeType="1"/>
            <a:stCxn id="14" idx="2"/>
            <a:endCxn id="30" idx="0"/>
          </p:cNvCxnSpPr>
          <p:nvPr/>
        </p:nvCxnSpPr>
        <p:spPr bwMode="auto">
          <a:xfrm>
            <a:off x="4572000" y="1341438"/>
            <a:ext cx="0" cy="21590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06" name="Straight Arrow Connector 32"/>
          <p:cNvCxnSpPr>
            <a:cxnSpLocks noChangeShapeType="1"/>
            <a:stCxn id="11" idx="1"/>
            <a:endCxn id="15" idx="3"/>
          </p:cNvCxnSpPr>
          <p:nvPr/>
        </p:nvCxnSpPr>
        <p:spPr bwMode="auto">
          <a:xfrm flipH="1">
            <a:off x="5418138" y="5337175"/>
            <a:ext cx="666750"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pic>
        <p:nvPicPr>
          <p:cNvPr id="33807"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39975" y="5876925"/>
            <a:ext cx="431800" cy="43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08"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35725" y="5876925"/>
            <a:ext cx="419100" cy="43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Elbow Connector 27"/>
          <p:cNvCxnSpPr>
            <a:stCxn id="15" idx="2"/>
            <a:endCxn id="12" idx="0"/>
          </p:cNvCxnSpPr>
          <p:nvPr/>
        </p:nvCxnSpPr>
        <p:spPr>
          <a:xfrm rot="5400000">
            <a:off x="3941763" y="5319713"/>
            <a:ext cx="360362" cy="900112"/>
          </a:xfrm>
          <a:prstGeom prst="bentConnector3">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15" idx="2"/>
            <a:endCxn id="13" idx="0"/>
          </p:cNvCxnSpPr>
          <p:nvPr/>
        </p:nvCxnSpPr>
        <p:spPr>
          <a:xfrm rot="16200000" flipH="1">
            <a:off x="4848226" y="5313362"/>
            <a:ext cx="360362" cy="912813"/>
          </a:xfrm>
          <a:prstGeom prst="bentConnector3">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 name="Rounded Rectangle 29"/>
          <p:cNvSpPr>
            <a:spLocks noChangeArrowheads="1"/>
          </p:cNvSpPr>
          <p:nvPr/>
        </p:nvSpPr>
        <p:spPr bwMode="auto">
          <a:xfrm>
            <a:off x="2916238" y="1557338"/>
            <a:ext cx="3311525" cy="431800"/>
          </a:xfrm>
          <a:prstGeom prst="roundRect">
            <a:avLst>
              <a:gd name="adj" fmla="val 12157"/>
            </a:avLst>
          </a:prstGeom>
          <a:solidFill>
            <a:srgbClr val="C6D9F1"/>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Tweeter Streaming API 1.1</a:t>
            </a:r>
          </a:p>
        </p:txBody>
      </p:sp>
      <p:sp>
        <p:nvSpPr>
          <p:cNvPr id="102" name="Rounded Rectangle 101"/>
          <p:cNvSpPr>
            <a:spLocks noChangeArrowheads="1"/>
          </p:cNvSpPr>
          <p:nvPr/>
        </p:nvSpPr>
        <p:spPr bwMode="auto">
          <a:xfrm>
            <a:off x="1908175" y="3789363"/>
            <a:ext cx="2016125" cy="431800"/>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Positive tweets</a:t>
            </a:r>
          </a:p>
        </p:txBody>
      </p:sp>
      <p:sp>
        <p:nvSpPr>
          <p:cNvPr id="103" name="Rounded Rectangle 102"/>
          <p:cNvSpPr>
            <a:spLocks noChangeArrowheads="1"/>
          </p:cNvSpPr>
          <p:nvPr/>
        </p:nvSpPr>
        <p:spPr bwMode="auto">
          <a:xfrm>
            <a:off x="5003800" y="3789363"/>
            <a:ext cx="2016125" cy="431800"/>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Negative tweets</a:t>
            </a:r>
          </a:p>
        </p:txBody>
      </p:sp>
      <p:sp>
        <p:nvSpPr>
          <p:cNvPr id="105" name="Rounded Rectangle 104"/>
          <p:cNvSpPr>
            <a:spLocks noChangeArrowheads="1"/>
          </p:cNvSpPr>
          <p:nvPr/>
        </p:nvSpPr>
        <p:spPr bwMode="auto">
          <a:xfrm>
            <a:off x="3132138" y="2205038"/>
            <a:ext cx="2879725" cy="360362"/>
          </a:xfrm>
          <a:prstGeom prst="roundRect">
            <a:avLst>
              <a:gd name="adj" fmla="val 12157"/>
            </a:avLst>
          </a:prstGeom>
          <a:solidFill>
            <a:srgbClr val="93CDDD"/>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Tweet preprocessing</a:t>
            </a:r>
          </a:p>
        </p:txBody>
      </p:sp>
      <p:sp>
        <p:nvSpPr>
          <p:cNvPr id="109" name="Rounded Rectangle 108"/>
          <p:cNvSpPr>
            <a:spLocks noChangeArrowheads="1"/>
          </p:cNvSpPr>
          <p:nvPr/>
        </p:nvSpPr>
        <p:spPr bwMode="auto">
          <a:xfrm>
            <a:off x="5795963" y="2708275"/>
            <a:ext cx="2879725" cy="360363"/>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dirty="0">
                <a:latin typeface="+mn-lt"/>
                <a:ea typeface="+mn-ea"/>
              </a:rPr>
              <a:t>Based on Negative Emotions</a:t>
            </a:r>
          </a:p>
        </p:txBody>
      </p:sp>
      <p:cxnSp>
        <p:nvCxnSpPr>
          <p:cNvPr id="33816" name="Straight Arrow Connector 32"/>
          <p:cNvCxnSpPr>
            <a:cxnSpLocks noChangeShapeType="1"/>
            <a:stCxn id="30" idx="2"/>
            <a:endCxn id="105" idx="0"/>
          </p:cNvCxnSpPr>
          <p:nvPr/>
        </p:nvCxnSpPr>
        <p:spPr bwMode="auto">
          <a:xfrm>
            <a:off x="4572000" y="1989138"/>
            <a:ext cx="0" cy="21590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
        <p:nvSpPr>
          <p:cNvPr id="117" name="Rounded Rectangle 116"/>
          <p:cNvSpPr>
            <a:spLocks noChangeArrowheads="1"/>
          </p:cNvSpPr>
          <p:nvPr/>
        </p:nvSpPr>
        <p:spPr bwMode="auto">
          <a:xfrm>
            <a:off x="2339975" y="3213100"/>
            <a:ext cx="4464050" cy="360363"/>
          </a:xfrm>
          <a:prstGeom prst="roundRect">
            <a:avLst>
              <a:gd name="adj" fmla="val 12157"/>
            </a:avLst>
          </a:prstGeom>
          <a:solidFill>
            <a:srgbClr val="93CDDD"/>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200" dirty="0">
                <a:latin typeface="+mn-lt"/>
                <a:ea typeface="+mn-ea"/>
              </a:rPr>
              <a:t>Generate Training Dataset for Tweet </a:t>
            </a:r>
          </a:p>
        </p:txBody>
      </p:sp>
      <p:sp>
        <p:nvSpPr>
          <p:cNvPr id="119" name="Rounded Rectangle 118"/>
          <p:cNvSpPr>
            <a:spLocks noChangeArrowheads="1"/>
          </p:cNvSpPr>
          <p:nvPr/>
        </p:nvSpPr>
        <p:spPr bwMode="auto">
          <a:xfrm>
            <a:off x="323850" y="4437063"/>
            <a:ext cx="2303463" cy="431800"/>
          </a:xfrm>
          <a:prstGeom prst="roundRect">
            <a:avLst>
              <a:gd name="adj" fmla="val 12157"/>
            </a:avLst>
          </a:prstGeom>
          <a:solidFill>
            <a:srgbClr val="77933C"/>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Test Dataset</a:t>
            </a:r>
          </a:p>
        </p:txBody>
      </p:sp>
      <p:cxnSp>
        <p:nvCxnSpPr>
          <p:cNvPr id="33819" name="Straight Arrow Connector 32"/>
          <p:cNvCxnSpPr>
            <a:cxnSpLocks noChangeShapeType="1"/>
            <a:stCxn id="105" idx="1"/>
            <a:endCxn id="6" idx="0"/>
          </p:cNvCxnSpPr>
          <p:nvPr/>
        </p:nvCxnSpPr>
        <p:spPr bwMode="auto">
          <a:xfrm flipH="1">
            <a:off x="1908175" y="2384425"/>
            <a:ext cx="1223963" cy="32385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20" name="Straight Arrow Connector 32"/>
          <p:cNvCxnSpPr>
            <a:cxnSpLocks noChangeShapeType="1"/>
            <a:stCxn id="105" idx="3"/>
            <a:endCxn id="109" idx="0"/>
          </p:cNvCxnSpPr>
          <p:nvPr/>
        </p:nvCxnSpPr>
        <p:spPr bwMode="auto">
          <a:xfrm>
            <a:off x="6011863" y="2384425"/>
            <a:ext cx="1223962" cy="32385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21" name="Straight Arrow Connector 32"/>
          <p:cNvCxnSpPr>
            <a:cxnSpLocks noChangeShapeType="1"/>
            <a:stCxn id="6" idx="2"/>
            <a:endCxn id="117" idx="1"/>
          </p:cNvCxnSpPr>
          <p:nvPr/>
        </p:nvCxnSpPr>
        <p:spPr bwMode="auto">
          <a:xfrm>
            <a:off x="1908175" y="3068638"/>
            <a:ext cx="431800" cy="32385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22" name="Straight Arrow Connector 32"/>
          <p:cNvCxnSpPr>
            <a:cxnSpLocks noChangeShapeType="1"/>
            <a:stCxn id="109" idx="2"/>
            <a:endCxn id="117" idx="3"/>
          </p:cNvCxnSpPr>
          <p:nvPr/>
        </p:nvCxnSpPr>
        <p:spPr bwMode="auto">
          <a:xfrm flipH="1">
            <a:off x="6804025" y="3068638"/>
            <a:ext cx="431800" cy="32385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23" name="Straight Arrow Connector 32"/>
          <p:cNvCxnSpPr>
            <a:cxnSpLocks noChangeShapeType="1"/>
            <a:stCxn id="117" idx="2"/>
            <a:endCxn id="102" idx="0"/>
          </p:cNvCxnSpPr>
          <p:nvPr/>
        </p:nvCxnSpPr>
        <p:spPr bwMode="auto">
          <a:xfrm flipH="1">
            <a:off x="2916238" y="3573463"/>
            <a:ext cx="1655762" cy="21590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24" name="Straight Arrow Connector 32"/>
          <p:cNvCxnSpPr>
            <a:cxnSpLocks noChangeShapeType="1"/>
            <a:stCxn id="117" idx="2"/>
            <a:endCxn id="103" idx="0"/>
          </p:cNvCxnSpPr>
          <p:nvPr/>
        </p:nvCxnSpPr>
        <p:spPr bwMode="auto">
          <a:xfrm>
            <a:off x="4572000" y="3573463"/>
            <a:ext cx="1439863" cy="21590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25" name="Straight Arrow Connector 32"/>
          <p:cNvCxnSpPr>
            <a:cxnSpLocks noChangeShapeType="1"/>
            <a:stCxn id="102" idx="2"/>
            <a:endCxn id="16" idx="0"/>
          </p:cNvCxnSpPr>
          <p:nvPr/>
        </p:nvCxnSpPr>
        <p:spPr bwMode="auto">
          <a:xfrm>
            <a:off x="2916238" y="4221163"/>
            <a:ext cx="1655762" cy="21590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3826" name="Straight Arrow Connector 32"/>
          <p:cNvCxnSpPr>
            <a:cxnSpLocks noChangeShapeType="1"/>
            <a:stCxn id="103" idx="2"/>
            <a:endCxn id="16" idx="0"/>
          </p:cNvCxnSpPr>
          <p:nvPr/>
        </p:nvCxnSpPr>
        <p:spPr bwMode="auto">
          <a:xfrm flipH="1">
            <a:off x="4572000" y="4221163"/>
            <a:ext cx="1439863" cy="21590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151" name="Elbow Connector 150"/>
          <p:cNvCxnSpPr>
            <a:stCxn id="119" idx="2"/>
            <a:endCxn id="15" idx="1"/>
          </p:cNvCxnSpPr>
          <p:nvPr/>
        </p:nvCxnSpPr>
        <p:spPr>
          <a:xfrm rot="16200000" flipH="1">
            <a:off x="2366963" y="3978275"/>
            <a:ext cx="468312" cy="2249488"/>
          </a:xfrm>
          <a:prstGeom prst="bentConnector2">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4" name="Elbow Connector 153"/>
          <p:cNvCxnSpPr>
            <a:stCxn id="105" idx="3"/>
            <a:endCxn id="11" idx="3"/>
          </p:cNvCxnSpPr>
          <p:nvPr/>
        </p:nvCxnSpPr>
        <p:spPr>
          <a:xfrm>
            <a:off x="6011863" y="2384425"/>
            <a:ext cx="2663825" cy="2952750"/>
          </a:xfrm>
          <a:prstGeom prst="bentConnector3">
            <a:avLst>
              <a:gd name="adj1" fmla="val 10858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48216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a:xfrm>
            <a:off x="457200" y="274638"/>
            <a:ext cx="8229600" cy="850900"/>
          </a:xfrm>
        </p:spPr>
        <p:txBody>
          <a:bodyPr/>
          <a:lstStyle/>
          <a:p>
            <a:r>
              <a:rPr lang="en-US" altLang="zh-TW" smtClean="0">
                <a:solidFill>
                  <a:schemeClr val="accent1"/>
                </a:solidFill>
              </a:rPr>
              <a:t>Lexicon-Based Model</a:t>
            </a:r>
            <a:endParaRPr lang="zh-TW" altLang="en-US" smtClean="0">
              <a:solidFill>
                <a:schemeClr val="accent1"/>
              </a:solidFill>
            </a:endParaRPr>
          </a:p>
        </p:txBody>
      </p:sp>
      <p:sp>
        <p:nvSpPr>
          <p:cNvPr id="3481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C149F4A-5D73-4261-9EF2-0C79A9AFC663}" type="slidenum">
              <a:rPr lang="zh-TW" altLang="en-US" sz="1200" smtClean="0">
                <a:solidFill>
                  <a:srgbClr val="898989"/>
                </a:solidFill>
              </a:rPr>
              <a:pPr eaLnBrk="1" hangingPunct="1">
                <a:spcBef>
                  <a:spcPct val="0"/>
                </a:spcBef>
                <a:buFontTx/>
                <a:buNone/>
              </a:pPr>
              <a:t>52</a:t>
            </a:fld>
            <a:endParaRPr lang="zh-TW" altLang="en-US" sz="1200" smtClean="0">
              <a:solidFill>
                <a:srgbClr val="898989"/>
              </a:solidFill>
            </a:endParaRPr>
          </a:p>
        </p:txBody>
      </p:sp>
      <p:sp>
        <p:nvSpPr>
          <p:cNvPr id="34820" name="矩形 5"/>
          <p:cNvSpPr>
            <a:spLocks noChangeArrowheads="1"/>
          </p:cNvSpPr>
          <p:nvPr/>
        </p:nvSpPr>
        <p:spPr bwMode="auto">
          <a:xfrm>
            <a:off x="1074738" y="6453188"/>
            <a:ext cx="7237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Vishal Kharde and Sheetal Sonawane (2016), "Sentiment Analysis of Twitter Data: A Survey of Techniques," </a:t>
            </a:r>
            <a:br>
              <a:rPr lang="en-US" altLang="zh-TW" sz="1000">
                <a:solidFill>
                  <a:srgbClr val="BFBFBF"/>
                </a:solidFill>
                <a:latin typeface="Arial" charset="0"/>
              </a:rPr>
            </a:br>
            <a:r>
              <a:rPr lang="en-US" altLang="zh-TW" sz="1000">
                <a:solidFill>
                  <a:srgbClr val="BFBFBF"/>
                </a:solidFill>
                <a:latin typeface="Arial" charset="0"/>
              </a:rPr>
              <a:t>International Journal of Computer Applications, Vol 139, No. 11, 2016. pp.5-15</a:t>
            </a:r>
            <a:endParaRPr lang="zh-TW" altLang="en-US" sz="1000">
              <a:solidFill>
                <a:srgbClr val="BFBFBF"/>
              </a:solidFill>
              <a:latin typeface="Arial" charset="0"/>
            </a:endParaRPr>
          </a:p>
        </p:txBody>
      </p:sp>
      <p:sp>
        <p:nvSpPr>
          <p:cNvPr id="7" name="Rounded Rectangle 6"/>
          <p:cNvSpPr>
            <a:spLocks noChangeArrowheads="1"/>
          </p:cNvSpPr>
          <p:nvPr/>
        </p:nvSpPr>
        <p:spPr bwMode="auto">
          <a:xfrm>
            <a:off x="684213" y="1916113"/>
            <a:ext cx="2232025" cy="936625"/>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Preassembled Word Lists</a:t>
            </a:r>
          </a:p>
        </p:txBody>
      </p:sp>
      <p:sp>
        <p:nvSpPr>
          <p:cNvPr id="8" name="Rounded Rectangle 7"/>
          <p:cNvSpPr>
            <a:spLocks noChangeArrowheads="1"/>
          </p:cNvSpPr>
          <p:nvPr/>
        </p:nvSpPr>
        <p:spPr bwMode="auto">
          <a:xfrm>
            <a:off x="611188" y="4797425"/>
            <a:ext cx="2232025" cy="935038"/>
          </a:xfrm>
          <a:prstGeom prst="roundRect">
            <a:avLst>
              <a:gd name="adj" fmla="val 12157"/>
            </a:avLst>
          </a:prstGeom>
          <a:solidFill>
            <a:srgbClr val="C3D69B"/>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Generic </a:t>
            </a:r>
            <a:br>
              <a:rPr lang="en-US" sz="2400" dirty="0">
                <a:latin typeface="+mn-lt"/>
                <a:ea typeface="+mn-ea"/>
              </a:rPr>
            </a:br>
            <a:r>
              <a:rPr lang="en-US" sz="2400" dirty="0">
                <a:latin typeface="+mn-lt"/>
                <a:ea typeface="+mn-ea"/>
              </a:rPr>
              <a:t>Word Lists</a:t>
            </a:r>
          </a:p>
        </p:txBody>
      </p:sp>
      <p:sp>
        <p:nvSpPr>
          <p:cNvPr id="9" name="Rounded Rectangle 8"/>
          <p:cNvSpPr>
            <a:spLocks noChangeArrowheads="1"/>
          </p:cNvSpPr>
          <p:nvPr/>
        </p:nvSpPr>
        <p:spPr bwMode="auto">
          <a:xfrm>
            <a:off x="2843213" y="3284538"/>
            <a:ext cx="2233612" cy="1152525"/>
          </a:xfrm>
          <a:prstGeom prst="roundRect">
            <a:avLst>
              <a:gd name="adj" fmla="val 12157"/>
            </a:avLst>
          </a:prstGeom>
          <a:solidFill>
            <a:srgbClr val="C6D9F1"/>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3200" dirty="0">
                <a:latin typeface="+mn-lt"/>
                <a:ea typeface="+mn-ea"/>
              </a:rPr>
              <a:t>Merged </a:t>
            </a:r>
            <a:br>
              <a:rPr lang="en-US" sz="3200" dirty="0">
                <a:latin typeface="+mn-lt"/>
                <a:ea typeface="+mn-ea"/>
              </a:rPr>
            </a:br>
            <a:r>
              <a:rPr lang="en-US" sz="3200" dirty="0">
                <a:latin typeface="+mn-lt"/>
                <a:ea typeface="+mn-ea"/>
              </a:rPr>
              <a:t>Lexicon</a:t>
            </a:r>
          </a:p>
        </p:txBody>
      </p:sp>
      <p:sp>
        <p:nvSpPr>
          <p:cNvPr id="10" name="Rounded Rectangle 9"/>
          <p:cNvSpPr>
            <a:spLocks noChangeArrowheads="1"/>
          </p:cNvSpPr>
          <p:nvPr/>
        </p:nvSpPr>
        <p:spPr bwMode="auto">
          <a:xfrm>
            <a:off x="5724525" y="2997200"/>
            <a:ext cx="2808288" cy="1727200"/>
          </a:xfrm>
          <a:prstGeom prst="roundRect">
            <a:avLst>
              <a:gd name="adj" fmla="val 8852"/>
            </a:avLst>
          </a:prstGeom>
          <a:solidFill>
            <a:srgbClr val="FFCC66"/>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dirty="0">
                <a:latin typeface="+mn-lt"/>
                <a:ea typeface="+mn-ea"/>
              </a:rPr>
              <a:t>Sentiment Scoring and Classification:</a:t>
            </a:r>
          </a:p>
          <a:p>
            <a:pPr algn="ctr">
              <a:defRPr/>
            </a:pPr>
            <a:r>
              <a:rPr lang="en-US" sz="2800" dirty="0">
                <a:latin typeface="+mn-lt"/>
                <a:ea typeface="+mn-ea"/>
              </a:rPr>
              <a:t>Polarity</a:t>
            </a:r>
          </a:p>
        </p:txBody>
      </p:sp>
      <p:sp>
        <p:nvSpPr>
          <p:cNvPr id="11" name="Rounded Rectangle 10"/>
          <p:cNvSpPr>
            <a:spLocks noChangeArrowheads="1"/>
          </p:cNvSpPr>
          <p:nvPr/>
        </p:nvSpPr>
        <p:spPr bwMode="auto">
          <a:xfrm>
            <a:off x="5867400" y="1341438"/>
            <a:ext cx="2520950" cy="1223962"/>
          </a:xfrm>
          <a:prstGeom prst="roundRect">
            <a:avLst>
              <a:gd name="adj" fmla="val 8852"/>
            </a:avLst>
          </a:prstGeom>
          <a:solidFill>
            <a:srgbClr val="B7DEE8"/>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400" dirty="0">
                <a:latin typeface="+mn-lt"/>
                <a:ea typeface="+mn-ea"/>
              </a:rPr>
              <a:t>Tokenized Document Collection</a:t>
            </a:r>
          </a:p>
        </p:txBody>
      </p:sp>
      <p:sp>
        <p:nvSpPr>
          <p:cNvPr id="12" name="Rounded Rectangle 11"/>
          <p:cNvSpPr>
            <a:spLocks noChangeArrowheads="1"/>
          </p:cNvSpPr>
          <p:nvPr/>
        </p:nvSpPr>
        <p:spPr bwMode="auto">
          <a:xfrm>
            <a:off x="6156325" y="5300663"/>
            <a:ext cx="1944688" cy="1081087"/>
          </a:xfrm>
          <a:prstGeom prst="roundRect">
            <a:avLst>
              <a:gd name="adj" fmla="val 12157"/>
            </a:avLst>
          </a:prstGeom>
          <a:solidFill>
            <a:srgbClr val="FF9900"/>
          </a:solidFill>
          <a:ln w="1905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b="1" dirty="0">
                <a:solidFill>
                  <a:srgbClr val="FF0000"/>
                </a:solidFill>
                <a:latin typeface="+mn-lt"/>
                <a:ea typeface="+mn-ea"/>
              </a:rPr>
              <a:t>Sentiment </a:t>
            </a:r>
            <a:br>
              <a:rPr lang="en-US" sz="2800" b="1" dirty="0">
                <a:solidFill>
                  <a:srgbClr val="FF0000"/>
                </a:solidFill>
                <a:latin typeface="+mn-lt"/>
                <a:ea typeface="+mn-ea"/>
              </a:rPr>
            </a:br>
            <a:r>
              <a:rPr lang="en-US" sz="2800" b="1" dirty="0">
                <a:solidFill>
                  <a:srgbClr val="FF0000"/>
                </a:solidFill>
                <a:latin typeface="+mn-lt"/>
                <a:ea typeface="+mn-ea"/>
              </a:rPr>
              <a:t>Polarity</a:t>
            </a:r>
          </a:p>
        </p:txBody>
      </p:sp>
      <p:cxnSp>
        <p:nvCxnSpPr>
          <p:cNvPr id="13" name="Elbow Connector 12"/>
          <p:cNvCxnSpPr>
            <a:stCxn id="7" idx="3"/>
            <a:endCxn id="9" idx="0"/>
          </p:cNvCxnSpPr>
          <p:nvPr/>
        </p:nvCxnSpPr>
        <p:spPr>
          <a:xfrm>
            <a:off x="2916238" y="2384425"/>
            <a:ext cx="1042987" cy="900113"/>
          </a:xfrm>
          <a:prstGeom prst="bentConnector2">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Elbow Connector 14"/>
          <p:cNvCxnSpPr>
            <a:stCxn id="8" idx="3"/>
            <a:endCxn id="9" idx="2"/>
          </p:cNvCxnSpPr>
          <p:nvPr/>
        </p:nvCxnSpPr>
        <p:spPr>
          <a:xfrm flipV="1">
            <a:off x="2843213" y="4437063"/>
            <a:ext cx="1116012" cy="828675"/>
          </a:xfrm>
          <a:prstGeom prst="bentConnector2">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829" name="Straight Arrow Connector 32"/>
          <p:cNvCxnSpPr>
            <a:cxnSpLocks noChangeShapeType="1"/>
            <a:stCxn id="9" idx="3"/>
            <a:endCxn id="10" idx="1"/>
          </p:cNvCxnSpPr>
          <p:nvPr/>
        </p:nvCxnSpPr>
        <p:spPr bwMode="auto">
          <a:xfrm>
            <a:off x="5076825" y="3860800"/>
            <a:ext cx="647700"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4830" name="Straight Arrow Connector 32"/>
          <p:cNvCxnSpPr>
            <a:cxnSpLocks noChangeShapeType="1"/>
            <a:stCxn id="11" idx="2"/>
            <a:endCxn id="10" idx="0"/>
          </p:cNvCxnSpPr>
          <p:nvPr/>
        </p:nvCxnSpPr>
        <p:spPr bwMode="auto">
          <a:xfrm>
            <a:off x="7127875" y="2565400"/>
            <a:ext cx="0" cy="43180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4831" name="Straight Arrow Connector 32"/>
          <p:cNvCxnSpPr>
            <a:cxnSpLocks noChangeShapeType="1"/>
            <a:stCxn id="10" idx="2"/>
            <a:endCxn id="12" idx="0"/>
          </p:cNvCxnSpPr>
          <p:nvPr/>
        </p:nvCxnSpPr>
        <p:spPr bwMode="auto">
          <a:xfrm>
            <a:off x="7127875" y="4724400"/>
            <a:ext cx="0" cy="576263"/>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679256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a:xfrm>
            <a:off x="457200" y="115888"/>
            <a:ext cx="8229600" cy="865187"/>
          </a:xfrm>
        </p:spPr>
        <p:txBody>
          <a:bodyPr/>
          <a:lstStyle/>
          <a:p>
            <a:r>
              <a:rPr lang="en-US" altLang="zh-TW" smtClean="0">
                <a:solidFill>
                  <a:schemeClr val="accent1"/>
                </a:solidFill>
              </a:rPr>
              <a:t>Sentiment Analysis Tasks</a:t>
            </a:r>
            <a:endParaRPr lang="zh-TW" altLang="en-US" smtClean="0">
              <a:solidFill>
                <a:schemeClr val="accent1"/>
              </a:solidFill>
            </a:endParaRPr>
          </a:p>
        </p:txBody>
      </p:sp>
      <p:sp>
        <p:nvSpPr>
          <p:cNvPr id="3584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7BD6A07-4E0B-4560-8249-D64888E917D2}" type="slidenum">
              <a:rPr lang="zh-TW" altLang="en-US" sz="1200" smtClean="0">
                <a:solidFill>
                  <a:srgbClr val="898989"/>
                </a:solidFill>
              </a:rPr>
              <a:pPr eaLnBrk="1" hangingPunct="1">
                <a:spcBef>
                  <a:spcPct val="0"/>
                </a:spcBef>
                <a:buFontTx/>
                <a:buNone/>
              </a:pPr>
              <a:t>53</a:t>
            </a:fld>
            <a:endParaRPr lang="zh-TW" altLang="en-US" sz="1200" smtClean="0">
              <a:solidFill>
                <a:srgbClr val="898989"/>
              </a:solidFill>
            </a:endParaRPr>
          </a:p>
        </p:txBody>
      </p:sp>
      <p:sp>
        <p:nvSpPr>
          <p:cNvPr id="35844" name="矩形 6"/>
          <p:cNvSpPr>
            <a:spLocks noChangeArrowheads="1"/>
          </p:cNvSpPr>
          <p:nvPr/>
        </p:nvSpPr>
        <p:spPr bwMode="auto">
          <a:xfrm>
            <a:off x="1074738" y="6453188"/>
            <a:ext cx="7237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Vishal Kharde and Sheetal Sonawane (2016), "Sentiment Analysis of Twitter Data: A Survey of Techniques," </a:t>
            </a:r>
            <a:br>
              <a:rPr lang="en-US" altLang="zh-TW" sz="1000">
                <a:solidFill>
                  <a:srgbClr val="BFBFBF"/>
                </a:solidFill>
                <a:latin typeface="Arial" charset="0"/>
              </a:rPr>
            </a:br>
            <a:r>
              <a:rPr lang="en-US" altLang="zh-TW" sz="1000">
                <a:solidFill>
                  <a:srgbClr val="BFBFBF"/>
                </a:solidFill>
                <a:latin typeface="Arial" charset="0"/>
              </a:rPr>
              <a:t>International Journal of Computer Applications, Vol 139, No. 11, 2016. pp.5-15</a:t>
            </a:r>
            <a:endParaRPr lang="zh-TW" altLang="en-US" sz="1000">
              <a:solidFill>
                <a:srgbClr val="BFBFBF"/>
              </a:solidFill>
              <a:latin typeface="Arial" charset="0"/>
            </a:endParaRPr>
          </a:p>
        </p:txBody>
      </p:sp>
      <p:sp>
        <p:nvSpPr>
          <p:cNvPr id="6" name="Rounded Rectangle 5"/>
          <p:cNvSpPr>
            <a:spLocks noChangeArrowheads="1"/>
          </p:cNvSpPr>
          <p:nvPr/>
        </p:nvSpPr>
        <p:spPr bwMode="auto">
          <a:xfrm>
            <a:off x="2916238" y="3141663"/>
            <a:ext cx="2376487" cy="1150937"/>
          </a:xfrm>
          <a:prstGeom prst="roundRect">
            <a:avLst>
              <a:gd name="adj" fmla="val 12157"/>
            </a:avLst>
          </a:prstGeom>
          <a:solidFill>
            <a:srgbClr val="FFCC66"/>
          </a:solidFill>
          <a:ln w="3810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3200" b="1" dirty="0">
                <a:latin typeface="+mn-lt"/>
                <a:ea typeface="+mn-ea"/>
              </a:rPr>
              <a:t>Subjectivity Classification</a:t>
            </a:r>
          </a:p>
        </p:txBody>
      </p:sp>
      <p:sp>
        <p:nvSpPr>
          <p:cNvPr id="8" name="Rounded Rectangle 7"/>
          <p:cNvSpPr>
            <a:spLocks noChangeArrowheads="1"/>
          </p:cNvSpPr>
          <p:nvPr/>
        </p:nvSpPr>
        <p:spPr bwMode="auto">
          <a:xfrm>
            <a:off x="323850" y="3176588"/>
            <a:ext cx="2087563" cy="1081087"/>
          </a:xfrm>
          <a:prstGeom prst="roundRect">
            <a:avLst>
              <a:gd name="adj" fmla="val 8852"/>
            </a:avLst>
          </a:prstGeom>
          <a:solidFill>
            <a:srgbClr val="D7E4BD"/>
          </a:solidFill>
          <a:ln w="3810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dirty="0">
                <a:latin typeface="+mn-lt"/>
                <a:ea typeface="+mn-ea"/>
              </a:rPr>
              <a:t>Opinionated Document</a:t>
            </a:r>
          </a:p>
        </p:txBody>
      </p:sp>
      <p:sp>
        <p:nvSpPr>
          <p:cNvPr id="9" name="Rounded Rectangle 8"/>
          <p:cNvSpPr>
            <a:spLocks noChangeArrowheads="1"/>
          </p:cNvSpPr>
          <p:nvPr/>
        </p:nvSpPr>
        <p:spPr bwMode="auto">
          <a:xfrm>
            <a:off x="4572000" y="5157788"/>
            <a:ext cx="2555875" cy="1008062"/>
          </a:xfrm>
          <a:prstGeom prst="roundRect">
            <a:avLst>
              <a:gd name="adj" fmla="val 12157"/>
            </a:avLst>
          </a:prstGeom>
          <a:solidFill>
            <a:srgbClr val="C6D9F1"/>
          </a:solidFill>
          <a:ln w="38100">
            <a:solidFill>
              <a:srgbClr val="7F7F7F"/>
            </a:solidFill>
            <a:prstDash val="dash"/>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dirty="0">
                <a:latin typeface="+mn-lt"/>
                <a:ea typeface="+mn-ea"/>
              </a:rPr>
              <a:t>Opinion holder extraction</a:t>
            </a:r>
          </a:p>
        </p:txBody>
      </p:sp>
      <p:sp>
        <p:nvSpPr>
          <p:cNvPr id="10" name="Rounded Rectangle 9"/>
          <p:cNvSpPr>
            <a:spLocks noChangeArrowheads="1"/>
          </p:cNvSpPr>
          <p:nvPr/>
        </p:nvSpPr>
        <p:spPr bwMode="auto">
          <a:xfrm>
            <a:off x="6372225" y="3141663"/>
            <a:ext cx="2376488" cy="1150937"/>
          </a:xfrm>
          <a:prstGeom prst="roundRect">
            <a:avLst>
              <a:gd name="adj" fmla="val 12157"/>
            </a:avLst>
          </a:prstGeom>
          <a:solidFill>
            <a:srgbClr val="FF9900"/>
          </a:solidFill>
          <a:ln w="38100">
            <a:solidFill>
              <a:srgbClr val="7F7F7F"/>
            </a:solidFill>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3200" b="1" dirty="0">
                <a:solidFill>
                  <a:srgbClr val="FF0000"/>
                </a:solidFill>
                <a:latin typeface="+mn-lt"/>
                <a:ea typeface="+mn-ea"/>
              </a:rPr>
              <a:t>Sentiment Classification</a:t>
            </a:r>
          </a:p>
        </p:txBody>
      </p:sp>
      <p:sp>
        <p:nvSpPr>
          <p:cNvPr id="12" name="Rounded Rectangle 11"/>
          <p:cNvSpPr>
            <a:spLocks noChangeArrowheads="1"/>
          </p:cNvSpPr>
          <p:nvPr/>
        </p:nvSpPr>
        <p:spPr bwMode="auto">
          <a:xfrm>
            <a:off x="4572000" y="1557338"/>
            <a:ext cx="2555875" cy="1008062"/>
          </a:xfrm>
          <a:prstGeom prst="roundRect">
            <a:avLst>
              <a:gd name="adj" fmla="val 12157"/>
            </a:avLst>
          </a:prstGeom>
          <a:solidFill>
            <a:srgbClr val="C6D9F1"/>
          </a:solidFill>
          <a:ln w="38100">
            <a:solidFill>
              <a:srgbClr val="7F7F7F"/>
            </a:solidFill>
            <a:prstDash val="dash"/>
            <a:round/>
            <a:headEnd/>
            <a:tailEnd/>
          </a:ln>
          <a:effectLst>
            <a:outerShdw blurRad="40000" dist="23000" dir="5400000" rotWithShape="0">
              <a:srgbClr val="808080">
                <a:alpha val="34999"/>
              </a:srgbClr>
            </a:outerShdw>
          </a:effectLst>
        </p:spPr>
        <p:txBody>
          <a:bodyPr lIns="0" tIns="0" rIns="0" bIns="0" anchor="ctr"/>
          <a:lstStyle/>
          <a:p>
            <a:pPr algn="ctr">
              <a:defRPr/>
            </a:pPr>
            <a:r>
              <a:rPr lang="en-US" sz="2800" dirty="0">
                <a:latin typeface="+mn-lt"/>
                <a:ea typeface="+mn-ea"/>
              </a:rPr>
              <a:t>Object/Feature extraction</a:t>
            </a:r>
          </a:p>
        </p:txBody>
      </p:sp>
      <p:cxnSp>
        <p:nvCxnSpPr>
          <p:cNvPr id="35850" name="Straight Arrow Connector 32"/>
          <p:cNvCxnSpPr>
            <a:cxnSpLocks noChangeShapeType="1"/>
            <a:stCxn id="6" idx="3"/>
            <a:endCxn id="10" idx="1"/>
          </p:cNvCxnSpPr>
          <p:nvPr/>
        </p:nvCxnSpPr>
        <p:spPr bwMode="auto">
          <a:xfrm>
            <a:off x="5292725" y="3716338"/>
            <a:ext cx="1079500"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5851" name="Straight Arrow Connector 32"/>
          <p:cNvCxnSpPr>
            <a:cxnSpLocks noChangeShapeType="1"/>
          </p:cNvCxnSpPr>
          <p:nvPr/>
        </p:nvCxnSpPr>
        <p:spPr bwMode="auto">
          <a:xfrm>
            <a:off x="2411413" y="3716338"/>
            <a:ext cx="504825"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5852" name="Straight Arrow Connector 32"/>
          <p:cNvCxnSpPr>
            <a:cxnSpLocks noChangeShapeType="1"/>
            <a:stCxn id="6" idx="0"/>
            <a:endCxn id="12" idx="1"/>
          </p:cNvCxnSpPr>
          <p:nvPr/>
        </p:nvCxnSpPr>
        <p:spPr bwMode="auto">
          <a:xfrm flipV="1">
            <a:off x="4103688" y="2060575"/>
            <a:ext cx="468312" cy="1081088"/>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5853" name="Straight Arrow Connector 32"/>
          <p:cNvCxnSpPr>
            <a:cxnSpLocks noChangeShapeType="1"/>
            <a:stCxn id="6" idx="2"/>
            <a:endCxn id="9" idx="1"/>
          </p:cNvCxnSpPr>
          <p:nvPr/>
        </p:nvCxnSpPr>
        <p:spPr bwMode="auto">
          <a:xfrm>
            <a:off x="4103688" y="4292600"/>
            <a:ext cx="468312" cy="13684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5854" name="Straight Arrow Connector 32"/>
          <p:cNvCxnSpPr>
            <a:cxnSpLocks noChangeShapeType="1"/>
            <a:stCxn id="9" idx="3"/>
            <a:endCxn id="10" idx="2"/>
          </p:cNvCxnSpPr>
          <p:nvPr/>
        </p:nvCxnSpPr>
        <p:spPr bwMode="auto">
          <a:xfrm flipV="1">
            <a:off x="7127875" y="4292600"/>
            <a:ext cx="431800" cy="1368425"/>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5855" name="Straight Arrow Connector 32"/>
          <p:cNvCxnSpPr>
            <a:cxnSpLocks noChangeShapeType="1"/>
            <a:stCxn id="12" idx="3"/>
            <a:endCxn id="10" idx="0"/>
          </p:cNvCxnSpPr>
          <p:nvPr/>
        </p:nvCxnSpPr>
        <p:spPr bwMode="auto">
          <a:xfrm>
            <a:off x="7127875" y="2060575"/>
            <a:ext cx="431800" cy="1081088"/>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343636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p:txBody>
          <a:bodyPr/>
          <a:lstStyle/>
          <a:p>
            <a:r>
              <a:rPr lang="en-US" altLang="zh-TW" dirty="0" smtClean="0">
                <a:solidFill>
                  <a:schemeClr val="accent1"/>
                </a:solidFill>
              </a:rPr>
              <a:t>Levels of Sentiment Analysis </a:t>
            </a:r>
            <a:endParaRPr lang="zh-TW" altLang="en-US" dirty="0" smtClean="0">
              <a:solidFill>
                <a:schemeClr val="accent1"/>
              </a:solidFill>
            </a:endParaRPr>
          </a:p>
        </p:txBody>
      </p:sp>
      <p:sp>
        <p:nvSpPr>
          <p:cNvPr id="3789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23801882-D665-4F6C-9F4A-C7C98BA2CC8C}" type="slidenum">
              <a:rPr lang="zh-TW" altLang="en-US" sz="1200" smtClean="0">
                <a:solidFill>
                  <a:srgbClr val="898989"/>
                </a:solidFill>
              </a:rPr>
              <a:pPr eaLnBrk="1" hangingPunct="1">
                <a:spcBef>
                  <a:spcPct val="0"/>
                </a:spcBef>
                <a:buFontTx/>
                <a:buNone/>
              </a:pPr>
              <a:t>54</a:t>
            </a:fld>
            <a:endParaRPr lang="zh-TW" altLang="en-US" sz="1200" smtClean="0">
              <a:solidFill>
                <a:srgbClr val="898989"/>
              </a:solidFill>
            </a:endParaRPr>
          </a:p>
        </p:txBody>
      </p:sp>
      <p:sp>
        <p:nvSpPr>
          <p:cNvPr id="37892" name="矩形 6"/>
          <p:cNvSpPr>
            <a:spLocks noChangeArrowheads="1"/>
          </p:cNvSpPr>
          <p:nvPr/>
        </p:nvSpPr>
        <p:spPr bwMode="auto">
          <a:xfrm>
            <a:off x="1074738" y="6453188"/>
            <a:ext cx="7237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Vishal Kharde and Sheetal Sonawane (2016), "Sentiment Analysis of Twitter Data: A Survey of Techniques," </a:t>
            </a:r>
            <a:br>
              <a:rPr lang="en-US" altLang="zh-TW" sz="1000">
                <a:solidFill>
                  <a:srgbClr val="BFBFBF"/>
                </a:solidFill>
                <a:latin typeface="Arial" charset="0"/>
              </a:rPr>
            </a:br>
            <a:r>
              <a:rPr lang="en-US" altLang="zh-TW" sz="1000">
                <a:solidFill>
                  <a:srgbClr val="BFBFBF"/>
                </a:solidFill>
                <a:latin typeface="Arial" charset="0"/>
              </a:rPr>
              <a:t>International Journal of Computer Applications, Vol 139, No. 11, 2016. pp.5-15</a:t>
            </a:r>
            <a:endParaRPr lang="zh-TW" altLang="en-US" sz="1000">
              <a:solidFill>
                <a:srgbClr val="BFBFBF"/>
              </a:solidFill>
              <a:latin typeface="Arial" charset="0"/>
            </a:endParaRPr>
          </a:p>
        </p:txBody>
      </p:sp>
      <p:sp>
        <p:nvSpPr>
          <p:cNvPr id="8" name="Rounded Rectangle 7"/>
          <p:cNvSpPr/>
          <p:nvPr/>
        </p:nvSpPr>
        <p:spPr>
          <a:xfrm>
            <a:off x="2699792" y="1628800"/>
            <a:ext cx="4032448" cy="1152128"/>
          </a:xfrm>
          <a:prstGeom prst="roundRect">
            <a:avLst>
              <a:gd name="adj" fmla="val 12156"/>
            </a:avLst>
          </a:prstGeom>
          <a:ln/>
        </p:spPr>
        <p:style>
          <a:lnRef idx="0">
            <a:schemeClr val="accent1"/>
          </a:lnRef>
          <a:fillRef idx="3">
            <a:schemeClr val="accent1"/>
          </a:fillRef>
          <a:effectRef idx="3">
            <a:schemeClr val="accent1"/>
          </a:effectRef>
          <a:fontRef idx="minor">
            <a:schemeClr val="lt1"/>
          </a:fontRef>
        </p:style>
        <p:txBody>
          <a:bodyPr lIns="0" tIns="0" rIns="0" bIns="0" anchor="ctr"/>
          <a:lstStyle/>
          <a:p>
            <a:pPr algn="ctr">
              <a:defRPr/>
            </a:pPr>
            <a:r>
              <a:rPr lang="en-US" sz="3200" b="1" dirty="0">
                <a:solidFill>
                  <a:schemeClr val="bg1"/>
                </a:solidFill>
              </a:rPr>
              <a:t>Sentiment Analysis</a:t>
            </a:r>
          </a:p>
        </p:txBody>
      </p:sp>
      <p:sp>
        <p:nvSpPr>
          <p:cNvPr id="9" name="Rounded Rectangle 8"/>
          <p:cNvSpPr/>
          <p:nvPr/>
        </p:nvSpPr>
        <p:spPr>
          <a:xfrm>
            <a:off x="251520" y="3861048"/>
            <a:ext cx="2016224" cy="2016224"/>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3200" dirty="0">
                <a:solidFill>
                  <a:schemeClr val="bg1"/>
                </a:solidFill>
              </a:rPr>
              <a:t>Word </a:t>
            </a:r>
            <a:br>
              <a:rPr lang="en-US" sz="3200" dirty="0">
                <a:solidFill>
                  <a:schemeClr val="bg1"/>
                </a:solidFill>
              </a:rPr>
            </a:br>
            <a:r>
              <a:rPr lang="en-US" sz="3200" dirty="0">
                <a:solidFill>
                  <a:schemeClr val="bg1"/>
                </a:solidFill>
              </a:rPr>
              <a:t>level</a:t>
            </a:r>
          </a:p>
          <a:p>
            <a:pPr algn="ctr">
              <a:defRPr/>
            </a:pPr>
            <a:r>
              <a:rPr lang="en-US" sz="3200" dirty="0">
                <a:solidFill>
                  <a:schemeClr val="bg1"/>
                </a:solidFill>
              </a:rPr>
              <a:t>Sentiment Analysis</a:t>
            </a:r>
          </a:p>
        </p:txBody>
      </p:sp>
      <p:sp>
        <p:nvSpPr>
          <p:cNvPr id="10" name="Rounded Rectangle 9"/>
          <p:cNvSpPr/>
          <p:nvPr/>
        </p:nvSpPr>
        <p:spPr>
          <a:xfrm>
            <a:off x="2459765" y="3861048"/>
            <a:ext cx="2016224" cy="2016224"/>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3200" dirty="0">
                <a:solidFill>
                  <a:schemeClr val="bg1"/>
                </a:solidFill>
              </a:rPr>
              <a:t>Sentence</a:t>
            </a:r>
            <a:br>
              <a:rPr lang="en-US" sz="3200" dirty="0">
                <a:solidFill>
                  <a:schemeClr val="bg1"/>
                </a:solidFill>
              </a:rPr>
            </a:br>
            <a:r>
              <a:rPr lang="en-US" sz="3200" dirty="0">
                <a:solidFill>
                  <a:schemeClr val="bg1"/>
                </a:solidFill>
              </a:rPr>
              <a:t>level</a:t>
            </a:r>
          </a:p>
          <a:p>
            <a:pPr algn="ctr">
              <a:defRPr/>
            </a:pPr>
            <a:r>
              <a:rPr lang="en-US" sz="3200" dirty="0">
                <a:solidFill>
                  <a:schemeClr val="bg1"/>
                </a:solidFill>
              </a:rPr>
              <a:t>Sentiment Analysis</a:t>
            </a:r>
          </a:p>
        </p:txBody>
      </p:sp>
      <p:sp>
        <p:nvSpPr>
          <p:cNvPr id="11" name="Rounded Rectangle 10"/>
          <p:cNvSpPr/>
          <p:nvPr/>
        </p:nvSpPr>
        <p:spPr>
          <a:xfrm>
            <a:off x="4668010" y="3861048"/>
            <a:ext cx="2016224" cy="2016224"/>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3200" dirty="0">
                <a:solidFill>
                  <a:schemeClr val="bg1"/>
                </a:solidFill>
              </a:rPr>
              <a:t>Document </a:t>
            </a:r>
            <a:br>
              <a:rPr lang="en-US" sz="3200" dirty="0">
                <a:solidFill>
                  <a:schemeClr val="bg1"/>
                </a:solidFill>
              </a:rPr>
            </a:br>
            <a:r>
              <a:rPr lang="en-US" sz="3200" dirty="0">
                <a:solidFill>
                  <a:schemeClr val="bg1"/>
                </a:solidFill>
              </a:rPr>
              <a:t>level</a:t>
            </a:r>
          </a:p>
          <a:p>
            <a:pPr algn="ctr">
              <a:defRPr/>
            </a:pPr>
            <a:r>
              <a:rPr lang="en-US" sz="3200" dirty="0">
                <a:solidFill>
                  <a:schemeClr val="bg1"/>
                </a:solidFill>
              </a:rPr>
              <a:t>Sentiment Analysis</a:t>
            </a:r>
          </a:p>
        </p:txBody>
      </p:sp>
      <p:sp>
        <p:nvSpPr>
          <p:cNvPr id="12" name="Rounded Rectangle 11"/>
          <p:cNvSpPr/>
          <p:nvPr/>
        </p:nvSpPr>
        <p:spPr>
          <a:xfrm>
            <a:off x="6876256" y="3861048"/>
            <a:ext cx="2016224" cy="2016224"/>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3200" dirty="0">
                <a:solidFill>
                  <a:schemeClr val="bg1"/>
                </a:solidFill>
              </a:rPr>
              <a:t>Feature level</a:t>
            </a:r>
          </a:p>
          <a:p>
            <a:pPr algn="ctr">
              <a:defRPr/>
            </a:pPr>
            <a:r>
              <a:rPr lang="en-US" sz="3200" dirty="0">
                <a:solidFill>
                  <a:schemeClr val="bg1"/>
                </a:solidFill>
              </a:rPr>
              <a:t>Sentiment Analysis</a:t>
            </a:r>
          </a:p>
        </p:txBody>
      </p:sp>
      <p:cxnSp>
        <p:nvCxnSpPr>
          <p:cNvPr id="13" name="Elbow Connector 12"/>
          <p:cNvCxnSpPr/>
          <p:nvPr/>
        </p:nvCxnSpPr>
        <p:spPr>
          <a:xfrm rot="16200000" flipH="1">
            <a:off x="5761038" y="1736725"/>
            <a:ext cx="1079500" cy="3168650"/>
          </a:xfrm>
          <a:prstGeom prst="bentConnector3">
            <a:avLst>
              <a:gd name="adj1" fmla="val 50000"/>
            </a:avLst>
          </a:prstGeom>
          <a:ln w="381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Elbow Connector 14"/>
          <p:cNvCxnSpPr/>
          <p:nvPr/>
        </p:nvCxnSpPr>
        <p:spPr>
          <a:xfrm rot="5400000">
            <a:off x="2447926" y="1592262"/>
            <a:ext cx="1079500" cy="3457575"/>
          </a:xfrm>
          <a:prstGeom prst="bentConnector3">
            <a:avLst>
              <a:gd name="adj1" fmla="val 50000"/>
            </a:avLst>
          </a:prstGeom>
          <a:ln w="381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Elbow Connector 17"/>
          <p:cNvCxnSpPr/>
          <p:nvPr/>
        </p:nvCxnSpPr>
        <p:spPr>
          <a:xfrm rot="5400000">
            <a:off x="3552032" y="2696368"/>
            <a:ext cx="1079500" cy="1249363"/>
          </a:xfrm>
          <a:prstGeom prst="bentConnector3">
            <a:avLst>
              <a:gd name="adj1" fmla="val 50000"/>
            </a:avLst>
          </a:prstGeom>
          <a:ln w="381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p:nvPr/>
        </p:nvCxnSpPr>
        <p:spPr>
          <a:xfrm rot="16200000" flipH="1">
            <a:off x="4656932" y="2840831"/>
            <a:ext cx="1079500" cy="960437"/>
          </a:xfrm>
          <a:prstGeom prst="bentConnector3">
            <a:avLst>
              <a:gd name="adj1" fmla="val 50000"/>
            </a:avLst>
          </a:prstGeom>
          <a:ln w="381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88515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投影片編號版面配置區 3"/>
          <p:cNvSpPr>
            <a:spLocks noGrp="1"/>
          </p:cNvSpPr>
          <p:nvPr>
            <p:ph type="sldNum" sz="quarter" idx="12"/>
          </p:nvPr>
        </p:nvSpPr>
        <p:spPr bwMode="auto">
          <a:xfrm>
            <a:off x="8355013" y="6519863"/>
            <a:ext cx="7540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BB21028-DC68-46A8-B38D-9601333D64D6}" type="slidenum">
              <a:rPr lang="zh-TW" altLang="en-US" sz="1200" smtClean="0">
                <a:solidFill>
                  <a:srgbClr val="898989"/>
                </a:solidFill>
              </a:rPr>
              <a:pPr eaLnBrk="1" hangingPunct="1">
                <a:spcBef>
                  <a:spcPct val="0"/>
                </a:spcBef>
                <a:buFontTx/>
                <a:buNone/>
              </a:pPr>
              <a:t>55</a:t>
            </a:fld>
            <a:endParaRPr lang="zh-TW" altLang="en-US" sz="1200" smtClean="0">
              <a:solidFill>
                <a:srgbClr val="898989"/>
              </a:solidFill>
            </a:endParaRPr>
          </a:p>
        </p:txBody>
      </p:sp>
      <p:sp>
        <p:nvSpPr>
          <p:cNvPr id="38916" name="矩形 4"/>
          <p:cNvSpPr>
            <a:spLocks noChangeArrowheads="1"/>
          </p:cNvSpPr>
          <p:nvPr/>
        </p:nvSpPr>
        <p:spPr bwMode="auto">
          <a:xfrm>
            <a:off x="484188" y="6457950"/>
            <a:ext cx="817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BFBFBF"/>
                </a:solidFill>
                <a:latin typeface="Arial" charset="0"/>
              </a:rPr>
              <a:t>Source: Kumar Ravi and </a:t>
            </a:r>
            <a:r>
              <a:rPr lang="en-US" altLang="zh-TW" sz="1000" dirty="0" err="1">
                <a:solidFill>
                  <a:srgbClr val="BFBFBF"/>
                </a:solidFill>
                <a:latin typeface="Arial" charset="0"/>
              </a:rPr>
              <a:t>Vadlamani</a:t>
            </a:r>
            <a:r>
              <a:rPr lang="en-US" altLang="zh-TW" sz="1000" dirty="0">
                <a:solidFill>
                  <a:srgbClr val="BFBFBF"/>
                </a:solidFill>
                <a:latin typeface="Arial" charset="0"/>
              </a:rPr>
              <a:t> Ravi (2015), "A survey on opinion mining and sentiment analysis: tasks, approaches and applications." Knowledge-Based Systems, 89, pp.14-46.</a:t>
            </a:r>
            <a:endParaRPr lang="zh-TW" altLang="en-US" sz="1000" dirty="0">
              <a:solidFill>
                <a:srgbClr val="BFBFBF"/>
              </a:solidFill>
              <a:latin typeface="Arial" charset="0"/>
            </a:endParaRPr>
          </a:p>
        </p:txBody>
      </p:sp>
      <p:sp>
        <p:nvSpPr>
          <p:cNvPr id="41" name="Rounded Rectangle 40"/>
          <p:cNvSpPr/>
          <p:nvPr/>
        </p:nvSpPr>
        <p:spPr>
          <a:xfrm>
            <a:off x="768750" y="912570"/>
            <a:ext cx="6945815" cy="790827"/>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3200" dirty="0">
                <a:solidFill>
                  <a:schemeClr val="bg1"/>
                </a:solidFill>
              </a:rPr>
              <a:t>Document </a:t>
            </a:r>
            <a:r>
              <a:rPr lang="en-US" sz="3200" dirty="0" smtClean="0">
                <a:solidFill>
                  <a:schemeClr val="bg1"/>
                </a:solidFill>
              </a:rPr>
              <a:t>level</a:t>
            </a:r>
            <a:endParaRPr lang="en-US" sz="3200" dirty="0">
              <a:solidFill>
                <a:schemeClr val="bg1"/>
              </a:solidFill>
            </a:endParaRPr>
          </a:p>
        </p:txBody>
      </p:sp>
      <p:sp>
        <p:nvSpPr>
          <p:cNvPr id="43" name="Rounded Rectangle 42"/>
          <p:cNvSpPr/>
          <p:nvPr/>
        </p:nvSpPr>
        <p:spPr>
          <a:xfrm>
            <a:off x="768750" y="2045641"/>
            <a:ext cx="2946777" cy="790827"/>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3200" dirty="0" smtClean="0">
                <a:solidFill>
                  <a:schemeClr val="bg1"/>
                </a:solidFill>
              </a:rPr>
              <a:t>Word level</a:t>
            </a:r>
            <a:endParaRPr lang="en-US" sz="3200" dirty="0">
              <a:solidFill>
                <a:schemeClr val="bg1"/>
              </a:solidFill>
            </a:endParaRPr>
          </a:p>
        </p:txBody>
      </p:sp>
      <p:sp>
        <p:nvSpPr>
          <p:cNvPr id="44" name="Rounded Rectangle 43"/>
          <p:cNvSpPr/>
          <p:nvPr/>
        </p:nvSpPr>
        <p:spPr>
          <a:xfrm>
            <a:off x="768750" y="3178712"/>
            <a:ext cx="2808312" cy="790827"/>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3200" dirty="0" smtClean="0">
                <a:solidFill>
                  <a:schemeClr val="bg1"/>
                </a:solidFill>
              </a:rPr>
              <a:t>Aspect level </a:t>
            </a:r>
            <a:endParaRPr lang="en-US" sz="3200" dirty="0">
              <a:solidFill>
                <a:schemeClr val="bg1"/>
              </a:solidFill>
            </a:endParaRPr>
          </a:p>
        </p:txBody>
      </p:sp>
      <p:sp>
        <p:nvSpPr>
          <p:cNvPr id="46" name="Rounded Rectangle 45"/>
          <p:cNvSpPr/>
          <p:nvPr/>
        </p:nvSpPr>
        <p:spPr>
          <a:xfrm>
            <a:off x="768750" y="4311783"/>
            <a:ext cx="2703908" cy="790827"/>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sz="3200" dirty="0" smtClean="0">
                <a:solidFill>
                  <a:schemeClr val="bg1"/>
                </a:solidFill>
              </a:rPr>
              <a:t>Sentence level</a:t>
            </a:r>
            <a:endParaRPr lang="en-US" sz="3200" dirty="0">
              <a:solidFill>
                <a:schemeClr val="bg1"/>
              </a:solidFill>
            </a:endParaRPr>
          </a:p>
        </p:txBody>
      </p:sp>
      <p:sp>
        <p:nvSpPr>
          <p:cNvPr id="49" name="標題 1"/>
          <p:cNvSpPr>
            <a:spLocks noGrp="1"/>
          </p:cNvSpPr>
          <p:nvPr>
            <p:ph type="title"/>
          </p:nvPr>
        </p:nvSpPr>
        <p:spPr>
          <a:xfrm>
            <a:off x="457200" y="0"/>
            <a:ext cx="8229600" cy="881732"/>
          </a:xfrm>
        </p:spPr>
        <p:txBody>
          <a:bodyPr/>
          <a:lstStyle/>
          <a:p>
            <a:r>
              <a:rPr lang="en-US" altLang="zh-TW" dirty="0" smtClean="0">
                <a:solidFill>
                  <a:schemeClr val="accent1"/>
                </a:solidFill>
              </a:rPr>
              <a:t>Levels of Sentiment Analysis</a:t>
            </a:r>
            <a:r>
              <a:rPr lang="en-US" altLang="zh-TW" sz="2400" dirty="0" smtClean="0">
                <a:solidFill>
                  <a:schemeClr val="accent1"/>
                </a:solidFill>
              </a:rPr>
              <a:t> </a:t>
            </a:r>
            <a:endParaRPr lang="zh-TW" altLang="en-US" sz="2400" dirty="0" smtClean="0">
              <a:solidFill>
                <a:schemeClr val="accent1"/>
              </a:solidFill>
            </a:endParaRPr>
          </a:p>
        </p:txBody>
      </p:sp>
      <p:sp>
        <p:nvSpPr>
          <p:cNvPr id="5" name="Oval 4"/>
          <p:cNvSpPr/>
          <p:nvPr/>
        </p:nvSpPr>
        <p:spPr>
          <a:xfrm>
            <a:off x="7735095" y="908720"/>
            <a:ext cx="784465" cy="7638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smtClean="0"/>
              <a:t>73</a:t>
            </a:r>
            <a:endParaRPr lang="en-US" sz="2800"/>
          </a:p>
        </p:txBody>
      </p:sp>
      <p:sp>
        <p:nvSpPr>
          <p:cNvPr id="52" name="Oval 51"/>
          <p:cNvSpPr/>
          <p:nvPr/>
        </p:nvSpPr>
        <p:spPr>
          <a:xfrm>
            <a:off x="3792800" y="2057608"/>
            <a:ext cx="784465" cy="7638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t>25</a:t>
            </a:r>
            <a:endParaRPr lang="en-US" sz="2800" dirty="0"/>
          </a:p>
        </p:txBody>
      </p:sp>
      <p:sp>
        <p:nvSpPr>
          <p:cNvPr id="53" name="Oval 52"/>
          <p:cNvSpPr/>
          <p:nvPr/>
        </p:nvSpPr>
        <p:spPr>
          <a:xfrm>
            <a:off x="3635896" y="3203907"/>
            <a:ext cx="784465" cy="7638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t>23</a:t>
            </a:r>
            <a:endParaRPr lang="en-US" sz="2800" dirty="0"/>
          </a:p>
        </p:txBody>
      </p:sp>
      <p:sp>
        <p:nvSpPr>
          <p:cNvPr id="55" name="Oval 54"/>
          <p:cNvSpPr/>
          <p:nvPr/>
        </p:nvSpPr>
        <p:spPr>
          <a:xfrm>
            <a:off x="3491880" y="4365104"/>
            <a:ext cx="784465" cy="7638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t>20</a:t>
            </a:r>
            <a:endParaRPr lang="en-US" sz="2800" dirty="0"/>
          </a:p>
        </p:txBody>
      </p:sp>
      <p:sp>
        <p:nvSpPr>
          <p:cNvPr id="56" name="Rounded Rectangle 55"/>
          <p:cNvSpPr/>
          <p:nvPr/>
        </p:nvSpPr>
        <p:spPr>
          <a:xfrm>
            <a:off x="755576" y="5444854"/>
            <a:ext cx="1525342" cy="790827"/>
          </a:xfrm>
          <a:prstGeom prst="roundRect">
            <a:avLst>
              <a:gd name="adj" fmla="val 8617"/>
            </a:avLst>
          </a:prstGeom>
          <a:ln/>
        </p:spPr>
        <p:style>
          <a:lnRef idx="0">
            <a:schemeClr val="accent5"/>
          </a:lnRef>
          <a:fillRef idx="3">
            <a:schemeClr val="accent5"/>
          </a:fillRef>
          <a:effectRef idx="3">
            <a:schemeClr val="accent5"/>
          </a:effectRef>
          <a:fontRef idx="minor">
            <a:schemeClr val="lt1"/>
          </a:fontRef>
        </p:style>
        <p:txBody>
          <a:bodyPr lIns="0" tIns="0" rIns="0" bIns="0" anchor="ctr"/>
          <a:lstStyle/>
          <a:p>
            <a:pPr algn="ctr">
              <a:defRPr/>
            </a:pPr>
            <a:r>
              <a:rPr lang="en-US" altLang="zh-TW" sz="3200" dirty="0" smtClean="0">
                <a:solidFill>
                  <a:schemeClr val="bg1"/>
                </a:solidFill>
              </a:rPr>
              <a:t>Concept</a:t>
            </a:r>
            <a:r>
              <a:rPr lang="en-US" sz="3200" dirty="0" smtClean="0">
                <a:solidFill>
                  <a:schemeClr val="bg1"/>
                </a:solidFill>
              </a:rPr>
              <a:t> level</a:t>
            </a:r>
            <a:endParaRPr lang="en-US" sz="3200" dirty="0">
              <a:solidFill>
                <a:schemeClr val="bg1"/>
              </a:solidFill>
            </a:endParaRPr>
          </a:p>
        </p:txBody>
      </p:sp>
      <p:sp>
        <p:nvSpPr>
          <p:cNvPr id="58" name="Oval 57"/>
          <p:cNvSpPr/>
          <p:nvPr/>
        </p:nvSpPr>
        <p:spPr>
          <a:xfrm>
            <a:off x="2339752" y="5413267"/>
            <a:ext cx="784465" cy="7638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t>9</a:t>
            </a:r>
            <a:endParaRPr lang="en-US" sz="2800" dirty="0"/>
          </a:p>
        </p:txBody>
      </p:sp>
      <p:sp>
        <p:nvSpPr>
          <p:cNvPr id="10" name="Rectangle 9"/>
          <p:cNvSpPr/>
          <p:nvPr/>
        </p:nvSpPr>
        <p:spPr>
          <a:xfrm>
            <a:off x="5004048" y="2085577"/>
            <a:ext cx="2922595" cy="707886"/>
          </a:xfrm>
          <a:prstGeom prst="rect">
            <a:avLst/>
          </a:prstGeom>
        </p:spPr>
        <p:txBody>
          <a:bodyPr wrap="none">
            <a:spAutoFit/>
          </a:bodyPr>
          <a:lstStyle/>
          <a:p>
            <a:r>
              <a:rPr lang="en-US" sz="4000" b="1">
                <a:solidFill>
                  <a:schemeClr val="accent1"/>
                </a:solidFill>
              </a:rPr>
              <a:t>Granularity</a:t>
            </a:r>
          </a:p>
        </p:txBody>
      </p:sp>
    </p:spTree>
    <p:extLst>
      <p:ext uri="{BB962C8B-B14F-4D97-AF65-F5344CB8AC3E}">
        <p14:creationId xmlns:p14="http://schemas.microsoft.com/office/powerpoint/2010/main" val="20336126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a:xfrm>
            <a:off x="179388" y="44450"/>
            <a:ext cx="8964612" cy="792163"/>
          </a:xfrm>
        </p:spPr>
        <p:txBody>
          <a:bodyPr/>
          <a:lstStyle/>
          <a:p>
            <a:r>
              <a:rPr lang="en-US" altLang="zh-TW" sz="3200" smtClean="0">
                <a:solidFill>
                  <a:schemeClr val="accent1"/>
                </a:solidFill>
              </a:rPr>
              <a:t>A Brief Summary of Sentiment Analysis Methods</a:t>
            </a:r>
            <a:endParaRPr lang="zh-TW" altLang="en-US" sz="3200" smtClean="0">
              <a:solidFill>
                <a:schemeClr val="accent1"/>
              </a:solidFill>
            </a:endParaRPr>
          </a:p>
        </p:txBody>
      </p:sp>
      <p:sp>
        <p:nvSpPr>
          <p:cNvPr id="4096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9E0DB58-61F0-4145-B376-815ED3BDD0CE}" type="slidenum">
              <a:rPr lang="zh-TW" altLang="en-US" sz="1200" smtClean="0">
                <a:solidFill>
                  <a:srgbClr val="898989"/>
                </a:solidFill>
              </a:rPr>
              <a:pPr eaLnBrk="1" hangingPunct="1">
                <a:spcBef>
                  <a:spcPct val="0"/>
                </a:spcBef>
                <a:buFontTx/>
                <a:buNone/>
              </a:pPr>
              <a:t>56</a:t>
            </a:fld>
            <a:endParaRPr lang="zh-TW" altLang="en-US" sz="1200" smtClean="0">
              <a:solidFill>
                <a:srgbClr val="898989"/>
              </a:solidFill>
            </a:endParaRPr>
          </a:p>
        </p:txBody>
      </p:sp>
      <p:sp>
        <p:nvSpPr>
          <p:cNvPr id="40964" name="矩形 5"/>
          <p:cNvSpPr>
            <a:spLocks noChangeArrowheads="1"/>
          </p:cNvSpPr>
          <p:nvPr/>
        </p:nvSpPr>
        <p:spPr bwMode="auto">
          <a:xfrm>
            <a:off x="323850" y="6457950"/>
            <a:ext cx="8208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dirty="0">
                <a:solidFill>
                  <a:srgbClr val="A6A6A6"/>
                </a:solidFill>
                <a:latin typeface="Arial" charset="0"/>
                <a:ea typeface="MS PGothic" pitchFamily="34" charset="-128"/>
              </a:rPr>
              <a:t>Source: Zhang, Z., Li, X., and Chen, Y. (2012), "Deciphering word-of-mouth in social media: Text-based metrics of consumer reviews," </a:t>
            </a:r>
            <a:br>
              <a:rPr lang="en-US" altLang="zh-TW" sz="1000" dirty="0">
                <a:solidFill>
                  <a:srgbClr val="A6A6A6"/>
                </a:solidFill>
                <a:latin typeface="Arial" charset="0"/>
                <a:ea typeface="MS PGothic" pitchFamily="34" charset="-128"/>
              </a:rPr>
            </a:br>
            <a:r>
              <a:rPr lang="en-US" altLang="zh-TW" sz="1000" dirty="0">
                <a:solidFill>
                  <a:srgbClr val="A6A6A6"/>
                </a:solidFill>
                <a:latin typeface="Arial" charset="0"/>
                <a:ea typeface="MS PGothic" pitchFamily="34" charset="-128"/>
              </a:rPr>
              <a:t>ACM Trans. Manage. Inf. Syst. (3:1) 2012, pp 1-23.,</a:t>
            </a:r>
            <a:endParaRPr lang="zh-TW" altLang="en-US" sz="1000" dirty="0">
              <a:solidFill>
                <a:srgbClr val="A6A6A6"/>
              </a:solidFill>
              <a:latin typeface="Arial" charset="0"/>
              <a:ea typeface="MS PGothic" pitchFamily="34" charset="-128"/>
            </a:endParaRPr>
          </a:p>
        </p:txBody>
      </p:sp>
      <p:pic>
        <p:nvPicPr>
          <p:cNvPr id="4096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8" y="804863"/>
            <a:ext cx="87820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3863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457200" y="274638"/>
            <a:ext cx="8229600" cy="850900"/>
          </a:xfrm>
        </p:spPr>
        <p:txBody>
          <a:bodyPr/>
          <a:lstStyle/>
          <a:p>
            <a:r>
              <a:rPr lang="en-US" altLang="zh-TW" smtClean="0">
                <a:solidFill>
                  <a:srgbClr val="4F81BD"/>
                </a:solidFill>
              </a:rPr>
              <a:t>Word-of-Mouth (WOM)</a:t>
            </a:r>
            <a:endParaRPr lang="zh-TW" altLang="en-US" smtClean="0">
              <a:solidFill>
                <a:srgbClr val="4F81BD"/>
              </a:solidFill>
            </a:endParaRPr>
          </a:p>
        </p:txBody>
      </p:sp>
      <p:sp>
        <p:nvSpPr>
          <p:cNvPr id="41987" name="內容版面配置區 2"/>
          <p:cNvSpPr>
            <a:spLocks noGrp="1"/>
          </p:cNvSpPr>
          <p:nvPr>
            <p:ph idx="1"/>
          </p:nvPr>
        </p:nvSpPr>
        <p:spPr>
          <a:xfrm>
            <a:off x="457200" y="1268413"/>
            <a:ext cx="8229600" cy="4968875"/>
          </a:xfrm>
        </p:spPr>
        <p:txBody>
          <a:bodyPr/>
          <a:lstStyle/>
          <a:p>
            <a:r>
              <a:rPr lang="en-US" altLang="zh-TW" smtClean="0"/>
              <a:t>“This book is the best written documentary thus far, yet sadly, there is no soft cover edition.”</a:t>
            </a:r>
          </a:p>
          <a:p>
            <a:endParaRPr lang="en-US" altLang="zh-TW" smtClean="0"/>
          </a:p>
          <a:p>
            <a:r>
              <a:rPr lang="en-US" altLang="zh-TW" smtClean="0"/>
              <a:t>“This book is the </a:t>
            </a:r>
            <a:r>
              <a:rPr lang="en-US" altLang="zh-TW" smtClean="0">
                <a:solidFill>
                  <a:srgbClr val="00B050"/>
                </a:solidFill>
              </a:rPr>
              <a:t>best</a:t>
            </a:r>
            <a:r>
              <a:rPr lang="en-US" altLang="zh-TW" smtClean="0"/>
              <a:t> written documentary </a:t>
            </a:r>
            <a:r>
              <a:rPr lang="en-US" altLang="zh-TW" smtClean="0">
                <a:solidFill>
                  <a:srgbClr val="4F6228"/>
                </a:solidFill>
              </a:rPr>
              <a:t>thus far</a:t>
            </a:r>
            <a:r>
              <a:rPr lang="en-US" altLang="zh-TW" smtClean="0"/>
              <a:t>, </a:t>
            </a:r>
            <a:r>
              <a:rPr lang="en-US" altLang="zh-TW" smtClean="0">
                <a:solidFill>
                  <a:srgbClr val="C00000"/>
                </a:solidFill>
              </a:rPr>
              <a:t>yet</a:t>
            </a:r>
            <a:r>
              <a:rPr lang="en-US" altLang="zh-TW" smtClean="0"/>
              <a:t> </a:t>
            </a:r>
            <a:r>
              <a:rPr lang="en-US" altLang="zh-TW" smtClean="0">
                <a:solidFill>
                  <a:srgbClr val="604A7B"/>
                </a:solidFill>
              </a:rPr>
              <a:t>sadly</a:t>
            </a:r>
            <a:r>
              <a:rPr lang="en-US" altLang="zh-TW" smtClean="0"/>
              <a:t>, there is </a:t>
            </a:r>
            <a:r>
              <a:rPr lang="en-US" altLang="zh-TW" smtClean="0">
                <a:solidFill>
                  <a:srgbClr val="FF0000"/>
                </a:solidFill>
              </a:rPr>
              <a:t>no</a:t>
            </a:r>
            <a:r>
              <a:rPr lang="en-US" altLang="zh-TW" smtClean="0"/>
              <a:t> soft cover edition.”</a:t>
            </a:r>
            <a:endParaRPr lang="zh-TW" altLang="en-US" smtClean="0"/>
          </a:p>
        </p:txBody>
      </p:sp>
      <p:sp>
        <p:nvSpPr>
          <p:cNvPr id="4198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8864A9F-BF1C-45C8-BA86-691A0003D699}" type="slidenum">
              <a:rPr lang="zh-TW" altLang="en-US" sz="1200" smtClean="0">
                <a:solidFill>
                  <a:srgbClr val="898989"/>
                </a:solidFill>
              </a:rPr>
              <a:pPr eaLnBrk="1" hangingPunct="1">
                <a:spcBef>
                  <a:spcPct val="0"/>
                </a:spcBef>
                <a:buFontTx/>
                <a:buNone/>
              </a:pPr>
              <a:t>57</a:t>
            </a:fld>
            <a:endParaRPr lang="zh-TW" altLang="en-US" sz="1200" smtClean="0">
              <a:solidFill>
                <a:srgbClr val="898989"/>
              </a:solidFill>
            </a:endParaRPr>
          </a:p>
        </p:txBody>
      </p:sp>
      <p:sp>
        <p:nvSpPr>
          <p:cNvPr id="41989" name="矩形 4"/>
          <p:cNvSpPr>
            <a:spLocks noChangeArrowheads="1"/>
          </p:cNvSpPr>
          <p:nvPr/>
        </p:nvSpPr>
        <p:spPr bwMode="auto">
          <a:xfrm>
            <a:off x="323850" y="6457950"/>
            <a:ext cx="8208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A6A6A6"/>
                </a:solidFill>
                <a:latin typeface="Arial" charset="0"/>
                <a:ea typeface="MS PGothic" pitchFamily="34" charset="-128"/>
              </a:rPr>
              <a:t>Source: Zhang, Z., Li, X., and Chen, Y. (2012), "Deciphering word-of-mouth in social media: Text-based metrics of consumer reviews," </a:t>
            </a:r>
            <a:br>
              <a:rPr lang="en-US" altLang="zh-TW" sz="1000">
                <a:solidFill>
                  <a:srgbClr val="A6A6A6"/>
                </a:solidFill>
                <a:latin typeface="Arial" charset="0"/>
                <a:ea typeface="MS PGothic" pitchFamily="34" charset="-128"/>
              </a:rPr>
            </a:br>
            <a:r>
              <a:rPr lang="en-US" altLang="zh-TW" sz="1000">
                <a:solidFill>
                  <a:srgbClr val="A6A6A6"/>
                </a:solidFill>
                <a:latin typeface="Arial" charset="0"/>
                <a:ea typeface="MS PGothic" pitchFamily="34" charset="-128"/>
              </a:rPr>
              <a:t>ACM Trans. Manage. Inf. Syst. (3:1) 2012, pp 1-23.,</a:t>
            </a:r>
            <a:endParaRPr lang="zh-TW" altLang="en-US" sz="1000">
              <a:solidFill>
                <a:srgbClr val="A6A6A6"/>
              </a:solidFill>
              <a:latin typeface="Arial" charset="0"/>
              <a:ea typeface="MS PGothic" pitchFamily="34" charset="-128"/>
            </a:endParaRPr>
          </a:p>
        </p:txBody>
      </p:sp>
    </p:spTree>
    <p:extLst>
      <p:ext uri="{BB962C8B-B14F-4D97-AF65-F5344CB8AC3E}">
        <p14:creationId xmlns:p14="http://schemas.microsoft.com/office/powerpoint/2010/main" val="2532265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內容版面配置區 2"/>
          <p:cNvSpPr>
            <a:spLocks noGrp="1"/>
          </p:cNvSpPr>
          <p:nvPr>
            <p:ph idx="1"/>
          </p:nvPr>
        </p:nvSpPr>
        <p:spPr>
          <a:xfrm>
            <a:off x="468313" y="404813"/>
            <a:ext cx="1295400" cy="5865812"/>
          </a:xfrm>
        </p:spPr>
        <p:txBody>
          <a:bodyPr/>
          <a:lstStyle/>
          <a:p>
            <a:pPr>
              <a:buFont typeface="Arial" charset="0"/>
              <a:buNone/>
            </a:pPr>
            <a:r>
              <a:rPr lang="en-US" altLang="zh-TW" sz="1600" smtClean="0"/>
              <a:t>This</a:t>
            </a:r>
          </a:p>
          <a:p>
            <a:pPr>
              <a:buFont typeface="Arial" charset="0"/>
              <a:buNone/>
            </a:pPr>
            <a:r>
              <a:rPr lang="en-US" altLang="zh-TW" sz="1600" smtClean="0"/>
              <a:t>book</a:t>
            </a:r>
          </a:p>
          <a:p>
            <a:pPr>
              <a:buFont typeface="Arial" charset="0"/>
              <a:buNone/>
            </a:pPr>
            <a:r>
              <a:rPr lang="en-US" altLang="zh-TW" sz="1600" smtClean="0"/>
              <a:t>is</a:t>
            </a:r>
          </a:p>
          <a:p>
            <a:pPr>
              <a:buFont typeface="Arial" charset="0"/>
              <a:buNone/>
            </a:pPr>
            <a:r>
              <a:rPr lang="en-US" altLang="zh-TW" sz="1600" smtClean="0"/>
              <a:t>the</a:t>
            </a:r>
          </a:p>
          <a:p>
            <a:pPr>
              <a:buFont typeface="Arial" charset="0"/>
              <a:buNone/>
            </a:pPr>
            <a:r>
              <a:rPr lang="en-US" altLang="zh-TW" sz="1600" smtClean="0"/>
              <a:t>best</a:t>
            </a:r>
          </a:p>
          <a:p>
            <a:pPr>
              <a:buFont typeface="Arial" charset="0"/>
              <a:buNone/>
            </a:pPr>
            <a:r>
              <a:rPr lang="en-US" altLang="zh-TW" sz="1600" smtClean="0"/>
              <a:t>written</a:t>
            </a:r>
          </a:p>
          <a:p>
            <a:pPr>
              <a:buFont typeface="Arial" charset="0"/>
              <a:buNone/>
            </a:pPr>
            <a:r>
              <a:rPr lang="en-US" altLang="zh-TW" sz="1600" smtClean="0"/>
              <a:t>documentary</a:t>
            </a:r>
          </a:p>
          <a:p>
            <a:pPr>
              <a:buFont typeface="Arial" charset="0"/>
              <a:buNone/>
            </a:pPr>
            <a:r>
              <a:rPr lang="en-US" altLang="zh-TW" sz="1600" smtClean="0"/>
              <a:t>thus</a:t>
            </a:r>
          </a:p>
          <a:p>
            <a:pPr>
              <a:buFont typeface="Arial" charset="0"/>
              <a:buNone/>
            </a:pPr>
            <a:r>
              <a:rPr lang="en-US" altLang="zh-TW" sz="1600" smtClean="0"/>
              <a:t>far</a:t>
            </a:r>
          </a:p>
          <a:p>
            <a:pPr>
              <a:buFont typeface="Arial" charset="0"/>
              <a:buNone/>
            </a:pPr>
            <a:r>
              <a:rPr lang="en-US" altLang="zh-TW" sz="1600" smtClean="0"/>
              <a:t>,</a:t>
            </a:r>
          </a:p>
          <a:p>
            <a:pPr>
              <a:buFont typeface="Arial" charset="0"/>
              <a:buNone/>
            </a:pPr>
            <a:r>
              <a:rPr lang="en-US" altLang="zh-TW" sz="1600" smtClean="0"/>
              <a:t>yet</a:t>
            </a:r>
          </a:p>
          <a:p>
            <a:pPr>
              <a:buFont typeface="Arial" charset="0"/>
              <a:buNone/>
            </a:pPr>
            <a:r>
              <a:rPr lang="en-US" altLang="zh-TW" sz="1600" smtClean="0"/>
              <a:t>sadly</a:t>
            </a:r>
          </a:p>
          <a:p>
            <a:pPr>
              <a:buFont typeface="Arial" charset="0"/>
              <a:buNone/>
            </a:pPr>
            <a:r>
              <a:rPr lang="en-US" altLang="zh-TW" sz="1600" smtClean="0"/>
              <a:t>,</a:t>
            </a:r>
          </a:p>
          <a:p>
            <a:pPr>
              <a:buFont typeface="Arial" charset="0"/>
              <a:buNone/>
            </a:pPr>
            <a:r>
              <a:rPr lang="en-US" altLang="zh-TW" sz="1600" smtClean="0"/>
              <a:t>there</a:t>
            </a:r>
          </a:p>
          <a:p>
            <a:pPr>
              <a:buFont typeface="Arial" charset="0"/>
              <a:buNone/>
            </a:pPr>
            <a:r>
              <a:rPr lang="en-US" altLang="zh-TW" sz="1600" smtClean="0"/>
              <a:t>is</a:t>
            </a:r>
          </a:p>
          <a:p>
            <a:pPr>
              <a:buFont typeface="Arial" charset="0"/>
              <a:buNone/>
            </a:pPr>
            <a:r>
              <a:rPr lang="en-US" altLang="zh-TW" sz="1600" smtClean="0"/>
              <a:t>no</a:t>
            </a:r>
          </a:p>
          <a:p>
            <a:pPr>
              <a:buFont typeface="Arial" charset="0"/>
              <a:buNone/>
            </a:pPr>
            <a:r>
              <a:rPr lang="en-US" altLang="zh-TW" sz="1600" smtClean="0"/>
              <a:t>soft</a:t>
            </a:r>
          </a:p>
          <a:p>
            <a:pPr>
              <a:buFont typeface="Arial" charset="0"/>
              <a:buNone/>
            </a:pPr>
            <a:r>
              <a:rPr lang="en-US" altLang="zh-TW" sz="1600" smtClean="0"/>
              <a:t>cover</a:t>
            </a:r>
          </a:p>
          <a:p>
            <a:pPr>
              <a:buFont typeface="Arial" charset="0"/>
              <a:buNone/>
            </a:pPr>
            <a:r>
              <a:rPr lang="en-US" altLang="zh-TW" sz="1600" smtClean="0"/>
              <a:t>edition</a:t>
            </a:r>
          </a:p>
          <a:p>
            <a:pPr>
              <a:buFont typeface="Arial" charset="0"/>
              <a:buNone/>
            </a:pPr>
            <a:r>
              <a:rPr lang="en-US" altLang="zh-TW" sz="1600" smtClean="0"/>
              <a:t>.</a:t>
            </a:r>
          </a:p>
          <a:p>
            <a:pPr>
              <a:buFont typeface="Arial" charset="0"/>
              <a:buNone/>
            </a:pPr>
            <a:endParaRPr lang="zh-TW" altLang="en-US" sz="1600" smtClean="0"/>
          </a:p>
        </p:txBody>
      </p:sp>
      <p:sp>
        <p:nvSpPr>
          <p:cNvPr id="4301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5BE78AA-756B-4208-BA74-18E269F66DE4}" type="slidenum">
              <a:rPr lang="zh-TW" altLang="en-US" sz="1200" smtClean="0">
                <a:solidFill>
                  <a:srgbClr val="898989"/>
                </a:solidFill>
              </a:rPr>
              <a:pPr eaLnBrk="1" hangingPunct="1">
                <a:spcBef>
                  <a:spcPct val="0"/>
                </a:spcBef>
                <a:buFontTx/>
                <a:buNone/>
              </a:pPr>
              <a:t>58</a:t>
            </a:fld>
            <a:endParaRPr lang="zh-TW" altLang="en-US" sz="1200" smtClean="0">
              <a:solidFill>
                <a:srgbClr val="898989"/>
              </a:solidFill>
            </a:endParaRPr>
          </a:p>
        </p:txBody>
      </p:sp>
      <p:graphicFrame>
        <p:nvGraphicFramePr>
          <p:cNvPr id="5" name="內容版面配置區 5"/>
          <p:cNvGraphicFramePr>
            <a:graphicFrameLocks noGrp="1"/>
          </p:cNvGraphicFramePr>
          <p:nvPr/>
        </p:nvGraphicFramePr>
        <p:xfrm>
          <a:off x="1908175" y="115888"/>
          <a:ext cx="2376488" cy="6130920"/>
        </p:xfrm>
        <a:graphic>
          <a:graphicData uri="http://schemas.openxmlformats.org/drawingml/2006/table">
            <a:tbl>
              <a:tblPr/>
              <a:tblGrid>
                <a:gridCol w="1349375"/>
                <a:gridCol w="1027113"/>
              </a:tblGrid>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Word</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POS</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This</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DT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book</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NN</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is</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VBZ</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the</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DT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best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JJS</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written</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VBN</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556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documentary</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NN</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thus</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RB</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far</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RB</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yet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RB</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sadly</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RB</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there</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EX</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is</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VBZ</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no</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DT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soft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JJ</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cover</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NN</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edition</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NN</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837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Calibri" charset="0"/>
                          <a:ea typeface="新細明體" charset="0"/>
                          <a:cs typeface="新細明體" charset="0"/>
                        </a:rPr>
                        <a:t>.</a:t>
                      </a:r>
                    </a:p>
                  </a:txBody>
                  <a:tcPr marL="9441" marR="9441" marT="944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3080" name="矩形 5"/>
          <p:cNvSpPr>
            <a:spLocks noChangeArrowheads="1"/>
          </p:cNvSpPr>
          <p:nvPr/>
        </p:nvSpPr>
        <p:spPr bwMode="auto">
          <a:xfrm>
            <a:off x="323850" y="6457950"/>
            <a:ext cx="8208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A6A6A6"/>
                </a:solidFill>
                <a:latin typeface="Arial" charset="0"/>
                <a:ea typeface="MS PGothic" pitchFamily="34" charset="-128"/>
              </a:rPr>
              <a:t>Source: Zhang, Z., Li, X., and Chen, Y. (2012), "Deciphering word-of-mouth in social media: Text-based metrics of consumer reviews," </a:t>
            </a:r>
            <a:br>
              <a:rPr lang="en-US" altLang="zh-TW" sz="1000">
                <a:solidFill>
                  <a:srgbClr val="A6A6A6"/>
                </a:solidFill>
                <a:latin typeface="Arial" charset="0"/>
                <a:ea typeface="MS PGothic" pitchFamily="34" charset="-128"/>
              </a:rPr>
            </a:br>
            <a:r>
              <a:rPr lang="en-US" altLang="zh-TW" sz="1000">
                <a:solidFill>
                  <a:srgbClr val="A6A6A6"/>
                </a:solidFill>
                <a:latin typeface="Arial" charset="0"/>
                <a:ea typeface="MS PGothic" pitchFamily="34" charset="-128"/>
              </a:rPr>
              <a:t>ACM Trans. Manage. Inf. Syst. (3:1) 2012, pp 1-23.,</a:t>
            </a:r>
            <a:endParaRPr lang="zh-TW" altLang="en-US" sz="1000">
              <a:solidFill>
                <a:srgbClr val="A6A6A6"/>
              </a:solidFill>
              <a:latin typeface="Arial" charset="0"/>
              <a:ea typeface="MS PGothic" pitchFamily="34" charset="-128"/>
            </a:endParaRPr>
          </a:p>
        </p:txBody>
      </p:sp>
    </p:spTree>
    <p:extLst>
      <p:ext uri="{BB962C8B-B14F-4D97-AF65-F5344CB8AC3E}">
        <p14:creationId xmlns:p14="http://schemas.microsoft.com/office/powerpoint/2010/main" val="18128656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a:xfrm>
            <a:off x="457200" y="274638"/>
            <a:ext cx="8229600" cy="777875"/>
          </a:xfrm>
        </p:spPr>
        <p:txBody>
          <a:bodyPr/>
          <a:lstStyle/>
          <a:p>
            <a:r>
              <a:rPr lang="en-US" altLang="zh-TW" smtClean="0">
                <a:solidFill>
                  <a:srgbClr val="4F81BD"/>
                </a:solidFill>
              </a:rPr>
              <a:t>Conversion of text representation</a:t>
            </a:r>
            <a:endParaRPr lang="zh-TW" altLang="en-US" smtClean="0">
              <a:solidFill>
                <a:srgbClr val="4F81BD"/>
              </a:solidFill>
            </a:endParaRPr>
          </a:p>
        </p:txBody>
      </p:sp>
      <p:sp>
        <p:nvSpPr>
          <p:cNvPr id="4403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85C5BDCE-1122-455A-84F3-D2AFDD83E889}" type="slidenum">
              <a:rPr lang="zh-TW" altLang="en-US" sz="1200" smtClean="0">
                <a:solidFill>
                  <a:srgbClr val="898989"/>
                </a:solidFill>
              </a:rPr>
              <a:pPr eaLnBrk="1" hangingPunct="1">
                <a:spcBef>
                  <a:spcPct val="0"/>
                </a:spcBef>
                <a:buFontTx/>
                <a:buNone/>
              </a:pPr>
              <a:t>59</a:t>
            </a:fld>
            <a:endParaRPr lang="zh-TW" altLang="en-US" sz="1200" smtClean="0">
              <a:solidFill>
                <a:srgbClr val="898989"/>
              </a:solidFill>
            </a:endParaRPr>
          </a:p>
        </p:txBody>
      </p:sp>
      <p:pic>
        <p:nvPicPr>
          <p:cNvPr id="4403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1700213"/>
            <a:ext cx="8710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矩形 5"/>
          <p:cNvSpPr>
            <a:spLocks noChangeArrowheads="1"/>
          </p:cNvSpPr>
          <p:nvPr/>
        </p:nvSpPr>
        <p:spPr bwMode="auto">
          <a:xfrm>
            <a:off x="323850" y="6457950"/>
            <a:ext cx="8208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1000">
                <a:solidFill>
                  <a:srgbClr val="A6A6A6"/>
                </a:solidFill>
                <a:latin typeface="Arial" charset="0"/>
                <a:ea typeface="MS PGothic" pitchFamily="34" charset="-128"/>
              </a:rPr>
              <a:t>Source: Zhang, Z., Li, X., and Chen, Y. (2012), "Deciphering word-of-mouth in social media: Text-based metrics of consumer reviews," </a:t>
            </a:r>
            <a:br>
              <a:rPr lang="en-US" altLang="zh-TW" sz="1000">
                <a:solidFill>
                  <a:srgbClr val="A6A6A6"/>
                </a:solidFill>
                <a:latin typeface="Arial" charset="0"/>
                <a:ea typeface="MS PGothic" pitchFamily="34" charset="-128"/>
              </a:rPr>
            </a:br>
            <a:r>
              <a:rPr lang="en-US" altLang="zh-TW" sz="1000">
                <a:solidFill>
                  <a:srgbClr val="A6A6A6"/>
                </a:solidFill>
                <a:latin typeface="Arial" charset="0"/>
                <a:ea typeface="MS PGothic" pitchFamily="34" charset="-128"/>
              </a:rPr>
              <a:t>ACM Trans. Manage. Inf. Syst. (3:1) 2012, pp 1-23.,</a:t>
            </a:r>
            <a:endParaRPr lang="zh-TW" altLang="en-US" sz="1000">
              <a:solidFill>
                <a:srgbClr val="A6A6A6"/>
              </a:solidFill>
              <a:latin typeface="Arial" charset="0"/>
              <a:ea typeface="MS PGothic" pitchFamily="34" charset="-128"/>
            </a:endParaRPr>
          </a:p>
        </p:txBody>
      </p:sp>
    </p:spTree>
    <p:extLst>
      <p:ext uri="{BB962C8B-B14F-4D97-AF65-F5344CB8AC3E}">
        <p14:creationId xmlns:p14="http://schemas.microsoft.com/office/powerpoint/2010/main" val="335332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6249987"/>
          </a:xfrm>
        </p:spPr>
        <p:txBody>
          <a:bodyPr/>
          <a:lstStyle/>
          <a:p>
            <a:r>
              <a:rPr lang="en-US" altLang="zh-TW" sz="9600" dirty="0" smtClean="0">
                <a:solidFill>
                  <a:srgbClr val="FF0000"/>
                </a:solidFill>
              </a:rPr>
              <a:t>Sentiment Analysis</a:t>
            </a:r>
            <a:endParaRPr lang="en-US" altLang="zh-TW" sz="9600" dirty="0" smtClean="0">
              <a:solidFill>
                <a:srgbClr val="FF0000"/>
              </a:solidFill>
            </a:endParaRPr>
          </a:p>
        </p:txBody>
      </p:sp>
      <p:sp>
        <p:nvSpPr>
          <p:cNvPr id="112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1C11B81-F444-4988-ABAE-B51BB379BFC0}" type="slidenum">
              <a:rPr lang="zh-TW" altLang="en-US" sz="1200" smtClean="0">
                <a:solidFill>
                  <a:srgbClr val="898989"/>
                </a:solidFill>
              </a:rPr>
              <a:pPr eaLnBrk="1" hangingPunct="1">
                <a:spcBef>
                  <a:spcPct val="0"/>
                </a:spcBef>
                <a:buFontTx/>
                <a:buNone/>
              </a:pPr>
              <a:t>6</a:t>
            </a:fld>
            <a:endParaRPr lang="zh-TW" altLang="en-US" sz="1200" smtClean="0">
              <a:solidFill>
                <a:srgbClr val="898989"/>
              </a:solidFill>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3575" y="1058863"/>
            <a:ext cx="942975" cy="942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7900" y="1039813"/>
            <a:ext cx="933450" cy="962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070679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p:txBody>
          <a:bodyPr/>
          <a:lstStyle/>
          <a:p>
            <a:r>
              <a:rPr lang="en-US" altLang="zh-TW" smtClean="0">
                <a:solidFill>
                  <a:schemeClr val="accent1"/>
                </a:solidFill>
              </a:rPr>
              <a:t>Example of SentiWordNet</a:t>
            </a:r>
            <a:endParaRPr lang="zh-TW" altLang="en-US" smtClean="0">
              <a:solidFill>
                <a:schemeClr val="accent1"/>
              </a:solidFill>
            </a:endParaRPr>
          </a:p>
        </p:txBody>
      </p:sp>
      <p:sp>
        <p:nvSpPr>
          <p:cNvPr id="45059" name="內容版面配置區 2"/>
          <p:cNvSpPr>
            <a:spLocks noGrp="1"/>
          </p:cNvSpPr>
          <p:nvPr>
            <p:ph idx="1"/>
          </p:nvPr>
        </p:nvSpPr>
        <p:spPr>
          <a:xfrm>
            <a:off x="457200" y="1484313"/>
            <a:ext cx="8229600" cy="4968875"/>
          </a:xfrm>
        </p:spPr>
        <p:txBody>
          <a:bodyPr/>
          <a:lstStyle/>
          <a:p>
            <a:pPr>
              <a:buFont typeface="Arial" charset="0"/>
              <a:buNone/>
            </a:pPr>
            <a:r>
              <a:rPr lang="en-US" altLang="zh-TW" sz="2000" smtClean="0"/>
              <a:t>POS	ID	</a:t>
            </a:r>
            <a:r>
              <a:rPr lang="en-US" altLang="zh-TW" sz="2000" smtClean="0">
                <a:solidFill>
                  <a:srgbClr val="00B050"/>
                </a:solidFill>
              </a:rPr>
              <a:t>PosScore</a:t>
            </a:r>
            <a:r>
              <a:rPr lang="en-US" altLang="zh-TW" sz="2000" smtClean="0"/>
              <a:t>	</a:t>
            </a:r>
            <a:r>
              <a:rPr lang="en-US" altLang="zh-TW" sz="2000" smtClean="0">
                <a:solidFill>
                  <a:srgbClr val="FF0000"/>
                </a:solidFill>
              </a:rPr>
              <a:t>NegScore</a:t>
            </a:r>
            <a:r>
              <a:rPr lang="en-US" altLang="zh-TW" sz="2000" smtClean="0"/>
              <a:t>	SynsetTerms	Gloss</a:t>
            </a:r>
          </a:p>
          <a:p>
            <a:pPr>
              <a:buFont typeface="Arial" charset="0"/>
              <a:buNone/>
            </a:pPr>
            <a:r>
              <a:rPr lang="en-US" altLang="zh-TW" sz="2000" smtClean="0"/>
              <a:t>a	00217728	</a:t>
            </a:r>
            <a:r>
              <a:rPr lang="en-US" altLang="zh-TW" sz="2000" smtClean="0">
                <a:solidFill>
                  <a:srgbClr val="00B050"/>
                </a:solidFill>
              </a:rPr>
              <a:t>0.75</a:t>
            </a:r>
            <a:r>
              <a:rPr lang="en-US" altLang="zh-TW" sz="2000" smtClean="0"/>
              <a:t>	0	</a:t>
            </a:r>
            <a:r>
              <a:rPr lang="en-US" altLang="zh-TW" sz="2000" smtClean="0">
                <a:solidFill>
                  <a:srgbClr val="00B050"/>
                </a:solidFill>
              </a:rPr>
              <a:t>beautiful#1</a:t>
            </a:r>
            <a:r>
              <a:rPr lang="en-US" altLang="zh-TW" sz="2000" smtClean="0"/>
              <a:t>	delighting the senses or exciting intellectual or emotional admiration; "a beautiful child"; "beautiful country"; "a beautiful painting"; "a beautiful theory"; "a beautiful party“</a:t>
            </a:r>
          </a:p>
          <a:p>
            <a:pPr>
              <a:buFont typeface="Arial" charset="0"/>
              <a:buNone/>
            </a:pPr>
            <a:r>
              <a:rPr lang="en-US" altLang="zh-TW" sz="2000" smtClean="0"/>
              <a:t>a	00227507	</a:t>
            </a:r>
            <a:r>
              <a:rPr lang="en-US" altLang="zh-TW" sz="2000" smtClean="0">
                <a:solidFill>
                  <a:srgbClr val="00B050"/>
                </a:solidFill>
              </a:rPr>
              <a:t>0.75</a:t>
            </a:r>
            <a:r>
              <a:rPr lang="en-US" altLang="zh-TW" sz="2000" smtClean="0"/>
              <a:t>	0	</a:t>
            </a:r>
            <a:r>
              <a:rPr lang="en-US" altLang="zh-TW" sz="2000" smtClean="0">
                <a:solidFill>
                  <a:srgbClr val="00B050"/>
                </a:solidFill>
              </a:rPr>
              <a:t>best#1</a:t>
            </a:r>
            <a:r>
              <a:rPr lang="en-US" altLang="zh-TW" sz="2000" smtClean="0"/>
              <a:t>	(superlative of `good') having the most positive qualities; "the best film of the year"; "the best solution"; "the best time for planting"; "wore his best suit“</a:t>
            </a:r>
          </a:p>
          <a:p>
            <a:pPr>
              <a:buFont typeface="Arial" charset="0"/>
              <a:buNone/>
            </a:pPr>
            <a:r>
              <a:rPr lang="en-US" altLang="zh-TW" sz="2000" smtClean="0"/>
              <a:t>r	00042614	0	</a:t>
            </a:r>
            <a:r>
              <a:rPr lang="en-US" altLang="zh-TW" sz="2000" smtClean="0">
                <a:solidFill>
                  <a:srgbClr val="FF0000"/>
                </a:solidFill>
              </a:rPr>
              <a:t>0.625</a:t>
            </a:r>
            <a:r>
              <a:rPr lang="en-US" altLang="zh-TW" sz="2000" smtClean="0"/>
              <a:t>	unhappily#2 </a:t>
            </a:r>
            <a:r>
              <a:rPr lang="en-US" altLang="zh-TW" sz="2000" smtClean="0">
                <a:solidFill>
                  <a:srgbClr val="FF0000"/>
                </a:solidFill>
              </a:rPr>
              <a:t>sadly#1</a:t>
            </a:r>
            <a:r>
              <a:rPr lang="en-US" altLang="zh-TW" sz="2000" smtClean="0"/>
              <a:t>	in an unfortunate way; "sadly he died before he could see his grandchild“</a:t>
            </a:r>
          </a:p>
          <a:p>
            <a:pPr>
              <a:buFont typeface="Arial" charset="0"/>
              <a:buNone/>
            </a:pPr>
            <a:r>
              <a:rPr lang="en-US" altLang="zh-TW" sz="2000" smtClean="0"/>
              <a:t>r	00093270	0	</a:t>
            </a:r>
            <a:r>
              <a:rPr lang="en-US" altLang="zh-TW" sz="2000" smtClean="0">
                <a:solidFill>
                  <a:srgbClr val="FF0000"/>
                </a:solidFill>
              </a:rPr>
              <a:t>0.875</a:t>
            </a:r>
            <a:r>
              <a:rPr lang="en-US" altLang="zh-TW" sz="2000" smtClean="0"/>
              <a:t>	woefully#1 </a:t>
            </a:r>
            <a:r>
              <a:rPr lang="en-US" altLang="zh-TW" sz="2000" smtClean="0">
                <a:solidFill>
                  <a:srgbClr val="FF0000"/>
                </a:solidFill>
              </a:rPr>
              <a:t>sadly#3</a:t>
            </a:r>
            <a:r>
              <a:rPr lang="en-US" altLang="zh-TW" sz="2000" smtClean="0"/>
              <a:t> lamentably#1 deplorably#1	in an unfortunate or deplorable manner; "he was sadly neglected"; "it was woefully inadequate“</a:t>
            </a:r>
          </a:p>
          <a:p>
            <a:pPr>
              <a:buFont typeface="Arial" charset="0"/>
              <a:buNone/>
            </a:pPr>
            <a:r>
              <a:rPr lang="en-US" altLang="zh-TW" sz="2000" smtClean="0"/>
              <a:t>r	00404501	0	</a:t>
            </a:r>
            <a:r>
              <a:rPr lang="en-US" altLang="zh-TW" sz="2000" smtClean="0">
                <a:solidFill>
                  <a:srgbClr val="FF0000"/>
                </a:solidFill>
              </a:rPr>
              <a:t>0.25</a:t>
            </a:r>
            <a:r>
              <a:rPr lang="en-US" altLang="zh-TW" sz="2000" smtClean="0"/>
              <a:t>	</a:t>
            </a:r>
            <a:r>
              <a:rPr lang="en-US" altLang="zh-TW" sz="2000" smtClean="0">
                <a:solidFill>
                  <a:srgbClr val="FF0000"/>
                </a:solidFill>
              </a:rPr>
              <a:t>sadly#2</a:t>
            </a:r>
            <a:r>
              <a:rPr lang="en-US" altLang="zh-TW" sz="2000" smtClean="0"/>
              <a:t>	with sadness; in a sad manner; "`She died last night,' he said sadly"</a:t>
            </a:r>
          </a:p>
          <a:p>
            <a:pPr>
              <a:buFont typeface="Arial" charset="0"/>
              <a:buNone/>
            </a:pPr>
            <a:endParaRPr lang="zh-TW" altLang="en-US" sz="2000" smtClean="0"/>
          </a:p>
        </p:txBody>
      </p:sp>
      <p:sp>
        <p:nvSpPr>
          <p:cNvPr id="4506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0ECD1FF-CC49-41A8-8254-77EABDDB8585}" type="slidenum">
              <a:rPr lang="zh-TW" altLang="en-US" sz="1200" smtClean="0">
                <a:solidFill>
                  <a:srgbClr val="898989"/>
                </a:solidFill>
              </a:rPr>
              <a:pPr eaLnBrk="1" hangingPunct="1">
                <a:spcBef>
                  <a:spcPct val="0"/>
                </a:spcBef>
                <a:buFontTx/>
                <a:buNone/>
              </a:pPr>
              <a:t>60</a:t>
            </a:fld>
            <a:endParaRPr lang="zh-TW" altLang="en-US" sz="1200" smtClean="0">
              <a:solidFill>
                <a:srgbClr val="898989"/>
              </a:solidFill>
            </a:endParaRPr>
          </a:p>
        </p:txBody>
      </p:sp>
    </p:spTree>
    <p:extLst>
      <p:ext uri="{BB962C8B-B14F-4D97-AF65-F5344CB8AC3E}">
        <p14:creationId xmlns:p14="http://schemas.microsoft.com/office/powerpoint/2010/main" val="9287418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a:solidFill>
                  <a:schemeClr val="accent1"/>
                </a:solidFill>
              </a:rPr>
              <a:t>SenticNet</a:t>
            </a:r>
            <a:endParaRPr lang="en-US" sz="7200" dirty="0"/>
          </a:p>
        </p:txBody>
      </p:sp>
      <p:sp>
        <p:nvSpPr>
          <p:cNvPr id="4" name="Slide Number Placeholder 3"/>
          <p:cNvSpPr>
            <a:spLocks noGrp="1"/>
          </p:cNvSpPr>
          <p:nvPr>
            <p:ph type="sldNum" sz="quarter" idx="12"/>
          </p:nvPr>
        </p:nvSpPr>
        <p:spPr/>
        <p:txBody>
          <a:bodyPr/>
          <a:lstStyle/>
          <a:p>
            <a:pPr>
              <a:defRPr/>
            </a:pPr>
            <a:fld id="{0917191A-B242-4C06-A433-F9193A509C1D}" type="slidenum">
              <a:rPr lang="zh-TW" altLang="en-US" smtClean="0"/>
              <a:pPr>
                <a:defRPr/>
              </a:pPr>
              <a:t>61</a:t>
            </a:fld>
            <a:endParaRPr lang="zh-TW" altLang="en-US"/>
          </a:p>
        </p:txBody>
      </p:sp>
      <p:sp>
        <p:nvSpPr>
          <p:cNvPr id="6" name="TextBox 5"/>
          <p:cNvSpPr txBox="1"/>
          <p:nvPr/>
        </p:nvSpPr>
        <p:spPr>
          <a:xfrm>
            <a:off x="144016" y="3348281"/>
            <a:ext cx="8820472" cy="584775"/>
          </a:xfrm>
          <a:prstGeom prst="rect">
            <a:avLst/>
          </a:prstGeom>
          <a:noFill/>
        </p:spPr>
        <p:txBody>
          <a:bodyPr wrap="square" rtlCol="0">
            <a:spAutoFit/>
          </a:bodyPr>
          <a:lstStyle/>
          <a:p>
            <a:pPr algn="ctr"/>
            <a:r>
              <a:rPr lang="en-US" sz="3200" dirty="0" smtClean="0"/>
              <a:t>The car is very </a:t>
            </a:r>
            <a:r>
              <a:rPr lang="en-US" sz="3200" dirty="0" smtClean="0">
                <a:solidFill>
                  <a:srgbClr val="FF0000"/>
                </a:solidFill>
              </a:rPr>
              <a:t>old</a:t>
            </a:r>
            <a:r>
              <a:rPr lang="en-US" sz="3200" dirty="0" smtClean="0"/>
              <a:t> but it is rather not </a:t>
            </a:r>
            <a:r>
              <a:rPr lang="en-US" sz="3200" dirty="0" smtClean="0">
                <a:solidFill>
                  <a:srgbClr val="FF0000"/>
                </a:solidFill>
              </a:rPr>
              <a:t>expensive</a:t>
            </a:r>
            <a:r>
              <a:rPr lang="en-US" sz="3200" dirty="0" smtClean="0"/>
              <a:t>.</a:t>
            </a:r>
            <a:endParaRPr lang="en-US" sz="3200" dirty="0"/>
          </a:p>
        </p:txBody>
      </p:sp>
      <p:sp>
        <p:nvSpPr>
          <p:cNvPr id="7" name="TextBox 6"/>
          <p:cNvSpPr txBox="1"/>
          <p:nvPr/>
        </p:nvSpPr>
        <p:spPr>
          <a:xfrm>
            <a:off x="144016" y="4941168"/>
            <a:ext cx="8820472" cy="584775"/>
          </a:xfrm>
          <a:prstGeom prst="rect">
            <a:avLst/>
          </a:prstGeom>
          <a:noFill/>
        </p:spPr>
        <p:txBody>
          <a:bodyPr wrap="square" rtlCol="0">
            <a:spAutoFit/>
          </a:bodyPr>
          <a:lstStyle/>
          <a:p>
            <a:pPr algn="ctr"/>
            <a:r>
              <a:rPr lang="en-US" sz="3200" dirty="0" smtClean="0"/>
              <a:t>The car is </a:t>
            </a:r>
            <a:r>
              <a:rPr lang="en-US" sz="3200" u="sng" dirty="0" smtClean="0">
                <a:solidFill>
                  <a:schemeClr val="accent4">
                    <a:lumMod val="75000"/>
                  </a:schemeClr>
                </a:solidFill>
              </a:rPr>
              <a:t>very</a:t>
            </a:r>
            <a:r>
              <a:rPr lang="en-US" sz="3200" dirty="0" smtClean="0"/>
              <a:t> </a:t>
            </a:r>
            <a:r>
              <a:rPr lang="en-US" sz="3200" dirty="0" smtClean="0">
                <a:solidFill>
                  <a:srgbClr val="FF0000"/>
                </a:solidFill>
              </a:rPr>
              <a:t>old</a:t>
            </a:r>
            <a:r>
              <a:rPr lang="en-US" sz="3200" dirty="0" smtClean="0"/>
              <a:t> </a:t>
            </a:r>
            <a:r>
              <a:rPr lang="en-US" sz="3200" u="sng" dirty="0" smtClean="0">
                <a:solidFill>
                  <a:schemeClr val="accent4">
                    <a:lumMod val="75000"/>
                  </a:schemeClr>
                </a:solidFill>
              </a:rPr>
              <a:t>but</a:t>
            </a:r>
            <a:r>
              <a:rPr lang="en-US" sz="3200" dirty="0" smtClean="0"/>
              <a:t> it is </a:t>
            </a:r>
            <a:r>
              <a:rPr lang="en-US" sz="3200" u="sng" dirty="0" smtClean="0">
                <a:solidFill>
                  <a:schemeClr val="accent4">
                    <a:lumMod val="75000"/>
                  </a:schemeClr>
                </a:solidFill>
              </a:rPr>
              <a:t>rather</a:t>
            </a:r>
            <a:r>
              <a:rPr lang="en-US" sz="3200" dirty="0" smtClean="0">
                <a:solidFill>
                  <a:schemeClr val="accent4">
                    <a:lumMod val="75000"/>
                  </a:schemeClr>
                </a:solidFill>
              </a:rPr>
              <a:t> </a:t>
            </a:r>
            <a:r>
              <a:rPr lang="en-US" sz="3200" u="sng" dirty="0" smtClean="0">
                <a:solidFill>
                  <a:schemeClr val="accent4">
                    <a:lumMod val="75000"/>
                  </a:schemeClr>
                </a:solidFill>
              </a:rPr>
              <a:t>not</a:t>
            </a:r>
            <a:r>
              <a:rPr lang="en-US" sz="3200" dirty="0" smtClean="0">
                <a:solidFill>
                  <a:schemeClr val="accent4">
                    <a:lumMod val="75000"/>
                  </a:schemeClr>
                </a:solidFill>
              </a:rPr>
              <a:t> </a:t>
            </a:r>
            <a:r>
              <a:rPr lang="en-US" sz="3200" dirty="0" smtClean="0">
                <a:solidFill>
                  <a:srgbClr val="FF0000"/>
                </a:solidFill>
              </a:rPr>
              <a:t>expensive</a:t>
            </a:r>
            <a:r>
              <a:rPr lang="en-US" sz="3200" dirty="0" smtClean="0"/>
              <a:t>.</a:t>
            </a:r>
            <a:endParaRPr lang="en-US" sz="3200" dirty="0"/>
          </a:p>
        </p:txBody>
      </p:sp>
      <p:sp>
        <p:nvSpPr>
          <p:cNvPr id="8" name="TextBox 7"/>
          <p:cNvSpPr txBox="1"/>
          <p:nvPr/>
        </p:nvSpPr>
        <p:spPr>
          <a:xfrm>
            <a:off x="133720" y="1966898"/>
            <a:ext cx="8820472" cy="584775"/>
          </a:xfrm>
          <a:prstGeom prst="rect">
            <a:avLst/>
          </a:prstGeom>
          <a:noFill/>
        </p:spPr>
        <p:txBody>
          <a:bodyPr wrap="square" rtlCol="0">
            <a:spAutoFit/>
          </a:bodyPr>
          <a:lstStyle/>
          <a:p>
            <a:pPr algn="ctr"/>
            <a:r>
              <a:rPr lang="en-US" sz="3200" dirty="0" smtClean="0"/>
              <a:t>The car is very old but it is rather not expensive.</a:t>
            </a:r>
            <a:endParaRPr lang="en-US" sz="3200" dirty="0"/>
          </a:p>
        </p:txBody>
      </p:sp>
      <p:sp>
        <p:nvSpPr>
          <p:cNvPr id="9" name="Rectangle 8"/>
          <p:cNvSpPr/>
          <p:nvPr/>
        </p:nvSpPr>
        <p:spPr>
          <a:xfrm>
            <a:off x="836712" y="6421061"/>
            <a:ext cx="7470576" cy="400110"/>
          </a:xfrm>
          <a:prstGeom prst="rect">
            <a:avLst/>
          </a:prstGeom>
        </p:spPr>
        <p:txBody>
          <a:bodyPr wrap="square">
            <a:spAutoFit/>
          </a:bodyPr>
          <a:lstStyle/>
          <a:p>
            <a:pPr algn="ctr"/>
            <a:r>
              <a:rPr lang="en-US" sz="1000" smtClean="0">
                <a:solidFill>
                  <a:schemeClr val="bg1">
                    <a:lumMod val="75000"/>
                  </a:schemeClr>
                </a:solidFill>
              </a:rPr>
              <a:t>Source: Cambria</a:t>
            </a:r>
            <a:r>
              <a:rPr lang="en-US" sz="1000" dirty="0">
                <a:solidFill>
                  <a:schemeClr val="bg1">
                    <a:lumMod val="75000"/>
                  </a:schemeClr>
                </a:solidFill>
              </a:rPr>
              <a:t>, Erik, </a:t>
            </a:r>
            <a:r>
              <a:rPr lang="en-US" sz="1000" dirty="0" err="1">
                <a:solidFill>
                  <a:schemeClr val="bg1">
                    <a:lumMod val="75000"/>
                  </a:schemeClr>
                </a:solidFill>
              </a:rPr>
              <a:t>Soujanya</a:t>
            </a:r>
            <a:r>
              <a:rPr lang="en-US" sz="1000" dirty="0">
                <a:solidFill>
                  <a:schemeClr val="bg1">
                    <a:lumMod val="75000"/>
                  </a:schemeClr>
                </a:solidFill>
              </a:rPr>
              <a:t> </a:t>
            </a:r>
            <a:r>
              <a:rPr lang="en-US" sz="1000" dirty="0" err="1">
                <a:solidFill>
                  <a:schemeClr val="bg1">
                    <a:lumMod val="75000"/>
                  </a:schemeClr>
                </a:solidFill>
              </a:rPr>
              <a:t>Poria</a:t>
            </a:r>
            <a:r>
              <a:rPr lang="en-US" sz="1000" dirty="0">
                <a:solidFill>
                  <a:schemeClr val="bg1">
                    <a:lumMod val="75000"/>
                  </a:schemeClr>
                </a:solidFill>
              </a:rPr>
              <a:t>, Rajiv </a:t>
            </a:r>
            <a:r>
              <a:rPr lang="en-US" sz="1000" dirty="0" err="1">
                <a:solidFill>
                  <a:schemeClr val="bg1">
                    <a:lumMod val="75000"/>
                  </a:schemeClr>
                </a:solidFill>
              </a:rPr>
              <a:t>Bajpai</a:t>
            </a:r>
            <a:r>
              <a:rPr lang="en-US" sz="1000" dirty="0">
                <a:solidFill>
                  <a:schemeClr val="bg1">
                    <a:lumMod val="75000"/>
                  </a:schemeClr>
                </a:solidFill>
              </a:rPr>
              <a:t>, and </a:t>
            </a:r>
            <a:r>
              <a:rPr lang="en-US" sz="1000" dirty="0" err="1">
                <a:solidFill>
                  <a:schemeClr val="bg1">
                    <a:lumMod val="75000"/>
                  </a:schemeClr>
                </a:solidFill>
              </a:rPr>
              <a:t>Björn</a:t>
            </a:r>
            <a:r>
              <a:rPr lang="en-US" sz="1000" dirty="0">
                <a:solidFill>
                  <a:schemeClr val="bg1">
                    <a:lumMod val="75000"/>
                  </a:schemeClr>
                </a:solidFill>
              </a:rPr>
              <a:t> Schuller. "</a:t>
            </a:r>
            <a:r>
              <a:rPr lang="en-US" sz="1000" dirty="0" err="1">
                <a:solidFill>
                  <a:schemeClr val="bg1">
                    <a:lumMod val="75000"/>
                  </a:schemeClr>
                </a:solidFill>
              </a:rPr>
              <a:t>SenticNet</a:t>
            </a:r>
            <a:r>
              <a:rPr lang="en-US" sz="1000" dirty="0">
                <a:solidFill>
                  <a:schemeClr val="bg1">
                    <a:lumMod val="75000"/>
                  </a:schemeClr>
                </a:solidFill>
              </a:rPr>
              <a:t> 4: A semantic resource for sentiment analysis based on conceptual primitives." In </a:t>
            </a:r>
            <a:r>
              <a:rPr lang="en-US" sz="1000" i="1" dirty="0">
                <a:solidFill>
                  <a:schemeClr val="bg1">
                    <a:lumMod val="75000"/>
                  </a:schemeClr>
                </a:solidFill>
              </a:rPr>
              <a:t>the 26th International Conference on Computational Linguistics (COLING), Osaka</a:t>
            </a:r>
            <a:r>
              <a:rPr lang="en-US" sz="1000" dirty="0">
                <a:solidFill>
                  <a:schemeClr val="bg1">
                    <a:lumMod val="75000"/>
                  </a:schemeClr>
                </a:solidFill>
              </a:rPr>
              <a:t>. 2016.</a:t>
            </a:r>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8" y="115888"/>
            <a:ext cx="94297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66088" y="115888"/>
            <a:ext cx="9334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31265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Polarity Detection with </a:t>
            </a:r>
            <a:r>
              <a:rPr lang="en-US" dirty="0" err="1">
                <a:solidFill>
                  <a:schemeClr val="accent1"/>
                </a:solidFill>
              </a:rPr>
              <a:t>SenticNet</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0917191A-B242-4C06-A433-F9193A509C1D}" type="slidenum">
              <a:rPr lang="zh-TW" altLang="en-US" smtClean="0"/>
              <a:pPr>
                <a:defRPr/>
              </a:pPr>
              <a:t>62</a:t>
            </a:fld>
            <a:endParaRPr lang="zh-TW" altLang="en-US"/>
          </a:p>
        </p:txBody>
      </p:sp>
      <p:sp>
        <p:nvSpPr>
          <p:cNvPr id="5" name="Rectangle 4"/>
          <p:cNvSpPr/>
          <p:nvPr/>
        </p:nvSpPr>
        <p:spPr>
          <a:xfrm>
            <a:off x="836712" y="6421061"/>
            <a:ext cx="7470576" cy="400110"/>
          </a:xfrm>
          <a:prstGeom prst="rect">
            <a:avLst/>
          </a:prstGeom>
        </p:spPr>
        <p:txBody>
          <a:bodyPr wrap="square">
            <a:spAutoFit/>
          </a:bodyPr>
          <a:lstStyle/>
          <a:p>
            <a:pPr algn="ctr"/>
            <a:r>
              <a:rPr lang="en-US" sz="1000" smtClean="0">
                <a:solidFill>
                  <a:schemeClr val="bg1">
                    <a:lumMod val="75000"/>
                  </a:schemeClr>
                </a:solidFill>
              </a:rPr>
              <a:t>Source: Cambria</a:t>
            </a:r>
            <a:r>
              <a:rPr lang="en-US" sz="1000" dirty="0">
                <a:solidFill>
                  <a:schemeClr val="bg1">
                    <a:lumMod val="75000"/>
                  </a:schemeClr>
                </a:solidFill>
              </a:rPr>
              <a:t>, Erik, </a:t>
            </a:r>
            <a:r>
              <a:rPr lang="en-US" sz="1000" dirty="0" err="1">
                <a:solidFill>
                  <a:schemeClr val="bg1">
                    <a:lumMod val="75000"/>
                  </a:schemeClr>
                </a:solidFill>
              </a:rPr>
              <a:t>Soujanya</a:t>
            </a:r>
            <a:r>
              <a:rPr lang="en-US" sz="1000" dirty="0">
                <a:solidFill>
                  <a:schemeClr val="bg1">
                    <a:lumMod val="75000"/>
                  </a:schemeClr>
                </a:solidFill>
              </a:rPr>
              <a:t> </a:t>
            </a:r>
            <a:r>
              <a:rPr lang="en-US" sz="1000" dirty="0" err="1">
                <a:solidFill>
                  <a:schemeClr val="bg1">
                    <a:lumMod val="75000"/>
                  </a:schemeClr>
                </a:solidFill>
              </a:rPr>
              <a:t>Poria</a:t>
            </a:r>
            <a:r>
              <a:rPr lang="en-US" sz="1000" dirty="0">
                <a:solidFill>
                  <a:schemeClr val="bg1">
                    <a:lumMod val="75000"/>
                  </a:schemeClr>
                </a:solidFill>
              </a:rPr>
              <a:t>, Rajiv </a:t>
            </a:r>
            <a:r>
              <a:rPr lang="en-US" sz="1000" dirty="0" err="1">
                <a:solidFill>
                  <a:schemeClr val="bg1">
                    <a:lumMod val="75000"/>
                  </a:schemeClr>
                </a:solidFill>
              </a:rPr>
              <a:t>Bajpai</a:t>
            </a:r>
            <a:r>
              <a:rPr lang="en-US" sz="1000" dirty="0">
                <a:solidFill>
                  <a:schemeClr val="bg1">
                    <a:lumMod val="75000"/>
                  </a:schemeClr>
                </a:solidFill>
              </a:rPr>
              <a:t>, and </a:t>
            </a:r>
            <a:r>
              <a:rPr lang="en-US" sz="1000" dirty="0" err="1">
                <a:solidFill>
                  <a:schemeClr val="bg1">
                    <a:lumMod val="75000"/>
                  </a:schemeClr>
                </a:solidFill>
              </a:rPr>
              <a:t>Björn</a:t>
            </a:r>
            <a:r>
              <a:rPr lang="en-US" sz="1000" dirty="0">
                <a:solidFill>
                  <a:schemeClr val="bg1">
                    <a:lumMod val="75000"/>
                  </a:schemeClr>
                </a:solidFill>
              </a:rPr>
              <a:t> Schuller. "</a:t>
            </a:r>
            <a:r>
              <a:rPr lang="en-US" sz="1000" dirty="0" err="1">
                <a:solidFill>
                  <a:schemeClr val="bg1">
                    <a:lumMod val="75000"/>
                  </a:schemeClr>
                </a:solidFill>
              </a:rPr>
              <a:t>SenticNet</a:t>
            </a:r>
            <a:r>
              <a:rPr lang="en-US" sz="1000" dirty="0">
                <a:solidFill>
                  <a:schemeClr val="bg1">
                    <a:lumMod val="75000"/>
                  </a:schemeClr>
                </a:solidFill>
              </a:rPr>
              <a:t> 4: A semantic resource for sentiment analysis based on conceptual primitives." In </a:t>
            </a:r>
            <a:r>
              <a:rPr lang="en-US" sz="1000" i="1" dirty="0">
                <a:solidFill>
                  <a:schemeClr val="bg1">
                    <a:lumMod val="75000"/>
                  </a:schemeClr>
                </a:solidFill>
              </a:rPr>
              <a:t>the 26th International Conference on Computational Linguistics (COLING), Osaka</a:t>
            </a:r>
            <a:r>
              <a:rPr lang="en-US" sz="1000" dirty="0">
                <a:solidFill>
                  <a:schemeClr val="bg1">
                    <a:lumMod val="75000"/>
                  </a:schemeClr>
                </a:solidFill>
              </a:rPr>
              <a:t>. 2016.</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2132856"/>
            <a:ext cx="8640960" cy="2376264"/>
          </a:xfrm>
          <a:prstGeom prst="rect">
            <a:avLst/>
          </a:prstGeom>
        </p:spPr>
      </p:pic>
      <p:sp>
        <p:nvSpPr>
          <p:cNvPr id="7" name="TextBox 6"/>
          <p:cNvSpPr txBox="1"/>
          <p:nvPr/>
        </p:nvSpPr>
        <p:spPr>
          <a:xfrm>
            <a:off x="161764" y="5123302"/>
            <a:ext cx="8820472" cy="584775"/>
          </a:xfrm>
          <a:prstGeom prst="rect">
            <a:avLst/>
          </a:prstGeom>
          <a:noFill/>
        </p:spPr>
        <p:txBody>
          <a:bodyPr wrap="square" rtlCol="0">
            <a:spAutoFit/>
          </a:bodyPr>
          <a:lstStyle/>
          <a:p>
            <a:pPr algn="ctr"/>
            <a:r>
              <a:rPr lang="en-US" sz="3200" dirty="0" smtClean="0"/>
              <a:t>The car is very </a:t>
            </a:r>
            <a:r>
              <a:rPr lang="en-US" sz="3200" dirty="0" smtClean="0">
                <a:solidFill>
                  <a:srgbClr val="FF0000"/>
                </a:solidFill>
              </a:rPr>
              <a:t>old</a:t>
            </a:r>
            <a:r>
              <a:rPr lang="en-US" sz="3200" dirty="0" smtClean="0"/>
              <a:t> but it is rather not </a:t>
            </a:r>
            <a:r>
              <a:rPr lang="en-US" sz="3200" dirty="0" smtClean="0">
                <a:solidFill>
                  <a:srgbClr val="FF0000"/>
                </a:solidFill>
              </a:rPr>
              <a:t>expensive</a:t>
            </a:r>
            <a:r>
              <a:rPr lang="en-US" sz="3200" dirty="0" smtClean="0"/>
              <a:t>.</a:t>
            </a:r>
            <a:endParaRPr lang="en-US" sz="3200" dirty="0"/>
          </a:p>
        </p:txBody>
      </p:sp>
      <p:sp>
        <p:nvSpPr>
          <p:cNvPr id="8" name="TextBox 7"/>
          <p:cNvSpPr txBox="1"/>
          <p:nvPr/>
        </p:nvSpPr>
        <p:spPr>
          <a:xfrm>
            <a:off x="144016" y="5724545"/>
            <a:ext cx="8820472" cy="584775"/>
          </a:xfrm>
          <a:prstGeom prst="rect">
            <a:avLst/>
          </a:prstGeom>
          <a:noFill/>
        </p:spPr>
        <p:txBody>
          <a:bodyPr wrap="square" rtlCol="0">
            <a:spAutoFit/>
          </a:bodyPr>
          <a:lstStyle/>
          <a:p>
            <a:pPr algn="ctr"/>
            <a:r>
              <a:rPr lang="en-US" sz="3200" dirty="0" smtClean="0"/>
              <a:t>The car is </a:t>
            </a:r>
            <a:r>
              <a:rPr lang="en-US" sz="3200" u="sng" dirty="0" smtClean="0">
                <a:solidFill>
                  <a:schemeClr val="accent4">
                    <a:lumMod val="75000"/>
                  </a:schemeClr>
                </a:solidFill>
              </a:rPr>
              <a:t>very</a:t>
            </a:r>
            <a:r>
              <a:rPr lang="en-US" sz="3200" dirty="0" smtClean="0"/>
              <a:t> </a:t>
            </a:r>
            <a:r>
              <a:rPr lang="en-US" sz="3200" dirty="0" smtClean="0">
                <a:solidFill>
                  <a:srgbClr val="FF0000"/>
                </a:solidFill>
              </a:rPr>
              <a:t>old</a:t>
            </a:r>
            <a:r>
              <a:rPr lang="en-US" sz="3200" dirty="0" smtClean="0"/>
              <a:t> </a:t>
            </a:r>
            <a:r>
              <a:rPr lang="en-US" sz="3200" u="sng" dirty="0" smtClean="0">
                <a:solidFill>
                  <a:schemeClr val="accent4">
                    <a:lumMod val="75000"/>
                  </a:schemeClr>
                </a:solidFill>
              </a:rPr>
              <a:t>but</a:t>
            </a:r>
            <a:r>
              <a:rPr lang="en-US" sz="3200" dirty="0" smtClean="0"/>
              <a:t> it is </a:t>
            </a:r>
            <a:r>
              <a:rPr lang="en-US" sz="3200" u="sng" dirty="0" smtClean="0">
                <a:solidFill>
                  <a:schemeClr val="accent4">
                    <a:lumMod val="75000"/>
                  </a:schemeClr>
                </a:solidFill>
              </a:rPr>
              <a:t>rather</a:t>
            </a:r>
            <a:r>
              <a:rPr lang="en-US" sz="3200" dirty="0" smtClean="0">
                <a:solidFill>
                  <a:schemeClr val="accent4">
                    <a:lumMod val="75000"/>
                  </a:schemeClr>
                </a:solidFill>
              </a:rPr>
              <a:t> </a:t>
            </a:r>
            <a:r>
              <a:rPr lang="en-US" sz="3200" u="sng" dirty="0" smtClean="0">
                <a:solidFill>
                  <a:schemeClr val="accent4">
                    <a:lumMod val="75000"/>
                  </a:schemeClr>
                </a:solidFill>
              </a:rPr>
              <a:t>not</a:t>
            </a:r>
            <a:r>
              <a:rPr lang="en-US" sz="3200" dirty="0" smtClean="0">
                <a:solidFill>
                  <a:schemeClr val="accent4">
                    <a:lumMod val="75000"/>
                  </a:schemeClr>
                </a:solidFill>
              </a:rPr>
              <a:t> </a:t>
            </a:r>
            <a:r>
              <a:rPr lang="en-US" sz="3200" dirty="0" smtClean="0">
                <a:solidFill>
                  <a:srgbClr val="FF0000"/>
                </a:solidFill>
              </a:rPr>
              <a:t>expensive</a:t>
            </a:r>
            <a:r>
              <a:rPr lang="en-US" sz="3200" dirty="0" smtClean="0"/>
              <a:t>.</a:t>
            </a:r>
            <a:endParaRPr lang="en-US" sz="3200" dirty="0"/>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764" y="1253242"/>
            <a:ext cx="94297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75625" y="1305043"/>
            <a:ext cx="9334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39593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17191A-B242-4C06-A433-F9193A509C1D}" type="slidenum">
              <a:rPr lang="zh-TW" altLang="en-US" smtClean="0"/>
              <a:pPr>
                <a:defRPr/>
              </a:pPr>
              <a:t>63</a:t>
            </a:fld>
            <a:endParaRPr lang="zh-TW" alt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6555" y="1988530"/>
            <a:ext cx="8010890" cy="3960440"/>
          </a:xfrm>
          <a:prstGeom prst="rect">
            <a:avLst/>
          </a:prstGeom>
        </p:spPr>
      </p:pic>
      <p:sp>
        <p:nvSpPr>
          <p:cNvPr id="7" name="Rectangle 6"/>
          <p:cNvSpPr/>
          <p:nvPr/>
        </p:nvSpPr>
        <p:spPr>
          <a:xfrm>
            <a:off x="836712" y="6421061"/>
            <a:ext cx="7470576" cy="400110"/>
          </a:xfrm>
          <a:prstGeom prst="rect">
            <a:avLst/>
          </a:prstGeom>
        </p:spPr>
        <p:txBody>
          <a:bodyPr wrap="square">
            <a:spAutoFit/>
          </a:bodyPr>
          <a:lstStyle/>
          <a:p>
            <a:pPr algn="ctr"/>
            <a:r>
              <a:rPr lang="en-US" sz="1000" smtClean="0">
                <a:solidFill>
                  <a:schemeClr val="bg1">
                    <a:lumMod val="75000"/>
                  </a:schemeClr>
                </a:solidFill>
              </a:rPr>
              <a:t>Source: Cambria</a:t>
            </a:r>
            <a:r>
              <a:rPr lang="en-US" sz="1000" dirty="0">
                <a:solidFill>
                  <a:schemeClr val="bg1">
                    <a:lumMod val="75000"/>
                  </a:schemeClr>
                </a:solidFill>
              </a:rPr>
              <a:t>, Erik, </a:t>
            </a:r>
            <a:r>
              <a:rPr lang="en-US" sz="1000" dirty="0" err="1">
                <a:solidFill>
                  <a:schemeClr val="bg1">
                    <a:lumMod val="75000"/>
                  </a:schemeClr>
                </a:solidFill>
              </a:rPr>
              <a:t>Soujanya</a:t>
            </a:r>
            <a:r>
              <a:rPr lang="en-US" sz="1000" dirty="0">
                <a:solidFill>
                  <a:schemeClr val="bg1">
                    <a:lumMod val="75000"/>
                  </a:schemeClr>
                </a:solidFill>
              </a:rPr>
              <a:t> </a:t>
            </a:r>
            <a:r>
              <a:rPr lang="en-US" sz="1000" dirty="0" err="1">
                <a:solidFill>
                  <a:schemeClr val="bg1">
                    <a:lumMod val="75000"/>
                  </a:schemeClr>
                </a:solidFill>
              </a:rPr>
              <a:t>Poria</a:t>
            </a:r>
            <a:r>
              <a:rPr lang="en-US" sz="1000" dirty="0">
                <a:solidFill>
                  <a:schemeClr val="bg1">
                    <a:lumMod val="75000"/>
                  </a:schemeClr>
                </a:solidFill>
              </a:rPr>
              <a:t>, Rajiv </a:t>
            </a:r>
            <a:r>
              <a:rPr lang="en-US" sz="1000" dirty="0" err="1">
                <a:solidFill>
                  <a:schemeClr val="bg1">
                    <a:lumMod val="75000"/>
                  </a:schemeClr>
                </a:solidFill>
              </a:rPr>
              <a:t>Bajpai</a:t>
            </a:r>
            <a:r>
              <a:rPr lang="en-US" sz="1000" dirty="0">
                <a:solidFill>
                  <a:schemeClr val="bg1">
                    <a:lumMod val="75000"/>
                  </a:schemeClr>
                </a:solidFill>
              </a:rPr>
              <a:t>, and </a:t>
            </a:r>
            <a:r>
              <a:rPr lang="en-US" sz="1000" dirty="0" err="1">
                <a:solidFill>
                  <a:schemeClr val="bg1">
                    <a:lumMod val="75000"/>
                  </a:schemeClr>
                </a:solidFill>
              </a:rPr>
              <a:t>Björn</a:t>
            </a:r>
            <a:r>
              <a:rPr lang="en-US" sz="1000" dirty="0">
                <a:solidFill>
                  <a:schemeClr val="bg1">
                    <a:lumMod val="75000"/>
                  </a:schemeClr>
                </a:solidFill>
              </a:rPr>
              <a:t> Schuller. "</a:t>
            </a:r>
            <a:r>
              <a:rPr lang="en-US" sz="1000" dirty="0" err="1">
                <a:solidFill>
                  <a:schemeClr val="bg1">
                    <a:lumMod val="75000"/>
                  </a:schemeClr>
                </a:solidFill>
              </a:rPr>
              <a:t>SenticNet</a:t>
            </a:r>
            <a:r>
              <a:rPr lang="en-US" sz="1000" dirty="0">
                <a:solidFill>
                  <a:schemeClr val="bg1">
                    <a:lumMod val="75000"/>
                  </a:schemeClr>
                </a:solidFill>
              </a:rPr>
              <a:t> 4: A semantic resource for sentiment analysis based on conceptual primitives." In </a:t>
            </a:r>
            <a:r>
              <a:rPr lang="en-US" sz="1000" i="1" dirty="0">
                <a:solidFill>
                  <a:schemeClr val="bg1">
                    <a:lumMod val="75000"/>
                  </a:schemeClr>
                </a:solidFill>
              </a:rPr>
              <a:t>the 26th International Conference on Computational Linguistics (COLING), Osaka</a:t>
            </a:r>
            <a:r>
              <a:rPr lang="en-US" sz="1000" dirty="0">
                <a:solidFill>
                  <a:schemeClr val="bg1">
                    <a:lumMod val="75000"/>
                  </a:schemeClr>
                </a:solidFill>
              </a:rPr>
              <a:t>. 2016.</a:t>
            </a:r>
          </a:p>
        </p:txBody>
      </p:sp>
      <p:sp>
        <p:nvSpPr>
          <p:cNvPr id="8" name="Title 1"/>
          <p:cNvSpPr>
            <a:spLocks noGrp="1"/>
          </p:cNvSpPr>
          <p:nvPr>
            <p:ph type="title"/>
          </p:nvPr>
        </p:nvSpPr>
        <p:spPr>
          <a:xfrm>
            <a:off x="457200" y="274638"/>
            <a:ext cx="8229600" cy="1143000"/>
          </a:xfrm>
        </p:spPr>
        <p:txBody>
          <a:bodyPr/>
          <a:lstStyle/>
          <a:p>
            <a:r>
              <a:rPr lang="en-US" dirty="0">
                <a:solidFill>
                  <a:schemeClr val="accent1"/>
                </a:solidFill>
              </a:rPr>
              <a:t>Polarity Detection with </a:t>
            </a:r>
            <a:r>
              <a:rPr lang="en-US" dirty="0" err="1">
                <a:solidFill>
                  <a:schemeClr val="accent1"/>
                </a:solidFill>
              </a:rPr>
              <a:t>SenticNet</a:t>
            </a:r>
            <a:endParaRPr lang="en-US" dirty="0">
              <a:solidFill>
                <a:schemeClr val="accent1"/>
              </a:solidFill>
            </a:endParaRPr>
          </a:p>
        </p:txBody>
      </p:sp>
    </p:spTree>
    <p:extLst>
      <p:ext uri="{BB962C8B-B14F-4D97-AF65-F5344CB8AC3E}">
        <p14:creationId xmlns:p14="http://schemas.microsoft.com/office/powerpoint/2010/main" val="17292853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17191A-B242-4C06-A433-F9193A509C1D}" type="slidenum">
              <a:rPr lang="zh-TW" altLang="en-US" smtClean="0"/>
              <a:pPr>
                <a:defRPr/>
              </a:pPr>
              <a:t>64</a:t>
            </a:fld>
            <a:endParaRPr lang="zh-TW" altLang="en-US"/>
          </a:p>
        </p:txBody>
      </p:sp>
      <p:pic>
        <p:nvPicPr>
          <p:cNvPr id="13" name="Pictur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92770" y="1124744"/>
            <a:ext cx="6349505" cy="5242711"/>
          </a:xfrm>
          <a:prstGeom prst="rect">
            <a:avLst/>
          </a:prstGeom>
        </p:spPr>
      </p:pic>
      <p:sp>
        <p:nvSpPr>
          <p:cNvPr id="14" name="Rectangle 13"/>
          <p:cNvSpPr/>
          <p:nvPr/>
        </p:nvSpPr>
        <p:spPr>
          <a:xfrm>
            <a:off x="836712" y="6421061"/>
            <a:ext cx="7470576" cy="400110"/>
          </a:xfrm>
          <a:prstGeom prst="rect">
            <a:avLst/>
          </a:prstGeom>
        </p:spPr>
        <p:txBody>
          <a:bodyPr wrap="square">
            <a:spAutoFit/>
          </a:bodyPr>
          <a:lstStyle/>
          <a:p>
            <a:pPr algn="ctr"/>
            <a:r>
              <a:rPr lang="en-US" sz="1000" smtClean="0">
                <a:solidFill>
                  <a:schemeClr val="bg1">
                    <a:lumMod val="75000"/>
                  </a:schemeClr>
                </a:solidFill>
              </a:rPr>
              <a:t>Source: Cambria</a:t>
            </a:r>
            <a:r>
              <a:rPr lang="en-US" sz="1000" dirty="0">
                <a:solidFill>
                  <a:schemeClr val="bg1">
                    <a:lumMod val="75000"/>
                  </a:schemeClr>
                </a:solidFill>
              </a:rPr>
              <a:t>, Erik, </a:t>
            </a:r>
            <a:r>
              <a:rPr lang="en-US" sz="1000" dirty="0" err="1">
                <a:solidFill>
                  <a:schemeClr val="bg1">
                    <a:lumMod val="75000"/>
                  </a:schemeClr>
                </a:solidFill>
              </a:rPr>
              <a:t>Soujanya</a:t>
            </a:r>
            <a:r>
              <a:rPr lang="en-US" sz="1000" dirty="0">
                <a:solidFill>
                  <a:schemeClr val="bg1">
                    <a:lumMod val="75000"/>
                  </a:schemeClr>
                </a:solidFill>
              </a:rPr>
              <a:t> </a:t>
            </a:r>
            <a:r>
              <a:rPr lang="en-US" sz="1000" dirty="0" err="1">
                <a:solidFill>
                  <a:schemeClr val="bg1">
                    <a:lumMod val="75000"/>
                  </a:schemeClr>
                </a:solidFill>
              </a:rPr>
              <a:t>Poria</a:t>
            </a:r>
            <a:r>
              <a:rPr lang="en-US" sz="1000" dirty="0">
                <a:solidFill>
                  <a:schemeClr val="bg1">
                    <a:lumMod val="75000"/>
                  </a:schemeClr>
                </a:solidFill>
              </a:rPr>
              <a:t>, Rajiv </a:t>
            </a:r>
            <a:r>
              <a:rPr lang="en-US" sz="1000" dirty="0" err="1">
                <a:solidFill>
                  <a:schemeClr val="bg1">
                    <a:lumMod val="75000"/>
                  </a:schemeClr>
                </a:solidFill>
              </a:rPr>
              <a:t>Bajpai</a:t>
            </a:r>
            <a:r>
              <a:rPr lang="en-US" sz="1000" dirty="0">
                <a:solidFill>
                  <a:schemeClr val="bg1">
                    <a:lumMod val="75000"/>
                  </a:schemeClr>
                </a:solidFill>
              </a:rPr>
              <a:t>, and </a:t>
            </a:r>
            <a:r>
              <a:rPr lang="en-US" sz="1000" dirty="0" err="1">
                <a:solidFill>
                  <a:schemeClr val="bg1">
                    <a:lumMod val="75000"/>
                  </a:schemeClr>
                </a:solidFill>
              </a:rPr>
              <a:t>Björn</a:t>
            </a:r>
            <a:r>
              <a:rPr lang="en-US" sz="1000" dirty="0">
                <a:solidFill>
                  <a:schemeClr val="bg1">
                    <a:lumMod val="75000"/>
                  </a:schemeClr>
                </a:solidFill>
              </a:rPr>
              <a:t> Schuller. "</a:t>
            </a:r>
            <a:r>
              <a:rPr lang="en-US" sz="1000" dirty="0" err="1">
                <a:solidFill>
                  <a:schemeClr val="bg1">
                    <a:lumMod val="75000"/>
                  </a:schemeClr>
                </a:solidFill>
              </a:rPr>
              <a:t>SenticNet</a:t>
            </a:r>
            <a:r>
              <a:rPr lang="en-US" sz="1000" dirty="0">
                <a:solidFill>
                  <a:schemeClr val="bg1">
                    <a:lumMod val="75000"/>
                  </a:schemeClr>
                </a:solidFill>
              </a:rPr>
              <a:t> 4: A semantic resource for sentiment analysis based on conceptual primitives." In </a:t>
            </a:r>
            <a:r>
              <a:rPr lang="en-US" sz="1000" i="1" dirty="0">
                <a:solidFill>
                  <a:schemeClr val="bg1">
                    <a:lumMod val="75000"/>
                  </a:schemeClr>
                </a:solidFill>
              </a:rPr>
              <a:t>the 26th International Conference on Computational Linguistics (COLING), Osaka</a:t>
            </a:r>
            <a:r>
              <a:rPr lang="en-US" sz="1000" dirty="0">
                <a:solidFill>
                  <a:schemeClr val="bg1">
                    <a:lumMod val="75000"/>
                  </a:schemeClr>
                </a:solidFill>
              </a:rPr>
              <a:t>. 2016.</a:t>
            </a:r>
          </a:p>
        </p:txBody>
      </p:sp>
      <p:sp>
        <p:nvSpPr>
          <p:cNvPr id="15" name="Title 1"/>
          <p:cNvSpPr>
            <a:spLocks noGrp="1"/>
          </p:cNvSpPr>
          <p:nvPr>
            <p:ph type="title"/>
          </p:nvPr>
        </p:nvSpPr>
        <p:spPr>
          <a:xfrm>
            <a:off x="457200" y="274638"/>
            <a:ext cx="8229600" cy="850106"/>
          </a:xfrm>
        </p:spPr>
        <p:txBody>
          <a:bodyPr/>
          <a:lstStyle/>
          <a:p>
            <a:r>
              <a:rPr lang="en-US" dirty="0">
                <a:solidFill>
                  <a:schemeClr val="accent1"/>
                </a:solidFill>
              </a:rPr>
              <a:t>Polarity Detection with </a:t>
            </a:r>
            <a:r>
              <a:rPr lang="en-US" dirty="0" err="1">
                <a:solidFill>
                  <a:schemeClr val="accent1"/>
                </a:solidFill>
              </a:rPr>
              <a:t>SenticNet</a:t>
            </a:r>
            <a:endParaRPr lang="en-US" dirty="0">
              <a:solidFill>
                <a:schemeClr val="accent1"/>
              </a:solidFill>
            </a:endParaRPr>
          </a:p>
        </p:txBody>
      </p:sp>
    </p:spTree>
    <p:extLst>
      <p:ext uri="{BB962C8B-B14F-4D97-AF65-F5344CB8AC3E}">
        <p14:creationId xmlns:p14="http://schemas.microsoft.com/office/powerpoint/2010/main" val="543922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17191A-B242-4C06-A433-F9193A509C1D}" type="slidenum">
              <a:rPr lang="zh-TW" altLang="en-US" smtClean="0"/>
              <a:pPr>
                <a:defRPr/>
              </a:pPr>
              <a:t>65</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7721" y="1988840"/>
            <a:ext cx="8273952" cy="3744416"/>
          </a:xfrm>
          <a:prstGeom prst="rect">
            <a:avLst/>
          </a:prstGeom>
        </p:spPr>
      </p:pic>
      <p:sp>
        <p:nvSpPr>
          <p:cNvPr id="6" name="Rectangle 5"/>
          <p:cNvSpPr/>
          <p:nvPr/>
        </p:nvSpPr>
        <p:spPr>
          <a:xfrm>
            <a:off x="836712" y="6421061"/>
            <a:ext cx="7470576" cy="400110"/>
          </a:xfrm>
          <a:prstGeom prst="rect">
            <a:avLst/>
          </a:prstGeom>
        </p:spPr>
        <p:txBody>
          <a:bodyPr wrap="square">
            <a:spAutoFit/>
          </a:bodyPr>
          <a:lstStyle/>
          <a:p>
            <a:pPr algn="ctr"/>
            <a:r>
              <a:rPr lang="en-US" sz="1000" smtClean="0">
                <a:solidFill>
                  <a:schemeClr val="bg1">
                    <a:lumMod val="75000"/>
                  </a:schemeClr>
                </a:solidFill>
              </a:rPr>
              <a:t>Source: Cambria</a:t>
            </a:r>
            <a:r>
              <a:rPr lang="en-US" sz="1000" dirty="0">
                <a:solidFill>
                  <a:schemeClr val="bg1">
                    <a:lumMod val="75000"/>
                  </a:schemeClr>
                </a:solidFill>
              </a:rPr>
              <a:t>, Erik, </a:t>
            </a:r>
            <a:r>
              <a:rPr lang="en-US" sz="1000" dirty="0" err="1">
                <a:solidFill>
                  <a:schemeClr val="bg1">
                    <a:lumMod val="75000"/>
                  </a:schemeClr>
                </a:solidFill>
              </a:rPr>
              <a:t>Soujanya</a:t>
            </a:r>
            <a:r>
              <a:rPr lang="en-US" sz="1000" dirty="0">
                <a:solidFill>
                  <a:schemeClr val="bg1">
                    <a:lumMod val="75000"/>
                  </a:schemeClr>
                </a:solidFill>
              </a:rPr>
              <a:t> </a:t>
            </a:r>
            <a:r>
              <a:rPr lang="en-US" sz="1000" dirty="0" err="1">
                <a:solidFill>
                  <a:schemeClr val="bg1">
                    <a:lumMod val="75000"/>
                  </a:schemeClr>
                </a:solidFill>
              </a:rPr>
              <a:t>Poria</a:t>
            </a:r>
            <a:r>
              <a:rPr lang="en-US" sz="1000" dirty="0">
                <a:solidFill>
                  <a:schemeClr val="bg1">
                    <a:lumMod val="75000"/>
                  </a:schemeClr>
                </a:solidFill>
              </a:rPr>
              <a:t>, Rajiv </a:t>
            </a:r>
            <a:r>
              <a:rPr lang="en-US" sz="1000" dirty="0" err="1">
                <a:solidFill>
                  <a:schemeClr val="bg1">
                    <a:lumMod val="75000"/>
                  </a:schemeClr>
                </a:solidFill>
              </a:rPr>
              <a:t>Bajpai</a:t>
            </a:r>
            <a:r>
              <a:rPr lang="en-US" sz="1000" dirty="0">
                <a:solidFill>
                  <a:schemeClr val="bg1">
                    <a:lumMod val="75000"/>
                  </a:schemeClr>
                </a:solidFill>
              </a:rPr>
              <a:t>, and </a:t>
            </a:r>
            <a:r>
              <a:rPr lang="en-US" sz="1000" dirty="0" err="1">
                <a:solidFill>
                  <a:schemeClr val="bg1">
                    <a:lumMod val="75000"/>
                  </a:schemeClr>
                </a:solidFill>
              </a:rPr>
              <a:t>Björn</a:t>
            </a:r>
            <a:r>
              <a:rPr lang="en-US" sz="1000" dirty="0">
                <a:solidFill>
                  <a:schemeClr val="bg1">
                    <a:lumMod val="75000"/>
                  </a:schemeClr>
                </a:solidFill>
              </a:rPr>
              <a:t> Schuller. "</a:t>
            </a:r>
            <a:r>
              <a:rPr lang="en-US" sz="1000" dirty="0" err="1">
                <a:solidFill>
                  <a:schemeClr val="bg1">
                    <a:lumMod val="75000"/>
                  </a:schemeClr>
                </a:solidFill>
              </a:rPr>
              <a:t>SenticNet</a:t>
            </a:r>
            <a:r>
              <a:rPr lang="en-US" sz="1000" dirty="0">
                <a:solidFill>
                  <a:schemeClr val="bg1">
                    <a:lumMod val="75000"/>
                  </a:schemeClr>
                </a:solidFill>
              </a:rPr>
              <a:t> 4: A semantic resource for sentiment analysis based on conceptual primitives." In </a:t>
            </a:r>
            <a:r>
              <a:rPr lang="en-US" sz="1000" i="1" dirty="0">
                <a:solidFill>
                  <a:schemeClr val="bg1">
                    <a:lumMod val="75000"/>
                  </a:schemeClr>
                </a:solidFill>
              </a:rPr>
              <a:t>the 26th International Conference on Computational Linguistics (COLING), Osaka</a:t>
            </a:r>
            <a:r>
              <a:rPr lang="en-US" sz="1000" dirty="0">
                <a:solidFill>
                  <a:schemeClr val="bg1">
                    <a:lumMod val="75000"/>
                  </a:schemeClr>
                </a:solidFill>
              </a:rPr>
              <a:t>. 2016.</a:t>
            </a:r>
          </a:p>
        </p:txBody>
      </p:sp>
      <p:sp>
        <p:nvSpPr>
          <p:cNvPr id="7" name="Title 1"/>
          <p:cNvSpPr>
            <a:spLocks noGrp="1"/>
          </p:cNvSpPr>
          <p:nvPr>
            <p:ph type="title"/>
          </p:nvPr>
        </p:nvSpPr>
        <p:spPr>
          <a:xfrm>
            <a:off x="457200" y="274638"/>
            <a:ext cx="8229600" cy="1143000"/>
          </a:xfrm>
        </p:spPr>
        <p:txBody>
          <a:bodyPr/>
          <a:lstStyle/>
          <a:p>
            <a:r>
              <a:rPr lang="en-US" dirty="0">
                <a:solidFill>
                  <a:schemeClr val="accent1"/>
                </a:solidFill>
              </a:rPr>
              <a:t>Polarity Detection with </a:t>
            </a:r>
            <a:r>
              <a:rPr lang="en-US" dirty="0" err="1">
                <a:solidFill>
                  <a:schemeClr val="accent1"/>
                </a:solidFill>
              </a:rPr>
              <a:t>SenticNet</a:t>
            </a:r>
            <a:endParaRPr lang="en-US" dirty="0">
              <a:solidFill>
                <a:schemeClr val="accent1"/>
              </a:solidFill>
            </a:endParaRPr>
          </a:p>
        </p:txBody>
      </p:sp>
    </p:spTree>
    <p:extLst>
      <p:ext uri="{BB962C8B-B14F-4D97-AF65-F5344CB8AC3E}">
        <p14:creationId xmlns:p14="http://schemas.microsoft.com/office/powerpoint/2010/main" val="14894243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17191A-B242-4C06-A433-F9193A509C1D}" type="slidenum">
              <a:rPr lang="zh-TW" altLang="en-US" smtClean="0"/>
              <a:pPr>
                <a:defRPr/>
              </a:pPr>
              <a:t>66</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603886"/>
            <a:ext cx="8357897" cy="4752529"/>
          </a:xfrm>
          <a:prstGeom prst="rect">
            <a:avLst/>
          </a:prstGeom>
        </p:spPr>
      </p:pic>
      <p:sp>
        <p:nvSpPr>
          <p:cNvPr id="6" name="Rectangle 5"/>
          <p:cNvSpPr/>
          <p:nvPr/>
        </p:nvSpPr>
        <p:spPr>
          <a:xfrm>
            <a:off x="836712" y="6421061"/>
            <a:ext cx="7470576" cy="400110"/>
          </a:xfrm>
          <a:prstGeom prst="rect">
            <a:avLst/>
          </a:prstGeom>
        </p:spPr>
        <p:txBody>
          <a:bodyPr wrap="square">
            <a:spAutoFit/>
          </a:bodyPr>
          <a:lstStyle/>
          <a:p>
            <a:pPr algn="ctr"/>
            <a:r>
              <a:rPr lang="en-US" sz="1000" dirty="0" smtClean="0">
                <a:solidFill>
                  <a:schemeClr val="bg1">
                    <a:lumMod val="75000"/>
                  </a:schemeClr>
                </a:solidFill>
              </a:rPr>
              <a:t>Source: Cambria</a:t>
            </a:r>
            <a:r>
              <a:rPr lang="en-US" sz="1000" dirty="0">
                <a:solidFill>
                  <a:schemeClr val="bg1">
                    <a:lumMod val="75000"/>
                  </a:schemeClr>
                </a:solidFill>
              </a:rPr>
              <a:t>, Erik, </a:t>
            </a:r>
            <a:r>
              <a:rPr lang="en-US" sz="1000" dirty="0" err="1">
                <a:solidFill>
                  <a:schemeClr val="bg1">
                    <a:lumMod val="75000"/>
                  </a:schemeClr>
                </a:solidFill>
              </a:rPr>
              <a:t>Soujanya</a:t>
            </a:r>
            <a:r>
              <a:rPr lang="en-US" sz="1000" dirty="0">
                <a:solidFill>
                  <a:schemeClr val="bg1">
                    <a:lumMod val="75000"/>
                  </a:schemeClr>
                </a:solidFill>
              </a:rPr>
              <a:t> </a:t>
            </a:r>
            <a:r>
              <a:rPr lang="en-US" sz="1000" dirty="0" err="1">
                <a:solidFill>
                  <a:schemeClr val="bg1">
                    <a:lumMod val="75000"/>
                  </a:schemeClr>
                </a:solidFill>
              </a:rPr>
              <a:t>Poria</a:t>
            </a:r>
            <a:r>
              <a:rPr lang="en-US" sz="1000" dirty="0">
                <a:solidFill>
                  <a:schemeClr val="bg1">
                    <a:lumMod val="75000"/>
                  </a:schemeClr>
                </a:solidFill>
              </a:rPr>
              <a:t>, Rajiv </a:t>
            </a:r>
            <a:r>
              <a:rPr lang="en-US" sz="1000" dirty="0" err="1">
                <a:solidFill>
                  <a:schemeClr val="bg1">
                    <a:lumMod val="75000"/>
                  </a:schemeClr>
                </a:solidFill>
              </a:rPr>
              <a:t>Bajpai</a:t>
            </a:r>
            <a:r>
              <a:rPr lang="en-US" sz="1000" dirty="0">
                <a:solidFill>
                  <a:schemeClr val="bg1">
                    <a:lumMod val="75000"/>
                  </a:schemeClr>
                </a:solidFill>
              </a:rPr>
              <a:t>, and </a:t>
            </a:r>
            <a:r>
              <a:rPr lang="en-US" sz="1000" dirty="0" err="1">
                <a:solidFill>
                  <a:schemeClr val="bg1">
                    <a:lumMod val="75000"/>
                  </a:schemeClr>
                </a:solidFill>
              </a:rPr>
              <a:t>Björn</a:t>
            </a:r>
            <a:r>
              <a:rPr lang="en-US" sz="1000" dirty="0">
                <a:solidFill>
                  <a:schemeClr val="bg1">
                    <a:lumMod val="75000"/>
                  </a:schemeClr>
                </a:solidFill>
              </a:rPr>
              <a:t> Schuller. "</a:t>
            </a:r>
            <a:r>
              <a:rPr lang="en-US" sz="1000" dirty="0" err="1">
                <a:solidFill>
                  <a:schemeClr val="bg1">
                    <a:lumMod val="75000"/>
                  </a:schemeClr>
                </a:solidFill>
              </a:rPr>
              <a:t>SenticNet</a:t>
            </a:r>
            <a:r>
              <a:rPr lang="en-US" sz="1000" dirty="0">
                <a:solidFill>
                  <a:schemeClr val="bg1">
                    <a:lumMod val="75000"/>
                  </a:schemeClr>
                </a:solidFill>
              </a:rPr>
              <a:t> 4: A semantic resource for sentiment analysis based on conceptual primitives." In </a:t>
            </a:r>
            <a:r>
              <a:rPr lang="en-US" sz="1000" i="1" dirty="0">
                <a:solidFill>
                  <a:schemeClr val="bg1">
                    <a:lumMod val="75000"/>
                  </a:schemeClr>
                </a:solidFill>
              </a:rPr>
              <a:t>the 26th International Conference on Computational Linguistics (COLING), Osaka</a:t>
            </a:r>
            <a:r>
              <a:rPr lang="en-US" sz="1000" dirty="0">
                <a:solidFill>
                  <a:schemeClr val="bg1">
                    <a:lumMod val="75000"/>
                  </a:schemeClr>
                </a:solidFill>
              </a:rPr>
              <a:t>. 2016.</a:t>
            </a:r>
          </a:p>
        </p:txBody>
      </p:sp>
      <p:sp>
        <p:nvSpPr>
          <p:cNvPr id="7" name="Title 1"/>
          <p:cNvSpPr>
            <a:spLocks noGrp="1"/>
          </p:cNvSpPr>
          <p:nvPr>
            <p:ph type="title"/>
          </p:nvPr>
        </p:nvSpPr>
        <p:spPr>
          <a:xfrm>
            <a:off x="457200" y="274638"/>
            <a:ext cx="8229600" cy="1143000"/>
          </a:xfrm>
        </p:spPr>
        <p:txBody>
          <a:bodyPr/>
          <a:lstStyle/>
          <a:p>
            <a:r>
              <a:rPr lang="en-US" dirty="0">
                <a:solidFill>
                  <a:schemeClr val="accent1"/>
                </a:solidFill>
              </a:rPr>
              <a:t>Polarity Detection with </a:t>
            </a:r>
            <a:r>
              <a:rPr lang="en-US" dirty="0" err="1">
                <a:solidFill>
                  <a:schemeClr val="accent1"/>
                </a:solidFill>
              </a:rPr>
              <a:t>SenticNet</a:t>
            </a:r>
            <a:endParaRPr lang="en-US" dirty="0">
              <a:solidFill>
                <a:schemeClr val="accent1"/>
              </a:solidFill>
            </a:endParaRPr>
          </a:p>
        </p:txBody>
      </p:sp>
    </p:spTree>
    <p:extLst>
      <p:ext uri="{BB962C8B-B14F-4D97-AF65-F5344CB8AC3E}">
        <p14:creationId xmlns:p14="http://schemas.microsoft.com/office/powerpoint/2010/main" val="16854425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1"/>
          <p:cNvSpPr>
            <a:spLocks noGrp="1"/>
          </p:cNvSpPr>
          <p:nvPr>
            <p:ph type="title"/>
          </p:nvPr>
        </p:nvSpPr>
        <p:spPr>
          <a:xfrm>
            <a:off x="250825" y="115888"/>
            <a:ext cx="8642350" cy="1296987"/>
          </a:xfrm>
        </p:spPr>
        <p:txBody>
          <a:bodyPr/>
          <a:lstStyle/>
          <a:p>
            <a:r>
              <a:rPr lang="en-US" altLang="zh-TW" smtClean="0">
                <a:solidFill>
                  <a:schemeClr val="accent1"/>
                </a:solidFill>
              </a:rPr>
              <a:t>Evaluation of </a:t>
            </a:r>
            <a:br>
              <a:rPr lang="en-US" altLang="zh-TW" smtClean="0">
                <a:solidFill>
                  <a:schemeClr val="accent1"/>
                </a:solidFill>
              </a:rPr>
            </a:br>
            <a:r>
              <a:rPr lang="en-US" altLang="zh-TW" smtClean="0">
                <a:solidFill>
                  <a:schemeClr val="accent1"/>
                </a:solidFill>
              </a:rPr>
              <a:t>Text Mining and Sentiment Analysis</a:t>
            </a:r>
            <a:endParaRPr lang="zh-TW" altLang="en-US" smtClean="0">
              <a:solidFill>
                <a:schemeClr val="accent1"/>
              </a:solidFill>
            </a:endParaRPr>
          </a:p>
        </p:txBody>
      </p:sp>
      <p:sp>
        <p:nvSpPr>
          <p:cNvPr id="46083" name="內容版面配置區 2"/>
          <p:cNvSpPr>
            <a:spLocks noGrp="1"/>
          </p:cNvSpPr>
          <p:nvPr>
            <p:ph idx="1"/>
          </p:nvPr>
        </p:nvSpPr>
        <p:spPr/>
        <p:txBody>
          <a:bodyPr/>
          <a:lstStyle/>
          <a:p>
            <a:r>
              <a:rPr lang="en-US" altLang="zh-TW" smtClean="0"/>
              <a:t>Evaluation of Information Retrieval</a:t>
            </a:r>
          </a:p>
          <a:p>
            <a:r>
              <a:rPr lang="en-US" altLang="zh-TW" smtClean="0"/>
              <a:t>Evaluation of Classification Model (Prediction)</a:t>
            </a:r>
          </a:p>
          <a:p>
            <a:pPr lvl="1"/>
            <a:r>
              <a:rPr lang="en-US" altLang="zh-TW" sz="3200" smtClean="0">
                <a:solidFill>
                  <a:srgbClr val="FF0000"/>
                </a:solidFill>
              </a:rPr>
              <a:t>Accuracy</a:t>
            </a:r>
          </a:p>
          <a:p>
            <a:pPr lvl="1"/>
            <a:r>
              <a:rPr lang="en-US" altLang="zh-TW" sz="3200" smtClean="0">
                <a:solidFill>
                  <a:srgbClr val="984807"/>
                </a:solidFill>
              </a:rPr>
              <a:t>Precision</a:t>
            </a:r>
          </a:p>
          <a:p>
            <a:pPr lvl="1"/>
            <a:r>
              <a:rPr lang="en-US" altLang="zh-TW" sz="3200" smtClean="0">
                <a:solidFill>
                  <a:srgbClr val="984807"/>
                </a:solidFill>
              </a:rPr>
              <a:t>Recall</a:t>
            </a:r>
          </a:p>
          <a:p>
            <a:pPr lvl="1"/>
            <a:r>
              <a:rPr lang="en-US" altLang="zh-TW" sz="3200" smtClean="0">
                <a:solidFill>
                  <a:srgbClr val="604A7B"/>
                </a:solidFill>
              </a:rPr>
              <a:t>F-score</a:t>
            </a:r>
            <a:endParaRPr lang="zh-TW" altLang="en-US" sz="3200" smtClean="0">
              <a:solidFill>
                <a:srgbClr val="604A7B"/>
              </a:solidFill>
            </a:endParaRPr>
          </a:p>
        </p:txBody>
      </p:sp>
      <p:sp>
        <p:nvSpPr>
          <p:cNvPr id="4608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5322F74-E231-4EFA-9836-1047051CE790}" type="slidenum">
              <a:rPr lang="zh-TW" altLang="en-US" sz="1200" smtClean="0">
                <a:solidFill>
                  <a:srgbClr val="898989"/>
                </a:solidFill>
                <a:ea typeface="MS PGothic" pitchFamily="34" charset="-128"/>
              </a:rPr>
              <a:pPr eaLnBrk="1" hangingPunct="1">
                <a:spcBef>
                  <a:spcPct val="0"/>
                </a:spcBef>
                <a:buFontTx/>
                <a:buNone/>
              </a:pPr>
              <a:t>67</a:t>
            </a:fld>
            <a:endParaRPr lang="zh-TW" altLang="en-US" sz="1200" smtClean="0">
              <a:solidFill>
                <a:srgbClr val="898989"/>
              </a:solidFill>
              <a:ea typeface="MS PGothic" pitchFamily="34" charset="-128"/>
            </a:endParaRPr>
          </a:p>
        </p:txBody>
      </p:sp>
    </p:spTree>
    <p:extLst>
      <p:ext uri="{BB962C8B-B14F-4D97-AF65-F5344CB8AC3E}">
        <p14:creationId xmlns:p14="http://schemas.microsoft.com/office/powerpoint/2010/main" val="19232473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457200" y="274638"/>
            <a:ext cx="3827463" cy="6323012"/>
          </a:xfrm>
        </p:spPr>
        <p:txBody>
          <a:bodyPr/>
          <a:lstStyle/>
          <a:p>
            <a:r>
              <a:rPr lang="en-US" altLang="zh-TW" sz="6000">
                <a:solidFill>
                  <a:srgbClr val="FF0000"/>
                </a:solidFill>
                <a:latin typeface="Calibri" charset="0"/>
                <a:ea typeface="標楷體" charset="-120"/>
              </a:rPr>
              <a:t>Accuracy</a:t>
            </a:r>
            <a:br>
              <a:rPr lang="en-US" altLang="zh-TW" sz="6000">
                <a:solidFill>
                  <a:srgbClr val="FF0000"/>
                </a:solidFill>
                <a:latin typeface="Calibri" charset="0"/>
                <a:ea typeface="標楷體" charset="-120"/>
              </a:rPr>
            </a:br>
            <a:r>
              <a:rPr lang="en-US" altLang="zh-TW" sz="6000">
                <a:solidFill>
                  <a:srgbClr val="FF0000"/>
                </a:solidFill>
                <a:latin typeface="Calibri" charset="0"/>
                <a:ea typeface="標楷體" charset="-120"/>
              </a:rPr>
              <a:t/>
            </a:r>
            <a:br>
              <a:rPr lang="en-US" altLang="zh-TW" sz="6000">
                <a:solidFill>
                  <a:srgbClr val="FF0000"/>
                </a:solidFill>
                <a:latin typeface="Calibri" charset="0"/>
                <a:ea typeface="標楷體" charset="-120"/>
              </a:rPr>
            </a:br>
            <a:r>
              <a:rPr lang="en-US" altLang="zh-TW" sz="6000">
                <a:solidFill>
                  <a:schemeClr val="accent1"/>
                </a:solidFill>
                <a:latin typeface="Calibri" charset="0"/>
                <a:ea typeface="標楷體" charset="-120"/>
              </a:rPr>
              <a:t>Precision</a:t>
            </a:r>
          </a:p>
        </p:txBody>
      </p:sp>
      <p:sp>
        <p:nvSpPr>
          <p:cNvPr id="1085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3684F6EC-A6F7-1F4A-8B57-61A64FC1E937}" type="slidenum">
              <a:rPr kumimoji="0" lang="zh-TW" altLang="en-US" sz="1200">
                <a:solidFill>
                  <a:srgbClr val="898989"/>
                </a:solidFill>
                <a:latin typeface="Calibri" charset="0"/>
              </a:rPr>
              <a:pPr eaLnBrk="1" hangingPunct="1"/>
              <a:t>68</a:t>
            </a:fld>
            <a:endParaRPr kumimoji="0" lang="zh-TW" altLang="en-US" sz="1200">
              <a:solidFill>
                <a:srgbClr val="898989"/>
              </a:solidFill>
              <a:latin typeface="Calibri" charset="0"/>
            </a:endParaRPr>
          </a:p>
        </p:txBody>
      </p:sp>
      <p:sp>
        <p:nvSpPr>
          <p:cNvPr id="108547" name="Title 1"/>
          <p:cNvSpPr txBox="1">
            <a:spLocks/>
          </p:cNvSpPr>
          <p:nvPr/>
        </p:nvSpPr>
        <p:spPr bwMode="auto">
          <a:xfrm>
            <a:off x="4859338" y="404813"/>
            <a:ext cx="3827462"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a:r>
              <a:rPr lang="en-US" altLang="zh-TW" sz="6000" b="1">
                <a:solidFill>
                  <a:srgbClr val="FF0000"/>
                </a:solidFill>
                <a:latin typeface="Calibri" charset="0"/>
                <a:ea typeface="標楷體" charset="-120"/>
              </a:rPr>
              <a:t>Validity</a:t>
            </a:r>
          </a:p>
          <a:p>
            <a:pPr algn="ctr"/>
            <a:endParaRPr lang="en-US" altLang="zh-TW" sz="6000" b="1">
              <a:solidFill>
                <a:srgbClr val="FF0000"/>
              </a:solidFill>
              <a:latin typeface="Calibri" charset="0"/>
              <a:ea typeface="標楷體" charset="-120"/>
            </a:endParaRPr>
          </a:p>
          <a:p>
            <a:pPr algn="ctr"/>
            <a:r>
              <a:rPr lang="en-US" altLang="zh-TW" sz="6000" b="1">
                <a:solidFill>
                  <a:srgbClr val="4F81BD"/>
                </a:solidFill>
                <a:latin typeface="Calibri" charset="0"/>
                <a:ea typeface="標楷體" charset="-120"/>
              </a:rPr>
              <a:t>Reliability</a:t>
            </a:r>
          </a:p>
        </p:txBody>
      </p:sp>
    </p:spTree>
    <p:extLst>
      <p:ext uri="{BB962C8B-B14F-4D97-AF65-F5344CB8AC3E}">
        <p14:creationId xmlns:p14="http://schemas.microsoft.com/office/powerpoint/2010/main" val="10318961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Number Placeholder 3"/>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1BBBCEA5-07EB-6943-9DE1-9D5C3E45F3E7}" type="slidenum">
              <a:rPr kumimoji="0" lang="zh-TW" altLang="en-US" sz="1200">
                <a:solidFill>
                  <a:srgbClr val="898989"/>
                </a:solidFill>
                <a:latin typeface="Calibri" charset="0"/>
              </a:rPr>
              <a:pPr eaLnBrk="1" hangingPunct="1"/>
              <a:t>69</a:t>
            </a:fld>
            <a:endParaRPr kumimoji="0" lang="zh-TW" altLang="en-US" sz="1200">
              <a:solidFill>
                <a:srgbClr val="898989"/>
              </a:solidFill>
              <a:latin typeface="Calibri" charset="0"/>
            </a:endParaRPr>
          </a:p>
        </p:txBody>
      </p:sp>
      <p:grpSp>
        <p:nvGrpSpPr>
          <p:cNvPr id="109570" name="Group 7"/>
          <p:cNvGrpSpPr>
            <a:grpSpLocks/>
          </p:cNvGrpSpPr>
          <p:nvPr/>
        </p:nvGrpSpPr>
        <p:grpSpPr bwMode="auto">
          <a:xfrm>
            <a:off x="2232025" y="1311275"/>
            <a:ext cx="2166938" cy="2165350"/>
            <a:chOff x="1216526" y="1243263"/>
            <a:chExt cx="2165684" cy="2165684"/>
          </a:xfrm>
        </p:grpSpPr>
        <p:sp>
          <p:nvSpPr>
            <p:cNvPr id="5" name="Oval 4"/>
            <p:cNvSpPr>
              <a:spLocks noChangeArrowheads="1"/>
            </p:cNvSpPr>
            <p:nvPr/>
          </p:nvSpPr>
          <p:spPr bwMode="auto">
            <a:xfrm>
              <a:off x="1216526" y="1243263"/>
              <a:ext cx="2165684" cy="2165684"/>
            </a:xfrm>
            <a:prstGeom prst="ellipse">
              <a:avLst/>
            </a:prstGeom>
            <a:solidFill>
              <a:srgbClr val="0000FF"/>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6" name="Oval 5"/>
            <p:cNvSpPr>
              <a:spLocks noChangeArrowheads="1"/>
            </p:cNvSpPr>
            <p:nvPr/>
          </p:nvSpPr>
          <p:spPr bwMode="auto">
            <a:xfrm>
              <a:off x="1519564" y="1546523"/>
              <a:ext cx="1559609" cy="1559165"/>
            </a:xfrm>
            <a:prstGeom prst="ellipse">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7" name="Oval 6"/>
            <p:cNvSpPr>
              <a:spLocks noChangeArrowheads="1"/>
            </p:cNvSpPr>
            <p:nvPr/>
          </p:nvSpPr>
          <p:spPr bwMode="auto">
            <a:xfrm>
              <a:off x="1909863" y="1937108"/>
              <a:ext cx="779011" cy="777995"/>
            </a:xfrm>
            <a:prstGeom prst="ellipse">
              <a:avLst/>
            </a:prstGeom>
            <a:solidFill>
              <a:srgbClr val="FF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sp>
        <p:nvSpPr>
          <p:cNvPr id="9" name="Oval 8"/>
          <p:cNvSpPr>
            <a:spLocks noChangeArrowheads="1"/>
          </p:cNvSpPr>
          <p:nvPr/>
        </p:nvSpPr>
        <p:spPr bwMode="auto">
          <a:xfrm>
            <a:off x="3265488" y="22860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0" name="Oval 9"/>
          <p:cNvSpPr>
            <a:spLocks noChangeArrowheads="1"/>
          </p:cNvSpPr>
          <p:nvPr/>
        </p:nvSpPr>
        <p:spPr bwMode="auto">
          <a:xfrm>
            <a:off x="3324225" y="2398713"/>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1" name="Oval 10"/>
          <p:cNvSpPr>
            <a:spLocks noChangeArrowheads="1"/>
          </p:cNvSpPr>
          <p:nvPr/>
        </p:nvSpPr>
        <p:spPr bwMode="auto">
          <a:xfrm>
            <a:off x="3208338" y="241617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nvGrpSpPr>
          <p:cNvPr id="109574" name="Group 11"/>
          <p:cNvGrpSpPr>
            <a:grpSpLocks/>
          </p:cNvGrpSpPr>
          <p:nvPr/>
        </p:nvGrpSpPr>
        <p:grpSpPr bwMode="auto">
          <a:xfrm>
            <a:off x="4783138" y="1308100"/>
            <a:ext cx="2165350" cy="2165350"/>
            <a:chOff x="1216526" y="1243263"/>
            <a:chExt cx="2165684" cy="2165684"/>
          </a:xfrm>
        </p:grpSpPr>
        <p:sp>
          <p:nvSpPr>
            <p:cNvPr id="13" name="Oval 12"/>
            <p:cNvSpPr>
              <a:spLocks noChangeArrowheads="1"/>
            </p:cNvSpPr>
            <p:nvPr/>
          </p:nvSpPr>
          <p:spPr bwMode="auto">
            <a:xfrm>
              <a:off x="1216526" y="1243263"/>
              <a:ext cx="2165684" cy="2165684"/>
            </a:xfrm>
            <a:prstGeom prst="ellipse">
              <a:avLst/>
            </a:prstGeom>
            <a:solidFill>
              <a:srgbClr val="0000FF"/>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4" name="Oval 13"/>
            <p:cNvSpPr>
              <a:spLocks noChangeArrowheads="1"/>
            </p:cNvSpPr>
            <p:nvPr/>
          </p:nvSpPr>
          <p:spPr bwMode="auto">
            <a:xfrm>
              <a:off x="1519785" y="1546523"/>
              <a:ext cx="1559165" cy="1559165"/>
            </a:xfrm>
            <a:prstGeom prst="ellipse">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5" name="Oval 14"/>
            <p:cNvSpPr>
              <a:spLocks noChangeArrowheads="1"/>
            </p:cNvSpPr>
            <p:nvPr/>
          </p:nvSpPr>
          <p:spPr bwMode="auto">
            <a:xfrm>
              <a:off x="1910370" y="1937108"/>
              <a:ext cx="777995" cy="777995"/>
            </a:xfrm>
            <a:prstGeom prst="ellipse">
              <a:avLst/>
            </a:prstGeom>
            <a:solidFill>
              <a:srgbClr val="FF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sp>
        <p:nvSpPr>
          <p:cNvPr id="16" name="Oval 15"/>
          <p:cNvSpPr>
            <a:spLocks noChangeArrowheads="1"/>
          </p:cNvSpPr>
          <p:nvPr/>
        </p:nvSpPr>
        <p:spPr bwMode="auto">
          <a:xfrm>
            <a:off x="6389688" y="2711450"/>
            <a:ext cx="92075"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7" name="Oval 16"/>
          <p:cNvSpPr>
            <a:spLocks noChangeArrowheads="1"/>
          </p:cNvSpPr>
          <p:nvPr/>
        </p:nvSpPr>
        <p:spPr bwMode="auto">
          <a:xfrm>
            <a:off x="6450013" y="282257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8" name="Oval 17"/>
          <p:cNvSpPr>
            <a:spLocks noChangeArrowheads="1"/>
          </p:cNvSpPr>
          <p:nvPr/>
        </p:nvSpPr>
        <p:spPr bwMode="auto">
          <a:xfrm>
            <a:off x="6334125" y="2841625"/>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nvGrpSpPr>
          <p:cNvPr id="109578" name="Group 18"/>
          <p:cNvGrpSpPr>
            <a:grpSpLocks/>
          </p:cNvGrpSpPr>
          <p:nvPr/>
        </p:nvGrpSpPr>
        <p:grpSpPr bwMode="auto">
          <a:xfrm>
            <a:off x="2249488" y="4203700"/>
            <a:ext cx="2165350" cy="2165350"/>
            <a:chOff x="1216526" y="1243263"/>
            <a:chExt cx="2165684" cy="2165684"/>
          </a:xfrm>
        </p:grpSpPr>
        <p:sp>
          <p:nvSpPr>
            <p:cNvPr id="20" name="Oval 19"/>
            <p:cNvSpPr>
              <a:spLocks noChangeArrowheads="1"/>
            </p:cNvSpPr>
            <p:nvPr/>
          </p:nvSpPr>
          <p:spPr bwMode="auto">
            <a:xfrm>
              <a:off x="1216526" y="1243263"/>
              <a:ext cx="2165684" cy="2165684"/>
            </a:xfrm>
            <a:prstGeom prst="ellipse">
              <a:avLst/>
            </a:prstGeom>
            <a:solidFill>
              <a:srgbClr val="0000FF"/>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1" name="Oval 20"/>
            <p:cNvSpPr>
              <a:spLocks noChangeArrowheads="1"/>
            </p:cNvSpPr>
            <p:nvPr/>
          </p:nvSpPr>
          <p:spPr bwMode="auto">
            <a:xfrm>
              <a:off x="1519785" y="1546523"/>
              <a:ext cx="1559165" cy="1559165"/>
            </a:xfrm>
            <a:prstGeom prst="ellipse">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2" name="Oval 21"/>
            <p:cNvSpPr>
              <a:spLocks noChangeArrowheads="1"/>
            </p:cNvSpPr>
            <p:nvPr/>
          </p:nvSpPr>
          <p:spPr bwMode="auto">
            <a:xfrm>
              <a:off x="1910370" y="1937108"/>
              <a:ext cx="777995" cy="777995"/>
            </a:xfrm>
            <a:prstGeom prst="ellipse">
              <a:avLst/>
            </a:prstGeom>
            <a:solidFill>
              <a:srgbClr val="FF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sp>
        <p:nvSpPr>
          <p:cNvPr id="23" name="Oval 22"/>
          <p:cNvSpPr>
            <a:spLocks noChangeArrowheads="1"/>
          </p:cNvSpPr>
          <p:nvPr/>
        </p:nvSpPr>
        <p:spPr bwMode="auto">
          <a:xfrm>
            <a:off x="3105150" y="48148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4" name="Oval 23"/>
          <p:cNvSpPr>
            <a:spLocks noChangeArrowheads="1"/>
          </p:cNvSpPr>
          <p:nvPr/>
        </p:nvSpPr>
        <p:spPr bwMode="auto">
          <a:xfrm>
            <a:off x="3524250" y="544353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5" name="Oval 24"/>
          <p:cNvSpPr>
            <a:spLocks noChangeArrowheads="1"/>
          </p:cNvSpPr>
          <p:nvPr/>
        </p:nvSpPr>
        <p:spPr bwMode="auto">
          <a:xfrm>
            <a:off x="2824163" y="5218113"/>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nvGrpSpPr>
          <p:cNvPr id="109582" name="Group 25"/>
          <p:cNvGrpSpPr>
            <a:grpSpLocks/>
          </p:cNvGrpSpPr>
          <p:nvPr/>
        </p:nvGrpSpPr>
        <p:grpSpPr bwMode="auto">
          <a:xfrm>
            <a:off x="4794250" y="4195763"/>
            <a:ext cx="2165350" cy="2165350"/>
            <a:chOff x="1216526" y="1243263"/>
            <a:chExt cx="2165684" cy="2165684"/>
          </a:xfrm>
        </p:grpSpPr>
        <p:sp>
          <p:nvSpPr>
            <p:cNvPr id="27" name="Oval 26"/>
            <p:cNvSpPr>
              <a:spLocks noChangeArrowheads="1"/>
            </p:cNvSpPr>
            <p:nvPr/>
          </p:nvSpPr>
          <p:spPr bwMode="auto">
            <a:xfrm>
              <a:off x="1216526" y="1243263"/>
              <a:ext cx="2165684" cy="2165684"/>
            </a:xfrm>
            <a:prstGeom prst="ellipse">
              <a:avLst/>
            </a:prstGeom>
            <a:solidFill>
              <a:srgbClr val="0000FF"/>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8" name="Oval 27"/>
            <p:cNvSpPr>
              <a:spLocks noChangeArrowheads="1"/>
            </p:cNvSpPr>
            <p:nvPr/>
          </p:nvSpPr>
          <p:spPr bwMode="auto">
            <a:xfrm>
              <a:off x="1519786" y="1546522"/>
              <a:ext cx="1559165" cy="1559165"/>
            </a:xfrm>
            <a:prstGeom prst="ellipse">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9" name="Oval 28"/>
            <p:cNvSpPr>
              <a:spLocks noChangeArrowheads="1"/>
            </p:cNvSpPr>
            <p:nvPr/>
          </p:nvSpPr>
          <p:spPr bwMode="auto">
            <a:xfrm>
              <a:off x="1910371" y="1937107"/>
              <a:ext cx="777995" cy="777995"/>
            </a:xfrm>
            <a:prstGeom prst="ellipse">
              <a:avLst/>
            </a:prstGeom>
            <a:solidFill>
              <a:srgbClr val="FF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sp>
        <p:nvSpPr>
          <p:cNvPr id="30" name="Oval 29"/>
          <p:cNvSpPr>
            <a:spLocks noChangeArrowheads="1"/>
          </p:cNvSpPr>
          <p:nvPr/>
        </p:nvSpPr>
        <p:spPr bwMode="auto">
          <a:xfrm>
            <a:off x="6502400" y="50053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1" name="Oval 30"/>
          <p:cNvSpPr>
            <a:spLocks noChangeArrowheads="1"/>
          </p:cNvSpPr>
          <p:nvPr/>
        </p:nvSpPr>
        <p:spPr bwMode="auto">
          <a:xfrm>
            <a:off x="6408738" y="584517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2" name="Oval 31"/>
          <p:cNvSpPr>
            <a:spLocks noChangeArrowheads="1"/>
          </p:cNvSpPr>
          <p:nvPr/>
        </p:nvSpPr>
        <p:spPr bwMode="auto">
          <a:xfrm>
            <a:off x="5870575" y="54244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4" name="Oval 33"/>
          <p:cNvSpPr>
            <a:spLocks noChangeArrowheads="1"/>
          </p:cNvSpPr>
          <p:nvPr/>
        </p:nvSpPr>
        <p:spPr bwMode="auto">
          <a:xfrm>
            <a:off x="6621463" y="5275263"/>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5" name="Oval 34"/>
          <p:cNvSpPr>
            <a:spLocks noChangeArrowheads="1"/>
          </p:cNvSpPr>
          <p:nvPr/>
        </p:nvSpPr>
        <p:spPr bwMode="auto">
          <a:xfrm>
            <a:off x="6400800" y="54117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6" name="Oval 35"/>
          <p:cNvSpPr>
            <a:spLocks noChangeArrowheads="1"/>
          </p:cNvSpPr>
          <p:nvPr/>
        </p:nvSpPr>
        <p:spPr bwMode="auto">
          <a:xfrm>
            <a:off x="6164263" y="5630863"/>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7" name="Oval 36"/>
          <p:cNvSpPr>
            <a:spLocks noChangeArrowheads="1"/>
          </p:cNvSpPr>
          <p:nvPr/>
        </p:nvSpPr>
        <p:spPr bwMode="auto">
          <a:xfrm>
            <a:off x="6164263" y="514032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8" name="Oval 37"/>
          <p:cNvSpPr>
            <a:spLocks noChangeArrowheads="1"/>
          </p:cNvSpPr>
          <p:nvPr/>
        </p:nvSpPr>
        <p:spPr bwMode="auto">
          <a:xfrm>
            <a:off x="6621463" y="564832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9" name="Oval 38"/>
          <p:cNvSpPr>
            <a:spLocks noChangeArrowheads="1"/>
          </p:cNvSpPr>
          <p:nvPr/>
        </p:nvSpPr>
        <p:spPr bwMode="auto">
          <a:xfrm>
            <a:off x="6080125" y="6037263"/>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0" name="Oval 39"/>
          <p:cNvSpPr>
            <a:spLocks noChangeArrowheads="1"/>
          </p:cNvSpPr>
          <p:nvPr/>
        </p:nvSpPr>
        <p:spPr bwMode="auto">
          <a:xfrm>
            <a:off x="5757863" y="585152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1" name="Oval 40"/>
          <p:cNvSpPr>
            <a:spLocks noChangeArrowheads="1"/>
          </p:cNvSpPr>
          <p:nvPr/>
        </p:nvSpPr>
        <p:spPr bwMode="auto">
          <a:xfrm>
            <a:off x="6432550" y="2974975"/>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2" name="Oval 41"/>
          <p:cNvSpPr>
            <a:spLocks noChangeArrowheads="1"/>
          </p:cNvSpPr>
          <p:nvPr/>
        </p:nvSpPr>
        <p:spPr bwMode="auto">
          <a:xfrm>
            <a:off x="6551613" y="277177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3" name="Oval 42"/>
          <p:cNvSpPr>
            <a:spLocks noChangeArrowheads="1"/>
          </p:cNvSpPr>
          <p:nvPr/>
        </p:nvSpPr>
        <p:spPr bwMode="auto">
          <a:xfrm>
            <a:off x="6534150" y="2924175"/>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4" name="Oval 43"/>
          <p:cNvSpPr>
            <a:spLocks noChangeArrowheads="1"/>
          </p:cNvSpPr>
          <p:nvPr/>
        </p:nvSpPr>
        <p:spPr bwMode="auto">
          <a:xfrm>
            <a:off x="6483350" y="27051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5" name="Oval 44"/>
          <p:cNvSpPr>
            <a:spLocks noChangeArrowheads="1"/>
          </p:cNvSpPr>
          <p:nvPr/>
        </p:nvSpPr>
        <p:spPr bwMode="auto">
          <a:xfrm>
            <a:off x="6316663" y="272415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6" name="Oval 45"/>
          <p:cNvSpPr>
            <a:spLocks noChangeArrowheads="1"/>
          </p:cNvSpPr>
          <p:nvPr/>
        </p:nvSpPr>
        <p:spPr bwMode="auto">
          <a:xfrm>
            <a:off x="6283325" y="29098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7" name="Oval 46"/>
          <p:cNvSpPr>
            <a:spLocks noChangeArrowheads="1"/>
          </p:cNvSpPr>
          <p:nvPr/>
        </p:nvSpPr>
        <p:spPr bwMode="auto">
          <a:xfrm>
            <a:off x="6364288" y="29591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8" name="Oval 47"/>
          <p:cNvSpPr>
            <a:spLocks noChangeArrowheads="1"/>
          </p:cNvSpPr>
          <p:nvPr/>
        </p:nvSpPr>
        <p:spPr bwMode="auto">
          <a:xfrm>
            <a:off x="3676650" y="54102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9" name="Oval 48"/>
          <p:cNvSpPr>
            <a:spLocks noChangeArrowheads="1"/>
          </p:cNvSpPr>
          <p:nvPr/>
        </p:nvSpPr>
        <p:spPr bwMode="auto">
          <a:xfrm>
            <a:off x="3027363" y="525145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0" name="Oval 49"/>
          <p:cNvSpPr>
            <a:spLocks noChangeArrowheads="1"/>
          </p:cNvSpPr>
          <p:nvPr/>
        </p:nvSpPr>
        <p:spPr bwMode="auto">
          <a:xfrm>
            <a:off x="3044825" y="5573713"/>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1" name="Oval 50"/>
          <p:cNvSpPr>
            <a:spLocks noChangeArrowheads="1"/>
          </p:cNvSpPr>
          <p:nvPr/>
        </p:nvSpPr>
        <p:spPr bwMode="auto">
          <a:xfrm>
            <a:off x="3316288" y="565785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2" name="Oval 51"/>
          <p:cNvSpPr>
            <a:spLocks noChangeArrowheads="1"/>
          </p:cNvSpPr>
          <p:nvPr/>
        </p:nvSpPr>
        <p:spPr bwMode="auto">
          <a:xfrm>
            <a:off x="3478213" y="4814888"/>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3" name="Oval 52"/>
          <p:cNvSpPr>
            <a:spLocks noChangeArrowheads="1"/>
          </p:cNvSpPr>
          <p:nvPr/>
        </p:nvSpPr>
        <p:spPr bwMode="auto">
          <a:xfrm>
            <a:off x="3392488" y="5102225"/>
            <a:ext cx="92075"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4" name="Oval 53"/>
          <p:cNvSpPr>
            <a:spLocks noChangeArrowheads="1"/>
          </p:cNvSpPr>
          <p:nvPr/>
        </p:nvSpPr>
        <p:spPr bwMode="auto">
          <a:xfrm>
            <a:off x="3748088" y="5153025"/>
            <a:ext cx="92075"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5" name="Oval 54"/>
          <p:cNvSpPr>
            <a:spLocks noChangeArrowheads="1"/>
          </p:cNvSpPr>
          <p:nvPr/>
        </p:nvSpPr>
        <p:spPr bwMode="auto">
          <a:xfrm>
            <a:off x="3360738" y="2535238"/>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6" name="Oval 55"/>
          <p:cNvSpPr>
            <a:spLocks noChangeArrowheads="1"/>
          </p:cNvSpPr>
          <p:nvPr/>
        </p:nvSpPr>
        <p:spPr bwMode="auto">
          <a:xfrm>
            <a:off x="3429000" y="25527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7" name="Oval 56"/>
          <p:cNvSpPr>
            <a:spLocks noChangeArrowheads="1"/>
          </p:cNvSpPr>
          <p:nvPr/>
        </p:nvSpPr>
        <p:spPr bwMode="auto">
          <a:xfrm>
            <a:off x="3259138" y="25019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8" name="Oval 57"/>
          <p:cNvSpPr>
            <a:spLocks noChangeArrowheads="1"/>
          </p:cNvSpPr>
          <p:nvPr/>
        </p:nvSpPr>
        <p:spPr bwMode="auto">
          <a:xfrm>
            <a:off x="3417888" y="24384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9" name="Oval 58"/>
          <p:cNvSpPr>
            <a:spLocks noChangeArrowheads="1"/>
          </p:cNvSpPr>
          <p:nvPr/>
        </p:nvSpPr>
        <p:spPr bwMode="auto">
          <a:xfrm>
            <a:off x="3298825" y="22352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60" name="Oval 59"/>
          <p:cNvSpPr>
            <a:spLocks noChangeArrowheads="1"/>
          </p:cNvSpPr>
          <p:nvPr/>
        </p:nvSpPr>
        <p:spPr bwMode="auto">
          <a:xfrm>
            <a:off x="3214688" y="23368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61" name="Oval 60"/>
          <p:cNvSpPr>
            <a:spLocks noChangeArrowheads="1"/>
          </p:cNvSpPr>
          <p:nvPr/>
        </p:nvSpPr>
        <p:spPr bwMode="auto">
          <a:xfrm>
            <a:off x="3400425" y="22860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77" name="圓角矩形 39"/>
          <p:cNvSpPr/>
          <p:nvPr/>
        </p:nvSpPr>
        <p:spPr>
          <a:xfrm>
            <a:off x="133350" y="788988"/>
            <a:ext cx="4398963" cy="2820987"/>
          </a:xfrm>
          <a:prstGeom prst="roundRect">
            <a:avLst>
              <a:gd name="adj" fmla="val 7357"/>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78" name="圓角矩形 39"/>
          <p:cNvSpPr/>
          <p:nvPr/>
        </p:nvSpPr>
        <p:spPr>
          <a:xfrm>
            <a:off x="112713" y="3708400"/>
            <a:ext cx="4405312" cy="2820988"/>
          </a:xfrm>
          <a:prstGeom prst="roundRect">
            <a:avLst>
              <a:gd name="adj" fmla="val 7357"/>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79" name="圓角矩形 39"/>
          <p:cNvSpPr/>
          <p:nvPr/>
        </p:nvSpPr>
        <p:spPr>
          <a:xfrm>
            <a:off x="4643438" y="833438"/>
            <a:ext cx="4398962" cy="2820987"/>
          </a:xfrm>
          <a:prstGeom prst="roundRect">
            <a:avLst>
              <a:gd name="adj" fmla="val 7357"/>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80" name="圓角矩形 39"/>
          <p:cNvSpPr/>
          <p:nvPr/>
        </p:nvSpPr>
        <p:spPr>
          <a:xfrm>
            <a:off x="4610100" y="3713163"/>
            <a:ext cx="4397375" cy="2820987"/>
          </a:xfrm>
          <a:prstGeom prst="roundRect">
            <a:avLst>
              <a:gd name="adj" fmla="val 7357"/>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Tree>
    <p:extLst>
      <p:ext uri="{BB962C8B-B14F-4D97-AF65-F5344CB8AC3E}">
        <p14:creationId xmlns:p14="http://schemas.microsoft.com/office/powerpoint/2010/main" val="2147353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289B7386-361A-2B45-9F6B-60B7BCE91812}" type="slidenum">
              <a:rPr kumimoji="0" lang="zh-TW" altLang="en-US">
                <a:solidFill>
                  <a:srgbClr val="898989"/>
                </a:solidFill>
                <a:latin typeface="Calibri" charset="0"/>
              </a:rPr>
              <a:pPr eaLnBrk="1" hangingPunct="1"/>
              <a:t>7</a:t>
            </a:fld>
            <a:endParaRPr kumimoji="0" lang="zh-TW" altLang="en-US">
              <a:solidFill>
                <a:srgbClr val="898989"/>
              </a:solidFill>
              <a:latin typeface="Calibri" charset="0"/>
            </a:endParaRPr>
          </a:p>
        </p:txBody>
      </p:sp>
      <p:sp>
        <p:nvSpPr>
          <p:cNvPr id="8195" name="Title 1"/>
          <p:cNvSpPr>
            <a:spLocks noGrp="1"/>
          </p:cNvSpPr>
          <p:nvPr>
            <p:ph type="title"/>
          </p:nvPr>
        </p:nvSpPr>
        <p:spPr>
          <a:xfrm>
            <a:off x="457200" y="115888"/>
            <a:ext cx="8229600" cy="3154362"/>
          </a:xfrm>
        </p:spPr>
        <p:txBody>
          <a:bodyPr/>
          <a:lstStyle/>
          <a:p>
            <a:r>
              <a:rPr lang="en-US" altLang="zh-TW" sz="9600">
                <a:solidFill>
                  <a:srgbClr val="FF0000"/>
                </a:solidFill>
                <a:latin typeface="Calibri" charset="0"/>
                <a:ea typeface="標楷體" charset="-120"/>
              </a:rPr>
              <a:t>Data Scientist</a:t>
            </a:r>
            <a:br>
              <a:rPr lang="en-US" altLang="zh-TW" sz="9600">
                <a:solidFill>
                  <a:srgbClr val="FF0000"/>
                </a:solidFill>
                <a:latin typeface="Calibri" charset="0"/>
                <a:ea typeface="標楷體" charset="-120"/>
              </a:rPr>
            </a:br>
            <a:r>
              <a:rPr lang="zh-TW" altLang="en-US" sz="11000">
                <a:solidFill>
                  <a:srgbClr val="FF0000"/>
                </a:solidFill>
                <a:latin typeface="Calibri" charset="0"/>
                <a:ea typeface="標楷體" charset="-120"/>
              </a:rPr>
              <a:t>資料科學家</a:t>
            </a:r>
            <a:endParaRPr lang="en-US" altLang="zh-TW" sz="11000">
              <a:solidFill>
                <a:srgbClr val="FF0000"/>
              </a:solidFill>
              <a:latin typeface="Calibri" charset="0"/>
              <a:ea typeface="標楷體" charset="-120"/>
            </a:endParaRPr>
          </a:p>
        </p:txBody>
      </p:sp>
      <p:pic>
        <p:nvPicPr>
          <p:cNvPr id="819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32063" y="3213100"/>
            <a:ext cx="407987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2286000" y="6602413"/>
            <a:ext cx="4572000" cy="246062"/>
          </a:xfrm>
          <a:prstGeom prst="rect">
            <a:avLst/>
          </a:prstGeom>
        </p:spPr>
        <p:txBody>
          <a:bodyPr>
            <a:spAutoFit/>
          </a:bodyPr>
          <a:lstStyle/>
          <a:p>
            <a:pPr algn="ctr">
              <a:defRPr/>
            </a:pPr>
            <a:r>
              <a:rPr lang="en-US" altLang="zh-TW" sz="1000" dirty="0">
                <a:solidFill>
                  <a:schemeClr val="bg1">
                    <a:lumMod val="75000"/>
                  </a:schemeClr>
                </a:solidFill>
              </a:rPr>
              <a:t>Source: http://www.ibmbigdatahub.com/infographic/what-makes-data-scientist</a:t>
            </a:r>
            <a:endParaRPr lang="zh-TW" altLang="en-US" sz="1000" dirty="0">
              <a:solidFill>
                <a:schemeClr val="bg1">
                  <a:lumMod val="75000"/>
                </a:schemeClr>
              </a:solidFill>
            </a:endParaRPr>
          </a:p>
        </p:txBody>
      </p:sp>
    </p:spTree>
    <p:extLst>
      <p:ext uri="{BB962C8B-B14F-4D97-AF65-F5344CB8AC3E}">
        <p14:creationId xmlns:p14="http://schemas.microsoft.com/office/powerpoint/2010/main" val="15760760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a:xfrm>
            <a:off x="609600" y="0"/>
            <a:ext cx="8229600" cy="701675"/>
          </a:xfrm>
        </p:spPr>
        <p:txBody>
          <a:bodyPr/>
          <a:lstStyle/>
          <a:p>
            <a:r>
              <a:rPr lang="en-US" altLang="zh-TW">
                <a:solidFill>
                  <a:schemeClr val="tx2"/>
                </a:solidFill>
                <a:latin typeface="Calibri" charset="0"/>
                <a:ea typeface="標楷體" charset="-120"/>
              </a:rPr>
              <a:t>Accuracy vs. Precision</a:t>
            </a:r>
          </a:p>
        </p:txBody>
      </p:sp>
      <p:sp>
        <p:nvSpPr>
          <p:cNvPr id="110594" name="Slide Number Placeholder 3"/>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10315FF7-7CE8-3A46-A50F-9566144AACFF}" type="slidenum">
              <a:rPr kumimoji="0" lang="zh-TW" altLang="en-US" sz="1200">
                <a:solidFill>
                  <a:srgbClr val="898989"/>
                </a:solidFill>
                <a:latin typeface="Calibri" charset="0"/>
              </a:rPr>
              <a:pPr eaLnBrk="1" hangingPunct="1"/>
              <a:t>70</a:t>
            </a:fld>
            <a:endParaRPr kumimoji="0" lang="zh-TW" altLang="en-US" sz="1200">
              <a:solidFill>
                <a:srgbClr val="898989"/>
              </a:solidFill>
              <a:latin typeface="Calibri" charset="0"/>
            </a:endParaRPr>
          </a:p>
        </p:txBody>
      </p:sp>
      <p:grpSp>
        <p:nvGrpSpPr>
          <p:cNvPr id="110595" name="Group 7"/>
          <p:cNvGrpSpPr>
            <a:grpSpLocks/>
          </p:cNvGrpSpPr>
          <p:nvPr/>
        </p:nvGrpSpPr>
        <p:grpSpPr bwMode="auto">
          <a:xfrm>
            <a:off x="2232025" y="1311275"/>
            <a:ext cx="2166938" cy="2165350"/>
            <a:chOff x="1216526" y="1243263"/>
            <a:chExt cx="2165684" cy="2165684"/>
          </a:xfrm>
        </p:grpSpPr>
        <p:sp>
          <p:nvSpPr>
            <p:cNvPr id="5" name="Oval 4"/>
            <p:cNvSpPr>
              <a:spLocks noChangeArrowheads="1"/>
            </p:cNvSpPr>
            <p:nvPr/>
          </p:nvSpPr>
          <p:spPr bwMode="auto">
            <a:xfrm>
              <a:off x="1216526" y="1243263"/>
              <a:ext cx="2165684" cy="2165684"/>
            </a:xfrm>
            <a:prstGeom prst="ellipse">
              <a:avLst/>
            </a:prstGeom>
            <a:solidFill>
              <a:srgbClr val="0000FF"/>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6" name="Oval 5"/>
            <p:cNvSpPr>
              <a:spLocks noChangeArrowheads="1"/>
            </p:cNvSpPr>
            <p:nvPr/>
          </p:nvSpPr>
          <p:spPr bwMode="auto">
            <a:xfrm>
              <a:off x="1519564" y="1546523"/>
              <a:ext cx="1559609" cy="1559165"/>
            </a:xfrm>
            <a:prstGeom prst="ellipse">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7" name="Oval 6"/>
            <p:cNvSpPr>
              <a:spLocks noChangeArrowheads="1"/>
            </p:cNvSpPr>
            <p:nvPr/>
          </p:nvSpPr>
          <p:spPr bwMode="auto">
            <a:xfrm>
              <a:off x="1909863" y="1937108"/>
              <a:ext cx="779011" cy="777995"/>
            </a:xfrm>
            <a:prstGeom prst="ellipse">
              <a:avLst/>
            </a:prstGeom>
            <a:solidFill>
              <a:srgbClr val="FF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sp>
        <p:nvSpPr>
          <p:cNvPr id="9" name="Oval 8"/>
          <p:cNvSpPr>
            <a:spLocks noChangeArrowheads="1"/>
          </p:cNvSpPr>
          <p:nvPr/>
        </p:nvSpPr>
        <p:spPr bwMode="auto">
          <a:xfrm>
            <a:off x="3265488" y="22860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0" name="Oval 9"/>
          <p:cNvSpPr>
            <a:spLocks noChangeArrowheads="1"/>
          </p:cNvSpPr>
          <p:nvPr/>
        </p:nvSpPr>
        <p:spPr bwMode="auto">
          <a:xfrm>
            <a:off x="3324225" y="2398713"/>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1" name="Oval 10"/>
          <p:cNvSpPr>
            <a:spLocks noChangeArrowheads="1"/>
          </p:cNvSpPr>
          <p:nvPr/>
        </p:nvSpPr>
        <p:spPr bwMode="auto">
          <a:xfrm>
            <a:off x="3208338" y="241617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nvGrpSpPr>
          <p:cNvPr id="110599" name="Group 11"/>
          <p:cNvGrpSpPr>
            <a:grpSpLocks/>
          </p:cNvGrpSpPr>
          <p:nvPr/>
        </p:nvGrpSpPr>
        <p:grpSpPr bwMode="auto">
          <a:xfrm>
            <a:off x="4783138" y="1308100"/>
            <a:ext cx="2165350" cy="2165350"/>
            <a:chOff x="1216526" y="1243263"/>
            <a:chExt cx="2165684" cy="2165684"/>
          </a:xfrm>
        </p:grpSpPr>
        <p:sp>
          <p:nvSpPr>
            <p:cNvPr id="13" name="Oval 12"/>
            <p:cNvSpPr>
              <a:spLocks noChangeArrowheads="1"/>
            </p:cNvSpPr>
            <p:nvPr/>
          </p:nvSpPr>
          <p:spPr bwMode="auto">
            <a:xfrm>
              <a:off x="1216526" y="1243263"/>
              <a:ext cx="2165684" cy="2165684"/>
            </a:xfrm>
            <a:prstGeom prst="ellipse">
              <a:avLst/>
            </a:prstGeom>
            <a:solidFill>
              <a:srgbClr val="0000FF"/>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4" name="Oval 13"/>
            <p:cNvSpPr>
              <a:spLocks noChangeArrowheads="1"/>
            </p:cNvSpPr>
            <p:nvPr/>
          </p:nvSpPr>
          <p:spPr bwMode="auto">
            <a:xfrm>
              <a:off x="1519785" y="1546523"/>
              <a:ext cx="1559165" cy="1559165"/>
            </a:xfrm>
            <a:prstGeom prst="ellipse">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5" name="Oval 14"/>
            <p:cNvSpPr>
              <a:spLocks noChangeArrowheads="1"/>
            </p:cNvSpPr>
            <p:nvPr/>
          </p:nvSpPr>
          <p:spPr bwMode="auto">
            <a:xfrm>
              <a:off x="1910370" y="1937108"/>
              <a:ext cx="777995" cy="777995"/>
            </a:xfrm>
            <a:prstGeom prst="ellipse">
              <a:avLst/>
            </a:prstGeom>
            <a:solidFill>
              <a:srgbClr val="FF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sp>
        <p:nvSpPr>
          <p:cNvPr id="16" name="Oval 15"/>
          <p:cNvSpPr>
            <a:spLocks noChangeArrowheads="1"/>
          </p:cNvSpPr>
          <p:nvPr/>
        </p:nvSpPr>
        <p:spPr bwMode="auto">
          <a:xfrm>
            <a:off x="6389688" y="2711450"/>
            <a:ext cx="92075"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7" name="Oval 16"/>
          <p:cNvSpPr>
            <a:spLocks noChangeArrowheads="1"/>
          </p:cNvSpPr>
          <p:nvPr/>
        </p:nvSpPr>
        <p:spPr bwMode="auto">
          <a:xfrm>
            <a:off x="6450013" y="282257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8" name="Oval 17"/>
          <p:cNvSpPr>
            <a:spLocks noChangeArrowheads="1"/>
          </p:cNvSpPr>
          <p:nvPr/>
        </p:nvSpPr>
        <p:spPr bwMode="auto">
          <a:xfrm>
            <a:off x="6334125" y="2841625"/>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nvGrpSpPr>
          <p:cNvPr id="110603" name="Group 18"/>
          <p:cNvGrpSpPr>
            <a:grpSpLocks/>
          </p:cNvGrpSpPr>
          <p:nvPr/>
        </p:nvGrpSpPr>
        <p:grpSpPr bwMode="auto">
          <a:xfrm>
            <a:off x="2249488" y="4203700"/>
            <a:ext cx="2165350" cy="2165350"/>
            <a:chOff x="1216526" y="1243263"/>
            <a:chExt cx="2165684" cy="2165684"/>
          </a:xfrm>
        </p:grpSpPr>
        <p:sp>
          <p:nvSpPr>
            <p:cNvPr id="20" name="Oval 19"/>
            <p:cNvSpPr>
              <a:spLocks noChangeArrowheads="1"/>
            </p:cNvSpPr>
            <p:nvPr/>
          </p:nvSpPr>
          <p:spPr bwMode="auto">
            <a:xfrm>
              <a:off x="1216526" y="1243263"/>
              <a:ext cx="2165684" cy="2165684"/>
            </a:xfrm>
            <a:prstGeom prst="ellipse">
              <a:avLst/>
            </a:prstGeom>
            <a:solidFill>
              <a:srgbClr val="0000FF"/>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1" name="Oval 20"/>
            <p:cNvSpPr>
              <a:spLocks noChangeArrowheads="1"/>
            </p:cNvSpPr>
            <p:nvPr/>
          </p:nvSpPr>
          <p:spPr bwMode="auto">
            <a:xfrm>
              <a:off x="1519785" y="1546523"/>
              <a:ext cx="1559165" cy="1559165"/>
            </a:xfrm>
            <a:prstGeom prst="ellipse">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2" name="Oval 21"/>
            <p:cNvSpPr>
              <a:spLocks noChangeArrowheads="1"/>
            </p:cNvSpPr>
            <p:nvPr/>
          </p:nvSpPr>
          <p:spPr bwMode="auto">
            <a:xfrm>
              <a:off x="1910370" y="1937108"/>
              <a:ext cx="777995" cy="777995"/>
            </a:xfrm>
            <a:prstGeom prst="ellipse">
              <a:avLst/>
            </a:prstGeom>
            <a:solidFill>
              <a:srgbClr val="FF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sp>
        <p:nvSpPr>
          <p:cNvPr id="23" name="Oval 22"/>
          <p:cNvSpPr>
            <a:spLocks noChangeArrowheads="1"/>
          </p:cNvSpPr>
          <p:nvPr/>
        </p:nvSpPr>
        <p:spPr bwMode="auto">
          <a:xfrm>
            <a:off x="3105150" y="48148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4" name="Oval 23"/>
          <p:cNvSpPr>
            <a:spLocks noChangeArrowheads="1"/>
          </p:cNvSpPr>
          <p:nvPr/>
        </p:nvSpPr>
        <p:spPr bwMode="auto">
          <a:xfrm>
            <a:off x="3524250" y="544353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5" name="Oval 24"/>
          <p:cNvSpPr>
            <a:spLocks noChangeArrowheads="1"/>
          </p:cNvSpPr>
          <p:nvPr/>
        </p:nvSpPr>
        <p:spPr bwMode="auto">
          <a:xfrm>
            <a:off x="2824163" y="5218113"/>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nvGrpSpPr>
          <p:cNvPr id="110607" name="Group 25"/>
          <p:cNvGrpSpPr>
            <a:grpSpLocks/>
          </p:cNvGrpSpPr>
          <p:nvPr/>
        </p:nvGrpSpPr>
        <p:grpSpPr bwMode="auto">
          <a:xfrm>
            <a:off x="4794250" y="4195763"/>
            <a:ext cx="2165350" cy="2165350"/>
            <a:chOff x="1216526" y="1243263"/>
            <a:chExt cx="2165684" cy="2165684"/>
          </a:xfrm>
        </p:grpSpPr>
        <p:sp>
          <p:nvSpPr>
            <p:cNvPr id="27" name="Oval 26"/>
            <p:cNvSpPr>
              <a:spLocks noChangeArrowheads="1"/>
            </p:cNvSpPr>
            <p:nvPr/>
          </p:nvSpPr>
          <p:spPr bwMode="auto">
            <a:xfrm>
              <a:off x="1216526" y="1243263"/>
              <a:ext cx="2165684" cy="2165684"/>
            </a:xfrm>
            <a:prstGeom prst="ellipse">
              <a:avLst/>
            </a:prstGeom>
            <a:solidFill>
              <a:srgbClr val="0000FF"/>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8" name="Oval 27"/>
            <p:cNvSpPr>
              <a:spLocks noChangeArrowheads="1"/>
            </p:cNvSpPr>
            <p:nvPr/>
          </p:nvSpPr>
          <p:spPr bwMode="auto">
            <a:xfrm>
              <a:off x="1519786" y="1546522"/>
              <a:ext cx="1559165" cy="1559165"/>
            </a:xfrm>
            <a:prstGeom prst="ellipse">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9" name="Oval 28"/>
            <p:cNvSpPr>
              <a:spLocks noChangeArrowheads="1"/>
            </p:cNvSpPr>
            <p:nvPr/>
          </p:nvSpPr>
          <p:spPr bwMode="auto">
            <a:xfrm>
              <a:off x="1910371" y="1937107"/>
              <a:ext cx="777995" cy="777995"/>
            </a:xfrm>
            <a:prstGeom prst="ellipse">
              <a:avLst/>
            </a:prstGeom>
            <a:solidFill>
              <a:srgbClr val="FF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sp>
        <p:nvSpPr>
          <p:cNvPr id="30" name="Oval 29"/>
          <p:cNvSpPr>
            <a:spLocks noChangeArrowheads="1"/>
          </p:cNvSpPr>
          <p:nvPr/>
        </p:nvSpPr>
        <p:spPr bwMode="auto">
          <a:xfrm>
            <a:off x="6502400" y="50053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1" name="Oval 30"/>
          <p:cNvSpPr>
            <a:spLocks noChangeArrowheads="1"/>
          </p:cNvSpPr>
          <p:nvPr/>
        </p:nvSpPr>
        <p:spPr bwMode="auto">
          <a:xfrm>
            <a:off x="6408738" y="584517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2" name="Oval 31"/>
          <p:cNvSpPr>
            <a:spLocks noChangeArrowheads="1"/>
          </p:cNvSpPr>
          <p:nvPr/>
        </p:nvSpPr>
        <p:spPr bwMode="auto">
          <a:xfrm>
            <a:off x="5870575" y="54244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4" name="Oval 33"/>
          <p:cNvSpPr>
            <a:spLocks noChangeArrowheads="1"/>
          </p:cNvSpPr>
          <p:nvPr/>
        </p:nvSpPr>
        <p:spPr bwMode="auto">
          <a:xfrm>
            <a:off x="6621463" y="5275263"/>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5" name="Oval 34"/>
          <p:cNvSpPr>
            <a:spLocks noChangeArrowheads="1"/>
          </p:cNvSpPr>
          <p:nvPr/>
        </p:nvSpPr>
        <p:spPr bwMode="auto">
          <a:xfrm>
            <a:off x="6400800" y="54117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6" name="Oval 35"/>
          <p:cNvSpPr>
            <a:spLocks noChangeArrowheads="1"/>
          </p:cNvSpPr>
          <p:nvPr/>
        </p:nvSpPr>
        <p:spPr bwMode="auto">
          <a:xfrm>
            <a:off x="6164263" y="5630863"/>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7" name="Oval 36"/>
          <p:cNvSpPr>
            <a:spLocks noChangeArrowheads="1"/>
          </p:cNvSpPr>
          <p:nvPr/>
        </p:nvSpPr>
        <p:spPr bwMode="auto">
          <a:xfrm>
            <a:off x="6164263" y="514032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8" name="Oval 37"/>
          <p:cNvSpPr>
            <a:spLocks noChangeArrowheads="1"/>
          </p:cNvSpPr>
          <p:nvPr/>
        </p:nvSpPr>
        <p:spPr bwMode="auto">
          <a:xfrm>
            <a:off x="6621463" y="564832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9" name="Oval 38"/>
          <p:cNvSpPr>
            <a:spLocks noChangeArrowheads="1"/>
          </p:cNvSpPr>
          <p:nvPr/>
        </p:nvSpPr>
        <p:spPr bwMode="auto">
          <a:xfrm>
            <a:off x="6080125" y="6037263"/>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0" name="Oval 39"/>
          <p:cNvSpPr>
            <a:spLocks noChangeArrowheads="1"/>
          </p:cNvSpPr>
          <p:nvPr/>
        </p:nvSpPr>
        <p:spPr bwMode="auto">
          <a:xfrm>
            <a:off x="5757863" y="585152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1" name="Oval 40"/>
          <p:cNvSpPr>
            <a:spLocks noChangeArrowheads="1"/>
          </p:cNvSpPr>
          <p:nvPr/>
        </p:nvSpPr>
        <p:spPr bwMode="auto">
          <a:xfrm>
            <a:off x="6432550" y="2974975"/>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2" name="Oval 41"/>
          <p:cNvSpPr>
            <a:spLocks noChangeArrowheads="1"/>
          </p:cNvSpPr>
          <p:nvPr/>
        </p:nvSpPr>
        <p:spPr bwMode="auto">
          <a:xfrm>
            <a:off x="6551613" y="277177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3" name="Oval 42"/>
          <p:cNvSpPr>
            <a:spLocks noChangeArrowheads="1"/>
          </p:cNvSpPr>
          <p:nvPr/>
        </p:nvSpPr>
        <p:spPr bwMode="auto">
          <a:xfrm>
            <a:off x="6534150" y="2924175"/>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4" name="Oval 43"/>
          <p:cNvSpPr>
            <a:spLocks noChangeArrowheads="1"/>
          </p:cNvSpPr>
          <p:nvPr/>
        </p:nvSpPr>
        <p:spPr bwMode="auto">
          <a:xfrm>
            <a:off x="6483350" y="27051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5" name="Oval 44"/>
          <p:cNvSpPr>
            <a:spLocks noChangeArrowheads="1"/>
          </p:cNvSpPr>
          <p:nvPr/>
        </p:nvSpPr>
        <p:spPr bwMode="auto">
          <a:xfrm>
            <a:off x="6316663" y="272415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6" name="Oval 45"/>
          <p:cNvSpPr>
            <a:spLocks noChangeArrowheads="1"/>
          </p:cNvSpPr>
          <p:nvPr/>
        </p:nvSpPr>
        <p:spPr bwMode="auto">
          <a:xfrm>
            <a:off x="6283325" y="29098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7" name="Oval 46"/>
          <p:cNvSpPr>
            <a:spLocks noChangeArrowheads="1"/>
          </p:cNvSpPr>
          <p:nvPr/>
        </p:nvSpPr>
        <p:spPr bwMode="auto">
          <a:xfrm>
            <a:off x="6364288" y="29591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8" name="Oval 47"/>
          <p:cNvSpPr>
            <a:spLocks noChangeArrowheads="1"/>
          </p:cNvSpPr>
          <p:nvPr/>
        </p:nvSpPr>
        <p:spPr bwMode="auto">
          <a:xfrm>
            <a:off x="3676650" y="54102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9" name="Oval 48"/>
          <p:cNvSpPr>
            <a:spLocks noChangeArrowheads="1"/>
          </p:cNvSpPr>
          <p:nvPr/>
        </p:nvSpPr>
        <p:spPr bwMode="auto">
          <a:xfrm>
            <a:off x="3027363" y="525145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0" name="Oval 49"/>
          <p:cNvSpPr>
            <a:spLocks noChangeArrowheads="1"/>
          </p:cNvSpPr>
          <p:nvPr/>
        </p:nvSpPr>
        <p:spPr bwMode="auto">
          <a:xfrm>
            <a:off x="3044825" y="5573713"/>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1" name="Oval 50"/>
          <p:cNvSpPr>
            <a:spLocks noChangeArrowheads="1"/>
          </p:cNvSpPr>
          <p:nvPr/>
        </p:nvSpPr>
        <p:spPr bwMode="auto">
          <a:xfrm>
            <a:off x="3316288" y="565785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2" name="Oval 51"/>
          <p:cNvSpPr>
            <a:spLocks noChangeArrowheads="1"/>
          </p:cNvSpPr>
          <p:nvPr/>
        </p:nvSpPr>
        <p:spPr bwMode="auto">
          <a:xfrm>
            <a:off x="3478213" y="4814888"/>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3" name="Oval 52"/>
          <p:cNvSpPr>
            <a:spLocks noChangeArrowheads="1"/>
          </p:cNvSpPr>
          <p:nvPr/>
        </p:nvSpPr>
        <p:spPr bwMode="auto">
          <a:xfrm>
            <a:off x="3392488" y="5102225"/>
            <a:ext cx="92075"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4" name="Oval 53"/>
          <p:cNvSpPr>
            <a:spLocks noChangeArrowheads="1"/>
          </p:cNvSpPr>
          <p:nvPr/>
        </p:nvSpPr>
        <p:spPr bwMode="auto">
          <a:xfrm>
            <a:off x="3748088" y="5153025"/>
            <a:ext cx="92075"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5" name="Oval 54"/>
          <p:cNvSpPr>
            <a:spLocks noChangeArrowheads="1"/>
          </p:cNvSpPr>
          <p:nvPr/>
        </p:nvSpPr>
        <p:spPr bwMode="auto">
          <a:xfrm>
            <a:off x="3360738" y="2535238"/>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6" name="Oval 55"/>
          <p:cNvSpPr>
            <a:spLocks noChangeArrowheads="1"/>
          </p:cNvSpPr>
          <p:nvPr/>
        </p:nvSpPr>
        <p:spPr bwMode="auto">
          <a:xfrm>
            <a:off x="3429000" y="25527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7" name="Oval 56"/>
          <p:cNvSpPr>
            <a:spLocks noChangeArrowheads="1"/>
          </p:cNvSpPr>
          <p:nvPr/>
        </p:nvSpPr>
        <p:spPr bwMode="auto">
          <a:xfrm>
            <a:off x="3259138" y="25019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8" name="Oval 57"/>
          <p:cNvSpPr>
            <a:spLocks noChangeArrowheads="1"/>
          </p:cNvSpPr>
          <p:nvPr/>
        </p:nvSpPr>
        <p:spPr bwMode="auto">
          <a:xfrm>
            <a:off x="3417888" y="24384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9" name="Oval 58"/>
          <p:cNvSpPr>
            <a:spLocks noChangeArrowheads="1"/>
          </p:cNvSpPr>
          <p:nvPr/>
        </p:nvSpPr>
        <p:spPr bwMode="auto">
          <a:xfrm>
            <a:off x="3298825" y="22352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60" name="Oval 59"/>
          <p:cNvSpPr>
            <a:spLocks noChangeArrowheads="1"/>
          </p:cNvSpPr>
          <p:nvPr/>
        </p:nvSpPr>
        <p:spPr bwMode="auto">
          <a:xfrm>
            <a:off x="3214688" y="23368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61" name="Oval 60"/>
          <p:cNvSpPr>
            <a:spLocks noChangeArrowheads="1"/>
          </p:cNvSpPr>
          <p:nvPr/>
        </p:nvSpPr>
        <p:spPr bwMode="auto">
          <a:xfrm>
            <a:off x="3400425" y="22860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10639" name="文字方塊 47"/>
          <p:cNvSpPr txBox="1">
            <a:spLocks noChangeArrowheads="1"/>
          </p:cNvSpPr>
          <p:nvPr/>
        </p:nvSpPr>
        <p:spPr bwMode="auto">
          <a:xfrm>
            <a:off x="134938" y="1962150"/>
            <a:ext cx="1998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1F497D"/>
                </a:solidFill>
              </a:rPr>
              <a:t>High Accuracy</a:t>
            </a:r>
          </a:p>
          <a:p>
            <a:pPr eaLnBrk="1" hangingPunct="1"/>
            <a:r>
              <a:rPr lang="en-US" altLang="zh-TW" sz="2000" b="1">
                <a:solidFill>
                  <a:srgbClr val="1F497D"/>
                </a:solidFill>
              </a:rPr>
              <a:t>High Precision</a:t>
            </a:r>
            <a:endParaRPr lang="zh-TW" altLang="en-US" sz="2000" b="1">
              <a:solidFill>
                <a:srgbClr val="1F497D"/>
              </a:solidFill>
            </a:endParaRPr>
          </a:p>
        </p:txBody>
      </p:sp>
      <p:sp>
        <p:nvSpPr>
          <p:cNvPr id="110640" name="文字方塊 47"/>
          <p:cNvSpPr txBox="1">
            <a:spLocks noChangeArrowheads="1"/>
          </p:cNvSpPr>
          <p:nvPr/>
        </p:nvSpPr>
        <p:spPr bwMode="auto">
          <a:xfrm>
            <a:off x="134938" y="4959350"/>
            <a:ext cx="2117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1F497D"/>
                </a:solidFill>
              </a:rPr>
              <a:t>High Accuracy</a:t>
            </a:r>
          </a:p>
          <a:p>
            <a:pPr eaLnBrk="1" hangingPunct="1"/>
            <a:r>
              <a:rPr lang="en-US" altLang="zh-TW" sz="2000" b="1">
                <a:solidFill>
                  <a:srgbClr val="1F497D"/>
                </a:solidFill>
              </a:rPr>
              <a:t>Low Precision</a:t>
            </a:r>
            <a:endParaRPr lang="zh-TW" altLang="en-US" sz="2000" b="1">
              <a:solidFill>
                <a:srgbClr val="1F497D"/>
              </a:solidFill>
            </a:endParaRPr>
          </a:p>
        </p:txBody>
      </p:sp>
      <p:sp>
        <p:nvSpPr>
          <p:cNvPr id="110641" name="文字方塊 47"/>
          <p:cNvSpPr txBox="1">
            <a:spLocks noChangeArrowheads="1"/>
          </p:cNvSpPr>
          <p:nvPr/>
        </p:nvSpPr>
        <p:spPr bwMode="auto">
          <a:xfrm>
            <a:off x="7027863" y="1962150"/>
            <a:ext cx="2116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1F497D"/>
                </a:solidFill>
              </a:rPr>
              <a:t>Low Accuracy</a:t>
            </a:r>
          </a:p>
          <a:p>
            <a:pPr eaLnBrk="1" hangingPunct="1"/>
            <a:r>
              <a:rPr lang="en-US" altLang="zh-TW" sz="2000" b="1">
                <a:solidFill>
                  <a:srgbClr val="1F497D"/>
                </a:solidFill>
              </a:rPr>
              <a:t>High Precision</a:t>
            </a:r>
            <a:endParaRPr lang="zh-TW" altLang="en-US" sz="2000" b="1">
              <a:solidFill>
                <a:srgbClr val="1F497D"/>
              </a:solidFill>
            </a:endParaRPr>
          </a:p>
        </p:txBody>
      </p:sp>
      <p:sp>
        <p:nvSpPr>
          <p:cNvPr id="110642" name="文字方塊 47"/>
          <p:cNvSpPr txBox="1">
            <a:spLocks noChangeArrowheads="1"/>
          </p:cNvSpPr>
          <p:nvPr/>
        </p:nvSpPr>
        <p:spPr bwMode="auto">
          <a:xfrm>
            <a:off x="7027863" y="4959350"/>
            <a:ext cx="2116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1F497D"/>
                </a:solidFill>
              </a:rPr>
              <a:t>Low Accuracy</a:t>
            </a:r>
          </a:p>
          <a:p>
            <a:pPr eaLnBrk="1" hangingPunct="1"/>
            <a:r>
              <a:rPr lang="en-US" altLang="zh-TW" sz="2000" b="1">
                <a:solidFill>
                  <a:srgbClr val="1F497D"/>
                </a:solidFill>
              </a:rPr>
              <a:t>Low Precision</a:t>
            </a:r>
            <a:endParaRPr lang="zh-TW" altLang="en-US" sz="2000" b="1">
              <a:solidFill>
                <a:srgbClr val="1F497D"/>
              </a:solidFill>
            </a:endParaRPr>
          </a:p>
        </p:txBody>
      </p:sp>
      <p:sp>
        <p:nvSpPr>
          <p:cNvPr id="110643" name="文字方塊 47"/>
          <p:cNvSpPr txBox="1">
            <a:spLocks noChangeArrowheads="1"/>
          </p:cNvSpPr>
          <p:nvPr/>
        </p:nvSpPr>
        <p:spPr bwMode="auto">
          <a:xfrm>
            <a:off x="3081338" y="742950"/>
            <a:ext cx="593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3600" b="1">
                <a:solidFill>
                  <a:srgbClr val="984807"/>
                </a:solidFill>
              </a:rPr>
              <a:t>A</a:t>
            </a:r>
            <a:endParaRPr lang="zh-TW" altLang="en-US" sz="3600" b="1">
              <a:solidFill>
                <a:srgbClr val="984807"/>
              </a:solidFill>
            </a:endParaRPr>
          </a:p>
        </p:txBody>
      </p:sp>
      <p:sp>
        <p:nvSpPr>
          <p:cNvPr id="110644" name="文字方塊 47"/>
          <p:cNvSpPr txBox="1">
            <a:spLocks noChangeArrowheads="1"/>
          </p:cNvSpPr>
          <p:nvPr/>
        </p:nvSpPr>
        <p:spPr bwMode="auto">
          <a:xfrm>
            <a:off x="5656263" y="742950"/>
            <a:ext cx="592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3600" b="1">
                <a:solidFill>
                  <a:srgbClr val="984807"/>
                </a:solidFill>
              </a:rPr>
              <a:t>B</a:t>
            </a:r>
            <a:endParaRPr lang="zh-TW" altLang="en-US" sz="3600" b="1">
              <a:solidFill>
                <a:srgbClr val="984807"/>
              </a:solidFill>
            </a:endParaRPr>
          </a:p>
        </p:txBody>
      </p:sp>
      <p:sp>
        <p:nvSpPr>
          <p:cNvPr id="110645" name="文字方塊 47"/>
          <p:cNvSpPr txBox="1">
            <a:spLocks noChangeArrowheads="1"/>
          </p:cNvSpPr>
          <p:nvPr/>
        </p:nvSpPr>
        <p:spPr bwMode="auto">
          <a:xfrm>
            <a:off x="3046413" y="3635375"/>
            <a:ext cx="593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3600" b="1">
                <a:solidFill>
                  <a:srgbClr val="984807"/>
                </a:solidFill>
              </a:rPr>
              <a:t>C</a:t>
            </a:r>
            <a:endParaRPr lang="zh-TW" altLang="en-US" sz="3600" b="1">
              <a:solidFill>
                <a:srgbClr val="984807"/>
              </a:solidFill>
            </a:endParaRPr>
          </a:p>
        </p:txBody>
      </p:sp>
      <p:sp>
        <p:nvSpPr>
          <p:cNvPr id="110646" name="文字方塊 47"/>
          <p:cNvSpPr txBox="1">
            <a:spLocks noChangeArrowheads="1"/>
          </p:cNvSpPr>
          <p:nvPr/>
        </p:nvSpPr>
        <p:spPr bwMode="auto">
          <a:xfrm>
            <a:off x="5621338" y="3635375"/>
            <a:ext cx="592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3600" b="1">
                <a:solidFill>
                  <a:srgbClr val="984807"/>
                </a:solidFill>
              </a:rPr>
              <a:t>D</a:t>
            </a:r>
            <a:endParaRPr lang="zh-TW" altLang="en-US" sz="3600" b="1">
              <a:solidFill>
                <a:srgbClr val="984807"/>
              </a:solidFill>
            </a:endParaRPr>
          </a:p>
        </p:txBody>
      </p:sp>
      <p:sp>
        <p:nvSpPr>
          <p:cNvPr id="77" name="圓角矩形 39"/>
          <p:cNvSpPr/>
          <p:nvPr/>
        </p:nvSpPr>
        <p:spPr>
          <a:xfrm>
            <a:off x="133350" y="788988"/>
            <a:ext cx="4398963" cy="2820987"/>
          </a:xfrm>
          <a:prstGeom prst="roundRect">
            <a:avLst>
              <a:gd name="adj" fmla="val 7357"/>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78" name="圓角矩形 39"/>
          <p:cNvSpPr/>
          <p:nvPr/>
        </p:nvSpPr>
        <p:spPr>
          <a:xfrm>
            <a:off x="112713" y="3708400"/>
            <a:ext cx="4405312" cy="2820988"/>
          </a:xfrm>
          <a:prstGeom prst="roundRect">
            <a:avLst>
              <a:gd name="adj" fmla="val 7357"/>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79" name="圓角矩形 39"/>
          <p:cNvSpPr/>
          <p:nvPr/>
        </p:nvSpPr>
        <p:spPr>
          <a:xfrm>
            <a:off x="4643438" y="833438"/>
            <a:ext cx="4398962" cy="2820987"/>
          </a:xfrm>
          <a:prstGeom prst="roundRect">
            <a:avLst>
              <a:gd name="adj" fmla="val 7357"/>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80" name="圓角矩形 39"/>
          <p:cNvSpPr/>
          <p:nvPr/>
        </p:nvSpPr>
        <p:spPr>
          <a:xfrm>
            <a:off x="4610100" y="3713163"/>
            <a:ext cx="4397375" cy="2820987"/>
          </a:xfrm>
          <a:prstGeom prst="roundRect">
            <a:avLst>
              <a:gd name="adj" fmla="val 7357"/>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Tree>
    <p:extLst>
      <p:ext uri="{BB962C8B-B14F-4D97-AF65-F5344CB8AC3E}">
        <p14:creationId xmlns:p14="http://schemas.microsoft.com/office/powerpoint/2010/main" val="21092001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609600" y="0"/>
            <a:ext cx="8229600" cy="701675"/>
          </a:xfrm>
        </p:spPr>
        <p:txBody>
          <a:bodyPr/>
          <a:lstStyle/>
          <a:p>
            <a:r>
              <a:rPr lang="en-US" altLang="zh-TW">
                <a:solidFill>
                  <a:srgbClr val="1F497D"/>
                </a:solidFill>
                <a:latin typeface="Calibri" charset="0"/>
                <a:ea typeface="標楷體" charset="-120"/>
              </a:rPr>
              <a:t>Accuracy vs. Precision</a:t>
            </a:r>
          </a:p>
        </p:txBody>
      </p:sp>
      <p:sp>
        <p:nvSpPr>
          <p:cNvPr id="111618" name="Slide Number Placeholder 3"/>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F09BF555-C156-B643-8DA4-15C3815D67CA}" type="slidenum">
              <a:rPr kumimoji="0" lang="zh-TW" altLang="en-US" sz="1200">
                <a:solidFill>
                  <a:srgbClr val="898989"/>
                </a:solidFill>
                <a:latin typeface="Calibri" charset="0"/>
              </a:rPr>
              <a:pPr eaLnBrk="1" hangingPunct="1"/>
              <a:t>71</a:t>
            </a:fld>
            <a:endParaRPr kumimoji="0" lang="zh-TW" altLang="en-US" sz="1200">
              <a:solidFill>
                <a:srgbClr val="898989"/>
              </a:solidFill>
              <a:latin typeface="Calibri" charset="0"/>
            </a:endParaRPr>
          </a:p>
        </p:txBody>
      </p:sp>
      <p:grpSp>
        <p:nvGrpSpPr>
          <p:cNvPr id="111619" name="Group 7"/>
          <p:cNvGrpSpPr>
            <a:grpSpLocks/>
          </p:cNvGrpSpPr>
          <p:nvPr/>
        </p:nvGrpSpPr>
        <p:grpSpPr bwMode="auto">
          <a:xfrm>
            <a:off x="2232025" y="1311275"/>
            <a:ext cx="2166938" cy="2165350"/>
            <a:chOff x="1216526" y="1243263"/>
            <a:chExt cx="2165684" cy="2165684"/>
          </a:xfrm>
        </p:grpSpPr>
        <p:sp>
          <p:nvSpPr>
            <p:cNvPr id="5" name="Oval 4"/>
            <p:cNvSpPr>
              <a:spLocks noChangeArrowheads="1"/>
            </p:cNvSpPr>
            <p:nvPr/>
          </p:nvSpPr>
          <p:spPr bwMode="auto">
            <a:xfrm>
              <a:off x="1216526" y="1243263"/>
              <a:ext cx="2165684" cy="2165684"/>
            </a:xfrm>
            <a:prstGeom prst="ellipse">
              <a:avLst/>
            </a:prstGeom>
            <a:solidFill>
              <a:srgbClr val="0000FF"/>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6" name="Oval 5"/>
            <p:cNvSpPr>
              <a:spLocks noChangeArrowheads="1"/>
            </p:cNvSpPr>
            <p:nvPr/>
          </p:nvSpPr>
          <p:spPr bwMode="auto">
            <a:xfrm>
              <a:off x="1519564" y="1546523"/>
              <a:ext cx="1559609" cy="1559165"/>
            </a:xfrm>
            <a:prstGeom prst="ellipse">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7" name="Oval 6"/>
            <p:cNvSpPr>
              <a:spLocks noChangeArrowheads="1"/>
            </p:cNvSpPr>
            <p:nvPr/>
          </p:nvSpPr>
          <p:spPr bwMode="auto">
            <a:xfrm>
              <a:off x="1909863" y="1937108"/>
              <a:ext cx="779011" cy="777995"/>
            </a:xfrm>
            <a:prstGeom prst="ellipse">
              <a:avLst/>
            </a:prstGeom>
            <a:solidFill>
              <a:srgbClr val="FF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sp>
        <p:nvSpPr>
          <p:cNvPr id="9" name="Oval 8"/>
          <p:cNvSpPr>
            <a:spLocks noChangeArrowheads="1"/>
          </p:cNvSpPr>
          <p:nvPr/>
        </p:nvSpPr>
        <p:spPr bwMode="auto">
          <a:xfrm>
            <a:off x="3265488" y="22860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0" name="Oval 9"/>
          <p:cNvSpPr>
            <a:spLocks noChangeArrowheads="1"/>
          </p:cNvSpPr>
          <p:nvPr/>
        </p:nvSpPr>
        <p:spPr bwMode="auto">
          <a:xfrm>
            <a:off x="3324225" y="2398713"/>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1" name="Oval 10"/>
          <p:cNvSpPr>
            <a:spLocks noChangeArrowheads="1"/>
          </p:cNvSpPr>
          <p:nvPr/>
        </p:nvSpPr>
        <p:spPr bwMode="auto">
          <a:xfrm>
            <a:off x="3208338" y="241617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nvGrpSpPr>
          <p:cNvPr id="111623" name="Group 11"/>
          <p:cNvGrpSpPr>
            <a:grpSpLocks/>
          </p:cNvGrpSpPr>
          <p:nvPr/>
        </p:nvGrpSpPr>
        <p:grpSpPr bwMode="auto">
          <a:xfrm>
            <a:off x="4783138" y="1308100"/>
            <a:ext cx="2165350" cy="2165350"/>
            <a:chOff x="1216526" y="1243263"/>
            <a:chExt cx="2165684" cy="2165684"/>
          </a:xfrm>
        </p:grpSpPr>
        <p:sp>
          <p:nvSpPr>
            <p:cNvPr id="13" name="Oval 12"/>
            <p:cNvSpPr>
              <a:spLocks noChangeArrowheads="1"/>
            </p:cNvSpPr>
            <p:nvPr/>
          </p:nvSpPr>
          <p:spPr bwMode="auto">
            <a:xfrm>
              <a:off x="1216526" y="1243263"/>
              <a:ext cx="2165684" cy="2165684"/>
            </a:xfrm>
            <a:prstGeom prst="ellipse">
              <a:avLst/>
            </a:prstGeom>
            <a:solidFill>
              <a:srgbClr val="0000FF"/>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4" name="Oval 13"/>
            <p:cNvSpPr>
              <a:spLocks noChangeArrowheads="1"/>
            </p:cNvSpPr>
            <p:nvPr/>
          </p:nvSpPr>
          <p:spPr bwMode="auto">
            <a:xfrm>
              <a:off x="1519785" y="1546523"/>
              <a:ext cx="1559165" cy="1559165"/>
            </a:xfrm>
            <a:prstGeom prst="ellipse">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5" name="Oval 14"/>
            <p:cNvSpPr>
              <a:spLocks noChangeArrowheads="1"/>
            </p:cNvSpPr>
            <p:nvPr/>
          </p:nvSpPr>
          <p:spPr bwMode="auto">
            <a:xfrm>
              <a:off x="1910370" y="1937108"/>
              <a:ext cx="777995" cy="777995"/>
            </a:xfrm>
            <a:prstGeom prst="ellipse">
              <a:avLst/>
            </a:prstGeom>
            <a:solidFill>
              <a:srgbClr val="FF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sp>
        <p:nvSpPr>
          <p:cNvPr id="16" name="Oval 15"/>
          <p:cNvSpPr>
            <a:spLocks noChangeArrowheads="1"/>
          </p:cNvSpPr>
          <p:nvPr/>
        </p:nvSpPr>
        <p:spPr bwMode="auto">
          <a:xfrm>
            <a:off x="6389688" y="2711450"/>
            <a:ext cx="92075"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7" name="Oval 16"/>
          <p:cNvSpPr>
            <a:spLocks noChangeArrowheads="1"/>
          </p:cNvSpPr>
          <p:nvPr/>
        </p:nvSpPr>
        <p:spPr bwMode="auto">
          <a:xfrm>
            <a:off x="6450013" y="282257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8" name="Oval 17"/>
          <p:cNvSpPr>
            <a:spLocks noChangeArrowheads="1"/>
          </p:cNvSpPr>
          <p:nvPr/>
        </p:nvSpPr>
        <p:spPr bwMode="auto">
          <a:xfrm>
            <a:off x="6334125" y="2841625"/>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nvGrpSpPr>
          <p:cNvPr id="111627" name="Group 18"/>
          <p:cNvGrpSpPr>
            <a:grpSpLocks/>
          </p:cNvGrpSpPr>
          <p:nvPr/>
        </p:nvGrpSpPr>
        <p:grpSpPr bwMode="auto">
          <a:xfrm>
            <a:off x="2249488" y="4203700"/>
            <a:ext cx="2165350" cy="2165350"/>
            <a:chOff x="1216526" y="1243263"/>
            <a:chExt cx="2165684" cy="2165684"/>
          </a:xfrm>
        </p:grpSpPr>
        <p:sp>
          <p:nvSpPr>
            <p:cNvPr id="20" name="Oval 19"/>
            <p:cNvSpPr>
              <a:spLocks noChangeArrowheads="1"/>
            </p:cNvSpPr>
            <p:nvPr/>
          </p:nvSpPr>
          <p:spPr bwMode="auto">
            <a:xfrm>
              <a:off x="1216526" y="1243263"/>
              <a:ext cx="2165684" cy="2165684"/>
            </a:xfrm>
            <a:prstGeom prst="ellipse">
              <a:avLst/>
            </a:prstGeom>
            <a:solidFill>
              <a:srgbClr val="0000FF"/>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1" name="Oval 20"/>
            <p:cNvSpPr>
              <a:spLocks noChangeArrowheads="1"/>
            </p:cNvSpPr>
            <p:nvPr/>
          </p:nvSpPr>
          <p:spPr bwMode="auto">
            <a:xfrm>
              <a:off x="1519785" y="1546523"/>
              <a:ext cx="1559165" cy="1559165"/>
            </a:xfrm>
            <a:prstGeom prst="ellipse">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2" name="Oval 21"/>
            <p:cNvSpPr>
              <a:spLocks noChangeArrowheads="1"/>
            </p:cNvSpPr>
            <p:nvPr/>
          </p:nvSpPr>
          <p:spPr bwMode="auto">
            <a:xfrm>
              <a:off x="1910370" y="1937108"/>
              <a:ext cx="777995" cy="777995"/>
            </a:xfrm>
            <a:prstGeom prst="ellipse">
              <a:avLst/>
            </a:prstGeom>
            <a:solidFill>
              <a:srgbClr val="FF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sp>
        <p:nvSpPr>
          <p:cNvPr id="23" name="Oval 22"/>
          <p:cNvSpPr>
            <a:spLocks noChangeArrowheads="1"/>
          </p:cNvSpPr>
          <p:nvPr/>
        </p:nvSpPr>
        <p:spPr bwMode="auto">
          <a:xfrm>
            <a:off x="3105150" y="48148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4" name="Oval 23"/>
          <p:cNvSpPr>
            <a:spLocks noChangeArrowheads="1"/>
          </p:cNvSpPr>
          <p:nvPr/>
        </p:nvSpPr>
        <p:spPr bwMode="auto">
          <a:xfrm>
            <a:off x="3524250" y="544353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5" name="Oval 24"/>
          <p:cNvSpPr>
            <a:spLocks noChangeArrowheads="1"/>
          </p:cNvSpPr>
          <p:nvPr/>
        </p:nvSpPr>
        <p:spPr bwMode="auto">
          <a:xfrm>
            <a:off x="2824163" y="5218113"/>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nvGrpSpPr>
          <p:cNvPr id="111631" name="Group 25"/>
          <p:cNvGrpSpPr>
            <a:grpSpLocks/>
          </p:cNvGrpSpPr>
          <p:nvPr/>
        </p:nvGrpSpPr>
        <p:grpSpPr bwMode="auto">
          <a:xfrm>
            <a:off x="4794250" y="4195763"/>
            <a:ext cx="2165350" cy="2165350"/>
            <a:chOff x="1216526" y="1243263"/>
            <a:chExt cx="2165684" cy="2165684"/>
          </a:xfrm>
        </p:grpSpPr>
        <p:sp>
          <p:nvSpPr>
            <p:cNvPr id="27" name="Oval 26"/>
            <p:cNvSpPr>
              <a:spLocks noChangeArrowheads="1"/>
            </p:cNvSpPr>
            <p:nvPr/>
          </p:nvSpPr>
          <p:spPr bwMode="auto">
            <a:xfrm>
              <a:off x="1216526" y="1243263"/>
              <a:ext cx="2165684" cy="2165684"/>
            </a:xfrm>
            <a:prstGeom prst="ellipse">
              <a:avLst/>
            </a:prstGeom>
            <a:solidFill>
              <a:srgbClr val="0000FF"/>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8" name="Oval 27"/>
            <p:cNvSpPr>
              <a:spLocks noChangeArrowheads="1"/>
            </p:cNvSpPr>
            <p:nvPr/>
          </p:nvSpPr>
          <p:spPr bwMode="auto">
            <a:xfrm>
              <a:off x="1519786" y="1546522"/>
              <a:ext cx="1559165" cy="1559165"/>
            </a:xfrm>
            <a:prstGeom prst="ellipse">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9" name="Oval 28"/>
            <p:cNvSpPr>
              <a:spLocks noChangeArrowheads="1"/>
            </p:cNvSpPr>
            <p:nvPr/>
          </p:nvSpPr>
          <p:spPr bwMode="auto">
            <a:xfrm>
              <a:off x="1910371" y="1937107"/>
              <a:ext cx="777995" cy="777995"/>
            </a:xfrm>
            <a:prstGeom prst="ellipse">
              <a:avLst/>
            </a:prstGeom>
            <a:solidFill>
              <a:srgbClr val="FF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sp>
        <p:nvSpPr>
          <p:cNvPr id="30" name="Oval 29"/>
          <p:cNvSpPr>
            <a:spLocks noChangeArrowheads="1"/>
          </p:cNvSpPr>
          <p:nvPr/>
        </p:nvSpPr>
        <p:spPr bwMode="auto">
          <a:xfrm>
            <a:off x="6502400" y="50053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1" name="Oval 30"/>
          <p:cNvSpPr>
            <a:spLocks noChangeArrowheads="1"/>
          </p:cNvSpPr>
          <p:nvPr/>
        </p:nvSpPr>
        <p:spPr bwMode="auto">
          <a:xfrm>
            <a:off x="6408738" y="584517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2" name="Oval 31"/>
          <p:cNvSpPr>
            <a:spLocks noChangeArrowheads="1"/>
          </p:cNvSpPr>
          <p:nvPr/>
        </p:nvSpPr>
        <p:spPr bwMode="auto">
          <a:xfrm>
            <a:off x="5870575" y="54244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4" name="Oval 33"/>
          <p:cNvSpPr>
            <a:spLocks noChangeArrowheads="1"/>
          </p:cNvSpPr>
          <p:nvPr/>
        </p:nvSpPr>
        <p:spPr bwMode="auto">
          <a:xfrm>
            <a:off x="6621463" y="5275263"/>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5" name="Oval 34"/>
          <p:cNvSpPr>
            <a:spLocks noChangeArrowheads="1"/>
          </p:cNvSpPr>
          <p:nvPr/>
        </p:nvSpPr>
        <p:spPr bwMode="auto">
          <a:xfrm>
            <a:off x="6400800" y="54117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6" name="Oval 35"/>
          <p:cNvSpPr>
            <a:spLocks noChangeArrowheads="1"/>
          </p:cNvSpPr>
          <p:nvPr/>
        </p:nvSpPr>
        <p:spPr bwMode="auto">
          <a:xfrm>
            <a:off x="6164263" y="5630863"/>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7" name="Oval 36"/>
          <p:cNvSpPr>
            <a:spLocks noChangeArrowheads="1"/>
          </p:cNvSpPr>
          <p:nvPr/>
        </p:nvSpPr>
        <p:spPr bwMode="auto">
          <a:xfrm>
            <a:off x="6164263" y="514032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8" name="Oval 37"/>
          <p:cNvSpPr>
            <a:spLocks noChangeArrowheads="1"/>
          </p:cNvSpPr>
          <p:nvPr/>
        </p:nvSpPr>
        <p:spPr bwMode="auto">
          <a:xfrm>
            <a:off x="6621463" y="564832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9" name="Oval 38"/>
          <p:cNvSpPr>
            <a:spLocks noChangeArrowheads="1"/>
          </p:cNvSpPr>
          <p:nvPr/>
        </p:nvSpPr>
        <p:spPr bwMode="auto">
          <a:xfrm>
            <a:off x="6080125" y="6037263"/>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0" name="Oval 39"/>
          <p:cNvSpPr>
            <a:spLocks noChangeArrowheads="1"/>
          </p:cNvSpPr>
          <p:nvPr/>
        </p:nvSpPr>
        <p:spPr bwMode="auto">
          <a:xfrm>
            <a:off x="5757863" y="585152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1" name="Oval 40"/>
          <p:cNvSpPr>
            <a:spLocks noChangeArrowheads="1"/>
          </p:cNvSpPr>
          <p:nvPr/>
        </p:nvSpPr>
        <p:spPr bwMode="auto">
          <a:xfrm>
            <a:off x="6432550" y="2974975"/>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2" name="Oval 41"/>
          <p:cNvSpPr>
            <a:spLocks noChangeArrowheads="1"/>
          </p:cNvSpPr>
          <p:nvPr/>
        </p:nvSpPr>
        <p:spPr bwMode="auto">
          <a:xfrm>
            <a:off x="6551613" y="277177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3" name="Oval 42"/>
          <p:cNvSpPr>
            <a:spLocks noChangeArrowheads="1"/>
          </p:cNvSpPr>
          <p:nvPr/>
        </p:nvSpPr>
        <p:spPr bwMode="auto">
          <a:xfrm>
            <a:off x="6534150" y="2924175"/>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4" name="Oval 43"/>
          <p:cNvSpPr>
            <a:spLocks noChangeArrowheads="1"/>
          </p:cNvSpPr>
          <p:nvPr/>
        </p:nvSpPr>
        <p:spPr bwMode="auto">
          <a:xfrm>
            <a:off x="6483350" y="27051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5" name="Oval 44"/>
          <p:cNvSpPr>
            <a:spLocks noChangeArrowheads="1"/>
          </p:cNvSpPr>
          <p:nvPr/>
        </p:nvSpPr>
        <p:spPr bwMode="auto">
          <a:xfrm>
            <a:off x="6316663" y="272415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6" name="Oval 45"/>
          <p:cNvSpPr>
            <a:spLocks noChangeArrowheads="1"/>
          </p:cNvSpPr>
          <p:nvPr/>
        </p:nvSpPr>
        <p:spPr bwMode="auto">
          <a:xfrm>
            <a:off x="6283325" y="29098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7" name="Oval 46"/>
          <p:cNvSpPr>
            <a:spLocks noChangeArrowheads="1"/>
          </p:cNvSpPr>
          <p:nvPr/>
        </p:nvSpPr>
        <p:spPr bwMode="auto">
          <a:xfrm>
            <a:off x="6364288" y="29591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8" name="Oval 47"/>
          <p:cNvSpPr>
            <a:spLocks noChangeArrowheads="1"/>
          </p:cNvSpPr>
          <p:nvPr/>
        </p:nvSpPr>
        <p:spPr bwMode="auto">
          <a:xfrm>
            <a:off x="3676650" y="54102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9" name="Oval 48"/>
          <p:cNvSpPr>
            <a:spLocks noChangeArrowheads="1"/>
          </p:cNvSpPr>
          <p:nvPr/>
        </p:nvSpPr>
        <p:spPr bwMode="auto">
          <a:xfrm>
            <a:off x="3027363" y="525145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0" name="Oval 49"/>
          <p:cNvSpPr>
            <a:spLocks noChangeArrowheads="1"/>
          </p:cNvSpPr>
          <p:nvPr/>
        </p:nvSpPr>
        <p:spPr bwMode="auto">
          <a:xfrm>
            <a:off x="3044825" y="5573713"/>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1" name="Oval 50"/>
          <p:cNvSpPr>
            <a:spLocks noChangeArrowheads="1"/>
          </p:cNvSpPr>
          <p:nvPr/>
        </p:nvSpPr>
        <p:spPr bwMode="auto">
          <a:xfrm>
            <a:off x="3316288" y="565785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2" name="Oval 51"/>
          <p:cNvSpPr>
            <a:spLocks noChangeArrowheads="1"/>
          </p:cNvSpPr>
          <p:nvPr/>
        </p:nvSpPr>
        <p:spPr bwMode="auto">
          <a:xfrm>
            <a:off x="3478213" y="4814888"/>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3" name="Oval 52"/>
          <p:cNvSpPr>
            <a:spLocks noChangeArrowheads="1"/>
          </p:cNvSpPr>
          <p:nvPr/>
        </p:nvSpPr>
        <p:spPr bwMode="auto">
          <a:xfrm>
            <a:off x="3392488" y="5102225"/>
            <a:ext cx="92075"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4" name="Oval 53"/>
          <p:cNvSpPr>
            <a:spLocks noChangeArrowheads="1"/>
          </p:cNvSpPr>
          <p:nvPr/>
        </p:nvSpPr>
        <p:spPr bwMode="auto">
          <a:xfrm>
            <a:off x="3748088" y="5153025"/>
            <a:ext cx="92075"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5" name="Oval 54"/>
          <p:cNvSpPr>
            <a:spLocks noChangeArrowheads="1"/>
          </p:cNvSpPr>
          <p:nvPr/>
        </p:nvSpPr>
        <p:spPr bwMode="auto">
          <a:xfrm>
            <a:off x="3360738" y="2535238"/>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6" name="Oval 55"/>
          <p:cNvSpPr>
            <a:spLocks noChangeArrowheads="1"/>
          </p:cNvSpPr>
          <p:nvPr/>
        </p:nvSpPr>
        <p:spPr bwMode="auto">
          <a:xfrm>
            <a:off x="3429000" y="25527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7" name="Oval 56"/>
          <p:cNvSpPr>
            <a:spLocks noChangeArrowheads="1"/>
          </p:cNvSpPr>
          <p:nvPr/>
        </p:nvSpPr>
        <p:spPr bwMode="auto">
          <a:xfrm>
            <a:off x="3259138" y="25019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8" name="Oval 57"/>
          <p:cNvSpPr>
            <a:spLocks noChangeArrowheads="1"/>
          </p:cNvSpPr>
          <p:nvPr/>
        </p:nvSpPr>
        <p:spPr bwMode="auto">
          <a:xfrm>
            <a:off x="3417888" y="24384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9" name="Oval 58"/>
          <p:cNvSpPr>
            <a:spLocks noChangeArrowheads="1"/>
          </p:cNvSpPr>
          <p:nvPr/>
        </p:nvSpPr>
        <p:spPr bwMode="auto">
          <a:xfrm>
            <a:off x="3298825" y="22352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60" name="Oval 59"/>
          <p:cNvSpPr>
            <a:spLocks noChangeArrowheads="1"/>
          </p:cNvSpPr>
          <p:nvPr/>
        </p:nvSpPr>
        <p:spPr bwMode="auto">
          <a:xfrm>
            <a:off x="3214688" y="23368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61" name="Oval 60"/>
          <p:cNvSpPr>
            <a:spLocks noChangeArrowheads="1"/>
          </p:cNvSpPr>
          <p:nvPr/>
        </p:nvSpPr>
        <p:spPr bwMode="auto">
          <a:xfrm>
            <a:off x="3400425" y="22860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11663" name="文字方塊 47"/>
          <p:cNvSpPr txBox="1">
            <a:spLocks noChangeArrowheads="1"/>
          </p:cNvSpPr>
          <p:nvPr/>
        </p:nvSpPr>
        <p:spPr bwMode="auto">
          <a:xfrm>
            <a:off x="134938" y="1962150"/>
            <a:ext cx="1998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1F497D"/>
                </a:solidFill>
              </a:rPr>
              <a:t>High Accuracy</a:t>
            </a:r>
          </a:p>
          <a:p>
            <a:pPr eaLnBrk="1" hangingPunct="1"/>
            <a:r>
              <a:rPr lang="en-US" altLang="zh-TW" sz="2000" b="1">
                <a:solidFill>
                  <a:srgbClr val="1F497D"/>
                </a:solidFill>
              </a:rPr>
              <a:t>High Precision</a:t>
            </a:r>
            <a:endParaRPr lang="zh-TW" altLang="en-US" sz="2000" b="1">
              <a:solidFill>
                <a:srgbClr val="1F497D"/>
              </a:solidFill>
            </a:endParaRPr>
          </a:p>
        </p:txBody>
      </p:sp>
      <p:sp>
        <p:nvSpPr>
          <p:cNvPr id="111664" name="文字方塊 47"/>
          <p:cNvSpPr txBox="1">
            <a:spLocks noChangeArrowheads="1"/>
          </p:cNvSpPr>
          <p:nvPr/>
        </p:nvSpPr>
        <p:spPr bwMode="auto">
          <a:xfrm>
            <a:off x="134938" y="4959350"/>
            <a:ext cx="2117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1F497D"/>
                </a:solidFill>
              </a:rPr>
              <a:t>High Accuracy</a:t>
            </a:r>
          </a:p>
          <a:p>
            <a:pPr eaLnBrk="1" hangingPunct="1"/>
            <a:r>
              <a:rPr lang="en-US" altLang="zh-TW" sz="2000" b="1">
                <a:solidFill>
                  <a:srgbClr val="1F497D"/>
                </a:solidFill>
              </a:rPr>
              <a:t>Low Precision</a:t>
            </a:r>
            <a:endParaRPr lang="zh-TW" altLang="en-US" sz="2000" b="1">
              <a:solidFill>
                <a:srgbClr val="1F497D"/>
              </a:solidFill>
            </a:endParaRPr>
          </a:p>
        </p:txBody>
      </p:sp>
      <p:sp>
        <p:nvSpPr>
          <p:cNvPr id="111665" name="文字方塊 47"/>
          <p:cNvSpPr txBox="1">
            <a:spLocks noChangeArrowheads="1"/>
          </p:cNvSpPr>
          <p:nvPr/>
        </p:nvSpPr>
        <p:spPr bwMode="auto">
          <a:xfrm>
            <a:off x="7027863" y="1962150"/>
            <a:ext cx="2116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1F497D"/>
                </a:solidFill>
              </a:rPr>
              <a:t>Low Accuracy</a:t>
            </a:r>
          </a:p>
          <a:p>
            <a:pPr eaLnBrk="1" hangingPunct="1"/>
            <a:r>
              <a:rPr lang="en-US" altLang="zh-TW" sz="2000" b="1">
                <a:solidFill>
                  <a:srgbClr val="1F497D"/>
                </a:solidFill>
              </a:rPr>
              <a:t>High Precision</a:t>
            </a:r>
            <a:endParaRPr lang="zh-TW" altLang="en-US" sz="2000" b="1">
              <a:solidFill>
                <a:srgbClr val="1F497D"/>
              </a:solidFill>
            </a:endParaRPr>
          </a:p>
        </p:txBody>
      </p:sp>
      <p:sp>
        <p:nvSpPr>
          <p:cNvPr id="111666" name="文字方塊 47"/>
          <p:cNvSpPr txBox="1">
            <a:spLocks noChangeArrowheads="1"/>
          </p:cNvSpPr>
          <p:nvPr/>
        </p:nvSpPr>
        <p:spPr bwMode="auto">
          <a:xfrm>
            <a:off x="7027863" y="4959350"/>
            <a:ext cx="2116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1F497D"/>
                </a:solidFill>
              </a:rPr>
              <a:t>Low Accuracy</a:t>
            </a:r>
          </a:p>
          <a:p>
            <a:pPr eaLnBrk="1" hangingPunct="1"/>
            <a:r>
              <a:rPr lang="en-US" altLang="zh-TW" sz="2000" b="1">
                <a:solidFill>
                  <a:srgbClr val="1F497D"/>
                </a:solidFill>
              </a:rPr>
              <a:t>Low Precision</a:t>
            </a:r>
            <a:endParaRPr lang="zh-TW" altLang="en-US" sz="2000" b="1">
              <a:solidFill>
                <a:srgbClr val="1F497D"/>
              </a:solidFill>
            </a:endParaRPr>
          </a:p>
        </p:txBody>
      </p:sp>
      <p:sp>
        <p:nvSpPr>
          <p:cNvPr id="111667" name="文字方塊 47"/>
          <p:cNvSpPr txBox="1">
            <a:spLocks noChangeArrowheads="1"/>
          </p:cNvSpPr>
          <p:nvPr/>
        </p:nvSpPr>
        <p:spPr bwMode="auto">
          <a:xfrm>
            <a:off x="3081338" y="742950"/>
            <a:ext cx="593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3600" b="1">
                <a:solidFill>
                  <a:srgbClr val="984807"/>
                </a:solidFill>
              </a:rPr>
              <a:t>A</a:t>
            </a:r>
            <a:endParaRPr lang="zh-TW" altLang="en-US" sz="3600" b="1">
              <a:solidFill>
                <a:srgbClr val="984807"/>
              </a:solidFill>
            </a:endParaRPr>
          </a:p>
        </p:txBody>
      </p:sp>
      <p:sp>
        <p:nvSpPr>
          <p:cNvPr id="111668" name="文字方塊 47"/>
          <p:cNvSpPr txBox="1">
            <a:spLocks noChangeArrowheads="1"/>
          </p:cNvSpPr>
          <p:nvPr/>
        </p:nvSpPr>
        <p:spPr bwMode="auto">
          <a:xfrm>
            <a:off x="5656263" y="742950"/>
            <a:ext cx="592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3600" b="1">
                <a:solidFill>
                  <a:srgbClr val="984807"/>
                </a:solidFill>
              </a:rPr>
              <a:t>B</a:t>
            </a:r>
            <a:endParaRPr lang="zh-TW" altLang="en-US" sz="3600" b="1">
              <a:solidFill>
                <a:srgbClr val="984807"/>
              </a:solidFill>
            </a:endParaRPr>
          </a:p>
        </p:txBody>
      </p:sp>
      <p:sp>
        <p:nvSpPr>
          <p:cNvPr id="111669" name="文字方塊 47"/>
          <p:cNvSpPr txBox="1">
            <a:spLocks noChangeArrowheads="1"/>
          </p:cNvSpPr>
          <p:nvPr/>
        </p:nvSpPr>
        <p:spPr bwMode="auto">
          <a:xfrm>
            <a:off x="3046413" y="3635375"/>
            <a:ext cx="593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3600" b="1">
                <a:solidFill>
                  <a:srgbClr val="984807"/>
                </a:solidFill>
              </a:rPr>
              <a:t>C</a:t>
            </a:r>
            <a:endParaRPr lang="zh-TW" altLang="en-US" sz="3600" b="1">
              <a:solidFill>
                <a:srgbClr val="984807"/>
              </a:solidFill>
            </a:endParaRPr>
          </a:p>
        </p:txBody>
      </p:sp>
      <p:sp>
        <p:nvSpPr>
          <p:cNvPr id="111670" name="文字方塊 47"/>
          <p:cNvSpPr txBox="1">
            <a:spLocks noChangeArrowheads="1"/>
          </p:cNvSpPr>
          <p:nvPr/>
        </p:nvSpPr>
        <p:spPr bwMode="auto">
          <a:xfrm>
            <a:off x="5621338" y="3635375"/>
            <a:ext cx="592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3600" b="1">
                <a:solidFill>
                  <a:srgbClr val="984807"/>
                </a:solidFill>
              </a:rPr>
              <a:t>D</a:t>
            </a:r>
            <a:endParaRPr lang="zh-TW" altLang="en-US" sz="3600" b="1">
              <a:solidFill>
                <a:srgbClr val="984807"/>
              </a:solidFill>
            </a:endParaRPr>
          </a:p>
        </p:txBody>
      </p:sp>
      <p:sp>
        <p:nvSpPr>
          <p:cNvPr id="77" name="圓角矩形 39"/>
          <p:cNvSpPr/>
          <p:nvPr/>
        </p:nvSpPr>
        <p:spPr>
          <a:xfrm>
            <a:off x="133350" y="788988"/>
            <a:ext cx="4398963" cy="2820987"/>
          </a:xfrm>
          <a:prstGeom prst="roundRect">
            <a:avLst>
              <a:gd name="adj" fmla="val 7357"/>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78" name="圓角矩形 39"/>
          <p:cNvSpPr/>
          <p:nvPr/>
        </p:nvSpPr>
        <p:spPr>
          <a:xfrm>
            <a:off x="112713" y="3708400"/>
            <a:ext cx="4405312" cy="2820988"/>
          </a:xfrm>
          <a:prstGeom prst="roundRect">
            <a:avLst>
              <a:gd name="adj" fmla="val 7357"/>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79" name="圓角矩形 39"/>
          <p:cNvSpPr/>
          <p:nvPr/>
        </p:nvSpPr>
        <p:spPr>
          <a:xfrm>
            <a:off x="4643438" y="833438"/>
            <a:ext cx="4398962" cy="2820987"/>
          </a:xfrm>
          <a:prstGeom prst="roundRect">
            <a:avLst>
              <a:gd name="adj" fmla="val 7357"/>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80" name="圓角矩形 39"/>
          <p:cNvSpPr/>
          <p:nvPr/>
        </p:nvSpPr>
        <p:spPr>
          <a:xfrm>
            <a:off x="4610100" y="3713163"/>
            <a:ext cx="4397375" cy="2820987"/>
          </a:xfrm>
          <a:prstGeom prst="roundRect">
            <a:avLst>
              <a:gd name="adj" fmla="val 7357"/>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111675" name="文字方塊 47"/>
          <p:cNvSpPr txBox="1">
            <a:spLocks noChangeArrowheads="1"/>
          </p:cNvSpPr>
          <p:nvPr/>
        </p:nvSpPr>
        <p:spPr bwMode="auto">
          <a:xfrm>
            <a:off x="180975" y="2768600"/>
            <a:ext cx="2092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4F6228"/>
                </a:solidFill>
              </a:rPr>
              <a:t>High Validity</a:t>
            </a:r>
          </a:p>
          <a:p>
            <a:pPr eaLnBrk="1" hangingPunct="1"/>
            <a:r>
              <a:rPr lang="en-US" altLang="zh-TW" sz="2000" b="1">
                <a:solidFill>
                  <a:srgbClr val="4F6228"/>
                </a:solidFill>
              </a:rPr>
              <a:t>High Reliability</a:t>
            </a:r>
            <a:endParaRPr lang="zh-TW" altLang="en-US" sz="2000" b="1">
              <a:solidFill>
                <a:srgbClr val="4F6228"/>
              </a:solidFill>
            </a:endParaRPr>
          </a:p>
        </p:txBody>
      </p:sp>
      <p:sp>
        <p:nvSpPr>
          <p:cNvPr id="111676" name="文字方塊 47"/>
          <p:cNvSpPr txBox="1">
            <a:spLocks noChangeArrowheads="1"/>
          </p:cNvSpPr>
          <p:nvPr/>
        </p:nvSpPr>
        <p:spPr bwMode="auto">
          <a:xfrm>
            <a:off x="173038" y="5741988"/>
            <a:ext cx="2092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4F6228"/>
                </a:solidFill>
              </a:rPr>
              <a:t>High Validity</a:t>
            </a:r>
          </a:p>
          <a:p>
            <a:pPr eaLnBrk="1" hangingPunct="1"/>
            <a:r>
              <a:rPr lang="en-US" altLang="zh-TW" sz="2000" b="1">
                <a:solidFill>
                  <a:srgbClr val="4F6228"/>
                </a:solidFill>
              </a:rPr>
              <a:t>Low Reliability</a:t>
            </a:r>
            <a:endParaRPr lang="zh-TW" altLang="en-US" sz="2000" b="1">
              <a:solidFill>
                <a:srgbClr val="4F6228"/>
              </a:solidFill>
            </a:endParaRPr>
          </a:p>
        </p:txBody>
      </p:sp>
      <p:sp>
        <p:nvSpPr>
          <p:cNvPr id="111677" name="文字方塊 47"/>
          <p:cNvSpPr txBox="1">
            <a:spLocks noChangeArrowheads="1"/>
          </p:cNvSpPr>
          <p:nvPr/>
        </p:nvSpPr>
        <p:spPr bwMode="auto">
          <a:xfrm>
            <a:off x="7008813" y="5800725"/>
            <a:ext cx="2092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4F6228"/>
                </a:solidFill>
              </a:rPr>
              <a:t>Low Validity</a:t>
            </a:r>
          </a:p>
          <a:p>
            <a:pPr eaLnBrk="1" hangingPunct="1"/>
            <a:r>
              <a:rPr lang="en-US" altLang="zh-TW" sz="2000" b="1">
                <a:solidFill>
                  <a:srgbClr val="4F6228"/>
                </a:solidFill>
              </a:rPr>
              <a:t>Low Reliability</a:t>
            </a:r>
            <a:endParaRPr lang="zh-TW" altLang="en-US" sz="2000" b="1">
              <a:solidFill>
                <a:srgbClr val="4F6228"/>
              </a:solidFill>
            </a:endParaRPr>
          </a:p>
        </p:txBody>
      </p:sp>
      <p:sp>
        <p:nvSpPr>
          <p:cNvPr id="111678" name="文字方塊 47"/>
          <p:cNvSpPr txBox="1">
            <a:spLocks noChangeArrowheads="1"/>
          </p:cNvSpPr>
          <p:nvPr/>
        </p:nvSpPr>
        <p:spPr bwMode="auto">
          <a:xfrm>
            <a:off x="7051675" y="2878138"/>
            <a:ext cx="2092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4F6228"/>
                </a:solidFill>
              </a:rPr>
              <a:t>Low Validity</a:t>
            </a:r>
          </a:p>
          <a:p>
            <a:pPr eaLnBrk="1" hangingPunct="1"/>
            <a:r>
              <a:rPr lang="en-US" altLang="zh-TW" sz="2000" b="1">
                <a:solidFill>
                  <a:srgbClr val="4F6228"/>
                </a:solidFill>
              </a:rPr>
              <a:t>High Reliability</a:t>
            </a:r>
            <a:endParaRPr lang="zh-TW" altLang="en-US" sz="2000" b="1">
              <a:solidFill>
                <a:srgbClr val="4F6228"/>
              </a:solidFill>
            </a:endParaRPr>
          </a:p>
        </p:txBody>
      </p:sp>
    </p:spTree>
    <p:extLst>
      <p:ext uri="{BB962C8B-B14F-4D97-AF65-F5344CB8AC3E}">
        <p14:creationId xmlns:p14="http://schemas.microsoft.com/office/powerpoint/2010/main" val="8141415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a:xfrm>
            <a:off x="609600" y="0"/>
            <a:ext cx="8229600" cy="701675"/>
          </a:xfrm>
        </p:spPr>
        <p:txBody>
          <a:bodyPr/>
          <a:lstStyle/>
          <a:p>
            <a:r>
              <a:rPr lang="en-US" altLang="zh-TW">
                <a:solidFill>
                  <a:srgbClr val="1F497D"/>
                </a:solidFill>
                <a:latin typeface="Calibri" charset="0"/>
                <a:ea typeface="標楷體" charset="-120"/>
              </a:rPr>
              <a:t>Accuracy vs. Precision</a:t>
            </a:r>
          </a:p>
        </p:txBody>
      </p:sp>
      <p:sp>
        <p:nvSpPr>
          <p:cNvPr id="112642" name="Slide Number Placeholder 3"/>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C7222481-8881-064A-8BE5-6203E17FA24F}" type="slidenum">
              <a:rPr kumimoji="0" lang="zh-TW" altLang="en-US" sz="1200">
                <a:solidFill>
                  <a:srgbClr val="898989"/>
                </a:solidFill>
                <a:latin typeface="Calibri" charset="0"/>
              </a:rPr>
              <a:pPr eaLnBrk="1" hangingPunct="1"/>
              <a:t>72</a:t>
            </a:fld>
            <a:endParaRPr kumimoji="0" lang="zh-TW" altLang="en-US" sz="1200">
              <a:solidFill>
                <a:srgbClr val="898989"/>
              </a:solidFill>
              <a:latin typeface="Calibri" charset="0"/>
            </a:endParaRPr>
          </a:p>
        </p:txBody>
      </p:sp>
      <p:grpSp>
        <p:nvGrpSpPr>
          <p:cNvPr id="112643" name="Group 7"/>
          <p:cNvGrpSpPr>
            <a:grpSpLocks/>
          </p:cNvGrpSpPr>
          <p:nvPr/>
        </p:nvGrpSpPr>
        <p:grpSpPr bwMode="auto">
          <a:xfrm>
            <a:off x="2232025" y="1311275"/>
            <a:ext cx="2166938" cy="2165350"/>
            <a:chOff x="1216526" y="1243263"/>
            <a:chExt cx="2165684" cy="2165684"/>
          </a:xfrm>
        </p:grpSpPr>
        <p:sp>
          <p:nvSpPr>
            <p:cNvPr id="5" name="Oval 4"/>
            <p:cNvSpPr>
              <a:spLocks noChangeArrowheads="1"/>
            </p:cNvSpPr>
            <p:nvPr/>
          </p:nvSpPr>
          <p:spPr bwMode="auto">
            <a:xfrm>
              <a:off x="1216526" y="1243263"/>
              <a:ext cx="2165684" cy="2165684"/>
            </a:xfrm>
            <a:prstGeom prst="ellipse">
              <a:avLst/>
            </a:prstGeom>
            <a:solidFill>
              <a:srgbClr val="0000FF"/>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6" name="Oval 5"/>
            <p:cNvSpPr>
              <a:spLocks noChangeArrowheads="1"/>
            </p:cNvSpPr>
            <p:nvPr/>
          </p:nvSpPr>
          <p:spPr bwMode="auto">
            <a:xfrm>
              <a:off x="1519564" y="1546523"/>
              <a:ext cx="1559609" cy="1559165"/>
            </a:xfrm>
            <a:prstGeom prst="ellipse">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7" name="Oval 6"/>
            <p:cNvSpPr>
              <a:spLocks noChangeArrowheads="1"/>
            </p:cNvSpPr>
            <p:nvPr/>
          </p:nvSpPr>
          <p:spPr bwMode="auto">
            <a:xfrm>
              <a:off x="1909863" y="1937108"/>
              <a:ext cx="779011" cy="777995"/>
            </a:xfrm>
            <a:prstGeom prst="ellipse">
              <a:avLst/>
            </a:prstGeom>
            <a:solidFill>
              <a:srgbClr val="FF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sp>
        <p:nvSpPr>
          <p:cNvPr id="9" name="Oval 8"/>
          <p:cNvSpPr>
            <a:spLocks noChangeArrowheads="1"/>
          </p:cNvSpPr>
          <p:nvPr/>
        </p:nvSpPr>
        <p:spPr bwMode="auto">
          <a:xfrm>
            <a:off x="3265488" y="22860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0" name="Oval 9"/>
          <p:cNvSpPr>
            <a:spLocks noChangeArrowheads="1"/>
          </p:cNvSpPr>
          <p:nvPr/>
        </p:nvSpPr>
        <p:spPr bwMode="auto">
          <a:xfrm>
            <a:off x="3324225" y="2398713"/>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1" name="Oval 10"/>
          <p:cNvSpPr>
            <a:spLocks noChangeArrowheads="1"/>
          </p:cNvSpPr>
          <p:nvPr/>
        </p:nvSpPr>
        <p:spPr bwMode="auto">
          <a:xfrm>
            <a:off x="3208338" y="241617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nvGrpSpPr>
          <p:cNvPr id="112647" name="Group 11"/>
          <p:cNvGrpSpPr>
            <a:grpSpLocks/>
          </p:cNvGrpSpPr>
          <p:nvPr/>
        </p:nvGrpSpPr>
        <p:grpSpPr bwMode="auto">
          <a:xfrm>
            <a:off x="4783138" y="1308100"/>
            <a:ext cx="2165350" cy="2165350"/>
            <a:chOff x="1216526" y="1243263"/>
            <a:chExt cx="2165684" cy="2165684"/>
          </a:xfrm>
        </p:grpSpPr>
        <p:sp>
          <p:nvSpPr>
            <p:cNvPr id="13" name="Oval 12"/>
            <p:cNvSpPr>
              <a:spLocks noChangeArrowheads="1"/>
            </p:cNvSpPr>
            <p:nvPr/>
          </p:nvSpPr>
          <p:spPr bwMode="auto">
            <a:xfrm>
              <a:off x="1216526" y="1243263"/>
              <a:ext cx="2165684" cy="2165684"/>
            </a:xfrm>
            <a:prstGeom prst="ellipse">
              <a:avLst/>
            </a:prstGeom>
            <a:solidFill>
              <a:srgbClr val="0000FF"/>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4" name="Oval 13"/>
            <p:cNvSpPr>
              <a:spLocks noChangeArrowheads="1"/>
            </p:cNvSpPr>
            <p:nvPr/>
          </p:nvSpPr>
          <p:spPr bwMode="auto">
            <a:xfrm>
              <a:off x="1519785" y="1546523"/>
              <a:ext cx="1559165" cy="1559165"/>
            </a:xfrm>
            <a:prstGeom prst="ellipse">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5" name="Oval 14"/>
            <p:cNvSpPr>
              <a:spLocks noChangeArrowheads="1"/>
            </p:cNvSpPr>
            <p:nvPr/>
          </p:nvSpPr>
          <p:spPr bwMode="auto">
            <a:xfrm>
              <a:off x="1910370" y="1937108"/>
              <a:ext cx="777995" cy="777995"/>
            </a:xfrm>
            <a:prstGeom prst="ellipse">
              <a:avLst/>
            </a:prstGeom>
            <a:solidFill>
              <a:srgbClr val="FF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sp>
        <p:nvSpPr>
          <p:cNvPr id="16" name="Oval 15"/>
          <p:cNvSpPr>
            <a:spLocks noChangeArrowheads="1"/>
          </p:cNvSpPr>
          <p:nvPr/>
        </p:nvSpPr>
        <p:spPr bwMode="auto">
          <a:xfrm>
            <a:off x="6389688" y="2711450"/>
            <a:ext cx="92075"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7" name="Oval 16"/>
          <p:cNvSpPr>
            <a:spLocks noChangeArrowheads="1"/>
          </p:cNvSpPr>
          <p:nvPr/>
        </p:nvSpPr>
        <p:spPr bwMode="auto">
          <a:xfrm>
            <a:off x="6450013" y="282257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8" name="Oval 17"/>
          <p:cNvSpPr>
            <a:spLocks noChangeArrowheads="1"/>
          </p:cNvSpPr>
          <p:nvPr/>
        </p:nvSpPr>
        <p:spPr bwMode="auto">
          <a:xfrm>
            <a:off x="6334125" y="2841625"/>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nvGrpSpPr>
          <p:cNvPr id="112651" name="Group 18"/>
          <p:cNvGrpSpPr>
            <a:grpSpLocks/>
          </p:cNvGrpSpPr>
          <p:nvPr/>
        </p:nvGrpSpPr>
        <p:grpSpPr bwMode="auto">
          <a:xfrm>
            <a:off x="2249488" y="4203700"/>
            <a:ext cx="2165350" cy="2165350"/>
            <a:chOff x="1216526" y="1243263"/>
            <a:chExt cx="2165684" cy="2165684"/>
          </a:xfrm>
        </p:grpSpPr>
        <p:sp>
          <p:nvSpPr>
            <p:cNvPr id="20" name="Oval 19"/>
            <p:cNvSpPr>
              <a:spLocks noChangeArrowheads="1"/>
            </p:cNvSpPr>
            <p:nvPr/>
          </p:nvSpPr>
          <p:spPr bwMode="auto">
            <a:xfrm>
              <a:off x="1216526" y="1243263"/>
              <a:ext cx="2165684" cy="2165684"/>
            </a:xfrm>
            <a:prstGeom prst="ellipse">
              <a:avLst/>
            </a:prstGeom>
            <a:solidFill>
              <a:srgbClr val="0000FF"/>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1" name="Oval 20"/>
            <p:cNvSpPr>
              <a:spLocks noChangeArrowheads="1"/>
            </p:cNvSpPr>
            <p:nvPr/>
          </p:nvSpPr>
          <p:spPr bwMode="auto">
            <a:xfrm>
              <a:off x="1519785" y="1546523"/>
              <a:ext cx="1559165" cy="1559165"/>
            </a:xfrm>
            <a:prstGeom prst="ellipse">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2" name="Oval 21"/>
            <p:cNvSpPr>
              <a:spLocks noChangeArrowheads="1"/>
            </p:cNvSpPr>
            <p:nvPr/>
          </p:nvSpPr>
          <p:spPr bwMode="auto">
            <a:xfrm>
              <a:off x="1910370" y="1937108"/>
              <a:ext cx="777995" cy="777995"/>
            </a:xfrm>
            <a:prstGeom prst="ellipse">
              <a:avLst/>
            </a:prstGeom>
            <a:solidFill>
              <a:srgbClr val="FF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sp>
        <p:nvSpPr>
          <p:cNvPr id="23" name="Oval 22"/>
          <p:cNvSpPr>
            <a:spLocks noChangeArrowheads="1"/>
          </p:cNvSpPr>
          <p:nvPr/>
        </p:nvSpPr>
        <p:spPr bwMode="auto">
          <a:xfrm>
            <a:off x="3105150" y="48148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4" name="Oval 23"/>
          <p:cNvSpPr>
            <a:spLocks noChangeArrowheads="1"/>
          </p:cNvSpPr>
          <p:nvPr/>
        </p:nvSpPr>
        <p:spPr bwMode="auto">
          <a:xfrm>
            <a:off x="3524250" y="544353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5" name="Oval 24"/>
          <p:cNvSpPr>
            <a:spLocks noChangeArrowheads="1"/>
          </p:cNvSpPr>
          <p:nvPr/>
        </p:nvSpPr>
        <p:spPr bwMode="auto">
          <a:xfrm>
            <a:off x="2824163" y="5218113"/>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nvGrpSpPr>
          <p:cNvPr id="112655" name="Group 25"/>
          <p:cNvGrpSpPr>
            <a:grpSpLocks/>
          </p:cNvGrpSpPr>
          <p:nvPr/>
        </p:nvGrpSpPr>
        <p:grpSpPr bwMode="auto">
          <a:xfrm>
            <a:off x="4794250" y="4195763"/>
            <a:ext cx="2165350" cy="2165350"/>
            <a:chOff x="1216526" y="1243263"/>
            <a:chExt cx="2165684" cy="2165684"/>
          </a:xfrm>
        </p:grpSpPr>
        <p:sp>
          <p:nvSpPr>
            <p:cNvPr id="27" name="Oval 26"/>
            <p:cNvSpPr>
              <a:spLocks noChangeArrowheads="1"/>
            </p:cNvSpPr>
            <p:nvPr/>
          </p:nvSpPr>
          <p:spPr bwMode="auto">
            <a:xfrm>
              <a:off x="1216526" y="1243263"/>
              <a:ext cx="2165684" cy="2165684"/>
            </a:xfrm>
            <a:prstGeom prst="ellipse">
              <a:avLst/>
            </a:prstGeom>
            <a:solidFill>
              <a:srgbClr val="0000FF"/>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8" name="Oval 27"/>
            <p:cNvSpPr>
              <a:spLocks noChangeArrowheads="1"/>
            </p:cNvSpPr>
            <p:nvPr/>
          </p:nvSpPr>
          <p:spPr bwMode="auto">
            <a:xfrm>
              <a:off x="1519786" y="1546522"/>
              <a:ext cx="1559165" cy="1559165"/>
            </a:xfrm>
            <a:prstGeom prst="ellipse">
              <a:avLst/>
            </a:prstGeom>
            <a:solidFill>
              <a:srgbClr val="FFFF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29" name="Oval 28"/>
            <p:cNvSpPr>
              <a:spLocks noChangeArrowheads="1"/>
            </p:cNvSpPr>
            <p:nvPr/>
          </p:nvSpPr>
          <p:spPr bwMode="auto">
            <a:xfrm>
              <a:off x="1910371" y="1937107"/>
              <a:ext cx="777995" cy="777995"/>
            </a:xfrm>
            <a:prstGeom prst="ellipse">
              <a:avLst/>
            </a:prstGeom>
            <a:solidFill>
              <a:srgbClr val="FF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grpSp>
      <p:sp>
        <p:nvSpPr>
          <p:cNvPr id="30" name="Oval 29"/>
          <p:cNvSpPr>
            <a:spLocks noChangeArrowheads="1"/>
          </p:cNvSpPr>
          <p:nvPr/>
        </p:nvSpPr>
        <p:spPr bwMode="auto">
          <a:xfrm>
            <a:off x="6502400" y="50053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1" name="Oval 30"/>
          <p:cNvSpPr>
            <a:spLocks noChangeArrowheads="1"/>
          </p:cNvSpPr>
          <p:nvPr/>
        </p:nvSpPr>
        <p:spPr bwMode="auto">
          <a:xfrm>
            <a:off x="6408738" y="584517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2" name="Oval 31"/>
          <p:cNvSpPr>
            <a:spLocks noChangeArrowheads="1"/>
          </p:cNvSpPr>
          <p:nvPr/>
        </p:nvSpPr>
        <p:spPr bwMode="auto">
          <a:xfrm>
            <a:off x="5870575" y="54244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4" name="Oval 33"/>
          <p:cNvSpPr>
            <a:spLocks noChangeArrowheads="1"/>
          </p:cNvSpPr>
          <p:nvPr/>
        </p:nvSpPr>
        <p:spPr bwMode="auto">
          <a:xfrm>
            <a:off x="6621463" y="5275263"/>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5" name="Oval 34"/>
          <p:cNvSpPr>
            <a:spLocks noChangeArrowheads="1"/>
          </p:cNvSpPr>
          <p:nvPr/>
        </p:nvSpPr>
        <p:spPr bwMode="auto">
          <a:xfrm>
            <a:off x="6400800" y="54117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6" name="Oval 35"/>
          <p:cNvSpPr>
            <a:spLocks noChangeArrowheads="1"/>
          </p:cNvSpPr>
          <p:nvPr/>
        </p:nvSpPr>
        <p:spPr bwMode="auto">
          <a:xfrm>
            <a:off x="6164263" y="5630863"/>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7" name="Oval 36"/>
          <p:cNvSpPr>
            <a:spLocks noChangeArrowheads="1"/>
          </p:cNvSpPr>
          <p:nvPr/>
        </p:nvSpPr>
        <p:spPr bwMode="auto">
          <a:xfrm>
            <a:off x="6164263" y="514032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8" name="Oval 37"/>
          <p:cNvSpPr>
            <a:spLocks noChangeArrowheads="1"/>
          </p:cNvSpPr>
          <p:nvPr/>
        </p:nvSpPr>
        <p:spPr bwMode="auto">
          <a:xfrm>
            <a:off x="6621463" y="564832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39" name="Oval 38"/>
          <p:cNvSpPr>
            <a:spLocks noChangeArrowheads="1"/>
          </p:cNvSpPr>
          <p:nvPr/>
        </p:nvSpPr>
        <p:spPr bwMode="auto">
          <a:xfrm>
            <a:off x="6080125" y="6037263"/>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0" name="Oval 39"/>
          <p:cNvSpPr>
            <a:spLocks noChangeArrowheads="1"/>
          </p:cNvSpPr>
          <p:nvPr/>
        </p:nvSpPr>
        <p:spPr bwMode="auto">
          <a:xfrm>
            <a:off x="5757863" y="585152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1" name="Oval 40"/>
          <p:cNvSpPr>
            <a:spLocks noChangeArrowheads="1"/>
          </p:cNvSpPr>
          <p:nvPr/>
        </p:nvSpPr>
        <p:spPr bwMode="auto">
          <a:xfrm>
            <a:off x="6432550" y="2974975"/>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2" name="Oval 41"/>
          <p:cNvSpPr>
            <a:spLocks noChangeArrowheads="1"/>
          </p:cNvSpPr>
          <p:nvPr/>
        </p:nvSpPr>
        <p:spPr bwMode="auto">
          <a:xfrm>
            <a:off x="6551613" y="2771775"/>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3" name="Oval 42"/>
          <p:cNvSpPr>
            <a:spLocks noChangeArrowheads="1"/>
          </p:cNvSpPr>
          <p:nvPr/>
        </p:nvSpPr>
        <p:spPr bwMode="auto">
          <a:xfrm>
            <a:off x="6534150" y="2924175"/>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4" name="Oval 43"/>
          <p:cNvSpPr>
            <a:spLocks noChangeArrowheads="1"/>
          </p:cNvSpPr>
          <p:nvPr/>
        </p:nvSpPr>
        <p:spPr bwMode="auto">
          <a:xfrm>
            <a:off x="6483350" y="27051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5" name="Oval 44"/>
          <p:cNvSpPr>
            <a:spLocks noChangeArrowheads="1"/>
          </p:cNvSpPr>
          <p:nvPr/>
        </p:nvSpPr>
        <p:spPr bwMode="auto">
          <a:xfrm>
            <a:off x="6316663" y="272415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6" name="Oval 45"/>
          <p:cNvSpPr>
            <a:spLocks noChangeArrowheads="1"/>
          </p:cNvSpPr>
          <p:nvPr/>
        </p:nvSpPr>
        <p:spPr bwMode="auto">
          <a:xfrm>
            <a:off x="6283325" y="2909888"/>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7" name="Oval 46"/>
          <p:cNvSpPr>
            <a:spLocks noChangeArrowheads="1"/>
          </p:cNvSpPr>
          <p:nvPr/>
        </p:nvSpPr>
        <p:spPr bwMode="auto">
          <a:xfrm>
            <a:off x="6364288" y="29591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8" name="Oval 47"/>
          <p:cNvSpPr>
            <a:spLocks noChangeArrowheads="1"/>
          </p:cNvSpPr>
          <p:nvPr/>
        </p:nvSpPr>
        <p:spPr bwMode="auto">
          <a:xfrm>
            <a:off x="3676650" y="54102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49" name="Oval 48"/>
          <p:cNvSpPr>
            <a:spLocks noChangeArrowheads="1"/>
          </p:cNvSpPr>
          <p:nvPr/>
        </p:nvSpPr>
        <p:spPr bwMode="auto">
          <a:xfrm>
            <a:off x="3027363" y="525145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0" name="Oval 49"/>
          <p:cNvSpPr>
            <a:spLocks noChangeArrowheads="1"/>
          </p:cNvSpPr>
          <p:nvPr/>
        </p:nvSpPr>
        <p:spPr bwMode="auto">
          <a:xfrm>
            <a:off x="3044825" y="5573713"/>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1" name="Oval 50"/>
          <p:cNvSpPr>
            <a:spLocks noChangeArrowheads="1"/>
          </p:cNvSpPr>
          <p:nvPr/>
        </p:nvSpPr>
        <p:spPr bwMode="auto">
          <a:xfrm>
            <a:off x="3316288" y="565785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2" name="Oval 51"/>
          <p:cNvSpPr>
            <a:spLocks noChangeArrowheads="1"/>
          </p:cNvSpPr>
          <p:nvPr/>
        </p:nvSpPr>
        <p:spPr bwMode="auto">
          <a:xfrm>
            <a:off x="3478213" y="4814888"/>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3" name="Oval 52"/>
          <p:cNvSpPr>
            <a:spLocks noChangeArrowheads="1"/>
          </p:cNvSpPr>
          <p:nvPr/>
        </p:nvSpPr>
        <p:spPr bwMode="auto">
          <a:xfrm>
            <a:off x="3392488" y="5102225"/>
            <a:ext cx="92075"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4" name="Oval 53"/>
          <p:cNvSpPr>
            <a:spLocks noChangeArrowheads="1"/>
          </p:cNvSpPr>
          <p:nvPr/>
        </p:nvSpPr>
        <p:spPr bwMode="auto">
          <a:xfrm>
            <a:off x="3748088" y="5153025"/>
            <a:ext cx="92075"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5" name="Oval 54"/>
          <p:cNvSpPr>
            <a:spLocks noChangeArrowheads="1"/>
          </p:cNvSpPr>
          <p:nvPr/>
        </p:nvSpPr>
        <p:spPr bwMode="auto">
          <a:xfrm>
            <a:off x="3360738" y="2535238"/>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6" name="Oval 55"/>
          <p:cNvSpPr>
            <a:spLocks noChangeArrowheads="1"/>
          </p:cNvSpPr>
          <p:nvPr/>
        </p:nvSpPr>
        <p:spPr bwMode="auto">
          <a:xfrm>
            <a:off x="3429000" y="25527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7" name="Oval 56"/>
          <p:cNvSpPr>
            <a:spLocks noChangeArrowheads="1"/>
          </p:cNvSpPr>
          <p:nvPr/>
        </p:nvSpPr>
        <p:spPr bwMode="auto">
          <a:xfrm>
            <a:off x="3259138" y="25019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8" name="Oval 57"/>
          <p:cNvSpPr>
            <a:spLocks noChangeArrowheads="1"/>
          </p:cNvSpPr>
          <p:nvPr/>
        </p:nvSpPr>
        <p:spPr bwMode="auto">
          <a:xfrm>
            <a:off x="3417888" y="24384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59" name="Oval 58"/>
          <p:cNvSpPr>
            <a:spLocks noChangeArrowheads="1"/>
          </p:cNvSpPr>
          <p:nvPr/>
        </p:nvSpPr>
        <p:spPr bwMode="auto">
          <a:xfrm>
            <a:off x="3298825" y="22352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60" name="Oval 59"/>
          <p:cNvSpPr>
            <a:spLocks noChangeArrowheads="1"/>
          </p:cNvSpPr>
          <p:nvPr/>
        </p:nvSpPr>
        <p:spPr bwMode="auto">
          <a:xfrm>
            <a:off x="3214688" y="2336800"/>
            <a:ext cx="90487"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61" name="Oval 60"/>
          <p:cNvSpPr>
            <a:spLocks noChangeArrowheads="1"/>
          </p:cNvSpPr>
          <p:nvPr/>
        </p:nvSpPr>
        <p:spPr bwMode="auto">
          <a:xfrm>
            <a:off x="3400425" y="2286000"/>
            <a:ext cx="90488" cy="107950"/>
          </a:xfrm>
          <a:prstGeom prst="ellipse">
            <a:avLst/>
          </a:prstGeom>
          <a:solidFill>
            <a:schemeClr val="tx1"/>
          </a:solidFill>
          <a:ln w="3175">
            <a:solidFill>
              <a:srgbClr val="D9D9D9"/>
            </a:solidFill>
            <a:round/>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endParaRPr lang="en-US" altLang="zh-TW" sz="1800">
              <a:solidFill>
                <a:srgbClr val="FFFFFF"/>
              </a:solidFill>
              <a:latin typeface="Calibri" charset="0"/>
            </a:endParaRPr>
          </a:p>
        </p:txBody>
      </p:sp>
      <p:sp>
        <p:nvSpPr>
          <p:cNvPr id="112687" name="文字方塊 47"/>
          <p:cNvSpPr txBox="1">
            <a:spLocks noChangeArrowheads="1"/>
          </p:cNvSpPr>
          <p:nvPr/>
        </p:nvSpPr>
        <p:spPr bwMode="auto">
          <a:xfrm>
            <a:off x="134938" y="1962150"/>
            <a:ext cx="1998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1F497D"/>
                </a:solidFill>
              </a:rPr>
              <a:t>High Accuracy</a:t>
            </a:r>
          </a:p>
          <a:p>
            <a:pPr eaLnBrk="1" hangingPunct="1"/>
            <a:r>
              <a:rPr lang="en-US" altLang="zh-TW" sz="2000" b="1">
                <a:solidFill>
                  <a:srgbClr val="1F497D"/>
                </a:solidFill>
              </a:rPr>
              <a:t>High Precision</a:t>
            </a:r>
            <a:endParaRPr lang="zh-TW" altLang="en-US" sz="2000" b="1">
              <a:solidFill>
                <a:srgbClr val="1F497D"/>
              </a:solidFill>
            </a:endParaRPr>
          </a:p>
        </p:txBody>
      </p:sp>
      <p:sp>
        <p:nvSpPr>
          <p:cNvPr id="112688" name="文字方塊 47"/>
          <p:cNvSpPr txBox="1">
            <a:spLocks noChangeArrowheads="1"/>
          </p:cNvSpPr>
          <p:nvPr/>
        </p:nvSpPr>
        <p:spPr bwMode="auto">
          <a:xfrm>
            <a:off x="134938" y="4959350"/>
            <a:ext cx="2117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FF0000"/>
                </a:solidFill>
              </a:rPr>
              <a:t>High Accuracy</a:t>
            </a:r>
          </a:p>
          <a:p>
            <a:pPr eaLnBrk="1" hangingPunct="1"/>
            <a:r>
              <a:rPr lang="en-US" altLang="zh-TW" sz="2000" b="1">
                <a:solidFill>
                  <a:srgbClr val="1F497D"/>
                </a:solidFill>
              </a:rPr>
              <a:t>Low Precision</a:t>
            </a:r>
            <a:endParaRPr lang="zh-TW" altLang="en-US" sz="2000" b="1">
              <a:solidFill>
                <a:srgbClr val="1F497D"/>
              </a:solidFill>
            </a:endParaRPr>
          </a:p>
        </p:txBody>
      </p:sp>
      <p:sp>
        <p:nvSpPr>
          <p:cNvPr id="112689" name="文字方塊 47"/>
          <p:cNvSpPr txBox="1">
            <a:spLocks noChangeArrowheads="1"/>
          </p:cNvSpPr>
          <p:nvPr/>
        </p:nvSpPr>
        <p:spPr bwMode="auto">
          <a:xfrm>
            <a:off x="7027863" y="1962150"/>
            <a:ext cx="2116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1F497D"/>
                </a:solidFill>
              </a:rPr>
              <a:t>Low Accuracy</a:t>
            </a:r>
          </a:p>
          <a:p>
            <a:pPr eaLnBrk="1" hangingPunct="1"/>
            <a:r>
              <a:rPr lang="en-US" altLang="zh-TW" sz="2000" b="1">
                <a:solidFill>
                  <a:srgbClr val="FF0000"/>
                </a:solidFill>
              </a:rPr>
              <a:t>High Precision</a:t>
            </a:r>
            <a:endParaRPr lang="zh-TW" altLang="en-US" sz="2000" b="1">
              <a:solidFill>
                <a:srgbClr val="FF0000"/>
              </a:solidFill>
            </a:endParaRPr>
          </a:p>
        </p:txBody>
      </p:sp>
      <p:sp>
        <p:nvSpPr>
          <p:cNvPr id="112690" name="文字方塊 47"/>
          <p:cNvSpPr txBox="1">
            <a:spLocks noChangeArrowheads="1"/>
          </p:cNvSpPr>
          <p:nvPr/>
        </p:nvSpPr>
        <p:spPr bwMode="auto">
          <a:xfrm>
            <a:off x="7027863" y="4959350"/>
            <a:ext cx="2116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1F497D"/>
                </a:solidFill>
              </a:rPr>
              <a:t>Low Accuracy</a:t>
            </a:r>
          </a:p>
          <a:p>
            <a:pPr eaLnBrk="1" hangingPunct="1"/>
            <a:r>
              <a:rPr lang="en-US" altLang="zh-TW" sz="2000" b="1">
                <a:solidFill>
                  <a:srgbClr val="1F497D"/>
                </a:solidFill>
              </a:rPr>
              <a:t>Low Precision</a:t>
            </a:r>
            <a:endParaRPr lang="zh-TW" altLang="en-US" sz="2000" b="1">
              <a:solidFill>
                <a:srgbClr val="1F497D"/>
              </a:solidFill>
            </a:endParaRPr>
          </a:p>
        </p:txBody>
      </p:sp>
      <p:sp>
        <p:nvSpPr>
          <p:cNvPr id="112691" name="文字方塊 47"/>
          <p:cNvSpPr txBox="1">
            <a:spLocks noChangeArrowheads="1"/>
          </p:cNvSpPr>
          <p:nvPr/>
        </p:nvSpPr>
        <p:spPr bwMode="auto">
          <a:xfrm>
            <a:off x="3081338" y="742950"/>
            <a:ext cx="593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3600" b="1">
                <a:solidFill>
                  <a:srgbClr val="984807"/>
                </a:solidFill>
              </a:rPr>
              <a:t>A</a:t>
            </a:r>
            <a:endParaRPr lang="zh-TW" altLang="en-US" sz="3600" b="1">
              <a:solidFill>
                <a:srgbClr val="984807"/>
              </a:solidFill>
            </a:endParaRPr>
          </a:p>
        </p:txBody>
      </p:sp>
      <p:sp>
        <p:nvSpPr>
          <p:cNvPr id="112692" name="文字方塊 47"/>
          <p:cNvSpPr txBox="1">
            <a:spLocks noChangeArrowheads="1"/>
          </p:cNvSpPr>
          <p:nvPr/>
        </p:nvSpPr>
        <p:spPr bwMode="auto">
          <a:xfrm>
            <a:off x="5656263" y="742950"/>
            <a:ext cx="592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3600" b="1">
                <a:solidFill>
                  <a:srgbClr val="984807"/>
                </a:solidFill>
              </a:rPr>
              <a:t>B</a:t>
            </a:r>
            <a:endParaRPr lang="zh-TW" altLang="en-US" sz="3600" b="1">
              <a:solidFill>
                <a:srgbClr val="984807"/>
              </a:solidFill>
            </a:endParaRPr>
          </a:p>
        </p:txBody>
      </p:sp>
      <p:sp>
        <p:nvSpPr>
          <p:cNvPr id="112693" name="文字方塊 47"/>
          <p:cNvSpPr txBox="1">
            <a:spLocks noChangeArrowheads="1"/>
          </p:cNvSpPr>
          <p:nvPr/>
        </p:nvSpPr>
        <p:spPr bwMode="auto">
          <a:xfrm>
            <a:off x="3046413" y="3635375"/>
            <a:ext cx="593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3600" b="1">
                <a:solidFill>
                  <a:srgbClr val="984807"/>
                </a:solidFill>
              </a:rPr>
              <a:t>C</a:t>
            </a:r>
            <a:endParaRPr lang="zh-TW" altLang="en-US" sz="3600" b="1">
              <a:solidFill>
                <a:srgbClr val="984807"/>
              </a:solidFill>
            </a:endParaRPr>
          </a:p>
        </p:txBody>
      </p:sp>
      <p:sp>
        <p:nvSpPr>
          <p:cNvPr id="112694" name="文字方塊 47"/>
          <p:cNvSpPr txBox="1">
            <a:spLocks noChangeArrowheads="1"/>
          </p:cNvSpPr>
          <p:nvPr/>
        </p:nvSpPr>
        <p:spPr bwMode="auto">
          <a:xfrm>
            <a:off x="5621338" y="3635375"/>
            <a:ext cx="592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3600" b="1">
                <a:solidFill>
                  <a:srgbClr val="984807"/>
                </a:solidFill>
              </a:rPr>
              <a:t>D</a:t>
            </a:r>
            <a:endParaRPr lang="zh-TW" altLang="en-US" sz="3600" b="1">
              <a:solidFill>
                <a:srgbClr val="984807"/>
              </a:solidFill>
            </a:endParaRPr>
          </a:p>
        </p:txBody>
      </p:sp>
      <p:sp>
        <p:nvSpPr>
          <p:cNvPr id="77" name="圓角矩形 39"/>
          <p:cNvSpPr/>
          <p:nvPr/>
        </p:nvSpPr>
        <p:spPr>
          <a:xfrm>
            <a:off x="133350" y="788988"/>
            <a:ext cx="4398963" cy="2820987"/>
          </a:xfrm>
          <a:prstGeom prst="roundRect">
            <a:avLst>
              <a:gd name="adj" fmla="val 7357"/>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78" name="圓角矩形 39"/>
          <p:cNvSpPr/>
          <p:nvPr/>
        </p:nvSpPr>
        <p:spPr>
          <a:xfrm>
            <a:off x="112713" y="3708400"/>
            <a:ext cx="4405312" cy="2820988"/>
          </a:xfrm>
          <a:prstGeom prst="roundRect">
            <a:avLst>
              <a:gd name="adj" fmla="val 7357"/>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79" name="圓角矩形 39"/>
          <p:cNvSpPr/>
          <p:nvPr/>
        </p:nvSpPr>
        <p:spPr>
          <a:xfrm>
            <a:off x="4643438" y="833438"/>
            <a:ext cx="4398962" cy="2820987"/>
          </a:xfrm>
          <a:prstGeom prst="roundRect">
            <a:avLst>
              <a:gd name="adj" fmla="val 7357"/>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80" name="圓角矩形 39"/>
          <p:cNvSpPr/>
          <p:nvPr/>
        </p:nvSpPr>
        <p:spPr>
          <a:xfrm>
            <a:off x="4610100" y="3713163"/>
            <a:ext cx="4397375" cy="2820987"/>
          </a:xfrm>
          <a:prstGeom prst="roundRect">
            <a:avLst>
              <a:gd name="adj" fmla="val 7357"/>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112699" name="文字方塊 47"/>
          <p:cNvSpPr txBox="1">
            <a:spLocks noChangeArrowheads="1"/>
          </p:cNvSpPr>
          <p:nvPr/>
        </p:nvSpPr>
        <p:spPr bwMode="auto">
          <a:xfrm>
            <a:off x="180975" y="2768600"/>
            <a:ext cx="2092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4F6228"/>
                </a:solidFill>
              </a:rPr>
              <a:t>High Validity</a:t>
            </a:r>
          </a:p>
          <a:p>
            <a:pPr eaLnBrk="1" hangingPunct="1"/>
            <a:r>
              <a:rPr lang="en-US" altLang="zh-TW" sz="2000" b="1">
                <a:solidFill>
                  <a:srgbClr val="4F6228"/>
                </a:solidFill>
              </a:rPr>
              <a:t>High Reliability</a:t>
            </a:r>
            <a:endParaRPr lang="zh-TW" altLang="en-US" sz="2000" b="1">
              <a:solidFill>
                <a:srgbClr val="4F6228"/>
              </a:solidFill>
            </a:endParaRPr>
          </a:p>
        </p:txBody>
      </p:sp>
      <p:sp>
        <p:nvSpPr>
          <p:cNvPr id="112700" name="文字方塊 47"/>
          <p:cNvSpPr txBox="1">
            <a:spLocks noChangeArrowheads="1"/>
          </p:cNvSpPr>
          <p:nvPr/>
        </p:nvSpPr>
        <p:spPr bwMode="auto">
          <a:xfrm>
            <a:off x="173038" y="5741988"/>
            <a:ext cx="2092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FF0000"/>
                </a:solidFill>
              </a:rPr>
              <a:t>High Validity</a:t>
            </a:r>
          </a:p>
          <a:p>
            <a:pPr eaLnBrk="1" hangingPunct="1"/>
            <a:r>
              <a:rPr lang="en-US" altLang="zh-TW" sz="2000" b="1">
                <a:solidFill>
                  <a:srgbClr val="4F6228"/>
                </a:solidFill>
              </a:rPr>
              <a:t>Low Reliability</a:t>
            </a:r>
            <a:endParaRPr lang="zh-TW" altLang="en-US" sz="2000" b="1">
              <a:solidFill>
                <a:srgbClr val="4F6228"/>
              </a:solidFill>
            </a:endParaRPr>
          </a:p>
        </p:txBody>
      </p:sp>
      <p:sp>
        <p:nvSpPr>
          <p:cNvPr id="112701" name="文字方塊 47"/>
          <p:cNvSpPr txBox="1">
            <a:spLocks noChangeArrowheads="1"/>
          </p:cNvSpPr>
          <p:nvPr/>
        </p:nvSpPr>
        <p:spPr bwMode="auto">
          <a:xfrm>
            <a:off x="7008813" y="5800725"/>
            <a:ext cx="2092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4F6228"/>
                </a:solidFill>
              </a:rPr>
              <a:t>Low Validity</a:t>
            </a:r>
          </a:p>
          <a:p>
            <a:pPr eaLnBrk="1" hangingPunct="1"/>
            <a:r>
              <a:rPr lang="en-US" altLang="zh-TW" sz="2000" b="1">
                <a:solidFill>
                  <a:srgbClr val="4F6228"/>
                </a:solidFill>
              </a:rPr>
              <a:t>Low Reliability</a:t>
            </a:r>
            <a:endParaRPr lang="zh-TW" altLang="en-US" sz="2000" b="1">
              <a:solidFill>
                <a:srgbClr val="4F6228"/>
              </a:solidFill>
            </a:endParaRPr>
          </a:p>
        </p:txBody>
      </p:sp>
      <p:sp>
        <p:nvSpPr>
          <p:cNvPr id="112702" name="文字方塊 47"/>
          <p:cNvSpPr txBox="1">
            <a:spLocks noChangeArrowheads="1"/>
          </p:cNvSpPr>
          <p:nvPr/>
        </p:nvSpPr>
        <p:spPr bwMode="auto">
          <a:xfrm>
            <a:off x="7051675" y="2878138"/>
            <a:ext cx="2092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4F6228"/>
                </a:solidFill>
              </a:rPr>
              <a:t>Low Validity</a:t>
            </a:r>
          </a:p>
          <a:p>
            <a:pPr eaLnBrk="1" hangingPunct="1"/>
            <a:r>
              <a:rPr lang="en-US" altLang="zh-TW" sz="2000" b="1">
                <a:solidFill>
                  <a:srgbClr val="FF0000"/>
                </a:solidFill>
              </a:rPr>
              <a:t>High Reliability</a:t>
            </a:r>
            <a:endParaRPr lang="zh-TW" altLang="en-US" sz="2000" b="1">
              <a:solidFill>
                <a:srgbClr val="FF0000"/>
              </a:solidFill>
            </a:endParaRPr>
          </a:p>
        </p:txBody>
      </p:sp>
    </p:spTree>
    <p:extLst>
      <p:ext uri="{BB962C8B-B14F-4D97-AF65-F5344CB8AC3E}">
        <p14:creationId xmlns:p14="http://schemas.microsoft.com/office/powerpoint/2010/main" val="16583796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a:xfrm>
            <a:off x="457200" y="274638"/>
            <a:ext cx="8229600" cy="850900"/>
          </a:xfrm>
        </p:spPr>
        <p:txBody>
          <a:bodyPr/>
          <a:lstStyle/>
          <a:p>
            <a:pPr eaLnBrk="1" hangingPunct="1"/>
            <a:r>
              <a:rPr lang="en-US" altLang="zh-TW">
                <a:solidFill>
                  <a:srgbClr val="FF0000"/>
                </a:solidFill>
                <a:latin typeface="Calibri" charset="0"/>
                <a:ea typeface="標楷體" charset="-120"/>
              </a:rPr>
              <a:t>Accuracy</a:t>
            </a:r>
            <a:r>
              <a:rPr lang="en-US" altLang="zh-TW">
                <a:latin typeface="Calibri" charset="0"/>
                <a:ea typeface="標楷體" charset="-120"/>
              </a:rPr>
              <a:t> </a:t>
            </a:r>
            <a:r>
              <a:rPr lang="en-US" altLang="zh-TW">
                <a:solidFill>
                  <a:schemeClr val="accent1"/>
                </a:solidFill>
                <a:latin typeface="Calibri" charset="0"/>
                <a:ea typeface="標楷體" charset="-120"/>
              </a:rPr>
              <a:t>of Classification Models</a:t>
            </a:r>
          </a:p>
        </p:txBody>
      </p:sp>
      <p:sp>
        <p:nvSpPr>
          <p:cNvPr id="113666" name="Content Placeholder 2"/>
          <p:cNvSpPr>
            <a:spLocks noGrp="1"/>
          </p:cNvSpPr>
          <p:nvPr>
            <p:ph idx="1"/>
          </p:nvPr>
        </p:nvSpPr>
        <p:spPr>
          <a:xfrm>
            <a:off x="539750" y="1196975"/>
            <a:ext cx="7961313" cy="1066800"/>
          </a:xfrm>
        </p:spPr>
        <p:txBody>
          <a:bodyPr/>
          <a:lstStyle/>
          <a:p>
            <a:pPr eaLnBrk="1" hangingPunct="1"/>
            <a:r>
              <a:rPr lang="en-US" altLang="zh-TW" sz="2800">
                <a:latin typeface="Calibri" charset="0"/>
                <a:ea typeface="新細明體" charset="-120"/>
              </a:rPr>
              <a:t>In classification problems, the primary source for accuracy estimation is the </a:t>
            </a:r>
            <a:r>
              <a:rPr lang="en-US" altLang="zh-TW" sz="2800">
                <a:solidFill>
                  <a:srgbClr val="FF3300"/>
                </a:solidFill>
                <a:latin typeface="Calibri" charset="0"/>
                <a:ea typeface="新細明體" charset="-120"/>
              </a:rPr>
              <a:t>confusion matrix </a:t>
            </a:r>
          </a:p>
        </p:txBody>
      </p:sp>
      <p:pic>
        <p:nvPicPr>
          <p:cNvPr id="1136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43200"/>
            <a:ext cx="3429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ChangeArrowheads="1"/>
          </p:cNvSpPr>
          <p:nvPr/>
        </p:nvSpPr>
        <p:spPr bwMode="auto">
          <a:xfrm>
            <a:off x="0" y="0"/>
            <a:ext cx="9144000" cy="457200"/>
          </a:xfrm>
          <a:prstGeom prst="rect">
            <a:avLst/>
          </a:prstGeom>
          <a:noFill/>
          <a:ln w="9525">
            <a:noFill/>
            <a:miter lim="800000"/>
            <a:headEnd/>
            <a:tailEnd/>
          </a:ln>
          <a:effectLst/>
        </p:spPr>
        <p:txBody>
          <a:bodyPr wrap="none" anchor="ctr">
            <a:spAutoFit/>
          </a:bodyPr>
          <a:lstStyle/>
          <a:p>
            <a:pPr algn="ctr">
              <a:defRPr/>
            </a:pPr>
            <a:endParaRPr lang="zh-TW">
              <a:effectLst>
                <a:outerShdw blurRad="38100" dist="38100" dir="2700000" algn="tl">
                  <a:srgbClr val="DDDDDD"/>
                </a:outerShdw>
              </a:effectLst>
              <a:ea typeface="新細明體" charset="0"/>
              <a:cs typeface="新細明體" charset="0"/>
            </a:endParaRPr>
          </a:p>
        </p:txBody>
      </p:sp>
      <p:graphicFrame>
        <p:nvGraphicFramePr>
          <p:cNvPr id="113669" name="Object 2"/>
          <p:cNvGraphicFramePr>
            <a:graphicFrameLocks noChangeAspect="1"/>
          </p:cNvGraphicFramePr>
          <p:nvPr/>
        </p:nvGraphicFramePr>
        <p:xfrm>
          <a:off x="4946650" y="3429000"/>
          <a:ext cx="2978150" cy="685800"/>
        </p:xfrm>
        <a:graphic>
          <a:graphicData uri="http://schemas.openxmlformats.org/presentationml/2006/ole">
            <mc:AlternateContent xmlns:mc="http://schemas.openxmlformats.org/markup-compatibility/2006">
              <mc:Choice xmlns:v="urn:schemas-microsoft-com:vml" Requires="v">
                <p:oleObj spid="_x0000_s22529" name="Equation" r:id="rId5" imgW="1574800" imgH="355600" progId="Equation.3">
                  <p:embed/>
                </p:oleObj>
              </mc:Choice>
              <mc:Fallback>
                <p:oleObj name="Equation" r:id="rId5" imgW="15748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6650" y="3429000"/>
                        <a:ext cx="2978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4" name="Rectangle 4"/>
          <p:cNvSpPr>
            <a:spLocks noChangeArrowheads="1"/>
          </p:cNvSpPr>
          <p:nvPr/>
        </p:nvSpPr>
        <p:spPr bwMode="auto">
          <a:xfrm>
            <a:off x="0" y="0"/>
            <a:ext cx="9144000" cy="457200"/>
          </a:xfrm>
          <a:prstGeom prst="rect">
            <a:avLst/>
          </a:prstGeom>
          <a:noFill/>
          <a:ln w="9525">
            <a:noFill/>
            <a:miter lim="800000"/>
            <a:headEnd/>
            <a:tailEnd/>
          </a:ln>
          <a:effectLst/>
        </p:spPr>
        <p:txBody>
          <a:bodyPr wrap="none" anchor="ctr">
            <a:spAutoFit/>
          </a:bodyPr>
          <a:lstStyle/>
          <a:p>
            <a:pPr algn="ctr">
              <a:defRPr/>
            </a:pPr>
            <a:endParaRPr lang="zh-TW">
              <a:effectLst>
                <a:outerShdw blurRad="38100" dist="38100" dir="2700000" algn="tl">
                  <a:srgbClr val="DDDDDD"/>
                </a:outerShdw>
              </a:effectLst>
              <a:ea typeface="新細明體" charset="0"/>
              <a:cs typeface="新細明體" charset="0"/>
            </a:endParaRPr>
          </a:p>
        </p:txBody>
      </p:sp>
      <p:graphicFrame>
        <p:nvGraphicFramePr>
          <p:cNvPr id="113671" name="Object 3"/>
          <p:cNvGraphicFramePr>
            <a:graphicFrameLocks noChangeAspect="1"/>
          </p:cNvGraphicFramePr>
          <p:nvPr/>
        </p:nvGraphicFramePr>
        <p:xfrm>
          <a:off x="4953000" y="4419600"/>
          <a:ext cx="3086100" cy="685800"/>
        </p:xfrm>
        <a:graphic>
          <a:graphicData uri="http://schemas.openxmlformats.org/presentationml/2006/ole">
            <mc:AlternateContent xmlns:mc="http://schemas.openxmlformats.org/markup-compatibility/2006">
              <mc:Choice xmlns:v="urn:schemas-microsoft-com:vml" Requires="v">
                <p:oleObj spid="_x0000_s22530" name="Equation" r:id="rId7" imgW="1625600" imgH="355600" progId="Equation.3">
                  <p:embed/>
                </p:oleObj>
              </mc:Choice>
              <mc:Fallback>
                <p:oleObj name="Equation" r:id="rId7" imgW="1625600" imgH="355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4419600"/>
                        <a:ext cx="3086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6" name="Rectangle 6"/>
          <p:cNvSpPr>
            <a:spLocks noChangeArrowheads="1"/>
          </p:cNvSpPr>
          <p:nvPr/>
        </p:nvSpPr>
        <p:spPr bwMode="auto">
          <a:xfrm>
            <a:off x="0" y="0"/>
            <a:ext cx="9144000" cy="457200"/>
          </a:xfrm>
          <a:prstGeom prst="rect">
            <a:avLst/>
          </a:prstGeom>
          <a:noFill/>
          <a:ln w="9525">
            <a:noFill/>
            <a:miter lim="800000"/>
            <a:headEnd/>
            <a:tailEnd/>
          </a:ln>
          <a:effectLst/>
        </p:spPr>
        <p:txBody>
          <a:bodyPr wrap="none" anchor="ctr">
            <a:spAutoFit/>
          </a:bodyPr>
          <a:lstStyle/>
          <a:p>
            <a:pPr algn="ctr">
              <a:defRPr/>
            </a:pPr>
            <a:endParaRPr lang="zh-TW">
              <a:effectLst>
                <a:outerShdw blurRad="38100" dist="38100" dir="2700000" algn="tl">
                  <a:srgbClr val="DDDDDD"/>
                </a:outerShdw>
              </a:effectLst>
              <a:ea typeface="新細明體" charset="0"/>
              <a:cs typeface="新細明體" charset="0"/>
            </a:endParaRPr>
          </a:p>
        </p:txBody>
      </p:sp>
      <p:graphicFrame>
        <p:nvGraphicFramePr>
          <p:cNvPr id="113673" name="Object 4"/>
          <p:cNvGraphicFramePr>
            <a:graphicFrameLocks noChangeAspect="1"/>
          </p:cNvGraphicFramePr>
          <p:nvPr/>
        </p:nvGraphicFramePr>
        <p:xfrm>
          <a:off x="4953000" y="2420938"/>
          <a:ext cx="3194050" cy="685800"/>
        </p:xfrm>
        <a:graphic>
          <a:graphicData uri="http://schemas.openxmlformats.org/presentationml/2006/ole">
            <mc:AlternateContent xmlns:mc="http://schemas.openxmlformats.org/markup-compatibility/2006">
              <mc:Choice xmlns:v="urn:schemas-microsoft-com:vml" Requires="v">
                <p:oleObj spid="_x0000_s22531" name="方程式" r:id="rId9" imgW="1688367" imgH="355446" progId="Equation.3">
                  <p:embed/>
                </p:oleObj>
              </mc:Choice>
              <mc:Fallback>
                <p:oleObj name="方程式" r:id="rId9" imgW="1688367" imgH="355446"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2420938"/>
                        <a:ext cx="3194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8" name="Rectangle 8"/>
          <p:cNvSpPr>
            <a:spLocks noChangeArrowheads="1"/>
          </p:cNvSpPr>
          <p:nvPr/>
        </p:nvSpPr>
        <p:spPr bwMode="auto">
          <a:xfrm>
            <a:off x="0" y="0"/>
            <a:ext cx="9144000" cy="457200"/>
          </a:xfrm>
          <a:prstGeom prst="rect">
            <a:avLst/>
          </a:prstGeom>
          <a:noFill/>
          <a:ln w="9525">
            <a:noFill/>
            <a:miter lim="800000"/>
            <a:headEnd/>
            <a:tailEnd/>
          </a:ln>
          <a:effectLst/>
        </p:spPr>
        <p:txBody>
          <a:bodyPr wrap="none" anchor="ctr">
            <a:spAutoFit/>
          </a:bodyPr>
          <a:lstStyle/>
          <a:p>
            <a:pPr algn="ctr">
              <a:defRPr/>
            </a:pPr>
            <a:endParaRPr lang="zh-TW">
              <a:effectLst>
                <a:outerShdw blurRad="38100" dist="38100" dir="2700000" algn="tl">
                  <a:srgbClr val="DDDDDD"/>
                </a:outerShdw>
              </a:effectLst>
              <a:ea typeface="新細明體" charset="0"/>
              <a:cs typeface="新細明體" charset="0"/>
            </a:endParaRPr>
          </a:p>
        </p:txBody>
      </p:sp>
      <p:graphicFrame>
        <p:nvGraphicFramePr>
          <p:cNvPr id="113675" name="Object 5"/>
          <p:cNvGraphicFramePr>
            <a:graphicFrameLocks noChangeAspect="1"/>
          </p:cNvGraphicFramePr>
          <p:nvPr/>
        </p:nvGraphicFramePr>
        <p:xfrm>
          <a:off x="4848225" y="5486400"/>
          <a:ext cx="1782763" cy="533400"/>
        </p:xfrm>
        <a:graphic>
          <a:graphicData uri="http://schemas.openxmlformats.org/presentationml/2006/ole">
            <mc:AlternateContent xmlns:mc="http://schemas.openxmlformats.org/markup-compatibility/2006">
              <mc:Choice xmlns:v="urn:schemas-microsoft-com:vml" Requires="v">
                <p:oleObj spid="_x0000_s22532" name="Equation" r:id="rId11" imgW="1117600" imgH="330200" progId="Equation.3">
                  <p:embed/>
                </p:oleObj>
              </mc:Choice>
              <mc:Fallback>
                <p:oleObj name="Equation" r:id="rId11" imgW="1117600" imgH="330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48225" y="5486400"/>
                        <a:ext cx="17827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30" name="Rectangle 10"/>
          <p:cNvSpPr>
            <a:spLocks noChangeArrowheads="1"/>
          </p:cNvSpPr>
          <p:nvPr/>
        </p:nvSpPr>
        <p:spPr bwMode="auto">
          <a:xfrm>
            <a:off x="0" y="0"/>
            <a:ext cx="9144000" cy="457200"/>
          </a:xfrm>
          <a:prstGeom prst="rect">
            <a:avLst/>
          </a:prstGeom>
          <a:noFill/>
          <a:ln w="9525">
            <a:noFill/>
            <a:miter lim="800000"/>
            <a:headEnd/>
            <a:tailEnd/>
          </a:ln>
          <a:effectLst/>
        </p:spPr>
        <p:txBody>
          <a:bodyPr wrap="none" anchor="ctr">
            <a:spAutoFit/>
          </a:bodyPr>
          <a:lstStyle/>
          <a:p>
            <a:pPr algn="ctr">
              <a:defRPr/>
            </a:pPr>
            <a:endParaRPr lang="zh-TW">
              <a:effectLst>
                <a:outerShdw blurRad="38100" dist="38100" dir="2700000" algn="tl">
                  <a:srgbClr val="DDDDDD"/>
                </a:outerShdw>
              </a:effectLst>
              <a:ea typeface="新細明體" charset="0"/>
              <a:cs typeface="新細明體" charset="0"/>
            </a:endParaRPr>
          </a:p>
        </p:txBody>
      </p:sp>
      <p:graphicFrame>
        <p:nvGraphicFramePr>
          <p:cNvPr id="113677" name="Object 6"/>
          <p:cNvGraphicFramePr>
            <a:graphicFrameLocks noChangeAspect="1"/>
          </p:cNvGraphicFramePr>
          <p:nvPr/>
        </p:nvGraphicFramePr>
        <p:xfrm>
          <a:off x="7088188" y="5486400"/>
          <a:ext cx="1446212" cy="533400"/>
        </p:xfrm>
        <a:graphic>
          <a:graphicData uri="http://schemas.openxmlformats.org/presentationml/2006/ole">
            <mc:AlternateContent xmlns:mc="http://schemas.openxmlformats.org/markup-compatibility/2006">
              <mc:Choice xmlns:v="urn:schemas-microsoft-com:vml" Requires="v">
                <p:oleObj spid="_x0000_s22533" name="Equation" r:id="rId13" imgW="977900" imgH="355600" progId="Equation.3">
                  <p:embed/>
                </p:oleObj>
              </mc:Choice>
              <mc:Fallback>
                <p:oleObj name="Equation" r:id="rId13" imgW="977900" imgH="355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88188" y="5486400"/>
                        <a:ext cx="14462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3678"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kumimoji="0" lang="en-US" altLang="zh-TW" sz="1200">
                <a:solidFill>
                  <a:srgbClr val="A6A6A6"/>
                </a:solidFill>
                <a:latin typeface="Calibri" charset="0"/>
              </a:rPr>
              <a:t>Source:  Turban et al. (2011), Decision Support and Business Intelligence Systems</a:t>
            </a:r>
            <a:endParaRPr kumimoji="0" lang="zh-TW" altLang="en-US" sz="1200">
              <a:solidFill>
                <a:srgbClr val="A6A6A6"/>
              </a:solidFill>
              <a:latin typeface="Calibri" charset="0"/>
            </a:endParaRPr>
          </a:p>
        </p:txBody>
      </p:sp>
      <p:sp>
        <p:nvSpPr>
          <p:cNvPr id="113679"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30083D57-5DE8-B24A-B513-C6891D8657B6}" type="slidenum">
              <a:rPr kumimoji="0" lang="zh-TW" altLang="en-US" sz="1200">
                <a:solidFill>
                  <a:srgbClr val="898989"/>
                </a:solidFill>
                <a:latin typeface="Calibri" charset="0"/>
              </a:rPr>
              <a:pPr eaLnBrk="1" hangingPunct="1"/>
              <a:t>73</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969096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pPr eaLnBrk="1" hangingPunct="1"/>
            <a:r>
              <a:rPr lang="en-US" altLang="zh-TW">
                <a:solidFill>
                  <a:schemeClr val="accent1"/>
                </a:solidFill>
                <a:latin typeface="Calibri" charset="0"/>
                <a:ea typeface="標楷體" charset="-120"/>
              </a:rPr>
              <a:t>Estimation Methodologies for Classification</a:t>
            </a:r>
          </a:p>
        </p:txBody>
      </p:sp>
      <p:sp>
        <p:nvSpPr>
          <p:cNvPr id="115714" name="Content Placeholder 2"/>
          <p:cNvSpPr>
            <a:spLocks noGrp="1"/>
          </p:cNvSpPr>
          <p:nvPr>
            <p:ph idx="1"/>
          </p:nvPr>
        </p:nvSpPr>
        <p:spPr>
          <a:xfrm>
            <a:off x="250825" y="1524000"/>
            <a:ext cx="8740775" cy="4800600"/>
          </a:xfrm>
        </p:spPr>
        <p:txBody>
          <a:bodyPr/>
          <a:lstStyle/>
          <a:p>
            <a:pPr eaLnBrk="1" hangingPunct="1"/>
            <a:r>
              <a:rPr lang="en-US" altLang="zh-TW" sz="2800">
                <a:solidFill>
                  <a:srgbClr val="FF3300"/>
                </a:solidFill>
                <a:latin typeface="Calibri" charset="0"/>
                <a:ea typeface="新細明體" charset="-120"/>
              </a:rPr>
              <a:t>Simple split </a:t>
            </a:r>
            <a:r>
              <a:rPr lang="en-US" altLang="zh-TW" sz="2800">
                <a:latin typeface="Calibri" charset="0"/>
                <a:ea typeface="新細明體" charset="-120"/>
              </a:rPr>
              <a:t>(or holdout or test sample estimation) </a:t>
            </a:r>
          </a:p>
          <a:p>
            <a:pPr lvl="1" eaLnBrk="1" hangingPunct="1"/>
            <a:r>
              <a:rPr lang="en-US" altLang="zh-TW" sz="2400">
                <a:latin typeface="Calibri" charset="0"/>
                <a:ea typeface="新細明體" charset="-120"/>
              </a:rPr>
              <a:t>Split the data into 2 mutually exclusive sets </a:t>
            </a:r>
            <a:br>
              <a:rPr lang="en-US" altLang="zh-TW" sz="2400">
                <a:latin typeface="Calibri" charset="0"/>
                <a:ea typeface="新細明體" charset="-120"/>
              </a:rPr>
            </a:br>
            <a:r>
              <a:rPr lang="en-US" altLang="zh-TW" sz="2400">
                <a:latin typeface="Calibri" charset="0"/>
                <a:ea typeface="新細明體" charset="-120"/>
              </a:rPr>
              <a:t>training (~70%) and testing (30%)</a:t>
            </a:r>
          </a:p>
          <a:p>
            <a:pPr lvl="1" eaLnBrk="1" hangingPunct="1"/>
            <a:endParaRPr lang="en-US" altLang="zh-TW">
              <a:latin typeface="Calibri" charset="0"/>
              <a:ea typeface="新細明體" charset="-120"/>
            </a:endParaRPr>
          </a:p>
          <a:p>
            <a:pPr lvl="1" eaLnBrk="1" hangingPunct="1"/>
            <a:endParaRPr lang="en-US" altLang="zh-TW" sz="2400">
              <a:latin typeface="Calibri" charset="0"/>
              <a:ea typeface="新細明體" charset="-120"/>
            </a:endParaRPr>
          </a:p>
          <a:p>
            <a:pPr lvl="1" eaLnBrk="1" hangingPunct="1"/>
            <a:endParaRPr lang="en-US" altLang="zh-TW" sz="2400">
              <a:latin typeface="Calibri" charset="0"/>
              <a:ea typeface="新細明體" charset="-120"/>
            </a:endParaRPr>
          </a:p>
          <a:p>
            <a:pPr lvl="1" eaLnBrk="1" hangingPunct="1"/>
            <a:endParaRPr lang="en-US" altLang="zh-TW" sz="2400">
              <a:latin typeface="Calibri" charset="0"/>
              <a:ea typeface="新細明體" charset="-120"/>
            </a:endParaRPr>
          </a:p>
          <a:p>
            <a:pPr lvl="1" eaLnBrk="1" hangingPunct="1"/>
            <a:endParaRPr lang="en-US" altLang="zh-TW" sz="2400">
              <a:latin typeface="Calibri" charset="0"/>
              <a:ea typeface="新細明體" charset="-120"/>
            </a:endParaRPr>
          </a:p>
          <a:p>
            <a:pPr lvl="1" eaLnBrk="1" hangingPunct="1"/>
            <a:endParaRPr lang="en-US" altLang="zh-TW" sz="2400">
              <a:latin typeface="Calibri" charset="0"/>
              <a:ea typeface="新細明體" charset="-120"/>
            </a:endParaRPr>
          </a:p>
          <a:p>
            <a:pPr lvl="1" eaLnBrk="1" hangingPunct="1"/>
            <a:r>
              <a:rPr lang="en-US" altLang="zh-TW" sz="2400">
                <a:latin typeface="Calibri" charset="0"/>
                <a:ea typeface="新細明體" charset="-120"/>
              </a:rPr>
              <a:t>For ANN, the data is split into three sub-sets </a:t>
            </a:r>
            <a:br>
              <a:rPr lang="en-US" altLang="zh-TW" sz="2400">
                <a:latin typeface="Calibri" charset="0"/>
                <a:ea typeface="新細明體" charset="-120"/>
              </a:rPr>
            </a:br>
            <a:r>
              <a:rPr lang="en-US" altLang="zh-TW" sz="2000">
                <a:latin typeface="Calibri" charset="0"/>
                <a:ea typeface="新細明體" charset="-120"/>
              </a:rPr>
              <a:t>(training [~60%], validation [~20%], testing [~20%])</a:t>
            </a:r>
            <a:endParaRPr lang="en-US" altLang="zh-TW" sz="2400">
              <a:latin typeface="Calibri" charset="0"/>
              <a:ea typeface="新細明體" charset="-120"/>
            </a:endParaRPr>
          </a:p>
        </p:txBody>
      </p:sp>
      <p:pic>
        <p:nvPicPr>
          <p:cNvPr id="115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068638"/>
            <a:ext cx="71278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kumimoji="0" lang="en-US" altLang="zh-TW" sz="1200">
                <a:solidFill>
                  <a:srgbClr val="A6A6A6"/>
                </a:solidFill>
                <a:latin typeface="Calibri" charset="0"/>
              </a:rPr>
              <a:t>Source:  Turban et al. (2011), Decision Support and Business Intelligence Systems</a:t>
            </a:r>
            <a:endParaRPr kumimoji="0" lang="zh-TW" altLang="en-US" sz="1200">
              <a:solidFill>
                <a:srgbClr val="A6A6A6"/>
              </a:solidFill>
              <a:latin typeface="Calibri" charset="0"/>
            </a:endParaRPr>
          </a:p>
        </p:txBody>
      </p:sp>
      <p:sp>
        <p:nvSpPr>
          <p:cNvPr id="115717"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3E63F612-8A16-DA40-A4AE-E5F623252734}" type="slidenum">
              <a:rPr kumimoji="0" lang="zh-TW" altLang="en-US" sz="1200">
                <a:solidFill>
                  <a:srgbClr val="898989"/>
                </a:solidFill>
                <a:latin typeface="Calibri" charset="0"/>
              </a:rPr>
              <a:pPr eaLnBrk="1" hangingPunct="1"/>
              <a:t>74</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981971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p:txBody>
          <a:bodyPr/>
          <a:lstStyle/>
          <a:p>
            <a:pPr eaLnBrk="1" hangingPunct="1"/>
            <a:r>
              <a:rPr lang="en-US" altLang="zh-TW">
                <a:solidFill>
                  <a:schemeClr val="accent1"/>
                </a:solidFill>
                <a:latin typeface="Calibri" charset="0"/>
                <a:ea typeface="標楷體" charset="-120"/>
              </a:rPr>
              <a:t>Estimation Methodologies for Classification</a:t>
            </a:r>
          </a:p>
        </p:txBody>
      </p:sp>
      <p:sp>
        <p:nvSpPr>
          <p:cNvPr id="117762" name="Content Placeholder 2"/>
          <p:cNvSpPr>
            <a:spLocks noGrp="1"/>
          </p:cNvSpPr>
          <p:nvPr>
            <p:ph idx="1"/>
          </p:nvPr>
        </p:nvSpPr>
        <p:spPr>
          <a:xfrm>
            <a:off x="611188" y="1700213"/>
            <a:ext cx="8380412" cy="4624387"/>
          </a:xfrm>
        </p:spPr>
        <p:txBody>
          <a:bodyPr/>
          <a:lstStyle/>
          <a:p>
            <a:pPr eaLnBrk="1" hangingPunct="1"/>
            <a:r>
              <a:rPr lang="en-US" altLang="zh-TW" sz="2800" i="1">
                <a:solidFill>
                  <a:srgbClr val="FF3300"/>
                </a:solidFill>
                <a:latin typeface="Calibri" charset="0"/>
                <a:ea typeface="新細明體" charset="-120"/>
              </a:rPr>
              <a:t>k</a:t>
            </a:r>
            <a:r>
              <a:rPr lang="en-US" altLang="zh-TW" sz="2800">
                <a:solidFill>
                  <a:srgbClr val="FF3300"/>
                </a:solidFill>
                <a:latin typeface="Calibri" charset="0"/>
                <a:ea typeface="新細明體" charset="-120"/>
              </a:rPr>
              <a:t>-Fold Cross Validation </a:t>
            </a:r>
            <a:r>
              <a:rPr lang="en-US" altLang="zh-TW" sz="2800">
                <a:latin typeface="Calibri" charset="0"/>
                <a:ea typeface="新細明體" charset="-120"/>
              </a:rPr>
              <a:t>(rotation estimation) </a:t>
            </a:r>
          </a:p>
          <a:p>
            <a:pPr lvl="1" eaLnBrk="1" hangingPunct="1"/>
            <a:r>
              <a:rPr lang="en-US" altLang="zh-TW" sz="2400">
                <a:latin typeface="Calibri" charset="0"/>
                <a:ea typeface="新細明體" charset="-120"/>
              </a:rPr>
              <a:t>Split the data into </a:t>
            </a:r>
            <a:r>
              <a:rPr lang="en-US" altLang="zh-TW" sz="2400" i="1">
                <a:latin typeface="Calibri" charset="0"/>
                <a:ea typeface="新細明體" charset="-120"/>
              </a:rPr>
              <a:t>k</a:t>
            </a:r>
            <a:r>
              <a:rPr lang="en-US" altLang="zh-TW" sz="2400">
                <a:latin typeface="Calibri" charset="0"/>
                <a:ea typeface="新細明體" charset="-120"/>
              </a:rPr>
              <a:t> mutually exclusive subsets</a:t>
            </a:r>
          </a:p>
          <a:p>
            <a:pPr lvl="1" eaLnBrk="1" hangingPunct="1"/>
            <a:r>
              <a:rPr lang="en-US" altLang="zh-TW" sz="2400">
                <a:latin typeface="Calibri" charset="0"/>
                <a:ea typeface="新細明體" charset="-120"/>
              </a:rPr>
              <a:t>Use each subset as testing while using the rest of the subsets as training</a:t>
            </a:r>
          </a:p>
          <a:p>
            <a:pPr lvl="1" eaLnBrk="1" hangingPunct="1"/>
            <a:r>
              <a:rPr lang="en-US" altLang="zh-TW" sz="2400">
                <a:latin typeface="Calibri" charset="0"/>
                <a:ea typeface="新細明體" charset="-120"/>
              </a:rPr>
              <a:t>Repeat the experimentation for </a:t>
            </a:r>
            <a:r>
              <a:rPr lang="en-US" altLang="zh-TW" sz="2400" i="1">
                <a:latin typeface="Calibri" charset="0"/>
                <a:ea typeface="新細明體" charset="-120"/>
              </a:rPr>
              <a:t>k</a:t>
            </a:r>
            <a:r>
              <a:rPr lang="en-US" altLang="zh-TW" sz="2400">
                <a:latin typeface="Calibri" charset="0"/>
                <a:ea typeface="新細明體" charset="-120"/>
              </a:rPr>
              <a:t> times </a:t>
            </a:r>
          </a:p>
          <a:p>
            <a:pPr lvl="1" eaLnBrk="1" hangingPunct="1"/>
            <a:r>
              <a:rPr lang="en-US" altLang="zh-TW" sz="2400">
                <a:latin typeface="Calibri" charset="0"/>
                <a:ea typeface="新細明體" charset="-120"/>
              </a:rPr>
              <a:t>Aggregate the test results for true estimation of prediction accuracy training</a:t>
            </a:r>
          </a:p>
          <a:p>
            <a:pPr eaLnBrk="1" hangingPunct="1"/>
            <a:r>
              <a:rPr lang="en-US" altLang="zh-TW" sz="2800">
                <a:latin typeface="Calibri" charset="0"/>
                <a:ea typeface="新細明體" charset="-120"/>
              </a:rPr>
              <a:t>Other estimation methodologies</a:t>
            </a:r>
          </a:p>
          <a:p>
            <a:pPr lvl="1" eaLnBrk="1" hangingPunct="1"/>
            <a:r>
              <a:rPr lang="en-US" altLang="zh-TW" sz="2400">
                <a:solidFill>
                  <a:srgbClr val="FF3300"/>
                </a:solidFill>
                <a:latin typeface="Calibri" charset="0"/>
                <a:ea typeface="新細明體" charset="-120"/>
              </a:rPr>
              <a:t>Leave-one-out</a:t>
            </a:r>
            <a:r>
              <a:rPr lang="en-US" altLang="zh-TW" sz="2400">
                <a:latin typeface="Calibri" charset="0"/>
                <a:ea typeface="新細明體" charset="-120"/>
              </a:rPr>
              <a:t>, </a:t>
            </a:r>
            <a:r>
              <a:rPr lang="en-US" altLang="zh-TW" sz="2400">
                <a:solidFill>
                  <a:srgbClr val="FF3300"/>
                </a:solidFill>
                <a:latin typeface="Calibri" charset="0"/>
                <a:ea typeface="新細明體" charset="-120"/>
              </a:rPr>
              <a:t>bootstrapping</a:t>
            </a:r>
            <a:r>
              <a:rPr lang="en-US" altLang="zh-TW" sz="2400">
                <a:latin typeface="Calibri" charset="0"/>
                <a:ea typeface="新細明體" charset="-120"/>
              </a:rPr>
              <a:t>, </a:t>
            </a:r>
            <a:r>
              <a:rPr lang="en-US" altLang="zh-TW" sz="2400">
                <a:solidFill>
                  <a:srgbClr val="FF3300"/>
                </a:solidFill>
                <a:latin typeface="Calibri" charset="0"/>
                <a:ea typeface="新細明體" charset="-120"/>
              </a:rPr>
              <a:t>jackknifing</a:t>
            </a:r>
          </a:p>
          <a:p>
            <a:pPr lvl="1" eaLnBrk="1" hangingPunct="1"/>
            <a:r>
              <a:rPr lang="en-US" altLang="zh-TW" sz="2400">
                <a:solidFill>
                  <a:srgbClr val="FF3300"/>
                </a:solidFill>
                <a:latin typeface="Calibri" charset="0"/>
                <a:ea typeface="新細明體" charset="-120"/>
              </a:rPr>
              <a:t>Area under the ROC curve</a:t>
            </a:r>
          </a:p>
        </p:txBody>
      </p:sp>
      <p:sp>
        <p:nvSpPr>
          <p:cNvPr id="117763"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kumimoji="0" lang="en-US" altLang="zh-TW" sz="1200">
                <a:solidFill>
                  <a:srgbClr val="A6A6A6"/>
                </a:solidFill>
                <a:latin typeface="Calibri" charset="0"/>
              </a:rPr>
              <a:t>Source:  Turban et al. (2011), Decision Support and Business Intelligence Systems</a:t>
            </a:r>
            <a:endParaRPr kumimoji="0" lang="zh-TW" altLang="en-US" sz="1200">
              <a:solidFill>
                <a:srgbClr val="A6A6A6"/>
              </a:solidFill>
              <a:latin typeface="Calibri" charset="0"/>
            </a:endParaRPr>
          </a:p>
        </p:txBody>
      </p:sp>
      <p:sp>
        <p:nvSpPr>
          <p:cNvPr id="117764"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21691248-2C18-1047-892C-A095DE03AA1A}" type="slidenum">
              <a:rPr kumimoji="0" lang="zh-TW" altLang="en-US" sz="1200">
                <a:solidFill>
                  <a:srgbClr val="898989"/>
                </a:solidFill>
                <a:latin typeface="Calibri" charset="0"/>
              </a:rPr>
              <a:pPr eaLnBrk="1" hangingPunct="1"/>
              <a:t>75</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0716915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p:txBody>
          <a:bodyPr/>
          <a:lstStyle/>
          <a:p>
            <a:pPr eaLnBrk="1" hangingPunct="1"/>
            <a:r>
              <a:rPr lang="en-US" altLang="zh-TW">
                <a:solidFill>
                  <a:schemeClr val="accent1"/>
                </a:solidFill>
                <a:latin typeface="Calibri" charset="0"/>
                <a:ea typeface="標楷體" charset="-120"/>
              </a:rPr>
              <a:t>Estimation Methodologies for Classification – ROC Curve</a:t>
            </a:r>
          </a:p>
        </p:txBody>
      </p:sp>
      <p:pic>
        <p:nvPicPr>
          <p:cNvPr id="1198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676400"/>
            <a:ext cx="4953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文字方塊 32"/>
          <p:cNvSpPr txBox="1">
            <a:spLocks noChangeArrowheads="1"/>
          </p:cNvSpPr>
          <p:nvPr/>
        </p:nvSpPr>
        <p:spPr bwMode="auto">
          <a:xfrm>
            <a:off x="1835150" y="6597650"/>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kumimoji="0" lang="en-US" altLang="zh-TW" sz="1200">
                <a:solidFill>
                  <a:srgbClr val="A6A6A6"/>
                </a:solidFill>
                <a:latin typeface="Calibri" charset="0"/>
              </a:rPr>
              <a:t>Source:  Turban et al. (2011), Decision Support and Business Intelligence Systems</a:t>
            </a:r>
            <a:endParaRPr kumimoji="0" lang="zh-TW" altLang="en-US" sz="1200">
              <a:solidFill>
                <a:srgbClr val="A6A6A6"/>
              </a:solidFill>
              <a:latin typeface="Calibri" charset="0"/>
            </a:endParaRPr>
          </a:p>
        </p:txBody>
      </p:sp>
      <p:sp>
        <p:nvSpPr>
          <p:cNvPr id="119812"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5F3E7F11-DCA0-524E-831D-20F332A10D14}" type="slidenum">
              <a:rPr kumimoji="0" lang="zh-TW" altLang="en-US" sz="1200">
                <a:solidFill>
                  <a:srgbClr val="898989"/>
                </a:solidFill>
                <a:latin typeface="Calibri" charset="0"/>
              </a:rPr>
              <a:pPr eaLnBrk="1" hangingPunct="1"/>
              <a:t>76</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5458688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title"/>
          </p:nvPr>
        </p:nvSpPr>
        <p:spPr>
          <a:xfrm>
            <a:off x="323850" y="274638"/>
            <a:ext cx="3827463" cy="6323012"/>
          </a:xfrm>
        </p:spPr>
        <p:txBody>
          <a:bodyPr/>
          <a:lstStyle/>
          <a:p>
            <a:r>
              <a:rPr lang="en-US" altLang="zh-TW" sz="6000">
                <a:solidFill>
                  <a:srgbClr val="FF0000"/>
                </a:solidFill>
                <a:latin typeface="Calibri" charset="0"/>
                <a:ea typeface="標楷體" charset="-120"/>
              </a:rPr>
              <a:t>Sensitivity</a:t>
            </a:r>
            <a:br>
              <a:rPr lang="en-US" altLang="zh-TW" sz="6000">
                <a:solidFill>
                  <a:srgbClr val="FF0000"/>
                </a:solidFill>
                <a:latin typeface="Calibri" charset="0"/>
                <a:ea typeface="標楷體" charset="-120"/>
              </a:rPr>
            </a:br>
            <a:r>
              <a:rPr lang="en-US" altLang="zh-TW" sz="6000">
                <a:solidFill>
                  <a:srgbClr val="FF0000"/>
                </a:solidFill>
                <a:latin typeface="Calibri" charset="0"/>
                <a:ea typeface="標楷體" charset="-120"/>
              </a:rPr>
              <a:t/>
            </a:r>
            <a:br>
              <a:rPr lang="en-US" altLang="zh-TW" sz="6000">
                <a:solidFill>
                  <a:srgbClr val="FF0000"/>
                </a:solidFill>
                <a:latin typeface="Calibri" charset="0"/>
                <a:ea typeface="標楷體" charset="-120"/>
              </a:rPr>
            </a:br>
            <a:r>
              <a:rPr lang="en-US" altLang="zh-TW" sz="6000">
                <a:solidFill>
                  <a:schemeClr val="accent1"/>
                </a:solidFill>
                <a:latin typeface="Calibri" charset="0"/>
                <a:ea typeface="標楷體" charset="-120"/>
              </a:rPr>
              <a:t>Specificity</a:t>
            </a:r>
          </a:p>
        </p:txBody>
      </p:sp>
      <p:sp>
        <p:nvSpPr>
          <p:cNvPr id="1218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7FFAA3FF-EA70-9D41-8D6F-9988D76D82BE}" type="slidenum">
              <a:rPr kumimoji="0" lang="zh-TW" altLang="en-US" sz="1200">
                <a:solidFill>
                  <a:srgbClr val="898989"/>
                </a:solidFill>
                <a:latin typeface="Calibri" charset="0"/>
              </a:rPr>
              <a:pPr eaLnBrk="1" hangingPunct="1"/>
              <a:t>77</a:t>
            </a:fld>
            <a:endParaRPr kumimoji="0" lang="zh-TW" altLang="en-US" sz="1200">
              <a:solidFill>
                <a:srgbClr val="898989"/>
              </a:solidFill>
              <a:latin typeface="Calibri" charset="0"/>
            </a:endParaRPr>
          </a:p>
        </p:txBody>
      </p:sp>
      <p:sp>
        <p:nvSpPr>
          <p:cNvPr id="121859" name="Title 1"/>
          <p:cNvSpPr txBox="1">
            <a:spLocks/>
          </p:cNvSpPr>
          <p:nvPr/>
        </p:nvSpPr>
        <p:spPr bwMode="auto">
          <a:xfrm>
            <a:off x="3995738" y="404813"/>
            <a:ext cx="4968875"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a:r>
              <a:rPr lang="en-US" altLang="zh-TW" sz="4400" b="1">
                <a:solidFill>
                  <a:srgbClr val="FF0000"/>
                </a:solidFill>
                <a:latin typeface="Calibri" charset="0"/>
                <a:ea typeface="標楷體" charset="-120"/>
              </a:rPr>
              <a:t>=True Positive Rate</a:t>
            </a:r>
          </a:p>
          <a:p>
            <a:pPr algn="ctr"/>
            <a:endParaRPr lang="en-US" altLang="zh-TW" sz="7200" b="1">
              <a:solidFill>
                <a:srgbClr val="FF0000"/>
              </a:solidFill>
              <a:latin typeface="Calibri" charset="0"/>
              <a:ea typeface="標楷體" charset="-120"/>
            </a:endParaRPr>
          </a:p>
          <a:p>
            <a:pPr algn="ctr"/>
            <a:r>
              <a:rPr lang="en-US" altLang="zh-TW" sz="4400" b="1">
                <a:solidFill>
                  <a:srgbClr val="4F81BD"/>
                </a:solidFill>
                <a:latin typeface="Calibri" charset="0"/>
                <a:ea typeface="標楷體" charset="-120"/>
              </a:rPr>
              <a:t>=True Negative Rate</a:t>
            </a:r>
          </a:p>
        </p:txBody>
      </p:sp>
    </p:spTree>
    <p:extLst>
      <p:ext uri="{BB962C8B-B14F-4D97-AF65-F5344CB8AC3E}">
        <p14:creationId xmlns:p14="http://schemas.microsoft.com/office/powerpoint/2010/main" val="8190420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群組 36"/>
          <p:cNvGrpSpPr>
            <a:grpSpLocks/>
          </p:cNvGrpSpPr>
          <p:nvPr/>
        </p:nvGrpSpPr>
        <p:grpSpPr bwMode="auto">
          <a:xfrm>
            <a:off x="0" y="331788"/>
            <a:ext cx="4394200" cy="4033837"/>
            <a:chOff x="0" y="331788"/>
            <a:chExt cx="4394200" cy="4033837"/>
          </a:xfrm>
        </p:grpSpPr>
        <p:sp>
          <p:nvSpPr>
            <p:cNvPr id="39" name="矩形 38"/>
            <p:cNvSpPr/>
            <p:nvPr/>
          </p:nvSpPr>
          <p:spPr bwMode="auto">
            <a:xfrm>
              <a:off x="927100" y="1339850"/>
              <a:ext cx="1295400" cy="1223963"/>
            </a:xfrm>
            <a:prstGeom prst="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a:solidFill>
                    <a:schemeClr val="tx1"/>
                  </a:solidFill>
                  <a:cs typeface="新細明體" charset="0"/>
                </a:rPr>
                <a:t>True</a:t>
              </a:r>
              <a:br>
                <a:rPr lang="en-US" altLang="zh-TW">
                  <a:solidFill>
                    <a:schemeClr val="tx1"/>
                  </a:solidFill>
                  <a:cs typeface="新細明體" charset="0"/>
                </a:rPr>
              </a:br>
              <a:r>
                <a:rPr lang="en-US" altLang="zh-TW">
                  <a:solidFill>
                    <a:schemeClr val="tx1"/>
                  </a:solidFill>
                  <a:cs typeface="新細明體" charset="0"/>
                </a:rPr>
                <a:t>Positive</a:t>
              </a:r>
              <a:br>
                <a:rPr lang="en-US" altLang="zh-TW">
                  <a:solidFill>
                    <a:schemeClr val="tx1"/>
                  </a:solidFill>
                  <a:cs typeface="新細明體" charset="0"/>
                </a:rPr>
              </a:br>
              <a:r>
                <a:rPr lang="en-US" altLang="zh-TW">
                  <a:solidFill>
                    <a:schemeClr val="tx1"/>
                  </a:solidFill>
                  <a:cs typeface="新細明體" charset="0"/>
                </a:rPr>
                <a:t>(TP)</a:t>
              </a:r>
              <a:endParaRPr lang="zh-TW" altLang="en-US">
                <a:solidFill>
                  <a:schemeClr val="tx1"/>
                </a:solidFill>
                <a:cs typeface="新細明體" charset="0"/>
              </a:endParaRPr>
            </a:p>
          </p:txBody>
        </p:sp>
        <p:sp>
          <p:nvSpPr>
            <p:cNvPr id="40" name="矩形 39"/>
            <p:cNvSpPr/>
            <p:nvPr/>
          </p:nvSpPr>
          <p:spPr bwMode="auto">
            <a:xfrm>
              <a:off x="927100" y="2636838"/>
              <a:ext cx="1295400" cy="1223962"/>
            </a:xfrm>
            <a:prstGeom prst="rect">
              <a:avLst/>
            </a:prstGeom>
            <a:solidFill>
              <a:srgbClr val="99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a:solidFill>
                    <a:schemeClr val="tx1"/>
                  </a:solidFill>
                  <a:cs typeface="新細明體" charset="0"/>
                </a:rPr>
                <a:t>False</a:t>
              </a:r>
              <a:br>
                <a:rPr lang="en-US" altLang="zh-TW">
                  <a:solidFill>
                    <a:schemeClr val="tx1"/>
                  </a:solidFill>
                  <a:cs typeface="新細明體" charset="0"/>
                </a:rPr>
              </a:br>
              <a:r>
                <a:rPr lang="en-US" altLang="zh-TW">
                  <a:solidFill>
                    <a:schemeClr val="tx1"/>
                  </a:solidFill>
                  <a:cs typeface="新細明體" charset="0"/>
                </a:rPr>
                <a:t>Negative</a:t>
              </a:r>
              <a:br>
                <a:rPr lang="en-US" altLang="zh-TW">
                  <a:solidFill>
                    <a:schemeClr val="tx1"/>
                  </a:solidFill>
                  <a:cs typeface="新細明體" charset="0"/>
                </a:rPr>
              </a:br>
              <a:r>
                <a:rPr lang="en-US" altLang="zh-TW">
                  <a:solidFill>
                    <a:schemeClr val="tx1"/>
                  </a:solidFill>
                  <a:cs typeface="新細明體" charset="0"/>
                </a:rPr>
                <a:t>(FN)</a:t>
              </a:r>
              <a:endParaRPr lang="zh-TW" altLang="en-US">
                <a:solidFill>
                  <a:schemeClr val="tx1"/>
                </a:solidFill>
                <a:cs typeface="新細明體" charset="0"/>
              </a:endParaRPr>
            </a:p>
          </p:txBody>
        </p:sp>
        <p:sp>
          <p:nvSpPr>
            <p:cNvPr id="41" name="矩形 40"/>
            <p:cNvSpPr/>
            <p:nvPr/>
          </p:nvSpPr>
          <p:spPr bwMode="auto">
            <a:xfrm>
              <a:off x="2295525" y="1339850"/>
              <a:ext cx="1295400" cy="1223963"/>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a:solidFill>
                    <a:schemeClr val="tx1"/>
                  </a:solidFill>
                  <a:cs typeface="新細明體" charset="0"/>
                </a:rPr>
                <a:t>False</a:t>
              </a:r>
              <a:br>
                <a:rPr lang="en-US" altLang="zh-TW">
                  <a:solidFill>
                    <a:schemeClr val="tx1"/>
                  </a:solidFill>
                  <a:cs typeface="新細明體" charset="0"/>
                </a:rPr>
              </a:br>
              <a:r>
                <a:rPr lang="en-US" altLang="zh-TW">
                  <a:solidFill>
                    <a:schemeClr val="tx1"/>
                  </a:solidFill>
                  <a:cs typeface="新細明體" charset="0"/>
                </a:rPr>
                <a:t>Positive</a:t>
              </a:r>
              <a:br>
                <a:rPr lang="en-US" altLang="zh-TW">
                  <a:solidFill>
                    <a:schemeClr val="tx1"/>
                  </a:solidFill>
                  <a:cs typeface="新細明體" charset="0"/>
                </a:rPr>
              </a:br>
              <a:r>
                <a:rPr lang="en-US" altLang="zh-TW">
                  <a:solidFill>
                    <a:schemeClr val="tx1"/>
                  </a:solidFill>
                  <a:cs typeface="新細明體" charset="0"/>
                </a:rPr>
                <a:t>(FP)</a:t>
              </a:r>
              <a:endParaRPr lang="zh-TW" altLang="en-US">
                <a:solidFill>
                  <a:schemeClr val="tx1"/>
                </a:solidFill>
                <a:cs typeface="新細明體" charset="0"/>
              </a:endParaRPr>
            </a:p>
          </p:txBody>
        </p:sp>
        <p:sp>
          <p:nvSpPr>
            <p:cNvPr id="43" name="矩形 42"/>
            <p:cNvSpPr/>
            <p:nvPr/>
          </p:nvSpPr>
          <p:spPr bwMode="auto">
            <a:xfrm>
              <a:off x="2295525" y="2636838"/>
              <a:ext cx="1295400" cy="1223962"/>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a:solidFill>
                    <a:schemeClr val="tx1"/>
                  </a:solidFill>
                  <a:cs typeface="新細明體" charset="0"/>
                </a:rPr>
                <a:t>True</a:t>
              </a:r>
              <a:br>
                <a:rPr lang="en-US" altLang="zh-TW">
                  <a:solidFill>
                    <a:schemeClr val="tx1"/>
                  </a:solidFill>
                  <a:cs typeface="新細明體" charset="0"/>
                </a:rPr>
              </a:br>
              <a:r>
                <a:rPr lang="en-US" altLang="zh-TW">
                  <a:solidFill>
                    <a:schemeClr val="tx1"/>
                  </a:solidFill>
                  <a:cs typeface="新細明體" charset="0"/>
                </a:rPr>
                <a:t>Negative</a:t>
              </a:r>
              <a:br>
                <a:rPr lang="en-US" altLang="zh-TW">
                  <a:solidFill>
                    <a:schemeClr val="tx1"/>
                  </a:solidFill>
                  <a:cs typeface="新細明體" charset="0"/>
                </a:rPr>
              </a:br>
              <a:r>
                <a:rPr lang="en-US" altLang="zh-TW">
                  <a:solidFill>
                    <a:schemeClr val="tx1"/>
                  </a:solidFill>
                  <a:cs typeface="新細明體" charset="0"/>
                </a:rPr>
                <a:t>(TN)</a:t>
              </a:r>
              <a:endParaRPr lang="zh-TW" altLang="en-US">
                <a:solidFill>
                  <a:schemeClr val="tx1"/>
                </a:solidFill>
                <a:cs typeface="新細明體" charset="0"/>
              </a:endParaRPr>
            </a:p>
          </p:txBody>
        </p:sp>
        <p:sp>
          <p:nvSpPr>
            <p:cNvPr id="122898" name="文字方塊 18"/>
            <p:cNvSpPr txBox="1">
              <a:spLocks noChangeArrowheads="1"/>
            </p:cNvSpPr>
            <p:nvPr/>
          </p:nvSpPr>
          <p:spPr bwMode="auto">
            <a:xfrm>
              <a:off x="926808" y="331788"/>
              <a:ext cx="2664066" cy="64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b="1"/>
                <a:t>True Class </a:t>
              </a:r>
              <a:br>
                <a:rPr lang="en-US" altLang="zh-TW" sz="1800" b="1"/>
              </a:br>
              <a:r>
                <a:rPr lang="en-US" altLang="zh-TW" sz="1800" b="1">
                  <a:solidFill>
                    <a:srgbClr val="FF0000"/>
                  </a:solidFill>
                </a:rPr>
                <a:t>(actual value)</a:t>
              </a:r>
              <a:endParaRPr lang="zh-TW" altLang="en-US" sz="1800" b="1">
                <a:solidFill>
                  <a:srgbClr val="FF0000"/>
                </a:solidFill>
              </a:endParaRPr>
            </a:p>
          </p:txBody>
        </p:sp>
        <p:sp>
          <p:nvSpPr>
            <p:cNvPr id="122899" name="文字方塊 19"/>
            <p:cNvSpPr txBox="1">
              <a:spLocks noChangeArrowheads="1"/>
            </p:cNvSpPr>
            <p:nvPr/>
          </p:nvSpPr>
          <p:spPr bwMode="auto">
            <a:xfrm rot="-5400000">
              <a:off x="-945801" y="2241053"/>
              <a:ext cx="2592469" cy="6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b="1">
                  <a:solidFill>
                    <a:srgbClr val="0033CC"/>
                  </a:solidFill>
                </a:rPr>
                <a:t>Predictive Class </a:t>
              </a:r>
              <a:r>
                <a:rPr lang="en-US" altLang="zh-TW" sz="1800"/>
                <a:t/>
              </a:r>
              <a:br>
                <a:rPr lang="en-US" altLang="zh-TW" sz="1800"/>
              </a:br>
              <a:r>
                <a:rPr lang="en-US" altLang="zh-TW" sz="1800" b="1">
                  <a:solidFill>
                    <a:srgbClr val="FF0000"/>
                  </a:solidFill>
                </a:rPr>
                <a:t>(prediction outcome)</a:t>
              </a:r>
              <a:endParaRPr lang="zh-TW" altLang="en-US" sz="1800" b="1">
                <a:solidFill>
                  <a:srgbClr val="FF0000"/>
                </a:solidFill>
              </a:endParaRPr>
            </a:p>
          </p:txBody>
        </p:sp>
        <p:sp>
          <p:nvSpPr>
            <p:cNvPr id="122900" name="文字方塊 20"/>
            <p:cNvSpPr txBox="1">
              <a:spLocks noChangeArrowheads="1"/>
            </p:cNvSpPr>
            <p:nvPr/>
          </p:nvSpPr>
          <p:spPr bwMode="auto">
            <a:xfrm rot="-5400000">
              <a:off x="139339" y="1767430"/>
              <a:ext cx="122422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Positive</a:t>
              </a:r>
              <a:endParaRPr lang="zh-TW" altLang="en-US" sz="1800"/>
            </a:p>
          </p:txBody>
        </p:sp>
        <p:sp>
          <p:nvSpPr>
            <p:cNvPr id="122901" name="文字方塊 21"/>
            <p:cNvSpPr txBox="1">
              <a:spLocks noChangeArrowheads="1"/>
            </p:cNvSpPr>
            <p:nvPr/>
          </p:nvSpPr>
          <p:spPr bwMode="auto">
            <a:xfrm rot="-5400000">
              <a:off x="139339" y="2991650"/>
              <a:ext cx="122422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Negative</a:t>
              </a:r>
              <a:endParaRPr lang="zh-TW" altLang="en-US" sz="1800"/>
            </a:p>
          </p:txBody>
        </p:sp>
        <p:sp>
          <p:nvSpPr>
            <p:cNvPr id="122902" name="文字方塊 22"/>
            <p:cNvSpPr txBox="1">
              <a:spLocks noChangeArrowheads="1"/>
            </p:cNvSpPr>
            <p:nvPr/>
          </p:nvSpPr>
          <p:spPr bwMode="auto">
            <a:xfrm>
              <a:off x="926808" y="979905"/>
              <a:ext cx="1296032"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Positive</a:t>
              </a:r>
              <a:endParaRPr lang="zh-TW" altLang="en-US" sz="1800"/>
            </a:p>
          </p:txBody>
        </p:sp>
        <p:sp>
          <p:nvSpPr>
            <p:cNvPr id="122903" name="文字方塊 24"/>
            <p:cNvSpPr txBox="1">
              <a:spLocks noChangeArrowheads="1"/>
            </p:cNvSpPr>
            <p:nvPr/>
          </p:nvSpPr>
          <p:spPr bwMode="auto">
            <a:xfrm>
              <a:off x="2294842" y="979905"/>
              <a:ext cx="1296032"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Negative</a:t>
              </a:r>
              <a:endParaRPr lang="zh-TW" altLang="en-US" sz="1800"/>
            </a:p>
          </p:txBody>
        </p:sp>
        <p:cxnSp>
          <p:nvCxnSpPr>
            <p:cNvPr id="50" name="直線接點 49"/>
            <p:cNvCxnSpPr/>
            <p:nvPr/>
          </p:nvCxnSpPr>
          <p:spPr bwMode="auto">
            <a:xfrm>
              <a:off x="927100" y="979488"/>
              <a:ext cx="2735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bwMode="auto">
            <a:xfrm>
              <a:off x="927100" y="331788"/>
              <a:ext cx="2735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bwMode="auto">
            <a:xfrm>
              <a:off x="638175" y="2590800"/>
              <a:ext cx="30241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bwMode="auto">
            <a:xfrm rot="5400000">
              <a:off x="-1198562" y="2600325"/>
              <a:ext cx="2520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bwMode="auto">
            <a:xfrm rot="5400000">
              <a:off x="-622300" y="2600325"/>
              <a:ext cx="2520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bwMode="auto">
            <a:xfrm rot="5400000">
              <a:off x="813594" y="2420144"/>
              <a:ext cx="28813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910" name="文字方塊 47"/>
            <p:cNvSpPr txBox="1">
              <a:spLocks noChangeArrowheads="1"/>
            </p:cNvSpPr>
            <p:nvPr/>
          </p:nvSpPr>
          <p:spPr bwMode="auto">
            <a:xfrm>
              <a:off x="0" y="3996267"/>
              <a:ext cx="927968"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b="1"/>
                <a:t>total</a:t>
              </a:r>
              <a:endParaRPr lang="zh-TW" altLang="en-US" sz="1800" b="1"/>
            </a:p>
          </p:txBody>
        </p:sp>
        <p:sp>
          <p:nvSpPr>
            <p:cNvPr id="122911" name="文字方塊 48"/>
            <p:cNvSpPr txBox="1">
              <a:spLocks noChangeArrowheads="1"/>
            </p:cNvSpPr>
            <p:nvPr/>
          </p:nvSpPr>
          <p:spPr bwMode="auto">
            <a:xfrm>
              <a:off x="940454" y="3996268"/>
              <a:ext cx="1296032"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P</a:t>
              </a:r>
              <a:endParaRPr lang="zh-TW" altLang="en-US" sz="1800"/>
            </a:p>
          </p:txBody>
        </p:sp>
        <p:sp>
          <p:nvSpPr>
            <p:cNvPr id="122912" name="文字方塊 50"/>
            <p:cNvSpPr txBox="1">
              <a:spLocks noChangeArrowheads="1"/>
            </p:cNvSpPr>
            <p:nvPr/>
          </p:nvSpPr>
          <p:spPr bwMode="auto">
            <a:xfrm>
              <a:off x="3629991" y="884363"/>
              <a:ext cx="764209"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b="1"/>
                <a:t>total</a:t>
              </a:r>
              <a:endParaRPr lang="zh-TW" altLang="en-US" sz="1800" b="1"/>
            </a:p>
          </p:txBody>
        </p:sp>
        <p:sp>
          <p:nvSpPr>
            <p:cNvPr id="122913" name="文字方塊 51"/>
            <p:cNvSpPr txBox="1">
              <a:spLocks noChangeArrowheads="1"/>
            </p:cNvSpPr>
            <p:nvPr/>
          </p:nvSpPr>
          <p:spPr bwMode="auto">
            <a:xfrm>
              <a:off x="2305112" y="3996268"/>
              <a:ext cx="1296032"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N</a:t>
              </a:r>
              <a:endParaRPr lang="zh-TW" altLang="en-US" sz="1800"/>
            </a:p>
          </p:txBody>
        </p:sp>
        <p:sp>
          <p:nvSpPr>
            <p:cNvPr id="122914" name="文字方塊 52"/>
            <p:cNvSpPr txBox="1">
              <a:spLocks noChangeArrowheads="1"/>
            </p:cNvSpPr>
            <p:nvPr/>
          </p:nvSpPr>
          <p:spPr bwMode="auto">
            <a:xfrm>
              <a:off x="3642478" y="3027209"/>
              <a:ext cx="410559"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solidFill>
                    <a:srgbClr val="0033CC"/>
                  </a:solidFill>
                </a:rPr>
                <a:t>N’</a:t>
              </a:r>
              <a:endParaRPr lang="zh-TW" altLang="en-US" sz="1800">
                <a:solidFill>
                  <a:srgbClr val="0033CC"/>
                </a:solidFill>
              </a:endParaRPr>
            </a:p>
          </p:txBody>
        </p:sp>
        <p:sp>
          <p:nvSpPr>
            <p:cNvPr id="122915" name="文字方塊 53"/>
            <p:cNvSpPr txBox="1">
              <a:spLocks noChangeArrowheads="1"/>
            </p:cNvSpPr>
            <p:nvPr/>
          </p:nvSpPr>
          <p:spPr bwMode="auto">
            <a:xfrm>
              <a:off x="3642478" y="1880719"/>
              <a:ext cx="437851"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solidFill>
                    <a:srgbClr val="0033CC"/>
                  </a:solidFill>
                </a:rPr>
                <a:t>P’</a:t>
              </a:r>
              <a:endParaRPr lang="zh-TW" altLang="en-US" sz="1800">
                <a:solidFill>
                  <a:srgbClr val="0033CC"/>
                </a:solidFill>
              </a:endParaRPr>
            </a:p>
          </p:txBody>
        </p:sp>
      </p:grpSp>
      <p:sp>
        <p:nvSpPr>
          <p:cNvPr id="12288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0F8257E7-CA96-5C40-9F7C-9DC727D12787}" type="slidenum">
              <a:rPr kumimoji="0" lang="zh-TW" altLang="en-US" sz="1200">
                <a:solidFill>
                  <a:srgbClr val="898989"/>
                </a:solidFill>
                <a:latin typeface="Calibri" charset="0"/>
              </a:rPr>
              <a:pPr eaLnBrk="1" hangingPunct="1"/>
              <a:t>78</a:t>
            </a:fld>
            <a:endParaRPr kumimoji="0" lang="zh-TW" altLang="en-US" sz="1200">
              <a:solidFill>
                <a:srgbClr val="898989"/>
              </a:solidFill>
              <a:latin typeface="Calibri" charset="0"/>
            </a:endParaRPr>
          </a:p>
        </p:txBody>
      </p:sp>
      <p:graphicFrame>
        <p:nvGraphicFramePr>
          <p:cNvPr id="122883" name="Object 2"/>
          <p:cNvGraphicFramePr>
            <a:graphicFrameLocks noChangeAspect="1"/>
          </p:cNvGraphicFramePr>
          <p:nvPr/>
        </p:nvGraphicFramePr>
        <p:xfrm>
          <a:off x="4943475" y="1089025"/>
          <a:ext cx="3217863" cy="693738"/>
        </p:xfrm>
        <a:graphic>
          <a:graphicData uri="http://schemas.openxmlformats.org/presentationml/2006/ole">
            <mc:AlternateContent xmlns:mc="http://schemas.openxmlformats.org/markup-compatibility/2006">
              <mc:Choice xmlns:v="urn:schemas-microsoft-com:vml" Requires="v">
                <p:oleObj spid="_x0000_s31745" name="方程式" r:id="rId3" imgW="1866090" imgH="393529" progId="Equation.3">
                  <p:embed/>
                </p:oleObj>
              </mc:Choice>
              <mc:Fallback>
                <p:oleObj name="方程式" r:id="rId3" imgW="1866090" imgH="39352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75" y="1089025"/>
                        <a:ext cx="3217863"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884" name="Object 3"/>
          <p:cNvGraphicFramePr>
            <a:graphicFrameLocks noChangeAspect="1"/>
          </p:cNvGraphicFramePr>
          <p:nvPr/>
        </p:nvGraphicFramePr>
        <p:xfrm>
          <a:off x="4951413" y="1911350"/>
          <a:ext cx="3086100" cy="685800"/>
        </p:xfrm>
        <a:graphic>
          <a:graphicData uri="http://schemas.openxmlformats.org/presentationml/2006/ole">
            <mc:AlternateContent xmlns:mc="http://schemas.openxmlformats.org/markup-compatibility/2006">
              <mc:Choice xmlns:v="urn:schemas-microsoft-com:vml" Requires="v">
                <p:oleObj spid="_x0000_s31746" name="Equation" r:id="rId5" imgW="1625600" imgH="355600" progId="Equation.3">
                  <p:embed/>
                </p:oleObj>
              </mc:Choice>
              <mc:Fallback>
                <p:oleObj name="Equation" r:id="rId5" imgW="16256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1413" y="1911350"/>
                        <a:ext cx="3086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885" name="Object 4"/>
          <p:cNvGraphicFramePr>
            <a:graphicFrameLocks noChangeAspect="1"/>
          </p:cNvGraphicFramePr>
          <p:nvPr/>
        </p:nvGraphicFramePr>
        <p:xfrm>
          <a:off x="4870450" y="227013"/>
          <a:ext cx="3194050" cy="685800"/>
        </p:xfrm>
        <a:graphic>
          <a:graphicData uri="http://schemas.openxmlformats.org/presentationml/2006/ole">
            <mc:AlternateContent xmlns:mc="http://schemas.openxmlformats.org/markup-compatibility/2006">
              <mc:Choice xmlns:v="urn:schemas-microsoft-com:vml" Requires="v">
                <p:oleObj spid="_x0000_s31747" name="方程式" r:id="rId7" imgW="1688367" imgH="355446" progId="Equation.3">
                  <p:embed/>
                </p:oleObj>
              </mc:Choice>
              <mc:Fallback>
                <p:oleObj name="方程式" r:id="rId7" imgW="1688367" imgH="355446"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0450" y="227013"/>
                        <a:ext cx="3194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886" name="Object 5"/>
          <p:cNvGraphicFramePr>
            <a:graphicFrameLocks noChangeAspect="1"/>
          </p:cNvGraphicFramePr>
          <p:nvPr/>
        </p:nvGraphicFramePr>
        <p:xfrm>
          <a:off x="4941888" y="2814638"/>
          <a:ext cx="1782762" cy="533400"/>
        </p:xfrm>
        <a:graphic>
          <a:graphicData uri="http://schemas.openxmlformats.org/presentationml/2006/ole">
            <mc:AlternateContent xmlns:mc="http://schemas.openxmlformats.org/markup-compatibility/2006">
              <mc:Choice xmlns:v="urn:schemas-microsoft-com:vml" Requires="v">
                <p:oleObj spid="_x0000_s31748" name="Equation" r:id="rId9" imgW="1117600" imgH="330200" progId="Equation.3">
                  <p:embed/>
                </p:oleObj>
              </mc:Choice>
              <mc:Fallback>
                <p:oleObj name="Equation" r:id="rId9" imgW="1117600" imgH="330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1888" y="2814638"/>
                        <a:ext cx="17827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887" name="Object 6"/>
          <p:cNvGraphicFramePr>
            <a:graphicFrameLocks noChangeAspect="1"/>
          </p:cNvGraphicFramePr>
          <p:nvPr/>
        </p:nvGraphicFramePr>
        <p:xfrm>
          <a:off x="7073900" y="2787650"/>
          <a:ext cx="1446213" cy="533400"/>
        </p:xfrm>
        <a:graphic>
          <a:graphicData uri="http://schemas.openxmlformats.org/presentationml/2006/ole">
            <mc:AlternateContent xmlns:mc="http://schemas.openxmlformats.org/markup-compatibility/2006">
              <mc:Choice xmlns:v="urn:schemas-microsoft-com:vml" Requires="v">
                <p:oleObj spid="_x0000_s31749" name="Equation" r:id="rId11" imgW="977900" imgH="355600" progId="Equation.3">
                  <p:embed/>
                </p:oleObj>
              </mc:Choice>
              <mc:Fallback>
                <p:oleObj name="Equation" r:id="rId11" imgW="977900" imgH="355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3900" y="2787650"/>
                        <a:ext cx="14462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888" name="Object 2"/>
          <p:cNvGraphicFramePr>
            <a:graphicFrameLocks noChangeAspect="1"/>
          </p:cNvGraphicFramePr>
          <p:nvPr/>
        </p:nvGraphicFramePr>
        <p:xfrm>
          <a:off x="368300" y="4446588"/>
          <a:ext cx="3713163" cy="565150"/>
        </p:xfrm>
        <a:graphic>
          <a:graphicData uri="http://schemas.openxmlformats.org/presentationml/2006/ole">
            <mc:AlternateContent xmlns:mc="http://schemas.openxmlformats.org/markup-compatibility/2006">
              <mc:Choice xmlns:v="urn:schemas-microsoft-com:vml" Requires="v">
                <p:oleObj spid="_x0000_s31750" name="方程式" r:id="rId13" imgW="2641600" imgH="393700" progId="Equation.3">
                  <p:embed/>
                </p:oleObj>
              </mc:Choice>
              <mc:Fallback>
                <p:oleObj name="方程式" r:id="rId13" imgW="2641600" imgH="3937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8300" y="4446588"/>
                        <a:ext cx="371316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2889"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08563" y="3544888"/>
            <a:ext cx="3417887"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890" name="Object 2"/>
          <p:cNvGraphicFramePr>
            <a:graphicFrameLocks noChangeAspect="1"/>
          </p:cNvGraphicFramePr>
          <p:nvPr/>
        </p:nvGraphicFramePr>
        <p:xfrm>
          <a:off x="306388" y="5675313"/>
          <a:ext cx="2860675" cy="588962"/>
        </p:xfrm>
        <a:graphic>
          <a:graphicData uri="http://schemas.openxmlformats.org/presentationml/2006/ole">
            <mc:AlternateContent xmlns:mc="http://schemas.openxmlformats.org/markup-compatibility/2006">
              <mc:Choice xmlns:v="urn:schemas-microsoft-com:vml" Requires="v">
                <p:oleObj spid="_x0000_s31751" name="方程式" r:id="rId16" imgW="1955800" imgH="393700" progId="Equation.3">
                  <p:embed/>
                </p:oleObj>
              </mc:Choice>
              <mc:Fallback>
                <p:oleObj name="方程式" r:id="rId16" imgW="1955800" imgH="3937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6388" y="5675313"/>
                        <a:ext cx="28606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891" name="Object 3"/>
          <p:cNvGraphicFramePr>
            <a:graphicFrameLocks noChangeAspect="1"/>
          </p:cNvGraphicFramePr>
          <p:nvPr/>
        </p:nvGraphicFramePr>
        <p:xfrm>
          <a:off x="287338" y="5076825"/>
          <a:ext cx="3875087" cy="574675"/>
        </p:xfrm>
        <a:graphic>
          <a:graphicData uri="http://schemas.openxmlformats.org/presentationml/2006/ole">
            <mc:AlternateContent xmlns:mc="http://schemas.openxmlformats.org/markup-compatibility/2006">
              <mc:Choice xmlns:v="urn:schemas-microsoft-com:vml" Requires="v">
                <p:oleObj spid="_x0000_s31752" name="方程式" r:id="rId18" imgW="2705100" imgH="393700" progId="Equation.3">
                  <p:embed/>
                </p:oleObj>
              </mc:Choice>
              <mc:Fallback>
                <p:oleObj name="方程式" r:id="rId18" imgW="2705100" imgH="3937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7338" y="5076825"/>
                        <a:ext cx="38750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892" name="Object 2"/>
          <p:cNvGraphicFramePr>
            <a:graphicFrameLocks noChangeAspect="1"/>
          </p:cNvGraphicFramePr>
          <p:nvPr/>
        </p:nvGraphicFramePr>
        <p:xfrm>
          <a:off x="296863" y="6203950"/>
          <a:ext cx="4165600" cy="585788"/>
        </p:xfrm>
        <a:graphic>
          <a:graphicData uri="http://schemas.openxmlformats.org/presentationml/2006/ole">
            <mc:AlternateContent xmlns:mc="http://schemas.openxmlformats.org/markup-compatibility/2006">
              <mc:Choice xmlns:v="urn:schemas-microsoft-com:vml" Requires="v">
                <p:oleObj spid="_x0000_s31753" name="Equation" r:id="rId20" imgW="2857500" imgH="393700" progId="Equation.3">
                  <p:embed/>
                </p:oleObj>
              </mc:Choice>
              <mc:Fallback>
                <p:oleObj name="Equation" r:id="rId20" imgW="2857500" imgH="3937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6863" y="6203950"/>
                        <a:ext cx="4165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893" name="文字方塊 32"/>
          <p:cNvSpPr txBox="1">
            <a:spLocks noChangeArrowheads="1"/>
          </p:cNvSpPr>
          <p:nvPr/>
        </p:nvSpPr>
        <p:spPr bwMode="auto">
          <a:xfrm>
            <a:off x="4305300" y="6635750"/>
            <a:ext cx="4511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kumimoji="0" lang="en-US" altLang="zh-TW" sz="1000">
                <a:solidFill>
                  <a:srgbClr val="A6A6A6"/>
                </a:solidFill>
                <a:latin typeface="Calibri" charset="0"/>
              </a:rPr>
              <a:t>Source:  </a:t>
            </a:r>
            <a:r>
              <a:rPr lang="en-US" altLang="zh-TW" sz="1000">
                <a:hlinkClick r:id="rId22"/>
              </a:rPr>
              <a:t>http://en.wikipedia.org/wiki/Receiver_operating_characteristic</a:t>
            </a:r>
            <a:endParaRPr kumimoji="0" lang="zh-TW" altLang="en-US" sz="1000">
              <a:solidFill>
                <a:srgbClr val="A6A6A6"/>
              </a:solidFill>
              <a:latin typeface="Calibri" charset="0"/>
            </a:endParaRPr>
          </a:p>
        </p:txBody>
      </p:sp>
    </p:spTree>
    <p:extLst>
      <p:ext uri="{BB962C8B-B14F-4D97-AF65-F5344CB8AC3E}">
        <p14:creationId xmlns:p14="http://schemas.microsoft.com/office/powerpoint/2010/main" val="2700949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5" name="群組 33"/>
          <p:cNvGrpSpPr>
            <a:grpSpLocks/>
          </p:cNvGrpSpPr>
          <p:nvPr/>
        </p:nvGrpSpPr>
        <p:grpSpPr bwMode="auto">
          <a:xfrm>
            <a:off x="0" y="331788"/>
            <a:ext cx="4394200" cy="4033837"/>
            <a:chOff x="0" y="331788"/>
            <a:chExt cx="4394200" cy="4033837"/>
          </a:xfrm>
        </p:grpSpPr>
        <p:sp>
          <p:nvSpPr>
            <p:cNvPr id="35" name="矩形 34"/>
            <p:cNvSpPr/>
            <p:nvPr/>
          </p:nvSpPr>
          <p:spPr bwMode="auto">
            <a:xfrm>
              <a:off x="927100" y="1339850"/>
              <a:ext cx="1295400" cy="1223963"/>
            </a:xfrm>
            <a:prstGeom prst="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a:solidFill>
                    <a:schemeClr val="tx1"/>
                  </a:solidFill>
                  <a:cs typeface="新細明體" charset="0"/>
                </a:rPr>
                <a:t>True</a:t>
              </a:r>
              <a:br>
                <a:rPr lang="en-US" altLang="zh-TW">
                  <a:solidFill>
                    <a:schemeClr val="tx1"/>
                  </a:solidFill>
                  <a:cs typeface="新細明體" charset="0"/>
                </a:rPr>
              </a:br>
              <a:r>
                <a:rPr lang="en-US" altLang="zh-TW">
                  <a:solidFill>
                    <a:schemeClr val="tx1"/>
                  </a:solidFill>
                  <a:cs typeface="新細明體" charset="0"/>
                </a:rPr>
                <a:t>Positive</a:t>
              </a:r>
              <a:br>
                <a:rPr lang="en-US" altLang="zh-TW">
                  <a:solidFill>
                    <a:schemeClr val="tx1"/>
                  </a:solidFill>
                  <a:cs typeface="新細明體" charset="0"/>
                </a:rPr>
              </a:br>
              <a:r>
                <a:rPr lang="en-US" altLang="zh-TW">
                  <a:solidFill>
                    <a:schemeClr val="tx1"/>
                  </a:solidFill>
                  <a:cs typeface="新細明體" charset="0"/>
                </a:rPr>
                <a:t>(TP)</a:t>
              </a:r>
              <a:endParaRPr lang="zh-TW" altLang="en-US">
                <a:solidFill>
                  <a:schemeClr val="tx1"/>
                </a:solidFill>
                <a:cs typeface="新細明體" charset="0"/>
              </a:endParaRPr>
            </a:p>
          </p:txBody>
        </p:sp>
        <p:sp>
          <p:nvSpPr>
            <p:cNvPr id="36" name="矩形 35"/>
            <p:cNvSpPr/>
            <p:nvPr/>
          </p:nvSpPr>
          <p:spPr bwMode="auto">
            <a:xfrm>
              <a:off x="927100" y="2636838"/>
              <a:ext cx="1295400" cy="1223962"/>
            </a:xfrm>
            <a:prstGeom prst="rect">
              <a:avLst/>
            </a:prstGeom>
            <a:solidFill>
              <a:srgbClr val="99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a:solidFill>
                    <a:schemeClr val="tx1"/>
                  </a:solidFill>
                  <a:cs typeface="新細明體" charset="0"/>
                </a:rPr>
                <a:t>False</a:t>
              </a:r>
              <a:br>
                <a:rPr lang="en-US" altLang="zh-TW">
                  <a:solidFill>
                    <a:schemeClr val="tx1"/>
                  </a:solidFill>
                  <a:cs typeface="新細明體" charset="0"/>
                </a:rPr>
              </a:br>
              <a:r>
                <a:rPr lang="en-US" altLang="zh-TW">
                  <a:solidFill>
                    <a:schemeClr val="tx1"/>
                  </a:solidFill>
                  <a:cs typeface="新細明體" charset="0"/>
                </a:rPr>
                <a:t>Negative</a:t>
              </a:r>
              <a:br>
                <a:rPr lang="en-US" altLang="zh-TW">
                  <a:solidFill>
                    <a:schemeClr val="tx1"/>
                  </a:solidFill>
                  <a:cs typeface="新細明體" charset="0"/>
                </a:rPr>
              </a:br>
              <a:r>
                <a:rPr lang="en-US" altLang="zh-TW">
                  <a:solidFill>
                    <a:schemeClr val="tx1"/>
                  </a:solidFill>
                  <a:cs typeface="新細明體" charset="0"/>
                </a:rPr>
                <a:t>(FN)</a:t>
              </a:r>
              <a:endParaRPr lang="zh-TW" altLang="en-US">
                <a:solidFill>
                  <a:schemeClr val="tx1"/>
                </a:solidFill>
                <a:cs typeface="新細明體" charset="0"/>
              </a:endParaRPr>
            </a:p>
          </p:txBody>
        </p:sp>
        <p:sp>
          <p:nvSpPr>
            <p:cNvPr id="40" name="矩形 39"/>
            <p:cNvSpPr/>
            <p:nvPr/>
          </p:nvSpPr>
          <p:spPr bwMode="auto">
            <a:xfrm>
              <a:off x="2295525" y="1339850"/>
              <a:ext cx="1295400" cy="1223963"/>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a:solidFill>
                    <a:schemeClr val="tx1"/>
                  </a:solidFill>
                  <a:cs typeface="新細明體" charset="0"/>
                </a:rPr>
                <a:t>False</a:t>
              </a:r>
              <a:br>
                <a:rPr lang="en-US" altLang="zh-TW">
                  <a:solidFill>
                    <a:schemeClr val="tx1"/>
                  </a:solidFill>
                  <a:cs typeface="新細明體" charset="0"/>
                </a:rPr>
              </a:br>
              <a:r>
                <a:rPr lang="en-US" altLang="zh-TW">
                  <a:solidFill>
                    <a:schemeClr val="tx1"/>
                  </a:solidFill>
                  <a:cs typeface="新細明體" charset="0"/>
                </a:rPr>
                <a:t>Positive</a:t>
              </a:r>
              <a:br>
                <a:rPr lang="en-US" altLang="zh-TW">
                  <a:solidFill>
                    <a:schemeClr val="tx1"/>
                  </a:solidFill>
                  <a:cs typeface="新細明體" charset="0"/>
                </a:rPr>
              </a:br>
              <a:r>
                <a:rPr lang="en-US" altLang="zh-TW">
                  <a:solidFill>
                    <a:schemeClr val="tx1"/>
                  </a:solidFill>
                  <a:cs typeface="新細明體" charset="0"/>
                </a:rPr>
                <a:t>(FP)</a:t>
              </a:r>
              <a:endParaRPr lang="zh-TW" altLang="en-US">
                <a:solidFill>
                  <a:schemeClr val="tx1"/>
                </a:solidFill>
                <a:cs typeface="新細明體" charset="0"/>
              </a:endParaRPr>
            </a:p>
          </p:txBody>
        </p:sp>
        <p:sp>
          <p:nvSpPr>
            <p:cNvPr id="41" name="矩形 40"/>
            <p:cNvSpPr/>
            <p:nvPr/>
          </p:nvSpPr>
          <p:spPr bwMode="auto">
            <a:xfrm>
              <a:off x="2295525" y="2636838"/>
              <a:ext cx="1295400" cy="1223962"/>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a:solidFill>
                    <a:schemeClr val="tx1"/>
                  </a:solidFill>
                  <a:cs typeface="新細明體" charset="0"/>
                </a:rPr>
                <a:t>True</a:t>
              </a:r>
              <a:br>
                <a:rPr lang="en-US" altLang="zh-TW">
                  <a:solidFill>
                    <a:schemeClr val="tx1"/>
                  </a:solidFill>
                  <a:cs typeface="新細明體" charset="0"/>
                </a:rPr>
              </a:br>
              <a:r>
                <a:rPr lang="en-US" altLang="zh-TW">
                  <a:solidFill>
                    <a:schemeClr val="tx1"/>
                  </a:solidFill>
                  <a:cs typeface="新細明體" charset="0"/>
                </a:rPr>
                <a:t>Negative</a:t>
              </a:r>
              <a:br>
                <a:rPr lang="en-US" altLang="zh-TW">
                  <a:solidFill>
                    <a:schemeClr val="tx1"/>
                  </a:solidFill>
                  <a:cs typeface="新細明體" charset="0"/>
                </a:rPr>
              </a:br>
              <a:r>
                <a:rPr lang="en-US" altLang="zh-TW">
                  <a:solidFill>
                    <a:schemeClr val="tx1"/>
                  </a:solidFill>
                  <a:cs typeface="新細明體" charset="0"/>
                </a:rPr>
                <a:t>(TN)</a:t>
              </a:r>
              <a:endParaRPr lang="zh-TW" altLang="en-US">
                <a:solidFill>
                  <a:schemeClr val="tx1"/>
                </a:solidFill>
                <a:cs typeface="新細明體" charset="0"/>
              </a:endParaRPr>
            </a:p>
          </p:txBody>
        </p:sp>
        <p:sp>
          <p:nvSpPr>
            <p:cNvPr id="123919" name="文字方塊 18"/>
            <p:cNvSpPr txBox="1">
              <a:spLocks noChangeArrowheads="1"/>
            </p:cNvSpPr>
            <p:nvPr/>
          </p:nvSpPr>
          <p:spPr bwMode="auto">
            <a:xfrm>
              <a:off x="926808" y="331788"/>
              <a:ext cx="2664066" cy="64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b="1"/>
                <a:t>True Class </a:t>
              </a:r>
              <a:br>
                <a:rPr lang="en-US" altLang="zh-TW" sz="1800" b="1"/>
              </a:br>
              <a:r>
                <a:rPr lang="en-US" altLang="zh-TW" sz="1800" b="1">
                  <a:solidFill>
                    <a:srgbClr val="FF0000"/>
                  </a:solidFill>
                </a:rPr>
                <a:t>(actual value)</a:t>
              </a:r>
              <a:endParaRPr lang="zh-TW" altLang="en-US" sz="1800" b="1">
                <a:solidFill>
                  <a:srgbClr val="FF0000"/>
                </a:solidFill>
              </a:endParaRPr>
            </a:p>
          </p:txBody>
        </p:sp>
        <p:sp>
          <p:nvSpPr>
            <p:cNvPr id="123920" name="文字方塊 19"/>
            <p:cNvSpPr txBox="1">
              <a:spLocks noChangeArrowheads="1"/>
            </p:cNvSpPr>
            <p:nvPr/>
          </p:nvSpPr>
          <p:spPr bwMode="auto">
            <a:xfrm rot="-5400000">
              <a:off x="-945801" y="2241053"/>
              <a:ext cx="2592469" cy="6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b="1">
                  <a:solidFill>
                    <a:srgbClr val="0033CC"/>
                  </a:solidFill>
                </a:rPr>
                <a:t>Predictive Class </a:t>
              </a:r>
              <a:r>
                <a:rPr lang="en-US" altLang="zh-TW" sz="1800"/>
                <a:t/>
              </a:r>
              <a:br>
                <a:rPr lang="en-US" altLang="zh-TW" sz="1800"/>
              </a:br>
              <a:r>
                <a:rPr lang="en-US" altLang="zh-TW" sz="1800" b="1">
                  <a:solidFill>
                    <a:srgbClr val="FF0000"/>
                  </a:solidFill>
                </a:rPr>
                <a:t>(prediction outcome)</a:t>
              </a:r>
              <a:endParaRPr lang="zh-TW" altLang="en-US" sz="1800" b="1">
                <a:solidFill>
                  <a:srgbClr val="FF0000"/>
                </a:solidFill>
              </a:endParaRPr>
            </a:p>
          </p:txBody>
        </p:sp>
        <p:sp>
          <p:nvSpPr>
            <p:cNvPr id="123921" name="文字方塊 20"/>
            <p:cNvSpPr txBox="1">
              <a:spLocks noChangeArrowheads="1"/>
            </p:cNvSpPr>
            <p:nvPr/>
          </p:nvSpPr>
          <p:spPr bwMode="auto">
            <a:xfrm rot="-5400000">
              <a:off x="139339" y="1767430"/>
              <a:ext cx="122422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Positive</a:t>
              </a:r>
              <a:endParaRPr lang="zh-TW" altLang="en-US" sz="1800"/>
            </a:p>
          </p:txBody>
        </p:sp>
        <p:sp>
          <p:nvSpPr>
            <p:cNvPr id="123922" name="文字方塊 21"/>
            <p:cNvSpPr txBox="1">
              <a:spLocks noChangeArrowheads="1"/>
            </p:cNvSpPr>
            <p:nvPr/>
          </p:nvSpPr>
          <p:spPr bwMode="auto">
            <a:xfrm rot="-5400000">
              <a:off x="139339" y="2991650"/>
              <a:ext cx="122422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Negative</a:t>
              </a:r>
              <a:endParaRPr lang="zh-TW" altLang="en-US" sz="1800"/>
            </a:p>
          </p:txBody>
        </p:sp>
        <p:sp>
          <p:nvSpPr>
            <p:cNvPr id="123923" name="文字方塊 22"/>
            <p:cNvSpPr txBox="1">
              <a:spLocks noChangeArrowheads="1"/>
            </p:cNvSpPr>
            <p:nvPr/>
          </p:nvSpPr>
          <p:spPr bwMode="auto">
            <a:xfrm>
              <a:off x="926808" y="979905"/>
              <a:ext cx="1296032"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Positive</a:t>
              </a:r>
              <a:endParaRPr lang="zh-TW" altLang="en-US" sz="1800"/>
            </a:p>
          </p:txBody>
        </p:sp>
        <p:sp>
          <p:nvSpPr>
            <p:cNvPr id="123924" name="文字方塊 24"/>
            <p:cNvSpPr txBox="1">
              <a:spLocks noChangeArrowheads="1"/>
            </p:cNvSpPr>
            <p:nvPr/>
          </p:nvSpPr>
          <p:spPr bwMode="auto">
            <a:xfrm>
              <a:off x="2294842" y="979905"/>
              <a:ext cx="1296032"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Negative</a:t>
              </a:r>
              <a:endParaRPr lang="zh-TW" altLang="en-US" sz="1800"/>
            </a:p>
          </p:txBody>
        </p:sp>
        <p:cxnSp>
          <p:nvCxnSpPr>
            <p:cNvPr id="49" name="直線接點 48"/>
            <p:cNvCxnSpPr/>
            <p:nvPr/>
          </p:nvCxnSpPr>
          <p:spPr bwMode="auto">
            <a:xfrm>
              <a:off x="927100" y="979488"/>
              <a:ext cx="2735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bwMode="auto">
            <a:xfrm>
              <a:off x="927100" y="331788"/>
              <a:ext cx="2735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bwMode="auto">
            <a:xfrm>
              <a:off x="638175" y="2590800"/>
              <a:ext cx="30241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bwMode="auto">
            <a:xfrm rot="5400000">
              <a:off x="-1198562" y="2600325"/>
              <a:ext cx="2520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bwMode="auto">
            <a:xfrm rot="5400000">
              <a:off x="-622300" y="2600325"/>
              <a:ext cx="2520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bwMode="auto">
            <a:xfrm rot="5400000">
              <a:off x="813594" y="2420144"/>
              <a:ext cx="28813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3931" name="文字方塊 47"/>
            <p:cNvSpPr txBox="1">
              <a:spLocks noChangeArrowheads="1"/>
            </p:cNvSpPr>
            <p:nvPr/>
          </p:nvSpPr>
          <p:spPr bwMode="auto">
            <a:xfrm>
              <a:off x="0" y="3996267"/>
              <a:ext cx="927968"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b="1"/>
                <a:t>total</a:t>
              </a:r>
              <a:endParaRPr lang="zh-TW" altLang="en-US" sz="1800" b="1"/>
            </a:p>
          </p:txBody>
        </p:sp>
        <p:sp>
          <p:nvSpPr>
            <p:cNvPr id="123932" name="文字方塊 48"/>
            <p:cNvSpPr txBox="1">
              <a:spLocks noChangeArrowheads="1"/>
            </p:cNvSpPr>
            <p:nvPr/>
          </p:nvSpPr>
          <p:spPr bwMode="auto">
            <a:xfrm>
              <a:off x="940454" y="3996268"/>
              <a:ext cx="1296032"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P</a:t>
              </a:r>
              <a:endParaRPr lang="zh-TW" altLang="en-US" sz="1800"/>
            </a:p>
          </p:txBody>
        </p:sp>
        <p:sp>
          <p:nvSpPr>
            <p:cNvPr id="123933" name="文字方塊 50"/>
            <p:cNvSpPr txBox="1">
              <a:spLocks noChangeArrowheads="1"/>
            </p:cNvSpPr>
            <p:nvPr/>
          </p:nvSpPr>
          <p:spPr bwMode="auto">
            <a:xfrm>
              <a:off x="3629991" y="884363"/>
              <a:ext cx="764209"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b="1"/>
                <a:t>total</a:t>
              </a:r>
              <a:endParaRPr lang="zh-TW" altLang="en-US" sz="1800" b="1"/>
            </a:p>
          </p:txBody>
        </p:sp>
        <p:sp>
          <p:nvSpPr>
            <p:cNvPr id="123934" name="文字方塊 51"/>
            <p:cNvSpPr txBox="1">
              <a:spLocks noChangeArrowheads="1"/>
            </p:cNvSpPr>
            <p:nvPr/>
          </p:nvSpPr>
          <p:spPr bwMode="auto">
            <a:xfrm>
              <a:off x="2305112" y="3996268"/>
              <a:ext cx="1296032"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N</a:t>
              </a:r>
              <a:endParaRPr lang="zh-TW" altLang="en-US" sz="1800"/>
            </a:p>
          </p:txBody>
        </p:sp>
        <p:sp>
          <p:nvSpPr>
            <p:cNvPr id="123935" name="文字方塊 52"/>
            <p:cNvSpPr txBox="1">
              <a:spLocks noChangeArrowheads="1"/>
            </p:cNvSpPr>
            <p:nvPr/>
          </p:nvSpPr>
          <p:spPr bwMode="auto">
            <a:xfrm>
              <a:off x="3642478" y="3027209"/>
              <a:ext cx="410559"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solidFill>
                    <a:srgbClr val="0033CC"/>
                  </a:solidFill>
                </a:rPr>
                <a:t>N’</a:t>
              </a:r>
              <a:endParaRPr lang="zh-TW" altLang="en-US" sz="1800">
                <a:solidFill>
                  <a:srgbClr val="0033CC"/>
                </a:solidFill>
              </a:endParaRPr>
            </a:p>
          </p:txBody>
        </p:sp>
        <p:sp>
          <p:nvSpPr>
            <p:cNvPr id="123936" name="文字方塊 53"/>
            <p:cNvSpPr txBox="1">
              <a:spLocks noChangeArrowheads="1"/>
            </p:cNvSpPr>
            <p:nvPr/>
          </p:nvSpPr>
          <p:spPr bwMode="auto">
            <a:xfrm>
              <a:off x="3642478" y="1880719"/>
              <a:ext cx="437851"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solidFill>
                    <a:srgbClr val="0033CC"/>
                  </a:solidFill>
                </a:rPr>
                <a:t>P’</a:t>
              </a:r>
              <a:endParaRPr lang="zh-TW" altLang="en-US" sz="1800">
                <a:solidFill>
                  <a:srgbClr val="0033CC"/>
                </a:solidFill>
              </a:endParaRPr>
            </a:p>
          </p:txBody>
        </p:sp>
      </p:grpSp>
      <p:sp>
        <p:nvSpPr>
          <p:cNvPr id="12390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201286D2-6268-ED42-942B-CE709E3907AE}" type="slidenum">
              <a:rPr kumimoji="0" lang="zh-TW" altLang="en-US" sz="1200">
                <a:solidFill>
                  <a:srgbClr val="898989"/>
                </a:solidFill>
                <a:latin typeface="Calibri" charset="0"/>
              </a:rPr>
              <a:pPr eaLnBrk="1" hangingPunct="1"/>
              <a:t>79</a:t>
            </a:fld>
            <a:endParaRPr kumimoji="0" lang="zh-TW" altLang="en-US" sz="1200">
              <a:solidFill>
                <a:srgbClr val="898989"/>
              </a:solidFill>
              <a:latin typeface="Calibri" charset="0"/>
            </a:endParaRPr>
          </a:p>
        </p:txBody>
      </p:sp>
      <p:graphicFrame>
        <p:nvGraphicFramePr>
          <p:cNvPr id="123907" name="Object 2"/>
          <p:cNvGraphicFramePr>
            <a:graphicFrameLocks noChangeAspect="1"/>
          </p:cNvGraphicFramePr>
          <p:nvPr/>
        </p:nvGraphicFramePr>
        <p:xfrm>
          <a:off x="4943475" y="1089025"/>
          <a:ext cx="3217863" cy="693738"/>
        </p:xfrm>
        <a:graphic>
          <a:graphicData uri="http://schemas.openxmlformats.org/presentationml/2006/ole">
            <mc:AlternateContent xmlns:mc="http://schemas.openxmlformats.org/markup-compatibility/2006">
              <mc:Choice xmlns:v="urn:schemas-microsoft-com:vml" Requires="v">
                <p:oleObj spid="_x0000_s32769" name="方程式" r:id="rId3" imgW="1866090" imgH="393529" progId="Equation.3">
                  <p:embed/>
                </p:oleObj>
              </mc:Choice>
              <mc:Fallback>
                <p:oleObj name="方程式" r:id="rId3" imgW="1866090" imgH="39352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75" y="1089025"/>
                        <a:ext cx="3217863"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3908" name="Object 6"/>
          <p:cNvGraphicFramePr>
            <a:graphicFrameLocks noChangeAspect="1"/>
          </p:cNvGraphicFramePr>
          <p:nvPr/>
        </p:nvGraphicFramePr>
        <p:xfrm>
          <a:off x="7073900" y="2787650"/>
          <a:ext cx="1446213" cy="533400"/>
        </p:xfrm>
        <a:graphic>
          <a:graphicData uri="http://schemas.openxmlformats.org/presentationml/2006/ole">
            <mc:AlternateContent xmlns:mc="http://schemas.openxmlformats.org/markup-compatibility/2006">
              <mc:Choice xmlns:v="urn:schemas-microsoft-com:vml" Requires="v">
                <p:oleObj spid="_x0000_s32770" name="Equation" r:id="rId5" imgW="977900" imgH="355600" progId="Equation.3">
                  <p:embed/>
                </p:oleObj>
              </mc:Choice>
              <mc:Fallback>
                <p:oleObj name="Equation" r:id="rId5" imgW="9779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3900" y="2787650"/>
                        <a:ext cx="14462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3909" name="Object 2"/>
          <p:cNvGraphicFramePr>
            <a:graphicFrameLocks noChangeAspect="1"/>
          </p:cNvGraphicFramePr>
          <p:nvPr/>
        </p:nvGraphicFramePr>
        <p:xfrm>
          <a:off x="368300" y="4446588"/>
          <a:ext cx="3713163" cy="565150"/>
        </p:xfrm>
        <a:graphic>
          <a:graphicData uri="http://schemas.openxmlformats.org/presentationml/2006/ole">
            <mc:AlternateContent xmlns:mc="http://schemas.openxmlformats.org/markup-compatibility/2006">
              <mc:Choice xmlns:v="urn:schemas-microsoft-com:vml" Requires="v">
                <p:oleObj spid="_x0000_s32771" name="Equation" r:id="rId7" imgW="2641600" imgH="393700" progId="Equation.3">
                  <p:embed/>
                </p:oleObj>
              </mc:Choice>
              <mc:Fallback>
                <p:oleObj name="Equation" r:id="rId7" imgW="26416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300" y="4446588"/>
                        <a:ext cx="371316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391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8563" y="3544888"/>
            <a:ext cx="3417887"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1" name="文字方塊 35"/>
          <p:cNvSpPr txBox="1">
            <a:spLocks noChangeArrowheads="1"/>
          </p:cNvSpPr>
          <p:nvPr/>
        </p:nvSpPr>
        <p:spPr bwMode="auto">
          <a:xfrm>
            <a:off x="319088" y="5018088"/>
            <a:ext cx="334486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b="1">
                <a:solidFill>
                  <a:srgbClr val="FF0000"/>
                </a:solidFill>
              </a:rPr>
              <a:t>Sensitivity</a:t>
            </a:r>
            <a:br>
              <a:rPr lang="en-US" altLang="zh-TW" b="1">
                <a:solidFill>
                  <a:srgbClr val="FF0000"/>
                </a:solidFill>
              </a:rPr>
            </a:br>
            <a:r>
              <a:rPr lang="en-US" altLang="zh-TW">
                <a:solidFill>
                  <a:srgbClr val="FF0000"/>
                </a:solidFill>
              </a:rPr>
              <a:t>= True Positive Rate </a:t>
            </a:r>
            <a:br>
              <a:rPr lang="en-US" altLang="zh-TW">
                <a:solidFill>
                  <a:srgbClr val="FF0000"/>
                </a:solidFill>
              </a:rPr>
            </a:br>
            <a:r>
              <a:rPr lang="en-US" altLang="zh-TW">
                <a:solidFill>
                  <a:srgbClr val="FF0000"/>
                </a:solidFill>
              </a:rPr>
              <a:t>=  Recall </a:t>
            </a:r>
            <a:br>
              <a:rPr lang="en-US" altLang="zh-TW">
                <a:solidFill>
                  <a:srgbClr val="FF0000"/>
                </a:solidFill>
              </a:rPr>
            </a:br>
            <a:r>
              <a:rPr lang="en-US" altLang="zh-TW">
                <a:solidFill>
                  <a:srgbClr val="FF0000"/>
                </a:solidFill>
              </a:rPr>
              <a:t>=  Hit rate</a:t>
            </a:r>
          </a:p>
          <a:p>
            <a:pPr eaLnBrk="1" hangingPunct="1"/>
            <a:r>
              <a:rPr lang="en-US" altLang="zh-TW">
                <a:solidFill>
                  <a:srgbClr val="FF0000"/>
                </a:solidFill>
              </a:rPr>
              <a:t>=  TP / (TP + FN)</a:t>
            </a:r>
            <a:endParaRPr lang="zh-TW" altLang="en-US">
              <a:solidFill>
                <a:srgbClr val="FF0000"/>
              </a:solidFill>
            </a:endParaRPr>
          </a:p>
        </p:txBody>
      </p:sp>
      <p:sp>
        <p:nvSpPr>
          <p:cNvPr id="37" name="圓角矩形 36"/>
          <p:cNvSpPr/>
          <p:nvPr/>
        </p:nvSpPr>
        <p:spPr>
          <a:xfrm>
            <a:off x="900113" y="273050"/>
            <a:ext cx="1338262" cy="4176713"/>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123913" name="文字方塊 32"/>
          <p:cNvSpPr txBox="1">
            <a:spLocks noChangeArrowheads="1"/>
          </p:cNvSpPr>
          <p:nvPr/>
        </p:nvSpPr>
        <p:spPr bwMode="auto">
          <a:xfrm>
            <a:off x="4305300" y="6635750"/>
            <a:ext cx="4511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kumimoji="0" lang="en-US" altLang="zh-TW" sz="1000">
                <a:solidFill>
                  <a:srgbClr val="A6A6A6"/>
                </a:solidFill>
                <a:latin typeface="Calibri" charset="0"/>
              </a:rPr>
              <a:t>Source:  </a:t>
            </a:r>
            <a:r>
              <a:rPr lang="en-US" altLang="zh-TW" sz="1000">
                <a:hlinkClick r:id="rId10"/>
              </a:rPr>
              <a:t>http://en.wikipedia.org/wiki/Receiver_operating_characteristic</a:t>
            </a:r>
            <a:endParaRPr kumimoji="0" lang="zh-TW" altLang="en-US" sz="1000">
              <a:solidFill>
                <a:srgbClr val="A6A6A6"/>
              </a:solidFill>
              <a:latin typeface="Calibri" charset="0"/>
            </a:endParaRPr>
          </a:p>
        </p:txBody>
      </p:sp>
      <p:sp>
        <p:nvSpPr>
          <p:cNvPr id="61" name="圓角矩形 60"/>
          <p:cNvSpPr/>
          <p:nvPr/>
        </p:nvSpPr>
        <p:spPr>
          <a:xfrm>
            <a:off x="955675" y="1404938"/>
            <a:ext cx="1241425" cy="10922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Tree>
    <p:extLst>
      <p:ext uri="{BB962C8B-B14F-4D97-AF65-F5344CB8AC3E}">
        <p14:creationId xmlns:p14="http://schemas.microsoft.com/office/powerpoint/2010/main" val="1852105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Data Science vs</a:t>
            </a:r>
            <a:r>
              <a:rPr lang="en-US">
                <a:solidFill>
                  <a:schemeClr val="accent1"/>
                </a:solidFill>
              </a:rPr>
              <a:t>. </a:t>
            </a:r>
            <a:r>
              <a:rPr lang="en-US" smtClean="0">
                <a:solidFill>
                  <a:schemeClr val="accent1"/>
                </a:solidFill>
              </a:rPr>
              <a:t/>
            </a:r>
            <a:br>
              <a:rPr lang="en-US" smtClean="0">
                <a:solidFill>
                  <a:schemeClr val="accent1"/>
                </a:solidFill>
              </a:rPr>
            </a:br>
            <a:r>
              <a:rPr lang="en-US" dirty="0" smtClean="0">
                <a:solidFill>
                  <a:schemeClr val="accent1"/>
                </a:solidFill>
              </a:rPr>
              <a:t>Big </a:t>
            </a:r>
            <a:r>
              <a:rPr lang="en-US" dirty="0">
                <a:solidFill>
                  <a:schemeClr val="accent1"/>
                </a:solidFill>
              </a:rPr>
              <a:t>Data vs. Data Analytics</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8</a:t>
            </a:fld>
            <a:endParaRPr lang="zh-TW" alt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64" y="1700808"/>
            <a:ext cx="9144000" cy="4103649"/>
          </a:xfrm>
          <a:prstGeom prst="rect">
            <a:avLst/>
          </a:prstGeom>
        </p:spPr>
      </p:pic>
      <p:sp>
        <p:nvSpPr>
          <p:cNvPr id="6" name="Rectangle 5"/>
          <p:cNvSpPr/>
          <p:nvPr/>
        </p:nvSpPr>
        <p:spPr>
          <a:xfrm>
            <a:off x="1475656" y="6597352"/>
            <a:ext cx="6192688" cy="246221"/>
          </a:xfrm>
          <a:prstGeom prst="rect">
            <a:avLst/>
          </a:prstGeom>
        </p:spPr>
        <p:txBody>
          <a:bodyPr wrap="square">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www.simplilearn.com</a:t>
            </a:r>
            <a:r>
              <a:rPr lang="en-US" sz="1000" dirty="0">
                <a:solidFill>
                  <a:schemeClr val="bg1">
                    <a:lumMod val="75000"/>
                  </a:schemeClr>
                </a:solidFill>
              </a:rPr>
              <a:t>/data-science-vs-big-data-vs-data-analytics-article</a:t>
            </a:r>
          </a:p>
        </p:txBody>
      </p:sp>
    </p:spTree>
    <p:extLst>
      <p:ext uri="{BB962C8B-B14F-4D97-AF65-F5344CB8AC3E}">
        <p14:creationId xmlns:p14="http://schemas.microsoft.com/office/powerpoint/2010/main" val="20471895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群組 39"/>
          <p:cNvGrpSpPr>
            <a:grpSpLocks/>
          </p:cNvGrpSpPr>
          <p:nvPr/>
        </p:nvGrpSpPr>
        <p:grpSpPr bwMode="auto">
          <a:xfrm>
            <a:off x="0" y="331788"/>
            <a:ext cx="4394200" cy="4033837"/>
            <a:chOff x="0" y="331788"/>
            <a:chExt cx="4394200" cy="4033837"/>
          </a:xfrm>
        </p:grpSpPr>
        <p:sp>
          <p:nvSpPr>
            <p:cNvPr id="41" name="矩形 40"/>
            <p:cNvSpPr/>
            <p:nvPr/>
          </p:nvSpPr>
          <p:spPr bwMode="auto">
            <a:xfrm>
              <a:off x="927100" y="1339850"/>
              <a:ext cx="1295400" cy="1223963"/>
            </a:xfrm>
            <a:prstGeom prst="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a:solidFill>
                    <a:schemeClr val="tx1"/>
                  </a:solidFill>
                  <a:cs typeface="新細明體" charset="0"/>
                </a:rPr>
                <a:t>True</a:t>
              </a:r>
              <a:br>
                <a:rPr lang="en-US" altLang="zh-TW">
                  <a:solidFill>
                    <a:schemeClr val="tx1"/>
                  </a:solidFill>
                  <a:cs typeface="新細明體" charset="0"/>
                </a:rPr>
              </a:br>
              <a:r>
                <a:rPr lang="en-US" altLang="zh-TW">
                  <a:solidFill>
                    <a:schemeClr val="tx1"/>
                  </a:solidFill>
                  <a:cs typeface="新細明體" charset="0"/>
                </a:rPr>
                <a:t>Positive</a:t>
              </a:r>
              <a:br>
                <a:rPr lang="en-US" altLang="zh-TW">
                  <a:solidFill>
                    <a:schemeClr val="tx1"/>
                  </a:solidFill>
                  <a:cs typeface="新細明體" charset="0"/>
                </a:rPr>
              </a:br>
              <a:r>
                <a:rPr lang="en-US" altLang="zh-TW">
                  <a:solidFill>
                    <a:schemeClr val="tx1"/>
                  </a:solidFill>
                  <a:cs typeface="新細明體" charset="0"/>
                </a:rPr>
                <a:t>(TP)</a:t>
              </a:r>
              <a:endParaRPr lang="zh-TW" altLang="en-US">
                <a:solidFill>
                  <a:schemeClr val="tx1"/>
                </a:solidFill>
                <a:cs typeface="新細明體" charset="0"/>
              </a:endParaRPr>
            </a:p>
          </p:txBody>
        </p:sp>
        <p:sp>
          <p:nvSpPr>
            <p:cNvPr id="43" name="矩形 42"/>
            <p:cNvSpPr/>
            <p:nvPr/>
          </p:nvSpPr>
          <p:spPr bwMode="auto">
            <a:xfrm>
              <a:off x="927100" y="2636838"/>
              <a:ext cx="1295400" cy="1223962"/>
            </a:xfrm>
            <a:prstGeom prst="rect">
              <a:avLst/>
            </a:prstGeom>
            <a:solidFill>
              <a:srgbClr val="99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a:solidFill>
                    <a:schemeClr val="tx1"/>
                  </a:solidFill>
                  <a:cs typeface="新細明體" charset="0"/>
                </a:rPr>
                <a:t>False</a:t>
              </a:r>
              <a:br>
                <a:rPr lang="en-US" altLang="zh-TW">
                  <a:solidFill>
                    <a:schemeClr val="tx1"/>
                  </a:solidFill>
                  <a:cs typeface="新細明體" charset="0"/>
                </a:rPr>
              </a:br>
              <a:r>
                <a:rPr lang="en-US" altLang="zh-TW">
                  <a:solidFill>
                    <a:schemeClr val="tx1"/>
                  </a:solidFill>
                  <a:cs typeface="新細明體" charset="0"/>
                </a:rPr>
                <a:t>Negative</a:t>
              </a:r>
              <a:br>
                <a:rPr lang="en-US" altLang="zh-TW">
                  <a:solidFill>
                    <a:schemeClr val="tx1"/>
                  </a:solidFill>
                  <a:cs typeface="新細明體" charset="0"/>
                </a:rPr>
              </a:br>
              <a:r>
                <a:rPr lang="en-US" altLang="zh-TW">
                  <a:solidFill>
                    <a:schemeClr val="tx1"/>
                  </a:solidFill>
                  <a:cs typeface="新細明體" charset="0"/>
                </a:rPr>
                <a:t>(FN)</a:t>
              </a:r>
              <a:endParaRPr lang="zh-TW" altLang="en-US">
                <a:solidFill>
                  <a:schemeClr val="tx1"/>
                </a:solidFill>
                <a:cs typeface="新細明體" charset="0"/>
              </a:endParaRPr>
            </a:p>
          </p:txBody>
        </p:sp>
        <p:sp>
          <p:nvSpPr>
            <p:cNvPr id="44" name="矩形 43"/>
            <p:cNvSpPr/>
            <p:nvPr/>
          </p:nvSpPr>
          <p:spPr bwMode="auto">
            <a:xfrm>
              <a:off x="2295525" y="1339850"/>
              <a:ext cx="1295400" cy="1223963"/>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a:solidFill>
                    <a:schemeClr val="tx1"/>
                  </a:solidFill>
                  <a:cs typeface="新細明體" charset="0"/>
                </a:rPr>
                <a:t>False</a:t>
              </a:r>
              <a:br>
                <a:rPr lang="en-US" altLang="zh-TW">
                  <a:solidFill>
                    <a:schemeClr val="tx1"/>
                  </a:solidFill>
                  <a:cs typeface="新細明體" charset="0"/>
                </a:rPr>
              </a:br>
              <a:r>
                <a:rPr lang="en-US" altLang="zh-TW">
                  <a:solidFill>
                    <a:schemeClr val="tx1"/>
                  </a:solidFill>
                  <a:cs typeface="新細明體" charset="0"/>
                </a:rPr>
                <a:t>Positive</a:t>
              </a:r>
              <a:br>
                <a:rPr lang="en-US" altLang="zh-TW">
                  <a:solidFill>
                    <a:schemeClr val="tx1"/>
                  </a:solidFill>
                  <a:cs typeface="新細明體" charset="0"/>
                </a:rPr>
              </a:br>
              <a:r>
                <a:rPr lang="en-US" altLang="zh-TW">
                  <a:solidFill>
                    <a:schemeClr val="tx1"/>
                  </a:solidFill>
                  <a:cs typeface="新細明體" charset="0"/>
                </a:rPr>
                <a:t>(FP)</a:t>
              </a:r>
              <a:endParaRPr lang="zh-TW" altLang="en-US">
                <a:solidFill>
                  <a:schemeClr val="tx1"/>
                </a:solidFill>
                <a:cs typeface="新細明體" charset="0"/>
              </a:endParaRPr>
            </a:p>
          </p:txBody>
        </p:sp>
        <p:sp>
          <p:nvSpPr>
            <p:cNvPr id="45" name="矩形 44"/>
            <p:cNvSpPr/>
            <p:nvPr/>
          </p:nvSpPr>
          <p:spPr bwMode="auto">
            <a:xfrm>
              <a:off x="2295525" y="2636838"/>
              <a:ext cx="1295400" cy="1223962"/>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a:solidFill>
                    <a:schemeClr val="tx1"/>
                  </a:solidFill>
                  <a:cs typeface="新細明體" charset="0"/>
                </a:rPr>
                <a:t>True</a:t>
              </a:r>
              <a:br>
                <a:rPr lang="en-US" altLang="zh-TW">
                  <a:solidFill>
                    <a:schemeClr val="tx1"/>
                  </a:solidFill>
                  <a:cs typeface="新細明體" charset="0"/>
                </a:rPr>
              </a:br>
              <a:r>
                <a:rPr lang="en-US" altLang="zh-TW">
                  <a:solidFill>
                    <a:schemeClr val="tx1"/>
                  </a:solidFill>
                  <a:cs typeface="新細明體" charset="0"/>
                </a:rPr>
                <a:t>Negative</a:t>
              </a:r>
              <a:br>
                <a:rPr lang="en-US" altLang="zh-TW">
                  <a:solidFill>
                    <a:schemeClr val="tx1"/>
                  </a:solidFill>
                  <a:cs typeface="新細明體" charset="0"/>
                </a:rPr>
              </a:br>
              <a:r>
                <a:rPr lang="en-US" altLang="zh-TW">
                  <a:solidFill>
                    <a:schemeClr val="tx1"/>
                  </a:solidFill>
                  <a:cs typeface="新細明體" charset="0"/>
                </a:rPr>
                <a:t>(TN)</a:t>
              </a:r>
              <a:endParaRPr lang="zh-TW" altLang="en-US">
                <a:solidFill>
                  <a:schemeClr val="tx1"/>
                </a:solidFill>
                <a:cs typeface="新細明體" charset="0"/>
              </a:endParaRPr>
            </a:p>
          </p:txBody>
        </p:sp>
        <p:sp>
          <p:nvSpPr>
            <p:cNvPr id="124943" name="文字方塊 18"/>
            <p:cNvSpPr txBox="1">
              <a:spLocks noChangeArrowheads="1"/>
            </p:cNvSpPr>
            <p:nvPr/>
          </p:nvSpPr>
          <p:spPr bwMode="auto">
            <a:xfrm>
              <a:off x="926808" y="331788"/>
              <a:ext cx="2664066" cy="64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b="1"/>
                <a:t>True Class </a:t>
              </a:r>
              <a:br>
                <a:rPr lang="en-US" altLang="zh-TW" sz="1800" b="1"/>
              </a:br>
              <a:r>
                <a:rPr lang="en-US" altLang="zh-TW" sz="1800" b="1">
                  <a:solidFill>
                    <a:srgbClr val="FF0000"/>
                  </a:solidFill>
                </a:rPr>
                <a:t>(actual value)</a:t>
              </a:r>
              <a:endParaRPr lang="zh-TW" altLang="en-US" sz="1800" b="1">
                <a:solidFill>
                  <a:srgbClr val="FF0000"/>
                </a:solidFill>
              </a:endParaRPr>
            </a:p>
          </p:txBody>
        </p:sp>
        <p:sp>
          <p:nvSpPr>
            <p:cNvPr id="124944" name="文字方塊 19"/>
            <p:cNvSpPr txBox="1">
              <a:spLocks noChangeArrowheads="1"/>
            </p:cNvSpPr>
            <p:nvPr/>
          </p:nvSpPr>
          <p:spPr bwMode="auto">
            <a:xfrm rot="-5400000">
              <a:off x="-945801" y="2241053"/>
              <a:ext cx="2592469" cy="6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b="1">
                  <a:solidFill>
                    <a:srgbClr val="0033CC"/>
                  </a:solidFill>
                </a:rPr>
                <a:t>Predictive Class </a:t>
              </a:r>
              <a:r>
                <a:rPr lang="en-US" altLang="zh-TW" sz="1800"/>
                <a:t/>
              </a:r>
              <a:br>
                <a:rPr lang="en-US" altLang="zh-TW" sz="1800"/>
              </a:br>
              <a:r>
                <a:rPr lang="en-US" altLang="zh-TW" sz="1800" b="1">
                  <a:solidFill>
                    <a:srgbClr val="FF0000"/>
                  </a:solidFill>
                </a:rPr>
                <a:t>(prediction outcome)</a:t>
              </a:r>
              <a:endParaRPr lang="zh-TW" altLang="en-US" sz="1800" b="1">
                <a:solidFill>
                  <a:srgbClr val="FF0000"/>
                </a:solidFill>
              </a:endParaRPr>
            </a:p>
          </p:txBody>
        </p:sp>
        <p:sp>
          <p:nvSpPr>
            <p:cNvPr id="124945" name="文字方塊 20"/>
            <p:cNvSpPr txBox="1">
              <a:spLocks noChangeArrowheads="1"/>
            </p:cNvSpPr>
            <p:nvPr/>
          </p:nvSpPr>
          <p:spPr bwMode="auto">
            <a:xfrm rot="-5400000">
              <a:off x="139339" y="1767430"/>
              <a:ext cx="122422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Positive</a:t>
              </a:r>
              <a:endParaRPr lang="zh-TW" altLang="en-US" sz="1800"/>
            </a:p>
          </p:txBody>
        </p:sp>
        <p:sp>
          <p:nvSpPr>
            <p:cNvPr id="124946" name="文字方塊 21"/>
            <p:cNvSpPr txBox="1">
              <a:spLocks noChangeArrowheads="1"/>
            </p:cNvSpPr>
            <p:nvPr/>
          </p:nvSpPr>
          <p:spPr bwMode="auto">
            <a:xfrm rot="-5400000">
              <a:off x="139339" y="2991650"/>
              <a:ext cx="122422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Negative</a:t>
              </a:r>
              <a:endParaRPr lang="zh-TW" altLang="en-US" sz="1800"/>
            </a:p>
          </p:txBody>
        </p:sp>
        <p:sp>
          <p:nvSpPr>
            <p:cNvPr id="124947" name="文字方塊 22"/>
            <p:cNvSpPr txBox="1">
              <a:spLocks noChangeArrowheads="1"/>
            </p:cNvSpPr>
            <p:nvPr/>
          </p:nvSpPr>
          <p:spPr bwMode="auto">
            <a:xfrm>
              <a:off x="926808" y="979905"/>
              <a:ext cx="1296032"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Positive</a:t>
              </a:r>
              <a:endParaRPr lang="zh-TW" altLang="en-US" sz="1800"/>
            </a:p>
          </p:txBody>
        </p:sp>
        <p:sp>
          <p:nvSpPr>
            <p:cNvPr id="124948" name="文字方塊 24"/>
            <p:cNvSpPr txBox="1">
              <a:spLocks noChangeArrowheads="1"/>
            </p:cNvSpPr>
            <p:nvPr/>
          </p:nvSpPr>
          <p:spPr bwMode="auto">
            <a:xfrm>
              <a:off x="2294842" y="979905"/>
              <a:ext cx="1296032"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Negative</a:t>
              </a:r>
              <a:endParaRPr lang="zh-TW" altLang="en-US" sz="1800"/>
            </a:p>
          </p:txBody>
        </p:sp>
        <p:cxnSp>
          <p:nvCxnSpPr>
            <p:cNvPr id="52" name="直線接點 51"/>
            <p:cNvCxnSpPr/>
            <p:nvPr/>
          </p:nvCxnSpPr>
          <p:spPr bwMode="auto">
            <a:xfrm>
              <a:off x="927100" y="979488"/>
              <a:ext cx="2735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bwMode="auto">
            <a:xfrm>
              <a:off x="927100" y="331788"/>
              <a:ext cx="2735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bwMode="auto">
            <a:xfrm>
              <a:off x="638175" y="2590800"/>
              <a:ext cx="30241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bwMode="auto">
            <a:xfrm rot="5400000">
              <a:off x="-1198562" y="2600325"/>
              <a:ext cx="2520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bwMode="auto">
            <a:xfrm rot="5400000">
              <a:off x="-622300" y="2600325"/>
              <a:ext cx="2520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bwMode="auto">
            <a:xfrm rot="5400000">
              <a:off x="813594" y="2420144"/>
              <a:ext cx="28813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4955" name="文字方塊 47"/>
            <p:cNvSpPr txBox="1">
              <a:spLocks noChangeArrowheads="1"/>
            </p:cNvSpPr>
            <p:nvPr/>
          </p:nvSpPr>
          <p:spPr bwMode="auto">
            <a:xfrm>
              <a:off x="0" y="3996267"/>
              <a:ext cx="927968"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b="1"/>
                <a:t>total</a:t>
              </a:r>
              <a:endParaRPr lang="zh-TW" altLang="en-US" sz="1800" b="1"/>
            </a:p>
          </p:txBody>
        </p:sp>
        <p:sp>
          <p:nvSpPr>
            <p:cNvPr id="124956" name="文字方塊 48"/>
            <p:cNvSpPr txBox="1">
              <a:spLocks noChangeArrowheads="1"/>
            </p:cNvSpPr>
            <p:nvPr/>
          </p:nvSpPr>
          <p:spPr bwMode="auto">
            <a:xfrm>
              <a:off x="940454" y="3996268"/>
              <a:ext cx="1296032"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P</a:t>
              </a:r>
              <a:endParaRPr lang="zh-TW" altLang="en-US" sz="1800"/>
            </a:p>
          </p:txBody>
        </p:sp>
        <p:sp>
          <p:nvSpPr>
            <p:cNvPr id="124957" name="文字方塊 50"/>
            <p:cNvSpPr txBox="1">
              <a:spLocks noChangeArrowheads="1"/>
            </p:cNvSpPr>
            <p:nvPr/>
          </p:nvSpPr>
          <p:spPr bwMode="auto">
            <a:xfrm>
              <a:off x="3629991" y="884363"/>
              <a:ext cx="764209"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b="1"/>
                <a:t>total</a:t>
              </a:r>
              <a:endParaRPr lang="zh-TW" altLang="en-US" sz="1800" b="1"/>
            </a:p>
          </p:txBody>
        </p:sp>
        <p:sp>
          <p:nvSpPr>
            <p:cNvPr id="124958" name="文字方塊 51"/>
            <p:cNvSpPr txBox="1">
              <a:spLocks noChangeArrowheads="1"/>
            </p:cNvSpPr>
            <p:nvPr/>
          </p:nvSpPr>
          <p:spPr bwMode="auto">
            <a:xfrm>
              <a:off x="2305112" y="3996268"/>
              <a:ext cx="1296032"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N</a:t>
              </a:r>
              <a:endParaRPr lang="zh-TW" altLang="en-US" sz="1800"/>
            </a:p>
          </p:txBody>
        </p:sp>
        <p:sp>
          <p:nvSpPr>
            <p:cNvPr id="124959" name="文字方塊 52"/>
            <p:cNvSpPr txBox="1">
              <a:spLocks noChangeArrowheads="1"/>
            </p:cNvSpPr>
            <p:nvPr/>
          </p:nvSpPr>
          <p:spPr bwMode="auto">
            <a:xfrm>
              <a:off x="3642478" y="3027209"/>
              <a:ext cx="410559"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solidFill>
                    <a:srgbClr val="0033CC"/>
                  </a:solidFill>
                </a:rPr>
                <a:t>N’</a:t>
              </a:r>
              <a:endParaRPr lang="zh-TW" altLang="en-US" sz="1800">
                <a:solidFill>
                  <a:srgbClr val="0033CC"/>
                </a:solidFill>
              </a:endParaRPr>
            </a:p>
          </p:txBody>
        </p:sp>
        <p:sp>
          <p:nvSpPr>
            <p:cNvPr id="124960" name="文字方塊 53"/>
            <p:cNvSpPr txBox="1">
              <a:spLocks noChangeArrowheads="1"/>
            </p:cNvSpPr>
            <p:nvPr/>
          </p:nvSpPr>
          <p:spPr bwMode="auto">
            <a:xfrm>
              <a:off x="3642478" y="1880719"/>
              <a:ext cx="437851"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solidFill>
                    <a:srgbClr val="0033CC"/>
                  </a:solidFill>
                </a:rPr>
                <a:t>P’</a:t>
              </a:r>
              <a:endParaRPr lang="zh-TW" altLang="en-US" sz="1800">
                <a:solidFill>
                  <a:srgbClr val="0033CC"/>
                </a:solidFill>
              </a:endParaRPr>
            </a:p>
          </p:txBody>
        </p:sp>
      </p:grpSp>
      <p:sp>
        <p:nvSpPr>
          <p:cNvPr id="12493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453FB141-1286-2D49-8EC0-23F286824691}" type="slidenum">
              <a:rPr kumimoji="0" lang="zh-TW" altLang="en-US" sz="1200">
                <a:solidFill>
                  <a:srgbClr val="898989"/>
                </a:solidFill>
                <a:latin typeface="Calibri" charset="0"/>
              </a:rPr>
              <a:pPr eaLnBrk="1" hangingPunct="1"/>
              <a:t>80</a:t>
            </a:fld>
            <a:endParaRPr kumimoji="0" lang="zh-TW" altLang="en-US" sz="1200">
              <a:solidFill>
                <a:srgbClr val="898989"/>
              </a:solidFill>
              <a:latin typeface="Calibri" charset="0"/>
            </a:endParaRPr>
          </a:p>
        </p:txBody>
      </p:sp>
      <p:graphicFrame>
        <p:nvGraphicFramePr>
          <p:cNvPr id="124931" name="Object 3"/>
          <p:cNvGraphicFramePr>
            <a:graphicFrameLocks noChangeAspect="1"/>
          </p:cNvGraphicFramePr>
          <p:nvPr/>
        </p:nvGraphicFramePr>
        <p:xfrm>
          <a:off x="4662488" y="1874838"/>
          <a:ext cx="3663950" cy="758825"/>
        </p:xfrm>
        <a:graphic>
          <a:graphicData uri="http://schemas.openxmlformats.org/presentationml/2006/ole">
            <mc:AlternateContent xmlns:mc="http://schemas.openxmlformats.org/markup-compatibility/2006">
              <mc:Choice xmlns:v="urn:schemas-microsoft-com:vml" Requires="v">
                <p:oleObj spid="_x0000_s33793" name="方程式" r:id="rId3" imgW="1930400" imgH="393700" progId="Equation.3">
                  <p:embed/>
                </p:oleObj>
              </mc:Choice>
              <mc:Fallback>
                <p:oleObj name="方程式" r:id="rId3" imgW="1930400" imgH="393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488" y="1874838"/>
                        <a:ext cx="36639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49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8563" y="3544888"/>
            <a:ext cx="3417887"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4933" name="Object 3"/>
          <p:cNvGraphicFramePr>
            <a:graphicFrameLocks noChangeAspect="1"/>
          </p:cNvGraphicFramePr>
          <p:nvPr/>
        </p:nvGraphicFramePr>
        <p:xfrm>
          <a:off x="287338" y="5815013"/>
          <a:ext cx="3616325" cy="534987"/>
        </p:xfrm>
        <a:graphic>
          <a:graphicData uri="http://schemas.openxmlformats.org/presentationml/2006/ole">
            <mc:AlternateContent xmlns:mc="http://schemas.openxmlformats.org/markup-compatibility/2006">
              <mc:Choice xmlns:v="urn:schemas-microsoft-com:vml" Requires="v">
                <p:oleObj spid="_x0000_s33794" name="方程式" r:id="rId6" imgW="2705100" imgH="393700" progId="Equation.3">
                  <p:embed/>
                </p:oleObj>
              </mc:Choice>
              <mc:Fallback>
                <p:oleObj name="方程式" r:id="rId6" imgW="27051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338" y="5815013"/>
                        <a:ext cx="36163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4934" name="Object 2"/>
          <p:cNvGraphicFramePr>
            <a:graphicFrameLocks noChangeAspect="1"/>
          </p:cNvGraphicFramePr>
          <p:nvPr/>
        </p:nvGraphicFramePr>
        <p:xfrm>
          <a:off x="269875" y="6315075"/>
          <a:ext cx="3865563" cy="542925"/>
        </p:xfrm>
        <a:graphic>
          <a:graphicData uri="http://schemas.openxmlformats.org/presentationml/2006/ole">
            <mc:AlternateContent xmlns:mc="http://schemas.openxmlformats.org/markup-compatibility/2006">
              <mc:Choice xmlns:v="urn:schemas-microsoft-com:vml" Requires="v">
                <p:oleObj spid="_x0000_s33795" name="Equation" r:id="rId8" imgW="2857500" imgH="393700" progId="Equation.3">
                  <p:embed/>
                </p:oleObj>
              </mc:Choice>
              <mc:Fallback>
                <p:oleObj name="Equation" r:id="rId8" imgW="2857500" imgH="393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875" y="6315075"/>
                        <a:ext cx="38655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4935" name="文字方塊 35"/>
          <p:cNvSpPr txBox="1">
            <a:spLocks noChangeArrowheads="1"/>
          </p:cNvSpPr>
          <p:nvPr/>
        </p:nvSpPr>
        <p:spPr bwMode="auto">
          <a:xfrm>
            <a:off x="209550" y="4379913"/>
            <a:ext cx="33448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b="1">
                <a:solidFill>
                  <a:srgbClr val="FF0000"/>
                </a:solidFill>
              </a:rPr>
              <a:t>Specificity</a:t>
            </a:r>
            <a:br>
              <a:rPr lang="en-US" altLang="zh-TW" b="1">
                <a:solidFill>
                  <a:srgbClr val="FF0000"/>
                </a:solidFill>
              </a:rPr>
            </a:br>
            <a:r>
              <a:rPr lang="en-US" altLang="zh-TW">
                <a:solidFill>
                  <a:srgbClr val="FF0000"/>
                </a:solidFill>
              </a:rPr>
              <a:t>= True Negative Rate</a:t>
            </a:r>
          </a:p>
          <a:p>
            <a:pPr eaLnBrk="1" hangingPunct="1"/>
            <a:r>
              <a:rPr lang="en-US" altLang="zh-TW">
                <a:solidFill>
                  <a:srgbClr val="FF0000"/>
                </a:solidFill>
              </a:rPr>
              <a:t>= TN / N</a:t>
            </a:r>
          </a:p>
          <a:p>
            <a:pPr eaLnBrk="1" hangingPunct="1"/>
            <a:r>
              <a:rPr lang="en-US" altLang="zh-TW">
                <a:solidFill>
                  <a:srgbClr val="FF0000"/>
                </a:solidFill>
              </a:rPr>
              <a:t>= TN / (TN+ FP)</a:t>
            </a:r>
            <a:endParaRPr lang="zh-TW" altLang="en-US">
              <a:solidFill>
                <a:srgbClr val="FF0000"/>
              </a:solidFill>
            </a:endParaRPr>
          </a:p>
        </p:txBody>
      </p:sp>
      <p:sp>
        <p:nvSpPr>
          <p:cNvPr id="37" name="圓角矩形 36"/>
          <p:cNvSpPr/>
          <p:nvPr/>
        </p:nvSpPr>
        <p:spPr>
          <a:xfrm>
            <a:off x="2252663" y="300038"/>
            <a:ext cx="1336675" cy="4176712"/>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124937" name="文字方塊 32"/>
          <p:cNvSpPr txBox="1">
            <a:spLocks noChangeArrowheads="1"/>
          </p:cNvSpPr>
          <p:nvPr/>
        </p:nvSpPr>
        <p:spPr bwMode="auto">
          <a:xfrm>
            <a:off x="4305300" y="6635750"/>
            <a:ext cx="4511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kumimoji="0" lang="en-US" altLang="zh-TW" sz="1000">
                <a:solidFill>
                  <a:srgbClr val="A6A6A6"/>
                </a:solidFill>
                <a:latin typeface="Calibri" charset="0"/>
              </a:rPr>
              <a:t>Source:  </a:t>
            </a:r>
            <a:r>
              <a:rPr lang="en-US" altLang="zh-TW" sz="1000">
                <a:hlinkClick r:id="rId10"/>
              </a:rPr>
              <a:t>http://en.wikipedia.org/wiki/Receiver_operating_characteristic</a:t>
            </a:r>
            <a:endParaRPr kumimoji="0" lang="zh-TW" altLang="en-US" sz="1000">
              <a:solidFill>
                <a:srgbClr val="A6A6A6"/>
              </a:solidFill>
              <a:latin typeface="Calibri" charset="0"/>
            </a:endParaRPr>
          </a:p>
        </p:txBody>
      </p:sp>
      <p:sp>
        <p:nvSpPr>
          <p:cNvPr id="64" name="圓角矩形 63"/>
          <p:cNvSpPr/>
          <p:nvPr/>
        </p:nvSpPr>
        <p:spPr>
          <a:xfrm>
            <a:off x="2306638" y="2708275"/>
            <a:ext cx="1241425" cy="10922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Tree>
    <p:extLst>
      <p:ext uri="{BB962C8B-B14F-4D97-AF65-F5344CB8AC3E}">
        <p14:creationId xmlns:p14="http://schemas.microsoft.com/office/powerpoint/2010/main" val="5602802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3" name="群組 34"/>
          <p:cNvGrpSpPr>
            <a:grpSpLocks/>
          </p:cNvGrpSpPr>
          <p:nvPr/>
        </p:nvGrpSpPr>
        <p:grpSpPr bwMode="auto">
          <a:xfrm>
            <a:off x="0" y="331788"/>
            <a:ext cx="4394200" cy="4033837"/>
            <a:chOff x="0" y="331788"/>
            <a:chExt cx="4394200" cy="4033837"/>
          </a:xfrm>
        </p:grpSpPr>
        <p:sp>
          <p:nvSpPr>
            <p:cNvPr id="36" name="矩形 35"/>
            <p:cNvSpPr/>
            <p:nvPr/>
          </p:nvSpPr>
          <p:spPr bwMode="auto">
            <a:xfrm>
              <a:off x="927100" y="1339850"/>
              <a:ext cx="1295400" cy="1223963"/>
            </a:xfrm>
            <a:prstGeom prst="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a:solidFill>
                    <a:schemeClr val="tx1"/>
                  </a:solidFill>
                  <a:cs typeface="新細明體" charset="0"/>
                </a:rPr>
                <a:t>True</a:t>
              </a:r>
              <a:br>
                <a:rPr lang="en-US" altLang="zh-TW">
                  <a:solidFill>
                    <a:schemeClr val="tx1"/>
                  </a:solidFill>
                  <a:cs typeface="新細明體" charset="0"/>
                </a:rPr>
              </a:br>
              <a:r>
                <a:rPr lang="en-US" altLang="zh-TW">
                  <a:solidFill>
                    <a:schemeClr val="tx1"/>
                  </a:solidFill>
                  <a:cs typeface="新細明體" charset="0"/>
                </a:rPr>
                <a:t>Positive</a:t>
              </a:r>
              <a:br>
                <a:rPr lang="en-US" altLang="zh-TW">
                  <a:solidFill>
                    <a:schemeClr val="tx1"/>
                  </a:solidFill>
                  <a:cs typeface="新細明體" charset="0"/>
                </a:rPr>
              </a:br>
              <a:r>
                <a:rPr lang="en-US" altLang="zh-TW">
                  <a:solidFill>
                    <a:schemeClr val="tx1"/>
                  </a:solidFill>
                  <a:cs typeface="新細明體" charset="0"/>
                </a:rPr>
                <a:t>(TP)</a:t>
              </a:r>
              <a:endParaRPr lang="zh-TW" altLang="en-US">
                <a:solidFill>
                  <a:schemeClr val="tx1"/>
                </a:solidFill>
                <a:cs typeface="新細明體" charset="0"/>
              </a:endParaRPr>
            </a:p>
          </p:txBody>
        </p:sp>
        <p:sp>
          <p:nvSpPr>
            <p:cNvPr id="37" name="矩形 36"/>
            <p:cNvSpPr/>
            <p:nvPr/>
          </p:nvSpPr>
          <p:spPr bwMode="auto">
            <a:xfrm>
              <a:off x="927100" y="2636838"/>
              <a:ext cx="1295400" cy="1223962"/>
            </a:xfrm>
            <a:prstGeom prst="rect">
              <a:avLst/>
            </a:prstGeom>
            <a:solidFill>
              <a:srgbClr val="99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a:solidFill>
                    <a:schemeClr val="tx1"/>
                  </a:solidFill>
                  <a:cs typeface="新細明體" charset="0"/>
                </a:rPr>
                <a:t>False</a:t>
              </a:r>
              <a:br>
                <a:rPr lang="en-US" altLang="zh-TW">
                  <a:solidFill>
                    <a:schemeClr val="tx1"/>
                  </a:solidFill>
                  <a:cs typeface="新細明體" charset="0"/>
                </a:rPr>
              </a:br>
              <a:r>
                <a:rPr lang="en-US" altLang="zh-TW">
                  <a:solidFill>
                    <a:schemeClr val="tx1"/>
                  </a:solidFill>
                  <a:cs typeface="新細明體" charset="0"/>
                </a:rPr>
                <a:t>Negative</a:t>
              </a:r>
              <a:br>
                <a:rPr lang="en-US" altLang="zh-TW">
                  <a:solidFill>
                    <a:schemeClr val="tx1"/>
                  </a:solidFill>
                  <a:cs typeface="新細明體" charset="0"/>
                </a:rPr>
              </a:br>
              <a:r>
                <a:rPr lang="en-US" altLang="zh-TW">
                  <a:solidFill>
                    <a:schemeClr val="tx1"/>
                  </a:solidFill>
                  <a:cs typeface="新細明體" charset="0"/>
                </a:rPr>
                <a:t>(FN)</a:t>
              </a:r>
              <a:endParaRPr lang="zh-TW" altLang="en-US">
                <a:solidFill>
                  <a:schemeClr val="tx1"/>
                </a:solidFill>
                <a:cs typeface="新細明體" charset="0"/>
              </a:endParaRPr>
            </a:p>
          </p:txBody>
        </p:sp>
        <p:sp>
          <p:nvSpPr>
            <p:cNvPr id="39" name="矩形 38"/>
            <p:cNvSpPr/>
            <p:nvPr/>
          </p:nvSpPr>
          <p:spPr bwMode="auto">
            <a:xfrm>
              <a:off x="2295525" y="1339850"/>
              <a:ext cx="1295400" cy="1223963"/>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a:solidFill>
                    <a:schemeClr val="tx1"/>
                  </a:solidFill>
                  <a:cs typeface="新細明體" charset="0"/>
                </a:rPr>
                <a:t>False</a:t>
              </a:r>
              <a:br>
                <a:rPr lang="en-US" altLang="zh-TW">
                  <a:solidFill>
                    <a:schemeClr val="tx1"/>
                  </a:solidFill>
                  <a:cs typeface="新細明體" charset="0"/>
                </a:rPr>
              </a:br>
              <a:r>
                <a:rPr lang="en-US" altLang="zh-TW">
                  <a:solidFill>
                    <a:schemeClr val="tx1"/>
                  </a:solidFill>
                  <a:cs typeface="新細明體" charset="0"/>
                </a:rPr>
                <a:t>Positive</a:t>
              </a:r>
              <a:br>
                <a:rPr lang="en-US" altLang="zh-TW">
                  <a:solidFill>
                    <a:schemeClr val="tx1"/>
                  </a:solidFill>
                  <a:cs typeface="新細明體" charset="0"/>
                </a:rPr>
              </a:br>
              <a:r>
                <a:rPr lang="en-US" altLang="zh-TW">
                  <a:solidFill>
                    <a:schemeClr val="tx1"/>
                  </a:solidFill>
                  <a:cs typeface="新細明體" charset="0"/>
                </a:rPr>
                <a:t>(FP)</a:t>
              </a:r>
              <a:endParaRPr lang="zh-TW" altLang="en-US">
                <a:solidFill>
                  <a:schemeClr val="tx1"/>
                </a:solidFill>
                <a:cs typeface="新細明體" charset="0"/>
              </a:endParaRPr>
            </a:p>
          </p:txBody>
        </p:sp>
        <p:sp>
          <p:nvSpPr>
            <p:cNvPr id="44" name="矩形 43"/>
            <p:cNvSpPr/>
            <p:nvPr/>
          </p:nvSpPr>
          <p:spPr bwMode="auto">
            <a:xfrm>
              <a:off x="2295525" y="2636838"/>
              <a:ext cx="1295400" cy="1223962"/>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a:solidFill>
                    <a:schemeClr val="tx1"/>
                  </a:solidFill>
                  <a:cs typeface="新細明體" charset="0"/>
                </a:rPr>
                <a:t>True</a:t>
              </a:r>
              <a:br>
                <a:rPr lang="en-US" altLang="zh-TW">
                  <a:solidFill>
                    <a:schemeClr val="tx1"/>
                  </a:solidFill>
                  <a:cs typeface="新細明體" charset="0"/>
                </a:rPr>
              </a:br>
              <a:r>
                <a:rPr lang="en-US" altLang="zh-TW">
                  <a:solidFill>
                    <a:schemeClr val="tx1"/>
                  </a:solidFill>
                  <a:cs typeface="新細明體" charset="0"/>
                </a:rPr>
                <a:t>Negative</a:t>
              </a:r>
              <a:br>
                <a:rPr lang="en-US" altLang="zh-TW">
                  <a:solidFill>
                    <a:schemeClr val="tx1"/>
                  </a:solidFill>
                  <a:cs typeface="新細明體" charset="0"/>
                </a:rPr>
              </a:br>
              <a:r>
                <a:rPr lang="en-US" altLang="zh-TW">
                  <a:solidFill>
                    <a:schemeClr val="tx1"/>
                  </a:solidFill>
                  <a:cs typeface="新細明體" charset="0"/>
                </a:rPr>
                <a:t>(TN)</a:t>
              </a:r>
              <a:endParaRPr lang="zh-TW" altLang="en-US">
                <a:solidFill>
                  <a:schemeClr val="tx1"/>
                </a:solidFill>
                <a:cs typeface="新細明體" charset="0"/>
              </a:endParaRPr>
            </a:p>
          </p:txBody>
        </p:sp>
        <p:sp>
          <p:nvSpPr>
            <p:cNvPr id="125971" name="文字方塊 18"/>
            <p:cNvSpPr txBox="1">
              <a:spLocks noChangeArrowheads="1"/>
            </p:cNvSpPr>
            <p:nvPr/>
          </p:nvSpPr>
          <p:spPr bwMode="auto">
            <a:xfrm>
              <a:off x="926808" y="331788"/>
              <a:ext cx="2664066" cy="64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b="1"/>
                <a:t>True Class </a:t>
              </a:r>
              <a:br>
                <a:rPr lang="en-US" altLang="zh-TW" sz="1800" b="1"/>
              </a:br>
              <a:r>
                <a:rPr lang="en-US" altLang="zh-TW" sz="1800" b="1">
                  <a:solidFill>
                    <a:srgbClr val="FF0000"/>
                  </a:solidFill>
                </a:rPr>
                <a:t>(actual value)</a:t>
              </a:r>
              <a:endParaRPr lang="zh-TW" altLang="en-US" sz="1800" b="1">
                <a:solidFill>
                  <a:srgbClr val="FF0000"/>
                </a:solidFill>
              </a:endParaRPr>
            </a:p>
          </p:txBody>
        </p:sp>
        <p:sp>
          <p:nvSpPr>
            <p:cNvPr id="125972" name="文字方塊 19"/>
            <p:cNvSpPr txBox="1">
              <a:spLocks noChangeArrowheads="1"/>
            </p:cNvSpPr>
            <p:nvPr/>
          </p:nvSpPr>
          <p:spPr bwMode="auto">
            <a:xfrm rot="-5400000">
              <a:off x="-945801" y="2241053"/>
              <a:ext cx="2592469" cy="6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b="1">
                  <a:solidFill>
                    <a:srgbClr val="0033CC"/>
                  </a:solidFill>
                </a:rPr>
                <a:t>Predictive Class </a:t>
              </a:r>
              <a:r>
                <a:rPr lang="en-US" altLang="zh-TW" sz="1800"/>
                <a:t/>
              </a:r>
              <a:br>
                <a:rPr lang="en-US" altLang="zh-TW" sz="1800"/>
              </a:br>
              <a:r>
                <a:rPr lang="en-US" altLang="zh-TW" sz="1800" b="1">
                  <a:solidFill>
                    <a:srgbClr val="FF0000"/>
                  </a:solidFill>
                </a:rPr>
                <a:t>(prediction outcome)</a:t>
              </a:r>
              <a:endParaRPr lang="zh-TW" altLang="en-US" sz="1800" b="1">
                <a:solidFill>
                  <a:srgbClr val="FF0000"/>
                </a:solidFill>
              </a:endParaRPr>
            </a:p>
          </p:txBody>
        </p:sp>
        <p:sp>
          <p:nvSpPr>
            <p:cNvPr id="125973" name="文字方塊 20"/>
            <p:cNvSpPr txBox="1">
              <a:spLocks noChangeArrowheads="1"/>
            </p:cNvSpPr>
            <p:nvPr/>
          </p:nvSpPr>
          <p:spPr bwMode="auto">
            <a:xfrm rot="-5400000">
              <a:off x="139339" y="1767430"/>
              <a:ext cx="122422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Positive</a:t>
              </a:r>
              <a:endParaRPr lang="zh-TW" altLang="en-US" sz="1800"/>
            </a:p>
          </p:txBody>
        </p:sp>
        <p:sp>
          <p:nvSpPr>
            <p:cNvPr id="125974" name="文字方塊 21"/>
            <p:cNvSpPr txBox="1">
              <a:spLocks noChangeArrowheads="1"/>
            </p:cNvSpPr>
            <p:nvPr/>
          </p:nvSpPr>
          <p:spPr bwMode="auto">
            <a:xfrm rot="-5400000">
              <a:off x="139339" y="2991650"/>
              <a:ext cx="122422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Negative</a:t>
              </a:r>
              <a:endParaRPr lang="zh-TW" altLang="en-US" sz="1800"/>
            </a:p>
          </p:txBody>
        </p:sp>
        <p:sp>
          <p:nvSpPr>
            <p:cNvPr id="125975" name="文字方塊 22"/>
            <p:cNvSpPr txBox="1">
              <a:spLocks noChangeArrowheads="1"/>
            </p:cNvSpPr>
            <p:nvPr/>
          </p:nvSpPr>
          <p:spPr bwMode="auto">
            <a:xfrm>
              <a:off x="926808" y="979905"/>
              <a:ext cx="1296032"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Positive</a:t>
              </a:r>
              <a:endParaRPr lang="zh-TW" altLang="en-US" sz="1800"/>
            </a:p>
          </p:txBody>
        </p:sp>
        <p:sp>
          <p:nvSpPr>
            <p:cNvPr id="125976" name="文字方塊 24"/>
            <p:cNvSpPr txBox="1">
              <a:spLocks noChangeArrowheads="1"/>
            </p:cNvSpPr>
            <p:nvPr/>
          </p:nvSpPr>
          <p:spPr bwMode="auto">
            <a:xfrm>
              <a:off x="2294842" y="979905"/>
              <a:ext cx="1296032"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Negative</a:t>
              </a:r>
              <a:endParaRPr lang="zh-TW" altLang="en-US" sz="1800"/>
            </a:p>
          </p:txBody>
        </p:sp>
        <p:cxnSp>
          <p:nvCxnSpPr>
            <p:cNvPr id="51" name="直線接點 50"/>
            <p:cNvCxnSpPr/>
            <p:nvPr/>
          </p:nvCxnSpPr>
          <p:spPr bwMode="auto">
            <a:xfrm>
              <a:off x="927100" y="979488"/>
              <a:ext cx="2735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bwMode="auto">
            <a:xfrm>
              <a:off x="927100" y="331788"/>
              <a:ext cx="2735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bwMode="auto">
            <a:xfrm>
              <a:off x="638175" y="2590800"/>
              <a:ext cx="30241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bwMode="auto">
            <a:xfrm rot="5400000">
              <a:off x="-1198562" y="2600325"/>
              <a:ext cx="2520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bwMode="auto">
            <a:xfrm rot="5400000">
              <a:off x="-622300" y="2600325"/>
              <a:ext cx="2520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bwMode="auto">
            <a:xfrm rot="5400000">
              <a:off x="813594" y="2420144"/>
              <a:ext cx="28813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5983" name="文字方塊 47"/>
            <p:cNvSpPr txBox="1">
              <a:spLocks noChangeArrowheads="1"/>
            </p:cNvSpPr>
            <p:nvPr/>
          </p:nvSpPr>
          <p:spPr bwMode="auto">
            <a:xfrm>
              <a:off x="0" y="3996267"/>
              <a:ext cx="927968"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b="1"/>
                <a:t>total</a:t>
              </a:r>
              <a:endParaRPr lang="zh-TW" altLang="en-US" sz="1800" b="1"/>
            </a:p>
          </p:txBody>
        </p:sp>
        <p:sp>
          <p:nvSpPr>
            <p:cNvPr id="125984" name="文字方塊 48"/>
            <p:cNvSpPr txBox="1">
              <a:spLocks noChangeArrowheads="1"/>
            </p:cNvSpPr>
            <p:nvPr/>
          </p:nvSpPr>
          <p:spPr bwMode="auto">
            <a:xfrm>
              <a:off x="940454" y="3996268"/>
              <a:ext cx="1296032"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P</a:t>
              </a:r>
              <a:endParaRPr lang="zh-TW" altLang="en-US" sz="1800"/>
            </a:p>
          </p:txBody>
        </p:sp>
        <p:sp>
          <p:nvSpPr>
            <p:cNvPr id="125985" name="文字方塊 50"/>
            <p:cNvSpPr txBox="1">
              <a:spLocks noChangeArrowheads="1"/>
            </p:cNvSpPr>
            <p:nvPr/>
          </p:nvSpPr>
          <p:spPr bwMode="auto">
            <a:xfrm>
              <a:off x="3629991" y="884363"/>
              <a:ext cx="764209"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b="1"/>
                <a:t>total</a:t>
              </a:r>
              <a:endParaRPr lang="zh-TW" altLang="en-US" sz="1800" b="1"/>
            </a:p>
          </p:txBody>
        </p:sp>
        <p:sp>
          <p:nvSpPr>
            <p:cNvPr id="125986" name="文字方塊 51"/>
            <p:cNvSpPr txBox="1">
              <a:spLocks noChangeArrowheads="1"/>
            </p:cNvSpPr>
            <p:nvPr/>
          </p:nvSpPr>
          <p:spPr bwMode="auto">
            <a:xfrm>
              <a:off x="2305112" y="3996268"/>
              <a:ext cx="1296032"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t>N</a:t>
              </a:r>
              <a:endParaRPr lang="zh-TW" altLang="en-US" sz="1800"/>
            </a:p>
          </p:txBody>
        </p:sp>
        <p:sp>
          <p:nvSpPr>
            <p:cNvPr id="125987" name="文字方塊 52"/>
            <p:cNvSpPr txBox="1">
              <a:spLocks noChangeArrowheads="1"/>
            </p:cNvSpPr>
            <p:nvPr/>
          </p:nvSpPr>
          <p:spPr bwMode="auto">
            <a:xfrm>
              <a:off x="3642478" y="3027209"/>
              <a:ext cx="410559"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solidFill>
                    <a:srgbClr val="0033CC"/>
                  </a:solidFill>
                </a:rPr>
                <a:t>N’</a:t>
              </a:r>
              <a:endParaRPr lang="zh-TW" altLang="en-US" sz="1800">
                <a:solidFill>
                  <a:srgbClr val="0033CC"/>
                </a:solidFill>
              </a:endParaRPr>
            </a:p>
          </p:txBody>
        </p:sp>
        <p:sp>
          <p:nvSpPr>
            <p:cNvPr id="125988" name="文字方塊 53"/>
            <p:cNvSpPr txBox="1">
              <a:spLocks noChangeArrowheads="1"/>
            </p:cNvSpPr>
            <p:nvPr/>
          </p:nvSpPr>
          <p:spPr bwMode="auto">
            <a:xfrm>
              <a:off x="3642478" y="1880719"/>
              <a:ext cx="437851" cy="3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800">
                  <a:solidFill>
                    <a:srgbClr val="0033CC"/>
                  </a:solidFill>
                </a:rPr>
                <a:t>P’</a:t>
              </a:r>
              <a:endParaRPr lang="zh-TW" altLang="en-US" sz="1800">
                <a:solidFill>
                  <a:srgbClr val="0033CC"/>
                </a:solidFill>
              </a:endParaRPr>
            </a:p>
          </p:txBody>
        </p:sp>
      </p:grpSp>
      <p:sp>
        <p:nvSpPr>
          <p:cNvPr id="12595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EBA3C565-8A85-C749-BEB5-EAA77409DE38}" type="slidenum">
              <a:rPr kumimoji="0" lang="zh-TW" altLang="en-US" sz="1200">
                <a:solidFill>
                  <a:srgbClr val="898989"/>
                </a:solidFill>
                <a:latin typeface="Calibri" charset="0"/>
              </a:rPr>
              <a:pPr eaLnBrk="1" hangingPunct="1"/>
              <a:t>81</a:t>
            </a:fld>
            <a:endParaRPr kumimoji="0" lang="zh-TW" altLang="en-US" sz="1200">
              <a:solidFill>
                <a:srgbClr val="898989"/>
              </a:solidFill>
              <a:latin typeface="Calibri" charset="0"/>
            </a:endParaRPr>
          </a:p>
        </p:txBody>
      </p:sp>
      <p:graphicFrame>
        <p:nvGraphicFramePr>
          <p:cNvPr id="125955" name="Object 5"/>
          <p:cNvGraphicFramePr>
            <a:graphicFrameLocks noChangeAspect="1"/>
          </p:cNvGraphicFramePr>
          <p:nvPr/>
        </p:nvGraphicFramePr>
        <p:xfrm>
          <a:off x="5464175" y="1208088"/>
          <a:ext cx="1798638" cy="533400"/>
        </p:xfrm>
        <a:graphic>
          <a:graphicData uri="http://schemas.openxmlformats.org/presentationml/2006/ole">
            <mc:AlternateContent xmlns:mc="http://schemas.openxmlformats.org/markup-compatibility/2006">
              <mc:Choice xmlns:v="urn:schemas-microsoft-com:vml" Requires="v">
                <p:oleObj spid="_x0000_s34817" name="Equation" r:id="rId3" imgW="1117600" imgH="330200" progId="Equation.3">
                  <p:embed/>
                </p:oleObj>
              </mc:Choice>
              <mc:Fallback>
                <p:oleObj name="Equation" r:id="rId3" imgW="1117600" imgH="330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175" y="1208088"/>
                        <a:ext cx="17986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5956" name="Object 6"/>
          <p:cNvGraphicFramePr>
            <a:graphicFrameLocks noChangeAspect="1"/>
          </p:cNvGraphicFramePr>
          <p:nvPr/>
        </p:nvGraphicFramePr>
        <p:xfrm>
          <a:off x="5189538" y="3387725"/>
          <a:ext cx="1446212" cy="533400"/>
        </p:xfrm>
        <a:graphic>
          <a:graphicData uri="http://schemas.openxmlformats.org/presentationml/2006/ole">
            <mc:AlternateContent xmlns:mc="http://schemas.openxmlformats.org/markup-compatibility/2006">
              <mc:Choice xmlns:v="urn:schemas-microsoft-com:vml" Requires="v">
                <p:oleObj spid="_x0000_s34818" name="Equation" r:id="rId5" imgW="977900" imgH="355600" progId="Equation.3">
                  <p:embed/>
                </p:oleObj>
              </mc:Choice>
              <mc:Fallback>
                <p:oleObj name="Equation" r:id="rId5" imgW="9779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9538" y="3387725"/>
                        <a:ext cx="14462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5957" name="文字方塊 35"/>
          <p:cNvSpPr txBox="1">
            <a:spLocks noChangeArrowheads="1"/>
          </p:cNvSpPr>
          <p:nvPr/>
        </p:nvSpPr>
        <p:spPr bwMode="auto">
          <a:xfrm>
            <a:off x="4359275" y="4011613"/>
            <a:ext cx="46069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b="1">
                <a:solidFill>
                  <a:srgbClr val="FF6600"/>
                </a:solidFill>
              </a:rPr>
              <a:t>F1 score (F-score)(F-measure)</a:t>
            </a:r>
          </a:p>
          <a:p>
            <a:pPr eaLnBrk="1" hangingPunct="1"/>
            <a:r>
              <a:rPr lang="en-US" altLang="zh-TW">
                <a:solidFill>
                  <a:srgbClr val="FF6600"/>
                </a:solidFill>
              </a:rPr>
              <a:t>is the harmonic mean of precision and recall</a:t>
            </a:r>
            <a:r>
              <a:rPr lang="en-US" altLang="zh-TW" b="1">
                <a:solidFill>
                  <a:srgbClr val="FF6600"/>
                </a:solidFill>
              </a:rPr>
              <a:t/>
            </a:r>
            <a:br>
              <a:rPr lang="en-US" altLang="zh-TW" b="1">
                <a:solidFill>
                  <a:srgbClr val="FF6600"/>
                </a:solidFill>
              </a:rPr>
            </a:br>
            <a:r>
              <a:rPr lang="en-US" altLang="zh-TW">
                <a:solidFill>
                  <a:srgbClr val="FF6600"/>
                </a:solidFill>
              </a:rPr>
              <a:t>= 2TP / (P + P’)</a:t>
            </a:r>
            <a:br>
              <a:rPr lang="en-US" altLang="zh-TW">
                <a:solidFill>
                  <a:srgbClr val="FF6600"/>
                </a:solidFill>
              </a:rPr>
            </a:br>
            <a:r>
              <a:rPr lang="en-US" altLang="zh-TW">
                <a:solidFill>
                  <a:srgbClr val="FF6600"/>
                </a:solidFill>
              </a:rPr>
              <a:t>= 2TP / (2TP + FP  + FN)</a:t>
            </a:r>
            <a:endParaRPr lang="zh-TW" altLang="en-US">
              <a:solidFill>
                <a:srgbClr val="FF6600"/>
              </a:solidFill>
            </a:endParaRPr>
          </a:p>
        </p:txBody>
      </p:sp>
      <p:sp>
        <p:nvSpPr>
          <p:cNvPr id="125958" name="文字方塊 36"/>
          <p:cNvSpPr txBox="1">
            <a:spLocks noChangeArrowheads="1"/>
          </p:cNvSpPr>
          <p:nvPr/>
        </p:nvSpPr>
        <p:spPr bwMode="auto">
          <a:xfrm>
            <a:off x="4438650" y="300038"/>
            <a:ext cx="46815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b="1">
                <a:solidFill>
                  <a:srgbClr val="0033CC"/>
                </a:solidFill>
              </a:rPr>
              <a:t>Precision </a:t>
            </a:r>
            <a:br>
              <a:rPr lang="en-US" altLang="zh-TW" b="1">
                <a:solidFill>
                  <a:srgbClr val="0033CC"/>
                </a:solidFill>
              </a:rPr>
            </a:br>
            <a:r>
              <a:rPr lang="en-US" altLang="zh-TW">
                <a:solidFill>
                  <a:srgbClr val="0033CC"/>
                </a:solidFill>
              </a:rPr>
              <a:t>= Positive Predictive Value (PPV)</a:t>
            </a:r>
            <a:endParaRPr lang="zh-TW" altLang="en-US">
              <a:solidFill>
                <a:srgbClr val="0033CC"/>
              </a:solidFill>
            </a:endParaRPr>
          </a:p>
        </p:txBody>
      </p:sp>
      <p:sp>
        <p:nvSpPr>
          <p:cNvPr id="125959" name="文字方塊 38"/>
          <p:cNvSpPr txBox="1">
            <a:spLocks noChangeArrowheads="1"/>
          </p:cNvSpPr>
          <p:nvPr/>
        </p:nvSpPr>
        <p:spPr bwMode="auto">
          <a:xfrm>
            <a:off x="4446588" y="1773238"/>
            <a:ext cx="46402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b="1">
                <a:solidFill>
                  <a:srgbClr val="FF0000"/>
                </a:solidFill>
              </a:rPr>
              <a:t>Recall </a:t>
            </a:r>
            <a:br>
              <a:rPr lang="en-US" altLang="zh-TW" b="1">
                <a:solidFill>
                  <a:srgbClr val="FF0000"/>
                </a:solidFill>
              </a:rPr>
            </a:br>
            <a:r>
              <a:rPr lang="en-US" altLang="zh-TW">
                <a:solidFill>
                  <a:srgbClr val="FF0000"/>
                </a:solidFill>
              </a:rPr>
              <a:t>= True Positive Rate (TPR)</a:t>
            </a:r>
          </a:p>
          <a:p>
            <a:pPr eaLnBrk="1" hangingPunct="1"/>
            <a:r>
              <a:rPr lang="en-US" altLang="zh-TW">
                <a:solidFill>
                  <a:srgbClr val="FF0000"/>
                </a:solidFill>
              </a:rPr>
              <a:t>= Sensitivity </a:t>
            </a:r>
          </a:p>
          <a:p>
            <a:pPr eaLnBrk="1" hangingPunct="1"/>
            <a:r>
              <a:rPr lang="en-US" altLang="zh-TW">
                <a:solidFill>
                  <a:srgbClr val="FF0000"/>
                </a:solidFill>
              </a:rPr>
              <a:t>= Hit Rate</a:t>
            </a:r>
            <a:endParaRPr lang="zh-TW" altLang="en-US">
              <a:solidFill>
                <a:srgbClr val="FF0000"/>
              </a:solidFill>
            </a:endParaRPr>
          </a:p>
        </p:txBody>
      </p:sp>
      <p:graphicFrame>
        <p:nvGraphicFramePr>
          <p:cNvPr id="125960" name="Object 6"/>
          <p:cNvGraphicFramePr>
            <a:graphicFrameLocks noChangeAspect="1"/>
          </p:cNvGraphicFramePr>
          <p:nvPr/>
        </p:nvGraphicFramePr>
        <p:xfrm>
          <a:off x="4594225" y="5994400"/>
          <a:ext cx="2384425" cy="628650"/>
        </p:xfrm>
        <a:graphic>
          <a:graphicData uri="http://schemas.openxmlformats.org/presentationml/2006/ole">
            <mc:AlternateContent xmlns:mc="http://schemas.openxmlformats.org/markup-compatibility/2006">
              <mc:Choice xmlns:v="urn:schemas-microsoft-com:vml" Requires="v">
                <p:oleObj spid="_x0000_s34819" name="Equation" r:id="rId7" imgW="1612900" imgH="419100" progId="Equation.3">
                  <p:embed/>
                </p:oleObj>
              </mc:Choice>
              <mc:Fallback>
                <p:oleObj name="Equation" r:id="rId7" imgW="1612900" imgH="4191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4225" y="5994400"/>
                        <a:ext cx="23844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 name="圓角矩形 39"/>
          <p:cNvSpPr/>
          <p:nvPr/>
        </p:nvSpPr>
        <p:spPr>
          <a:xfrm>
            <a:off x="0" y="1296988"/>
            <a:ext cx="4189413" cy="1309687"/>
          </a:xfrm>
          <a:prstGeom prst="roundRect">
            <a:avLst/>
          </a:prstGeom>
          <a:noFill/>
          <a:ln>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41" name="圓角矩形 40"/>
          <p:cNvSpPr/>
          <p:nvPr/>
        </p:nvSpPr>
        <p:spPr>
          <a:xfrm>
            <a:off x="900113" y="273050"/>
            <a:ext cx="1338262" cy="4176713"/>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125963" name="文字方塊 32"/>
          <p:cNvSpPr txBox="1">
            <a:spLocks noChangeArrowheads="1"/>
          </p:cNvSpPr>
          <p:nvPr/>
        </p:nvSpPr>
        <p:spPr bwMode="auto">
          <a:xfrm>
            <a:off x="4305300" y="6635750"/>
            <a:ext cx="4511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kumimoji="0" lang="en-US" altLang="zh-TW" sz="1000">
                <a:solidFill>
                  <a:srgbClr val="A6A6A6"/>
                </a:solidFill>
                <a:latin typeface="Calibri" charset="0"/>
              </a:rPr>
              <a:t>Source:  </a:t>
            </a:r>
            <a:r>
              <a:rPr lang="en-US" altLang="zh-TW" sz="1000">
                <a:hlinkClick r:id="rId9"/>
              </a:rPr>
              <a:t>http://en.wikipedia.org/wiki/Receiver_operating_characteristic</a:t>
            </a:r>
            <a:endParaRPr kumimoji="0" lang="zh-TW" altLang="en-US" sz="1000">
              <a:solidFill>
                <a:srgbClr val="A6A6A6"/>
              </a:solidFill>
              <a:latin typeface="Calibri" charset="0"/>
            </a:endParaRPr>
          </a:p>
        </p:txBody>
      </p:sp>
      <p:sp>
        <p:nvSpPr>
          <p:cNvPr id="35" name="圓角矩形 40"/>
          <p:cNvSpPr/>
          <p:nvPr/>
        </p:nvSpPr>
        <p:spPr>
          <a:xfrm>
            <a:off x="4373563" y="1835150"/>
            <a:ext cx="4770437" cy="2163763"/>
          </a:xfrm>
          <a:prstGeom prst="roundRect">
            <a:avLst>
              <a:gd name="adj" fmla="val 5031"/>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38" name="圓角矩形 39"/>
          <p:cNvSpPr/>
          <p:nvPr/>
        </p:nvSpPr>
        <p:spPr>
          <a:xfrm>
            <a:off x="4354513" y="273050"/>
            <a:ext cx="4789487" cy="1482725"/>
          </a:xfrm>
          <a:prstGeom prst="roundRect">
            <a:avLst>
              <a:gd name="adj" fmla="val 11380"/>
            </a:avLst>
          </a:prstGeom>
          <a:noFill/>
          <a:ln>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42" name="圓角矩形 41"/>
          <p:cNvSpPr/>
          <p:nvPr/>
        </p:nvSpPr>
        <p:spPr>
          <a:xfrm>
            <a:off x="955675" y="1404938"/>
            <a:ext cx="1241425" cy="10922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Tree>
    <p:extLst>
      <p:ext uri="{BB962C8B-B14F-4D97-AF65-F5344CB8AC3E}">
        <p14:creationId xmlns:p14="http://schemas.microsoft.com/office/powerpoint/2010/main" val="20619205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D8085104-23C6-B04B-88D8-1AB56E0C6822}" type="slidenum">
              <a:rPr kumimoji="0" lang="zh-TW" altLang="en-US" sz="1200">
                <a:solidFill>
                  <a:srgbClr val="898989"/>
                </a:solidFill>
                <a:latin typeface="Calibri" charset="0"/>
              </a:rPr>
              <a:pPr eaLnBrk="1" hangingPunct="1"/>
              <a:t>82</a:t>
            </a:fld>
            <a:endParaRPr kumimoji="0" lang="zh-TW" altLang="en-US" sz="1200">
              <a:solidFill>
                <a:srgbClr val="898989"/>
              </a:solidFill>
              <a:latin typeface="Calibri" charset="0"/>
            </a:endParaRPr>
          </a:p>
        </p:txBody>
      </p:sp>
      <p:sp>
        <p:nvSpPr>
          <p:cNvPr id="126978" name="文字方塊 32"/>
          <p:cNvSpPr txBox="1">
            <a:spLocks noChangeArrowheads="1"/>
          </p:cNvSpPr>
          <p:nvPr/>
        </p:nvSpPr>
        <p:spPr bwMode="auto">
          <a:xfrm>
            <a:off x="4305300" y="6635750"/>
            <a:ext cx="4511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kumimoji="0" lang="en-US" altLang="zh-TW" sz="1000">
                <a:solidFill>
                  <a:srgbClr val="A6A6A6"/>
                </a:solidFill>
                <a:latin typeface="Calibri" charset="0"/>
              </a:rPr>
              <a:t>Source:  </a:t>
            </a:r>
            <a:r>
              <a:rPr lang="en-US" altLang="zh-TW" sz="1000">
                <a:hlinkClick r:id="rId3"/>
              </a:rPr>
              <a:t>http://en.wikipedia.org/wiki/Receiver_operating_characteristic</a:t>
            </a:r>
            <a:endParaRPr kumimoji="0" lang="zh-TW" altLang="en-US" sz="1000">
              <a:solidFill>
                <a:srgbClr val="A6A6A6"/>
              </a:solidFill>
              <a:latin typeface="Calibri" charset="0"/>
            </a:endParaRPr>
          </a:p>
        </p:txBody>
      </p:sp>
      <p:grpSp>
        <p:nvGrpSpPr>
          <p:cNvPr id="126979" name="群組 58"/>
          <p:cNvGrpSpPr>
            <a:grpSpLocks/>
          </p:cNvGrpSpPr>
          <p:nvPr/>
        </p:nvGrpSpPr>
        <p:grpSpPr bwMode="auto">
          <a:xfrm>
            <a:off x="366713" y="174625"/>
            <a:ext cx="2417762" cy="2617788"/>
            <a:chOff x="367239" y="365963"/>
            <a:chExt cx="2416895" cy="2617997"/>
          </a:xfrm>
        </p:grpSpPr>
        <p:sp>
          <p:nvSpPr>
            <p:cNvPr id="126999" name="文字方塊 47"/>
            <p:cNvSpPr txBox="1">
              <a:spLocks noChangeArrowheads="1"/>
            </p:cNvSpPr>
            <p:nvPr/>
          </p:nvSpPr>
          <p:spPr bwMode="auto">
            <a:xfrm>
              <a:off x="736976" y="365963"/>
              <a:ext cx="9279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b="1"/>
                <a:t>A</a:t>
              </a:r>
              <a:endParaRPr lang="zh-TW" altLang="en-US" b="1"/>
            </a:p>
          </p:txBody>
        </p:sp>
        <p:grpSp>
          <p:nvGrpSpPr>
            <p:cNvPr id="127000" name="群組 27"/>
            <p:cNvGrpSpPr>
              <a:grpSpLocks/>
            </p:cNvGrpSpPr>
            <p:nvPr/>
          </p:nvGrpSpPr>
          <p:grpSpPr bwMode="auto">
            <a:xfrm>
              <a:off x="367239" y="862171"/>
              <a:ext cx="2416895" cy="2121789"/>
              <a:chOff x="913159" y="1285259"/>
              <a:chExt cx="2416895" cy="2121789"/>
            </a:xfrm>
          </p:grpSpPr>
          <p:sp>
            <p:nvSpPr>
              <p:cNvPr id="6" name="矩形 5"/>
              <p:cNvSpPr/>
              <p:nvPr/>
            </p:nvSpPr>
            <p:spPr bwMode="auto">
              <a:xfrm>
                <a:off x="927441" y="1285979"/>
                <a:ext cx="815682" cy="774762"/>
              </a:xfrm>
              <a:prstGeom prst="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63</a:t>
                </a:r>
                <a:br>
                  <a:rPr lang="en-US" altLang="zh-TW" sz="2400">
                    <a:solidFill>
                      <a:schemeClr val="tx1"/>
                    </a:solidFill>
                    <a:cs typeface="新細明體" charset="0"/>
                  </a:rPr>
                </a:br>
                <a:r>
                  <a:rPr lang="en-US" altLang="zh-TW" sz="2400">
                    <a:solidFill>
                      <a:schemeClr val="tx1"/>
                    </a:solidFill>
                    <a:cs typeface="新細明體" charset="0"/>
                  </a:rPr>
                  <a:t>(TP)</a:t>
                </a:r>
                <a:endParaRPr lang="zh-TW" altLang="en-US" sz="2400">
                  <a:solidFill>
                    <a:schemeClr val="tx1"/>
                  </a:solidFill>
                  <a:cs typeface="新細明體" charset="0"/>
                </a:endParaRPr>
              </a:p>
            </p:txBody>
          </p:sp>
          <p:sp>
            <p:nvSpPr>
              <p:cNvPr id="7" name="矩形 6"/>
              <p:cNvSpPr/>
              <p:nvPr/>
            </p:nvSpPr>
            <p:spPr bwMode="auto">
              <a:xfrm>
                <a:off x="927441" y="2117895"/>
                <a:ext cx="815682" cy="776349"/>
              </a:xfrm>
              <a:prstGeom prst="rect">
                <a:avLst/>
              </a:prstGeom>
              <a:solidFill>
                <a:srgbClr val="99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37</a:t>
                </a:r>
                <a:br>
                  <a:rPr lang="en-US" altLang="zh-TW" sz="2400">
                    <a:solidFill>
                      <a:schemeClr val="tx1"/>
                    </a:solidFill>
                    <a:cs typeface="新細明體" charset="0"/>
                  </a:rPr>
                </a:br>
                <a:r>
                  <a:rPr lang="en-US" altLang="zh-TW" sz="2400">
                    <a:solidFill>
                      <a:schemeClr val="tx1"/>
                    </a:solidFill>
                    <a:cs typeface="新細明體" charset="0"/>
                  </a:rPr>
                  <a:t>(FN)</a:t>
                </a:r>
                <a:endParaRPr lang="zh-TW" altLang="en-US" sz="2400">
                  <a:solidFill>
                    <a:schemeClr val="tx1"/>
                  </a:solidFill>
                  <a:cs typeface="新細明體" charset="0"/>
                </a:endParaRPr>
              </a:p>
            </p:txBody>
          </p:sp>
          <p:sp>
            <p:nvSpPr>
              <p:cNvPr id="8" name="矩形 7"/>
              <p:cNvSpPr/>
              <p:nvPr/>
            </p:nvSpPr>
            <p:spPr bwMode="auto">
              <a:xfrm>
                <a:off x="1803427" y="1285979"/>
                <a:ext cx="817270" cy="774762"/>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28</a:t>
                </a:r>
                <a:br>
                  <a:rPr lang="en-US" altLang="zh-TW" sz="2400">
                    <a:solidFill>
                      <a:schemeClr val="tx1"/>
                    </a:solidFill>
                    <a:cs typeface="新細明體" charset="0"/>
                  </a:rPr>
                </a:br>
                <a:r>
                  <a:rPr lang="en-US" altLang="zh-TW" sz="2400">
                    <a:solidFill>
                      <a:schemeClr val="tx1"/>
                    </a:solidFill>
                    <a:cs typeface="新細明體" charset="0"/>
                  </a:rPr>
                  <a:t>(FP)</a:t>
                </a:r>
                <a:endParaRPr lang="zh-TW" altLang="en-US" sz="2400">
                  <a:solidFill>
                    <a:schemeClr val="tx1"/>
                  </a:solidFill>
                  <a:cs typeface="新細明體" charset="0"/>
                </a:endParaRPr>
              </a:p>
            </p:txBody>
          </p:sp>
          <p:sp>
            <p:nvSpPr>
              <p:cNvPr id="9" name="矩形 8"/>
              <p:cNvSpPr/>
              <p:nvPr/>
            </p:nvSpPr>
            <p:spPr bwMode="auto">
              <a:xfrm>
                <a:off x="1803427" y="2117895"/>
                <a:ext cx="817270" cy="776349"/>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72</a:t>
                </a:r>
                <a:br>
                  <a:rPr lang="en-US" altLang="zh-TW" sz="2400">
                    <a:solidFill>
                      <a:schemeClr val="tx1"/>
                    </a:solidFill>
                    <a:cs typeface="新細明體" charset="0"/>
                  </a:rPr>
                </a:br>
                <a:r>
                  <a:rPr lang="en-US" altLang="zh-TW" sz="2400">
                    <a:solidFill>
                      <a:schemeClr val="tx1"/>
                    </a:solidFill>
                    <a:cs typeface="新細明體" charset="0"/>
                  </a:rPr>
                  <a:t>(TN)</a:t>
                </a:r>
                <a:endParaRPr lang="zh-TW" altLang="en-US" sz="2400">
                  <a:solidFill>
                    <a:schemeClr val="tx1"/>
                  </a:solidFill>
                  <a:cs typeface="新細明體" charset="0"/>
                </a:endParaRPr>
              </a:p>
            </p:txBody>
          </p:sp>
          <p:sp>
            <p:nvSpPr>
              <p:cNvPr id="127005" name="文字方塊 48"/>
              <p:cNvSpPr txBox="1">
                <a:spLocks noChangeArrowheads="1"/>
              </p:cNvSpPr>
              <p:nvPr/>
            </p:nvSpPr>
            <p:spPr bwMode="auto">
              <a:xfrm>
                <a:off x="913159" y="2945383"/>
                <a:ext cx="779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t>100</a:t>
                </a:r>
                <a:endParaRPr lang="zh-TW" altLang="en-US"/>
              </a:p>
            </p:txBody>
          </p:sp>
          <p:sp>
            <p:nvSpPr>
              <p:cNvPr id="127006" name="文字方塊 51"/>
              <p:cNvSpPr txBox="1">
                <a:spLocks noChangeArrowheads="1"/>
              </p:cNvSpPr>
              <p:nvPr/>
            </p:nvSpPr>
            <p:spPr bwMode="auto">
              <a:xfrm>
                <a:off x="1828799" y="2945382"/>
                <a:ext cx="764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t>100</a:t>
                </a:r>
                <a:endParaRPr lang="zh-TW" altLang="en-US"/>
              </a:p>
            </p:txBody>
          </p:sp>
          <p:sp>
            <p:nvSpPr>
              <p:cNvPr id="127007" name="文字方塊 52"/>
              <p:cNvSpPr txBox="1">
                <a:spLocks noChangeArrowheads="1"/>
              </p:cNvSpPr>
              <p:nvPr/>
            </p:nvSpPr>
            <p:spPr bwMode="auto">
              <a:xfrm>
                <a:off x="2605251" y="2167398"/>
                <a:ext cx="6975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solidFill>
                      <a:srgbClr val="0033CC"/>
                    </a:solidFill>
                  </a:rPr>
                  <a:t>109</a:t>
                </a:r>
                <a:endParaRPr lang="zh-TW" altLang="en-US">
                  <a:solidFill>
                    <a:srgbClr val="0033CC"/>
                  </a:solidFill>
                </a:endParaRPr>
              </a:p>
            </p:txBody>
          </p:sp>
          <p:sp>
            <p:nvSpPr>
              <p:cNvPr id="127008" name="文字方塊 53"/>
              <p:cNvSpPr txBox="1">
                <a:spLocks noChangeArrowheads="1"/>
              </p:cNvSpPr>
              <p:nvPr/>
            </p:nvSpPr>
            <p:spPr bwMode="auto">
              <a:xfrm>
                <a:off x="2700783" y="1430341"/>
                <a:ext cx="588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solidFill>
                      <a:srgbClr val="0033CC"/>
                    </a:solidFill>
                  </a:rPr>
                  <a:t>91</a:t>
                </a:r>
                <a:endParaRPr lang="zh-TW" altLang="en-US">
                  <a:solidFill>
                    <a:srgbClr val="0033CC"/>
                  </a:solidFill>
                </a:endParaRPr>
              </a:p>
            </p:txBody>
          </p:sp>
          <p:sp>
            <p:nvSpPr>
              <p:cNvPr id="127009" name="文字方塊 51"/>
              <p:cNvSpPr txBox="1">
                <a:spLocks noChangeArrowheads="1"/>
              </p:cNvSpPr>
              <p:nvPr/>
            </p:nvSpPr>
            <p:spPr bwMode="auto">
              <a:xfrm>
                <a:off x="2634934" y="2920361"/>
                <a:ext cx="6951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t>200</a:t>
                </a:r>
                <a:endParaRPr lang="zh-TW" altLang="en-US"/>
              </a:p>
            </p:txBody>
          </p:sp>
        </p:grpSp>
      </p:grpSp>
      <p:sp>
        <p:nvSpPr>
          <p:cNvPr id="126980" name="文字方塊 47"/>
          <p:cNvSpPr txBox="1">
            <a:spLocks noChangeArrowheads="1"/>
          </p:cNvSpPr>
          <p:nvPr/>
        </p:nvSpPr>
        <p:spPr bwMode="auto">
          <a:xfrm>
            <a:off x="287338" y="2863850"/>
            <a:ext cx="193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a:t>TPR = 0.63</a:t>
            </a:r>
            <a:endParaRPr lang="zh-TW" altLang="en-US" sz="2000"/>
          </a:p>
        </p:txBody>
      </p:sp>
      <p:sp>
        <p:nvSpPr>
          <p:cNvPr id="126981" name="文字方塊 47"/>
          <p:cNvSpPr txBox="1">
            <a:spLocks noChangeArrowheads="1"/>
          </p:cNvSpPr>
          <p:nvPr/>
        </p:nvSpPr>
        <p:spPr bwMode="auto">
          <a:xfrm>
            <a:off x="287338" y="3300413"/>
            <a:ext cx="193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a:t>FPR = 0.28</a:t>
            </a:r>
            <a:endParaRPr lang="zh-TW" altLang="en-US" sz="2000"/>
          </a:p>
        </p:txBody>
      </p:sp>
      <p:sp>
        <p:nvSpPr>
          <p:cNvPr id="126982" name="文字方塊 47"/>
          <p:cNvSpPr txBox="1">
            <a:spLocks noChangeArrowheads="1"/>
          </p:cNvSpPr>
          <p:nvPr/>
        </p:nvSpPr>
        <p:spPr bwMode="auto">
          <a:xfrm>
            <a:off x="287338" y="3709988"/>
            <a:ext cx="22780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a:t>PPV = 0.69</a:t>
            </a:r>
          </a:p>
          <a:p>
            <a:pPr eaLnBrk="1" hangingPunct="1"/>
            <a:r>
              <a:rPr lang="en-US" altLang="zh-TW" sz="1800">
                <a:solidFill>
                  <a:srgbClr val="0033CC"/>
                </a:solidFill>
              </a:rPr>
              <a:t>        =63/(63+28)</a:t>
            </a:r>
            <a:br>
              <a:rPr lang="en-US" altLang="zh-TW" sz="1800">
                <a:solidFill>
                  <a:srgbClr val="0033CC"/>
                </a:solidFill>
              </a:rPr>
            </a:br>
            <a:r>
              <a:rPr lang="en-US" altLang="zh-TW" sz="1800">
                <a:solidFill>
                  <a:srgbClr val="0033CC"/>
                </a:solidFill>
              </a:rPr>
              <a:t>        =63/91</a:t>
            </a:r>
            <a:endParaRPr lang="zh-TW" altLang="en-US" sz="1800">
              <a:solidFill>
                <a:srgbClr val="0033CC"/>
              </a:solidFill>
            </a:endParaRPr>
          </a:p>
        </p:txBody>
      </p:sp>
      <p:sp>
        <p:nvSpPr>
          <p:cNvPr id="126983" name="文字方塊 47"/>
          <p:cNvSpPr txBox="1">
            <a:spLocks noChangeArrowheads="1"/>
          </p:cNvSpPr>
          <p:nvPr/>
        </p:nvSpPr>
        <p:spPr bwMode="auto">
          <a:xfrm>
            <a:off x="287338" y="4624388"/>
            <a:ext cx="3697287"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a:t>F1 = 0.66</a:t>
            </a:r>
            <a:r>
              <a:rPr lang="en-US" altLang="zh-TW" sz="1800"/>
              <a:t> </a:t>
            </a:r>
            <a:br>
              <a:rPr lang="en-US" altLang="zh-TW" sz="1800"/>
            </a:br>
            <a:r>
              <a:rPr lang="en-US" altLang="zh-TW" sz="1800">
                <a:solidFill>
                  <a:srgbClr val="0033CC"/>
                </a:solidFill>
              </a:rPr>
              <a:t>= 2*(0.63*0.69)/(0.63+0.69)</a:t>
            </a:r>
            <a:br>
              <a:rPr lang="en-US" altLang="zh-TW" sz="1800">
                <a:solidFill>
                  <a:srgbClr val="0033CC"/>
                </a:solidFill>
              </a:rPr>
            </a:br>
            <a:r>
              <a:rPr lang="en-US" altLang="zh-TW" sz="1800">
                <a:solidFill>
                  <a:srgbClr val="0033CC"/>
                </a:solidFill>
              </a:rPr>
              <a:t>= (2 * 63) /(100 + 91)</a:t>
            </a:r>
          </a:p>
          <a:p>
            <a:pPr eaLnBrk="1" hangingPunct="1"/>
            <a:r>
              <a:rPr lang="en-US" altLang="zh-TW" sz="1800">
                <a:solidFill>
                  <a:srgbClr val="0033CC"/>
                </a:solidFill>
              </a:rPr>
              <a:t>= (0.63 + 0.69) / 2 =1.32 / 2 =0.66</a:t>
            </a:r>
            <a:endParaRPr lang="zh-TW" altLang="en-US" sz="1800">
              <a:solidFill>
                <a:srgbClr val="0033CC"/>
              </a:solidFill>
            </a:endParaRPr>
          </a:p>
        </p:txBody>
      </p:sp>
      <p:sp>
        <p:nvSpPr>
          <p:cNvPr id="126984" name="文字方塊 47"/>
          <p:cNvSpPr txBox="1">
            <a:spLocks noChangeArrowheads="1"/>
          </p:cNvSpPr>
          <p:nvPr/>
        </p:nvSpPr>
        <p:spPr bwMode="auto">
          <a:xfrm>
            <a:off x="287338" y="5794375"/>
            <a:ext cx="22510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a:t>ACC = 0.68</a:t>
            </a:r>
          </a:p>
          <a:p>
            <a:pPr eaLnBrk="1" hangingPunct="1"/>
            <a:r>
              <a:rPr lang="en-US" altLang="zh-TW" sz="1800">
                <a:solidFill>
                  <a:srgbClr val="0033CC"/>
                </a:solidFill>
              </a:rPr>
              <a:t>= (63 + 72) / 200</a:t>
            </a:r>
          </a:p>
          <a:p>
            <a:pPr eaLnBrk="1" hangingPunct="1"/>
            <a:r>
              <a:rPr lang="en-US" altLang="zh-TW" sz="1800">
                <a:solidFill>
                  <a:srgbClr val="0033CC"/>
                </a:solidFill>
              </a:rPr>
              <a:t>= 135/200 = 67.5</a:t>
            </a:r>
            <a:endParaRPr lang="zh-TW" altLang="en-US" sz="1800">
              <a:solidFill>
                <a:srgbClr val="0033CC"/>
              </a:solidFill>
            </a:endParaRPr>
          </a:p>
        </p:txBody>
      </p:sp>
      <p:graphicFrame>
        <p:nvGraphicFramePr>
          <p:cNvPr id="126985" name="Object 5"/>
          <p:cNvGraphicFramePr>
            <a:graphicFrameLocks noChangeAspect="1"/>
          </p:cNvGraphicFramePr>
          <p:nvPr/>
        </p:nvGraphicFramePr>
        <p:xfrm>
          <a:off x="2390775" y="3987800"/>
          <a:ext cx="1782763" cy="533400"/>
        </p:xfrm>
        <a:graphic>
          <a:graphicData uri="http://schemas.openxmlformats.org/presentationml/2006/ole">
            <mc:AlternateContent xmlns:mc="http://schemas.openxmlformats.org/markup-compatibility/2006">
              <mc:Choice xmlns:v="urn:schemas-microsoft-com:vml" Requires="v">
                <p:oleObj spid="_x0000_s35841" name="Equation" r:id="rId4" imgW="1117600" imgH="330200" progId="Equation.3">
                  <p:embed/>
                </p:oleObj>
              </mc:Choice>
              <mc:Fallback>
                <p:oleObj name="Equation" r:id="rId4" imgW="1117600" imgH="330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0775" y="3987800"/>
                        <a:ext cx="17827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6986" name="Object 6"/>
          <p:cNvGraphicFramePr>
            <a:graphicFrameLocks noChangeAspect="1"/>
          </p:cNvGraphicFramePr>
          <p:nvPr/>
        </p:nvGraphicFramePr>
        <p:xfrm>
          <a:off x="2090738" y="2800350"/>
          <a:ext cx="1446212" cy="533400"/>
        </p:xfrm>
        <a:graphic>
          <a:graphicData uri="http://schemas.openxmlformats.org/presentationml/2006/ole">
            <mc:AlternateContent xmlns:mc="http://schemas.openxmlformats.org/markup-compatibility/2006">
              <mc:Choice xmlns:v="urn:schemas-microsoft-com:vml" Requires="v">
                <p:oleObj spid="_x0000_s35842" name="Equation" r:id="rId6" imgW="977900" imgH="355600" progId="Equation.3">
                  <p:embed/>
                </p:oleObj>
              </mc:Choice>
              <mc:Fallback>
                <p:oleObj name="Equation" r:id="rId6" imgW="977900" imgH="355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0738" y="2800350"/>
                        <a:ext cx="14462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6987" name="文字方塊 35"/>
          <p:cNvSpPr txBox="1">
            <a:spLocks noChangeArrowheads="1"/>
          </p:cNvSpPr>
          <p:nvPr/>
        </p:nvSpPr>
        <p:spPr bwMode="auto">
          <a:xfrm>
            <a:off x="6086475" y="4762500"/>
            <a:ext cx="28527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1800" b="1">
                <a:solidFill>
                  <a:srgbClr val="FF6600"/>
                </a:solidFill>
              </a:rPr>
              <a:t>F1 score (F-score)</a:t>
            </a:r>
            <a:br>
              <a:rPr lang="en-US" altLang="zh-TW" sz="1800" b="1">
                <a:solidFill>
                  <a:srgbClr val="FF6600"/>
                </a:solidFill>
              </a:rPr>
            </a:br>
            <a:r>
              <a:rPr lang="en-US" altLang="zh-TW" sz="1800" b="1">
                <a:solidFill>
                  <a:srgbClr val="FF6600"/>
                </a:solidFill>
              </a:rPr>
              <a:t>(F-measure)</a:t>
            </a:r>
          </a:p>
          <a:p>
            <a:pPr eaLnBrk="1" hangingPunct="1"/>
            <a:r>
              <a:rPr lang="en-US" altLang="zh-TW" sz="1800">
                <a:solidFill>
                  <a:srgbClr val="FF6600"/>
                </a:solidFill>
              </a:rPr>
              <a:t>is the harmonic mean of precision and recall</a:t>
            </a:r>
            <a:r>
              <a:rPr lang="en-US" altLang="zh-TW" sz="1800" b="1">
                <a:solidFill>
                  <a:srgbClr val="FF6600"/>
                </a:solidFill>
              </a:rPr>
              <a:t/>
            </a:r>
            <a:br>
              <a:rPr lang="en-US" altLang="zh-TW" sz="1800" b="1">
                <a:solidFill>
                  <a:srgbClr val="FF6600"/>
                </a:solidFill>
              </a:rPr>
            </a:br>
            <a:r>
              <a:rPr lang="en-US" altLang="zh-TW" sz="1800">
                <a:solidFill>
                  <a:srgbClr val="FF6600"/>
                </a:solidFill>
              </a:rPr>
              <a:t>= 2TP / (P + P’)</a:t>
            </a:r>
            <a:br>
              <a:rPr lang="en-US" altLang="zh-TW" sz="1800">
                <a:solidFill>
                  <a:srgbClr val="FF6600"/>
                </a:solidFill>
              </a:rPr>
            </a:br>
            <a:r>
              <a:rPr lang="en-US" altLang="zh-TW" sz="1800">
                <a:solidFill>
                  <a:srgbClr val="FF6600"/>
                </a:solidFill>
              </a:rPr>
              <a:t>= 2TP / (2TP + FP  + FN)</a:t>
            </a:r>
            <a:endParaRPr lang="zh-TW" altLang="en-US" sz="1800">
              <a:solidFill>
                <a:srgbClr val="FF6600"/>
              </a:solidFill>
            </a:endParaRPr>
          </a:p>
        </p:txBody>
      </p:sp>
      <p:sp>
        <p:nvSpPr>
          <p:cNvPr id="126988" name="文字方塊 36"/>
          <p:cNvSpPr txBox="1">
            <a:spLocks noChangeArrowheads="1"/>
          </p:cNvSpPr>
          <p:nvPr/>
        </p:nvSpPr>
        <p:spPr bwMode="auto">
          <a:xfrm>
            <a:off x="4530725" y="3971925"/>
            <a:ext cx="3930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0033CC"/>
                </a:solidFill>
              </a:rPr>
              <a:t>Precision </a:t>
            </a:r>
            <a:br>
              <a:rPr lang="en-US" altLang="zh-TW" sz="2000" b="1">
                <a:solidFill>
                  <a:srgbClr val="0033CC"/>
                </a:solidFill>
              </a:rPr>
            </a:br>
            <a:r>
              <a:rPr lang="en-US" altLang="zh-TW" sz="2000">
                <a:solidFill>
                  <a:srgbClr val="0033CC"/>
                </a:solidFill>
              </a:rPr>
              <a:t>= Positive Predictive Value (PPV)</a:t>
            </a:r>
            <a:endParaRPr lang="zh-TW" altLang="en-US" sz="2000">
              <a:solidFill>
                <a:srgbClr val="0033CC"/>
              </a:solidFill>
            </a:endParaRPr>
          </a:p>
        </p:txBody>
      </p:sp>
      <p:sp>
        <p:nvSpPr>
          <p:cNvPr id="126989" name="文字方塊 38"/>
          <p:cNvSpPr txBox="1">
            <a:spLocks noChangeArrowheads="1"/>
          </p:cNvSpPr>
          <p:nvPr/>
        </p:nvSpPr>
        <p:spPr bwMode="auto">
          <a:xfrm>
            <a:off x="2946400" y="717550"/>
            <a:ext cx="32480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a:solidFill>
                  <a:srgbClr val="FF0000"/>
                </a:solidFill>
              </a:rPr>
              <a:t>Recall </a:t>
            </a:r>
            <a:br>
              <a:rPr lang="en-US" altLang="zh-TW" sz="2000" b="1">
                <a:solidFill>
                  <a:srgbClr val="FF0000"/>
                </a:solidFill>
              </a:rPr>
            </a:br>
            <a:r>
              <a:rPr lang="en-US" altLang="zh-TW" sz="2000">
                <a:solidFill>
                  <a:srgbClr val="FF0000"/>
                </a:solidFill>
              </a:rPr>
              <a:t>= True Positive Rate (TPR)</a:t>
            </a:r>
          </a:p>
          <a:p>
            <a:pPr eaLnBrk="1" hangingPunct="1"/>
            <a:r>
              <a:rPr lang="en-US" altLang="zh-TW" sz="2000">
                <a:solidFill>
                  <a:srgbClr val="FF0000"/>
                </a:solidFill>
              </a:rPr>
              <a:t>= </a:t>
            </a:r>
            <a:r>
              <a:rPr lang="en-US" altLang="zh-TW" sz="2000" u="sng">
                <a:solidFill>
                  <a:srgbClr val="FF0000"/>
                </a:solidFill>
              </a:rPr>
              <a:t>Sensitivity </a:t>
            </a:r>
          </a:p>
          <a:p>
            <a:pPr eaLnBrk="1" hangingPunct="1"/>
            <a:r>
              <a:rPr lang="en-US" altLang="zh-TW" sz="2000">
                <a:solidFill>
                  <a:srgbClr val="FF0000"/>
                </a:solidFill>
              </a:rPr>
              <a:t>= Hit Rate</a:t>
            </a:r>
          </a:p>
          <a:p>
            <a:pPr eaLnBrk="1" hangingPunct="1"/>
            <a:r>
              <a:rPr lang="en-US" altLang="zh-TW" sz="2000">
                <a:solidFill>
                  <a:srgbClr val="FF0000"/>
                </a:solidFill>
              </a:rPr>
              <a:t>= TP / (TP + FN)</a:t>
            </a:r>
            <a:endParaRPr lang="zh-TW" altLang="en-US" sz="2000">
              <a:solidFill>
                <a:srgbClr val="FF0000"/>
              </a:solidFill>
            </a:endParaRPr>
          </a:p>
        </p:txBody>
      </p:sp>
      <p:graphicFrame>
        <p:nvGraphicFramePr>
          <p:cNvPr id="126990" name="Object 6"/>
          <p:cNvGraphicFramePr>
            <a:graphicFrameLocks noChangeAspect="1"/>
          </p:cNvGraphicFramePr>
          <p:nvPr/>
        </p:nvGraphicFramePr>
        <p:xfrm>
          <a:off x="3502025" y="4724400"/>
          <a:ext cx="2384425" cy="628650"/>
        </p:xfrm>
        <a:graphic>
          <a:graphicData uri="http://schemas.openxmlformats.org/presentationml/2006/ole">
            <mc:AlternateContent xmlns:mc="http://schemas.openxmlformats.org/markup-compatibility/2006">
              <mc:Choice xmlns:v="urn:schemas-microsoft-com:vml" Requires="v">
                <p:oleObj spid="_x0000_s35843" name="方程式" r:id="rId8" imgW="1612900" imgH="419100" progId="Equation.3">
                  <p:embed/>
                </p:oleObj>
              </mc:Choice>
              <mc:Fallback>
                <p:oleObj name="方程式" r:id="rId8" imgW="1612900" imgH="419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2025" y="4724400"/>
                        <a:ext cx="23844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6991" name="Object 4"/>
          <p:cNvGraphicFramePr>
            <a:graphicFrameLocks noChangeAspect="1"/>
          </p:cNvGraphicFramePr>
          <p:nvPr/>
        </p:nvGraphicFramePr>
        <p:xfrm>
          <a:off x="2863850" y="5991225"/>
          <a:ext cx="2471738" cy="530225"/>
        </p:xfrm>
        <a:graphic>
          <a:graphicData uri="http://schemas.openxmlformats.org/presentationml/2006/ole">
            <mc:AlternateContent xmlns:mc="http://schemas.openxmlformats.org/markup-compatibility/2006">
              <mc:Choice xmlns:v="urn:schemas-microsoft-com:vml" Requires="v">
                <p:oleObj spid="_x0000_s35844" name="方程式" r:id="rId10" imgW="1688367" imgH="355446" progId="Equation.3">
                  <p:embed/>
                </p:oleObj>
              </mc:Choice>
              <mc:Fallback>
                <p:oleObj name="方程式" r:id="rId10" imgW="1688367" imgH="355446"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63850" y="5991225"/>
                        <a:ext cx="24717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6992" name="Object 3"/>
          <p:cNvGraphicFramePr>
            <a:graphicFrameLocks noChangeAspect="1"/>
          </p:cNvGraphicFramePr>
          <p:nvPr/>
        </p:nvGraphicFramePr>
        <p:xfrm>
          <a:off x="5500688" y="2798763"/>
          <a:ext cx="3357562" cy="496887"/>
        </p:xfrm>
        <a:graphic>
          <a:graphicData uri="http://schemas.openxmlformats.org/presentationml/2006/ole">
            <mc:AlternateContent xmlns:mc="http://schemas.openxmlformats.org/markup-compatibility/2006">
              <mc:Choice xmlns:v="urn:schemas-microsoft-com:vml" Requires="v">
                <p:oleObj spid="_x0000_s35845" name="方程式" r:id="rId12" imgW="2705100" imgH="393700" progId="Equation.3">
                  <p:embed/>
                </p:oleObj>
              </mc:Choice>
              <mc:Fallback>
                <p:oleObj name="方程式" r:id="rId12" imgW="2705100" imgH="3937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00688" y="2798763"/>
                        <a:ext cx="335756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6993" name="Object 2"/>
          <p:cNvGraphicFramePr>
            <a:graphicFrameLocks noChangeAspect="1"/>
          </p:cNvGraphicFramePr>
          <p:nvPr/>
        </p:nvGraphicFramePr>
        <p:xfrm>
          <a:off x="2025650" y="3289300"/>
          <a:ext cx="3865563" cy="542925"/>
        </p:xfrm>
        <a:graphic>
          <a:graphicData uri="http://schemas.openxmlformats.org/presentationml/2006/ole">
            <mc:AlternateContent xmlns:mc="http://schemas.openxmlformats.org/markup-compatibility/2006">
              <mc:Choice xmlns:v="urn:schemas-microsoft-com:vml" Requires="v">
                <p:oleObj spid="_x0000_s35846" name="Equation" r:id="rId14" imgW="2857500" imgH="393700" progId="Equation.3">
                  <p:embed/>
                </p:oleObj>
              </mc:Choice>
              <mc:Fallback>
                <p:oleObj name="Equation" r:id="rId14" imgW="2857500" imgH="3937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25650" y="3289300"/>
                        <a:ext cx="38655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6994" name="文字方塊 35"/>
          <p:cNvSpPr txBox="1">
            <a:spLocks noChangeArrowheads="1"/>
          </p:cNvSpPr>
          <p:nvPr/>
        </p:nvSpPr>
        <p:spPr bwMode="auto">
          <a:xfrm>
            <a:off x="6213475" y="731838"/>
            <a:ext cx="27511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b="1" u="sng">
                <a:solidFill>
                  <a:srgbClr val="FF0000"/>
                </a:solidFill>
              </a:rPr>
              <a:t>Specificity</a:t>
            </a:r>
            <a:r>
              <a:rPr lang="en-US" altLang="zh-TW" sz="2000" b="1">
                <a:solidFill>
                  <a:srgbClr val="FF0000"/>
                </a:solidFill>
              </a:rPr>
              <a:t/>
            </a:r>
            <a:br>
              <a:rPr lang="en-US" altLang="zh-TW" sz="2000" b="1">
                <a:solidFill>
                  <a:srgbClr val="FF0000"/>
                </a:solidFill>
              </a:rPr>
            </a:br>
            <a:r>
              <a:rPr lang="en-US" altLang="zh-TW" sz="2000">
                <a:solidFill>
                  <a:srgbClr val="FF0000"/>
                </a:solidFill>
              </a:rPr>
              <a:t>= True Negative Rate</a:t>
            </a:r>
          </a:p>
          <a:p>
            <a:pPr eaLnBrk="1" hangingPunct="1"/>
            <a:r>
              <a:rPr lang="en-US" altLang="zh-TW" sz="2000">
                <a:solidFill>
                  <a:srgbClr val="FF0000"/>
                </a:solidFill>
              </a:rPr>
              <a:t>= TN / N</a:t>
            </a:r>
          </a:p>
          <a:p>
            <a:pPr eaLnBrk="1" hangingPunct="1"/>
            <a:r>
              <a:rPr lang="en-US" altLang="zh-TW" sz="2000">
                <a:solidFill>
                  <a:srgbClr val="FF0000"/>
                </a:solidFill>
              </a:rPr>
              <a:t>= TN / (TN + FP)</a:t>
            </a:r>
            <a:endParaRPr lang="zh-TW" altLang="en-US" sz="2000">
              <a:solidFill>
                <a:srgbClr val="FF0000"/>
              </a:solidFill>
            </a:endParaRPr>
          </a:p>
        </p:txBody>
      </p:sp>
      <p:sp>
        <p:nvSpPr>
          <p:cNvPr id="31" name="圓角矩形 40"/>
          <p:cNvSpPr/>
          <p:nvPr/>
        </p:nvSpPr>
        <p:spPr>
          <a:xfrm>
            <a:off x="334963" y="600075"/>
            <a:ext cx="900112" cy="2193925"/>
          </a:xfrm>
          <a:prstGeom prst="roundRect">
            <a:avLst>
              <a:gd name="adj" fmla="val 10246"/>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32" name="圓角矩形 39"/>
          <p:cNvSpPr/>
          <p:nvPr/>
        </p:nvSpPr>
        <p:spPr>
          <a:xfrm>
            <a:off x="265113" y="554038"/>
            <a:ext cx="2493962" cy="923925"/>
          </a:xfrm>
          <a:prstGeom prst="roundRect">
            <a:avLst>
              <a:gd name="adj" fmla="val 12259"/>
            </a:avLst>
          </a:prstGeom>
          <a:noFill/>
          <a:ln>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33" name="圓角矩形 39"/>
          <p:cNvSpPr/>
          <p:nvPr/>
        </p:nvSpPr>
        <p:spPr>
          <a:xfrm>
            <a:off x="198438" y="3748088"/>
            <a:ext cx="2122487" cy="923925"/>
          </a:xfrm>
          <a:prstGeom prst="roundRect">
            <a:avLst>
              <a:gd name="adj" fmla="val 12259"/>
            </a:avLst>
          </a:prstGeom>
          <a:noFill/>
          <a:ln>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34" name="圓角矩形 40"/>
          <p:cNvSpPr/>
          <p:nvPr/>
        </p:nvSpPr>
        <p:spPr>
          <a:xfrm>
            <a:off x="219075" y="2870200"/>
            <a:ext cx="1755775" cy="404813"/>
          </a:xfrm>
          <a:prstGeom prst="roundRect">
            <a:avLst>
              <a:gd name="adj" fmla="val 10246"/>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Tree>
    <p:extLst>
      <p:ext uri="{BB962C8B-B14F-4D97-AF65-F5344CB8AC3E}">
        <p14:creationId xmlns:p14="http://schemas.microsoft.com/office/powerpoint/2010/main" val="7547360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ADCD6494-D835-8447-9822-6334BBD22F38}" type="slidenum">
              <a:rPr kumimoji="0" lang="zh-TW" altLang="en-US" sz="1200">
                <a:solidFill>
                  <a:srgbClr val="898989"/>
                </a:solidFill>
                <a:latin typeface="Calibri" charset="0"/>
              </a:rPr>
              <a:pPr eaLnBrk="1" hangingPunct="1"/>
              <a:t>83</a:t>
            </a:fld>
            <a:endParaRPr kumimoji="0" lang="zh-TW" altLang="en-US" sz="1200">
              <a:solidFill>
                <a:srgbClr val="898989"/>
              </a:solidFill>
              <a:latin typeface="Calibri" charset="0"/>
            </a:endParaRPr>
          </a:p>
        </p:txBody>
      </p:sp>
      <p:sp>
        <p:nvSpPr>
          <p:cNvPr id="128002" name="文字方塊 32"/>
          <p:cNvSpPr txBox="1">
            <a:spLocks noChangeArrowheads="1"/>
          </p:cNvSpPr>
          <p:nvPr/>
        </p:nvSpPr>
        <p:spPr bwMode="auto">
          <a:xfrm>
            <a:off x="2393950" y="6611938"/>
            <a:ext cx="4511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kumimoji="0" lang="en-US" altLang="zh-TW" sz="1000">
                <a:solidFill>
                  <a:srgbClr val="A6A6A6"/>
                </a:solidFill>
                <a:latin typeface="Calibri" charset="0"/>
              </a:rPr>
              <a:t>Source:  </a:t>
            </a:r>
            <a:r>
              <a:rPr lang="en-US" altLang="zh-TW" sz="1000">
                <a:hlinkClick r:id="rId3"/>
              </a:rPr>
              <a:t>http://en.wikipedia.org/wiki/Receiver_operating_characteristic</a:t>
            </a:r>
            <a:endParaRPr kumimoji="0" lang="zh-TW" altLang="en-US" sz="1000">
              <a:solidFill>
                <a:srgbClr val="A6A6A6"/>
              </a:solidFill>
              <a:latin typeface="Calibri" charset="0"/>
            </a:endParaRPr>
          </a:p>
        </p:txBody>
      </p:sp>
      <p:grpSp>
        <p:nvGrpSpPr>
          <p:cNvPr id="128003" name="群組 58"/>
          <p:cNvGrpSpPr>
            <a:grpSpLocks/>
          </p:cNvGrpSpPr>
          <p:nvPr/>
        </p:nvGrpSpPr>
        <p:grpSpPr bwMode="auto">
          <a:xfrm>
            <a:off x="654050" y="174625"/>
            <a:ext cx="2416175" cy="2617788"/>
            <a:chOff x="367239" y="365963"/>
            <a:chExt cx="2416895" cy="2617997"/>
          </a:xfrm>
        </p:grpSpPr>
        <p:sp>
          <p:nvSpPr>
            <p:cNvPr id="128036" name="文字方塊 47"/>
            <p:cNvSpPr txBox="1">
              <a:spLocks noChangeArrowheads="1"/>
            </p:cNvSpPr>
            <p:nvPr/>
          </p:nvSpPr>
          <p:spPr bwMode="auto">
            <a:xfrm>
              <a:off x="736976" y="365963"/>
              <a:ext cx="9279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b="1"/>
                <a:t>A</a:t>
              </a:r>
              <a:endParaRPr lang="zh-TW" altLang="en-US" b="1"/>
            </a:p>
          </p:txBody>
        </p:sp>
        <p:grpSp>
          <p:nvGrpSpPr>
            <p:cNvPr id="128037" name="群組 27"/>
            <p:cNvGrpSpPr>
              <a:grpSpLocks/>
            </p:cNvGrpSpPr>
            <p:nvPr/>
          </p:nvGrpSpPr>
          <p:grpSpPr bwMode="auto">
            <a:xfrm>
              <a:off x="367239" y="862171"/>
              <a:ext cx="2416895" cy="2121789"/>
              <a:chOff x="913159" y="1285259"/>
              <a:chExt cx="2416895" cy="2121789"/>
            </a:xfrm>
          </p:grpSpPr>
          <p:sp>
            <p:nvSpPr>
              <p:cNvPr id="6" name="矩形 5"/>
              <p:cNvSpPr/>
              <p:nvPr/>
            </p:nvSpPr>
            <p:spPr bwMode="auto">
              <a:xfrm>
                <a:off x="927451" y="1285979"/>
                <a:ext cx="816218" cy="774762"/>
              </a:xfrm>
              <a:prstGeom prst="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63</a:t>
                </a:r>
                <a:br>
                  <a:rPr lang="en-US" altLang="zh-TW" sz="2400">
                    <a:solidFill>
                      <a:schemeClr val="tx1"/>
                    </a:solidFill>
                    <a:cs typeface="新細明體" charset="0"/>
                  </a:rPr>
                </a:br>
                <a:r>
                  <a:rPr lang="en-US" altLang="zh-TW" sz="2400">
                    <a:solidFill>
                      <a:schemeClr val="tx1"/>
                    </a:solidFill>
                    <a:cs typeface="新細明體" charset="0"/>
                  </a:rPr>
                  <a:t>(TP)</a:t>
                </a:r>
                <a:endParaRPr lang="zh-TW" altLang="en-US" sz="2400">
                  <a:solidFill>
                    <a:schemeClr val="tx1"/>
                  </a:solidFill>
                  <a:cs typeface="新細明體" charset="0"/>
                </a:endParaRPr>
              </a:p>
            </p:txBody>
          </p:sp>
          <p:sp>
            <p:nvSpPr>
              <p:cNvPr id="7" name="矩形 6"/>
              <p:cNvSpPr/>
              <p:nvPr/>
            </p:nvSpPr>
            <p:spPr bwMode="auto">
              <a:xfrm>
                <a:off x="927451" y="2117895"/>
                <a:ext cx="816218" cy="776349"/>
              </a:xfrm>
              <a:prstGeom prst="rect">
                <a:avLst/>
              </a:prstGeom>
              <a:solidFill>
                <a:srgbClr val="99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37</a:t>
                </a:r>
                <a:br>
                  <a:rPr lang="en-US" altLang="zh-TW" sz="2400">
                    <a:solidFill>
                      <a:schemeClr val="tx1"/>
                    </a:solidFill>
                    <a:cs typeface="新細明體" charset="0"/>
                  </a:rPr>
                </a:br>
                <a:r>
                  <a:rPr lang="en-US" altLang="zh-TW" sz="2400">
                    <a:solidFill>
                      <a:schemeClr val="tx1"/>
                    </a:solidFill>
                    <a:cs typeface="新細明體" charset="0"/>
                  </a:rPr>
                  <a:t>(FN)</a:t>
                </a:r>
                <a:endParaRPr lang="zh-TW" altLang="en-US" sz="2400">
                  <a:solidFill>
                    <a:schemeClr val="tx1"/>
                  </a:solidFill>
                  <a:cs typeface="新細明體" charset="0"/>
                </a:endParaRPr>
              </a:p>
            </p:txBody>
          </p:sp>
          <p:sp>
            <p:nvSpPr>
              <p:cNvPr id="8" name="矩形 7"/>
              <p:cNvSpPr/>
              <p:nvPr/>
            </p:nvSpPr>
            <p:spPr bwMode="auto">
              <a:xfrm>
                <a:off x="1804012" y="1285979"/>
                <a:ext cx="816218" cy="774762"/>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28</a:t>
                </a:r>
                <a:br>
                  <a:rPr lang="en-US" altLang="zh-TW" sz="2400">
                    <a:solidFill>
                      <a:schemeClr val="tx1"/>
                    </a:solidFill>
                    <a:cs typeface="新細明體" charset="0"/>
                  </a:rPr>
                </a:br>
                <a:r>
                  <a:rPr lang="en-US" altLang="zh-TW" sz="2400">
                    <a:solidFill>
                      <a:schemeClr val="tx1"/>
                    </a:solidFill>
                    <a:cs typeface="新細明體" charset="0"/>
                  </a:rPr>
                  <a:t>(FP)</a:t>
                </a:r>
                <a:endParaRPr lang="zh-TW" altLang="en-US" sz="2400">
                  <a:solidFill>
                    <a:schemeClr val="tx1"/>
                  </a:solidFill>
                  <a:cs typeface="新細明體" charset="0"/>
                </a:endParaRPr>
              </a:p>
            </p:txBody>
          </p:sp>
          <p:sp>
            <p:nvSpPr>
              <p:cNvPr id="9" name="矩形 8"/>
              <p:cNvSpPr/>
              <p:nvPr/>
            </p:nvSpPr>
            <p:spPr bwMode="auto">
              <a:xfrm>
                <a:off x="1804012" y="2117895"/>
                <a:ext cx="816218" cy="776349"/>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72</a:t>
                </a:r>
                <a:br>
                  <a:rPr lang="en-US" altLang="zh-TW" sz="2400">
                    <a:solidFill>
                      <a:schemeClr val="tx1"/>
                    </a:solidFill>
                    <a:cs typeface="新細明體" charset="0"/>
                  </a:rPr>
                </a:br>
                <a:r>
                  <a:rPr lang="en-US" altLang="zh-TW" sz="2400">
                    <a:solidFill>
                      <a:schemeClr val="tx1"/>
                    </a:solidFill>
                    <a:cs typeface="新細明體" charset="0"/>
                  </a:rPr>
                  <a:t>(TN)</a:t>
                </a:r>
                <a:endParaRPr lang="zh-TW" altLang="en-US" sz="2400">
                  <a:solidFill>
                    <a:schemeClr val="tx1"/>
                  </a:solidFill>
                  <a:cs typeface="新細明體" charset="0"/>
                </a:endParaRPr>
              </a:p>
            </p:txBody>
          </p:sp>
          <p:sp>
            <p:nvSpPr>
              <p:cNvPr id="128042" name="文字方塊 48"/>
              <p:cNvSpPr txBox="1">
                <a:spLocks noChangeArrowheads="1"/>
              </p:cNvSpPr>
              <p:nvPr/>
            </p:nvSpPr>
            <p:spPr bwMode="auto">
              <a:xfrm>
                <a:off x="913159" y="2945383"/>
                <a:ext cx="779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t>100</a:t>
                </a:r>
                <a:endParaRPr lang="zh-TW" altLang="en-US"/>
              </a:p>
            </p:txBody>
          </p:sp>
          <p:sp>
            <p:nvSpPr>
              <p:cNvPr id="128043" name="文字方塊 51"/>
              <p:cNvSpPr txBox="1">
                <a:spLocks noChangeArrowheads="1"/>
              </p:cNvSpPr>
              <p:nvPr/>
            </p:nvSpPr>
            <p:spPr bwMode="auto">
              <a:xfrm>
                <a:off x="1828799" y="2945382"/>
                <a:ext cx="764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t>100</a:t>
                </a:r>
                <a:endParaRPr lang="zh-TW" altLang="en-US"/>
              </a:p>
            </p:txBody>
          </p:sp>
          <p:sp>
            <p:nvSpPr>
              <p:cNvPr id="128044" name="文字方塊 52"/>
              <p:cNvSpPr txBox="1">
                <a:spLocks noChangeArrowheads="1"/>
              </p:cNvSpPr>
              <p:nvPr/>
            </p:nvSpPr>
            <p:spPr bwMode="auto">
              <a:xfrm>
                <a:off x="2605251" y="2167398"/>
                <a:ext cx="6975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solidFill>
                      <a:srgbClr val="0033CC"/>
                    </a:solidFill>
                  </a:rPr>
                  <a:t>109</a:t>
                </a:r>
                <a:endParaRPr lang="zh-TW" altLang="en-US">
                  <a:solidFill>
                    <a:srgbClr val="0033CC"/>
                  </a:solidFill>
                </a:endParaRPr>
              </a:p>
            </p:txBody>
          </p:sp>
          <p:sp>
            <p:nvSpPr>
              <p:cNvPr id="128045" name="文字方塊 53"/>
              <p:cNvSpPr txBox="1">
                <a:spLocks noChangeArrowheads="1"/>
              </p:cNvSpPr>
              <p:nvPr/>
            </p:nvSpPr>
            <p:spPr bwMode="auto">
              <a:xfrm>
                <a:off x="2700783" y="1430341"/>
                <a:ext cx="588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solidFill>
                      <a:srgbClr val="0033CC"/>
                    </a:solidFill>
                  </a:rPr>
                  <a:t>91</a:t>
                </a:r>
                <a:endParaRPr lang="zh-TW" altLang="en-US">
                  <a:solidFill>
                    <a:srgbClr val="0033CC"/>
                  </a:solidFill>
                </a:endParaRPr>
              </a:p>
            </p:txBody>
          </p:sp>
          <p:sp>
            <p:nvSpPr>
              <p:cNvPr id="128046" name="文字方塊 51"/>
              <p:cNvSpPr txBox="1">
                <a:spLocks noChangeArrowheads="1"/>
              </p:cNvSpPr>
              <p:nvPr/>
            </p:nvSpPr>
            <p:spPr bwMode="auto">
              <a:xfrm>
                <a:off x="2634934" y="2920361"/>
                <a:ext cx="6951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t>200</a:t>
                </a:r>
                <a:endParaRPr lang="zh-TW" altLang="en-US"/>
              </a:p>
            </p:txBody>
          </p:sp>
        </p:grpSp>
      </p:grpSp>
      <p:sp>
        <p:nvSpPr>
          <p:cNvPr id="128004" name="文字方塊 47"/>
          <p:cNvSpPr txBox="1">
            <a:spLocks noChangeArrowheads="1"/>
          </p:cNvSpPr>
          <p:nvPr/>
        </p:nvSpPr>
        <p:spPr bwMode="auto">
          <a:xfrm>
            <a:off x="573088" y="2863850"/>
            <a:ext cx="1938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a:t>TPR = 0.63</a:t>
            </a:r>
            <a:endParaRPr lang="zh-TW" altLang="en-US" sz="2000"/>
          </a:p>
        </p:txBody>
      </p:sp>
      <p:sp>
        <p:nvSpPr>
          <p:cNvPr id="128005" name="文字方塊 47"/>
          <p:cNvSpPr txBox="1">
            <a:spLocks noChangeArrowheads="1"/>
          </p:cNvSpPr>
          <p:nvPr/>
        </p:nvSpPr>
        <p:spPr bwMode="auto">
          <a:xfrm>
            <a:off x="573088" y="3300413"/>
            <a:ext cx="1938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a:t>FPR = 0.28</a:t>
            </a:r>
            <a:endParaRPr lang="zh-TW" altLang="en-US" sz="2000"/>
          </a:p>
        </p:txBody>
      </p:sp>
      <p:sp>
        <p:nvSpPr>
          <p:cNvPr id="128006" name="文字方塊 47"/>
          <p:cNvSpPr txBox="1">
            <a:spLocks noChangeArrowheads="1"/>
          </p:cNvSpPr>
          <p:nvPr/>
        </p:nvSpPr>
        <p:spPr bwMode="auto">
          <a:xfrm>
            <a:off x="573088" y="3709988"/>
            <a:ext cx="22796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a:t>PPV = 0.69</a:t>
            </a:r>
          </a:p>
          <a:p>
            <a:pPr eaLnBrk="1" hangingPunct="1"/>
            <a:r>
              <a:rPr lang="en-US" altLang="zh-TW" sz="1800">
                <a:solidFill>
                  <a:srgbClr val="0033CC"/>
                </a:solidFill>
              </a:rPr>
              <a:t>        =63/(63+28)</a:t>
            </a:r>
            <a:br>
              <a:rPr lang="en-US" altLang="zh-TW" sz="1800">
                <a:solidFill>
                  <a:srgbClr val="0033CC"/>
                </a:solidFill>
              </a:rPr>
            </a:br>
            <a:r>
              <a:rPr lang="en-US" altLang="zh-TW" sz="1800">
                <a:solidFill>
                  <a:srgbClr val="0033CC"/>
                </a:solidFill>
              </a:rPr>
              <a:t>        =63/91</a:t>
            </a:r>
            <a:endParaRPr lang="zh-TW" altLang="en-US" sz="1800">
              <a:solidFill>
                <a:srgbClr val="0033CC"/>
              </a:solidFill>
            </a:endParaRPr>
          </a:p>
        </p:txBody>
      </p:sp>
      <p:sp>
        <p:nvSpPr>
          <p:cNvPr id="128007" name="文字方塊 47"/>
          <p:cNvSpPr txBox="1">
            <a:spLocks noChangeArrowheads="1"/>
          </p:cNvSpPr>
          <p:nvPr/>
        </p:nvSpPr>
        <p:spPr bwMode="auto">
          <a:xfrm>
            <a:off x="573088" y="4624388"/>
            <a:ext cx="3698875"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a:t>F1 = 0.66</a:t>
            </a:r>
            <a:r>
              <a:rPr lang="en-US" altLang="zh-TW" sz="1800"/>
              <a:t> </a:t>
            </a:r>
            <a:br>
              <a:rPr lang="en-US" altLang="zh-TW" sz="1800"/>
            </a:br>
            <a:r>
              <a:rPr lang="en-US" altLang="zh-TW" sz="1800">
                <a:solidFill>
                  <a:srgbClr val="0033CC"/>
                </a:solidFill>
              </a:rPr>
              <a:t>= 2*(0.63*0.69)/(0.63+0.69)</a:t>
            </a:r>
            <a:br>
              <a:rPr lang="en-US" altLang="zh-TW" sz="1800">
                <a:solidFill>
                  <a:srgbClr val="0033CC"/>
                </a:solidFill>
              </a:rPr>
            </a:br>
            <a:r>
              <a:rPr lang="en-US" altLang="zh-TW" sz="1800">
                <a:solidFill>
                  <a:srgbClr val="0033CC"/>
                </a:solidFill>
              </a:rPr>
              <a:t>= (2 * 63) /(100 + 91)</a:t>
            </a:r>
          </a:p>
          <a:p>
            <a:pPr eaLnBrk="1" hangingPunct="1"/>
            <a:r>
              <a:rPr lang="en-US" altLang="zh-TW" sz="1800">
                <a:solidFill>
                  <a:srgbClr val="0033CC"/>
                </a:solidFill>
              </a:rPr>
              <a:t>= (0.63 + 0.69) / 2 =1.32 / 2 =0.66</a:t>
            </a:r>
            <a:endParaRPr lang="zh-TW" altLang="en-US" sz="1800">
              <a:solidFill>
                <a:srgbClr val="0033CC"/>
              </a:solidFill>
            </a:endParaRPr>
          </a:p>
        </p:txBody>
      </p:sp>
      <p:sp>
        <p:nvSpPr>
          <p:cNvPr id="128008" name="文字方塊 47"/>
          <p:cNvSpPr txBox="1">
            <a:spLocks noChangeArrowheads="1"/>
          </p:cNvSpPr>
          <p:nvPr/>
        </p:nvSpPr>
        <p:spPr bwMode="auto">
          <a:xfrm>
            <a:off x="573088" y="5794375"/>
            <a:ext cx="22526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a:t>ACC = 0.68</a:t>
            </a:r>
          </a:p>
          <a:p>
            <a:pPr eaLnBrk="1" hangingPunct="1"/>
            <a:r>
              <a:rPr lang="en-US" altLang="zh-TW" sz="1800">
                <a:solidFill>
                  <a:srgbClr val="0033CC"/>
                </a:solidFill>
              </a:rPr>
              <a:t>= (63 + 72) / 200</a:t>
            </a:r>
          </a:p>
          <a:p>
            <a:pPr eaLnBrk="1" hangingPunct="1"/>
            <a:r>
              <a:rPr lang="en-US" altLang="zh-TW" sz="1800">
                <a:solidFill>
                  <a:srgbClr val="0033CC"/>
                </a:solidFill>
              </a:rPr>
              <a:t>= 135/200 = 67.5</a:t>
            </a:r>
            <a:endParaRPr lang="zh-TW" altLang="en-US" sz="1800">
              <a:solidFill>
                <a:srgbClr val="0033CC"/>
              </a:solidFill>
            </a:endParaRPr>
          </a:p>
        </p:txBody>
      </p:sp>
      <p:grpSp>
        <p:nvGrpSpPr>
          <p:cNvPr id="128009" name="群組 58"/>
          <p:cNvGrpSpPr>
            <a:grpSpLocks/>
          </p:cNvGrpSpPr>
          <p:nvPr/>
        </p:nvGrpSpPr>
        <p:grpSpPr bwMode="auto">
          <a:xfrm>
            <a:off x="4983163" y="177800"/>
            <a:ext cx="2416175" cy="2617788"/>
            <a:chOff x="367239" y="365963"/>
            <a:chExt cx="2416895" cy="2617997"/>
          </a:xfrm>
        </p:grpSpPr>
        <p:sp>
          <p:nvSpPr>
            <p:cNvPr id="128025" name="文字方塊 47"/>
            <p:cNvSpPr txBox="1">
              <a:spLocks noChangeArrowheads="1"/>
            </p:cNvSpPr>
            <p:nvPr/>
          </p:nvSpPr>
          <p:spPr bwMode="auto">
            <a:xfrm>
              <a:off x="736976" y="365963"/>
              <a:ext cx="9279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b="1"/>
                <a:t>B</a:t>
              </a:r>
              <a:endParaRPr lang="zh-TW" altLang="en-US" b="1"/>
            </a:p>
          </p:txBody>
        </p:sp>
        <p:grpSp>
          <p:nvGrpSpPr>
            <p:cNvPr id="128026" name="群組 27"/>
            <p:cNvGrpSpPr>
              <a:grpSpLocks/>
            </p:cNvGrpSpPr>
            <p:nvPr/>
          </p:nvGrpSpPr>
          <p:grpSpPr bwMode="auto">
            <a:xfrm>
              <a:off x="367239" y="862171"/>
              <a:ext cx="2416895" cy="2121789"/>
              <a:chOff x="913159" y="1285259"/>
              <a:chExt cx="2416895" cy="2121789"/>
            </a:xfrm>
          </p:grpSpPr>
          <p:sp>
            <p:nvSpPr>
              <p:cNvPr id="34" name="矩形 33"/>
              <p:cNvSpPr/>
              <p:nvPr/>
            </p:nvSpPr>
            <p:spPr bwMode="auto">
              <a:xfrm>
                <a:off x="927450" y="1285979"/>
                <a:ext cx="816218" cy="774762"/>
              </a:xfrm>
              <a:prstGeom prst="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77</a:t>
                </a:r>
                <a:br>
                  <a:rPr lang="en-US" altLang="zh-TW" sz="2400">
                    <a:solidFill>
                      <a:schemeClr val="tx1"/>
                    </a:solidFill>
                    <a:cs typeface="新細明體" charset="0"/>
                  </a:rPr>
                </a:br>
                <a:r>
                  <a:rPr lang="en-US" altLang="zh-TW" sz="2400">
                    <a:solidFill>
                      <a:schemeClr val="tx1"/>
                    </a:solidFill>
                    <a:cs typeface="新細明體" charset="0"/>
                  </a:rPr>
                  <a:t>(TP)</a:t>
                </a:r>
                <a:endParaRPr lang="zh-TW" altLang="en-US" sz="2400">
                  <a:solidFill>
                    <a:schemeClr val="tx1"/>
                  </a:solidFill>
                  <a:cs typeface="新細明體" charset="0"/>
                </a:endParaRPr>
              </a:p>
            </p:txBody>
          </p:sp>
          <p:sp>
            <p:nvSpPr>
              <p:cNvPr id="35" name="矩形 34"/>
              <p:cNvSpPr/>
              <p:nvPr/>
            </p:nvSpPr>
            <p:spPr bwMode="auto">
              <a:xfrm>
                <a:off x="927450" y="2117895"/>
                <a:ext cx="816218" cy="776349"/>
              </a:xfrm>
              <a:prstGeom prst="rect">
                <a:avLst/>
              </a:prstGeom>
              <a:solidFill>
                <a:srgbClr val="99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23</a:t>
                </a:r>
                <a:br>
                  <a:rPr lang="en-US" altLang="zh-TW" sz="2400">
                    <a:solidFill>
                      <a:schemeClr val="tx1"/>
                    </a:solidFill>
                    <a:cs typeface="新細明體" charset="0"/>
                  </a:rPr>
                </a:br>
                <a:r>
                  <a:rPr lang="en-US" altLang="zh-TW" sz="2400">
                    <a:solidFill>
                      <a:schemeClr val="tx1"/>
                    </a:solidFill>
                    <a:cs typeface="新細明體" charset="0"/>
                  </a:rPr>
                  <a:t>(FN)</a:t>
                </a:r>
                <a:endParaRPr lang="zh-TW" altLang="en-US" sz="2400">
                  <a:solidFill>
                    <a:schemeClr val="tx1"/>
                  </a:solidFill>
                  <a:cs typeface="新細明體" charset="0"/>
                </a:endParaRPr>
              </a:p>
            </p:txBody>
          </p:sp>
          <p:sp>
            <p:nvSpPr>
              <p:cNvPr id="36" name="矩形 35"/>
              <p:cNvSpPr/>
              <p:nvPr/>
            </p:nvSpPr>
            <p:spPr bwMode="auto">
              <a:xfrm>
                <a:off x="1804011" y="1285979"/>
                <a:ext cx="816218" cy="774762"/>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77</a:t>
                </a:r>
                <a:br>
                  <a:rPr lang="en-US" altLang="zh-TW" sz="2400">
                    <a:solidFill>
                      <a:schemeClr val="tx1"/>
                    </a:solidFill>
                    <a:cs typeface="新細明體" charset="0"/>
                  </a:rPr>
                </a:br>
                <a:r>
                  <a:rPr lang="en-US" altLang="zh-TW" sz="2400">
                    <a:solidFill>
                      <a:schemeClr val="tx1"/>
                    </a:solidFill>
                    <a:cs typeface="新細明體" charset="0"/>
                  </a:rPr>
                  <a:t>(FP)</a:t>
                </a:r>
                <a:endParaRPr lang="zh-TW" altLang="en-US" sz="2400">
                  <a:solidFill>
                    <a:schemeClr val="tx1"/>
                  </a:solidFill>
                  <a:cs typeface="新細明體" charset="0"/>
                </a:endParaRPr>
              </a:p>
            </p:txBody>
          </p:sp>
          <p:sp>
            <p:nvSpPr>
              <p:cNvPr id="37" name="矩形 36"/>
              <p:cNvSpPr/>
              <p:nvPr/>
            </p:nvSpPr>
            <p:spPr bwMode="auto">
              <a:xfrm>
                <a:off x="1804011" y="2117895"/>
                <a:ext cx="816218" cy="776349"/>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23</a:t>
                </a:r>
                <a:br>
                  <a:rPr lang="en-US" altLang="zh-TW" sz="2400">
                    <a:solidFill>
                      <a:schemeClr val="tx1"/>
                    </a:solidFill>
                    <a:cs typeface="新細明體" charset="0"/>
                  </a:rPr>
                </a:br>
                <a:r>
                  <a:rPr lang="en-US" altLang="zh-TW" sz="2400">
                    <a:solidFill>
                      <a:schemeClr val="tx1"/>
                    </a:solidFill>
                    <a:cs typeface="新細明體" charset="0"/>
                  </a:rPr>
                  <a:t>(TN)</a:t>
                </a:r>
                <a:endParaRPr lang="zh-TW" altLang="en-US" sz="2400">
                  <a:solidFill>
                    <a:schemeClr val="tx1"/>
                  </a:solidFill>
                  <a:cs typeface="新細明體" charset="0"/>
                </a:endParaRPr>
              </a:p>
            </p:txBody>
          </p:sp>
          <p:sp>
            <p:nvSpPr>
              <p:cNvPr id="128031" name="文字方塊 48"/>
              <p:cNvSpPr txBox="1">
                <a:spLocks noChangeArrowheads="1"/>
              </p:cNvSpPr>
              <p:nvPr/>
            </p:nvSpPr>
            <p:spPr bwMode="auto">
              <a:xfrm>
                <a:off x="913159" y="2945383"/>
                <a:ext cx="779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t>100</a:t>
                </a:r>
                <a:endParaRPr lang="zh-TW" altLang="en-US"/>
              </a:p>
            </p:txBody>
          </p:sp>
          <p:sp>
            <p:nvSpPr>
              <p:cNvPr id="128032" name="文字方塊 51"/>
              <p:cNvSpPr txBox="1">
                <a:spLocks noChangeArrowheads="1"/>
              </p:cNvSpPr>
              <p:nvPr/>
            </p:nvSpPr>
            <p:spPr bwMode="auto">
              <a:xfrm>
                <a:off x="1828799" y="2945382"/>
                <a:ext cx="764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t>100</a:t>
                </a:r>
                <a:endParaRPr lang="zh-TW" altLang="en-US"/>
              </a:p>
            </p:txBody>
          </p:sp>
          <p:sp>
            <p:nvSpPr>
              <p:cNvPr id="128033" name="文字方塊 52"/>
              <p:cNvSpPr txBox="1">
                <a:spLocks noChangeArrowheads="1"/>
              </p:cNvSpPr>
              <p:nvPr/>
            </p:nvSpPr>
            <p:spPr bwMode="auto">
              <a:xfrm>
                <a:off x="2605251" y="2167398"/>
                <a:ext cx="6975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solidFill>
                      <a:srgbClr val="0033CC"/>
                    </a:solidFill>
                  </a:rPr>
                  <a:t>46</a:t>
                </a:r>
                <a:endParaRPr lang="zh-TW" altLang="en-US">
                  <a:solidFill>
                    <a:srgbClr val="0033CC"/>
                  </a:solidFill>
                </a:endParaRPr>
              </a:p>
            </p:txBody>
          </p:sp>
          <p:sp>
            <p:nvSpPr>
              <p:cNvPr id="128034" name="文字方塊 53"/>
              <p:cNvSpPr txBox="1">
                <a:spLocks noChangeArrowheads="1"/>
              </p:cNvSpPr>
              <p:nvPr/>
            </p:nvSpPr>
            <p:spPr bwMode="auto">
              <a:xfrm>
                <a:off x="2605246" y="1430341"/>
                <a:ext cx="7225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solidFill>
                      <a:srgbClr val="0033CC"/>
                    </a:solidFill>
                  </a:rPr>
                  <a:t>154</a:t>
                </a:r>
                <a:endParaRPr lang="zh-TW" altLang="en-US">
                  <a:solidFill>
                    <a:srgbClr val="0033CC"/>
                  </a:solidFill>
                </a:endParaRPr>
              </a:p>
            </p:txBody>
          </p:sp>
          <p:sp>
            <p:nvSpPr>
              <p:cNvPr id="128035" name="文字方塊 51"/>
              <p:cNvSpPr txBox="1">
                <a:spLocks noChangeArrowheads="1"/>
              </p:cNvSpPr>
              <p:nvPr/>
            </p:nvSpPr>
            <p:spPr bwMode="auto">
              <a:xfrm>
                <a:off x="2634934" y="2920361"/>
                <a:ext cx="6951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t>200</a:t>
                </a:r>
                <a:endParaRPr lang="zh-TW" altLang="en-US"/>
              </a:p>
            </p:txBody>
          </p:sp>
        </p:grpSp>
      </p:grpSp>
      <p:sp>
        <p:nvSpPr>
          <p:cNvPr id="128010" name="文字方塊 47"/>
          <p:cNvSpPr txBox="1">
            <a:spLocks noChangeArrowheads="1"/>
          </p:cNvSpPr>
          <p:nvPr/>
        </p:nvSpPr>
        <p:spPr bwMode="auto">
          <a:xfrm>
            <a:off x="4954588" y="2849563"/>
            <a:ext cx="19367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a:t>TPR = 0.77</a:t>
            </a:r>
          </a:p>
          <a:p>
            <a:pPr eaLnBrk="1" hangingPunct="1"/>
            <a:r>
              <a:rPr lang="en-US" altLang="zh-TW" sz="2000"/>
              <a:t>FPR = 0.77</a:t>
            </a:r>
          </a:p>
          <a:p>
            <a:pPr eaLnBrk="1" hangingPunct="1"/>
            <a:r>
              <a:rPr lang="en-US" altLang="zh-TW" sz="2000"/>
              <a:t>PPV = 0.50</a:t>
            </a:r>
          </a:p>
          <a:p>
            <a:pPr eaLnBrk="1" hangingPunct="1"/>
            <a:r>
              <a:rPr lang="en-US" altLang="zh-TW" sz="2000"/>
              <a:t>F1 = 0.61</a:t>
            </a:r>
          </a:p>
          <a:p>
            <a:pPr eaLnBrk="1" hangingPunct="1"/>
            <a:r>
              <a:rPr lang="en-US" altLang="zh-TW" sz="2000"/>
              <a:t>ACC = 0.50</a:t>
            </a:r>
            <a:endParaRPr lang="zh-TW" altLang="en-US" sz="2000"/>
          </a:p>
        </p:txBody>
      </p:sp>
      <p:graphicFrame>
        <p:nvGraphicFramePr>
          <p:cNvPr id="128011" name="Object 6"/>
          <p:cNvGraphicFramePr>
            <a:graphicFrameLocks noChangeAspect="1"/>
          </p:cNvGraphicFramePr>
          <p:nvPr/>
        </p:nvGraphicFramePr>
        <p:xfrm>
          <a:off x="7448550" y="4659313"/>
          <a:ext cx="1446213" cy="533400"/>
        </p:xfrm>
        <a:graphic>
          <a:graphicData uri="http://schemas.openxmlformats.org/presentationml/2006/ole">
            <mc:AlternateContent xmlns:mc="http://schemas.openxmlformats.org/markup-compatibility/2006">
              <mc:Choice xmlns:v="urn:schemas-microsoft-com:vml" Requires="v">
                <p:oleObj spid="_x0000_s36865" name="Equation" r:id="rId4" imgW="977900" imgH="355600" progId="Equation.3">
                  <p:embed/>
                </p:oleObj>
              </mc:Choice>
              <mc:Fallback>
                <p:oleObj name="Equation" r:id="rId4" imgW="977900" imgH="355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8550" y="4659313"/>
                        <a:ext cx="14462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8012" name="文字方塊 38"/>
          <p:cNvSpPr txBox="1">
            <a:spLocks noChangeArrowheads="1"/>
          </p:cNvSpPr>
          <p:nvPr/>
        </p:nvSpPr>
        <p:spPr bwMode="auto">
          <a:xfrm>
            <a:off x="4692650" y="4591050"/>
            <a:ext cx="28241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1600" b="1">
                <a:solidFill>
                  <a:srgbClr val="FF0000"/>
                </a:solidFill>
              </a:rPr>
              <a:t>Recall </a:t>
            </a:r>
            <a:br>
              <a:rPr lang="en-US" altLang="zh-TW" sz="1600" b="1">
                <a:solidFill>
                  <a:srgbClr val="FF0000"/>
                </a:solidFill>
              </a:rPr>
            </a:br>
            <a:r>
              <a:rPr lang="en-US" altLang="zh-TW" sz="1600">
                <a:solidFill>
                  <a:srgbClr val="FF0000"/>
                </a:solidFill>
              </a:rPr>
              <a:t>= True Positive Rate (TPR)</a:t>
            </a:r>
          </a:p>
          <a:p>
            <a:pPr eaLnBrk="1" hangingPunct="1"/>
            <a:r>
              <a:rPr lang="en-US" altLang="zh-TW" sz="1600">
                <a:solidFill>
                  <a:srgbClr val="FF0000"/>
                </a:solidFill>
              </a:rPr>
              <a:t>= </a:t>
            </a:r>
            <a:r>
              <a:rPr lang="en-US" altLang="zh-TW" sz="1600" u="sng">
                <a:solidFill>
                  <a:srgbClr val="FF0000"/>
                </a:solidFill>
              </a:rPr>
              <a:t>Sensitivity </a:t>
            </a:r>
          </a:p>
          <a:p>
            <a:pPr eaLnBrk="1" hangingPunct="1"/>
            <a:r>
              <a:rPr lang="en-US" altLang="zh-TW" sz="1600">
                <a:solidFill>
                  <a:srgbClr val="FF0000"/>
                </a:solidFill>
              </a:rPr>
              <a:t>= Hit Rate</a:t>
            </a:r>
            <a:endParaRPr lang="zh-TW" altLang="en-US" sz="1600">
              <a:solidFill>
                <a:srgbClr val="FF0000"/>
              </a:solidFill>
            </a:endParaRPr>
          </a:p>
        </p:txBody>
      </p:sp>
      <p:sp>
        <p:nvSpPr>
          <p:cNvPr id="43" name="圓角矩形 40"/>
          <p:cNvSpPr/>
          <p:nvPr/>
        </p:nvSpPr>
        <p:spPr>
          <a:xfrm>
            <a:off x="623888" y="600075"/>
            <a:ext cx="900112" cy="2193925"/>
          </a:xfrm>
          <a:prstGeom prst="roundRect">
            <a:avLst>
              <a:gd name="adj" fmla="val 10246"/>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44" name="圓角矩形 39"/>
          <p:cNvSpPr/>
          <p:nvPr/>
        </p:nvSpPr>
        <p:spPr>
          <a:xfrm>
            <a:off x="554038" y="554038"/>
            <a:ext cx="2493962" cy="923925"/>
          </a:xfrm>
          <a:prstGeom prst="roundRect">
            <a:avLst>
              <a:gd name="adj" fmla="val 12259"/>
            </a:avLst>
          </a:prstGeom>
          <a:noFill/>
          <a:ln>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47" name="圓角矩形 40"/>
          <p:cNvSpPr/>
          <p:nvPr/>
        </p:nvSpPr>
        <p:spPr>
          <a:xfrm>
            <a:off x="4943475" y="614363"/>
            <a:ext cx="900113" cy="2193925"/>
          </a:xfrm>
          <a:prstGeom prst="roundRect">
            <a:avLst>
              <a:gd name="adj" fmla="val 10246"/>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48" name="圓角矩形 39"/>
          <p:cNvSpPr/>
          <p:nvPr/>
        </p:nvSpPr>
        <p:spPr>
          <a:xfrm>
            <a:off x="4875213" y="568325"/>
            <a:ext cx="2492375" cy="923925"/>
          </a:xfrm>
          <a:prstGeom prst="roundRect">
            <a:avLst>
              <a:gd name="adj" fmla="val 12259"/>
            </a:avLst>
          </a:prstGeom>
          <a:noFill/>
          <a:ln>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128017" name="文字方塊 36"/>
          <p:cNvSpPr txBox="1">
            <a:spLocks noChangeArrowheads="1"/>
          </p:cNvSpPr>
          <p:nvPr/>
        </p:nvSpPr>
        <p:spPr bwMode="auto">
          <a:xfrm>
            <a:off x="4659313" y="5749925"/>
            <a:ext cx="3144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1400" b="1">
                <a:solidFill>
                  <a:srgbClr val="0033CC"/>
                </a:solidFill>
              </a:rPr>
              <a:t>Precision </a:t>
            </a:r>
            <a:br>
              <a:rPr lang="en-US" altLang="zh-TW" sz="1400" b="1">
                <a:solidFill>
                  <a:srgbClr val="0033CC"/>
                </a:solidFill>
              </a:rPr>
            </a:br>
            <a:r>
              <a:rPr lang="en-US" altLang="zh-TW" sz="1400">
                <a:solidFill>
                  <a:srgbClr val="0033CC"/>
                </a:solidFill>
              </a:rPr>
              <a:t>= Positive Predictive Value (PPV)</a:t>
            </a:r>
            <a:endParaRPr lang="zh-TW" altLang="en-US" sz="1400">
              <a:solidFill>
                <a:srgbClr val="0033CC"/>
              </a:solidFill>
            </a:endParaRPr>
          </a:p>
        </p:txBody>
      </p:sp>
      <p:graphicFrame>
        <p:nvGraphicFramePr>
          <p:cNvPr id="128018" name="Object 5"/>
          <p:cNvGraphicFramePr>
            <a:graphicFrameLocks noChangeAspect="1"/>
          </p:cNvGraphicFramePr>
          <p:nvPr/>
        </p:nvGraphicFramePr>
        <p:xfrm>
          <a:off x="7505700" y="5881688"/>
          <a:ext cx="1419225" cy="423862"/>
        </p:xfrm>
        <a:graphic>
          <a:graphicData uri="http://schemas.openxmlformats.org/presentationml/2006/ole">
            <mc:AlternateContent xmlns:mc="http://schemas.openxmlformats.org/markup-compatibility/2006">
              <mc:Choice xmlns:v="urn:schemas-microsoft-com:vml" Requires="v">
                <p:oleObj spid="_x0000_s36866" name="Equation" r:id="rId6" imgW="1117600" imgH="330200" progId="Equation.3">
                  <p:embed/>
                </p:oleObj>
              </mc:Choice>
              <mc:Fallback>
                <p:oleObj name="Equation" r:id="rId6" imgW="1117600" imgH="330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5700" y="5881688"/>
                        <a:ext cx="1419225"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 name="圓角矩形 40"/>
          <p:cNvSpPr/>
          <p:nvPr/>
        </p:nvSpPr>
        <p:spPr>
          <a:xfrm>
            <a:off x="623888" y="2909888"/>
            <a:ext cx="1858962" cy="322262"/>
          </a:xfrm>
          <a:prstGeom prst="roundRect">
            <a:avLst>
              <a:gd name="adj" fmla="val 10246"/>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54" name="圓角矩形 40"/>
          <p:cNvSpPr/>
          <p:nvPr/>
        </p:nvSpPr>
        <p:spPr>
          <a:xfrm>
            <a:off x="4654550" y="4654550"/>
            <a:ext cx="4327525" cy="957263"/>
          </a:xfrm>
          <a:prstGeom prst="roundRect">
            <a:avLst>
              <a:gd name="adj" fmla="val 10246"/>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55" name="圓角矩形 39"/>
          <p:cNvSpPr/>
          <p:nvPr/>
        </p:nvSpPr>
        <p:spPr>
          <a:xfrm>
            <a:off x="625475" y="3775075"/>
            <a:ext cx="2493963" cy="833438"/>
          </a:xfrm>
          <a:prstGeom prst="roundRect">
            <a:avLst>
              <a:gd name="adj" fmla="val 8509"/>
            </a:avLst>
          </a:prstGeom>
          <a:noFill/>
          <a:ln>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56" name="圓角矩形 39"/>
          <p:cNvSpPr/>
          <p:nvPr/>
        </p:nvSpPr>
        <p:spPr>
          <a:xfrm>
            <a:off x="4657725" y="5670550"/>
            <a:ext cx="4335463" cy="833438"/>
          </a:xfrm>
          <a:prstGeom prst="roundRect">
            <a:avLst>
              <a:gd name="adj" fmla="val 8509"/>
            </a:avLst>
          </a:prstGeom>
          <a:noFill/>
          <a:ln>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49" name="圓角矩形 40"/>
          <p:cNvSpPr/>
          <p:nvPr/>
        </p:nvSpPr>
        <p:spPr>
          <a:xfrm>
            <a:off x="4914900" y="2889250"/>
            <a:ext cx="1858963" cy="322263"/>
          </a:xfrm>
          <a:prstGeom prst="roundRect">
            <a:avLst>
              <a:gd name="adj" fmla="val 10246"/>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50" name="圓角矩形 39"/>
          <p:cNvSpPr/>
          <p:nvPr/>
        </p:nvSpPr>
        <p:spPr>
          <a:xfrm>
            <a:off x="4900613" y="3535363"/>
            <a:ext cx="2357437" cy="274637"/>
          </a:xfrm>
          <a:prstGeom prst="roundRect">
            <a:avLst>
              <a:gd name="adj" fmla="val 8509"/>
            </a:avLst>
          </a:prstGeom>
          <a:noFill/>
          <a:ln>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Tree>
    <p:extLst>
      <p:ext uri="{BB962C8B-B14F-4D97-AF65-F5344CB8AC3E}">
        <p14:creationId xmlns:p14="http://schemas.microsoft.com/office/powerpoint/2010/main" val="18107261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5032FD4E-5B75-3147-B6D8-3FC8DA509129}" type="slidenum">
              <a:rPr kumimoji="0" lang="zh-TW" altLang="en-US" sz="1200">
                <a:solidFill>
                  <a:srgbClr val="898989"/>
                </a:solidFill>
                <a:latin typeface="Calibri" charset="0"/>
              </a:rPr>
              <a:pPr eaLnBrk="1" hangingPunct="1"/>
              <a:t>84</a:t>
            </a:fld>
            <a:endParaRPr kumimoji="0" lang="zh-TW" altLang="en-US" sz="1200">
              <a:solidFill>
                <a:srgbClr val="898989"/>
              </a:solidFill>
              <a:latin typeface="Calibri" charset="0"/>
            </a:endParaRPr>
          </a:p>
        </p:txBody>
      </p:sp>
      <p:grpSp>
        <p:nvGrpSpPr>
          <p:cNvPr id="129026" name="群組 58"/>
          <p:cNvGrpSpPr>
            <a:grpSpLocks/>
          </p:cNvGrpSpPr>
          <p:nvPr/>
        </p:nvGrpSpPr>
        <p:grpSpPr bwMode="auto">
          <a:xfrm>
            <a:off x="4983163" y="177800"/>
            <a:ext cx="2416175" cy="2617788"/>
            <a:chOff x="367239" y="365963"/>
            <a:chExt cx="2416895" cy="2617997"/>
          </a:xfrm>
        </p:grpSpPr>
        <p:sp>
          <p:nvSpPr>
            <p:cNvPr id="129056" name="文字方塊 47"/>
            <p:cNvSpPr txBox="1">
              <a:spLocks noChangeArrowheads="1"/>
            </p:cNvSpPr>
            <p:nvPr/>
          </p:nvSpPr>
          <p:spPr bwMode="auto">
            <a:xfrm>
              <a:off x="736976" y="365963"/>
              <a:ext cx="9279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b="1"/>
                <a:t>C’</a:t>
              </a:r>
              <a:endParaRPr lang="zh-TW" altLang="en-US" b="1"/>
            </a:p>
          </p:txBody>
        </p:sp>
        <p:grpSp>
          <p:nvGrpSpPr>
            <p:cNvPr id="129057" name="群組 27"/>
            <p:cNvGrpSpPr>
              <a:grpSpLocks/>
            </p:cNvGrpSpPr>
            <p:nvPr/>
          </p:nvGrpSpPr>
          <p:grpSpPr bwMode="auto">
            <a:xfrm>
              <a:off x="367239" y="862171"/>
              <a:ext cx="2416895" cy="2121789"/>
              <a:chOff x="913159" y="1285259"/>
              <a:chExt cx="2416895" cy="2121789"/>
            </a:xfrm>
          </p:grpSpPr>
          <p:sp>
            <p:nvSpPr>
              <p:cNvPr id="34" name="矩形 33"/>
              <p:cNvSpPr/>
              <p:nvPr/>
            </p:nvSpPr>
            <p:spPr bwMode="auto">
              <a:xfrm>
                <a:off x="927450" y="1285979"/>
                <a:ext cx="816218" cy="774762"/>
              </a:xfrm>
              <a:prstGeom prst="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76</a:t>
                </a:r>
                <a:br>
                  <a:rPr lang="en-US" altLang="zh-TW" sz="2400">
                    <a:solidFill>
                      <a:schemeClr val="tx1"/>
                    </a:solidFill>
                    <a:cs typeface="新細明體" charset="0"/>
                  </a:rPr>
                </a:br>
                <a:r>
                  <a:rPr lang="en-US" altLang="zh-TW" sz="2400">
                    <a:solidFill>
                      <a:schemeClr val="tx1"/>
                    </a:solidFill>
                    <a:cs typeface="新細明體" charset="0"/>
                  </a:rPr>
                  <a:t>(TP)</a:t>
                </a:r>
                <a:endParaRPr lang="zh-TW" altLang="en-US" sz="2400">
                  <a:solidFill>
                    <a:schemeClr val="tx1"/>
                  </a:solidFill>
                  <a:cs typeface="新細明體" charset="0"/>
                </a:endParaRPr>
              </a:p>
            </p:txBody>
          </p:sp>
          <p:sp>
            <p:nvSpPr>
              <p:cNvPr id="35" name="矩形 34"/>
              <p:cNvSpPr/>
              <p:nvPr/>
            </p:nvSpPr>
            <p:spPr bwMode="auto">
              <a:xfrm>
                <a:off x="927450" y="2117895"/>
                <a:ext cx="816218" cy="776349"/>
              </a:xfrm>
              <a:prstGeom prst="rect">
                <a:avLst/>
              </a:prstGeom>
              <a:solidFill>
                <a:srgbClr val="99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24</a:t>
                </a:r>
                <a:br>
                  <a:rPr lang="en-US" altLang="zh-TW" sz="2400">
                    <a:solidFill>
                      <a:schemeClr val="tx1"/>
                    </a:solidFill>
                    <a:cs typeface="新細明體" charset="0"/>
                  </a:rPr>
                </a:br>
                <a:r>
                  <a:rPr lang="en-US" altLang="zh-TW" sz="2400">
                    <a:solidFill>
                      <a:schemeClr val="tx1"/>
                    </a:solidFill>
                    <a:cs typeface="新細明體" charset="0"/>
                  </a:rPr>
                  <a:t>(FN)</a:t>
                </a:r>
                <a:endParaRPr lang="zh-TW" altLang="en-US" sz="2400">
                  <a:solidFill>
                    <a:schemeClr val="tx1"/>
                  </a:solidFill>
                  <a:cs typeface="新細明體" charset="0"/>
                </a:endParaRPr>
              </a:p>
            </p:txBody>
          </p:sp>
          <p:sp>
            <p:nvSpPr>
              <p:cNvPr id="36" name="矩形 35"/>
              <p:cNvSpPr/>
              <p:nvPr/>
            </p:nvSpPr>
            <p:spPr bwMode="auto">
              <a:xfrm>
                <a:off x="1804011" y="1285979"/>
                <a:ext cx="816218" cy="774762"/>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12</a:t>
                </a:r>
                <a:br>
                  <a:rPr lang="en-US" altLang="zh-TW" sz="2400">
                    <a:solidFill>
                      <a:schemeClr val="tx1"/>
                    </a:solidFill>
                    <a:cs typeface="新細明體" charset="0"/>
                  </a:rPr>
                </a:br>
                <a:r>
                  <a:rPr lang="en-US" altLang="zh-TW" sz="2400">
                    <a:solidFill>
                      <a:schemeClr val="tx1"/>
                    </a:solidFill>
                    <a:cs typeface="新細明體" charset="0"/>
                  </a:rPr>
                  <a:t>(FP)</a:t>
                </a:r>
                <a:endParaRPr lang="zh-TW" altLang="en-US" sz="2400">
                  <a:solidFill>
                    <a:schemeClr val="tx1"/>
                  </a:solidFill>
                  <a:cs typeface="新細明體" charset="0"/>
                </a:endParaRPr>
              </a:p>
            </p:txBody>
          </p:sp>
          <p:sp>
            <p:nvSpPr>
              <p:cNvPr id="37" name="矩形 36"/>
              <p:cNvSpPr/>
              <p:nvPr/>
            </p:nvSpPr>
            <p:spPr bwMode="auto">
              <a:xfrm>
                <a:off x="1804011" y="2117895"/>
                <a:ext cx="816218" cy="776349"/>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88</a:t>
                </a:r>
                <a:br>
                  <a:rPr lang="en-US" altLang="zh-TW" sz="2400">
                    <a:solidFill>
                      <a:schemeClr val="tx1"/>
                    </a:solidFill>
                    <a:cs typeface="新細明體" charset="0"/>
                  </a:rPr>
                </a:br>
                <a:r>
                  <a:rPr lang="en-US" altLang="zh-TW" sz="2400">
                    <a:solidFill>
                      <a:schemeClr val="tx1"/>
                    </a:solidFill>
                    <a:cs typeface="新細明體" charset="0"/>
                  </a:rPr>
                  <a:t>(TN)</a:t>
                </a:r>
                <a:endParaRPr lang="zh-TW" altLang="en-US" sz="2400">
                  <a:solidFill>
                    <a:schemeClr val="tx1"/>
                  </a:solidFill>
                  <a:cs typeface="新細明體" charset="0"/>
                </a:endParaRPr>
              </a:p>
            </p:txBody>
          </p:sp>
          <p:sp>
            <p:nvSpPr>
              <p:cNvPr id="129062" name="文字方塊 48"/>
              <p:cNvSpPr txBox="1">
                <a:spLocks noChangeArrowheads="1"/>
              </p:cNvSpPr>
              <p:nvPr/>
            </p:nvSpPr>
            <p:spPr bwMode="auto">
              <a:xfrm>
                <a:off x="913159" y="2945383"/>
                <a:ext cx="779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t>100</a:t>
                </a:r>
                <a:endParaRPr lang="zh-TW" altLang="en-US"/>
              </a:p>
            </p:txBody>
          </p:sp>
          <p:sp>
            <p:nvSpPr>
              <p:cNvPr id="129063" name="文字方塊 51"/>
              <p:cNvSpPr txBox="1">
                <a:spLocks noChangeArrowheads="1"/>
              </p:cNvSpPr>
              <p:nvPr/>
            </p:nvSpPr>
            <p:spPr bwMode="auto">
              <a:xfrm>
                <a:off x="1828799" y="2945382"/>
                <a:ext cx="764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t>100</a:t>
                </a:r>
                <a:endParaRPr lang="zh-TW" altLang="en-US"/>
              </a:p>
            </p:txBody>
          </p:sp>
          <p:sp>
            <p:nvSpPr>
              <p:cNvPr id="129064" name="文字方塊 52"/>
              <p:cNvSpPr txBox="1">
                <a:spLocks noChangeArrowheads="1"/>
              </p:cNvSpPr>
              <p:nvPr/>
            </p:nvSpPr>
            <p:spPr bwMode="auto">
              <a:xfrm>
                <a:off x="2605251" y="2167398"/>
                <a:ext cx="6975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solidFill>
                      <a:srgbClr val="0033CC"/>
                    </a:solidFill>
                  </a:rPr>
                  <a:t>112</a:t>
                </a:r>
                <a:endParaRPr lang="zh-TW" altLang="en-US">
                  <a:solidFill>
                    <a:srgbClr val="0033CC"/>
                  </a:solidFill>
                </a:endParaRPr>
              </a:p>
            </p:txBody>
          </p:sp>
          <p:sp>
            <p:nvSpPr>
              <p:cNvPr id="129065" name="文字方塊 53"/>
              <p:cNvSpPr txBox="1">
                <a:spLocks noChangeArrowheads="1"/>
              </p:cNvSpPr>
              <p:nvPr/>
            </p:nvSpPr>
            <p:spPr bwMode="auto">
              <a:xfrm>
                <a:off x="2605246" y="1430341"/>
                <a:ext cx="7225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solidFill>
                      <a:srgbClr val="0033CC"/>
                    </a:solidFill>
                  </a:rPr>
                  <a:t>88</a:t>
                </a:r>
                <a:endParaRPr lang="zh-TW" altLang="en-US">
                  <a:solidFill>
                    <a:srgbClr val="0033CC"/>
                  </a:solidFill>
                </a:endParaRPr>
              </a:p>
            </p:txBody>
          </p:sp>
          <p:sp>
            <p:nvSpPr>
              <p:cNvPr id="129066" name="文字方塊 51"/>
              <p:cNvSpPr txBox="1">
                <a:spLocks noChangeArrowheads="1"/>
              </p:cNvSpPr>
              <p:nvPr/>
            </p:nvSpPr>
            <p:spPr bwMode="auto">
              <a:xfrm>
                <a:off x="2634934" y="2920361"/>
                <a:ext cx="6951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t>200</a:t>
                </a:r>
                <a:endParaRPr lang="zh-TW" altLang="en-US"/>
              </a:p>
            </p:txBody>
          </p:sp>
        </p:grpSp>
      </p:grpSp>
      <p:sp>
        <p:nvSpPr>
          <p:cNvPr id="129027" name="文字方塊 47"/>
          <p:cNvSpPr txBox="1">
            <a:spLocks noChangeArrowheads="1"/>
          </p:cNvSpPr>
          <p:nvPr/>
        </p:nvSpPr>
        <p:spPr bwMode="auto">
          <a:xfrm>
            <a:off x="4954588" y="2849563"/>
            <a:ext cx="19367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a:t>TPR = 0.76</a:t>
            </a:r>
          </a:p>
          <a:p>
            <a:pPr eaLnBrk="1" hangingPunct="1"/>
            <a:r>
              <a:rPr lang="en-US" altLang="zh-TW" sz="2000"/>
              <a:t>FPR = 0.12</a:t>
            </a:r>
          </a:p>
          <a:p>
            <a:pPr eaLnBrk="1" hangingPunct="1"/>
            <a:r>
              <a:rPr lang="en-US" altLang="zh-TW" sz="2000"/>
              <a:t>PPV = 0.86</a:t>
            </a:r>
          </a:p>
          <a:p>
            <a:pPr eaLnBrk="1" hangingPunct="1"/>
            <a:r>
              <a:rPr lang="en-US" altLang="zh-TW" sz="2000"/>
              <a:t>F1 = 0.81</a:t>
            </a:r>
          </a:p>
          <a:p>
            <a:pPr eaLnBrk="1" hangingPunct="1"/>
            <a:r>
              <a:rPr lang="en-US" altLang="zh-TW" sz="2000"/>
              <a:t>ACC = 0.82</a:t>
            </a:r>
            <a:endParaRPr lang="zh-TW" altLang="en-US" sz="2000"/>
          </a:p>
        </p:txBody>
      </p:sp>
      <p:grpSp>
        <p:nvGrpSpPr>
          <p:cNvPr id="129028" name="群組 58"/>
          <p:cNvGrpSpPr>
            <a:grpSpLocks/>
          </p:cNvGrpSpPr>
          <p:nvPr/>
        </p:nvGrpSpPr>
        <p:grpSpPr bwMode="auto">
          <a:xfrm>
            <a:off x="754063" y="166688"/>
            <a:ext cx="2416175" cy="2617787"/>
            <a:chOff x="367239" y="365963"/>
            <a:chExt cx="2416895" cy="2617997"/>
          </a:xfrm>
        </p:grpSpPr>
        <p:sp>
          <p:nvSpPr>
            <p:cNvPr id="129045" name="文字方塊 47"/>
            <p:cNvSpPr txBox="1">
              <a:spLocks noChangeArrowheads="1"/>
            </p:cNvSpPr>
            <p:nvPr/>
          </p:nvSpPr>
          <p:spPr bwMode="auto">
            <a:xfrm>
              <a:off x="736976" y="365963"/>
              <a:ext cx="9279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b="1"/>
                <a:t>C</a:t>
              </a:r>
              <a:endParaRPr lang="zh-TW" altLang="en-US" b="1"/>
            </a:p>
          </p:txBody>
        </p:sp>
        <p:grpSp>
          <p:nvGrpSpPr>
            <p:cNvPr id="129046" name="群組 27"/>
            <p:cNvGrpSpPr>
              <a:grpSpLocks/>
            </p:cNvGrpSpPr>
            <p:nvPr/>
          </p:nvGrpSpPr>
          <p:grpSpPr bwMode="auto">
            <a:xfrm>
              <a:off x="367239" y="862171"/>
              <a:ext cx="2416895" cy="2121789"/>
              <a:chOff x="913159" y="1285259"/>
              <a:chExt cx="2416895" cy="2121789"/>
            </a:xfrm>
          </p:grpSpPr>
          <p:sp>
            <p:nvSpPr>
              <p:cNvPr id="47" name="矩形 46"/>
              <p:cNvSpPr/>
              <p:nvPr/>
            </p:nvSpPr>
            <p:spPr bwMode="auto">
              <a:xfrm>
                <a:off x="927450" y="1285978"/>
                <a:ext cx="816218" cy="774762"/>
              </a:xfrm>
              <a:prstGeom prst="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24</a:t>
                </a:r>
                <a:br>
                  <a:rPr lang="en-US" altLang="zh-TW" sz="2400">
                    <a:solidFill>
                      <a:schemeClr val="tx1"/>
                    </a:solidFill>
                    <a:cs typeface="新細明體" charset="0"/>
                  </a:rPr>
                </a:br>
                <a:r>
                  <a:rPr lang="en-US" altLang="zh-TW" sz="2400">
                    <a:solidFill>
                      <a:schemeClr val="tx1"/>
                    </a:solidFill>
                    <a:cs typeface="新細明體" charset="0"/>
                  </a:rPr>
                  <a:t>(TP)</a:t>
                </a:r>
                <a:endParaRPr lang="zh-TW" altLang="en-US" sz="2400">
                  <a:solidFill>
                    <a:schemeClr val="tx1"/>
                  </a:solidFill>
                  <a:cs typeface="新細明體" charset="0"/>
                </a:endParaRPr>
              </a:p>
            </p:txBody>
          </p:sp>
          <p:sp>
            <p:nvSpPr>
              <p:cNvPr id="48" name="矩形 47"/>
              <p:cNvSpPr/>
              <p:nvPr/>
            </p:nvSpPr>
            <p:spPr bwMode="auto">
              <a:xfrm>
                <a:off x="927450" y="2117895"/>
                <a:ext cx="816218" cy="776350"/>
              </a:xfrm>
              <a:prstGeom prst="rect">
                <a:avLst/>
              </a:prstGeom>
              <a:solidFill>
                <a:srgbClr val="99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76</a:t>
                </a:r>
                <a:br>
                  <a:rPr lang="en-US" altLang="zh-TW" sz="2400">
                    <a:solidFill>
                      <a:schemeClr val="tx1"/>
                    </a:solidFill>
                    <a:cs typeface="新細明體" charset="0"/>
                  </a:rPr>
                </a:br>
                <a:r>
                  <a:rPr lang="en-US" altLang="zh-TW" sz="2400">
                    <a:solidFill>
                      <a:schemeClr val="tx1"/>
                    </a:solidFill>
                    <a:cs typeface="新細明體" charset="0"/>
                  </a:rPr>
                  <a:t>(FN)</a:t>
                </a:r>
                <a:endParaRPr lang="zh-TW" altLang="en-US" sz="2400">
                  <a:solidFill>
                    <a:schemeClr val="tx1"/>
                  </a:solidFill>
                  <a:cs typeface="新細明體" charset="0"/>
                </a:endParaRPr>
              </a:p>
            </p:txBody>
          </p:sp>
          <p:sp>
            <p:nvSpPr>
              <p:cNvPr id="49" name="矩形 48"/>
              <p:cNvSpPr/>
              <p:nvPr/>
            </p:nvSpPr>
            <p:spPr bwMode="auto">
              <a:xfrm>
                <a:off x="1804011" y="1285978"/>
                <a:ext cx="816218" cy="774762"/>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88</a:t>
                </a:r>
                <a:br>
                  <a:rPr lang="en-US" altLang="zh-TW" sz="2400">
                    <a:solidFill>
                      <a:schemeClr val="tx1"/>
                    </a:solidFill>
                    <a:cs typeface="新細明體" charset="0"/>
                  </a:rPr>
                </a:br>
                <a:r>
                  <a:rPr lang="en-US" altLang="zh-TW" sz="2400">
                    <a:solidFill>
                      <a:schemeClr val="tx1"/>
                    </a:solidFill>
                    <a:cs typeface="新細明體" charset="0"/>
                  </a:rPr>
                  <a:t>(FP)</a:t>
                </a:r>
                <a:endParaRPr lang="zh-TW" altLang="en-US" sz="2400">
                  <a:solidFill>
                    <a:schemeClr val="tx1"/>
                  </a:solidFill>
                  <a:cs typeface="新細明體" charset="0"/>
                </a:endParaRPr>
              </a:p>
            </p:txBody>
          </p:sp>
          <p:sp>
            <p:nvSpPr>
              <p:cNvPr id="50" name="矩形 49"/>
              <p:cNvSpPr/>
              <p:nvPr/>
            </p:nvSpPr>
            <p:spPr bwMode="auto">
              <a:xfrm>
                <a:off x="1804011" y="2117895"/>
                <a:ext cx="816218" cy="77635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a:solidFill>
                      <a:schemeClr val="tx1"/>
                    </a:solidFill>
                    <a:cs typeface="新細明體" charset="0"/>
                  </a:rPr>
                  <a:t>12</a:t>
                </a:r>
                <a:br>
                  <a:rPr lang="en-US" altLang="zh-TW" sz="2400">
                    <a:solidFill>
                      <a:schemeClr val="tx1"/>
                    </a:solidFill>
                    <a:cs typeface="新細明體" charset="0"/>
                  </a:rPr>
                </a:br>
                <a:r>
                  <a:rPr lang="en-US" altLang="zh-TW" sz="2400">
                    <a:solidFill>
                      <a:schemeClr val="tx1"/>
                    </a:solidFill>
                    <a:cs typeface="新細明體" charset="0"/>
                  </a:rPr>
                  <a:t>(TN)</a:t>
                </a:r>
                <a:endParaRPr lang="zh-TW" altLang="en-US" sz="2400">
                  <a:solidFill>
                    <a:schemeClr val="tx1"/>
                  </a:solidFill>
                  <a:cs typeface="新細明體" charset="0"/>
                </a:endParaRPr>
              </a:p>
            </p:txBody>
          </p:sp>
          <p:sp>
            <p:nvSpPr>
              <p:cNvPr id="129051" name="文字方塊 48"/>
              <p:cNvSpPr txBox="1">
                <a:spLocks noChangeArrowheads="1"/>
              </p:cNvSpPr>
              <p:nvPr/>
            </p:nvSpPr>
            <p:spPr bwMode="auto">
              <a:xfrm>
                <a:off x="913159" y="2945383"/>
                <a:ext cx="779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t>100</a:t>
                </a:r>
                <a:endParaRPr lang="zh-TW" altLang="en-US"/>
              </a:p>
            </p:txBody>
          </p:sp>
          <p:sp>
            <p:nvSpPr>
              <p:cNvPr id="129052" name="文字方塊 51"/>
              <p:cNvSpPr txBox="1">
                <a:spLocks noChangeArrowheads="1"/>
              </p:cNvSpPr>
              <p:nvPr/>
            </p:nvSpPr>
            <p:spPr bwMode="auto">
              <a:xfrm>
                <a:off x="1828799" y="2945382"/>
                <a:ext cx="764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t>100</a:t>
                </a:r>
                <a:endParaRPr lang="zh-TW" altLang="en-US"/>
              </a:p>
            </p:txBody>
          </p:sp>
          <p:sp>
            <p:nvSpPr>
              <p:cNvPr id="129053" name="文字方塊 52"/>
              <p:cNvSpPr txBox="1">
                <a:spLocks noChangeArrowheads="1"/>
              </p:cNvSpPr>
              <p:nvPr/>
            </p:nvSpPr>
            <p:spPr bwMode="auto">
              <a:xfrm>
                <a:off x="2605251" y="2167398"/>
                <a:ext cx="6975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solidFill>
                      <a:srgbClr val="0033CC"/>
                    </a:solidFill>
                  </a:rPr>
                  <a:t>88</a:t>
                </a:r>
                <a:endParaRPr lang="zh-TW" altLang="en-US">
                  <a:solidFill>
                    <a:srgbClr val="0033CC"/>
                  </a:solidFill>
                </a:endParaRPr>
              </a:p>
            </p:txBody>
          </p:sp>
          <p:sp>
            <p:nvSpPr>
              <p:cNvPr id="129054" name="文字方塊 53"/>
              <p:cNvSpPr txBox="1">
                <a:spLocks noChangeArrowheads="1"/>
              </p:cNvSpPr>
              <p:nvPr/>
            </p:nvSpPr>
            <p:spPr bwMode="auto">
              <a:xfrm>
                <a:off x="2605246" y="1430341"/>
                <a:ext cx="7225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solidFill>
                      <a:srgbClr val="0033CC"/>
                    </a:solidFill>
                  </a:rPr>
                  <a:t>112</a:t>
                </a:r>
                <a:endParaRPr lang="zh-TW" altLang="en-US">
                  <a:solidFill>
                    <a:srgbClr val="0033CC"/>
                  </a:solidFill>
                </a:endParaRPr>
              </a:p>
            </p:txBody>
          </p:sp>
          <p:sp>
            <p:nvSpPr>
              <p:cNvPr id="129055" name="文字方塊 51"/>
              <p:cNvSpPr txBox="1">
                <a:spLocks noChangeArrowheads="1"/>
              </p:cNvSpPr>
              <p:nvPr/>
            </p:nvSpPr>
            <p:spPr bwMode="auto">
              <a:xfrm>
                <a:off x="2634934" y="2920361"/>
                <a:ext cx="6951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a:t>200</a:t>
                </a:r>
                <a:endParaRPr lang="zh-TW" altLang="en-US"/>
              </a:p>
            </p:txBody>
          </p:sp>
        </p:grpSp>
      </p:grpSp>
      <p:sp>
        <p:nvSpPr>
          <p:cNvPr id="129029" name="文字方塊 47"/>
          <p:cNvSpPr txBox="1">
            <a:spLocks noChangeArrowheads="1"/>
          </p:cNvSpPr>
          <p:nvPr/>
        </p:nvSpPr>
        <p:spPr bwMode="auto">
          <a:xfrm>
            <a:off x="725488" y="2838450"/>
            <a:ext cx="19383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2000"/>
              <a:t>TPR = 0.24</a:t>
            </a:r>
          </a:p>
          <a:p>
            <a:pPr eaLnBrk="1" hangingPunct="1"/>
            <a:r>
              <a:rPr lang="en-US" altLang="zh-TW" sz="2000"/>
              <a:t>FPR = 0.88</a:t>
            </a:r>
          </a:p>
          <a:p>
            <a:pPr eaLnBrk="1" hangingPunct="1"/>
            <a:r>
              <a:rPr lang="en-US" altLang="zh-TW" sz="2000"/>
              <a:t>PPV = 0.21</a:t>
            </a:r>
          </a:p>
          <a:p>
            <a:pPr eaLnBrk="1" hangingPunct="1"/>
            <a:r>
              <a:rPr lang="en-US" altLang="zh-TW" sz="2000"/>
              <a:t>F1 = 0.22</a:t>
            </a:r>
          </a:p>
          <a:p>
            <a:pPr eaLnBrk="1" hangingPunct="1"/>
            <a:r>
              <a:rPr lang="en-US" altLang="zh-TW" sz="2000"/>
              <a:t>ACC = 0.18</a:t>
            </a:r>
            <a:endParaRPr lang="zh-TW" altLang="en-US" sz="2000"/>
          </a:p>
        </p:txBody>
      </p:sp>
      <p:sp>
        <p:nvSpPr>
          <p:cNvPr id="129030" name="文字方塊 32"/>
          <p:cNvSpPr txBox="1">
            <a:spLocks noChangeArrowheads="1"/>
          </p:cNvSpPr>
          <p:nvPr/>
        </p:nvSpPr>
        <p:spPr bwMode="auto">
          <a:xfrm>
            <a:off x="2393950" y="6611938"/>
            <a:ext cx="4511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kumimoji="0" lang="en-US" altLang="zh-TW" sz="1000">
                <a:solidFill>
                  <a:srgbClr val="A6A6A6"/>
                </a:solidFill>
                <a:latin typeface="Calibri" charset="0"/>
              </a:rPr>
              <a:t>Source:  </a:t>
            </a:r>
            <a:r>
              <a:rPr lang="en-US" altLang="zh-TW" sz="1000">
                <a:hlinkClick r:id="rId3"/>
              </a:rPr>
              <a:t>http://en.wikipedia.org/wiki/Receiver_operating_characteristic</a:t>
            </a:r>
            <a:endParaRPr kumimoji="0" lang="zh-TW" altLang="en-US" sz="1000">
              <a:solidFill>
                <a:srgbClr val="A6A6A6"/>
              </a:solidFill>
              <a:latin typeface="Calibri" charset="0"/>
            </a:endParaRPr>
          </a:p>
        </p:txBody>
      </p:sp>
      <p:sp>
        <p:nvSpPr>
          <p:cNvPr id="30" name="圓角矩形 40"/>
          <p:cNvSpPr/>
          <p:nvPr/>
        </p:nvSpPr>
        <p:spPr>
          <a:xfrm>
            <a:off x="715963" y="611188"/>
            <a:ext cx="900112" cy="2193925"/>
          </a:xfrm>
          <a:prstGeom prst="roundRect">
            <a:avLst>
              <a:gd name="adj" fmla="val 10246"/>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31" name="圓角矩形 39"/>
          <p:cNvSpPr/>
          <p:nvPr/>
        </p:nvSpPr>
        <p:spPr>
          <a:xfrm>
            <a:off x="646113" y="565150"/>
            <a:ext cx="2493962" cy="923925"/>
          </a:xfrm>
          <a:prstGeom prst="roundRect">
            <a:avLst>
              <a:gd name="adj" fmla="val 12259"/>
            </a:avLst>
          </a:prstGeom>
          <a:noFill/>
          <a:ln>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32" name="圓角矩形 40"/>
          <p:cNvSpPr/>
          <p:nvPr/>
        </p:nvSpPr>
        <p:spPr>
          <a:xfrm>
            <a:off x="4941888" y="600075"/>
            <a:ext cx="900112" cy="2193925"/>
          </a:xfrm>
          <a:prstGeom prst="roundRect">
            <a:avLst>
              <a:gd name="adj" fmla="val 10246"/>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33" name="圓角矩形 39"/>
          <p:cNvSpPr/>
          <p:nvPr/>
        </p:nvSpPr>
        <p:spPr>
          <a:xfrm>
            <a:off x="4872038" y="554038"/>
            <a:ext cx="2493962" cy="923925"/>
          </a:xfrm>
          <a:prstGeom prst="roundRect">
            <a:avLst>
              <a:gd name="adj" fmla="val 12259"/>
            </a:avLst>
          </a:prstGeom>
          <a:noFill/>
          <a:ln>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graphicFrame>
        <p:nvGraphicFramePr>
          <p:cNvPr id="129035" name="Object 6"/>
          <p:cNvGraphicFramePr>
            <a:graphicFrameLocks noChangeAspect="1"/>
          </p:cNvGraphicFramePr>
          <p:nvPr/>
        </p:nvGraphicFramePr>
        <p:xfrm>
          <a:off x="7448550" y="4659313"/>
          <a:ext cx="1446213" cy="533400"/>
        </p:xfrm>
        <a:graphic>
          <a:graphicData uri="http://schemas.openxmlformats.org/presentationml/2006/ole">
            <mc:AlternateContent xmlns:mc="http://schemas.openxmlformats.org/markup-compatibility/2006">
              <mc:Choice xmlns:v="urn:schemas-microsoft-com:vml" Requires="v">
                <p:oleObj spid="_x0000_s37889" name="Equation" r:id="rId4" imgW="977900" imgH="355600" progId="Equation.3">
                  <p:embed/>
                </p:oleObj>
              </mc:Choice>
              <mc:Fallback>
                <p:oleObj name="Equation" r:id="rId4" imgW="977900" imgH="355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8550" y="4659313"/>
                        <a:ext cx="14462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9036" name="文字方塊 38"/>
          <p:cNvSpPr txBox="1">
            <a:spLocks noChangeArrowheads="1"/>
          </p:cNvSpPr>
          <p:nvPr/>
        </p:nvSpPr>
        <p:spPr bwMode="auto">
          <a:xfrm>
            <a:off x="4692650" y="4591050"/>
            <a:ext cx="28241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1600" b="1">
                <a:solidFill>
                  <a:srgbClr val="FF0000"/>
                </a:solidFill>
              </a:rPr>
              <a:t>Recall </a:t>
            </a:r>
            <a:br>
              <a:rPr lang="en-US" altLang="zh-TW" sz="1600" b="1">
                <a:solidFill>
                  <a:srgbClr val="FF0000"/>
                </a:solidFill>
              </a:rPr>
            </a:br>
            <a:r>
              <a:rPr lang="en-US" altLang="zh-TW" sz="1600">
                <a:solidFill>
                  <a:srgbClr val="FF0000"/>
                </a:solidFill>
              </a:rPr>
              <a:t>= True Positive Rate (TPR)</a:t>
            </a:r>
          </a:p>
          <a:p>
            <a:pPr eaLnBrk="1" hangingPunct="1"/>
            <a:r>
              <a:rPr lang="en-US" altLang="zh-TW" sz="1600">
                <a:solidFill>
                  <a:srgbClr val="FF0000"/>
                </a:solidFill>
              </a:rPr>
              <a:t>= </a:t>
            </a:r>
            <a:r>
              <a:rPr lang="en-US" altLang="zh-TW" sz="1600" u="sng">
                <a:solidFill>
                  <a:srgbClr val="FF0000"/>
                </a:solidFill>
              </a:rPr>
              <a:t>Sensitivity </a:t>
            </a:r>
          </a:p>
          <a:p>
            <a:pPr eaLnBrk="1" hangingPunct="1"/>
            <a:r>
              <a:rPr lang="en-US" altLang="zh-TW" sz="1600">
                <a:solidFill>
                  <a:srgbClr val="FF0000"/>
                </a:solidFill>
              </a:rPr>
              <a:t>= Hit Rate</a:t>
            </a:r>
            <a:endParaRPr lang="zh-TW" altLang="en-US" sz="1600">
              <a:solidFill>
                <a:srgbClr val="FF0000"/>
              </a:solidFill>
            </a:endParaRPr>
          </a:p>
        </p:txBody>
      </p:sp>
      <p:sp>
        <p:nvSpPr>
          <p:cNvPr id="129037" name="文字方塊 36"/>
          <p:cNvSpPr txBox="1">
            <a:spLocks noChangeArrowheads="1"/>
          </p:cNvSpPr>
          <p:nvPr/>
        </p:nvSpPr>
        <p:spPr bwMode="auto">
          <a:xfrm>
            <a:off x="4659313" y="5749925"/>
            <a:ext cx="3144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zh-TW" sz="1400" b="1">
                <a:solidFill>
                  <a:srgbClr val="0033CC"/>
                </a:solidFill>
              </a:rPr>
              <a:t>Precision </a:t>
            </a:r>
            <a:br>
              <a:rPr lang="en-US" altLang="zh-TW" sz="1400" b="1">
                <a:solidFill>
                  <a:srgbClr val="0033CC"/>
                </a:solidFill>
              </a:rPr>
            </a:br>
            <a:r>
              <a:rPr lang="en-US" altLang="zh-TW" sz="1400">
                <a:solidFill>
                  <a:srgbClr val="0033CC"/>
                </a:solidFill>
              </a:rPr>
              <a:t>= Positive Predictive Value (PPV)</a:t>
            </a:r>
            <a:endParaRPr lang="zh-TW" altLang="en-US" sz="1400">
              <a:solidFill>
                <a:srgbClr val="0033CC"/>
              </a:solidFill>
            </a:endParaRPr>
          </a:p>
        </p:txBody>
      </p:sp>
      <p:graphicFrame>
        <p:nvGraphicFramePr>
          <p:cNvPr id="129038" name="Object 5"/>
          <p:cNvGraphicFramePr>
            <a:graphicFrameLocks noChangeAspect="1"/>
          </p:cNvGraphicFramePr>
          <p:nvPr/>
        </p:nvGraphicFramePr>
        <p:xfrm>
          <a:off x="7505700" y="5881688"/>
          <a:ext cx="1419225" cy="423862"/>
        </p:xfrm>
        <a:graphic>
          <a:graphicData uri="http://schemas.openxmlformats.org/presentationml/2006/ole">
            <mc:AlternateContent xmlns:mc="http://schemas.openxmlformats.org/markup-compatibility/2006">
              <mc:Choice xmlns:v="urn:schemas-microsoft-com:vml" Requires="v">
                <p:oleObj spid="_x0000_s37890" name="Equation" r:id="rId6" imgW="1117600" imgH="330200" progId="Equation.3">
                  <p:embed/>
                </p:oleObj>
              </mc:Choice>
              <mc:Fallback>
                <p:oleObj name="Equation" r:id="rId6" imgW="1117600" imgH="330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5700" y="5881688"/>
                        <a:ext cx="1419225"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2" name="圓角矩形 40"/>
          <p:cNvSpPr/>
          <p:nvPr/>
        </p:nvSpPr>
        <p:spPr>
          <a:xfrm>
            <a:off x="4654550" y="4654550"/>
            <a:ext cx="4327525" cy="957263"/>
          </a:xfrm>
          <a:prstGeom prst="roundRect">
            <a:avLst>
              <a:gd name="adj" fmla="val 10246"/>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43" name="圓角矩形 39"/>
          <p:cNvSpPr/>
          <p:nvPr/>
        </p:nvSpPr>
        <p:spPr>
          <a:xfrm>
            <a:off x="4657725" y="5670550"/>
            <a:ext cx="4335463" cy="833438"/>
          </a:xfrm>
          <a:prstGeom prst="roundRect">
            <a:avLst>
              <a:gd name="adj" fmla="val 8509"/>
            </a:avLst>
          </a:prstGeom>
          <a:noFill/>
          <a:ln>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44" name="圓角矩形 40"/>
          <p:cNvSpPr/>
          <p:nvPr/>
        </p:nvSpPr>
        <p:spPr>
          <a:xfrm>
            <a:off x="623888" y="2909888"/>
            <a:ext cx="1858962" cy="322262"/>
          </a:xfrm>
          <a:prstGeom prst="roundRect">
            <a:avLst>
              <a:gd name="adj" fmla="val 10246"/>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45" name="圓角矩形 39"/>
          <p:cNvSpPr/>
          <p:nvPr/>
        </p:nvSpPr>
        <p:spPr>
          <a:xfrm>
            <a:off x="614363" y="3498850"/>
            <a:ext cx="2474912" cy="295275"/>
          </a:xfrm>
          <a:prstGeom prst="roundRect">
            <a:avLst>
              <a:gd name="adj" fmla="val 8509"/>
            </a:avLst>
          </a:prstGeom>
          <a:noFill/>
          <a:ln>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46" name="圓角矩形 40"/>
          <p:cNvSpPr/>
          <p:nvPr/>
        </p:nvSpPr>
        <p:spPr>
          <a:xfrm>
            <a:off x="4914900" y="2889250"/>
            <a:ext cx="1858963" cy="322263"/>
          </a:xfrm>
          <a:prstGeom prst="roundRect">
            <a:avLst>
              <a:gd name="adj" fmla="val 10246"/>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
        <p:nvSpPr>
          <p:cNvPr id="51" name="圓角矩形 39"/>
          <p:cNvSpPr/>
          <p:nvPr/>
        </p:nvSpPr>
        <p:spPr>
          <a:xfrm>
            <a:off x="4921250" y="3525838"/>
            <a:ext cx="2416175" cy="284162"/>
          </a:xfrm>
          <a:prstGeom prst="roundRect">
            <a:avLst>
              <a:gd name="adj" fmla="val 8509"/>
            </a:avLst>
          </a:prstGeom>
          <a:noFill/>
          <a:ln>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cs typeface="新細明體" charset="0"/>
            </a:endParaRPr>
          </a:p>
        </p:txBody>
      </p:sp>
    </p:spTree>
    <p:extLst>
      <p:ext uri="{BB962C8B-B14F-4D97-AF65-F5344CB8AC3E}">
        <p14:creationId xmlns:p14="http://schemas.microsoft.com/office/powerpoint/2010/main" val="8830531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274638"/>
            <a:ext cx="8229600" cy="6323012"/>
          </a:xfrm>
        </p:spPr>
        <p:txBody>
          <a:bodyPr/>
          <a:lstStyle/>
          <a:p>
            <a:r>
              <a:rPr lang="en-US" altLang="zh-TW">
                <a:solidFill>
                  <a:schemeClr val="accent1"/>
                </a:solidFill>
                <a:latin typeface="Calibri" charset="0"/>
                <a:ea typeface="標楷體" charset="-120"/>
              </a:rPr>
              <a:t>LeCun, Yann, </a:t>
            </a:r>
            <a:br>
              <a:rPr lang="en-US" altLang="zh-TW">
                <a:solidFill>
                  <a:schemeClr val="accent1"/>
                </a:solidFill>
                <a:latin typeface="Calibri" charset="0"/>
                <a:ea typeface="標楷體" charset="-120"/>
              </a:rPr>
            </a:br>
            <a:r>
              <a:rPr lang="en-US" altLang="zh-TW">
                <a:solidFill>
                  <a:schemeClr val="accent1"/>
                </a:solidFill>
                <a:latin typeface="Calibri" charset="0"/>
                <a:ea typeface="標楷體" charset="-120"/>
              </a:rPr>
              <a:t>Yoshua Bengio, </a:t>
            </a:r>
            <a:br>
              <a:rPr lang="en-US" altLang="zh-TW">
                <a:solidFill>
                  <a:schemeClr val="accent1"/>
                </a:solidFill>
                <a:latin typeface="Calibri" charset="0"/>
                <a:ea typeface="標楷體" charset="-120"/>
              </a:rPr>
            </a:br>
            <a:r>
              <a:rPr lang="en-US" altLang="zh-TW">
                <a:solidFill>
                  <a:schemeClr val="accent1"/>
                </a:solidFill>
                <a:latin typeface="Calibri" charset="0"/>
                <a:ea typeface="標楷體" charset="-120"/>
              </a:rPr>
              <a:t>and Geoffrey Hinton. </a:t>
            </a:r>
            <a:br>
              <a:rPr lang="en-US" altLang="zh-TW">
                <a:solidFill>
                  <a:schemeClr val="accent1"/>
                </a:solidFill>
                <a:latin typeface="Calibri" charset="0"/>
                <a:ea typeface="標楷體" charset="-120"/>
              </a:rPr>
            </a:br>
            <a:r>
              <a:rPr lang="en-US" altLang="zh-TW">
                <a:solidFill>
                  <a:schemeClr val="accent1"/>
                </a:solidFill>
                <a:latin typeface="Calibri" charset="0"/>
                <a:ea typeface="標楷體" charset="-120"/>
              </a:rPr>
              <a:t>"</a:t>
            </a:r>
            <a:r>
              <a:rPr lang="en-US" altLang="zh-TW" sz="10000">
                <a:solidFill>
                  <a:srgbClr val="FF0000"/>
                </a:solidFill>
                <a:latin typeface="Calibri" charset="0"/>
                <a:ea typeface="標楷體" charset="-120"/>
              </a:rPr>
              <a:t>Deep learning</a:t>
            </a:r>
            <a:r>
              <a:rPr lang="en-US" altLang="zh-TW">
                <a:solidFill>
                  <a:schemeClr val="accent1"/>
                </a:solidFill>
                <a:latin typeface="Calibri" charset="0"/>
                <a:ea typeface="標楷體" charset="-120"/>
              </a:rPr>
              <a:t>." </a:t>
            </a:r>
            <a:br>
              <a:rPr lang="en-US" altLang="zh-TW">
                <a:solidFill>
                  <a:schemeClr val="accent1"/>
                </a:solidFill>
                <a:latin typeface="Calibri" charset="0"/>
                <a:ea typeface="標楷體" charset="-120"/>
              </a:rPr>
            </a:br>
            <a:r>
              <a:rPr lang="en-US" altLang="zh-TW">
                <a:solidFill>
                  <a:schemeClr val="accent1"/>
                </a:solidFill>
                <a:latin typeface="Calibri" charset="0"/>
                <a:ea typeface="標楷體" charset="-120"/>
              </a:rPr>
              <a:t>Nature 521, no. 7553 (2015): 436-444.</a:t>
            </a:r>
            <a:br>
              <a:rPr lang="en-US" altLang="zh-TW">
                <a:solidFill>
                  <a:schemeClr val="accent1"/>
                </a:solidFill>
                <a:latin typeface="Calibri" charset="0"/>
                <a:ea typeface="標楷體" charset="-120"/>
              </a:rPr>
            </a:br>
            <a:endParaRPr lang="en-US" altLang="zh-TW">
              <a:solidFill>
                <a:schemeClr val="accent1"/>
              </a:solidFill>
              <a:latin typeface="Calibri" charset="0"/>
              <a:ea typeface="標楷體" charset="-120"/>
            </a:endParaRPr>
          </a:p>
        </p:txBody>
      </p:sp>
      <p:sp>
        <p:nvSpPr>
          <p:cNvPr id="4710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20D5E2DB-CF80-2E48-9488-04AC15E555B1}" type="slidenum">
              <a:rPr lang="zh-TW" altLang="en-US" sz="1200">
                <a:solidFill>
                  <a:srgbClr val="898989"/>
                </a:solidFill>
              </a:rPr>
              <a:pPr eaLnBrk="1" hangingPunct="1">
                <a:spcBef>
                  <a:spcPct val="0"/>
                </a:spcBef>
                <a:buFontTx/>
                <a:buNone/>
              </a:pPr>
              <a:t>85</a:t>
            </a:fld>
            <a:endParaRPr lang="zh-TW" altLang="en-US" sz="1200">
              <a:solidFill>
                <a:srgbClr val="898989"/>
              </a:solidFill>
            </a:endParaRPr>
          </a:p>
        </p:txBody>
      </p:sp>
    </p:spTree>
    <p:extLst>
      <p:ext uri="{BB962C8B-B14F-4D97-AF65-F5344CB8AC3E}">
        <p14:creationId xmlns:p14="http://schemas.microsoft.com/office/powerpoint/2010/main" val="93395435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20A8875E-6BC6-C148-A570-2D896A898AB3}" type="slidenum">
              <a:rPr lang="zh-TW" altLang="en-US" sz="1200">
                <a:solidFill>
                  <a:srgbClr val="898989"/>
                </a:solidFill>
              </a:rPr>
              <a:pPr eaLnBrk="1" hangingPunct="1">
                <a:spcBef>
                  <a:spcPct val="0"/>
                </a:spcBef>
                <a:buFontTx/>
                <a:buNone/>
              </a:pPr>
              <a:t>86</a:t>
            </a:fld>
            <a:endParaRPr lang="zh-TW" altLang="en-US" sz="1200">
              <a:solidFill>
                <a:srgbClr val="898989"/>
              </a:solidFill>
            </a:endParaRPr>
          </a:p>
        </p:txBody>
      </p:sp>
      <p:pic>
        <p:nvPicPr>
          <p:cNvPr id="4813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 y="260350"/>
            <a:ext cx="90487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50825" y="6588125"/>
            <a:ext cx="8569325" cy="276225"/>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a:t>
            </a:r>
            <a:r>
              <a:rPr lang="en-US" sz="1200" dirty="0" err="1">
                <a:solidFill>
                  <a:schemeClr val="bg1">
                    <a:lumMod val="75000"/>
                  </a:schemeClr>
                </a:solidFill>
                <a:ea typeface="新細明體" charset="0"/>
                <a:cs typeface="新細明體" charset="0"/>
              </a:rPr>
              <a:t>LeCun</a:t>
            </a:r>
            <a:r>
              <a:rPr lang="en-US" sz="1200" dirty="0">
                <a:solidFill>
                  <a:schemeClr val="bg1">
                    <a:lumMod val="75000"/>
                  </a:schemeClr>
                </a:solidFill>
                <a:ea typeface="新細明體" charset="0"/>
                <a:cs typeface="新細明體" charset="0"/>
              </a:rPr>
              <a:t>, </a:t>
            </a:r>
            <a:r>
              <a:rPr lang="en-US" sz="1200" dirty="0" err="1">
                <a:solidFill>
                  <a:schemeClr val="bg1">
                    <a:lumMod val="75000"/>
                  </a:schemeClr>
                </a:solidFill>
                <a:ea typeface="新細明體" charset="0"/>
                <a:cs typeface="新細明體" charset="0"/>
              </a:rPr>
              <a:t>Yann</a:t>
            </a:r>
            <a:r>
              <a:rPr lang="en-US" sz="1200" dirty="0">
                <a:solidFill>
                  <a:schemeClr val="bg1">
                    <a:lumMod val="75000"/>
                  </a:schemeClr>
                </a:solidFill>
                <a:ea typeface="新細明體" charset="0"/>
                <a:cs typeface="新細明體" charset="0"/>
              </a:rPr>
              <a:t>, </a:t>
            </a:r>
            <a:r>
              <a:rPr lang="en-US" sz="1200" dirty="0" err="1">
                <a:solidFill>
                  <a:schemeClr val="bg1">
                    <a:lumMod val="75000"/>
                  </a:schemeClr>
                </a:solidFill>
                <a:ea typeface="新細明體" charset="0"/>
                <a:cs typeface="新細明體" charset="0"/>
              </a:rPr>
              <a:t>Yoshua</a:t>
            </a:r>
            <a:r>
              <a:rPr lang="en-US" sz="1200" dirty="0">
                <a:solidFill>
                  <a:schemeClr val="bg1">
                    <a:lumMod val="75000"/>
                  </a:schemeClr>
                </a:solidFill>
                <a:ea typeface="新細明體" charset="0"/>
                <a:cs typeface="新細明體" charset="0"/>
              </a:rPr>
              <a:t> </a:t>
            </a:r>
            <a:r>
              <a:rPr lang="en-US" sz="1200" dirty="0" err="1">
                <a:solidFill>
                  <a:schemeClr val="bg1">
                    <a:lumMod val="75000"/>
                  </a:schemeClr>
                </a:solidFill>
                <a:ea typeface="新細明體" charset="0"/>
                <a:cs typeface="新細明體" charset="0"/>
              </a:rPr>
              <a:t>Bengio</a:t>
            </a:r>
            <a:r>
              <a:rPr lang="en-US" sz="1200" dirty="0">
                <a:solidFill>
                  <a:schemeClr val="bg1">
                    <a:lumMod val="75000"/>
                  </a:schemeClr>
                </a:solidFill>
                <a:ea typeface="新細明體" charset="0"/>
                <a:cs typeface="新細明體" charset="0"/>
              </a:rPr>
              <a:t>, and Geoffrey Hinton. "Deep learning." Nature 521, no. 7553 (2015): 436-444.</a:t>
            </a:r>
          </a:p>
        </p:txBody>
      </p:sp>
    </p:spTree>
    <p:extLst>
      <p:ext uri="{BB962C8B-B14F-4D97-AF65-F5344CB8AC3E}">
        <p14:creationId xmlns:p14="http://schemas.microsoft.com/office/powerpoint/2010/main" val="101291898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0"/>
            <a:ext cx="8229600" cy="1557338"/>
          </a:xfrm>
        </p:spPr>
        <p:txBody>
          <a:bodyPr/>
          <a:lstStyle/>
          <a:p>
            <a:r>
              <a:rPr lang="en-US" altLang="zh-TW" sz="2400">
                <a:solidFill>
                  <a:schemeClr val="accent1"/>
                </a:solidFill>
                <a:latin typeface="Calibri" charset="0"/>
                <a:ea typeface="標楷體" charset="-120"/>
              </a:rPr>
              <a:t>Sebastian Raschka (2015)</a:t>
            </a:r>
            <a:r>
              <a:rPr lang="en-US" altLang="zh-TW" sz="3200">
                <a:solidFill>
                  <a:schemeClr val="accent1"/>
                </a:solidFill>
                <a:latin typeface="Calibri" charset="0"/>
                <a:ea typeface="標楷體" charset="-120"/>
              </a:rPr>
              <a:t>, </a:t>
            </a:r>
            <a:br>
              <a:rPr lang="en-US" altLang="zh-TW" sz="3200">
                <a:solidFill>
                  <a:schemeClr val="accent1"/>
                </a:solidFill>
                <a:latin typeface="Calibri" charset="0"/>
                <a:ea typeface="標楷體" charset="-120"/>
              </a:rPr>
            </a:br>
            <a:r>
              <a:rPr lang="en-US" altLang="zh-TW">
                <a:solidFill>
                  <a:schemeClr val="accent1"/>
                </a:solidFill>
                <a:latin typeface="Calibri" charset="0"/>
                <a:ea typeface="標楷體" charset="-120"/>
              </a:rPr>
              <a:t>Python Machine Learning</a:t>
            </a:r>
            <a:r>
              <a:rPr lang="en-US" altLang="zh-TW" sz="3200">
                <a:solidFill>
                  <a:schemeClr val="accent1"/>
                </a:solidFill>
                <a:latin typeface="Calibri" charset="0"/>
                <a:ea typeface="標楷體" charset="-120"/>
              </a:rPr>
              <a:t>, </a:t>
            </a:r>
            <a:br>
              <a:rPr lang="en-US" altLang="zh-TW" sz="3200">
                <a:solidFill>
                  <a:schemeClr val="accent1"/>
                </a:solidFill>
                <a:latin typeface="Calibri" charset="0"/>
                <a:ea typeface="標楷體" charset="-120"/>
              </a:rPr>
            </a:br>
            <a:r>
              <a:rPr lang="en-US" altLang="zh-TW" sz="2400">
                <a:solidFill>
                  <a:schemeClr val="accent1"/>
                </a:solidFill>
                <a:latin typeface="Calibri" charset="0"/>
                <a:ea typeface="標楷體" charset="-120"/>
              </a:rPr>
              <a:t>Packt Publishing</a:t>
            </a:r>
          </a:p>
        </p:txBody>
      </p:sp>
      <p:sp>
        <p:nvSpPr>
          <p:cNvPr id="4915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B2BB3883-BE12-AD4C-B2CF-684C76C6D3AD}" type="slidenum">
              <a:rPr lang="zh-TW" altLang="en-US" sz="1200">
                <a:solidFill>
                  <a:srgbClr val="898989"/>
                </a:solidFill>
              </a:rPr>
              <a:pPr eaLnBrk="1" hangingPunct="1">
                <a:spcBef>
                  <a:spcPct val="0"/>
                </a:spcBef>
                <a:buFontTx/>
                <a:buNone/>
              </a:pPr>
              <a:t>87</a:t>
            </a:fld>
            <a:endParaRPr lang="zh-TW" altLang="en-US" sz="1200">
              <a:solidFill>
                <a:srgbClr val="898989"/>
              </a:solidFill>
            </a:endParaRPr>
          </a:p>
        </p:txBody>
      </p:sp>
      <p:pic>
        <p:nvPicPr>
          <p:cNvPr id="49156"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0338" y="1628775"/>
            <a:ext cx="395922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331913" y="6581775"/>
            <a:ext cx="6696075" cy="246063"/>
          </a:xfrm>
          <a:prstGeom prst="rect">
            <a:avLst/>
          </a:prstGeom>
        </p:spPr>
        <p:txBody>
          <a:bodyPr>
            <a:spAutoFit/>
          </a:bodyPr>
          <a:lstStyle/>
          <a:p>
            <a:pPr algn="ctr">
              <a:defRPr/>
            </a:pPr>
            <a:r>
              <a:rPr lang="en-US" sz="1000" dirty="0">
                <a:solidFill>
                  <a:schemeClr val="bg1">
                    <a:lumMod val="75000"/>
                  </a:schemeClr>
                </a:solidFill>
                <a:ea typeface="新細明體" charset="0"/>
                <a:cs typeface="新細明體" charset="0"/>
              </a:rPr>
              <a:t>Source: http://</a:t>
            </a:r>
            <a:r>
              <a:rPr lang="en-US" sz="1000" dirty="0" err="1">
                <a:solidFill>
                  <a:schemeClr val="bg1">
                    <a:lumMod val="75000"/>
                  </a:schemeClr>
                </a:solidFill>
                <a:ea typeface="新細明體" charset="0"/>
                <a:cs typeface="新細明體" charset="0"/>
              </a:rPr>
              <a:t>www.amazon.com</a:t>
            </a:r>
            <a:r>
              <a:rPr lang="en-US" sz="1000" dirty="0">
                <a:solidFill>
                  <a:schemeClr val="bg1">
                    <a:lumMod val="75000"/>
                  </a:schemeClr>
                </a:solidFill>
                <a:ea typeface="新細明體" charset="0"/>
                <a:cs typeface="新細明體" charset="0"/>
              </a:rPr>
              <a:t>/Python-Machine-Learning-Sebastian-</a:t>
            </a:r>
            <a:r>
              <a:rPr lang="en-US" sz="1000" dirty="0" err="1">
                <a:solidFill>
                  <a:schemeClr val="bg1">
                    <a:lumMod val="75000"/>
                  </a:schemeClr>
                </a:solidFill>
                <a:ea typeface="新細明體" charset="0"/>
                <a:cs typeface="新細明體" charset="0"/>
              </a:rPr>
              <a:t>Raschka</a:t>
            </a:r>
            <a:r>
              <a:rPr lang="en-US" sz="1000" dirty="0">
                <a:solidFill>
                  <a:schemeClr val="bg1">
                    <a:lumMod val="75000"/>
                  </a:schemeClr>
                </a:solidFill>
                <a:ea typeface="新細明體" charset="0"/>
                <a:cs typeface="新細明體" charset="0"/>
              </a:rPr>
              <a:t>/</a:t>
            </a:r>
            <a:r>
              <a:rPr lang="en-US" sz="1000" dirty="0" err="1">
                <a:solidFill>
                  <a:schemeClr val="bg1">
                    <a:lumMod val="75000"/>
                  </a:schemeClr>
                </a:solidFill>
                <a:ea typeface="新細明體" charset="0"/>
                <a:cs typeface="新細明體" charset="0"/>
              </a:rPr>
              <a:t>dp</a:t>
            </a:r>
            <a:r>
              <a:rPr lang="en-US" sz="1000" dirty="0">
                <a:solidFill>
                  <a:schemeClr val="bg1">
                    <a:lumMod val="75000"/>
                  </a:schemeClr>
                </a:solidFill>
                <a:ea typeface="新細明體" charset="0"/>
                <a:cs typeface="新細明體" charset="0"/>
              </a:rPr>
              <a:t>/1783555130</a:t>
            </a:r>
          </a:p>
        </p:txBody>
      </p:sp>
    </p:spTree>
    <p:extLst>
      <p:ext uri="{BB962C8B-B14F-4D97-AF65-F5344CB8AC3E}">
        <p14:creationId xmlns:p14="http://schemas.microsoft.com/office/powerpoint/2010/main" val="10264775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115888"/>
            <a:ext cx="8229600" cy="1301750"/>
          </a:xfrm>
        </p:spPr>
        <p:txBody>
          <a:bodyPr/>
          <a:lstStyle/>
          <a:p>
            <a:r>
              <a:rPr lang="en-US" altLang="zh-TW" sz="2400">
                <a:solidFill>
                  <a:srgbClr val="4F81BD"/>
                </a:solidFill>
                <a:latin typeface="Calibri" charset="0"/>
                <a:ea typeface="標楷體" charset="-120"/>
              </a:rPr>
              <a:t>Sunila Gollapudi (2016), </a:t>
            </a:r>
            <a:br>
              <a:rPr lang="en-US" altLang="zh-TW" sz="2400">
                <a:solidFill>
                  <a:srgbClr val="4F81BD"/>
                </a:solidFill>
                <a:latin typeface="Calibri" charset="0"/>
                <a:ea typeface="標楷體" charset="-120"/>
              </a:rPr>
            </a:br>
            <a:r>
              <a:rPr lang="en-US" altLang="zh-TW">
                <a:solidFill>
                  <a:srgbClr val="4F81BD"/>
                </a:solidFill>
                <a:latin typeface="Calibri" charset="0"/>
                <a:ea typeface="標楷體" charset="-120"/>
              </a:rPr>
              <a:t>Practical Machine Learning</a:t>
            </a:r>
            <a:r>
              <a:rPr lang="en-US" altLang="zh-TW" sz="2400">
                <a:solidFill>
                  <a:srgbClr val="4F81BD"/>
                </a:solidFill>
                <a:latin typeface="Calibri" charset="0"/>
                <a:ea typeface="標楷體" charset="-120"/>
              </a:rPr>
              <a:t>, </a:t>
            </a:r>
            <a:br>
              <a:rPr lang="en-US" altLang="zh-TW" sz="2400">
                <a:solidFill>
                  <a:srgbClr val="4F81BD"/>
                </a:solidFill>
                <a:latin typeface="Calibri" charset="0"/>
                <a:ea typeface="標楷體" charset="-120"/>
              </a:rPr>
            </a:br>
            <a:r>
              <a:rPr lang="en-US" altLang="zh-TW" sz="2400">
                <a:solidFill>
                  <a:srgbClr val="4F81BD"/>
                </a:solidFill>
                <a:latin typeface="Calibri" charset="0"/>
                <a:ea typeface="標楷體" charset="-120"/>
              </a:rPr>
              <a:t>Packt Publishing</a:t>
            </a:r>
          </a:p>
        </p:txBody>
      </p:sp>
      <p:sp>
        <p:nvSpPr>
          <p:cNvPr id="5017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C18C9722-5EE4-B542-8E39-FE7405985396}" type="slidenum">
              <a:rPr lang="zh-TW" altLang="en-US" sz="1200">
                <a:solidFill>
                  <a:srgbClr val="898989"/>
                </a:solidFill>
              </a:rPr>
              <a:pPr eaLnBrk="1" hangingPunct="1">
                <a:spcBef>
                  <a:spcPct val="0"/>
                </a:spcBef>
                <a:buFontTx/>
                <a:buNone/>
              </a:pPr>
              <a:t>88</a:t>
            </a:fld>
            <a:endParaRPr lang="zh-TW" altLang="en-US" sz="1200">
              <a:solidFill>
                <a:srgbClr val="898989"/>
              </a:solidFill>
            </a:endParaRPr>
          </a:p>
        </p:txBody>
      </p:sp>
      <p:pic>
        <p:nvPicPr>
          <p:cNvPr id="50180"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27313" y="1606550"/>
            <a:ext cx="3925887"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92275" y="6611938"/>
            <a:ext cx="5813425" cy="246062"/>
          </a:xfrm>
          <a:prstGeom prst="rect">
            <a:avLst/>
          </a:prstGeom>
        </p:spPr>
        <p:txBody>
          <a:bodyPr>
            <a:spAutoFit/>
          </a:bodyPr>
          <a:lstStyle/>
          <a:p>
            <a:pPr algn="ctr">
              <a:defRPr/>
            </a:pPr>
            <a:r>
              <a:rPr lang="en-US" sz="1000" dirty="0">
                <a:solidFill>
                  <a:schemeClr val="bg1">
                    <a:lumMod val="75000"/>
                  </a:schemeClr>
                </a:solidFill>
                <a:ea typeface="新細明體" charset="0"/>
                <a:cs typeface="新細明體" charset="0"/>
              </a:rPr>
              <a:t>Source: http://</a:t>
            </a:r>
            <a:r>
              <a:rPr lang="en-US" sz="1000" dirty="0" err="1">
                <a:solidFill>
                  <a:schemeClr val="bg1">
                    <a:lumMod val="75000"/>
                  </a:schemeClr>
                </a:solidFill>
                <a:ea typeface="新細明體" charset="0"/>
                <a:cs typeface="新細明體" charset="0"/>
              </a:rPr>
              <a:t>www.amazon.com</a:t>
            </a:r>
            <a:r>
              <a:rPr lang="en-US" sz="1000" dirty="0">
                <a:solidFill>
                  <a:schemeClr val="bg1">
                    <a:lumMod val="75000"/>
                  </a:schemeClr>
                </a:solidFill>
                <a:ea typeface="新細明體" charset="0"/>
                <a:cs typeface="新細明體" charset="0"/>
              </a:rPr>
              <a:t>/Practical-Machine-Learning-</a:t>
            </a:r>
            <a:r>
              <a:rPr lang="en-US" sz="1000" dirty="0" err="1">
                <a:solidFill>
                  <a:schemeClr val="bg1">
                    <a:lumMod val="75000"/>
                  </a:schemeClr>
                </a:solidFill>
                <a:ea typeface="新細明體" charset="0"/>
                <a:cs typeface="新細明體" charset="0"/>
              </a:rPr>
              <a:t>Sunila</a:t>
            </a:r>
            <a:r>
              <a:rPr lang="en-US" sz="1000" dirty="0">
                <a:solidFill>
                  <a:schemeClr val="bg1">
                    <a:lumMod val="75000"/>
                  </a:schemeClr>
                </a:solidFill>
                <a:ea typeface="新細明體" charset="0"/>
                <a:cs typeface="新細明體" charset="0"/>
              </a:rPr>
              <a:t>-</a:t>
            </a:r>
            <a:r>
              <a:rPr lang="en-US" sz="1000" dirty="0" err="1">
                <a:solidFill>
                  <a:schemeClr val="bg1">
                    <a:lumMod val="75000"/>
                  </a:schemeClr>
                </a:solidFill>
                <a:ea typeface="新細明體" charset="0"/>
                <a:cs typeface="新細明體" charset="0"/>
              </a:rPr>
              <a:t>Gollapudi</a:t>
            </a:r>
            <a:r>
              <a:rPr lang="en-US" sz="1000" dirty="0">
                <a:solidFill>
                  <a:schemeClr val="bg1">
                    <a:lumMod val="75000"/>
                  </a:schemeClr>
                </a:solidFill>
                <a:ea typeface="新細明體" charset="0"/>
                <a:cs typeface="新細明體" charset="0"/>
              </a:rPr>
              <a:t>/</a:t>
            </a:r>
            <a:r>
              <a:rPr lang="en-US" sz="1000" dirty="0" err="1">
                <a:solidFill>
                  <a:schemeClr val="bg1">
                    <a:lumMod val="75000"/>
                  </a:schemeClr>
                </a:solidFill>
                <a:ea typeface="新細明體" charset="0"/>
                <a:cs typeface="新細明體" charset="0"/>
              </a:rPr>
              <a:t>dp</a:t>
            </a:r>
            <a:r>
              <a:rPr lang="en-US" sz="1000" dirty="0">
                <a:solidFill>
                  <a:schemeClr val="bg1">
                    <a:lumMod val="75000"/>
                  </a:schemeClr>
                </a:solidFill>
                <a:ea typeface="新細明體" charset="0"/>
                <a:cs typeface="新細明體" charset="0"/>
              </a:rPr>
              <a:t>/178439968X</a:t>
            </a:r>
          </a:p>
        </p:txBody>
      </p:sp>
    </p:spTree>
    <p:extLst>
      <p:ext uri="{BB962C8B-B14F-4D97-AF65-F5344CB8AC3E}">
        <p14:creationId xmlns:p14="http://schemas.microsoft.com/office/powerpoint/2010/main" val="108916158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188913"/>
            <a:ext cx="8229600" cy="936625"/>
          </a:xfrm>
        </p:spPr>
        <p:txBody>
          <a:bodyPr/>
          <a:lstStyle/>
          <a:p>
            <a:r>
              <a:rPr lang="en-US" altLang="zh-TW">
                <a:solidFill>
                  <a:schemeClr val="accent1"/>
                </a:solidFill>
                <a:latin typeface="Calibri" charset="0"/>
                <a:ea typeface="標楷體" charset="-120"/>
              </a:rPr>
              <a:t>Machine Learning Models</a:t>
            </a:r>
          </a:p>
        </p:txBody>
      </p:sp>
      <p:sp>
        <p:nvSpPr>
          <p:cNvPr id="5120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9532AF40-F19E-354C-89C3-B7C7DB3DCDDF}" type="slidenum">
              <a:rPr lang="zh-TW" altLang="en-US" sz="1200">
                <a:solidFill>
                  <a:srgbClr val="898989"/>
                </a:solidFill>
              </a:rPr>
              <a:pPr eaLnBrk="1" hangingPunct="1">
                <a:spcBef>
                  <a:spcPct val="0"/>
                </a:spcBef>
                <a:buFontTx/>
                <a:buNone/>
              </a:pPr>
              <a:t>89</a:t>
            </a:fld>
            <a:endParaRPr lang="zh-TW" altLang="en-US" sz="1200">
              <a:solidFill>
                <a:srgbClr val="898989"/>
              </a:solidFill>
            </a:endParaRPr>
          </a:p>
        </p:txBody>
      </p:sp>
      <p:sp>
        <p:nvSpPr>
          <p:cNvPr id="7" name="Rounded Rectangle 6"/>
          <p:cNvSpPr>
            <a:spLocks noChangeArrowheads="1"/>
          </p:cNvSpPr>
          <p:nvPr/>
        </p:nvSpPr>
        <p:spPr bwMode="auto">
          <a:xfrm>
            <a:off x="539750" y="1412875"/>
            <a:ext cx="3671888" cy="792163"/>
          </a:xfrm>
          <a:prstGeom prst="roundRect">
            <a:avLst>
              <a:gd name="adj" fmla="val 16667"/>
            </a:avLst>
          </a:prstGeom>
          <a:gradFill rotWithShape="1">
            <a:gsLst>
              <a:gs pos="0">
                <a:srgbClr val="FF8F26"/>
              </a:gs>
              <a:gs pos="20000">
                <a:srgbClr val="FF8F2A"/>
              </a:gs>
              <a:gs pos="100000">
                <a:srgbClr val="CB6C1D"/>
              </a:gs>
            </a:gsLst>
            <a:lin ang="5400000"/>
          </a:gradFill>
          <a:ln w="9525">
            <a:solidFill>
              <a:srgbClr val="F69240"/>
            </a:solidFill>
            <a:round/>
            <a:headEnd/>
            <a:tailEnd/>
          </a:ln>
          <a:effectLst>
            <a:outerShdw blurRad="40000" dist="23000" dir="5400000" rotWithShape="0">
              <a:srgbClr val="000000">
                <a:alpha val="34998"/>
              </a:srgbClr>
            </a:outerShdw>
          </a:effectLst>
        </p:spPr>
        <p:txBody>
          <a:bodyPr anchor="ctr"/>
          <a:lstStyle/>
          <a:p>
            <a:pPr algn="ctr">
              <a:defRPr/>
            </a:pPr>
            <a:r>
              <a:rPr lang="en-US" sz="2600" dirty="0">
                <a:solidFill>
                  <a:schemeClr val="lt1"/>
                </a:solidFill>
                <a:latin typeface="+mn-lt"/>
                <a:ea typeface="+mn-ea"/>
              </a:rPr>
              <a:t>Deep Learning</a:t>
            </a:r>
          </a:p>
        </p:txBody>
      </p:sp>
      <p:sp>
        <p:nvSpPr>
          <p:cNvPr id="8" name="Rounded Rectangle 7"/>
          <p:cNvSpPr>
            <a:spLocks noChangeArrowheads="1"/>
          </p:cNvSpPr>
          <p:nvPr/>
        </p:nvSpPr>
        <p:spPr bwMode="auto">
          <a:xfrm>
            <a:off x="4716463" y="2457450"/>
            <a:ext cx="3671887" cy="792163"/>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r>
              <a:rPr lang="en-US" sz="2600" dirty="0">
                <a:solidFill>
                  <a:schemeClr val="lt1"/>
                </a:solidFill>
                <a:latin typeface="+mn-lt"/>
                <a:ea typeface="+mn-ea"/>
              </a:rPr>
              <a:t>Ensemble </a:t>
            </a:r>
          </a:p>
        </p:txBody>
      </p:sp>
      <p:sp>
        <p:nvSpPr>
          <p:cNvPr id="9" name="Rounded Rectangle 8"/>
          <p:cNvSpPr>
            <a:spLocks noChangeArrowheads="1"/>
          </p:cNvSpPr>
          <p:nvPr/>
        </p:nvSpPr>
        <p:spPr bwMode="auto">
          <a:xfrm>
            <a:off x="539750" y="4581525"/>
            <a:ext cx="3671888" cy="792163"/>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r>
              <a:rPr lang="en-US" sz="2600" dirty="0">
                <a:solidFill>
                  <a:schemeClr val="lt1"/>
                </a:solidFill>
                <a:latin typeface="+mn-lt"/>
                <a:ea typeface="+mn-ea"/>
              </a:rPr>
              <a:t>Clustering</a:t>
            </a:r>
          </a:p>
        </p:txBody>
      </p:sp>
      <p:sp>
        <p:nvSpPr>
          <p:cNvPr id="10" name="Rounded Rectangle 9"/>
          <p:cNvSpPr>
            <a:spLocks noChangeArrowheads="1"/>
          </p:cNvSpPr>
          <p:nvPr/>
        </p:nvSpPr>
        <p:spPr bwMode="auto">
          <a:xfrm>
            <a:off x="4716463" y="4581525"/>
            <a:ext cx="3671887" cy="792163"/>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r>
              <a:rPr lang="en-US" sz="2600" dirty="0">
                <a:solidFill>
                  <a:schemeClr val="lt1"/>
                </a:solidFill>
                <a:latin typeface="+mn-lt"/>
                <a:ea typeface="+mn-ea"/>
              </a:rPr>
              <a:t>Regression Analysis</a:t>
            </a:r>
          </a:p>
        </p:txBody>
      </p:sp>
      <p:sp>
        <p:nvSpPr>
          <p:cNvPr id="11" name="Rounded Rectangle 10"/>
          <p:cNvSpPr>
            <a:spLocks noChangeArrowheads="1"/>
          </p:cNvSpPr>
          <p:nvPr/>
        </p:nvSpPr>
        <p:spPr bwMode="auto">
          <a:xfrm>
            <a:off x="4716463" y="1412875"/>
            <a:ext cx="3671887" cy="792163"/>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r>
              <a:rPr lang="en-US" sz="2600" dirty="0">
                <a:solidFill>
                  <a:schemeClr val="lt1"/>
                </a:solidFill>
                <a:latin typeface="+mn-lt"/>
                <a:ea typeface="+mn-ea"/>
              </a:rPr>
              <a:t>Kernel </a:t>
            </a:r>
          </a:p>
        </p:txBody>
      </p:sp>
      <p:sp>
        <p:nvSpPr>
          <p:cNvPr id="12" name="Rounded Rectangle 11"/>
          <p:cNvSpPr>
            <a:spLocks noChangeArrowheads="1"/>
          </p:cNvSpPr>
          <p:nvPr/>
        </p:nvSpPr>
        <p:spPr bwMode="auto">
          <a:xfrm>
            <a:off x="4716463" y="3500438"/>
            <a:ext cx="3671887" cy="792162"/>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r>
              <a:rPr lang="en-US" sz="2600" dirty="0">
                <a:solidFill>
                  <a:schemeClr val="lt1"/>
                </a:solidFill>
                <a:latin typeface="+mn-lt"/>
                <a:ea typeface="+mn-ea"/>
              </a:rPr>
              <a:t>Dimensionality reduction</a:t>
            </a:r>
          </a:p>
        </p:txBody>
      </p:sp>
      <p:sp>
        <p:nvSpPr>
          <p:cNvPr id="13" name="Rounded Rectangle 12"/>
          <p:cNvSpPr>
            <a:spLocks noChangeArrowheads="1"/>
          </p:cNvSpPr>
          <p:nvPr/>
        </p:nvSpPr>
        <p:spPr bwMode="auto">
          <a:xfrm>
            <a:off x="539750" y="3500438"/>
            <a:ext cx="3671888" cy="792162"/>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r>
              <a:rPr lang="en-US" sz="2600" dirty="0">
                <a:solidFill>
                  <a:schemeClr val="lt1"/>
                </a:solidFill>
                <a:latin typeface="+mn-lt"/>
                <a:ea typeface="+mn-ea"/>
              </a:rPr>
              <a:t>Decision tree</a:t>
            </a:r>
          </a:p>
        </p:txBody>
      </p:sp>
      <p:sp>
        <p:nvSpPr>
          <p:cNvPr id="14" name="Rounded Rectangle 13"/>
          <p:cNvSpPr>
            <a:spLocks noChangeArrowheads="1"/>
          </p:cNvSpPr>
          <p:nvPr/>
        </p:nvSpPr>
        <p:spPr bwMode="auto">
          <a:xfrm>
            <a:off x="4716463" y="5589588"/>
            <a:ext cx="3671887" cy="792162"/>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r>
              <a:rPr lang="en-US" sz="2600" dirty="0">
                <a:solidFill>
                  <a:schemeClr val="lt1"/>
                </a:solidFill>
                <a:latin typeface="+mn-lt"/>
                <a:ea typeface="+mn-ea"/>
              </a:rPr>
              <a:t>Instance based</a:t>
            </a:r>
          </a:p>
        </p:txBody>
      </p:sp>
      <p:sp>
        <p:nvSpPr>
          <p:cNvPr id="15" name="Rounded Rectangle 14"/>
          <p:cNvSpPr>
            <a:spLocks noChangeArrowheads="1"/>
          </p:cNvSpPr>
          <p:nvPr/>
        </p:nvSpPr>
        <p:spPr bwMode="auto">
          <a:xfrm>
            <a:off x="539750" y="5589588"/>
            <a:ext cx="3671888" cy="792162"/>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r>
              <a:rPr lang="en-US" sz="2600" dirty="0">
                <a:solidFill>
                  <a:schemeClr val="lt1"/>
                </a:solidFill>
                <a:latin typeface="+mn-lt"/>
                <a:ea typeface="+mn-ea"/>
              </a:rPr>
              <a:t>Bayesian</a:t>
            </a:r>
          </a:p>
        </p:txBody>
      </p:sp>
      <p:sp>
        <p:nvSpPr>
          <p:cNvPr id="16" name="Rounded Rectangle 15"/>
          <p:cNvSpPr>
            <a:spLocks noChangeArrowheads="1"/>
          </p:cNvSpPr>
          <p:nvPr/>
        </p:nvSpPr>
        <p:spPr bwMode="auto">
          <a:xfrm>
            <a:off x="539750" y="2457450"/>
            <a:ext cx="3671888" cy="792163"/>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r>
              <a:rPr lang="en-US" sz="2600" dirty="0">
                <a:solidFill>
                  <a:schemeClr val="lt1"/>
                </a:solidFill>
                <a:latin typeface="+mn-lt"/>
                <a:ea typeface="+mn-ea"/>
              </a:rPr>
              <a:t>Association rules</a:t>
            </a:r>
          </a:p>
        </p:txBody>
      </p:sp>
      <p:sp>
        <p:nvSpPr>
          <p:cNvPr id="17" name="Rectangle 16"/>
          <p:cNvSpPr/>
          <p:nvPr/>
        </p:nvSpPr>
        <p:spPr>
          <a:xfrm>
            <a:off x="1692275" y="6581775"/>
            <a:ext cx="5759450" cy="276225"/>
          </a:xfrm>
          <a:prstGeom prst="rect">
            <a:avLst/>
          </a:prstGeom>
        </p:spPr>
        <p:txBody>
          <a:bodyPr>
            <a:spAutoFit/>
          </a:bodyPr>
          <a:lstStyle/>
          <a:p>
            <a:pPr algn="ctr" eaLnBrk="0" hangingPunct="0">
              <a:spcBef>
                <a:spcPct val="30000"/>
              </a:spcBef>
              <a:defRPr/>
            </a:pPr>
            <a:r>
              <a:rPr lang="en-US" sz="1200" dirty="0">
                <a:solidFill>
                  <a:schemeClr val="bg1">
                    <a:lumMod val="75000"/>
                  </a:schemeClr>
                </a:solidFill>
                <a:ea typeface="新細明體" charset="0"/>
                <a:cs typeface="新細明體" charset="0"/>
              </a:rPr>
              <a:t>Source: </a:t>
            </a:r>
            <a:r>
              <a:rPr lang="en-US" altLang="zh-TW" sz="1200" dirty="0" err="1">
                <a:solidFill>
                  <a:schemeClr val="bg1">
                    <a:lumMod val="75000"/>
                  </a:schemeClr>
                </a:solidFill>
                <a:latin typeface="Calibri" charset="0"/>
                <a:ea typeface="標楷體" charset="0"/>
                <a:cs typeface="標楷體" charset="0"/>
              </a:rPr>
              <a:t>Sunila</a:t>
            </a:r>
            <a:r>
              <a:rPr lang="en-US" altLang="zh-TW" sz="1200" dirty="0">
                <a:solidFill>
                  <a:schemeClr val="bg1">
                    <a:lumMod val="75000"/>
                  </a:schemeClr>
                </a:solidFill>
                <a:latin typeface="Calibri" charset="0"/>
                <a:ea typeface="標楷體" charset="0"/>
                <a:cs typeface="標楷體" charset="0"/>
              </a:rPr>
              <a:t> </a:t>
            </a:r>
            <a:r>
              <a:rPr lang="en-US" altLang="zh-TW" sz="1200" dirty="0" err="1">
                <a:solidFill>
                  <a:schemeClr val="bg1">
                    <a:lumMod val="75000"/>
                  </a:schemeClr>
                </a:solidFill>
                <a:latin typeface="Calibri" charset="0"/>
                <a:ea typeface="標楷體" charset="0"/>
                <a:cs typeface="標楷體" charset="0"/>
              </a:rPr>
              <a:t>Gollapudi</a:t>
            </a:r>
            <a:r>
              <a:rPr lang="en-US" altLang="zh-TW" sz="1200" dirty="0">
                <a:solidFill>
                  <a:schemeClr val="bg1">
                    <a:lumMod val="75000"/>
                  </a:schemeClr>
                </a:solidFill>
                <a:latin typeface="Calibri" charset="0"/>
                <a:ea typeface="標楷體" charset="0"/>
                <a:cs typeface="標楷體" charset="0"/>
              </a:rPr>
              <a:t> (2016), Practical Machine Learning, </a:t>
            </a:r>
            <a:r>
              <a:rPr lang="en-US" altLang="zh-TW" sz="1200" dirty="0" err="1">
                <a:solidFill>
                  <a:schemeClr val="bg1">
                    <a:lumMod val="75000"/>
                  </a:schemeClr>
                </a:solidFill>
                <a:latin typeface="Calibri" charset="0"/>
                <a:ea typeface="標楷體" charset="0"/>
                <a:cs typeface="標楷體" charset="0"/>
              </a:rPr>
              <a:t>Packt</a:t>
            </a:r>
            <a:r>
              <a:rPr lang="en-US" altLang="zh-TW" sz="1200" dirty="0">
                <a:solidFill>
                  <a:schemeClr val="bg1">
                    <a:lumMod val="75000"/>
                  </a:schemeClr>
                </a:solidFill>
                <a:latin typeface="Calibri" charset="0"/>
                <a:ea typeface="標楷體" charset="0"/>
                <a:cs typeface="標楷體" charset="0"/>
              </a:rPr>
              <a:t> Publishing</a:t>
            </a:r>
          </a:p>
        </p:txBody>
      </p:sp>
    </p:spTree>
    <p:extLst>
      <p:ext uri="{BB962C8B-B14F-4D97-AF65-F5344CB8AC3E}">
        <p14:creationId xmlns:p14="http://schemas.microsoft.com/office/powerpoint/2010/main" val="634053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9</a:t>
            </a:fld>
            <a:endParaRPr lang="zh-TW" alt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1965"/>
            <a:ext cx="9144000" cy="5985387"/>
          </a:xfrm>
          <a:prstGeom prst="rect">
            <a:avLst/>
          </a:prstGeom>
        </p:spPr>
      </p:pic>
      <p:sp>
        <p:nvSpPr>
          <p:cNvPr id="6" name="Rectangle 5"/>
          <p:cNvSpPr/>
          <p:nvPr/>
        </p:nvSpPr>
        <p:spPr>
          <a:xfrm>
            <a:off x="1475656" y="6597352"/>
            <a:ext cx="6192688" cy="246221"/>
          </a:xfrm>
          <a:prstGeom prst="rect">
            <a:avLst/>
          </a:prstGeom>
        </p:spPr>
        <p:txBody>
          <a:bodyPr wrap="square">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www.simplilearn.com</a:t>
            </a:r>
            <a:r>
              <a:rPr lang="en-US" sz="1000" dirty="0">
                <a:solidFill>
                  <a:schemeClr val="bg1">
                    <a:lumMod val="75000"/>
                  </a:schemeClr>
                </a:solidFill>
              </a:rPr>
              <a:t>/data-science-vs-big-data-vs-data-analytics-article</a:t>
            </a:r>
          </a:p>
        </p:txBody>
      </p:sp>
      <p:sp>
        <p:nvSpPr>
          <p:cNvPr id="7" name="Title 1"/>
          <p:cNvSpPr txBox="1">
            <a:spLocks/>
          </p:cNvSpPr>
          <p:nvPr/>
        </p:nvSpPr>
        <p:spPr bwMode="auto">
          <a:xfrm>
            <a:off x="-108520" y="40465"/>
            <a:ext cx="925252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sz="4000" dirty="0" smtClean="0">
                <a:solidFill>
                  <a:schemeClr val="accent1"/>
                </a:solidFill>
              </a:rPr>
              <a:t>Data Science vs</a:t>
            </a:r>
            <a:r>
              <a:rPr kumimoji="0" lang="en-US" sz="4000" smtClean="0">
                <a:solidFill>
                  <a:schemeClr val="accent1"/>
                </a:solidFill>
              </a:rPr>
              <a:t>. </a:t>
            </a:r>
            <a:r>
              <a:rPr kumimoji="0" lang="en-US" sz="4000" dirty="0" smtClean="0">
                <a:solidFill>
                  <a:schemeClr val="accent1"/>
                </a:solidFill>
              </a:rPr>
              <a:t>Big Data vs. Data Analytics</a:t>
            </a:r>
            <a:endParaRPr kumimoji="0" lang="en-US" sz="4000" dirty="0">
              <a:solidFill>
                <a:schemeClr val="accent1"/>
              </a:solidFill>
            </a:endParaRPr>
          </a:p>
        </p:txBody>
      </p:sp>
    </p:spTree>
    <p:extLst>
      <p:ext uri="{BB962C8B-B14F-4D97-AF65-F5344CB8AC3E}">
        <p14:creationId xmlns:p14="http://schemas.microsoft.com/office/powerpoint/2010/main" val="1323628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a:xfrm>
            <a:off x="457200" y="274638"/>
            <a:ext cx="8229600" cy="2290762"/>
          </a:xfrm>
        </p:spPr>
        <p:txBody>
          <a:bodyPr/>
          <a:lstStyle/>
          <a:p>
            <a:r>
              <a:rPr lang="en-US" altLang="zh-TW" sz="8800">
                <a:solidFill>
                  <a:schemeClr val="accent1"/>
                </a:solidFill>
                <a:latin typeface="Calibri" charset="0"/>
                <a:ea typeface="標楷體" charset="-120"/>
              </a:rPr>
              <a:t>Deep Learning</a:t>
            </a:r>
            <a:br>
              <a:rPr lang="en-US" altLang="zh-TW" sz="8800">
                <a:solidFill>
                  <a:schemeClr val="accent1"/>
                </a:solidFill>
                <a:latin typeface="Calibri" charset="0"/>
                <a:ea typeface="標楷體" charset="-120"/>
              </a:rPr>
            </a:br>
            <a:r>
              <a:rPr lang="en-US" altLang="zh-TW" sz="4800">
                <a:solidFill>
                  <a:schemeClr val="accent1"/>
                </a:solidFill>
                <a:latin typeface="Calibri" charset="0"/>
                <a:ea typeface="標楷體" charset="-120"/>
              </a:rPr>
              <a:t>Intelligence from Big Data</a:t>
            </a:r>
            <a:endParaRPr lang="zh-TW" altLang="en-US" sz="4800">
              <a:solidFill>
                <a:schemeClr val="accent1"/>
              </a:solidFill>
              <a:latin typeface="Calibri" charset="0"/>
              <a:ea typeface="標楷體" charset="-120"/>
            </a:endParaRPr>
          </a:p>
        </p:txBody>
      </p:sp>
      <p:sp>
        <p:nvSpPr>
          <p:cNvPr id="4505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2E70ECA-82CD-2A4C-8FF7-718EB270E78B}" type="slidenum">
              <a:rPr lang="zh-TW" altLang="en-US" sz="1200">
                <a:solidFill>
                  <a:srgbClr val="898989"/>
                </a:solidFill>
              </a:rPr>
              <a:pPr eaLnBrk="1" hangingPunct="1">
                <a:spcBef>
                  <a:spcPct val="0"/>
                </a:spcBef>
                <a:buFontTx/>
                <a:buNone/>
              </a:pPr>
              <a:t>90</a:t>
            </a:fld>
            <a:endParaRPr lang="zh-TW" altLang="en-US" sz="1200">
              <a:solidFill>
                <a:srgbClr val="898989"/>
              </a:solidFill>
            </a:endParaRPr>
          </a:p>
        </p:txBody>
      </p:sp>
      <p:sp>
        <p:nvSpPr>
          <p:cNvPr id="5" name="矩形 4"/>
          <p:cNvSpPr/>
          <p:nvPr/>
        </p:nvSpPr>
        <p:spPr>
          <a:xfrm>
            <a:off x="3348038" y="6565900"/>
            <a:ext cx="3068637" cy="246063"/>
          </a:xfrm>
          <a:prstGeom prst="rect">
            <a:avLst/>
          </a:prstGeom>
        </p:spPr>
        <p:txBody>
          <a:bodyPr wrap="none">
            <a:spAutoFit/>
          </a:bodyPr>
          <a:lstStyle/>
          <a:p>
            <a:pPr algn="ctr">
              <a:defRPr/>
            </a:pPr>
            <a:r>
              <a:rPr lang="en-US" altLang="zh-TW" sz="1000" dirty="0">
                <a:solidFill>
                  <a:schemeClr val="bg1">
                    <a:lumMod val="75000"/>
                  </a:schemeClr>
                </a:solidFill>
              </a:rPr>
              <a:t>Source: </a:t>
            </a:r>
            <a:r>
              <a:rPr lang="en-US" altLang="zh-TW" sz="1000" dirty="0">
                <a:solidFill>
                  <a:schemeClr val="bg1">
                    <a:lumMod val="75000"/>
                  </a:schemeClr>
                </a:solidFill>
                <a:hlinkClick r:id="rId2"/>
              </a:rPr>
              <a:t>https://www.vlab.org/events/deep-learning/</a:t>
            </a:r>
            <a:endParaRPr lang="en-US" altLang="zh-TW" sz="1000" dirty="0">
              <a:solidFill>
                <a:schemeClr val="bg1">
                  <a:lumMod val="75000"/>
                </a:schemeClr>
              </a:solidFill>
            </a:endParaRPr>
          </a:p>
        </p:txBody>
      </p:sp>
      <p:pic>
        <p:nvPicPr>
          <p:cNvPr id="4506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2863" y="2708275"/>
            <a:ext cx="393382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9033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6249987"/>
          </a:xfrm>
        </p:spPr>
        <p:txBody>
          <a:bodyPr/>
          <a:lstStyle/>
          <a:p>
            <a:r>
              <a:rPr lang="en-US" altLang="zh-TW" sz="9600" dirty="0" smtClean="0">
                <a:solidFill>
                  <a:schemeClr val="accent1"/>
                </a:solidFill>
              </a:rPr>
              <a:t>Deep Learning for </a:t>
            </a:r>
            <a:br>
              <a:rPr lang="en-US" altLang="zh-TW" sz="9600" dirty="0" smtClean="0">
                <a:solidFill>
                  <a:schemeClr val="accent1"/>
                </a:solidFill>
              </a:rPr>
            </a:br>
            <a:r>
              <a:rPr lang="en-US" altLang="zh-TW" sz="9600" dirty="0" smtClean="0">
                <a:solidFill>
                  <a:schemeClr val="accent1"/>
                </a:solidFill>
              </a:rPr>
              <a:t>Sentiment Analytics</a:t>
            </a:r>
          </a:p>
        </p:txBody>
      </p:sp>
      <p:sp>
        <p:nvSpPr>
          <p:cNvPr id="112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1C11B81-F444-4988-ABAE-B51BB379BFC0}" type="slidenum">
              <a:rPr lang="zh-TW" altLang="en-US" sz="1200" smtClean="0">
                <a:solidFill>
                  <a:srgbClr val="898989"/>
                </a:solidFill>
              </a:rPr>
              <a:pPr eaLnBrk="1" hangingPunct="1">
                <a:spcBef>
                  <a:spcPct val="0"/>
                </a:spcBef>
                <a:buFontTx/>
                <a:buNone/>
              </a:pPr>
              <a:t>91</a:t>
            </a:fld>
            <a:endParaRPr lang="zh-TW" altLang="en-US" sz="1200" smtClean="0">
              <a:solidFill>
                <a:srgbClr val="898989"/>
              </a:solidFill>
            </a:endParaRPr>
          </a:p>
        </p:txBody>
      </p:sp>
    </p:spTree>
    <p:extLst>
      <p:ext uri="{BB962C8B-B14F-4D97-AF65-F5344CB8AC3E}">
        <p14:creationId xmlns:p14="http://schemas.microsoft.com/office/powerpoint/2010/main" val="9450806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457200" y="0"/>
            <a:ext cx="8229600" cy="981075"/>
          </a:xfrm>
        </p:spPr>
        <p:txBody>
          <a:bodyPr/>
          <a:lstStyle/>
          <a:p>
            <a:r>
              <a:rPr lang="en-US" altLang="en-US" sz="2800">
                <a:solidFill>
                  <a:srgbClr val="4F81BD"/>
                </a:solidFill>
                <a:latin typeface="Calibri" charset="0"/>
                <a:ea typeface="標楷體" charset="-120"/>
              </a:rPr>
              <a:t>Recursive Deep Models for Semantic Compositionality Over a Sentiment Treebank</a:t>
            </a:r>
          </a:p>
        </p:txBody>
      </p:sp>
      <p:sp>
        <p:nvSpPr>
          <p:cNvPr id="962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C1CB11D3-5F0C-FC41-9145-63E30E48CB65}" type="slidenum">
              <a:rPr kumimoji="0" lang="zh-TW" altLang="en-US" sz="1200">
                <a:solidFill>
                  <a:srgbClr val="898989"/>
                </a:solidFill>
                <a:latin typeface="Calibri" charset="0"/>
              </a:rPr>
              <a:pPr eaLnBrk="1" hangingPunct="1"/>
              <a:t>92</a:t>
            </a:fld>
            <a:endParaRPr kumimoji="0" lang="zh-TW" altLang="en-US" sz="1200">
              <a:solidFill>
                <a:srgbClr val="898989"/>
              </a:solidFill>
              <a:latin typeface="Calibri" charset="0"/>
            </a:endParaRPr>
          </a:p>
        </p:txBody>
      </p:sp>
      <p:pic>
        <p:nvPicPr>
          <p:cNvPr id="96259"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0113" y="1069975"/>
            <a:ext cx="7129462"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spTree>
    <p:extLst>
      <p:ext uri="{BB962C8B-B14F-4D97-AF65-F5344CB8AC3E}">
        <p14:creationId xmlns:p14="http://schemas.microsoft.com/office/powerpoint/2010/main" val="14067005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0" y="0"/>
            <a:ext cx="9144000" cy="1268413"/>
          </a:xfrm>
        </p:spPr>
        <p:txBody>
          <a:bodyPr/>
          <a:lstStyle/>
          <a:p>
            <a:r>
              <a:rPr lang="en-US" altLang="en-US" sz="4000">
                <a:solidFill>
                  <a:schemeClr val="accent1"/>
                </a:solidFill>
                <a:latin typeface="Calibri" charset="0"/>
                <a:ea typeface="標楷體" charset="-120"/>
              </a:rPr>
              <a:t> Recursive Neural Tensor Network (RNTN)</a:t>
            </a:r>
          </a:p>
        </p:txBody>
      </p:sp>
      <p:sp>
        <p:nvSpPr>
          <p:cNvPr id="972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300D3250-FC40-664A-A04B-D748256413B7}" type="slidenum">
              <a:rPr kumimoji="0" lang="zh-TW" altLang="en-US" sz="1200">
                <a:solidFill>
                  <a:srgbClr val="898989"/>
                </a:solidFill>
                <a:latin typeface="Calibri" charset="0"/>
              </a:rPr>
              <a:pPr eaLnBrk="1" hangingPunct="1"/>
              <a:t>93</a:t>
            </a:fld>
            <a:endParaRPr kumimoji="0" lang="zh-TW" altLang="en-US" sz="1200">
              <a:solidFill>
                <a:srgbClr val="898989"/>
              </a:solidFill>
              <a:latin typeface="Calibri" charset="0"/>
            </a:endParaRPr>
          </a:p>
        </p:txBody>
      </p:sp>
      <p:sp>
        <p:nvSpPr>
          <p:cNvPr id="5" name="Rectangle 4"/>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pic>
        <p:nvPicPr>
          <p:cNvPr id="9728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0825" y="1143000"/>
            <a:ext cx="8677275"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67402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457200" y="0"/>
            <a:ext cx="8229600" cy="1412875"/>
          </a:xfrm>
        </p:spPr>
        <p:txBody>
          <a:bodyPr/>
          <a:lstStyle/>
          <a:p>
            <a:r>
              <a:rPr lang="en-US" altLang="en-US">
                <a:solidFill>
                  <a:srgbClr val="4F81BD"/>
                </a:solidFill>
                <a:latin typeface="Calibri" charset="0"/>
                <a:ea typeface="標楷體" charset="-120"/>
              </a:rPr>
              <a:t> Recursive Neural Network (RNN) </a:t>
            </a:r>
            <a:br>
              <a:rPr lang="en-US" altLang="en-US">
                <a:solidFill>
                  <a:srgbClr val="4F81BD"/>
                </a:solidFill>
                <a:latin typeface="Calibri" charset="0"/>
                <a:ea typeface="標楷體" charset="-120"/>
              </a:rPr>
            </a:br>
            <a:r>
              <a:rPr lang="en-US" altLang="en-US">
                <a:solidFill>
                  <a:srgbClr val="4F81BD"/>
                </a:solidFill>
                <a:latin typeface="Calibri" charset="0"/>
                <a:ea typeface="標楷體" charset="-120"/>
              </a:rPr>
              <a:t>models for sentiment</a:t>
            </a:r>
          </a:p>
        </p:txBody>
      </p:sp>
      <p:sp>
        <p:nvSpPr>
          <p:cNvPr id="1034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1BC81350-C169-2E46-AF07-15492C977653}" type="slidenum">
              <a:rPr kumimoji="0" lang="zh-TW" altLang="en-US" sz="1200">
                <a:solidFill>
                  <a:srgbClr val="898989"/>
                </a:solidFill>
                <a:latin typeface="Calibri" charset="0"/>
              </a:rPr>
              <a:pPr eaLnBrk="1" hangingPunct="1"/>
              <a:t>94</a:t>
            </a:fld>
            <a:endParaRPr kumimoji="0" lang="zh-TW" altLang="en-US" sz="1200">
              <a:solidFill>
                <a:srgbClr val="898989"/>
              </a:solidFill>
              <a:latin typeface="Calibri" charset="0"/>
            </a:endParaRPr>
          </a:p>
        </p:txBody>
      </p:sp>
      <p:pic>
        <p:nvPicPr>
          <p:cNvPr id="103427"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6013" y="1484313"/>
            <a:ext cx="6824662"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spTree>
    <p:extLst>
      <p:ext uri="{BB962C8B-B14F-4D97-AF65-F5344CB8AC3E}">
        <p14:creationId xmlns:p14="http://schemas.microsoft.com/office/powerpoint/2010/main" val="199023508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a:xfrm>
            <a:off x="457200" y="44450"/>
            <a:ext cx="8229600" cy="1296988"/>
          </a:xfrm>
        </p:spPr>
        <p:txBody>
          <a:bodyPr/>
          <a:lstStyle/>
          <a:p>
            <a:r>
              <a:rPr lang="en-US" altLang="en-US">
                <a:solidFill>
                  <a:srgbClr val="4F81BD"/>
                </a:solidFill>
                <a:latin typeface="Calibri" charset="0"/>
                <a:ea typeface="標楷體" charset="-120"/>
              </a:rPr>
              <a:t>Recursive Neural Tensor Network</a:t>
            </a:r>
            <a:br>
              <a:rPr lang="en-US" altLang="en-US">
                <a:solidFill>
                  <a:srgbClr val="4F81BD"/>
                </a:solidFill>
                <a:latin typeface="Calibri" charset="0"/>
                <a:ea typeface="標楷體" charset="-120"/>
              </a:rPr>
            </a:br>
            <a:r>
              <a:rPr lang="en-US" altLang="en-US">
                <a:solidFill>
                  <a:srgbClr val="4F81BD"/>
                </a:solidFill>
                <a:latin typeface="Calibri" charset="0"/>
                <a:ea typeface="標楷體" charset="-120"/>
              </a:rPr>
              <a:t>(RNTN)</a:t>
            </a:r>
          </a:p>
        </p:txBody>
      </p:sp>
      <p:sp>
        <p:nvSpPr>
          <p:cNvPr id="1044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64F6F3C0-5112-1C43-A380-071180D94338}" type="slidenum">
              <a:rPr kumimoji="0" lang="zh-TW" altLang="en-US" sz="1200">
                <a:solidFill>
                  <a:srgbClr val="898989"/>
                </a:solidFill>
                <a:latin typeface="Calibri" charset="0"/>
              </a:rPr>
              <a:pPr eaLnBrk="1" hangingPunct="1"/>
              <a:t>95</a:t>
            </a:fld>
            <a:endParaRPr kumimoji="0" lang="zh-TW" altLang="en-US" sz="1200">
              <a:solidFill>
                <a:srgbClr val="898989"/>
              </a:solidFill>
              <a:latin typeface="Calibri" charset="0"/>
            </a:endParaRPr>
          </a:p>
        </p:txBody>
      </p:sp>
      <p:pic>
        <p:nvPicPr>
          <p:cNvPr id="104451"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8175" y="1355725"/>
            <a:ext cx="532765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spTree>
    <p:extLst>
      <p:ext uri="{BB962C8B-B14F-4D97-AF65-F5344CB8AC3E}">
        <p14:creationId xmlns:p14="http://schemas.microsoft.com/office/powerpoint/2010/main" val="6757711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457200" y="274638"/>
            <a:ext cx="8229600" cy="6249987"/>
          </a:xfrm>
        </p:spPr>
        <p:txBody>
          <a:bodyPr/>
          <a:lstStyle/>
          <a:p>
            <a:r>
              <a:rPr lang="en-US" altLang="en-US">
                <a:latin typeface="Calibri" charset="0"/>
                <a:ea typeface="標楷體" charset="-120"/>
              </a:rPr>
              <a:t>Roger Dodger is one of the </a:t>
            </a:r>
            <a:r>
              <a:rPr lang="en-US" altLang="en-US">
                <a:solidFill>
                  <a:srgbClr val="FF0000"/>
                </a:solidFill>
                <a:latin typeface="Calibri" charset="0"/>
                <a:ea typeface="標楷體" charset="-120"/>
              </a:rPr>
              <a:t>most</a:t>
            </a:r>
            <a:r>
              <a:rPr lang="en-US" altLang="en-US">
                <a:latin typeface="Calibri" charset="0"/>
                <a:ea typeface="標楷體" charset="-120"/>
              </a:rPr>
              <a:t> compelling variations on this theme.</a:t>
            </a:r>
            <a:br>
              <a:rPr lang="en-US" altLang="en-US">
                <a:latin typeface="Calibri" charset="0"/>
                <a:ea typeface="標楷體" charset="-120"/>
              </a:rPr>
            </a:br>
            <a:r>
              <a:rPr lang="en-US" altLang="en-US">
                <a:latin typeface="Calibri" charset="0"/>
                <a:ea typeface="標楷體" charset="-120"/>
              </a:rPr>
              <a:t/>
            </a:r>
            <a:br>
              <a:rPr lang="en-US" altLang="en-US">
                <a:latin typeface="Calibri" charset="0"/>
                <a:ea typeface="標楷體" charset="-120"/>
              </a:rPr>
            </a:br>
            <a:r>
              <a:rPr lang="en-US" altLang="en-US">
                <a:latin typeface="Calibri" charset="0"/>
                <a:ea typeface="標楷體" charset="-120"/>
              </a:rPr>
              <a:t/>
            </a:r>
            <a:br>
              <a:rPr lang="en-US" altLang="en-US">
                <a:latin typeface="Calibri" charset="0"/>
                <a:ea typeface="標楷體" charset="-120"/>
              </a:rPr>
            </a:br>
            <a:r>
              <a:rPr lang="en-US" altLang="en-US">
                <a:latin typeface="Calibri" charset="0"/>
                <a:ea typeface="標楷體" charset="-120"/>
              </a:rPr>
              <a:t>Roger Dodger is one of the </a:t>
            </a:r>
            <a:r>
              <a:rPr lang="en-US" altLang="en-US">
                <a:solidFill>
                  <a:srgbClr val="FF0000"/>
                </a:solidFill>
                <a:latin typeface="Calibri" charset="0"/>
                <a:ea typeface="標楷體" charset="-120"/>
              </a:rPr>
              <a:t>least</a:t>
            </a:r>
            <a:r>
              <a:rPr lang="en-US" altLang="en-US">
                <a:latin typeface="Calibri" charset="0"/>
                <a:ea typeface="標楷體" charset="-120"/>
              </a:rPr>
              <a:t> compelling variations on this theme.</a:t>
            </a:r>
          </a:p>
        </p:txBody>
      </p:sp>
      <p:sp>
        <p:nvSpPr>
          <p:cNvPr id="1054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3D0CA68D-357F-E24E-AC45-0E68FAF45082}" type="slidenum">
              <a:rPr kumimoji="0" lang="zh-TW" altLang="en-US" sz="1200">
                <a:solidFill>
                  <a:srgbClr val="898989"/>
                </a:solidFill>
                <a:latin typeface="Calibri" charset="0"/>
              </a:rPr>
              <a:pPr eaLnBrk="1" hangingPunct="1"/>
              <a:t>96</a:t>
            </a:fld>
            <a:endParaRPr kumimoji="0" lang="zh-TW" altLang="en-US" sz="1200">
              <a:solidFill>
                <a:srgbClr val="898989"/>
              </a:solidFill>
              <a:latin typeface="Calibri" charset="0"/>
            </a:endParaRPr>
          </a:p>
        </p:txBody>
      </p:sp>
      <p:sp>
        <p:nvSpPr>
          <p:cNvPr id="6" name="Rectangle 5"/>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spTree>
    <p:extLst>
      <p:ext uri="{BB962C8B-B14F-4D97-AF65-F5344CB8AC3E}">
        <p14:creationId xmlns:p14="http://schemas.microsoft.com/office/powerpoint/2010/main" val="17916212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457200" y="0"/>
            <a:ext cx="8229600" cy="908050"/>
          </a:xfrm>
        </p:spPr>
        <p:txBody>
          <a:bodyPr/>
          <a:lstStyle/>
          <a:p>
            <a:r>
              <a:rPr lang="en-US" altLang="en-US">
                <a:solidFill>
                  <a:schemeClr val="accent1"/>
                </a:solidFill>
                <a:latin typeface="Calibri" charset="0"/>
                <a:ea typeface="標楷體" charset="-120"/>
              </a:rPr>
              <a:t>RNTN for Sentiment Analysis</a:t>
            </a:r>
          </a:p>
        </p:txBody>
      </p:sp>
      <p:sp>
        <p:nvSpPr>
          <p:cNvPr id="1064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037A2BEE-E810-C744-A935-4409564E13B2}" type="slidenum">
              <a:rPr kumimoji="0" lang="zh-TW" altLang="en-US" sz="1200">
                <a:solidFill>
                  <a:srgbClr val="898989"/>
                </a:solidFill>
                <a:latin typeface="Calibri" charset="0"/>
              </a:rPr>
              <a:pPr eaLnBrk="1" hangingPunct="1"/>
              <a:t>97</a:t>
            </a:fld>
            <a:endParaRPr kumimoji="0" lang="zh-TW" altLang="en-US" sz="1200">
              <a:solidFill>
                <a:srgbClr val="898989"/>
              </a:solidFill>
              <a:latin typeface="Calibri" charset="0"/>
            </a:endParaRPr>
          </a:p>
        </p:txBody>
      </p:sp>
      <p:pic>
        <p:nvPicPr>
          <p:cNvPr id="106499"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908050"/>
            <a:ext cx="79756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sp>
        <p:nvSpPr>
          <p:cNvPr id="106501" name="Rectangle 7"/>
          <p:cNvSpPr>
            <a:spLocks noChangeArrowheads="1"/>
          </p:cNvSpPr>
          <p:nvPr/>
        </p:nvSpPr>
        <p:spPr bwMode="auto">
          <a:xfrm>
            <a:off x="323850" y="6021388"/>
            <a:ext cx="8388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en-US" sz="2000"/>
              <a:t>Roger Dodger is one of the </a:t>
            </a:r>
            <a:r>
              <a:rPr lang="en-US" altLang="en-US" sz="2000">
                <a:solidFill>
                  <a:srgbClr val="FF0000"/>
                </a:solidFill>
              </a:rPr>
              <a:t>most</a:t>
            </a:r>
            <a:r>
              <a:rPr lang="en-US" altLang="en-US" sz="2000"/>
              <a:t> compelling variations on this theme.</a:t>
            </a:r>
          </a:p>
        </p:txBody>
      </p:sp>
    </p:spTree>
    <p:extLst>
      <p:ext uri="{BB962C8B-B14F-4D97-AF65-F5344CB8AC3E}">
        <p14:creationId xmlns:p14="http://schemas.microsoft.com/office/powerpoint/2010/main" val="19105711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183BC7A6-BA76-B448-B485-FEDE3414E94D}" type="slidenum">
              <a:rPr kumimoji="0" lang="zh-TW" altLang="en-US" sz="1200">
                <a:solidFill>
                  <a:srgbClr val="898989"/>
                </a:solidFill>
                <a:latin typeface="Calibri" charset="0"/>
              </a:rPr>
              <a:pPr eaLnBrk="1" hangingPunct="1"/>
              <a:t>98</a:t>
            </a:fld>
            <a:endParaRPr kumimoji="0" lang="zh-TW" altLang="en-US" sz="1200">
              <a:solidFill>
                <a:srgbClr val="898989"/>
              </a:solidFill>
              <a:latin typeface="Calibri" charset="0"/>
            </a:endParaRPr>
          </a:p>
        </p:txBody>
      </p:sp>
      <p:pic>
        <p:nvPicPr>
          <p:cNvPr id="107522"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836613"/>
            <a:ext cx="7716838"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sp>
        <p:nvSpPr>
          <p:cNvPr id="107524" name="Rectangle 6"/>
          <p:cNvSpPr>
            <a:spLocks noChangeArrowheads="1"/>
          </p:cNvSpPr>
          <p:nvPr/>
        </p:nvSpPr>
        <p:spPr bwMode="auto">
          <a:xfrm>
            <a:off x="539750" y="5981700"/>
            <a:ext cx="8208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en-US" sz="2000"/>
              <a:t>Roger Dodger is one of the </a:t>
            </a:r>
            <a:r>
              <a:rPr lang="en-US" altLang="en-US" sz="2000">
                <a:solidFill>
                  <a:srgbClr val="FF0000"/>
                </a:solidFill>
              </a:rPr>
              <a:t>least</a:t>
            </a:r>
            <a:r>
              <a:rPr lang="en-US" altLang="en-US" sz="2000"/>
              <a:t> compelling variations on this theme.</a:t>
            </a:r>
          </a:p>
        </p:txBody>
      </p:sp>
      <p:sp>
        <p:nvSpPr>
          <p:cNvPr id="107525" name="Title 1"/>
          <p:cNvSpPr>
            <a:spLocks noGrp="1"/>
          </p:cNvSpPr>
          <p:nvPr>
            <p:ph type="title"/>
          </p:nvPr>
        </p:nvSpPr>
        <p:spPr>
          <a:xfrm>
            <a:off x="457200" y="0"/>
            <a:ext cx="8229600" cy="908050"/>
          </a:xfrm>
        </p:spPr>
        <p:txBody>
          <a:bodyPr/>
          <a:lstStyle/>
          <a:p>
            <a:r>
              <a:rPr lang="en-US" altLang="en-US">
                <a:solidFill>
                  <a:schemeClr val="accent1"/>
                </a:solidFill>
                <a:latin typeface="Calibri" charset="0"/>
                <a:ea typeface="標楷體" charset="-120"/>
              </a:rPr>
              <a:t>RNTN for Sentiment Analysis</a:t>
            </a:r>
          </a:p>
        </p:txBody>
      </p:sp>
    </p:spTree>
    <p:extLst>
      <p:ext uri="{BB962C8B-B14F-4D97-AF65-F5344CB8AC3E}">
        <p14:creationId xmlns:p14="http://schemas.microsoft.com/office/powerpoint/2010/main" val="17937440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457200" y="44450"/>
            <a:ext cx="8229600" cy="1584325"/>
          </a:xfrm>
        </p:spPr>
        <p:txBody>
          <a:bodyPr/>
          <a:lstStyle/>
          <a:p>
            <a:r>
              <a:rPr lang="en-US" altLang="en-US" sz="3200">
                <a:solidFill>
                  <a:srgbClr val="4F81BD"/>
                </a:solidFill>
                <a:latin typeface="Calibri" charset="0"/>
                <a:ea typeface="標楷體" charset="-120"/>
              </a:rPr>
              <a:t> Accuracy for fine grained (5-class) </a:t>
            </a:r>
            <a:br>
              <a:rPr lang="en-US" altLang="en-US" sz="3200">
                <a:solidFill>
                  <a:srgbClr val="4F81BD"/>
                </a:solidFill>
                <a:latin typeface="Calibri" charset="0"/>
                <a:ea typeface="標楷體" charset="-120"/>
              </a:rPr>
            </a:br>
            <a:r>
              <a:rPr lang="en-US" altLang="en-US" sz="3200">
                <a:solidFill>
                  <a:srgbClr val="4F81BD"/>
                </a:solidFill>
                <a:latin typeface="Calibri" charset="0"/>
                <a:ea typeface="標楷體" charset="-120"/>
              </a:rPr>
              <a:t>and binary predictions </a:t>
            </a:r>
            <a:br>
              <a:rPr lang="en-US" altLang="en-US" sz="3200">
                <a:solidFill>
                  <a:srgbClr val="4F81BD"/>
                </a:solidFill>
                <a:latin typeface="Calibri" charset="0"/>
                <a:ea typeface="標楷體" charset="-120"/>
              </a:rPr>
            </a:br>
            <a:r>
              <a:rPr lang="en-US" altLang="en-US" sz="3200">
                <a:solidFill>
                  <a:srgbClr val="4F81BD"/>
                </a:solidFill>
                <a:latin typeface="Calibri" charset="0"/>
                <a:ea typeface="標楷體" charset="-120"/>
              </a:rPr>
              <a:t>at the sentence level (root) and for all nodes</a:t>
            </a:r>
          </a:p>
        </p:txBody>
      </p:sp>
      <p:sp>
        <p:nvSpPr>
          <p:cNvPr id="1085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33B17019-84E4-BE49-9F12-B6083552F73D}" type="slidenum">
              <a:rPr kumimoji="0" lang="zh-TW" altLang="en-US" sz="1200">
                <a:solidFill>
                  <a:srgbClr val="898989"/>
                </a:solidFill>
                <a:latin typeface="Calibri" charset="0"/>
              </a:rPr>
              <a:pPr eaLnBrk="1" hangingPunct="1"/>
              <a:t>99</a:t>
            </a:fld>
            <a:endParaRPr kumimoji="0" lang="zh-TW" altLang="en-US" sz="1200">
              <a:solidFill>
                <a:srgbClr val="898989"/>
              </a:solidFill>
              <a:latin typeface="Calibri" charset="0"/>
            </a:endParaRPr>
          </a:p>
        </p:txBody>
      </p:sp>
      <p:pic>
        <p:nvPicPr>
          <p:cNvPr id="108547"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1700213"/>
            <a:ext cx="84391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27088" y="6396038"/>
            <a:ext cx="7200900" cy="461962"/>
          </a:xfrm>
          <a:prstGeom prst="rect">
            <a:avLst/>
          </a:prstGeom>
        </p:spPr>
        <p:txBody>
          <a:bodyPr>
            <a:spAutoFit/>
          </a:bodyPr>
          <a:lstStyle/>
          <a:p>
            <a:pPr algn="ctr">
              <a:defRPr/>
            </a:pPr>
            <a:r>
              <a:rPr lang="en-US" sz="1200" dirty="0">
                <a:solidFill>
                  <a:schemeClr val="bg1">
                    <a:lumMod val="75000"/>
                  </a:schemeClr>
                </a:solidFill>
                <a:ea typeface="新細明體" charset="0"/>
                <a:cs typeface="新細明體" charset="0"/>
              </a:rPr>
              <a:t>Source: Richard </a:t>
            </a:r>
            <a:r>
              <a:rPr lang="en-US" sz="1200" dirty="0" err="1">
                <a:solidFill>
                  <a:schemeClr val="bg1">
                    <a:lumMod val="75000"/>
                  </a:schemeClr>
                </a:solidFill>
                <a:ea typeface="新細明體" charset="0"/>
                <a:cs typeface="新細明體" charset="0"/>
              </a:rPr>
              <a:t>Socher</a:t>
            </a:r>
            <a:r>
              <a:rPr lang="en-US" sz="1200" dirty="0">
                <a:solidFill>
                  <a:schemeClr val="bg1">
                    <a:lumMod val="75000"/>
                  </a:schemeClr>
                </a:solidFill>
                <a:ea typeface="新細明體" charset="0"/>
                <a:cs typeface="新細明體" charset="0"/>
              </a:rPr>
              <a:t> et al. (2013) "Recursive Deep Models for Semantic Compositionality Over a Sentiment Treebank", EMNLP 2013</a:t>
            </a:r>
          </a:p>
        </p:txBody>
      </p:sp>
    </p:spTree>
    <p:extLst>
      <p:ext uri="{BB962C8B-B14F-4D97-AF65-F5344CB8AC3E}">
        <p14:creationId xmlns:p14="http://schemas.microsoft.com/office/powerpoint/2010/main" val="10811647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11892</TotalTime>
  <Words>9082</Words>
  <Application>Microsoft Macintosh PowerPoint</Application>
  <PresentationFormat>On-screen Show (4:3)</PresentationFormat>
  <Paragraphs>1693</Paragraphs>
  <Slides>210</Slides>
  <Notes>18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210</vt:i4>
      </vt:variant>
    </vt:vector>
  </HeadingPairs>
  <TitlesOfParts>
    <vt:vector size="223" baseType="lpstr">
      <vt:lpstr>Mangal</vt:lpstr>
      <vt:lpstr>MS PGothic</vt:lpstr>
      <vt:lpstr>ＭＳ Ｐゴシック</vt:lpstr>
      <vt:lpstr>新細明體</vt:lpstr>
      <vt:lpstr>標楷體</vt:lpstr>
      <vt:lpstr>Arial</vt:lpstr>
      <vt:lpstr>Arial Unicode MS</vt:lpstr>
      <vt:lpstr>Calibri</vt:lpstr>
      <vt:lpstr>Times New Roman</vt:lpstr>
      <vt:lpstr>Wingdings</vt:lpstr>
      <vt:lpstr>Office 佈景主題</vt:lpstr>
      <vt:lpstr>Equation</vt:lpstr>
      <vt:lpstr>方程式</vt:lpstr>
      <vt:lpstr>大數據行銷研究  Big Data Marketing Research</vt:lpstr>
      <vt:lpstr>PowerPoint Presentation</vt:lpstr>
      <vt:lpstr>PowerPoint Presentation</vt:lpstr>
      <vt:lpstr>PowerPoint Presentation</vt:lpstr>
      <vt:lpstr>Outline</vt:lpstr>
      <vt:lpstr>Sentiment Analysis</vt:lpstr>
      <vt:lpstr>Data Scientist 資料科學家</vt:lpstr>
      <vt:lpstr>Data Science vs.  Big Data vs. Data Analytics</vt:lpstr>
      <vt:lpstr>PowerPoint Presentation</vt:lpstr>
      <vt:lpstr>What are they used?</vt:lpstr>
      <vt:lpstr>Data Science What are the Skills Required?</vt:lpstr>
      <vt:lpstr>PowerPoint Presentation</vt:lpstr>
      <vt:lpstr>Internet Evolution Internet of People (IoP): Social Media Internet of Things (IoT): Machine to Machine</vt:lpstr>
      <vt:lpstr>Social Media</vt:lpstr>
      <vt:lpstr>Emotions</vt:lpstr>
      <vt:lpstr>Example of Opinion: review segment on iPhone</vt:lpstr>
      <vt:lpstr>PowerPoint Presentation</vt:lpstr>
      <vt:lpstr>How consumers  think, feel, and act </vt:lpstr>
      <vt:lpstr>Emotions</vt:lpstr>
      <vt:lpstr>Maslow’s Hierarchy of Needs</vt:lpstr>
      <vt:lpstr>Maslow’s hierarchy of human needs  (Maslow, 1943)</vt:lpstr>
      <vt:lpstr>PowerPoint Presentation</vt:lpstr>
      <vt:lpstr>Social Media Hierarchy of Needs</vt:lpstr>
      <vt:lpstr>PowerPoint Presentation</vt:lpstr>
      <vt:lpstr>The Social Feedback Cycle Consumer Behavior on Social Media</vt:lpstr>
      <vt:lpstr>The New Customer Influence Path</vt:lpstr>
      <vt:lpstr>Architectures of  Sentiment Analytics</vt:lpstr>
      <vt:lpstr>Bing Liu (2015),  Sentiment Analysis:  Mining Opinions, Sentiments, and Emotions,  Cambridge University Press</vt:lpstr>
      <vt:lpstr>Sentiment Analysis and  Opinion Mining</vt:lpstr>
      <vt:lpstr>Research Area of Opinion Mining</vt:lpstr>
      <vt:lpstr>Sentiment Analysis</vt:lpstr>
      <vt:lpstr>Applications of Sentiment Analysis</vt:lpstr>
      <vt:lpstr>Sentiment detection</vt:lpstr>
      <vt:lpstr>Problem statement of  Opinion Mining</vt:lpstr>
      <vt:lpstr>What is an opinion?</vt:lpstr>
      <vt:lpstr>Entity and aspect/feature level</vt:lpstr>
      <vt:lpstr>Two main types of opinions</vt:lpstr>
      <vt:lpstr>Subjective and Objective</vt:lpstr>
      <vt:lpstr>Sentiment Analysis vs. Subjectivity Analysis</vt:lpstr>
      <vt:lpstr>A (regular) opinion</vt:lpstr>
      <vt:lpstr>Entity and aspect</vt:lpstr>
      <vt:lpstr>Opinion Definition</vt:lpstr>
      <vt:lpstr>Terminologies</vt:lpstr>
      <vt:lpstr>Subjectivity and Emotion</vt:lpstr>
      <vt:lpstr>Classification Based on  Supervised Learning</vt:lpstr>
      <vt:lpstr>Opinion words in  Sentiment classification</vt:lpstr>
      <vt:lpstr>Features in Opinion Mining</vt:lpstr>
      <vt:lpstr>Sentiment Analysis</vt:lpstr>
      <vt:lpstr>Sentiment Classification Techniques</vt:lpstr>
      <vt:lpstr>Sentiment Analysis Architecture </vt:lpstr>
      <vt:lpstr>Sentiment Classification Based on Emoticons </vt:lpstr>
      <vt:lpstr>Lexicon-Based Model</vt:lpstr>
      <vt:lpstr>Sentiment Analysis Tasks</vt:lpstr>
      <vt:lpstr>Levels of Sentiment Analysis </vt:lpstr>
      <vt:lpstr>Levels of Sentiment Analysis </vt:lpstr>
      <vt:lpstr>A Brief Summary of Sentiment Analysis Methods</vt:lpstr>
      <vt:lpstr>Word-of-Mouth (WOM)</vt:lpstr>
      <vt:lpstr>PowerPoint Presentation</vt:lpstr>
      <vt:lpstr>Conversion of text representation</vt:lpstr>
      <vt:lpstr>Example of SentiWordNet</vt:lpstr>
      <vt:lpstr>SenticNet</vt:lpstr>
      <vt:lpstr>Polarity Detection with SenticNet</vt:lpstr>
      <vt:lpstr>Polarity Detection with SenticNet</vt:lpstr>
      <vt:lpstr>Polarity Detection with SenticNet</vt:lpstr>
      <vt:lpstr>Polarity Detection with SenticNet</vt:lpstr>
      <vt:lpstr>Polarity Detection with SenticNet</vt:lpstr>
      <vt:lpstr>Evaluation of  Text Mining and Sentiment Analysis</vt:lpstr>
      <vt:lpstr>Accuracy  Precision</vt:lpstr>
      <vt:lpstr>PowerPoint Presentation</vt:lpstr>
      <vt:lpstr>Accuracy vs. Precision</vt:lpstr>
      <vt:lpstr>Accuracy vs. Precision</vt:lpstr>
      <vt:lpstr>Accuracy vs. Precision</vt:lpstr>
      <vt:lpstr>Accuracy of Classification Models</vt:lpstr>
      <vt:lpstr>Estimation Methodologies for Classification</vt:lpstr>
      <vt:lpstr>Estimation Methodologies for Classification</vt:lpstr>
      <vt:lpstr>Estimation Methodologies for Classification – ROC Curve</vt:lpstr>
      <vt:lpstr>Sensitivity  Specificity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LeCun, Yann,  Yoshua Bengio,  and Geoffrey Hinton.  "Deep learning."  Nature 521, no. 7553 (2015): 436-444. </vt:lpstr>
      <vt:lpstr>PowerPoint Presentation</vt:lpstr>
      <vt:lpstr>Sebastian Raschka (2015),  Python Machine Learning,  Packt Publishing</vt:lpstr>
      <vt:lpstr>Sunila Gollapudi (2016),  Practical Machine Learning,  Packt Publishing</vt:lpstr>
      <vt:lpstr>Machine Learning Models</vt:lpstr>
      <vt:lpstr>Deep Learning Intelligence from Big Data</vt:lpstr>
      <vt:lpstr>Deep Learning for  Sentiment Analytics</vt:lpstr>
      <vt:lpstr>Recursive Deep Models for Semantic Compositionality Over a Sentiment Treebank</vt:lpstr>
      <vt:lpstr> Recursive Neural Tensor Network (RNTN)</vt:lpstr>
      <vt:lpstr> Recursive Neural Network (RNN)  models for sentiment</vt:lpstr>
      <vt:lpstr>Recursive Neural Tensor Network (RNTN)</vt:lpstr>
      <vt:lpstr>Roger Dodger is one of the most compelling variations on this theme.   Roger Dodger is one of the least compelling variations on this theme.</vt:lpstr>
      <vt:lpstr>RNTN for Sentiment Analysis</vt:lpstr>
      <vt:lpstr>RNTN for Sentiment Analysis</vt:lpstr>
      <vt:lpstr> Accuracy for fine grained (5-class)  and binary predictions  at the sentence level (root) and for all nodes</vt:lpstr>
      <vt:lpstr> Accuracy of negation detection</vt:lpstr>
      <vt:lpstr>Long Short-Term Memory (LSTM)</vt:lpstr>
      <vt:lpstr>Deep Learning  for Sentiment Analysis  CNN RNTN LSTM</vt:lpstr>
      <vt:lpstr>Performance Comparison of  Sentiment Analysis Methods</vt:lpstr>
      <vt:lpstr>Kumar Ravi and Vadlamani Ravi (2015),  "A survey on opinion mining and sentiment analysis:  tasks, approaches and applications."  Knowledge-Based Systems,  89, pp.14-46</vt:lpstr>
      <vt:lpstr>PowerPoint Presentation</vt:lpstr>
      <vt:lpstr>Sentiment Classification Accuracy</vt:lpstr>
      <vt:lpstr>Sentiment Classification Accuracy</vt:lpstr>
      <vt:lpstr>Sentiment Classification Accuracy</vt:lpstr>
      <vt:lpstr>Techniques for Sentiment Analysis</vt:lpstr>
      <vt:lpstr>Sentiment Analysis Articles  in Journals (2002-2014)</vt:lpstr>
      <vt:lpstr>Publicly Available Datasets  for Sentiment Analysis</vt:lpstr>
      <vt:lpstr>Sentiment Analysis Datasets</vt:lpstr>
      <vt:lpstr>Sentiment Analysis Dictionary</vt:lpstr>
      <vt:lpstr>Summary of reviewed articles</vt:lpstr>
      <vt:lpstr>Summary of reviewed articles</vt:lpstr>
      <vt:lpstr>PowerPoint Presentation</vt:lpstr>
      <vt:lpstr>PowerPoint Presentation</vt:lpstr>
      <vt:lpstr>PowerPoint Presentation</vt:lpstr>
      <vt:lpstr>Social Media Monitoring/Analysis</vt:lpstr>
      <vt:lpstr>Existing Tools  (“Social Media Monitoring/Analysis")</vt:lpstr>
      <vt:lpstr>Word-of-mouth Voice of the Customer</vt:lpstr>
      <vt:lpstr>PowerPoint Presentation</vt:lpstr>
      <vt:lpstr>PowerPoint Presentation</vt:lpstr>
      <vt:lpstr>http://www.radian6.com/</vt:lpstr>
      <vt:lpstr>http://www.sas.com/software/customer-intelligence/social-media-analytics/</vt:lpstr>
      <vt:lpstr>http://www.tweetfeel.com</vt:lpstr>
      <vt:lpstr>eLand</vt:lpstr>
      <vt:lpstr>OpView</vt:lpstr>
      <vt:lpstr>http://www.i-buzz.com.tw/</vt:lpstr>
      <vt:lpstr>Resources of  Opinion Mining</vt:lpstr>
      <vt:lpstr>Datasets of Opinion Mining</vt:lpstr>
      <vt:lpstr>Lexical Resources of Opinion Mining</vt:lpstr>
      <vt:lpstr>Sentiment Analysis Resources </vt:lpstr>
      <vt:lpstr>NLP Toolkits</vt:lpstr>
      <vt:lpstr>Annotated corpora for opinion mining</vt:lpstr>
      <vt:lpstr>Sentiment lexicons for opinion mining</vt:lpstr>
      <vt:lpstr>Example of SentiWordNet</vt:lpstr>
      <vt:lpstr>《知網》情感分析用詞語集（beta版）</vt:lpstr>
      <vt:lpstr>中文情感分析用詞語集</vt:lpstr>
      <vt:lpstr>中文情感分析用詞語集</vt:lpstr>
      <vt:lpstr>中文情感分析用詞語集</vt:lpstr>
      <vt:lpstr>中文情感分析用詞語集</vt:lpstr>
      <vt:lpstr>Opinion Spam Detection</vt:lpstr>
      <vt:lpstr>Opinion Spam Detection</vt:lpstr>
      <vt:lpstr>Opinion Spamming</vt:lpstr>
      <vt:lpstr>Forms of Opinion spam </vt:lpstr>
      <vt:lpstr>Fake Review Detection</vt:lpstr>
      <vt:lpstr>Professional Fake Review Writing Services  (some Reputation Management companies)</vt:lpstr>
      <vt:lpstr>PowerPoint Presentation</vt:lpstr>
      <vt:lpstr>PowerPoint Presentation</vt:lpstr>
      <vt:lpstr>PowerPoint Presentation</vt:lpstr>
      <vt:lpstr>Papers on Opinion Spam Detection </vt:lpstr>
      <vt:lpstr>Papers on Opinion Spam Detection </vt:lpstr>
      <vt:lpstr>Text Mining and Analytics Technology</vt:lpstr>
      <vt:lpstr>Text  Mining Techniques </vt:lpstr>
      <vt:lpstr>Natural Language Processing (NLP) </vt:lpstr>
      <vt:lpstr>Text Mining</vt:lpstr>
      <vt:lpstr>Web Mining and  Social Networking</vt:lpstr>
      <vt:lpstr>Mining the Social Web:  Analyzing Data from Facebook, Twitter, LinkedIn, and Other Social Media Sites</vt:lpstr>
      <vt:lpstr>Web Data Mining:  Exploring Hyperlinks, Contents, and Usage Data</vt:lpstr>
      <vt:lpstr>Search Engines:  Information Retrieval in Practice</vt:lpstr>
      <vt:lpstr>Christopher D. Manning and Hinrich Schütze (1999), Foundations of  Statistical Natural Language Processing,  The MIT Press</vt:lpstr>
      <vt:lpstr>Steven Bird, Ewan Klein and Edward Loper (2009),  Natural Language Processing with Python,  O'Reilly Media</vt:lpstr>
      <vt:lpstr>Natural Language Processing with Python – Analyzing Text with the Natural Language Toolkit</vt:lpstr>
      <vt:lpstr>Nitin Hardeniya (2015),  NLTK Essentials, Packt Publishing</vt:lpstr>
      <vt:lpstr>Text Mining (text data mining)</vt:lpstr>
      <vt:lpstr>Typical Text Mining Tasks</vt:lpstr>
      <vt:lpstr>Web Mining</vt:lpstr>
      <vt:lpstr>Text Mining Concepts</vt:lpstr>
      <vt:lpstr>Data Mining versus Text Mining</vt:lpstr>
      <vt:lpstr>Text Mining Concepts</vt:lpstr>
      <vt:lpstr>Text Mining Application Area</vt:lpstr>
      <vt:lpstr>Text Mining Terminology</vt:lpstr>
      <vt:lpstr>Text Mining Terminology</vt:lpstr>
      <vt:lpstr>Natural Language Processing (NLP)</vt:lpstr>
      <vt:lpstr>Natural Language Processing (NLP)</vt:lpstr>
      <vt:lpstr>Natural Language Processing (NLP)</vt:lpstr>
      <vt:lpstr>Natural Language Processing (NLP)</vt:lpstr>
      <vt:lpstr>NLP Task Categories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NER for News Article</vt:lpstr>
      <vt:lpstr>Stanford Named Entity Tagger (NER)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References</vt:lpstr>
      <vt:lpstr>References</vt:lpstr>
      <vt:lpstr>References</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大數據行銷研究 (Big Data Marketing Research)</dc:title>
  <dc:creator>myday</dc:creator>
  <cp:keywords>大數據行銷研究 (Big Data Marketing Research)</cp:keywords>
  <dc:description>Data Mining (資料探勘)</dc:description>
  <cp:lastModifiedBy>Microsoft Office User</cp:lastModifiedBy>
  <cp:revision>657</cp:revision>
  <dcterms:created xsi:type="dcterms:W3CDTF">2011-02-14T23:24:00Z</dcterms:created>
  <dcterms:modified xsi:type="dcterms:W3CDTF">2016-12-23T03:37:42Z</dcterms:modified>
</cp:coreProperties>
</file>