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848" r:id="rId2"/>
    <p:sldId id="832" r:id="rId3"/>
    <p:sldId id="942" r:id="rId4"/>
    <p:sldId id="943" r:id="rId5"/>
    <p:sldId id="1446" r:id="rId6"/>
    <p:sldId id="1447" r:id="rId7"/>
    <p:sldId id="1448" r:id="rId8"/>
    <p:sldId id="1449" r:id="rId9"/>
    <p:sldId id="1450" r:id="rId10"/>
    <p:sldId id="1451" r:id="rId11"/>
    <p:sldId id="1452" r:id="rId12"/>
    <p:sldId id="1453" r:id="rId13"/>
    <p:sldId id="1454" r:id="rId14"/>
    <p:sldId id="1455" r:id="rId15"/>
    <p:sldId id="1456" r:id="rId16"/>
    <p:sldId id="1457" r:id="rId17"/>
    <p:sldId id="1458" r:id="rId18"/>
    <p:sldId id="1459" r:id="rId19"/>
    <p:sldId id="1460" r:id="rId20"/>
    <p:sldId id="1461" r:id="rId21"/>
    <p:sldId id="1462" r:id="rId22"/>
    <p:sldId id="1463" r:id="rId23"/>
    <p:sldId id="1464" r:id="rId24"/>
    <p:sldId id="1465" r:id="rId25"/>
    <p:sldId id="1466" r:id="rId26"/>
    <p:sldId id="1467" r:id="rId27"/>
    <p:sldId id="1468" r:id="rId28"/>
    <p:sldId id="1469" r:id="rId29"/>
    <p:sldId id="1470" r:id="rId30"/>
    <p:sldId id="1471" r:id="rId31"/>
    <p:sldId id="1472" r:id="rId32"/>
    <p:sldId id="1473" r:id="rId33"/>
    <p:sldId id="1474" r:id="rId34"/>
    <p:sldId id="1475" r:id="rId35"/>
    <p:sldId id="1476" r:id="rId36"/>
    <p:sldId id="1477" r:id="rId37"/>
    <p:sldId id="1478" r:id="rId38"/>
    <p:sldId id="1479" r:id="rId39"/>
    <p:sldId id="1480" r:id="rId40"/>
    <p:sldId id="1481" r:id="rId41"/>
    <p:sldId id="1482" r:id="rId42"/>
    <p:sldId id="1483" r:id="rId43"/>
    <p:sldId id="1484" r:id="rId44"/>
    <p:sldId id="1485" r:id="rId45"/>
    <p:sldId id="1486" r:id="rId46"/>
    <p:sldId id="1487" r:id="rId47"/>
    <p:sldId id="1488" r:id="rId48"/>
    <p:sldId id="1489" r:id="rId49"/>
    <p:sldId id="1490" r:id="rId50"/>
    <p:sldId id="1491" r:id="rId51"/>
    <p:sldId id="1492" r:id="rId52"/>
    <p:sldId id="1493" r:id="rId53"/>
    <p:sldId id="1494" r:id="rId54"/>
    <p:sldId id="1495" r:id="rId55"/>
    <p:sldId id="1496" r:id="rId56"/>
    <p:sldId id="1497" r:id="rId57"/>
    <p:sldId id="1498" r:id="rId58"/>
    <p:sldId id="1499" r:id="rId59"/>
    <p:sldId id="1500" r:id="rId60"/>
    <p:sldId id="1501" r:id="rId61"/>
    <p:sldId id="1502" r:id="rId62"/>
    <p:sldId id="1503" r:id="rId63"/>
    <p:sldId id="1504" r:id="rId64"/>
    <p:sldId id="1505" r:id="rId65"/>
    <p:sldId id="1525" r:id="rId66"/>
    <p:sldId id="1519" r:id="rId67"/>
    <p:sldId id="1520" r:id="rId68"/>
    <p:sldId id="1521" r:id="rId69"/>
    <p:sldId id="1522" r:id="rId70"/>
    <p:sldId id="1523" r:id="rId71"/>
    <p:sldId id="1524" r:id="rId72"/>
    <p:sldId id="1526" r:id="rId73"/>
    <p:sldId id="1527" r:id="rId74"/>
    <p:sldId id="1528" r:id="rId75"/>
    <p:sldId id="1529" r:id="rId76"/>
    <p:sldId id="1530" r:id="rId77"/>
    <p:sldId id="1517" r:id="rId78"/>
  </p:sldIdLst>
  <p:sldSz cx="9144000" cy="6858000" type="screen4x3"/>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2" d="100"/>
          <a:sy n="72" d="100"/>
        </p:scale>
        <p:origin x="-1326" y="-102"/>
      </p:cViewPr>
      <p:guideLst>
        <p:guide orient="horz" pos="2160"/>
        <p:guide pos="2880"/>
      </p:guideLst>
    </p:cSldViewPr>
  </p:slideViewPr>
  <p:outlineViewPr>
    <p:cViewPr>
      <p:scale>
        <a:sx n="33" d="100"/>
        <a:sy n="33" d="100"/>
      </p:scale>
      <p:origin x="78" y="14448"/>
    </p:cViewPr>
  </p:outlineViewPr>
  <p:notesTextViewPr>
    <p:cViewPr>
      <p:scale>
        <a:sx n="100" d="100"/>
        <a:sy n="100" d="100"/>
      </p:scale>
      <p:origin x="0" y="0"/>
    </p:cViewPr>
  </p:notesTextViewPr>
  <p:notesViewPr>
    <p:cSldViewPr>
      <p:cViewPr varScale="1">
        <p:scale>
          <a:sx n="48" d="100"/>
          <a:sy n="48" d="100"/>
        </p:scale>
        <p:origin x="-136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TW" altLang="en-US"/>
          </a:p>
        </p:txBody>
      </p:sp>
      <p:sp>
        <p:nvSpPr>
          <p:cNvPr id="3" name="日期版面配置區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C72C0129-022D-401F-A52D-1F9820E15368}" type="datetimeFigureOut">
              <a:rPr lang="zh-TW" altLang="en-US"/>
              <a:pPr>
                <a:defRPr/>
              </a:pPr>
              <a:t>2016/11/3</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96E8DF6-B054-4FFE-89D0-5CFE4CCCCF61}" type="slidenum">
              <a:rPr lang="zh-TW" altLang="en-US"/>
              <a:pPr>
                <a:defRPr/>
              </a:pPr>
              <a:t>‹#›</a:t>
            </a:fld>
            <a:endParaRPr lang="zh-TW" altLang="en-US"/>
          </a:p>
        </p:txBody>
      </p:sp>
    </p:spTree>
    <p:extLst>
      <p:ext uri="{BB962C8B-B14F-4D97-AF65-F5344CB8AC3E}">
        <p14:creationId xmlns:p14="http://schemas.microsoft.com/office/powerpoint/2010/main" val="388286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3" name="日期版面配置區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kumimoji="0" sz="1300">
                <a:latin typeface="Calibri" pitchFamily="34" charset="0"/>
              </a:defRPr>
            </a:lvl1pPr>
          </a:lstStyle>
          <a:p>
            <a:pPr>
              <a:defRPr/>
            </a:pPr>
            <a:fld id="{398B6CEF-DEA6-4B03-93E6-02F71F0913F2}" type="datetimeFigureOut">
              <a:rPr lang="zh-TW" altLang="en-US"/>
              <a:pPr>
                <a:defRPr/>
              </a:pPr>
              <a:t>2016/11/3</a:t>
            </a:fld>
            <a:endParaRPr lang="zh-TW" altLang="en-US"/>
          </a:p>
        </p:txBody>
      </p:sp>
      <p:sp>
        <p:nvSpPr>
          <p:cNvPr id="4" name="投影片圖像版面配置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zh-TW" altLang="en-US" noProof="0" smtClean="0"/>
          </a:p>
        </p:txBody>
      </p:sp>
      <p:sp>
        <p:nvSpPr>
          <p:cNvPr id="5" name="備忘稿版面配置區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7" name="投影片編號版面配置區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kumimoji="0" sz="1300">
                <a:latin typeface="Calibri" pitchFamily="34" charset="0"/>
              </a:defRPr>
            </a:lvl1pPr>
          </a:lstStyle>
          <a:p>
            <a:pPr>
              <a:defRPr/>
            </a:pPr>
            <a:fld id="{CC37BE81-25FA-464E-A2F0-A651BAE83B62}" type="slidenum">
              <a:rPr lang="zh-TW" altLang="en-US"/>
              <a:pPr>
                <a:defRPr/>
              </a:pPr>
              <a:t>‹#›</a:t>
            </a:fld>
            <a:endParaRPr lang="zh-TW" altLang="en-US"/>
          </a:p>
        </p:txBody>
      </p:sp>
    </p:spTree>
    <p:extLst>
      <p:ext uri="{BB962C8B-B14F-4D97-AF65-F5344CB8AC3E}">
        <p14:creationId xmlns:p14="http://schemas.microsoft.com/office/powerpoint/2010/main" val="244443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en-US" altLang="zh-TW" dirty="0" smtClean="0"/>
              <a:t>Loyalty</a:t>
            </a:r>
          </a:p>
          <a:p>
            <a:pPr>
              <a:defRPr/>
            </a:pPr>
            <a:r>
              <a:rPr lang="en-US" altLang="zh-TW" dirty="0" smtClean="0"/>
              <a:t>1. Say positive things about XYZ to other people.</a:t>
            </a:r>
          </a:p>
          <a:p>
            <a:pPr>
              <a:defRPr/>
            </a:pPr>
            <a:r>
              <a:rPr lang="en-US" altLang="zh-TW" dirty="0" smtClean="0"/>
              <a:t>2. Recommend XYZ to someone who seeks your advice.</a:t>
            </a:r>
          </a:p>
          <a:p>
            <a:pPr>
              <a:defRPr/>
            </a:pPr>
            <a:r>
              <a:rPr lang="en-US" altLang="zh-TW" dirty="0" smtClean="0"/>
              <a:t>3. Encourage friends and relatives to do business with XYZ.</a:t>
            </a:r>
          </a:p>
          <a:p>
            <a:pPr>
              <a:defRPr/>
            </a:pPr>
            <a:r>
              <a:rPr lang="en-US" altLang="zh-TW" dirty="0" smtClean="0"/>
              <a:t>4. Consider XYZ your first choice to buy services.</a:t>
            </a:r>
          </a:p>
          <a:p>
            <a:pPr>
              <a:defRPr/>
            </a:pPr>
            <a:r>
              <a:rPr lang="en-US" altLang="zh-TW" dirty="0" smtClean="0"/>
              <a:t>5. Do more business with XYZ in the next few years.</a:t>
            </a:r>
          </a:p>
          <a:p>
            <a:pPr>
              <a:defRPr/>
            </a:pPr>
            <a:r>
              <a:rPr lang="en-US" altLang="zh-TW" dirty="0" smtClean="0">
                <a:solidFill>
                  <a:schemeClr val="bg1">
                    <a:lumMod val="75000"/>
                  </a:schemeClr>
                </a:solidFill>
              </a:rPr>
              <a:t>Source: Valarie A. </a:t>
            </a:r>
            <a:r>
              <a:rPr lang="en-US" altLang="zh-TW" dirty="0" err="1" smtClean="0">
                <a:solidFill>
                  <a:schemeClr val="bg1">
                    <a:lumMod val="75000"/>
                  </a:schemeClr>
                </a:solidFill>
              </a:rPr>
              <a:t>Zeithaml</a:t>
            </a:r>
            <a:r>
              <a:rPr lang="en-US" altLang="zh-TW" dirty="0" smtClean="0">
                <a:solidFill>
                  <a:schemeClr val="bg1">
                    <a:lumMod val="75000"/>
                  </a:schemeClr>
                </a:solidFill>
              </a:rPr>
              <a:t>, Leonard L. Berry and A. </a:t>
            </a:r>
            <a:r>
              <a:rPr lang="en-US" altLang="zh-TW" dirty="0" err="1" smtClean="0">
                <a:solidFill>
                  <a:schemeClr val="bg1">
                    <a:lumMod val="75000"/>
                  </a:schemeClr>
                </a:solidFill>
              </a:rPr>
              <a:t>Parasuraman</a:t>
            </a:r>
            <a:r>
              <a:rPr lang="en-US" altLang="zh-TW" dirty="0" smtClean="0">
                <a:solidFill>
                  <a:schemeClr val="bg1">
                    <a:lumMod val="75000"/>
                  </a:schemeClr>
                </a:solidFill>
              </a:rPr>
              <a:t>, “The Behavioral Consequences of Service Quality,” Journal of Marketing, Vol. 60, No. 2 (Apr., 1996), pp. 31-46</a:t>
            </a:r>
            <a:endParaRPr lang="zh-TW" altLang="en-US" dirty="0" smtClean="0">
              <a:solidFill>
                <a:schemeClr val="bg1">
                  <a:lumMod val="75000"/>
                </a:schemeClr>
              </a:solidFill>
            </a:endParaRPr>
          </a:p>
          <a:p>
            <a:pPr>
              <a:defRPr/>
            </a:pPr>
            <a:endParaRPr lang="zh-TW" altLang="en-US" dirty="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BAC727B-0240-4FD5-B102-DBFBAC2841C4}" type="slidenum">
              <a:rPr kumimoji="0" lang="zh-TW" altLang="en-US" smtClean="0">
                <a:latin typeface="Calibri" pitchFamily="34" charset="0"/>
              </a:rPr>
              <a:pPr eaLnBrk="1" hangingPunct="1"/>
              <a:t>23</a:t>
            </a:fld>
            <a:endParaRPr kumimoji="0" lang="zh-TW"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en-US" altLang="zh-TW" dirty="0" smtClean="0"/>
              <a:t>Loyalty</a:t>
            </a:r>
          </a:p>
          <a:p>
            <a:pPr>
              <a:defRPr/>
            </a:pPr>
            <a:r>
              <a:rPr lang="en-US" altLang="zh-TW" dirty="0" smtClean="0"/>
              <a:t>1. Say positive things about XYZ to other people.</a:t>
            </a:r>
          </a:p>
          <a:p>
            <a:pPr>
              <a:defRPr/>
            </a:pPr>
            <a:r>
              <a:rPr lang="en-US" altLang="zh-TW" dirty="0" smtClean="0"/>
              <a:t>2. Recommend XYZ to someone who seeks your advice.</a:t>
            </a:r>
          </a:p>
          <a:p>
            <a:pPr>
              <a:defRPr/>
            </a:pPr>
            <a:r>
              <a:rPr lang="en-US" altLang="zh-TW" dirty="0" smtClean="0"/>
              <a:t>3. Encourage friends and relatives to do business with XYZ.</a:t>
            </a:r>
          </a:p>
          <a:p>
            <a:pPr>
              <a:defRPr/>
            </a:pPr>
            <a:r>
              <a:rPr lang="en-US" altLang="zh-TW" dirty="0" smtClean="0"/>
              <a:t>4. Consider XYZ your first choice to buy services.</a:t>
            </a:r>
          </a:p>
          <a:p>
            <a:pPr>
              <a:defRPr/>
            </a:pPr>
            <a:r>
              <a:rPr lang="en-US" altLang="zh-TW" dirty="0" smtClean="0"/>
              <a:t>5. Do more business with XYZ in the next few years.</a:t>
            </a:r>
          </a:p>
          <a:p>
            <a:pPr>
              <a:defRPr/>
            </a:pPr>
            <a:r>
              <a:rPr lang="en-US" altLang="zh-TW" dirty="0" smtClean="0">
                <a:solidFill>
                  <a:schemeClr val="bg1">
                    <a:lumMod val="75000"/>
                  </a:schemeClr>
                </a:solidFill>
              </a:rPr>
              <a:t>Source: Valarie A. </a:t>
            </a:r>
            <a:r>
              <a:rPr lang="en-US" altLang="zh-TW" dirty="0" err="1" smtClean="0">
                <a:solidFill>
                  <a:schemeClr val="bg1">
                    <a:lumMod val="75000"/>
                  </a:schemeClr>
                </a:solidFill>
              </a:rPr>
              <a:t>Zeithaml</a:t>
            </a:r>
            <a:r>
              <a:rPr lang="en-US" altLang="zh-TW" dirty="0" smtClean="0">
                <a:solidFill>
                  <a:schemeClr val="bg1">
                    <a:lumMod val="75000"/>
                  </a:schemeClr>
                </a:solidFill>
              </a:rPr>
              <a:t>, Leonard L. Berry and A. </a:t>
            </a:r>
            <a:r>
              <a:rPr lang="en-US" altLang="zh-TW" dirty="0" err="1" smtClean="0">
                <a:solidFill>
                  <a:schemeClr val="bg1">
                    <a:lumMod val="75000"/>
                  </a:schemeClr>
                </a:solidFill>
              </a:rPr>
              <a:t>Parasuraman</a:t>
            </a:r>
            <a:r>
              <a:rPr lang="en-US" altLang="zh-TW" dirty="0" smtClean="0">
                <a:solidFill>
                  <a:schemeClr val="bg1">
                    <a:lumMod val="75000"/>
                  </a:schemeClr>
                </a:solidFill>
              </a:rPr>
              <a:t>, “The Behavioral Consequences of Service Quality,” Journal of Marketing, Vol. 60, No. 2 (Apr., 1996), pp. 31-46</a:t>
            </a:r>
            <a:endParaRPr lang="zh-TW" altLang="en-US" dirty="0" smtClean="0">
              <a:solidFill>
                <a:schemeClr val="bg1">
                  <a:lumMod val="75000"/>
                </a:schemeClr>
              </a:solidFill>
            </a:endParaRPr>
          </a:p>
          <a:p>
            <a:pPr>
              <a:defRPr/>
            </a:pPr>
            <a:endParaRPr lang="en-US" altLang="zh-TW" dirty="0" smtClean="0"/>
          </a:p>
          <a:p>
            <a:pPr>
              <a:defRPr/>
            </a:pPr>
            <a:endParaRPr lang="en-US" altLang="zh-TW" dirty="0" smtClean="0"/>
          </a:p>
          <a:p>
            <a:pPr>
              <a:defRPr/>
            </a:pPr>
            <a:endParaRPr lang="zh-TW" altLang="en-US" dirty="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6A6BB3D-D8B8-49E1-85E9-DF26387389B0}" type="slidenum">
              <a:rPr kumimoji="0" lang="zh-TW" altLang="en-US" smtClean="0">
                <a:latin typeface="Calibri" pitchFamily="34" charset="0"/>
              </a:rPr>
              <a:pPr eaLnBrk="1" hangingPunct="1"/>
              <a:t>24</a:t>
            </a:fld>
            <a:endParaRPr kumimoji="0" lang="zh-TW"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baseline="0">
                <a:latin typeface="Calibri" pitchFamily="34" charset="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1" baseline="0">
                <a:solidFill>
                  <a:schemeClr val="tx1">
                    <a:tint val="75000"/>
                  </a:schemeClr>
                </a:solidFill>
                <a:latin typeface="Calibri" pitchFamily="34"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D8A174DE-7399-4FAF-8713-5B9736F2F8B2}" type="datetime1">
              <a:rPr lang="zh-TW" altLang="en-US"/>
              <a:pPr>
                <a:defRPr/>
              </a:pPr>
              <a:t>2016/11/3</a:t>
            </a:fld>
            <a:endParaRPr lang="zh-TW" altLang="en-US"/>
          </a:p>
        </p:txBody>
      </p:sp>
      <p:sp>
        <p:nvSpPr>
          <p:cNvPr id="5" name="頁尾版面配置區 4"/>
          <p:cNvSpPr>
            <a:spLocks noGrp="1"/>
          </p:cNvSpPr>
          <p:nvPr>
            <p:ph type="ftr" sz="quarter" idx="11"/>
          </p:nvPr>
        </p:nvSpPr>
        <p:spPr>
          <a:xfrm>
            <a:off x="2987675"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7932B402-6D6A-4C9A-A75A-FDAD2E780D65}" type="slidenum">
              <a:rPr lang="zh-TW" altLang="en-US"/>
              <a:pPr>
                <a:defRPr/>
              </a:pPr>
              <a:t>‹#›</a:t>
            </a:fld>
            <a:endParaRPr lang="zh-TW" altLang="en-US"/>
          </a:p>
        </p:txBody>
      </p:sp>
    </p:spTree>
    <p:extLst>
      <p:ext uri="{BB962C8B-B14F-4D97-AF65-F5344CB8AC3E}">
        <p14:creationId xmlns:p14="http://schemas.microsoft.com/office/powerpoint/2010/main" val="192638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55B8974-7798-42B3-A1B4-27D4BF8EA247}" type="datetime1">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5DCEEE9-7387-4C83-BCC0-B99AD344B485}" type="slidenum">
              <a:rPr lang="zh-TW" altLang="en-US"/>
              <a:pPr>
                <a:defRPr/>
              </a:pPr>
              <a:t>‹#›</a:t>
            </a:fld>
            <a:endParaRPr lang="zh-TW" altLang="en-US"/>
          </a:p>
        </p:txBody>
      </p:sp>
    </p:spTree>
    <p:extLst>
      <p:ext uri="{BB962C8B-B14F-4D97-AF65-F5344CB8AC3E}">
        <p14:creationId xmlns:p14="http://schemas.microsoft.com/office/powerpoint/2010/main" val="2320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649D65A-E779-4EBC-8F20-05FD1E789EF8}" type="datetime1">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3180FC-6B0B-4AD0-8BCE-15C0005B9CF9}" type="slidenum">
              <a:rPr lang="zh-TW" altLang="en-US"/>
              <a:pPr>
                <a:defRPr/>
              </a:pPr>
              <a:t>‹#›</a:t>
            </a:fld>
            <a:endParaRPr lang="zh-TW" altLang="en-US"/>
          </a:p>
        </p:txBody>
      </p:sp>
    </p:spTree>
    <p:extLst>
      <p:ext uri="{BB962C8B-B14F-4D97-AF65-F5344CB8AC3E}">
        <p14:creationId xmlns:p14="http://schemas.microsoft.com/office/powerpoint/2010/main" val="40256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baseline="0">
                <a:latin typeface="Calibri" pitchFamily="34" charset="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EA7A8117-F5CA-49B3-9AE8-B66B796AEA97}" type="datetime1">
              <a:rPr lang="zh-TW" altLang="en-US"/>
              <a:pPr>
                <a:defRPr/>
              </a:pPr>
              <a:t>2016/11/3</a:t>
            </a:fld>
            <a:endParaRPr lang="zh-TW" altLang="en-US"/>
          </a:p>
        </p:txBody>
      </p:sp>
      <p:sp>
        <p:nvSpPr>
          <p:cNvPr id="5" name="頁尾版面配置區 4"/>
          <p:cNvSpPr>
            <a:spLocks noGrp="1"/>
          </p:cNvSpPr>
          <p:nvPr>
            <p:ph type="ftr" sz="quarter" idx="11"/>
          </p:nvPr>
        </p:nvSpPr>
        <p:spPr>
          <a:xfrm>
            <a:off x="3124200"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E78C9E75-97FD-45D9-8ED3-955348887BB1}" type="slidenum">
              <a:rPr lang="zh-TW" altLang="en-US"/>
              <a:pPr>
                <a:defRPr/>
              </a:pPr>
              <a:t>‹#›</a:t>
            </a:fld>
            <a:endParaRPr lang="zh-TW" altLang="en-US"/>
          </a:p>
        </p:txBody>
      </p:sp>
    </p:spTree>
    <p:extLst>
      <p:ext uri="{BB962C8B-B14F-4D97-AF65-F5344CB8AC3E}">
        <p14:creationId xmlns:p14="http://schemas.microsoft.com/office/powerpoint/2010/main" val="34907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0F01D57-3C38-485F-A5BA-38A4154D1BBF}" type="datetime1">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024E28-1ACB-44F7-99BA-BF1B88651E9B}" type="slidenum">
              <a:rPr lang="zh-TW" altLang="en-US"/>
              <a:pPr>
                <a:defRPr/>
              </a:pPr>
              <a:t>‹#›</a:t>
            </a:fld>
            <a:endParaRPr lang="zh-TW" altLang="en-US"/>
          </a:p>
        </p:txBody>
      </p:sp>
    </p:spTree>
    <p:extLst>
      <p:ext uri="{BB962C8B-B14F-4D97-AF65-F5344CB8AC3E}">
        <p14:creationId xmlns:p14="http://schemas.microsoft.com/office/powerpoint/2010/main" val="312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B077019-D080-4302-A620-8874F806370A}" type="datetime1">
              <a:rPr lang="zh-TW" altLang="en-US"/>
              <a:pPr>
                <a:defRPr/>
              </a:pPr>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97A9801-FC0E-4D88-8A6C-29F1315C8650}" type="slidenum">
              <a:rPr lang="zh-TW" altLang="en-US"/>
              <a:pPr>
                <a:defRPr/>
              </a:pPr>
              <a:t>‹#›</a:t>
            </a:fld>
            <a:endParaRPr lang="zh-TW" altLang="en-US"/>
          </a:p>
        </p:txBody>
      </p:sp>
    </p:spTree>
    <p:extLst>
      <p:ext uri="{BB962C8B-B14F-4D97-AF65-F5344CB8AC3E}">
        <p14:creationId xmlns:p14="http://schemas.microsoft.com/office/powerpoint/2010/main" val="393922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075603B-203C-40CF-AAE0-1F27196C21BF}" type="datetime1">
              <a:rPr lang="zh-TW" altLang="en-US"/>
              <a:pPr>
                <a:defRPr/>
              </a:pPr>
              <a:t>2016/11/3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27CFAE-FA54-4E36-B923-24FFDDA53C13}" type="slidenum">
              <a:rPr lang="zh-TW" altLang="en-US"/>
              <a:pPr>
                <a:defRPr/>
              </a:pPr>
              <a:t>‹#›</a:t>
            </a:fld>
            <a:endParaRPr lang="zh-TW" altLang="en-US"/>
          </a:p>
        </p:txBody>
      </p:sp>
    </p:spTree>
    <p:extLst>
      <p:ext uri="{BB962C8B-B14F-4D97-AF65-F5344CB8AC3E}">
        <p14:creationId xmlns:p14="http://schemas.microsoft.com/office/powerpoint/2010/main" val="392694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F77DD28-F6B9-4809-9190-7B5EF78560CB}" type="datetime1">
              <a:rPr lang="zh-TW" altLang="en-US"/>
              <a:pPr>
                <a:defRPr/>
              </a:pPr>
              <a:t>2016/11/3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6302B54-F380-403C-8C88-31ABACEBE624}" type="slidenum">
              <a:rPr lang="zh-TW" altLang="en-US"/>
              <a:pPr>
                <a:defRPr/>
              </a:pPr>
              <a:t>‹#›</a:t>
            </a:fld>
            <a:endParaRPr lang="zh-TW" altLang="en-US"/>
          </a:p>
        </p:txBody>
      </p:sp>
    </p:spTree>
    <p:extLst>
      <p:ext uri="{BB962C8B-B14F-4D97-AF65-F5344CB8AC3E}">
        <p14:creationId xmlns:p14="http://schemas.microsoft.com/office/powerpoint/2010/main" val="397851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DA7CADA-511E-469A-AB85-F561DD59866F}" type="datetime1">
              <a:rPr lang="zh-TW" altLang="en-US"/>
              <a:pPr>
                <a:defRPr/>
              </a:pPr>
              <a:t>2016/11/3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B42FA49-737E-41E5-B3D8-A9D9B2507194}" type="slidenum">
              <a:rPr lang="zh-TW" altLang="en-US"/>
              <a:pPr>
                <a:defRPr/>
              </a:pPr>
              <a:t>‹#›</a:t>
            </a:fld>
            <a:endParaRPr lang="zh-TW" altLang="en-US"/>
          </a:p>
        </p:txBody>
      </p:sp>
    </p:spTree>
    <p:extLst>
      <p:ext uri="{BB962C8B-B14F-4D97-AF65-F5344CB8AC3E}">
        <p14:creationId xmlns:p14="http://schemas.microsoft.com/office/powerpoint/2010/main" val="17850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6143870-5F10-4D76-8D8B-89AAD8A00E82}" type="datetime1">
              <a:rPr lang="zh-TW" altLang="en-US"/>
              <a:pPr>
                <a:defRPr/>
              </a:pPr>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E414FB1-0410-4AE1-B822-F1FE73B2D14D}" type="slidenum">
              <a:rPr lang="zh-TW" altLang="en-US"/>
              <a:pPr>
                <a:defRPr/>
              </a:pPr>
              <a:t>‹#›</a:t>
            </a:fld>
            <a:endParaRPr lang="zh-TW" altLang="en-US"/>
          </a:p>
        </p:txBody>
      </p:sp>
    </p:spTree>
    <p:extLst>
      <p:ext uri="{BB962C8B-B14F-4D97-AF65-F5344CB8AC3E}">
        <p14:creationId xmlns:p14="http://schemas.microsoft.com/office/powerpoint/2010/main" val="349169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0B351BE-0651-4439-A96D-A8AF55668BF6}" type="datetime1">
              <a:rPr lang="zh-TW" altLang="en-US"/>
              <a:pPr>
                <a:defRPr/>
              </a:pPr>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77D47A4-EEE4-40D9-B3F4-E20BDA7A7E13}" type="slidenum">
              <a:rPr lang="zh-TW" altLang="en-US"/>
              <a:pPr>
                <a:defRPr/>
              </a:pPr>
              <a:t>‹#›</a:t>
            </a:fld>
            <a:endParaRPr lang="zh-TW" altLang="en-US"/>
          </a:p>
        </p:txBody>
      </p:sp>
    </p:spTree>
    <p:extLst>
      <p:ext uri="{BB962C8B-B14F-4D97-AF65-F5344CB8AC3E}">
        <p14:creationId xmlns:p14="http://schemas.microsoft.com/office/powerpoint/2010/main" val="136358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pPr>
              <a:defRPr/>
            </a:pPr>
            <a:fld id="{3CBE6FA7-69AA-4937-824A-EE5F3C7CC30D}" type="datetime1">
              <a:rPr lang="zh-TW" altLang="en-US"/>
              <a:pPr>
                <a:defRPr/>
              </a:pPr>
              <a:t>2016/11/3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pPr>
              <a:defRPr/>
            </a:pPr>
            <a:fld id="{35A37E67-E9F5-4A38-925D-82CDC951CB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12" r:id="rId1"/>
    <p:sldLayoutId id="2147484413"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il.im.tku.edu.tw/~myday/" TargetMode="External"/><Relationship Id="rId3" Type="http://schemas.openxmlformats.org/officeDocument/2006/relationships/hyperlink" Target="http://mail.tku.edu.tw/myday/cindex.htm" TargetMode="External"/><Relationship Id="rId7" Type="http://schemas.openxmlformats.org/officeDocument/2006/relationships/hyperlink" Target="http://www.im.tku.edu.tw/" TargetMode="External"/><Relationship Id="rId12" Type="http://schemas.openxmlformats.org/officeDocument/2006/relationships/image" Target="../media/image4.jpeg"/><Relationship Id="rId2" Type="http://schemas.openxmlformats.org/officeDocument/2006/relationships/hyperlink" Target="http://mail.tku.edu.tw/myday/" TargetMode="External"/><Relationship Id="rId1" Type="http://schemas.openxmlformats.org/officeDocument/2006/relationships/slideLayout" Target="../slideLayouts/slideLayout1.xml"/><Relationship Id="rId6" Type="http://schemas.openxmlformats.org/officeDocument/2006/relationships/hyperlink" Target="http://www.tku.edu.tw/" TargetMode="External"/><Relationship Id="rId11" Type="http://schemas.openxmlformats.org/officeDocument/2006/relationships/image" Target="../media/image3.png"/><Relationship Id="rId5" Type="http://schemas.openxmlformats.org/officeDocument/2006/relationships/hyperlink" Target="http://english.tku.edu.tw/index.asp" TargetMode="External"/><Relationship Id="rId10" Type="http://schemas.openxmlformats.org/officeDocument/2006/relationships/image" Target="../media/image2.jpeg"/><Relationship Id="rId4" Type="http://schemas.openxmlformats.org/officeDocument/2006/relationships/hyperlink" Target="http://www.im.tku.edu.tw/en_index.html" TargetMode="Externa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24h.pchome.com.tw/books/prod/DJAV0S-A9006UWCI"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24h.pchome.com.tw/books/prod/DJAV0S-A9006UWC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24h.pchome.com.tw/books/prod/DJAV0S-A9006UWCI"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24h.pchome.com.tw/books/prod/DJAV0S-A9006UWC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24h.pchome.com.tw/books/prod/DJAV0S-A9006UWCI"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24h.pchome.com.tw/books/prod/DJAV0S-A9006UWCI"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24h.pchome.com.tw/books/prod/DJAA1L-A41336032"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24h.pchome.com.tw/books/prod/DJAA1L-A41336032"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sicentral.com/cn/books.html#sem" TargetMode="External"/><Relationship Id="rId1" Type="http://schemas.openxmlformats.org/officeDocument/2006/relationships/slideLayout" Target="../slideLayouts/slideLayout2.xml"/><Relationship Id="rId4" Type="http://schemas.openxmlformats.org/officeDocument/2006/relationships/hyperlink" Target="http://24h.pchome.com.tw/books/prod/DJAA1L-A41336032"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24h.pchome.com.tw/books/prod/DJAA1L-A41336032"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24h.pchome.com.tw/books/prod/DJAA1L-A41336032"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360363" y="44450"/>
            <a:ext cx="8423275" cy="1008063"/>
          </a:xfrm>
        </p:spPr>
        <p:txBody>
          <a:bodyPr/>
          <a:lstStyle/>
          <a:p>
            <a:pPr eaLnBrk="1" hangingPunct="1"/>
            <a:r>
              <a:rPr lang="zh-TW" altLang="en-US" sz="3600" dirty="0">
                <a:solidFill>
                  <a:schemeClr val="tx2"/>
                </a:solidFill>
              </a:rPr>
              <a:t>大數據行銷研究 </a:t>
            </a:r>
            <a:r>
              <a:rPr lang="en-US" altLang="zh-TW" sz="3600" dirty="0" smtClean="0">
                <a:solidFill>
                  <a:schemeClr val="tx2"/>
                </a:solidFill>
              </a:rPr>
              <a:t/>
            </a:r>
            <a:br>
              <a:rPr lang="en-US" altLang="zh-TW" sz="3600" dirty="0" smtClean="0">
                <a:solidFill>
                  <a:schemeClr val="tx2"/>
                </a:solidFill>
              </a:rPr>
            </a:br>
            <a:r>
              <a:rPr lang="en-US" altLang="zh-TW" sz="3600" dirty="0" smtClean="0">
                <a:solidFill>
                  <a:schemeClr val="tx2"/>
                </a:solidFill>
              </a:rPr>
              <a:t>Big Data Marketing Research</a:t>
            </a:r>
            <a:endParaRPr lang="zh-TW" altLang="en-US" sz="3600" dirty="0" smtClean="0">
              <a:solidFill>
                <a:schemeClr val="tx2"/>
              </a:solidFill>
            </a:endParaRPr>
          </a:p>
        </p:txBody>
      </p:sp>
      <p:sp>
        <p:nvSpPr>
          <p:cNvPr id="4099"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2B16B09-038F-44F4-8EB4-975A60D8103E}" type="slidenum">
              <a:rPr lang="zh-TW" altLang="en-US" sz="1200" smtClean="0">
                <a:solidFill>
                  <a:srgbClr val="898989"/>
                </a:solidFill>
              </a:rPr>
              <a:pPr eaLnBrk="1" hangingPunct="1">
                <a:spcBef>
                  <a:spcPct val="0"/>
                </a:spcBef>
                <a:buFontTx/>
                <a:buNone/>
              </a:pPr>
              <a:t>1</a:t>
            </a:fld>
            <a:endParaRPr lang="zh-TW" altLang="en-US" sz="1200" smtClean="0">
              <a:solidFill>
                <a:srgbClr val="898989"/>
              </a:solidFill>
            </a:endParaRPr>
          </a:p>
        </p:txBody>
      </p:sp>
      <p:sp>
        <p:nvSpPr>
          <p:cNvPr id="4100" name="文字方塊 5"/>
          <p:cNvSpPr txBox="1">
            <a:spLocks noChangeArrowheads="1"/>
          </p:cNvSpPr>
          <p:nvPr/>
        </p:nvSpPr>
        <p:spPr bwMode="auto">
          <a:xfrm>
            <a:off x="2268538" y="3141663"/>
            <a:ext cx="40322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800" dirty="0" smtClean="0">
                <a:solidFill>
                  <a:srgbClr val="7F7F7F"/>
                </a:solidFill>
              </a:rPr>
              <a:t>1051BDMR06</a:t>
            </a:r>
            <a:endParaRPr kumimoji="0" lang="en-US" altLang="zh-TW" sz="1800" dirty="0">
              <a:solidFill>
                <a:srgbClr val="7F7F7F"/>
              </a:solidFill>
            </a:endParaRPr>
          </a:p>
          <a:p>
            <a:pPr algn="ctr" eaLnBrk="1" hangingPunct="1">
              <a:spcBef>
                <a:spcPct val="0"/>
              </a:spcBef>
              <a:buFontTx/>
              <a:buNone/>
            </a:pPr>
            <a:r>
              <a:rPr kumimoji="0" lang="en-US" altLang="zh-TW" sz="1800" dirty="0">
                <a:solidFill>
                  <a:srgbClr val="7F7F7F"/>
                </a:solidFill>
              </a:rPr>
              <a:t>MIS EMBA (</a:t>
            </a:r>
            <a:r>
              <a:rPr kumimoji="0" lang="en-US" altLang="zh-TW" sz="1800" dirty="0" smtClean="0">
                <a:solidFill>
                  <a:srgbClr val="7F7F7F"/>
                </a:solidFill>
              </a:rPr>
              <a:t>M2262) </a:t>
            </a:r>
            <a:r>
              <a:rPr kumimoji="0" lang="en-US" altLang="zh-TW" sz="1800" dirty="0">
                <a:solidFill>
                  <a:srgbClr val="7F7F7F"/>
                </a:solidFill>
              </a:rPr>
              <a:t>(</a:t>
            </a:r>
            <a:r>
              <a:rPr kumimoji="0" lang="en-US" altLang="zh-TW" sz="1800" dirty="0" smtClean="0">
                <a:solidFill>
                  <a:srgbClr val="7F7F7F"/>
                </a:solidFill>
              </a:rPr>
              <a:t>8638)</a:t>
            </a:r>
            <a:endParaRPr kumimoji="0" lang="en-US" altLang="zh-TW" sz="1800" dirty="0">
              <a:solidFill>
                <a:srgbClr val="7F7F7F"/>
              </a:solidFill>
            </a:endParaRPr>
          </a:p>
          <a:p>
            <a:pPr algn="ctr" eaLnBrk="1" hangingPunct="1">
              <a:spcBef>
                <a:spcPct val="0"/>
              </a:spcBef>
              <a:buFontTx/>
              <a:buNone/>
            </a:pPr>
            <a:r>
              <a:rPr kumimoji="0" lang="en-US" altLang="ja-JP" sz="1800" dirty="0">
                <a:solidFill>
                  <a:srgbClr val="7F7F7F"/>
                </a:solidFill>
              </a:rPr>
              <a:t> Thu, 12,13,14 (19:20-22:10) (</a:t>
            </a:r>
            <a:r>
              <a:rPr kumimoji="0" lang="en-US" altLang="ja-JP" sz="1800" dirty="0" smtClean="0">
                <a:solidFill>
                  <a:srgbClr val="7F7F7F"/>
                </a:solidFill>
              </a:rPr>
              <a:t>D409</a:t>
            </a:r>
            <a:r>
              <a:rPr kumimoji="0" lang="en-US" altLang="ja-JP" sz="1800" dirty="0">
                <a:solidFill>
                  <a:srgbClr val="7F7F7F"/>
                </a:solidFill>
              </a:rPr>
              <a:t>)</a:t>
            </a:r>
          </a:p>
        </p:txBody>
      </p:sp>
      <p:sp>
        <p:nvSpPr>
          <p:cNvPr id="4101" name="標題 1"/>
          <p:cNvSpPr txBox="1">
            <a:spLocks/>
          </p:cNvSpPr>
          <p:nvPr/>
        </p:nvSpPr>
        <p:spPr bwMode="auto">
          <a:xfrm>
            <a:off x="179512" y="1484784"/>
            <a:ext cx="8784976"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4400" b="1" dirty="0">
                <a:solidFill>
                  <a:srgbClr val="FF0000"/>
                </a:solidFill>
                <a:ea typeface="標楷體" pitchFamily="65" charset="-120"/>
              </a:rPr>
              <a:t>探索性因素</a:t>
            </a:r>
            <a:r>
              <a:rPr lang="zh-TW" altLang="en-US" sz="4400" b="1" dirty="0" smtClean="0">
                <a:solidFill>
                  <a:srgbClr val="FF0000"/>
                </a:solidFill>
                <a:ea typeface="標楷體" pitchFamily="65" charset="-120"/>
              </a:rPr>
              <a:t>分析</a:t>
            </a:r>
            <a:r>
              <a:rPr lang="en-US" altLang="zh-TW" sz="4400" b="1" dirty="0" smtClean="0">
                <a:solidFill>
                  <a:srgbClr val="FF0000"/>
                </a:solidFill>
                <a:ea typeface="標楷體" pitchFamily="65" charset="-120"/>
              </a:rPr>
              <a:t/>
            </a:r>
            <a:br>
              <a:rPr lang="en-US" altLang="zh-TW" sz="4400" b="1" dirty="0" smtClean="0">
                <a:solidFill>
                  <a:srgbClr val="FF0000"/>
                </a:solidFill>
                <a:ea typeface="標楷體" pitchFamily="65" charset="-120"/>
              </a:rPr>
            </a:br>
            <a:r>
              <a:rPr lang="en-US" altLang="zh-TW" sz="4400" b="1" dirty="0" smtClean="0">
                <a:solidFill>
                  <a:srgbClr val="FF0000"/>
                </a:solidFill>
                <a:ea typeface="標楷體" pitchFamily="65" charset="-120"/>
              </a:rPr>
              <a:t>(</a:t>
            </a:r>
            <a:r>
              <a:rPr lang="en-US" altLang="zh-TW" sz="4400" b="1" dirty="0">
                <a:solidFill>
                  <a:srgbClr val="FF0000"/>
                </a:solidFill>
                <a:ea typeface="標楷體" pitchFamily="65" charset="-120"/>
              </a:rPr>
              <a:t>Exploratory Factor Analysis)</a:t>
            </a:r>
          </a:p>
        </p:txBody>
      </p:sp>
      <p:sp>
        <p:nvSpPr>
          <p:cNvPr id="4102" name="副標題 2"/>
          <p:cNvSpPr txBox="1">
            <a:spLocks/>
          </p:cNvSpPr>
          <p:nvPr/>
        </p:nvSpPr>
        <p:spPr bwMode="auto">
          <a:xfrm>
            <a:off x="468313" y="4176713"/>
            <a:ext cx="82073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lnSpc>
                <a:spcPct val="80000"/>
              </a:lnSpc>
              <a:buFont typeface="Arial" charset="0"/>
              <a:buNone/>
            </a:pPr>
            <a:r>
              <a:rPr kumimoji="0" lang="en-US" altLang="zh-TW" sz="2400" b="1" dirty="0">
                <a:solidFill>
                  <a:srgbClr val="898989"/>
                </a:solidFill>
                <a:latin typeface="Times New Roman" pitchFamily="18" charset="0"/>
                <a:cs typeface="Times New Roman" pitchFamily="18" charset="0"/>
                <a:hlinkClick r:id="rId2"/>
              </a:rPr>
              <a:t>Min-</a:t>
            </a:r>
            <a:r>
              <a:rPr kumimoji="0" lang="en-US" altLang="zh-TW" sz="2400" b="1" dirty="0" err="1">
                <a:solidFill>
                  <a:srgbClr val="898989"/>
                </a:solidFill>
                <a:latin typeface="Times New Roman" pitchFamily="18" charset="0"/>
                <a:cs typeface="Times New Roman" pitchFamily="18" charset="0"/>
                <a:hlinkClick r:id="rId2"/>
              </a:rPr>
              <a:t>Yuh</a:t>
            </a:r>
            <a:r>
              <a:rPr kumimoji="0" lang="en-US" altLang="zh-TW" sz="2400" b="1" dirty="0">
                <a:solidFill>
                  <a:srgbClr val="898989"/>
                </a:solidFill>
                <a:latin typeface="Times New Roman" pitchFamily="18" charset="0"/>
                <a:cs typeface="Times New Roman" pitchFamily="18" charset="0"/>
                <a:hlinkClick r:id="rId2"/>
              </a:rPr>
              <a:t> Day</a:t>
            </a:r>
            <a:endParaRPr kumimoji="0" lang="en-US" altLang="zh-TW" sz="24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r>
              <a:rPr kumimoji="0" lang="zh-TW" altLang="en-US" sz="2400" b="1" dirty="0">
                <a:solidFill>
                  <a:srgbClr val="898989"/>
                </a:solidFill>
                <a:latin typeface="標楷體" pitchFamily="65" charset="-120"/>
                <a:ea typeface="標楷體" pitchFamily="65" charset="-120"/>
                <a:hlinkClick r:id="rId3"/>
              </a:rPr>
              <a:t>戴敏育</a:t>
            </a:r>
            <a:endParaRPr kumimoji="0" lang="en-US" altLang="zh-TW" sz="2400" b="1" dirty="0">
              <a:latin typeface="標楷體" pitchFamily="65" charset="-120"/>
              <a:cs typeface="Times New Roman" pitchFamily="18" charset="0"/>
            </a:endParaRPr>
          </a:p>
          <a:p>
            <a:pPr algn="ctr" eaLnBrk="1" hangingPunct="1">
              <a:lnSpc>
                <a:spcPct val="80000"/>
              </a:lnSpc>
              <a:buFont typeface="Arial" charset="0"/>
              <a:buNone/>
            </a:pPr>
            <a:r>
              <a:rPr kumimoji="0" lang="en-US" altLang="zh-TW" sz="2400" b="1" dirty="0">
                <a:solidFill>
                  <a:schemeClr val="tx2"/>
                </a:solidFill>
                <a:latin typeface="Times New Roman" pitchFamily="18" charset="0"/>
                <a:cs typeface="Times New Roman" pitchFamily="18" charset="0"/>
              </a:rPr>
              <a:t>Assistant Professor</a:t>
            </a: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專任助理教授</a:t>
            </a:r>
            <a:endParaRPr kumimoji="0" lang="en-US" altLang="zh-TW" sz="2400" b="1" dirty="0">
              <a:solidFill>
                <a:schemeClr val="tx2"/>
              </a:solidFill>
              <a:latin typeface="標楷體" pitchFamily="65" charset="-120"/>
              <a:cs typeface="Times New Roman" pitchFamily="18" charset="0"/>
            </a:endParaRP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 </a:t>
            </a:r>
            <a:r>
              <a:rPr kumimoji="0" lang="en-US" altLang="zh-TW" sz="2400" b="1" dirty="0">
                <a:solidFill>
                  <a:srgbClr val="898989"/>
                </a:solidFill>
                <a:latin typeface="Times New Roman" pitchFamily="18" charset="0"/>
                <a:cs typeface="Times New Roman" pitchFamily="18" charset="0"/>
                <a:hlinkClick r:id="rId4"/>
              </a:rPr>
              <a:t>Dept. of Information Management</a:t>
            </a:r>
            <a:r>
              <a:rPr kumimoji="0" lang="en-US" altLang="zh-TW" sz="2400" b="1" dirty="0">
                <a:solidFill>
                  <a:srgbClr val="898989"/>
                </a:solidFill>
                <a:latin typeface="Times New Roman" pitchFamily="18" charset="0"/>
                <a:cs typeface="Times New Roman" pitchFamily="18" charset="0"/>
              </a:rPr>
              <a:t>, </a:t>
            </a:r>
            <a:r>
              <a:rPr kumimoji="0" lang="en-US" altLang="zh-TW" sz="2400" b="1" dirty="0" err="1">
                <a:solidFill>
                  <a:srgbClr val="898989"/>
                </a:solidFill>
                <a:latin typeface="Times New Roman" pitchFamily="18" charset="0"/>
                <a:cs typeface="Times New Roman" pitchFamily="18" charset="0"/>
                <a:hlinkClick r:id="rId5"/>
              </a:rPr>
              <a:t>Tamkang</a:t>
            </a:r>
            <a:r>
              <a:rPr kumimoji="0" lang="en-US" altLang="zh-TW" sz="2400" b="1" dirty="0">
                <a:solidFill>
                  <a:srgbClr val="898989"/>
                </a:solidFill>
                <a:latin typeface="Times New Roman" pitchFamily="18" charset="0"/>
                <a:cs typeface="Times New Roman" pitchFamily="18" charset="0"/>
                <a:hlinkClick r:id="rId5"/>
              </a:rPr>
              <a:t> University</a:t>
            </a:r>
            <a:endParaRPr kumimoji="0" lang="en-US" altLang="zh-TW" sz="24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r>
              <a:rPr kumimoji="0" lang="zh-TW" altLang="en-US" sz="2400" b="1" dirty="0">
                <a:solidFill>
                  <a:srgbClr val="898989"/>
                </a:solidFill>
                <a:latin typeface="Times New Roman" pitchFamily="18" charset="0"/>
                <a:ea typeface="標楷體" pitchFamily="65" charset="-120"/>
                <a:hlinkClick r:id="rId6"/>
              </a:rPr>
              <a:t>淡江大學</a:t>
            </a:r>
            <a:r>
              <a:rPr kumimoji="0" lang="zh-TW" altLang="en-US" sz="2400" b="1" dirty="0">
                <a:solidFill>
                  <a:srgbClr val="898989"/>
                </a:solidFill>
                <a:latin typeface="Times New Roman" pitchFamily="18" charset="0"/>
                <a:ea typeface="標楷體" pitchFamily="65" charset="-120"/>
              </a:rPr>
              <a:t> </a:t>
            </a:r>
            <a:r>
              <a:rPr kumimoji="0" lang="zh-TW" altLang="en-US" sz="2400" b="1" dirty="0">
                <a:solidFill>
                  <a:srgbClr val="898989"/>
                </a:solidFill>
                <a:latin typeface="Times New Roman" pitchFamily="18" charset="0"/>
                <a:ea typeface="標楷體" pitchFamily="65" charset="-120"/>
                <a:hlinkClick r:id="rId7"/>
              </a:rPr>
              <a:t>資訊管理學系</a:t>
            </a:r>
            <a:endParaRPr kumimoji="0" lang="en-US" altLang="zh-TW" sz="24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endParaRPr kumimoji="0" lang="en-US" altLang="zh-TW" sz="900" b="1" dirty="0">
              <a:solidFill>
                <a:srgbClr val="898989"/>
              </a:solidFill>
              <a:cs typeface="Times New Roman" pitchFamily="18" charset="0"/>
              <a:hlinkClick r:id="rId8"/>
            </a:endParaRPr>
          </a:p>
          <a:p>
            <a:pPr algn="ctr" eaLnBrk="1" hangingPunct="1">
              <a:lnSpc>
                <a:spcPct val="80000"/>
              </a:lnSpc>
              <a:buFont typeface="Arial" charset="0"/>
              <a:buNone/>
            </a:pPr>
            <a:r>
              <a:rPr kumimoji="0" lang="en-US" altLang="zh-TW" sz="1200" b="1" dirty="0">
                <a:solidFill>
                  <a:srgbClr val="898989"/>
                </a:solidFill>
                <a:latin typeface="Times New Roman" pitchFamily="18" charset="0"/>
                <a:cs typeface="Times New Roman" pitchFamily="18" charset="0"/>
                <a:hlinkClick r:id="rId2"/>
              </a:rPr>
              <a:t>http://mail. tku.edu.tw/</a:t>
            </a:r>
            <a:r>
              <a:rPr kumimoji="0" lang="en-US" altLang="zh-TW" sz="1200" b="1" dirty="0" err="1">
                <a:solidFill>
                  <a:srgbClr val="898989"/>
                </a:solidFill>
                <a:latin typeface="Times New Roman" pitchFamily="18" charset="0"/>
                <a:cs typeface="Times New Roman" pitchFamily="18" charset="0"/>
                <a:hlinkClick r:id="rId2"/>
              </a:rPr>
              <a:t>myday</a:t>
            </a:r>
            <a:r>
              <a:rPr kumimoji="0" lang="en-US" altLang="zh-TW" sz="1200" b="1" dirty="0">
                <a:solidFill>
                  <a:srgbClr val="898989"/>
                </a:solidFill>
                <a:latin typeface="Times New Roman" pitchFamily="18" charset="0"/>
                <a:cs typeface="Times New Roman" pitchFamily="18" charset="0"/>
                <a:hlinkClick r:id="rId2"/>
              </a:rPr>
              <a:t>/</a:t>
            </a:r>
            <a:endParaRPr kumimoji="0" lang="en-US" altLang="zh-TW" sz="1200" b="1" dirty="0">
              <a:solidFill>
                <a:srgbClr val="898989"/>
              </a:solidFill>
              <a:latin typeface="Times New Roman" pitchFamily="18" charset="0"/>
              <a:cs typeface="Times New Roman" pitchFamily="18" charset="0"/>
            </a:endParaRPr>
          </a:p>
          <a:p>
            <a:pPr algn="ctr" eaLnBrk="1" hangingPunct="1">
              <a:lnSpc>
                <a:spcPct val="80000"/>
              </a:lnSpc>
              <a:buFont typeface="Arial" charset="0"/>
              <a:buNone/>
            </a:pPr>
            <a:r>
              <a:rPr kumimoji="0" lang="en-US" altLang="zh-TW" sz="1200" b="1" dirty="0" smtClean="0">
                <a:solidFill>
                  <a:srgbClr val="898989"/>
                </a:solidFill>
                <a:cs typeface="Times New Roman" pitchFamily="18" charset="0"/>
              </a:rPr>
              <a:t>2016-11-04</a:t>
            </a:r>
            <a:endParaRPr kumimoji="0" lang="zh-TW" altLang="en-US" sz="2500" b="1" dirty="0">
              <a:solidFill>
                <a:srgbClr val="898989"/>
              </a:solidFill>
              <a:ea typeface="標楷體" pitchFamily="65" charset="-120"/>
            </a:endParaRPr>
          </a:p>
        </p:txBody>
      </p:sp>
      <p:pic>
        <p:nvPicPr>
          <p:cNvPr id="4103" name="Picture 4" descr="http://mail.tku.edu.tw/myday/images/Myday_Photo.jpg"/>
          <p:cNvPicPr>
            <a:picLocks noChangeAspect="1" noChangeArrowheads="1"/>
          </p:cNvPicPr>
          <p:nvPr/>
        </p:nvPicPr>
        <p:blipFill>
          <a:blip r:embed="rId9">
            <a:extLst>
              <a:ext uri="{28A0092B-C50C-407E-A947-70E740481C1C}">
                <a14:useLocalDpi xmlns:a14="http://schemas.microsoft.com/office/drawing/2010/main" val="0"/>
              </a:ext>
            </a:extLst>
          </a:blip>
          <a:srcRect l="10527" t="1544" r="10527" b="25148"/>
          <a:stretch>
            <a:fillRect/>
          </a:stretch>
        </p:blipFill>
        <p:spPr bwMode="auto">
          <a:xfrm>
            <a:off x="2051050" y="4221163"/>
            <a:ext cx="11350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myday\Downloads\TKU-logo-12c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7425" y="26988"/>
            <a:ext cx="6334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文字方塊 14"/>
          <p:cNvSpPr txBox="1">
            <a:spLocks noChangeArrowheads="1"/>
          </p:cNvSpPr>
          <p:nvPr/>
        </p:nvSpPr>
        <p:spPr bwMode="auto">
          <a:xfrm>
            <a:off x="7970838" y="-1588"/>
            <a:ext cx="1154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800" b="1">
                <a:solidFill>
                  <a:srgbClr val="FF0000"/>
                </a:solidFill>
              </a:rPr>
              <a:t>Tamkang </a:t>
            </a:r>
            <a:br>
              <a:rPr kumimoji="0" lang="en-US" altLang="zh-TW" sz="1800" b="1">
                <a:solidFill>
                  <a:srgbClr val="FF0000"/>
                </a:solidFill>
              </a:rPr>
            </a:br>
            <a:r>
              <a:rPr kumimoji="0" lang="en-US" altLang="zh-TW" sz="1800" b="1">
                <a:solidFill>
                  <a:srgbClr val="FF0000"/>
                </a:solidFill>
              </a:rPr>
              <a:t>University</a:t>
            </a:r>
            <a:endParaRPr kumimoji="0" lang="zh-TW" altLang="en-US" sz="1800" b="1">
              <a:solidFill>
                <a:srgbClr val="FF0000"/>
              </a:solidFill>
            </a:endParaRPr>
          </a:p>
        </p:txBody>
      </p:sp>
      <p:pic>
        <p:nvPicPr>
          <p:cNvPr id="4106" name="Picture 9" descr="qrcode.myda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16913" y="6021388"/>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 descr="C:\Users\myday\Downloads\TKU-title15c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27988" y="620713"/>
            <a:ext cx="10398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457200" y="274638"/>
            <a:ext cx="8229600" cy="922337"/>
          </a:xfrm>
        </p:spPr>
        <p:txBody>
          <a:bodyPr/>
          <a:lstStyle/>
          <a:p>
            <a:r>
              <a:rPr lang="en-US" altLang="zh-TW" sz="4000" dirty="0" smtClean="0">
                <a:solidFill>
                  <a:schemeClr val="accent1"/>
                </a:solidFill>
              </a:rPr>
              <a:t>Correlation Matrix for </a:t>
            </a:r>
            <a:br>
              <a:rPr lang="en-US" altLang="zh-TW" sz="4000" dirty="0" smtClean="0">
                <a:solidFill>
                  <a:schemeClr val="accent1"/>
                </a:solidFill>
              </a:rPr>
            </a:br>
            <a:r>
              <a:rPr lang="en-US" altLang="zh-TW" sz="4000" dirty="0" smtClean="0">
                <a:solidFill>
                  <a:schemeClr val="accent1"/>
                </a:solidFill>
              </a:rPr>
              <a:t>Store Image Elements</a:t>
            </a:r>
            <a:endParaRPr lang="zh-TW" altLang="en-US" sz="4000" dirty="0" smtClean="0">
              <a:solidFill>
                <a:schemeClr val="accent1"/>
              </a:solidFill>
            </a:endParaRPr>
          </a:p>
        </p:txBody>
      </p:sp>
      <p:sp>
        <p:nvSpPr>
          <p:cNvPr id="122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5918E92-4698-4DD0-81E4-B1E782328470}" type="slidenum">
              <a:rPr kumimoji="0" lang="zh-TW" altLang="en-US" smtClean="0">
                <a:solidFill>
                  <a:srgbClr val="898989"/>
                </a:solidFill>
                <a:latin typeface="Calibri" pitchFamily="34" charset="0"/>
              </a:rPr>
              <a:pPr eaLnBrk="1" hangingPunct="1"/>
              <a:t>10</a:t>
            </a:fld>
            <a:endParaRPr kumimoji="0" lang="zh-TW" altLang="en-US" smtClean="0">
              <a:solidFill>
                <a:srgbClr val="898989"/>
              </a:solidFill>
              <a:latin typeface="Calibri" pitchFamily="34" charset="0"/>
            </a:endParaRPr>
          </a:p>
        </p:txBody>
      </p:sp>
      <p:graphicFrame>
        <p:nvGraphicFramePr>
          <p:cNvPr id="12292" name="Object 3"/>
          <p:cNvGraphicFramePr>
            <a:graphicFrameLocks noChangeAspect="1"/>
          </p:cNvGraphicFramePr>
          <p:nvPr/>
        </p:nvGraphicFramePr>
        <p:xfrm>
          <a:off x="250825" y="1557338"/>
          <a:ext cx="8647113" cy="5832475"/>
        </p:xfrm>
        <a:graphic>
          <a:graphicData uri="http://schemas.openxmlformats.org/presentationml/2006/ole">
            <mc:AlternateContent xmlns:mc="http://schemas.openxmlformats.org/markup-compatibility/2006">
              <mc:Choice xmlns:v="urn:schemas-microsoft-com:vml" Requires="v">
                <p:oleObj spid="_x0000_s1028" name="Document" r:id="rId3" imgW="9295566" imgH="5506904" progId="Word.Document.8">
                  <p:embed/>
                </p:oleObj>
              </mc:Choice>
              <mc:Fallback>
                <p:oleObj name="Document" r:id="rId3" imgW="9295566" imgH="550690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8647113"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26859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274638"/>
            <a:ext cx="8229600" cy="922337"/>
          </a:xfrm>
        </p:spPr>
        <p:txBody>
          <a:bodyPr/>
          <a:lstStyle/>
          <a:p>
            <a:r>
              <a:rPr lang="en-US" altLang="zh-TW" sz="4000" dirty="0" smtClean="0">
                <a:solidFill>
                  <a:schemeClr val="accent1"/>
                </a:solidFill>
              </a:rPr>
              <a:t>Correlation Matrix of Variables After </a:t>
            </a:r>
            <a:br>
              <a:rPr lang="en-US" altLang="zh-TW" sz="4000" dirty="0" smtClean="0">
                <a:solidFill>
                  <a:schemeClr val="accent1"/>
                </a:solidFill>
              </a:rPr>
            </a:br>
            <a:r>
              <a:rPr lang="en-US" altLang="zh-TW" sz="4000" dirty="0" smtClean="0">
                <a:solidFill>
                  <a:schemeClr val="accent1"/>
                </a:solidFill>
              </a:rPr>
              <a:t>Grouping Using Factor Analysis</a:t>
            </a:r>
            <a:endParaRPr lang="zh-TW" altLang="en-US" sz="4000" dirty="0" smtClean="0">
              <a:solidFill>
                <a:schemeClr val="accent1"/>
              </a:solidFill>
            </a:endParaRPr>
          </a:p>
        </p:txBody>
      </p:sp>
      <p:sp>
        <p:nvSpPr>
          <p:cNvPr id="133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EFAAD02-4030-4242-A9F6-98BB3A01291A}" type="slidenum">
              <a:rPr kumimoji="0" lang="zh-TW" altLang="en-US" smtClean="0">
                <a:solidFill>
                  <a:srgbClr val="898989"/>
                </a:solidFill>
                <a:latin typeface="Calibri" pitchFamily="34" charset="0"/>
              </a:rPr>
              <a:pPr eaLnBrk="1" hangingPunct="1"/>
              <a:t>11</a:t>
            </a:fld>
            <a:endParaRPr kumimoji="0" lang="zh-TW" altLang="en-US" smtClean="0">
              <a:solidFill>
                <a:srgbClr val="898989"/>
              </a:solidFill>
              <a:latin typeface="Calibri" pitchFamily="34" charset="0"/>
            </a:endParaRPr>
          </a:p>
        </p:txBody>
      </p:sp>
      <p:sp>
        <p:nvSpPr>
          <p:cNvPr id="13316"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graphicFrame>
        <p:nvGraphicFramePr>
          <p:cNvPr id="13317" name="Object 5"/>
          <p:cNvGraphicFramePr>
            <a:graphicFrameLocks noChangeAspect="1"/>
          </p:cNvGraphicFramePr>
          <p:nvPr/>
        </p:nvGraphicFramePr>
        <p:xfrm>
          <a:off x="12700" y="1663700"/>
          <a:ext cx="9093200" cy="4318000"/>
        </p:xfrm>
        <a:graphic>
          <a:graphicData uri="http://schemas.openxmlformats.org/presentationml/2006/ole">
            <mc:AlternateContent xmlns:mc="http://schemas.openxmlformats.org/markup-compatibility/2006">
              <mc:Choice xmlns:v="urn:schemas-microsoft-com:vml" Requires="v">
                <p:oleObj spid="_x0000_s2052" name="Document" r:id="rId3" imgW="9356460" imgH="4453864" progId="Word.Document.8">
                  <p:embed/>
                </p:oleObj>
              </mc:Choice>
              <mc:Fallback>
                <p:oleObj name="Document" r:id="rId3" imgW="9356460" imgH="445386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663700"/>
                        <a:ext cx="90932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文字方塊 6"/>
          <p:cNvSpPr txBox="1">
            <a:spLocks noChangeArrowheads="1"/>
          </p:cNvSpPr>
          <p:nvPr/>
        </p:nvSpPr>
        <p:spPr bwMode="auto">
          <a:xfrm>
            <a:off x="611188" y="5661025"/>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r>
              <a:rPr lang="en-US" altLang="zh-TW" sz="2000">
                <a:latin typeface="Arial" charset="0"/>
              </a:rPr>
              <a:t>Shaded areas represent variables likely to be grouped together by factor analysis.</a:t>
            </a:r>
            <a:endParaRPr lang="zh-TW" altLang="en-US" sz="2000">
              <a:latin typeface="Arial" charset="0"/>
            </a:endParaRPr>
          </a:p>
        </p:txBody>
      </p:sp>
    </p:spTree>
    <p:extLst>
      <p:ext uri="{BB962C8B-B14F-4D97-AF65-F5344CB8AC3E}">
        <p14:creationId xmlns:p14="http://schemas.microsoft.com/office/powerpoint/2010/main" val="154257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57200" y="274638"/>
            <a:ext cx="8229600" cy="922337"/>
          </a:xfrm>
        </p:spPr>
        <p:txBody>
          <a:bodyPr/>
          <a:lstStyle/>
          <a:p>
            <a:r>
              <a:rPr lang="en-US" altLang="zh-TW" sz="4000" dirty="0" smtClean="0">
                <a:solidFill>
                  <a:schemeClr val="accent1"/>
                </a:solidFill>
              </a:rPr>
              <a:t>Application of  Factor Analysis </a:t>
            </a:r>
            <a:br>
              <a:rPr lang="en-US" altLang="zh-TW" sz="4000" dirty="0" smtClean="0">
                <a:solidFill>
                  <a:schemeClr val="accent1"/>
                </a:solidFill>
              </a:rPr>
            </a:br>
            <a:r>
              <a:rPr lang="en-US" altLang="zh-TW" sz="4000" dirty="0" smtClean="0">
                <a:solidFill>
                  <a:schemeClr val="accent1"/>
                </a:solidFill>
              </a:rPr>
              <a:t>to a Fast-Food Restaurant</a:t>
            </a:r>
          </a:p>
        </p:txBody>
      </p:sp>
      <p:sp>
        <p:nvSpPr>
          <p:cNvPr id="1433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327B8E8-56EA-40CC-B13E-AAF43568ADD0}" type="slidenum">
              <a:rPr kumimoji="0" lang="zh-TW" altLang="en-US" smtClean="0">
                <a:solidFill>
                  <a:srgbClr val="898989"/>
                </a:solidFill>
                <a:latin typeface="Calibri" pitchFamily="34" charset="0"/>
              </a:rPr>
              <a:pPr eaLnBrk="1" hangingPunct="1"/>
              <a:t>12</a:t>
            </a:fld>
            <a:endParaRPr kumimoji="0" lang="zh-TW" altLang="en-US" smtClean="0">
              <a:solidFill>
                <a:srgbClr val="898989"/>
              </a:solidFill>
              <a:latin typeface="Calibri" pitchFamily="34" charset="0"/>
            </a:endParaRPr>
          </a:p>
        </p:txBody>
      </p:sp>
      <p:sp>
        <p:nvSpPr>
          <p:cNvPr id="14340"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3" name="Rectangle 4"/>
          <p:cNvSpPr>
            <a:spLocks noChangeArrowheads="1"/>
          </p:cNvSpPr>
          <p:nvPr/>
        </p:nvSpPr>
        <p:spPr bwMode="auto">
          <a:xfrm>
            <a:off x="5708650" y="2503488"/>
            <a:ext cx="2667000" cy="685800"/>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2400">
                <a:solidFill>
                  <a:srgbClr val="FFFF66"/>
                </a:solidFill>
                <a:effectLst>
                  <a:outerShdw blurRad="38100" dist="38100" dir="2700000" algn="tl">
                    <a:srgbClr val="000000"/>
                  </a:outerShdw>
                </a:effectLst>
                <a:latin typeface="Tahoma" pitchFamily="34" charset="0"/>
                <a:ea typeface="新細明體" pitchFamily="18" charset="-120"/>
              </a:rPr>
              <a:t>Service Quality</a:t>
            </a:r>
          </a:p>
        </p:txBody>
      </p:sp>
      <p:sp>
        <p:nvSpPr>
          <p:cNvPr id="24" name="Rectangle 5"/>
          <p:cNvSpPr>
            <a:spLocks noChangeArrowheads="1"/>
          </p:cNvSpPr>
          <p:nvPr/>
        </p:nvSpPr>
        <p:spPr bwMode="auto">
          <a:xfrm>
            <a:off x="5784850" y="4789488"/>
            <a:ext cx="2590800" cy="762000"/>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2400">
                <a:solidFill>
                  <a:srgbClr val="FFFF66"/>
                </a:solidFill>
                <a:effectLst>
                  <a:outerShdw blurRad="38100" dist="38100" dir="2700000" algn="tl">
                    <a:srgbClr val="000000"/>
                  </a:outerShdw>
                </a:effectLst>
                <a:latin typeface="Tahoma" pitchFamily="34" charset="0"/>
                <a:ea typeface="新細明體" pitchFamily="18" charset="-120"/>
              </a:rPr>
              <a:t>Food Quality</a:t>
            </a:r>
          </a:p>
        </p:txBody>
      </p:sp>
      <p:grpSp>
        <p:nvGrpSpPr>
          <p:cNvPr id="14343" name="Group 8"/>
          <p:cNvGrpSpPr>
            <a:grpSpLocks/>
          </p:cNvGrpSpPr>
          <p:nvPr/>
        </p:nvGrpSpPr>
        <p:grpSpPr bwMode="auto">
          <a:xfrm>
            <a:off x="755650" y="1970088"/>
            <a:ext cx="7620000" cy="4267200"/>
            <a:chOff x="240" y="1440"/>
            <a:chExt cx="4800" cy="2688"/>
          </a:xfrm>
        </p:grpSpPr>
        <p:sp>
          <p:nvSpPr>
            <p:cNvPr id="26" name="Rectangle 9"/>
            <p:cNvSpPr>
              <a:spLocks noChangeArrowheads="1"/>
            </p:cNvSpPr>
            <p:nvPr/>
          </p:nvSpPr>
          <p:spPr bwMode="auto">
            <a:xfrm>
              <a:off x="240" y="1440"/>
              <a:ext cx="1680" cy="288"/>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altLang="zh-TW" sz="2000" dirty="0">
                  <a:solidFill>
                    <a:srgbClr val="FFFF66"/>
                  </a:solidFill>
                  <a:effectLst>
                    <a:outerShdw blurRad="38100" dist="38100" dir="2700000" algn="tl">
                      <a:srgbClr val="000000"/>
                    </a:outerShdw>
                  </a:effectLst>
                  <a:latin typeface="Tahoma" pitchFamily="34" charset="0"/>
                  <a:ea typeface="新細明體" pitchFamily="18" charset="-120"/>
                </a:rPr>
                <a:t>Waiting Time</a:t>
              </a:r>
              <a:endParaRPr lang="en-US" altLang="zh-TW" dirty="0">
                <a:solidFill>
                  <a:srgbClr val="FFFF66"/>
                </a:solidFill>
                <a:effectLst>
                  <a:outerShdw blurRad="38100" dist="38100" dir="2700000" algn="tl">
                    <a:srgbClr val="000000"/>
                  </a:outerShdw>
                </a:effectLst>
                <a:latin typeface="Tahoma" pitchFamily="34" charset="0"/>
                <a:ea typeface="新細明體" pitchFamily="18" charset="-120"/>
              </a:endParaRPr>
            </a:p>
          </p:txBody>
        </p:sp>
        <p:sp>
          <p:nvSpPr>
            <p:cNvPr id="27" name="Rectangle 10"/>
            <p:cNvSpPr>
              <a:spLocks noChangeArrowheads="1"/>
            </p:cNvSpPr>
            <p:nvPr/>
          </p:nvSpPr>
          <p:spPr bwMode="auto">
            <a:xfrm>
              <a:off x="240" y="1872"/>
              <a:ext cx="1680" cy="288"/>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2000">
                  <a:solidFill>
                    <a:srgbClr val="FFFF66"/>
                  </a:solidFill>
                  <a:effectLst>
                    <a:outerShdw blurRad="38100" dist="38100" dir="2700000" algn="tl">
                      <a:srgbClr val="000000"/>
                    </a:outerShdw>
                  </a:effectLst>
                  <a:latin typeface="Tahoma" pitchFamily="34" charset="0"/>
                  <a:ea typeface="新細明體" pitchFamily="18" charset="-120"/>
                </a:rPr>
                <a:t>Cleanliness</a:t>
              </a:r>
            </a:p>
          </p:txBody>
        </p:sp>
        <p:sp>
          <p:nvSpPr>
            <p:cNvPr id="28" name="Rectangle 11"/>
            <p:cNvSpPr>
              <a:spLocks noChangeArrowheads="1"/>
            </p:cNvSpPr>
            <p:nvPr/>
          </p:nvSpPr>
          <p:spPr bwMode="auto">
            <a:xfrm>
              <a:off x="240" y="2400"/>
              <a:ext cx="1680" cy="288"/>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2000">
                  <a:solidFill>
                    <a:srgbClr val="FFFF66"/>
                  </a:solidFill>
                  <a:effectLst>
                    <a:outerShdw blurRad="38100" dist="38100" dir="2700000" algn="tl">
                      <a:srgbClr val="000000"/>
                    </a:outerShdw>
                  </a:effectLst>
                  <a:latin typeface="Tahoma" pitchFamily="34" charset="0"/>
                  <a:ea typeface="新細明體" pitchFamily="18" charset="-120"/>
                </a:rPr>
                <a:t>Friendly Employees</a:t>
              </a:r>
            </a:p>
          </p:txBody>
        </p:sp>
        <p:sp>
          <p:nvSpPr>
            <p:cNvPr id="29" name="Rectangle 12"/>
            <p:cNvSpPr>
              <a:spLocks noChangeArrowheads="1"/>
            </p:cNvSpPr>
            <p:nvPr/>
          </p:nvSpPr>
          <p:spPr bwMode="auto">
            <a:xfrm>
              <a:off x="240" y="2928"/>
              <a:ext cx="1680" cy="240"/>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2000">
                  <a:solidFill>
                    <a:srgbClr val="FFFF66"/>
                  </a:solidFill>
                  <a:effectLst>
                    <a:outerShdw blurRad="38100" dist="38100" dir="2700000" algn="tl">
                      <a:srgbClr val="000000"/>
                    </a:outerShdw>
                  </a:effectLst>
                  <a:latin typeface="Tahoma" pitchFamily="34" charset="0"/>
                  <a:ea typeface="新細明體" pitchFamily="18" charset="-120"/>
                </a:rPr>
                <a:t>Taste</a:t>
              </a:r>
            </a:p>
          </p:txBody>
        </p:sp>
        <p:sp>
          <p:nvSpPr>
            <p:cNvPr id="30" name="Rectangle 13"/>
            <p:cNvSpPr>
              <a:spLocks noChangeArrowheads="1"/>
            </p:cNvSpPr>
            <p:nvPr/>
          </p:nvSpPr>
          <p:spPr bwMode="auto">
            <a:xfrm>
              <a:off x="240" y="3360"/>
              <a:ext cx="1728" cy="288"/>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2000">
                  <a:solidFill>
                    <a:srgbClr val="FFFF66"/>
                  </a:solidFill>
                  <a:effectLst>
                    <a:outerShdw blurRad="38100" dist="38100" dir="2700000" algn="tl">
                      <a:srgbClr val="000000"/>
                    </a:outerShdw>
                  </a:effectLst>
                  <a:latin typeface="Tahoma" pitchFamily="34" charset="0"/>
                  <a:ea typeface="新細明體" pitchFamily="18" charset="-120"/>
                </a:rPr>
                <a:t>Temperature</a:t>
              </a:r>
            </a:p>
          </p:txBody>
        </p:sp>
        <p:sp>
          <p:nvSpPr>
            <p:cNvPr id="31" name="Rectangle 14"/>
            <p:cNvSpPr>
              <a:spLocks noChangeArrowheads="1"/>
            </p:cNvSpPr>
            <p:nvPr/>
          </p:nvSpPr>
          <p:spPr bwMode="auto">
            <a:xfrm>
              <a:off x="240" y="3840"/>
              <a:ext cx="1680" cy="288"/>
            </a:xfrm>
            <a:prstGeom prst="rect">
              <a:avLst/>
            </a:prstGeom>
            <a:solidFill>
              <a:schemeClr val="accent1"/>
            </a:solidFill>
            <a:ln w="38100">
              <a:solidFill>
                <a:schemeClr val="tx1"/>
              </a:solidFill>
              <a:miter lim="800000"/>
              <a:headEnd/>
              <a:tailEnd/>
            </a:ln>
            <a:effectLst/>
          </p:spPr>
          <p:txBody>
            <a:bodyPr wrap="none" anchor="ctr"/>
            <a:lstStyle/>
            <a:p>
              <a:pPr algn="ctr" eaLnBrk="0" hangingPunct="0">
                <a:defRPr/>
              </a:pPr>
              <a:r>
                <a:rPr lang="en-US" sz="2000">
                  <a:solidFill>
                    <a:srgbClr val="FFFF66"/>
                  </a:solidFill>
                  <a:effectLst>
                    <a:outerShdw blurRad="38100" dist="38100" dir="2700000" algn="tl">
                      <a:srgbClr val="000000"/>
                    </a:outerShdw>
                  </a:effectLst>
                  <a:latin typeface="Tahoma" pitchFamily="34" charset="0"/>
                  <a:ea typeface="新細明體" pitchFamily="18" charset="-120"/>
                </a:rPr>
                <a:t>Freshness</a:t>
              </a:r>
            </a:p>
          </p:txBody>
        </p:sp>
        <p:sp>
          <p:nvSpPr>
            <p:cNvPr id="14352" name="Line 15"/>
            <p:cNvSpPr>
              <a:spLocks noChangeShapeType="1"/>
            </p:cNvSpPr>
            <p:nvPr/>
          </p:nvSpPr>
          <p:spPr bwMode="auto">
            <a:xfrm flipV="1">
              <a:off x="1920" y="3552"/>
              <a:ext cx="1488"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3" name="Line 16"/>
            <p:cNvSpPr>
              <a:spLocks noChangeShapeType="1"/>
            </p:cNvSpPr>
            <p:nvPr/>
          </p:nvSpPr>
          <p:spPr bwMode="auto">
            <a:xfrm flipV="1">
              <a:off x="1968" y="3504"/>
              <a:ext cx="14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4" name="Line 17"/>
            <p:cNvSpPr>
              <a:spLocks noChangeShapeType="1"/>
            </p:cNvSpPr>
            <p:nvPr/>
          </p:nvSpPr>
          <p:spPr bwMode="auto">
            <a:xfrm>
              <a:off x="1920" y="3024"/>
              <a:ext cx="1488"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5" name="Line 18"/>
            <p:cNvSpPr>
              <a:spLocks noChangeShapeType="1"/>
            </p:cNvSpPr>
            <p:nvPr/>
          </p:nvSpPr>
          <p:spPr bwMode="auto">
            <a:xfrm>
              <a:off x="1920" y="1584"/>
              <a:ext cx="1440"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6" name="Line 19"/>
            <p:cNvSpPr>
              <a:spLocks noChangeShapeType="1"/>
            </p:cNvSpPr>
            <p:nvPr/>
          </p:nvSpPr>
          <p:spPr bwMode="auto">
            <a:xfrm>
              <a:off x="1920" y="2016"/>
              <a:ext cx="14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7" name="Line 20"/>
            <p:cNvSpPr>
              <a:spLocks noChangeShapeType="1"/>
            </p:cNvSpPr>
            <p:nvPr/>
          </p:nvSpPr>
          <p:spPr bwMode="auto">
            <a:xfrm flipV="1">
              <a:off x="1920" y="2160"/>
              <a:ext cx="144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8" name="Rectangle 21"/>
            <p:cNvSpPr>
              <a:spLocks noChangeArrowheads="1"/>
            </p:cNvSpPr>
            <p:nvPr/>
          </p:nvSpPr>
          <p:spPr bwMode="auto">
            <a:xfrm>
              <a:off x="3360" y="1776"/>
              <a:ext cx="1680" cy="4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14359" name="Rectangle 22"/>
            <p:cNvSpPr>
              <a:spLocks noChangeArrowheads="1"/>
            </p:cNvSpPr>
            <p:nvPr/>
          </p:nvSpPr>
          <p:spPr bwMode="auto">
            <a:xfrm>
              <a:off x="3408" y="3216"/>
              <a:ext cx="1632" cy="48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grpSp>
      <p:sp>
        <p:nvSpPr>
          <p:cNvPr id="40" name="Rectangle 6"/>
          <p:cNvSpPr>
            <a:spLocks noChangeArrowheads="1"/>
          </p:cNvSpPr>
          <p:nvPr/>
        </p:nvSpPr>
        <p:spPr bwMode="auto">
          <a:xfrm>
            <a:off x="6069013" y="1412875"/>
            <a:ext cx="1828800" cy="457200"/>
          </a:xfrm>
          <a:prstGeom prst="rect">
            <a:avLst/>
          </a:prstGeom>
          <a:noFill/>
          <a:ln w="12699">
            <a:noFill/>
            <a:miter lim="800000"/>
            <a:headEnd/>
            <a:tailEnd/>
          </a:ln>
          <a:effectLst/>
        </p:spPr>
        <p:txBody>
          <a:bodyPr wrap="none" anchor="ctr"/>
          <a:lstStyle/>
          <a:p>
            <a:pPr algn="ctr" eaLnBrk="0" hangingPunct="0">
              <a:defRPr/>
            </a:pPr>
            <a:r>
              <a:rPr lang="en-US" sz="2400" u="sng" dirty="0">
                <a:solidFill>
                  <a:srgbClr val="FF0000"/>
                </a:solidFill>
                <a:effectLst>
                  <a:outerShdw blurRad="38100" dist="38100" dir="2700000" algn="tl">
                    <a:srgbClr val="000000"/>
                  </a:outerShdw>
                </a:effectLst>
                <a:latin typeface="Tahoma" pitchFamily="34" charset="0"/>
                <a:ea typeface="新細明體" pitchFamily="18" charset="-120"/>
              </a:rPr>
              <a:t>Factors </a:t>
            </a:r>
          </a:p>
        </p:txBody>
      </p:sp>
      <p:sp>
        <p:nvSpPr>
          <p:cNvPr id="41" name="Rectangle 7"/>
          <p:cNvSpPr>
            <a:spLocks noChangeArrowheads="1"/>
          </p:cNvSpPr>
          <p:nvPr/>
        </p:nvSpPr>
        <p:spPr bwMode="auto">
          <a:xfrm>
            <a:off x="1116013" y="1412875"/>
            <a:ext cx="2057400" cy="304800"/>
          </a:xfrm>
          <a:prstGeom prst="rect">
            <a:avLst/>
          </a:prstGeom>
          <a:noFill/>
          <a:ln w="12699">
            <a:noFill/>
            <a:miter lim="800000"/>
            <a:headEnd/>
            <a:tailEnd/>
          </a:ln>
          <a:effectLst/>
        </p:spPr>
        <p:txBody>
          <a:bodyPr wrap="none" anchor="ctr"/>
          <a:lstStyle/>
          <a:p>
            <a:pPr algn="ctr" eaLnBrk="0" hangingPunct="0">
              <a:defRPr/>
            </a:pPr>
            <a:r>
              <a:rPr lang="en-US" sz="2400" u="sng" dirty="0">
                <a:solidFill>
                  <a:srgbClr val="FF0000"/>
                </a:solidFill>
                <a:effectLst>
                  <a:outerShdw blurRad="38100" dist="38100" dir="2700000" algn="tl">
                    <a:srgbClr val="000000"/>
                  </a:outerShdw>
                </a:effectLst>
                <a:latin typeface="Tahoma" pitchFamily="34" charset="0"/>
                <a:ea typeface="新細明體" pitchFamily="18" charset="-120"/>
              </a:rPr>
              <a:t>Variables</a:t>
            </a:r>
          </a:p>
        </p:txBody>
      </p:sp>
    </p:spTree>
    <p:extLst>
      <p:ext uri="{BB962C8B-B14F-4D97-AF65-F5344CB8AC3E}">
        <p14:creationId xmlns:p14="http://schemas.microsoft.com/office/powerpoint/2010/main" val="2707737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57200" y="188913"/>
            <a:ext cx="8229600" cy="863600"/>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15363" name="內容版面配置區 2"/>
          <p:cNvSpPr>
            <a:spLocks noGrp="1"/>
          </p:cNvSpPr>
          <p:nvPr>
            <p:ph idx="1"/>
          </p:nvPr>
        </p:nvSpPr>
        <p:spPr>
          <a:xfrm>
            <a:off x="395288" y="1600200"/>
            <a:ext cx="8497887" cy="4525963"/>
          </a:xfrm>
        </p:spPr>
        <p:txBody>
          <a:bodyPr/>
          <a:lstStyle/>
          <a:p>
            <a:r>
              <a:rPr lang="en-US" altLang="zh-TW" sz="2800" smtClean="0"/>
              <a:t>Stage 1:  Objectives of Factor Analysis</a:t>
            </a:r>
          </a:p>
          <a:p>
            <a:r>
              <a:rPr lang="en-US" altLang="zh-TW" sz="2800" smtClean="0"/>
              <a:t>Stage 2:  Designing a Factor Analysis</a:t>
            </a:r>
          </a:p>
          <a:p>
            <a:r>
              <a:rPr lang="en-US" altLang="zh-TW" sz="2800" smtClean="0"/>
              <a:t>Stage 3:  Assumptions in Factor Analysis</a:t>
            </a:r>
          </a:p>
          <a:p>
            <a:r>
              <a:rPr lang="en-US" altLang="zh-TW" sz="2800" smtClean="0"/>
              <a:t>Stage 4:  Deriving Factors and Assessing Overall Fit</a:t>
            </a:r>
          </a:p>
          <a:p>
            <a:r>
              <a:rPr lang="en-US" altLang="zh-TW" sz="2800" smtClean="0"/>
              <a:t>Stage 5:  Interpreting the Factors</a:t>
            </a:r>
          </a:p>
          <a:p>
            <a:r>
              <a:rPr lang="en-US" altLang="zh-TW" sz="2800" smtClean="0"/>
              <a:t>Stage 6:  Validation of Factor Analysis</a:t>
            </a:r>
          </a:p>
          <a:p>
            <a:r>
              <a:rPr lang="en-US" altLang="zh-TW" sz="2800" smtClean="0"/>
              <a:t>Stage 7:  Additional uses of Factor Analysis Results</a:t>
            </a:r>
          </a:p>
          <a:p>
            <a:endParaRPr lang="zh-TW" altLang="en-US" sz="2800" smtClean="0"/>
          </a:p>
        </p:txBody>
      </p:sp>
      <p:sp>
        <p:nvSpPr>
          <p:cNvPr id="1536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52E8892-DEE4-4E86-98F6-C2753A43F9F0}" type="slidenum">
              <a:rPr kumimoji="0" lang="zh-TW" altLang="en-US" smtClean="0">
                <a:solidFill>
                  <a:srgbClr val="898989"/>
                </a:solidFill>
                <a:latin typeface="Calibri" pitchFamily="34" charset="0"/>
              </a:rPr>
              <a:pPr eaLnBrk="1" hangingPunct="1"/>
              <a:t>13</a:t>
            </a:fld>
            <a:endParaRPr kumimoji="0" lang="zh-TW" altLang="en-US" smtClean="0">
              <a:solidFill>
                <a:srgbClr val="898989"/>
              </a:solidFill>
              <a:latin typeface="Calibri" pitchFamily="34" charset="0"/>
            </a:endParaRPr>
          </a:p>
        </p:txBody>
      </p:sp>
      <p:sp>
        <p:nvSpPr>
          <p:cNvPr id="15365"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86314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57200" y="115888"/>
            <a:ext cx="8229600" cy="779462"/>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1638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6CF888A-167A-45C7-BA4A-A2DE9CC83409}" type="slidenum">
              <a:rPr kumimoji="0" lang="zh-TW" altLang="en-US" smtClean="0">
                <a:solidFill>
                  <a:srgbClr val="898989"/>
                </a:solidFill>
                <a:latin typeface="Calibri" pitchFamily="34" charset="0"/>
              </a:rPr>
              <a:pPr eaLnBrk="1" hangingPunct="1"/>
              <a:t>14</a:t>
            </a:fld>
            <a:endParaRPr kumimoji="0" lang="zh-TW" altLang="en-US" smtClean="0">
              <a:solidFill>
                <a:srgbClr val="898989"/>
              </a:solidFill>
              <a:latin typeface="Calibri" pitchFamily="34" charset="0"/>
            </a:endParaRPr>
          </a:p>
        </p:txBody>
      </p:sp>
      <p:sp>
        <p:nvSpPr>
          <p:cNvPr id="16388"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 name="圓角矩形 1"/>
          <p:cNvSpPr/>
          <p:nvPr/>
        </p:nvSpPr>
        <p:spPr>
          <a:xfrm>
            <a:off x="755650" y="966788"/>
            <a:ext cx="7920038" cy="690562"/>
          </a:xfrm>
          <a:prstGeom prst="roundRect">
            <a:avLst/>
          </a:prstGeom>
          <a:solidFill>
            <a:srgbClr val="FFC000"/>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1. Objectives of Factor Analysis</a:t>
            </a:r>
          </a:p>
        </p:txBody>
      </p:sp>
      <p:sp>
        <p:nvSpPr>
          <p:cNvPr id="7" name="圓角矩形 6"/>
          <p:cNvSpPr/>
          <p:nvPr/>
        </p:nvSpPr>
        <p:spPr>
          <a:xfrm>
            <a:off x="755650" y="179070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2. Designing a Factor Analysis</a:t>
            </a:r>
          </a:p>
        </p:txBody>
      </p:sp>
      <p:sp>
        <p:nvSpPr>
          <p:cNvPr id="8" name="圓角矩形 7"/>
          <p:cNvSpPr/>
          <p:nvPr/>
        </p:nvSpPr>
        <p:spPr>
          <a:xfrm>
            <a:off x="755650" y="261461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3. Assumptions in Factor Analysis</a:t>
            </a:r>
          </a:p>
        </p:txBody>
      </p:sp>
      <p:sp>
        <p:nvSpPr>
          <p:cNvPr id="9" name="圓角矩形 8"/>
          <p:cNvSpPr/>
          <p:nvPr/>
        </p:nvSpPr>
        <p:spPr>
          <a:xfrm>
            <a:off x="755650" y="343693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4. Deriving Factors and Assessing Overall Fit</a:t>
            </a:r>
          </a:p>
        </p:txBody>
      </p:sp>
      <p:sp>
        <p:nvSpPr>
          <p:cNvPr id="10" name="圓角矩形 9"/>
          <p:cNvSpPr/>
          <p:nvPr/>
        </p:nvSpPr>
        <p:spPr>
          <a:xfrm>
            <a:off x="755650" y="426085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5. Interpreting the Factors</a:t>
            </a:r>
          </a:p>
        </p:txBody>
      </p:sp>
      <p:sp>
        <p:nvSpPr>
          <p:cNvPr id="11" name="圓角矩形 10"/>
          <p:cNvSpPr/>
          <p:nvPr/>
        </p:nvSpPr>
        <p:spPr>
          <a:xfrm>
            <a:off x="755650" y="508476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6. Validation of Factor Analysis</a:t>
            </a:r>
          </a:p>
        </p:txBody>
      </p:sp>
      <p:sp>
        <p:nvSpPr>
          <p:cNvPr id="12" name="圓角矩形 11"/>
          <p:cNvSpPr/>
          <p:nvPr/>
        </p:nvSpPr>
        <p:spPr>
          <a:xfrm>
            <a:off x="755650" y="59070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7. Additional uses of Factor Analysis Results</a:t>
            </a:r>
          </a:p>
        </p:txBody>
      </p:sp>
    </p:spTree>
    <p:extLst>
      <p:ext uri="{BB962C8B-B14F-4D97-AF65-F5344CB8AC3E}">
        <p14:creationId xmlns:p14="http://schemas.microsoft.com/office/powerpoint/2010/main" val="397821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en-US" altLang="zh-TW" sz="4000" dirty="0" smtClean="0">
                <a:solidFill>
                  <a:schemeClr val="accent1"/>
                </a:solidFill>
              </a:rPr>
              <a:t>Stage 1:  Objectives of Factor Analysis</a:t>
            </a:r>
            <a:endParaRPr lang="zh-TW" altLang="en-US" sz="4000" dirty="0" smtClean="0">
              <a:solidFill>
                <a:schemeClr val="accent1"/>
              </a:solidFill>
            </a:endParaRPr>
          </a:p>
        </p:txBody>
      </p:sp>
      <p:sp>
        <p:nvSpPr>
          <p:cNvPr id="17411" name="內容版面配置區 2"/>
          <p:cNvSpPr>
            <a:spLocks noGrp="1"/>
          </p:cNvSpPr>
          <p:nvPr>
            <p:ph idx="1"/>
          </p:nvPr>
        </p:nvSpPr>
        <p:spPr/>
        <p:txBody>
          <a:bodyPr/>
          <a:lstStyle/>
          <a:p>
            <a:pPr marL="514350" indent="-514350">
              <a:buFont typeface="Calibri" pitchFamily="34" charset="0"/>
              <a:buAutoNum type="arabicPeriod"/>
            </a:pPr>
            <a:r>
              <a:rPr lang="en-US" altLang="zh-TW" smtClean="0"/>
              <a:t>Is the objective exploratory or confirmatory?</a:t>
            </a:r>
          </a:p>
          <a:p>
            <a:pPr marL="514350" indent="-514350">
              <a:buFont typeface="Calibri" pitchFamily="34" charset="0"/>
              <a:buAutoNum type="arabicPeriod"/>
            </a:pPr>
            <a:r>
              <a:rPr lang="en-US" altLang="zh-TW" smtClean="0"/>
              <a:t>Specify the unit of analysis.</a:t>
            </a:r>
          </a:p>
          <a:p>
            <a:pPr marL="514350" indent="-514350">
              <a:buFont typeface="Calibri" pitchFamily="34" charset="0"/>
              <a:buAutoNum type="arabicPeriod"/>
            </a:pPr>
            <a:r>
              <a:rPr lang="en-US" altLang="zh-TW" smtClean="0"/>
              <a:t>Data summarization and/or reduction?</a:t>
            </a:r>
          </a:p>
          <a:p>
            <a:pPr marL="514350" indent="-514350">
              <a:buFont typeface="Calibri" pitchFamily="34" charset="0"/>
              <a:buAutoNum type="arabicPeriod"/>
            </a:pPr>
            <a:r>
              <a:rPr lang="en-US" altLang="zh-TW" smtClean="0"/>
              <a:t>Using factor analysis with other techniques.</a:t>
            </a:r>
          </a:p>
          <a:p>
            <a:pPr marL="514350" indent="-514350">
              <a:buFont typeface="Calibri" pitchFamily="34" charset="0"/>
              <a:buAutoNum type="arabicPeriod"/>
            </a:pPr>
            <a:endParaRPr lang="zh-TW" altLang="en-US" smtClean="0"/>
          </a:p>
        </p:txBody>
      </p:sp>
      <p:sp>
        <p:nvSpPr>
          <p:cNvPr id="1741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A65A162-5409-4A15-81F0-CB4E9125DCE9}" type="slidenum">
              <a:rPr kumimoji="0" lang="zh-TW" altLang="en-US" smtClean="0">
                <a:solidFill>
                  <a:srgbClr val="898989"/>
                </a:solidFill>
                <a:latin typeface="Calibri" pitchFamily="34" charset="0"/>
              </a:rPr>
              <a:pPr eaLnBrk="1" hangingPunct="1"/>
              <a:t>15</a:t>
            </a:fld>
            <a:endParaRPr kumimoji="0" lang="zh-TW" altLang="en-US" smtClean="0">
              <a:solidFill>
                <a:srgbClr val="898989"/>
              </a:solidFill>
              <a:latin typeface="Calibri" pitchFamily="34" charset="0"/>
            </a:endParaRPr>
          </a:p>
        </p:txBody>
      </p:sp>
      <p:sp>
        <p:nvSpPr>
          <p:cNvPr id="1741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335680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en-US" altLang="zh-TW" dirty="0" smtClean="0">
                <a:solidFill>
                  <a:schemeClr val="accent1"/>
                </a:solidFill>
              </a:rPr>
              <a:t>Factor Analysis Outcomes</a:t>
            </a:r>
            <a:endParaRPr lang="zh-TW" altLang="en-US" dirty="0" smtClean="0">
              <a:solidFill>
                <a:schemeClr val="accent1"/>
              </a:solidFill>
            </a:endParaRPr>
          </a:p>
        </p:txBody>
      </p:sp>
      <p:sp>
        <p:nvSpPr>
          <p:cNvPr id="18435" name="內容版面配置區 2"/>
          <p:cNvSpPr>
            <a:spLocks noGrp="1"/>
          </p:cNvSpPr>
          <p:nvPr>
            <p:ph idx="1"/>
          </p:nvPr>
        </p:nvSpPr>
        <p:spPr>
          <a:xfrm>
            <a:off x="457200" y="1412875"/>
            <a:ext cx="8229600" cy="4824413"/>
          </a:xfrm>
        </p:spPr>
        <p:txBody>
          <a:bodyPr/>
          <a:lstStyle/>
          <a:p>
            <a:r>
              <a:rPr lang="en-US" altLang="zh-TW" b="1" dirty="0" smtClean="0">
                <a:solidFill>
                  <a:schemeClr val="accent1"/>
                </a:solidFill>
              </a:rPr>
              <a:t>Data summarization</a:t>
            </a:r>
          </a:p>
          <a:p>
            <a:pPr lvl="1"/>
            <a:r>
              <a:rPr lang="en-US" altLang="zh-TW" dirty="0" smtClean="0"/>
              <a:t>derives underlying dimensions that, when interpreted and understood, describe the data in a much smaller number of concepts than the original individual variables.</a:t>
            </a:r>
          </a:p>
          <a:p>
            <a:r>
              <a:rPr lang="en-US" altLang="zh-TW" b="1" dirty="0" smtClean="0">
                <a:solidFill>
                  <a:schemeClr val="accent1"/>
                </a:solidFill>
              </a:rPr>
              <a:t>Data reduction</a:t>
            </a:r>
          </a:p>
          <a:p>
            <a:pPr lvl="1"/>
            <a:r>
              <a:rPr lang="en-US" altLang="zh-TW" dirty="0" smtClean="0"/>
              <a:t>extends the process of data summarization by deriving an empirical value (factor score or summated scale) for each dimension (factor) and then substituting this value for the original values.</a:t>
            </a:r>
          </a:p>
          <a:p>
            <a:endParaRPr lang="zh-TW" altLang="en-US" dirty="0" smtClean="0"/>
          </a:p>
        </p:txBody>
      </p:sp>
      <p:sp>
        <p:nvSpPr>
          <p:cNvPr id="184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3CC8FB0-C6C1-4351-80E6-0BAD9EA84E6F}" type="slidenum">
              <a:rPr kumimoji="0" lang="zh-TW" altLang="en-US" smtClean="0">
                <a:solidFill>
                  <a:srgbClr val="898989"/>
                </a:solidFill>
                <a:latin typeface="Calibri" pitchFamily="34" charset="0"/>
              </a:rPr>
              <a:pPr eaLnBrk="1" hangingPunct="1"/>
              <a:t>16</a:t>
            </a:fld>
            <a:endParaRPr kumimoji="0" lang="zh-TW" altLang="en-US" smtClean="0">
              <a:solidFill>
                <a:srgbClr val="898989"/>
              </a:solidFill>
              <a:latin typeface="Calibri" pitchFamily="34" charset="0"/>
            </a:endParaRPr>
          </a:p>
        </p:txBody>
      </p:sp>
      <p:sp>
        <p:nvSpPr>
          <p:cNvPr id="1843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387222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en-US" altLang="zh-TW" dirty="0" smtClean="0">
                <a:solidFill>
                  <a:schemeClr val="accent1"/>
                </a:solidFill>
              </a:rPr>
              <a:t>Types of Factor Analysis</a:t>
            </a:r>
            <a:endParaRPr lang="zh-TW" altLang="en-US" dirty="0" smtClean="0">
              <a:solidFill>
                <a:schemeClr val="accent1"/>
              </a:solidFill>
            </a:endParaRPr>
          </a:p>
        </p:txBody>
      </p:sp>
      <p:sp>
        <p:nvSpPr>
          <p:cNvPr id="19459" name="內容版面配置區 2"/>
          <p:cNvSpPr>
            <a:spLocks noGrp="1"/>
          </p:cNvSpPr>
          <p:nvPr>
            <p:ph idx="1"/>
          </p:nvPr>
        </p:nvSpPr>
        <p:spPr/>
        <p:txBody>
          <a:bodyPr/>
          <a:lstStyle/>
          <a:p>
            <a:r>
              <a:rPr lang="en-US" altLang="zh-TW" smtClean="0">
                <a:solidFill>
                  <a:srgbClr val="FF0000"/>
                </a:solidFill>
              </a:rPr>
              <a:t>Exploratory Factor Analysis (EFA)</a:t>
            </a:r>
          </a:p>
          <a:p>
            <a:pPr lvl="1"/>
            <a:r>
              <a:rPr lang="en-US" altLang="zh-TW" smtClean="0"/>
              <a:t>is used to discover the factor structure of a construct and examine its reliability.   </a:t>
            </a:r>
            <a:br>
              <a:rPr lang="en-US" altLang="zh-TW" smtClean="0"/>
            </a:br>
            <a:r>
              <a:rPr lang="en-US" altLang="zh-TW" smtClean="0"/>
              <a:t>It is </a:t>
            </a:r>
            <a:r>
              <a:rPr lang="en-US" altLang="zh-TW" smtClean="0">
                <a:solidFill>
                  <a:srgbClr val="FF0000"/>
                </a:solidFill>
              </a:rPr>
              <a:t>data driven</a:t>
            </a:r>
            <a:r>
              <a:rPr lang="en-US" altLang="zh-TW" smtClean="0"/>
              <a:t>.</a:t>
            </a:r>
          </a:p>
          <a:p>
            <a:r>
              <a:rPr lang="en-US" altLang="zh-TW" smtClean="0">
                <a:solidFill>
                  <a:srgbClr val="FF0000"/>
                </a:solidFill>
              </a:rPr>
              <a:t>Confirmatory Factor Analysis (CFA)</a:t>
            </a:r>
          </a:p>
          <a:p>
            <a:pPr lvl="1"/>
            <a:r>
              <a:rPr lang="en-US" altLang="zh-TW" smtClean="0"/>
              <a:t>is used to confirm the fit of the hypothesized factor structure to the observed (sample) data.   </a:t>
            </a:r>
            <a:br>
              <a:rPr lang="en-US" altLang="zh-TW" smtClean="0"/>
            </a:br>
            <a:r>
              <a:rPr lang="en-US" altLang="zh-TW" smtClean="0"/>
              <a:t>It is </a:t>
            </a:r>
            <a:r>
              <a:rPr lang="en-US" altLang="zh-TW" smtClean="0">
                <a:solidFill>
                  <a:srgbClr val="FF0000"/>
                </a:solidFill>
              </a:rPr>
              <a:t>theory driven</a:t>
            </a:r>
            <a:r>
              <a:rPr lang="en-US" altLang="zh-TW" smtClean="0"/>
              <a:t>.</a:t>
            </a:r>
          </a:p>
          <a:p>
            <a:endParaRPr lang="zh-TW" altLang="en-US" smtClean="0"/>
          </a:p>
        </p:txBody>
      </p:sp>
      <p:sp>
        <p:nvSpPr>
          <p:cNvPr id="194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DF4EE00-BB28-4F7C-82BB-0B2558A71C8C}" type="slidenum">
              <a:rPr kumimoji="0" lang="zh-TW" altLang="en-US" smtClean="0">
                <a:solidFill>
                  <a:srgbClr val="898989"/>
                </a:solidFill>
                <a:latin typeface="Calibri" pitchFamily="34" charset="0"/>
              </a:rPr>
              <a:pPr eaLnBrk="1" hangingPunct="1"/>
              <a:t>17</a:t>
            </a:fld>
            <a:endParaRPr kumimoji="0" lang="zh-TW" altLang="en-US" smtClean="0">
              <a:solidFill>
                <a:srgbClr val="898989"/>
              </a:solidFill>
              <a:latin typeface="Calibri" pitchFamily="34" charset="0"/>
            </a:endParaRPr>
          </a:p>
        </p:txBody>
      </p:sp>
      <p:sp>
        <p:nvSpPr>
          <p:cNvPr id="19461"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70098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115888"/>
            <a:ext cx="8229600" cy="779462"/>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204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7B1B122-2322-42FA-9912-4A66711ADC09}" type="slidenum">
              <a:rPr kumimoji="0" lang="zh-TW" altLang="en-US" smtClean="0">
                <a:solidFill>
                  <a:srgbClr val="898989"/>
                </a:solidFill>
                <a:latin typeface="Calibri" pitchFamily="34" charset="0"/>
              </a:rPr>
              <a:pPr eaLnBrk="1" hangingPunct="1"/>
              <a:t>18</a:t>
            </a:fld>
            <a:endParaRPr kumimoji="0" lang="zh-TW" altLang="en-US" smtClean="0">
              <a:solidFill>
                <a:srgbClr val="898989"/>
              </a:solidFill>
              <a:latin typeface="Calibri" pitchFamily="34" charset="0"/>
            </a:endParaRPr>
          </a:p>
        </p:txBody>
      </p:sp>
      <p:sp>
        <p:nvSpPr>
          <p:cNvPr id="20484"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 name="圓角矩形 1"/>
          <p:cNvSpPr/>
          <p:nvPr/>
        </p:nvSpPr>
        <p:spPr>
          <a:xfrm>
            <a:off x="755650" y="9667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1. Objectives of Factor Analysis</a:t>
            </a:r>
          </a:p>
        </p:txBody>
      </p:sp>
      <p:sp>
        <p:nvSpPr>
          <p:cNvPr id="7" name="圓角矩形 6"/>
          <p:cNvSpPr/>
          <p:nvPr/>
        </p:nvSpPr>
        <p:spPr>
          <a:xfrm>
            <a:off x="755650" y="1790700"/>
            <a:ext cx="7920038" cy="688975"/>
          </a:xfrm>
          <a:prstGeom prst="roundRect">
            <a:avLst/>
          </a:prstGeom>
          <a:solidFill>
            <a:srgbClr val="FFC000"/>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2. Designing a Factor Analysis</a:t>
            </a:r>
          </a:p>
        </p:txBody>
      </p:sp>
      <p:sp>
        <p:nvSpPr>
          <p:cNvPr id="8" name="圓角矩形 7"/>
          <p:cNvSpPr/>
          <p:nvPr/>
        </p:nvSpPr>
        <p:spPr>
          <a:xfrm>
            <a:off x="755650" y="261461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3. Assumptions in Factor Analysis</a:t>
            </a:r>
          </a:p>
        </p:txBody>
      </p:sp>
      <p:sp>
        <p:nvSpPr>
          <p:cNvPr id="9" name="圓角矩形 8"/>
          <p:cNvSpPr/>
          <p:nvPr/>
        </p:nvSpPr>
        <p:spPr>
          <a:xfrm>
            <a:off x="755650" y="343693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4. Deriving Factors and Assessing Overall Fit</a:t>
            </a:r>
          </a:p>
        </p:txBody>
      </p:sp>
      <p:sp>
        <p:nvSpPr>
          <p:cNvPr id="10" name="圓角矩形 9"/>
          <p:cNvSpPr/>
          <p:nvPr/>
        </p:nvSpPr>
        <p:spPr>
          <a:xfrm>
            <a:off x="755650" y="426085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5. Interpreting the Factors</a:t>
            </a:r>
          </a:p>
        </p:txBody>
      </p:sp>
      <p:sp>
        <p:nvSpPr>
          <p:cNvPr id="11" name="圓角矩形 10"/>
          <p:cNvSpPr/>
          <p:nvPr/>
        </p:nvSpPr>
        <p:spPr>
          <a:xfrm>
            <a:off x="755650" y="508476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6. Validation of Factor Analysis</a:t>
            </a:r>
          </a:p>
        </p:txBody>
      </p:sp>
      <p:sp>
        <p:nvSpPr>
          <p:cNvPr id="12" name="圓角矩形 11"/>
          <p:cNvSpPr/>
          <p:nvPr/>
        </p:nvSpPr>
        <p:spPr>
          <a:xfrm>
            <a:off x="755650" y="59070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7. Additional uses of Factor Analysis Results</a:t>
            </a:r>
          </a:p>
        </p:txBody>
      </p:sp>
    </p:spTree>
    <p:extLst>
      <p:ext uri="{BB962C8B-B14F-4D97-AF65-F5344CB8AC3E}">
        <p14:creationId xmlns:p14="http://schemas.microsoft.com/office/powerpoint/2010/main" val="404955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en-US" altLang="zh-TW" sz="4000" dirty="0" smtClean="0">
                <a:solidFill>
                  <a:schemeClr val="accent1"/>
                </a:solidFill>
              </a:rPr>
              <a:t>Stage 2:  Designing a Factor Analysis</a:t>
            </a:r>
            <a:endParaRPr lang="zh-TW" altLang="en-US" sz="4000" dirty="0" smtClean="0">
              <a:solidFill>
                <a:schemeClr val="accent1"/>
              </a:solidFill>
            </a:endParaRPr>
          </a:p>
        </p:txBody>
      </p:sp>
      <p:sp>
        <p:nvSpPr>
          <p:cNvPr id="21507" name="內容版面配置區 2"/>
          <p:cNvSpPr>
            <a:spLocks noGrp="1"/>
          </p:cNvSpPr>
          <p:nvPr>
            <p:ph idx="1"/>
          </p:nvPr>
        </p:nvSpPr>
        <p:spPr/>
        <p:txBody>
          <a:bodyPr/>
          <a:lstStyle/>
          <a:p>
            <a:r>
              <a:rPr lang="en-US" altLang="zh-TW" smtClean="0"/>
              <a:t>Three Basic Decisions:</a:t>
            </a:r>
          </a:p>
          <a:p>
            <a:pPr marL="971550" lvl="1" indent="-514350">
              <a:buFont typeface="Calibri" pitchFamily="34" charset="0"/>
              <a:buAutoNum type="arabicPeriod"/>
            </a:pPr>
            <a:r>
              <a:rPr lang="en-US" altLang="zh-TW" smtClean="0"/>
              <a:t>Calculation of input data  –  R vs. Q analysis.</a:t>
            </a:r>
          </a:p>
          <a:p>
            <a:pPr marL="971550" lvl="1" indent="-514350">
              <a:buFont typeface="Calibri" pitchFamily="34" charset="0"/>
              <a:buAutoNum type="arabicPeriod"/>
            </a:pPr>
            <a:r>
              <a:rPr lang="en-US" altLang="zh-TW" smtClean="0"/>
              <a:t>Design of study in terms of number of variables, measurement properties of variables, and the type of variables.</a:t>
            </a:r>
          </a:p>
          <a:p>
            <a:pPr marL="971550" lvl="1" indent="-514350">
              <a:buFont typeface="Calibri" pitchFamily="34" charset="0"/>
              <a:buAutoNum type="arabicPeriod"/>
            </a:pPr>
            <a:r>
              <a:rPr lang="en-US" altLang="zh-TW" smtClean="0"/>
              <a:t>Sample size necessary.</a:t>
            </a:r>
          </a:p>
          <a:p>
            <a:endParaRPr lang="zh-TW" altLang="en-US" smtClean="0"/>
          </a:p>
        </p:txBody>
      </p:sp>
      <p:sp>
        <p:nvSpPr>
          <p:cNvPr id="215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EA78530-4B18-4266-BCB4-656D7A61EC6D}" type="slidenum">
              <a:rPr kumimoji="0" lang="zh-TW" altLang="en-US" smtClean="0">
                <a:solidFill>
                  <a:srgbClr val="898989"/>
                </a:solidFill>
                <a:latin typeface="Calibri" pitchFamily="34" charset="0"/>
              </a:rPr>
              <a:pPr eaLnBrk="1" hangingPunct="1"/>
              <a:t>19</a:t>
            </a:fld>
            <a:endParaRPr kumimoji="0" lang="zh-TW" altLang="en-US" smtClean="0">
              <a:solidFill>
                <a:srgbClr val="898989"/>
              </a:solidFill>
              <a:latin typeface="Calibri" pitchFamily="34" charset="0"/>
            </a:endParaRPr>
          </a:p>
        </p:txBody>
      </p:sp>
      <p:sp>
        <p:nvSpPr>
          <p:cNvPr id="2150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45040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1"/>
          </p:nvPr>
        </p:nvSpPr>
        <p:spPr>
          <a:xfrm>
            <a:off x="107950" y="1125538"/>
            <a:ext cx="8856663" cy="5399087"/>
          </a:xfrm>
        </p:spPr>
        <p:txBody>
          <a:bodyPr/>
          <a:lstStyle/>
          <a:p>
            <a:pPr>
              <a:buFont typeface="Arial" charset="0"/>
              <a:buNone/>
            </a:pPr>
            <a:r>
              <a:rPr lang="zh-Hant" altLang="en-US" sz="2600" dirty="0" smtClean="0"/>
              <a:t>週次 </a:t>
            </a:r>
            <a:r>
              <a:rPr lang="en-US" altLang="zh-Hant" sz="2600" dirty="0" smtClean="0"/>
              <a:t>(Week)    </a:t>
            </a:r>
            <a:r>
              <a:rPr lang="zh-Hant" altLang="en-US" sz="2600" dirty="0" smtClean="0"/>
              <a:t>日期 </a:t>
            </a:r>
            <a:r>
              <a:rPr lang="en-US" altLang="zh-Hant" sz="2600" dirty="0" smtClean="0"/>
              <a:t>(Date)    </a:t>
            </a:r>
            <a:r>
              <a:rPr lang="zh-Hant" altLang="en-US" sz="2600" dirty="0" smtClean="0"/>
              <a:t>內容 </a:t>
            </a:r>
            <a:r>
              <a:rPr lang="en-US" altLang="zh-Hant" sz="2600" dirty="0" smtClean="0"/>
              <a:t>(Subject/Topics)</a:t>
            </a:r>
          </a:p>
          <a:p>
            <a:pPr>
              <a:buNone/>
            </a:pPr>
            <a:r>
              <a:rPr lang="en-US" altLang="zh-TW" sz="2600" dirty="0" smtClean="0">
                <a:solidFill>
                  <a:schemeClr val="bg1">
                    <a:lumMod val="50000"/>
                  </a:schemeClr>
                </a:solidFill>
              </a:rPr>
              <a:t>1   </a:t>
            </a:r>
            <a:r>
              <a:rPr lang="en-US" altLang="zh-TW" sz="2600" dirty="0">
                <a:solidFill>
                  <a:schemeClr val="bg1">
                    <a:lumMod val="50000"/>
                  </a:schemeClr>
                </a:solidFill>
              </a:rPr>
              <a:t>2016/09/16   </a:t>
            </a:r>
            <a:r>
              <a:rPr lang="zh-TW" altLang="en-US" sz="2600" dirty="0">
                <a:solidFill>
                  <a:schemeClr val="bg1">
                    <a:lumMod val="50000"/>
                  </a:schemeClr>
                </a:solidFill>
              </a:rPr>
              <a:t>中秋節 </a:t>
            </a:r>
            <a:r>
              <a:rPr lang="en-US" altLang="zh-TW" sz="2600" dirty="0">
                <a:solidFill>
                  <a:schemeClr val="bg1">
                    <a:lumMod val="50000"/>
                  </a:schemeClr>
                </a:solidFill>
              </a:rPr>
              <a:t>(</a:t>
            </a:r>
            <a:r>
              <a:rPr lang="zh-TW" altLang="en-US" sz="2600" dirty="0">
                <a:solidFill>
                  <a:schemeClr val="bg1">
                    <a:lumMod val="50000"/>
                  </a:schemeClr>
                </a:solidFill>
              </a:rPr>
              <a:t>調整放假一天</a:t>
            </a:r>
            <a:r>
              <a:rPr lang="en-US" altLang="zh-TW" sz="2600" dirty="0">
                <a:solidFill>
                  <a:schemeClr val="bg1">
                    <a:lumMod val="50000"/>
                  </a:schemeClr>
                </a:solidFill>
              </a:rPr>
              <a:t>) </a:t>
            </a:r>
            <a:r>
              <a:rPr lang="en-US" altLang="zh-TW" sz="2600" dirty="0" smtClean="0">
                <a:solidFill>
                  <a:schemeClr val="bg1">
                    <a:lumMod val="50000"/>
                  </a:schemeClr>
                </a:solidFill>
              </a:rPr>
              <a:t/>
            </a:r>
            <a:br>
              <a:rPr lang="en-US" altLang="zh-TW" sz="2600" dirty="0" smtClean="0">
                <a:solidFill>
                  <a:schemeClr val="bg1">
                    <a:lumMod val="50000"/>
                  </a:schemeClr>
                </a:solidFill>
              </a:rPr>
            </a:br>
            <a:r>
              <a:rPr lang="en-US" altLang="zh-TW" sz="2600" dirty="0" smtClean="0">
                <a:solidFill>
                  <a:schemeClr val="bg1">
                    <a:lumMod val="50000"/>
                  </a:schemeClr>
                </a:solidFill>
              </a:rPr>
              <a:t>                         (</a:t>
            </a:r>
            <a:r>
              <a:rPr lang="en-US" altLang="zh-TW" sz="2600" dirty="0">
                <a:solidFill>
                  <a:schemeClr val="bg1">
                    <a:lumMod val="50000"/>
                  </a:schemeClr>
                </a:solidFill>
              </a:rPr>
              <a:t>Mid-Autumn Festival Holiday)(Day off)</a:t>
            </a:r>
          </a:p>
          <a:p>
            <a:pPr>
              <a:buNone/>
            </a:pPr>
            <a:r>
              <a:rPr lang="en-US" altLang="zh-TW" sz="2600" dirty="0"/>
              <a:t>2   2016/09/23   </a:t>
            </a:r>
            <a:r>
              <a:rPr lang="zh-TW" altLang="en-US" sz="2600" dirty="0"/>
              <a:t>大數據行銷研究課程介紹 </a:t>
            </a:r>
            <a:r>
              <a:rPr lang="en-US" altLang="zh-TW" sz="2600" dirty="0" smtClean="0"/>
              <a:t/>
            </a:r>
            <a:br>
              <a:rPr lang="en-US" altLang="zh-TW" sz="2600" dirty="0" smtClean="0"/>
            </a:br>
            <a:r>
              <a:rPr lang="en-US" altLang="zh-TW" sz="2600" dirty="0" smtClean="0"/>
              <a:t>                         </a:t>
            </a:r>
            <a:r>
              <a:rPr lang="en-US" altLang="zh-TW" sz="2300" dirty="0" smtClean="0"/>
              <a:t>(</a:t>
            </a:r>
            <a:r>
              <a:rPr lang="en-US" altLang="zh-TW" sz="2300" dirty="0"/>
              <a:t>Course Orientation for Big Data Marketing Research)</a:t>
            </a:r>
          </a:p>
          <a:p>
            <a:pPr>
              <a:buNone/>
            </a:pPr>
            <a:r>
              <a:rPr lang="en-US" altLang="zh-TW" sz="2600" dirty="0"/>
              <a:t>3   2016/09/30   </a:t>
            </a:r>
            <a:r>
              <a:rPr lang="zh-TW" altLang="en-US" sz="2600" dirty="0"/>
              <a:t>資料科學與大數據行銷 </a:t>
            </a:r>
            <a:r>
              <a:rPr lang="en-US" altLang="zh-TW" sz="2600" dirty="0" smtClean="0"/>
              <a:t/>
            </a:r>
            <a:br>
              <a:rPr lang="en-US" altLang="zh-TW" sz="2600" dirty="0" smtClean="0"/>
            </a:br>
            <a:r>
              <a:rPr lang="en-US" altLang="zh-TW" sz="2600" dirty="0" smtClean="0"/>
              <a:t>                         (</a:t>
            </a:r>
            <a:r>
              <a:rPr lang="en-US" altLang="zh-TW" sz="2600" dirty="0"/>
              <a:t>Data Science and Big Data Marketing)</a:t>
            </a:r>
          </a:p>
          <a:p>
            <a:pPr>
              <a:buNone/>
            </a:pPr>
            <a:r>
              <a:rPr lang="en-US" altLang="zh-TW" sz="2600" dirty="0"/>
              <a:t>4   2016/10/07   </a:t>
            </a:r>
            <a:r>
              <a:rPr lang="zh-TW" altLang="en-US" sz="2600" dirty="0"/>
              <a:t>大數據行銷分析與</a:t>
            </a:r>
            <a:r>
              <a:rPr lang="zh-TW" altLang="en-US" sz="2600" dirty="0" smtClean="0"/>
              <a:t>研究</a:t>
            </a:r>
            <a:r>
              <a:rPr lang="en-US" altLang="zh-TW" sz="2600" dirty="0" smtClean="0"/>
              <a:t/>
            </a:r>
            <a:br>
              <a:rPr lang="en-US" altLang="zh-TW" sz="2600" dirty="0" smtClean="0"/>
            </a:br>
            <a:r>
              <a:rPr lang="en-US" altLang="zh-TW" sz="2600" dirty="0" smtClean="0"/>
              <a:t>                         (</a:t>
            </a:r>
            <a:r>
              <a:rPr lang="en-US" altLang="zh-TW" sz="2600" dirty="0"/>
              <a:t>Big Data Marketing Analytics and Research)</a:t>
            </a:r>
          </a:p>
          <a:p>
            <a:pPr>
              <a:buNone/>
            </a:pPr>
            <a:r>
              <a:rPr lang="en-US" altLang="zh-TW" sz="2600" dirty="0"/>
              <a:t>5   2016/10/14   </a:t>
            </a:r>
            <a:r>
              <a:rPr lang="zh-TW" altLang="en-US" sz="2600" dirty="0"/>
              <a:t>測量構念 </a:t>
            </a:r>
            <a:r>
              <a:rPr lang="en-US" altLang="zh-TW" sz="2600" dirty="0"/>
              <a:t>(Measuring the Construct)</a:t>
            </a:r>
          </a:p>
          <a:p>
            <a:pPr>
              <a:buNone/>
            </a:pPr>
            <a:r>
              <a:rPr lang="en-US" altLang="zh-TW" sz="2600" dirty="0"/>
              <a:t>6   2016/10/21   </a:t>
            </a:r>
            <a:r>
              <a:rPr lang="zh-TW" altLang="en-US" sz="2600" dirty="0"/>
              <a:t>測量與量表 </a:t>
            </a:r>
            <a:r>
              <a:rPr lang="en-US" altLang="zh-TW" sz="2600" dirty="0"/>
              <a:t>(Measurement and Scaling</a:t>
            </a:r>
            <a:r>
              <a:rPr lang="en-US" altLang="zh-TW" sz="2600" dirty="0" smtClean="0"/>
              <a:t>)</a:t>
            </a:r>
          </a:p>
        </p:txBody>
      </p:sp>
      <p:sp>
        <p:nvSpPr>
          <p:cNvPr id="9219" name="矩形 4"/>
          <p:cNvSpPr>
            <a:spLocks noChangeArrowheads="1"/>
          </p:cNvSpPr>
          <p:nvPr/>
        </p:nvSpPr>
        <p:spPr bwMode="auto">
          <a:xfrm>
            <a:off x="395288" y="260350"/>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4400" b="1">
                <a:solidFill>
                  <a:schemeClr val="tx2"/>
                </a:solidFill>
                <a:ea typeface="標楷體" pitchFamily="65" charset="-120"/>
              </a:rPr>
              <a:t>課程大綱 </a:t>
            </a:r>
            <a:r>
              <a:rPr lang="en-US" altLang="zh-TW" sz="4400" b="1">
                <a:solidFill>
                  <a:schemeClr val="tx2"/>
                </a:solidFill>
                <a:ea typeface="標楷體" pitchFamily="65" charset="-120"/>
              </a:rPr>
              <a:t>(Syllabus)</a:t>
            </a:r>
            <a:endParaRPr lang="zh-TW" altLang="en-US" sz="4400" b="1">
              <a:solidFill>
                <a:schemeClr val="tx2"/>
              </a:solidFill>
              <a:ea typeface="標楷體" pitchFamily="65" charset="-120"/>
            </a:endParaRPr>
          </a:p>
        </p:txBody>
      </p:sp>
      <p:sp>
        <p:nvSpPr>
          <p:cNvPr id="9220"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E696B6E1-5258-4C77-87D1-FD8762B87C57}" type="slidenum">
              <a:rPr lang="zh-TW" altLang="en-US" sz="1200" smtClean="0">
                <a:solidFill>
                  <a:srgbClr val="898989"/>
                </a:solidFill>
              </a:rPr>
              <a:pPr eaLnBrk="1" hangingPunct="1">
                <a:spcBef>
                  <a:spcPct val="0"/>
                </a:spcBef>
                <a:buFontTx/>
                <a:buNone/>
              </a:pPr>
              <a:t>2</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57200" y="188913"/>
            <a:ext cx="8229600" cy="647700"/>
          </a:xfrm>
        </p:spPr>
        <p:txBody>
          <a:bodyPr/>
          <a:lstStyle/>
          <a:p>
            <a:r>
              <a:rPr lang="en-US" altLang="zh-TW" smtClean="0">
                <a:solidFill>
                  <a:srgbClr val="FF0000"/>
                </a:solidFill>
              </a:rPr>
              <a:t>Rules of Thumb 3–1 </a:t>
            </a:r>
            <a:endParaRPr lang="zh-TW" altLang="en-US" smtClean="0">
              <a:solidFill>
                <a:srgbClr val="FF0000"/>
              </a:solidFill>
            </a:endParaRPr>
          </a:p>
        </p:txBody>
      </p:sp>
      <p:sp>
        <p:nvSpPr>
          <p:cNvPr id="22531" name="內容版面配置區 2"/>
          <p:cNvSpPr>
            <a:spLocks noGrp="1"/>
          </p:cNvSpPr>
          <p:nvPr>
            <p:ph idx="1"/>
          </p:nvPr>
        </p:nvSpPr>
        <p:spPr>
          <a:xfrm>
            <a:off x="457200" y="981075"/>
            <a:ext cx="8362950" cy="5400675"/>
          </a:xfrm>
        </p:spPr>
        <p:txBody>
          <a:bodyPr/>
          <a:lstStyle/>
          <a:p>
            <a:pPr algn="ctr">
              <a:buFont typeface="Arial" charset="0"/>
              <a:buNone/>
            </a:pPr>
            <a:r>
              <a:rPr lang="en-US" altLang="zh-TW" b="1" smtClean="0">
                <a:solidFill>
                  <a:srgbClr val="FF0000"/>
                </a:solidFill>
              </a:rPr>
              <a:t>Factor Analysis Design</a:t>
            </a:r>
          </a:p>
          <a:p>
            <a:r>
              <a:rPr lang="en-US" altLang="zh-TW" sz="2400" smtClean="0"/>
              <a:t>Factor analysis is performed most often only on metric variables, although specialized methods exist for the use of dummy variables. A small number of “dummy variables” can be included in a set of metric variables that are factor analyzed.</a:t>
            </a:r>
          </a:p>
          <a:p>
            <a:r>
              <a:rPr lang="en-US" altLang="zh-TW" sz="2400" smtClean="0"/>
              <a:t>If a study is being designed to reveal factor structure, strive to have </a:t>
            </a:r>
            <a:r>
              <a:rPr lang="en-US" altLang="zh-TW" sz="2400" smtClean="0">
                <a:solidFill>
                  <a:srgbClr val="FF0000"/>
                </a:solidFill>
              </a:rPr>
              <a:t>at least five variables </a:t>
            </a:r>
            <a:r>
              <a:rPr lang="en-US" altLang="zh-TW" sz="2400" smtClean="0"/>
              <a:t>for each proposed </a:t>
            </a:r>
            <a:r>
              <a:rPr lang="en-US" altLang="zh-TW" sz="2400" smtClean="0">
                <a:solidFill>
                  <a:srgbClr val="FF0000"/>
                </a:solidFill>
              </a:rPr>
              <a:t>factor</a:t>
            </a:r>
            <a:r>
              <a:rPr lang="en-US" altLang="zh-TW" sz="2400" smtClean="0"/>
              <a:t>.</a:t>
            </a:r>
          </a:p>
          <a:p>
            <a:r>
              <a:rPr lang="en-US" altLang="zh-TW" sz="2400" smtClean="0"/>
              <a:t>For sample size:        </a:t>
            </a:r>
          </a:p>
          <a:p>
            <a:pPr lvl="1"/>
            <a:r>
              <a:rPr lang="en-US" altLang="zh-TW" sz="2000" smtClean="0"/>
              <a:t>the sample must have more observations than variables.</a:t>
            </a:r>
          </a:p>
          <a:p>
            <a:pPr lvl="1"/>
            <a:r>
              <a:rPr lang="en-US" altLang="zh-TW" sz="2000" smtClean="0"/>
              <a:t>the </a:t>
            </a:r>
            <a:r>
              <a:rPr lang="en-US" altLang="zh-TW" sz="2000" smtClean="0">
                <a:solidFill>
                  <a:srgbClr val="FF0000"/>
                </a:solidFill>
              </a:rPr>
              <a:t>minimum absolute sample size</a:t>
            </a:r>
            <a:r>
              <a:rPr lang="en-US" altLang="zh-TW" sz="2000" smtClean="0"/>
              <a:t> should be </a:t>
            </a:r>
            <a:r>
              <a:rPr lang="en-US" altLang="zh-TW" sz="2000" smtClean="0">
                <a:solidFill>
                  <a:srgbClr val="FF0000"/>
                </a:solidFill>
              </a:rPr>
              <a:t>50 observations</a:t>
            </a:r>
            <a:r>
              <a:rPr lang="en-US" altLang="zh-TW" sz="2000" smtClean="0"/>
              <a:t>.</a:t>
            </a:r>
          </a:p>
          <a:p>
            <a:r>
              <a:rPr lang="en-US" altLang="zh-TW" sz="2400" smtClean="0"/>
              <a:t>Maximize the number of observations per variable, with a minimum of </a:t>
            </a:r>
            <a:r>
              <a:rPr lang="en-US" altLang="zh-TW" sz="2400" smtClean="0">
                <a:solidFill>
                  <a:srgbClr val="FF0000"/>
                </a:solidFill>
              </a:rPr>
              <a:t>five</a:t>
            </a:r>
            <a:r>
              <a:rPr lang="en-US" altLang="zh-TW" sz="2400" smtClean="0"/>
              <a:t> and hopefully at least </a:t>
            </a:r>
            <a:r>
              <a:rPr lang="en-US" altLang="zh-TW" sz="2400" smtClean="0">
                <a:solidFill>
                  <a:srgbClr val="FF0000"/>
                </a:solidFill>
              </a:rPr>
              <a:t>ten</a:t>
            </a:r>
            <a:r>
              <a:rPr lang="en-US" altLang="zh-TW" sz="2400" smtClean="0"/>
              <a:t> observations per variable.</a:t>
            </a:r>
          </a:p>
          <a:p>
            <a:endParaRPr lang="zh-TW" altLang="en-US" sz="2400" smtClean="0"/>
          </a:p>
        </p:txBody>
      </p:sp>
      <p:sp>
        <p:nvSpPr>
          <p:cNvPr id="225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7C86878-8FB9-401D-AD53-9772C2A31849}" type="slidenum">
              <a:rPr kumimoji="0" lang="zh-TW" altLang="en-US" smtClean="0">
                <a:solidFill>
                  <a:srgbClr val="898989"/>
                </a:solidFill>
                <a:latin typeface="Calibri" pitchFamily="34" charset="0"/>
              </a:rPr>
              <a:pPr eaLnBrk="1" hangingPunct="1"/>
              <a:t>20</a:t>
            </a:fld>
            <a:endParaRPr kumimoji="0" lang="zh-TW" altLang="en-US" smtClean="0">
              <a:solidFill>
                <a:srgbClr val="898989"/>
              </a:solidFill>
              <a:latin typeface="Calibri" pitchFamily="34" charset="0"/>
            </a:endParaRPr>
          </a:p>
        </p:txBody>
      </p:sp>
      <p:sp>
        <p:nvSpPr>
          <p:cNvPr id="2253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3612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5888"/>
            <a:ext cx="8229600" cy="1512887"/>
          </a:xfrm>
        </p:spPr>
        <p:txBody>
          <a:bodyPr/>
          <a:lstStyle/>
          <a:p>
            <a:pPr>
              <a:defRPr/>
            </a:pPr>
            <a:r>
              <a:rPr lang="en-US" altLang="zh-TW" dirty="0" smtClean="0">
                <a:solidFill>
                  <a:schemeClr val="accent1"/>
                </a:solidFill>
              </a:rPr>
              <a:t>5 Variables : 1 Factor </a:t>
            </a:r>
            <a:br>
              <a:rPr lang="en-US" altLang="zh-TW" dirty="0" smtClean="0">
                <a:solidFill>
                  <a:schemeClr val="accent1"/>
                </a:solidFill>
              </a:rPr>
            </a:br>
            <a:r>
              <a:rPr lang="en-US" altLang="zh-TW" sz="6000" dirty="0" smtClean="0">
                <a:solidFill>
                  <a:schemeClr val="accent1"/>
                </a:solidFill>
              </a:rPr>
              <a:t>(</a:t>
            </a:r>
            <a:r>
              <a:rPr lang="en-US" altLang="zh-TW" sz="6000" dirty="0" smtClean="0">
                <a:solidFill>
                  <a:schemeClr val="accent3">
                    <a:lumMod val="75000"/>
                  </a:schemeClr>
                </a:solidFill>
              </a:rPr>
              <a:t>5</a:t>
            </a:r>
            <a:r>
              <a:rPr lang="en-US" altLang="zh-TW" sz="6000" dirty="0" smtClean="0">
                <a:solidFill>
                  <a:schemeClr val="accent1"/>
                </a:solidFill>
              </a:rPr>
              <a:t>:</a:t>
            </a:r>
            <a:r>
              <a:rPr lang="en-US" altLang="zh-TW" sz="6000" dirty="0" smtClean="0">
                <a:solidFill>
                  <a:srgbClr val="FFC000"/>
                </a:solidFill>
              </a:rPr>
              <a:t>1</a:t>
            </a:r>
            <a:r>
              <a:rPr lang="en-US" altLang="zh-TW" sz="6000" dirty="0" smtClean="0">
                <a:solidFill>
                  <a:schemeClr val="accent1"/>
                </a:solidFill>
              </a:rPr>
              <a:t>)</a:t>
            </a:r>
            <a:endParaRPr lang="zh-TW" altLang="en-US" sz="6000" dirty="0">
              <a:solidFill>
                <a:schemeClr val="accent1"/>
              </a:solidFill>
            </a:endParaRPr>
          </a:p>
        </p:txBody>
      </p:sp>
      <p:sp>
        <p:nvSpPr>
          <p:cNvPr id="2355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58D00FB-241C-4BFA-B972-D2490F7C8150}" type="slidenum">
              <a:rPr kumimoji="0" lang="zh-TW" altLang="en-US" smtClean="0">
                <a:solidFill>
                  <a:srgbClr val="898989"/>
                </a:solidFill>
                <a:latin typeface="Calibri" pitchFamily="34" charset="0"/>
              </a:rPr>
              <a:pPr eaLnBrk="1" hangingPunct="1"/>
              <a:t>21</a:t>
            </a:fld>
            <a:endParaRPr kumimoji="0" lang="zh-TW" altLang="en-US" smtClean="0">
              <a:solidFill>
                <a:srgbClr val="898989"/>
              </a:solidFill>
              <a:latin typeface="Calibri" pitchFamily="34" charset="0"/>
            </a:endParaRPr>
          </a:p>
        </p:txBody>
      </p:sp>
      <p:sp>
        <p:nvSpPr>
          <p:cNvPr id="23556"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7" name="橢圓 6"/>
          <p:cNvSpPr/>
          <p:nvPr/>
        </p:nvSpPr>
        <p:spPr>
          <a:xfrm>
            <a:off x="5435600" y="2555875"/>
            <a:ext cx="2736850" cy="2460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600" dirty="0">
                <a:solidFill>
                  <a:schemeClr val="tx1"/>
                </a:solidFill>
              </a:rPr>
              <a:t>Factor 1</a:t>
            </a:r>
            <a:endParaRPr lang="zh-TW" altLang="en-US" sz="3600" dirty="0">
              <a:solidFill>
                <a:schemeClr val="tx1"/>
              </a:solidFill>
            </a:endParaRPr>
          </a:p>
        </p:txBody>
      </p:sp>
      <p:sp>
        <p:nvSpPr>
          <p:cNvPr id="8" name="矩形 7"/>
          <p:cNvSpPr/>
          <p:nvPr/>
        </p:nvSpPr>
        <p:spPr>
          <a:xfrm>
            <a:off x="900113" y="1839913"/>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1</a:t>
            </a:r>
            <a:endParaRPr lang="zh-TW" altLang="en-US" sz="3200" dirty="0">
              <a:solidFill>
                <a:schemeClr val="tx1"/>
              </a:solidFill>
            </a:endParaRPr>
          </a:p>
        </p:txBody>
      </p:sp>
      <p:sp>
        <p:nvSpPr>
          <p:cNvPr id="13" name="矩形 12"/>
          <p:cNvSpPr/>
          <p:nvPr/>
        </p:nvSpPr>
        <p:spPr>
          <a:xfrm>
            <a:off x="900113" y="2776538"/>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2</a:t>
            </a:r>
            <a:endParaRPr lang="zh-TW" altLang="en-US" sz="3200" dirty="0">
              <a:solidFill>
                <a:schemeClr val="tx1"/>
              </a:solidFill>
            </a:endParaRPr>
          </a:p>
        </p:txBody>
      </p:sp>
      <p:sp>
        <p:nvSpPr>
          <p:cNvPr id="14" name="矩形 13"/>
          <p:cNvSpPr/>
          <p:nvPr/>
        </p:nvSpPr>
        <p:spPr>
          <a:xfrm>
            <a:off x="900113" y="3713163"/>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3</a:t>
            </a:r>
            <a:endParaRPr lang="zh-TW" altLang="en-US" sz="3200" dirty="0">
              <a:solidFill>
                <a:schemeClr val="tx1"/>
              </a:solidFill>
            </a:endParaRPr>
          </a:p>
        </p:txBody>
      </p:sp>
      <p:sp>
        <p:nvSpPr>
          <p:cNvPr id="15" name="矩形 14"/>
          <p:cNvSpPr/>
          <p:nvPr/>
        </p:nvSpPr>
        <p:spPr>
          <a:xfrm>
            <a:off x="900113" y="4649788"/>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4</a:t>
            </a:r>
            <a:endParaRPr lang="zh-TW" altLang="en-US" sz="3200" dirty="0">
              <a:solidFill>
                <a:schemeClr val="tx1"/>
              </a:solidFill>
            </a:endParaRPr>
          </a:p>
        </p:txBody>
      </p:sp>
      <p:sp>
        <p:nvSpPr>
          <p:cNvPr id="16" name="矩形 15"/>
          <p:cNvSpPr/>
          <p:nvPr/>
        </p:nvSpPr>
        <p:spPr>
          <a:xfrm>
            <a:off x="900113" y="5586413"/>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5</a:t>
            </a:r>
            <a:endParaRPr lang="zh-TW" altLang="en-US" sz="3200" dirty="0">
              <a:solidFill>
                <a:schemeClr val="tx1"/>
              </a:solidFill>
            </a:endParaRPr>
          </a:p>
        </p:txBody>
      </p:sp>
      <p:cxnSp>
        <p:nvCxnSpPr>
          <p:cNvPr id="20" name="直線單箭頭接點 19"/>
          <p:cNvCxnSpPr>
            <a:stCxn id="7" idx="2"/>
            <a:endCxn id="8" idx="3"/>
          </p:cNvCxnSpPr>
          <p:nvPr/>
        </p:nvCxnSpPr>
        <p:spPr>
          <a:xfrm flipH="1" flipV="1">
            <a:off x="3727450" y="2201863"/>
            <a:ext cx="1708150" cy="158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7" idx="2"/>
            <a:endCxn id="13" idx="3"/>
          </p:cNvCxnSpPr>
          <p:nvPr/>
        </p:nvCxnSpPr>
        <p:spPr>
          <a:xfrm flipH="1" flipV="1">
            <a:off x="3727450" y="3138488"/>
            <a:ext cx="170815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7" idx="2"/>
            <a:endCxn id="14" idx="3"/>
          </p:cNvCxnSpPr>
          <p:nvPr/>
        </p:nvCxnSpPr>
        <p:spPr>
          <a:xfrm flipH="1">
            <a:off x="3727450" y="3786188"/>
            <a:ext cx="170815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7" idx="2"/>
            <a:endCxn id="15" idx="3"/>
          </p:cNvCxnSpPr>
          <p:nvPr/>
        </p:nvCxnSpPr>
        <p:spPr>
          <a:xfrm flipH="1">
            <a:off x="3727450" y="3786188"/>
            <a:ext cx="1708150" cy="1225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7" idx="2"/>
            <a:endCxn id="16" idx="3"/>
          </p:cNvCxnSpPr>
          <p:nvPr/>
        </p:nvCxnSpPr>
        <p:spPr>
          <a:xfrm flipH="1">
            <a:off x="3727450" y="3786188"/>
            <a:ext cx="1708150" cy="2162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158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15888"/>
            <a:ext cx="8229600" cy="1225550"/>
          </a:xfrm>
        </p:spPr>
        <p:txBody>
          <a:bodyPr/>
          <a:lstStyle/>
          <a:p>
            <a:r>
              <a:rPr lang="en-US" altLang="zh-TW" smtClean="0">
                <a:solidFill>
                  <a:schemeClr val="accent1"/>
                </a:solidFill>
              </a:rPr>
              <a:t>Customer Perceived Value, Customer Satisfaction, and Loyalty</a:t>
            </a: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fld id="{E99CC7DD-2810-4C82-85DF-7DEABB50DA92}" type="slidenum">
              <a:rPr lang="zh-TW" altLang="en-US" sz="1200" smtClean="0">
                <a:solidFill>
                  <a:srgbClr val="898989"/>
                </a:solidFill>
              </a:rPr>
              <a:pPr eaLnBrk="1" hangingPunct="1">
                <a:spcBef>
                  <a:spcPct val="0"/>
                </a:spcBef>
                <a:buFontTx/>
                <a:buNone/>
              </a:pPr>
              <a:t>22</a:t>
            </a:fld>
            <a:endParaRPr lang="zh-TW" altLang="en-US" sz="1200" smtClean="0">
              <a:solidFill>
                <a:srgbClr val="898989"/>
              </a:solidFill>
            </a:endParaRPr>
          </a:p>
        </p:txBody>
      </p:sp>
      <p:sp>
        <p:nvSpPr>
          <p:cNvPr id="7" name="Oval 6"/>
          <p:cNvSpPr/>
          <p:nvPr/>
        </p:nvSpPr>
        <p:spPr>
          <a:xfrm>
            <a:off x="395536" y="1700808"/>
            <a:ext cx="1872208" cy="1368152"/>
          </a:xfrm>
          <a:prstGeom prst="ellipse">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en-US" sz="1600" dirty="0"/>
              <a:t>Customer Perceived Performance</a:t>
            </a:r>
          </a:p>
        </p:txBody>
      </p:sp>
      <p:sp>
        <p:nvSpPr>
          <p:cNvPr id="8" name="Oval 7"/>
          <p:cNvSpPr/>
          <p:nvPr/>
        </p:nvSpPr>
        <p:spPr>
          <a:xfrm>
            <a:off x="395536" y="4509120"/>
            <a:ext cx="1872208" cy="1368152"/>
          </a:xfrm>
          <a:prstGeom prst="ellipse">
            <a:avLst/>
          </a:prstGeom>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1600" dirty="0"/>
              <a:t>Customer</a:t>
            </a:r>
          </a:p>
          <a:p>
            <a:pPr algn="ctr">
              <a:defRPr/>
            </a:pPr>
            <a:r>
              <a:rPr lang="en-US" sz="1600" dirty="0"/>
              <a:t>Expectations</a:t>
            </a:r>
          </a:p>
        </p:txBody>
      </p:sp>
      <p:sp>
        <p:nvSpPr>
          <p:cNvPr id="9" name="Oval 8"/>
          <p:cNvSpPr/>
          <p:nvPr/>
        </p:nvSpPr>
        <p:spPr>
          <a:xfrm>
            <a:off x="2483768" y="3068960"/>
            <a:ext cx="1872208" cy="13681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dirty="0"/>
              <a:t>Customer</a:t>
            </a:r>
          </a:p>
          <a:p>
            <a:pPr algn="ctr">
              <a:defRPr/>
            </a:pPr>
            <a:r>
              <a:rPr lang="en-US" sz="2000" dirty="0"/>
              <a:t>Perceived Value</a:t>
            </a:r>
          </a:p>
        </p:txBody>
      </p:sp>
      <p:sp>
        <p:nvSpPr>
          <p:cNvPr id="10" name="Oval 9"/>
          <p:cNvSpPr/>
          <p:nvPr/>
        </p:nvSpPr>
        <p:spPr>
          <a:xfrm>
            <a:off x="4788024" y="3068960"/>
            <a:ext cx="1872208" cy="1368152"/>
          </a:xfrm>
          <a:prstGeom prst="ellipse">
            <a:avLst/>
          </a:prstGeom>
        </p:spPr>
        <p:style>
          <a:lnRef idx="0">
            <a:schemeClr val="accent6"/>
          </a:lnRef>
          <a:fillRef idx="3">
            <a:schemeClr val="accent6"/>
          </a:fillRef>
          <a:effectRef idx="3">
            <a:schemeClr val="accent6"/>
          </a:effectRef>
          <a:fontRef idx="minor">
            <a:schemeClr val="lt1"/>
          </a:fontRef>
        </p:style>
        <p:txBody>
          <a:bodyPr lIns="0" tIns="0" rIns="0" bIns="0" anchor="ctr"/>
          <a:lstStyle/>
          <a:p>
            <a:pPr algn="ctr">
              <a:defRPr/>
            </a:pPr>
            <a:r>
              <a:rPr lang="en-US" sz="2000" dirty="0"/>
              <a:t>Customer</a:t>
            </a:r>
          </a:p>
          <a:p>
            <a:pPr algn="ctr">
              <a:defRPr/>
            </a:pPr>
            <a:r>
              <a:rPr lang="en-US" sz="2000" dirty="0"/>
              <a:t>Satisfaction</a:t>
            </a:r>
          </a:p>
        </p:txBody>
      </p:sp>
      <p:sp>
        <p:nvSpPr>
          <p:cNvPr id="11" name="Oval 10"/>
          <p:cNvSpPr/>
          <p:nvPr/>
        </p:nvSpPr>
        <p:spPr>
          <a:xfrm>
            <a:off x="7092280" y="3068960"/>
            <a:ext cx="1872208" cy="1368152"/>
          </a:xfrm>
          <a:prstGeom prst="ellipse">
            <a:avLst/>
          </a:prstGeom>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2000" dirty="0"/>
              <a:t>Customer</a:t>
            </a:r>
          </a:p>
          <a:p>
            <a:pPr algn="ctr">
              <a:defRPr/>
            </a:pPr>
            <a:r>
              <a:rPr lang="en-US" sz="2000" dirty="0"/>
              <a:t>Loyalty</a:t>
            </a:r>
          </a:p>
        </p:txBody>
      </p:sp>
      <p:cxnSp>
        <p:nvCxnSpPr>
          <p:cNvPr id="13" name="Straight Arrow Connector 12"/>
          <p:cNvCxnSpPr>
            <a:cxnSpLocks noChangeShapeType="1"/>
          </p:cNvCxnSpPr>
          <p:nvPr/>
        </p:nvCxnSpPr>
        <p:spPr bwMode="auto">
          <a:xfrm>
            <a:off x="1993900" y="2868613"/>
            <a:ext cx="763588" cy="4000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V="1">
            <a:off x="1993900" y="4237038"/>
            <a:ext cx="763588" cy="4730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1331913" y="3068638"/>
            <a:ext cx="0" cy="14398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2268538" y="2384425"/>
            <a:ext cx="2794000" cy="884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V="1">
            <a:off x="2268538" y="4237038"/>
            <a:ext cx="2794000" cy="9556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4356100" y="3752850"/>
            <a:ext cx="431800"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a:off x="6659563" y="3752850"/>
            <a:ext cx="433387"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 name="Rectangle 45"/>
          <p:cNvSpPr/>
          <p:nvPr/>
        </p:nvSpPr>
        <p:spPr>
          <a:xfrm>
            <a:off x="1692275" y="6611938"/>
            <a:ext cx="5957888" cy="246062"/>
          </a:xfrm>
          <a:prstGeom prst="rect">
            <a:avLst/>
          </a:prstGeom>
        </p:spPr>
        <p:txBody>
          <a:bodyPr>
            <a:spAutoFit/>
          </a:bodyPr>
          <a:lstStyle/>
          <a:p>
            <a:pPr algn="ctr">
              <a:defRPr/>
            </a:pPr>
            <a:r>
              <a:rPr lang="en-US" altLang="zh-TW" sz="1000" dirty="0">
                <a:solidFill>
                  <a:schemeClr val="bg1">
                    <a:lumMod val="75000"/>
                  </a:schemeClr>
                </a:solidFill>
                <a:latin typeface="Calibri" charset="0"/>
                <a:ea typeface="標楷體" charset="0"/>
                <a:cs typeface="標楷體" charset="0"/>
              </a:rPr>
              <a:t>Source: Philip </a:t>
            </a:r>
            <a:r>
              <a:rPr lang="en-US" altLang="zh-TW" sz="1000" dirty="0" err="1">
                <a:solidFill>
                  <a:schemeClr val="bg1">
                    <a:lumMod val="75000"/>
                  </a:schemeClr>
                </a:solidFill>
                <a:latin typeface="Calibri" charset="0"/>
                <a:ea typeface="標楷體" charset="0"/>
                <a:cs typeface="標楷體" charset="0"/>
              </a:rPr>
              <a:t>Kotler</a:t>
            </a:r>
            <a:r>
              <a:rPr lang="en-US" altLang="zh-TW" sz="1000" dirty="0">
                <a:solidFill>
                  <a:schemeClr val="bg1">
                    <a:lumMod val="75000"/>
                  </a:schemeClr>
                </a:solidFill>
                <a:latin typeface="Calibri" charset="0"/>
                <a:ea typeface="標楷體" charset="0"/>
                <a:cs typeface="標楷體" charset="0"/>
              </a:rPr>
              <a:t> &amp; Kevin Lane Keller, Marketing Management, 14th ed., Pearson, 2012</a:t>
            </a:r>
          </a:p>
        </p:txBody>
      </p:sp>
    </p:spTree>
    <p:extLst>
      <p:ext uri="{BB962C8B-B14F-4D97-AF65-F5344CB8AC3E}">
        <p14:creationId xmlns:p14="http://schemas.microsoft.com/office/powerpoint/2010/main" val="3839397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5888"/>
            <a:ext cx="8229600" cy="1512887"/>
          </a:xfrm>
        </p:spPr>
        <p:txBody>
          <a:bodyPr/>
          <a:lstStyle/>
          <a:p>
            <a:pPr>
              <a:defRPr/>
            </a:pPr>
            <a:r>
              <a:rPr lang="en-US" altLang="zh-TW" dirty="0" smtClean="0">
                <a:solidFill>
                  <a:schemeClr val="accent1"/>
                </a:solidFill>
              </a:rPr>
              <a:t>5 Variables : 1 Factor </a:t>
            </a:r>
            <a:br>
              <a:rPr lang="en-US" altLang="zh-TW" dirty="0" smtClean="0">
                <a:solidFill>
                  <a:schemeClr val="accent1"/>
                </a:solidFill>
              </a:rPr>
            </a:br>
            <a:r>
              <a:rPr lang="en-US" altLang="zh-TW" sz="6000" dirty="0" smtClean="0">
                <a:solidFill>
                  <a:schemeClr val="accent1"/>
                </a:solidFill>
              </a:rPr>
              <a:t>(</a:t>
            </a:r>
            <a:r>
              <a:rPr lang="en-US" altLang="zh-TW" sz="6000" dirty="0" smtClean="0">
                <a:solidFill>
                  <a:schemeClr val="accent3">
                    <a:lumMod val="75000"/>
                  </a:schemeClr>
                </a:solidFill>
              </a:rPr>
              <a:t>5</a:t>
            </a:r>
            <a:r>
              <a:rPr lang="en-US" altLang="zh-TW" sz="6000" dirty="0" smtClean="0">
                <a:solidFill>
                  <a:schemeClr val="accent1"/>
                </a:solidFill>
              </a:rPr>
              <a:t>:</a:t>
            </a:r>
            <a:r>
              <a:rPr lang="en-US" altLang="zh-TW" sz="6000" dirty="0" smtClean="0">
                <a:solidFill>
                  <a:srgbClr val="FFC000"/>
                </a:solidFill>
              </a:rPr>
              <a:t>1</a:t>
            </a:r>
            <a:r>
              <a:rPr lang="en-US" altLang="zh-TW" sz="6000" dirty="0" smtClean="0">
                <a:solidFill>
                  <a:schemeClr val="accent1"/>
                </a:solidFill>
              </a:rPr>
              <a:t>)</a:t>
            </a:r>
            <a:endParaRPr lang="zh-TW" altLang="en-US" sz="6000" dirty="0">
              <a:solidFill>
                <a:schemeClr val="accent1"/>
              </a:solidFill>
            </a:endParaRPr>
          </a:p>
        </p:txBody>
      </p:sp>
      <p:sp>
        <p:nvSpPr>
          <p:cNvPr id="2560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B5AA7E7-2A7A-4888-B9DD-68522CA552EC}" type="slidenum">
              <a:rPr kumimoji="0" lang="zh-TW" altLang="en-US" smtClean="0">
                <a:solidFill>
                  <a:srgbClr val="898989"/>
                </a:solidFill>
                <a:latin typeface="Calibri" pitchFamily="34" charset="0"/>
              </a:rPr>
              <a:pPr eaLnBrk="1" hangingPunct="1"/>
              <a:t>23</a:t>
            </a:fld>
            <a:endParaRPr kumimoji="0" lang="zh-TW" altLang="en-US" smtClean="0">
              <a:solidFill>
                <a:srgbClr val="898989"/>
              </a:solidFill>
              <a:latin typeface="Calibri" pitchFamily="34" charset="0"/>
            </a:endParaRPr>
          </a:p>
        </p:txBody>
      </p:sp>
      <p:sp>
        <p:nvSpPr>
          <p:cNvPr id="25604"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7" name="橢圓 6"/>
          <p:cNvSpPr/>
          <p:nvPr/>
        </p:nvSpPr>
        <p:spPr>
          <a:xfrm>
            <a:off x="5435600" y="2555875"/>
            <a:ext cx="2736850" cy="2460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400" b="1" dirty="0">
                <a:solidFill>
                  <a:srgbClr val="FF0000"/>
                </a:solidFill>
              </a:rPr>
              <a:t>Loyalty</a:t>
            </a:r>
            <a:endParaRPr lang="zh-TW" altLang="en-US" sz="4400" b="1" dirty="0">
              <a:solidFill>
                <a:srgbClr val="FF0000"/>
              </a:solidFill>
            </a:endParaRPr>
          </a:p>
        </p:txBody>
      </p:sp>
      <p:sp>
        <p:nvSpPr>
          <p:cNvPr id="8" name="矩形 7"/>
          <p:cNvSpPr/>
          <p:nvPr/>
        </p:nvSpPr>
        <p:spPr>
          <a:xfrm>
            <a:off x="900113" y="1839913"/>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1</a:t>
            </a:r>
            <a:endParaRPr lang="zh-TW" altLang="en-US" sz="3200" dirty="0">
              <a:solidFill>
                <a:schemeClr val="tx1"/>
              </a:solidFill>
            </a:endParaRPr>
          </a:p>
        </p:txBody>
      </p:sp>
      <p:sp>
        <p:nvSpPr>
          <p:cNvPr id="13" name="矩形 12"/>
          <p:cNvSpPr/>
          <p:nvPr/>
        </p:nvSpPr>
        <p:spPr>
          <a:xfrm>
            <a:off x="900113" y="2776538"/>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2</a:t>
            </a:r>
            <a:endParaRPr lang="zh-TW" altLang="en-US" sz="3200" dirty="0">
              <a:solidFill>
                <a:schemeClr val="tx1"/>
              </a:solidFill>
            </a:endParaRPr>
          </a:p>
        </p:txBody>
      </p:sp>
      <p:sp>
        <p:nvSpPr>
          <p:cNvPr id="14" name="矩形 13"/>
          <p:cNvSpPr/>
          <p:nvPr/>
        </p:nvSpPr>
        <p:spPr>
          <a:xfrm>
            <a:off x="900113" y="3713163"/>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3</a:t>
            </a:r>
            <a:endParaRPr lang="zh-TW" altLang="en-US" sz="3200" dirty="0">
              <a:solidFill>
                <a:schemeClr val="tx1"/>
              </a:solidFill>
            </a:endParaRPr>
          </a:p>
        </p:txBody>
      </p:sp>
      <p:sp>
        <p:nvSpPr>
          <p:cNvPr id="15" name="矩形 14"/>
          <p:cNvSpPr/>
          <p:nvPr/>
        </p:nvSpPr>
        <p:spPr>
          <a:xfrm>
            <a:off x="900113" y="4649788"/>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4</a:t>
            </a:r>
            <a:endParaRPr lang="zh-TW" altLang="en-US" sz="3200" dirty="0">
              <a:solidFill>
                <a:schemeClr val="tx1"/>
              </a:solidFill>
            </a:endParaRPr>
          </a:p>
        </p:txBody>
      </p:sp>
      <p:sp>
        <p:nvSpPr>
          <p:cNvPr id="16" name="矩形 15"/>
          <p:cNvSpPr/>
          <p:nvPr/>
        </p:nvSpPr>
        <p:spPr>
          <a:xfrm>
            <a:off x="900113" y="5586413"/>
            <a:ext cx="2827337"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Variable 5</a:t>
            </a:r>
            <a:endParaRPr lang="zh-TW" altLang="en-US" sz="3200" dirty="0">
              <a:solidFill>
                <a:schemeClr val="tx1"/>
              </a:solidFill>
            </a:endParaRPr>
          </a:p>
        </p:txBody>
      </p:sp>
      <p:cxnSp>
        <p:nvCxnSpPr>
          <p:cNvPr id="20" name="直線單箭頭接點 19"/>
          <p:cNvCxnSpPr>
            <a:stCxn id="7" idx="2"/>
            <a:endCxn id="8" idx="3"/>
          </p:cNvCxnSpPr>
          <p:nvPr/>
        </p:nvCxnSpPr>
        <p:spPr>
          <a:xfrm flipH="1" flipV="1">
            <a:off x="3727450" y="2201863"/>
            <a:ext cx="1708150" cy="158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7" idx="2"/>
            <a:endCxn id="13" idx="3"/>
          </p:cNvCxnSpPr>
          <p:nvPr/>
        </p:nvCxnSpPr>
        <p:spPr>
          <a:xfrm flipH="1" flipV="1">
            <a:off x="3727450" y="3138488"/>
            <a:ext cx="170815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7" idx="2"/>
            <a:endCxn id="14" idx="3"/>
          </p:cNvCxnSpPr>
          <p:nvPr/>
        </p:nvCxnSpPr>
        <p:spPr>
          <a:xfrm flipH="1">
            <a:off x="3727450" y="3786188"/>
            <a:ext cx="170815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7" idx="2"/>
            <a:endCxn id="15" idx="3"/>
          </p:cNvCxnSpPr>
          <p:nvPr/>
        </p:nvCxnSpPr>
        <p:spPr>
          <a:xfrm flipH="1">
            <a:off x="3727450" y="3786188"/>
            <a:ext cx="1708150" cy="1225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7" idx="2"/>
            <a:endCxn id="16" idx="3"/>
          </p:cNvCxnSpPr>
          <p:nvPr/>
        </p:nvCxnSpPr>
        <p:spPr>
          <a:xfrm flipH="1">
            <a:off x="3727450" y="3786188"/>
            <a:ext cx="1708150" cy="2162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5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57200" y="115888"/>
            <a:ext cx="8229600" cy="1512887"/>
          </a:xfrm>
        </p:spPr>
        <p:txBody>
          <a:bodyPr/>
          <a:lstStyle/>
          <a:p>
            <a:r>
              <a:rPr lang="en-US" altLang="zh-TW" smtClean="0">
                <a:solidFill>
                  <a:schemeClr val="accent1"/>
                </a:solidFill>
              </a:rPr>
              <a:t>Measuring </a:t>
            </a:r>
            <a:r>
              <a:rPr lang="en-US" altLang="zh-TW" smtClean="0">
                <a:solidFill>
                  <a:srgbClr val="FF0000"/>
                </a:solidFill>
              </a:rPr>
              <a:t>Loyalty</a:t>
            </a:r>
            <a:r>
              <a:rPr lang="en-US" altLang="zh-TW" smtClean="0">
                <a:solidFill>
                  <a:schemeClr val="accent1"/>
                </a:solidFill>
              </a:rPr>
              <a:t/>
            </a:r>
            <a:br>
              <a:rPr lang="en-US" altLang="zh-TW" smtClean="0">
                <a:solidFill>
                  <a:schemeClr val="accent1"/>
                </a:solidFill>
              </a:rPr>
            </a:br>
            <a:r>
              <a:rPr lang="en-US" altLang="zh-TW" smtClean="0">
                <a:solidFill>
                  <a:schemeClr val="accent1"/>
                </a:solidFill>
              </a:rPr>
              <a:t>5 Variables (Items) (5:1)</a:t>
            </a:r>
            <a:br>
              <a:rPr lang="en-US" altLang="zh-TW" smtClean="0">
                <a:solidFill>
                  <a:schemeClr val="accent1"/>
                </a:solidFill>
              </a:rPr>
            </a:br>
            <a:r>
              <a:rPr lang="en-US" altLang="zh-TW" sz="2400" b="0" smtClean="0">
                <a:solidFill>
                  <a:schemeClr val="accent1"/>
                </a:solidFill>
              </a:rPr>
              <a:t>(Zeithaml, Berry &amp; Parasuraman, 1996)</a:t>
            </a:r>
            <a:endParaRPr lang="zh-TW" altLang="en-US" sz="2400" b="0" smtClean="0">
              <a:solidFill>
                <a:schemeClr val="accent1"/>
              </a:solidFill>
            </a:endParaRPr>
          </a:p>
        </p:txBody>
      </p:sp>
      <p:sp>
        <p:nvSpPr>
          <p:cNvPr id="2662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F896450-4A83-4D17-8014-2C89F3254B22}" type="slidenum">
              <a:rPr kumimoji="0" lang="zh-TW" altLang="en-US" smtClean="0">
                <a:solidFill>
                  <a:srgbClr val="898989"/>
                </a:solidFill>
                <a:latin typeface="Calibri" pitchFamily="34" charset="0"/>
              </a:rPr>
              <a:pPr eaLnBrk="1" hangingPunct="1"/>
              <a:t>24</a:t>
            </a:fld>
            <a:endParaRPr kumimoji="0" lang="zh-TW" altLang="en-US" smtClean="0">
              <a:solidFill>
                <a:srgbClr val="898989"/>
              </a:solidFill>
              <a:latin typeface="Calibri" pitchFamily="34" charset="0"/>
            </a:endParaRPr>
          </a:p>
        </p:txBody>
      </p:sp>
      <p:sp>
        <p:nvSpPr>
          <p:cNvPr id="7" name="橢圓 6"/>
          <p:cNvSpPr/>
          <p:nvPr/>
        </p:nvSpPr>
        <p:spPr>
          <a:xfrm>
            <a:off x="5940425" y="2555875"/>
            <a:ext cx="2735263" cy="2460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400" b="1" dirty="0">
                <a:solidFill>
                  <a:srgbClr val="FF0000"/>
                </a:solidFill>
              </a:rPr>
              <a:t>Loyalty</a:t>
            </a:r>
            <a:endParaRPr lang="zh-TW" altLang="en-US" sz="4400" b="1" dirty="0">
              <a:solidFill>
                <a:srgbClr val="FF0000"/>
              </a:solidFill>
            </a:endParaRPr>
          </a:p>
        </p:txBody>
      </p:sp>
      <p:sp>
        <p:nvSpPr>
          <p:cNvPr id="8" name="矩形 7"/>
          <p:cNvSpPr/>
          <p:nvPr/>
        </p:nvSpPr>
        <p:spPr>
          <a:xfrm>
            <a:off x="250825" y="1839913"/>
            <a:ext cx="4321175"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400" dirty="0">
                <a:solidFill>
                  <a:srgbClr val="FF0000"/>
                </a:solidFill>
              </a:rPr>
              <a:t>Say positive things</a:t>
            </a:r>
            <a:r>
              <a:rPr lang="en-US" altLang="zh-TW" sz="2400" dirty="0">
                <a:solidFill>
                  <a:schemeClr val="tx1"/>
                </a:solidFill>
              </a:rPr>
              <a:t> about XYZ to other people.</a:t>
            </a:r>
          </a:p>
        </p:txBody>
      </p:sp>
      <p:sp>
        <p:nvSpPr>
          <p:cNvPr id="13" name="矩形 12"/>
          <p:cNvSpPr/>
          <p:nvPr/>
        </p:nvSpPr>
        <p:spPr>
          <a:xfrm>
            <a:off x="250825" y="2776538"/>
            <a:ext cx="4321175"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400" dirty="0">
                <a:solidFill>
                  <a:srgbClr val="FF0000"/>
                </a:solidFill>
              </a:rPr>
              <a:t>Recommend</a:t>
            </a:r>
            <a:r>
              <a:rPr lang="en-US" altLang="zh-TW" sz="2400" dirty="0">
                <a:solidFill>
                  <a:schemeClr val="tx1"/>
                </a:solidFill>
              </a:rPr>
              <a:t> XYZ to someone who seeks your advice.</a:t>
            </a:r>
          </a:p>
        </p:txBody>
      </p:sp>
      <p:sp>
        <p:nvSpPr>
          <p:cNvPr id="14" name="矩形 13"/>
          <p:cNvSpPr/>
          <p:nvPr/>
        </p:nvSpPr>
        <p:spPr>
          <a:xfrm>
            <a:off x="250825" y="3713163"/>
            <a:ext cx="4321175"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400" dirty="0">
                <a:solidFill>
                  <a:srgbClr val="FF0000"/>
                </a:solidFill>
              </a:rPr>
              <a:t>Encourage friends and relatives </a:t>
            </a:r>
            <a:r>
              <a:rPr lang="en-US" altLang="zh-TW" sz="2400" dirty="0">
                <a:solidFill>
                  <a:schemeClr val="tx1"/>
                </a:solidFill>
              </a:rPr>
              <a:t>to do business with XYZ.</a:t>
            </a:r>
          </a:p>
        </p:txBody>
      </p:sp>
      <p:sp>
        <p:nvSpPr>
          <p:cNvPr id="15" name="矩形 14"/>
          <p:cNvSpPr/>
          <p:nvPr/>
        </p:nvSpPr>
        <p:spPr>
          <a:xfrm>
            <a:off x="250825" y="4649788"/>
            <a:ext cx="4321175"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400" dirty="0">
                <a:solidFill>
                  <a:schemeClr val="tx1"/>
                </a:solidFill>
              </a:rPr>
              <a:t>Consider XYZ your </a:t>
            </a:r>
            <a:r>
              <a:rPr lang="en-US" altLang="zh-TW" sz="2400" dirty="0">
                <a:solidFill>
                  <a:srgbClr val="FF0000"/>
                </a:solidFill>
              </a:rPr>
              <a:t>first choice </a:t>
            </a:r>
            <a:r>
              <a:rPr lang="en-US" altLang="zh-TW" sz="2400" dirty="0">
                <a:solidFill>
                  <a:schemeClr val="tx1"/>
                </a:solidFill>
              </a:rPr>
              <a:t>to buy services.</a:t>
            </a:r>
          </a:p>
        </p:txBody>
      </p:sp>
      <p:sp>
        <p:nvSpPr>
          <p:cNvPr id="16" name="矩形 15"/>
          <p:cNvSpPr/>
          <p:nvPr/>
        </p:nvSpPr>
        <p:spPr>
          <a:xfrm>
            <a:off x="250825" y="5586413"/>
            <a:ext cx="4321175" cy="7223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400" dirty="0">
                <a:solidFill>
                  <a:srgbClr val="FF0000"/>
                </a:solidFill>
              </a:rPr>
              <a:t>Do more business </a:t>
            </a:r>
            <a:r>
              <a:rPr lang="en-US" altLang="zh-TW" sz="2400" dirty="0">
                <a:solidFill>
                  <a:schemeClr val="tx1"/>
                </a:solidFill>
              </a:rPr>
              <a:t>with </a:t>
            </a:r>
            <a:r>
              <a:rPr lang="en-US" altLang="zh-TW" sz="2400" dirty="0">
                <a:solidFill>
                  <a:srgbClr val="FF0000"/>
                </a:solidFill>
              </a:rPr>
              <a:t>XYZ in the next few years</a:t>
            </a:r>
            <a:r>
              <a:rPr lang="en-US" altLang="zh-TW" sz="2400" dirty="0">
                <a:solidFill>
                  <a:schemeClr val="tx1"/>
                </a:solidFill>
              </a:rPr>
              <a:t>.</a:t>
            </a:r>
          </a:p>
        </p:txBody>
      </p:sp>
      <p:cxnSp>
        <p:nvCxnSpPr>
          <p:cNvPr id="20" name="直線單箭頭接點 19"/>
          <p:cNvCxnSpPr>
            <a:stCxn id="7" idx="2"/>
            <a:endCxn id="8" idx="3"/>
          </p:cNvCxnSpPr>
          <p:nvPr/>
        </p:nvCxnSpPr>
        <p:spPr>
          <a:xfrm flipH="1" flipV="1">
            <a:off x="4572000" y="2201863"/>
            <a:ext cx="1368425" cy="158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7" idx="2"/>
            <a:endCxn id="13" idx="3"/>
          </p:cNvCxnSpPr>
          <p:nvPr/>
        </p:nvCxnSpPr>
        <p:spPr>
          <a:xfrm flipH="1" flipV="1">
            <a:off x="4572000" y="3138488"/>
            <a:ext cx="136842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7" idx="2"/>
            <a:endCxn id="14" idx="3"/>
          </p:cNvCxnSpPr>
          <p:nvPr/>
        </p:nvCxnSpPr>
        <p:spPr>
          <a:xfrm flipH="1">
            <a:off x="4572000" y="3786188"/>
            <a:ext cx="1368425"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7" idx="2"/>
            <a:endCxn id="15" idx="3"/>
          </p:cNvCxnSpPr>
          <p:nvPr/>
        </p:nvCxnSpPr>
        <p:spPr>
          <a:xfrm flipH="1">
            <a:off x="4572000" y="3786188"/>
            <a:ext cx="1368425" cy="1225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7" idx="2"/>
            <a:endCxn id="16" idx="3"/>
          </p:cNvCxnSpPr>
          <p:nvPr/>
        </p:nvCxnSpPr>
        <p:spPr>
          <a:xfrm flipH="1">
            <a:off x="4572000" y="3786188"/>
            <a:ext cx="1368425" cy="2162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92150" y="6423025"/>
            <a:ext cx="7759700" cy="461963"/>
          </a:xfrm>
          <a:prstGeom prst="rect">
            <a:avLst/>
          </a:prstGeom>
        </p:spPr>
        <p:txBody>
          <a:bodyPr>
            <a:spAutoFit/>
          </a:bodyPr>
          <a:lstStyle/>
          <a:p>
            <a:pPr algn="ctr">
              <a:defRPr/>
            </a:pPr>
            <a:r>
              <a:rPr lang="en-US" altLang="zh-TW" sz="1200" dirty="0">
                <a:solidFill>
                  <a:schemeClr val="bg1">
                    <a:lumMod val="75000"/>
                  </a:schemeClr>
                </a:solidFill>
                <a:ea typeface="新細明體" pitchFamily="18" charset="-120"/>
              </a:rPr>
              <a:t>Source: Valarie A. </a:t>
            </a:r>
            <a:r>
              <a:rPr lang="en-US" altLang="zh-TW" sz="1200" dirty="0" err="1">
                <a:solidFill>
                  <a:schemeClr val="bg1">
                    <a:lumMod val="75000"/>
                  </a:schemeClr>
                </a:solidFill>
                <a:ea typeface="新細明體" pitchFamily="18" charset="-120"/>
              </a:rPr>
              <a:t>Zeithaml</a:t>
            </a:r>
            <a:r>
              <a:rPr lang="en-US" altLang="zh-TW" sz="1200" dirty="0">
                <a:solidFill>
                  <a:schemeClr val="bg1">
                    <a:lumMod val="75000"/>
                  </a:schemeClr>
                </a:solidFill>
                <a:ea typeface="新細明體" pitchFamily="18" charset="-120"/>
              </a:rPr>
              <a:t>, Leonard L. Berry and A. </a:t>
            </a:r>
            <a:r>
              <a:rPr lang="en-US" altLang="zh-TW" sz="1200" dirty="0" err="1">
                <a:solidFill>
                  <a:schemeClr val="bg1">
                    <a:lumMod val="75000"/>
                  </a:schemeClr>
                </a:solidFill>
                <a:ea typeface="新細明體" pitchFamily="18" charset="-120"/>
              </a:rPr>
              <a:t>Parasuraman</a:t>
            </a:r>
            <a:r>
              <a:rPr lang="en-US" altLang="zh-TW" sz="1200" dirty="0">
                <a:solidFill>
                  <a:schemeClr val="bg1">
                    <a:lumMod val="75000"/>
                  </a:schemeClr>
                </a:solidFill>
                <a:ea typeface="新細明體" pitchFamily="18" charset="-120"/>
              </a:rPr>
              <a:t>, </a:t>
            </a:r>
            <a:br>
              <a:rPr lang="en-US" altLang="zh-TW" sz="1200" dirty="0">
                <a:solidFill>
                  <a:schemeClr val="bg1">
                    <a:lumMod val="75000"/>
                  </a:schemeClr>
                </a:solidFill>
                <a:ea typeface="新細明體" pitchFamily="18" charset="-120"/>
              </a:rPr>
            </a:br>
            <a:r>
              <a:rPr lang="en-US" altLang="zh-TW" sz="1200" dirty="0">
                <a:solidFill>
                  <a:schemeClr val="bg1">
                    <a:lumMod val="75000"/>
                  </a:schemeClr>
                </a:solidFill>
                <a:ea typeface="新細明體" pitchFamily="18" charset="-120"/>
              </a:rPr>
              <a:t>“The Behavioral Consequences of Service Quality,” Journal of Marketing, Vol. 60, No. 2 (Apr., 1996), pp. 31-46</a:t>
            </a:r>
            <a:endParaRPr lang="zh-TW" altLang="en-US" sz="1200" dirty="0">
              <a:solidFill>
                <a:schemeClr val="bg1">
                  <a:lumMod val="75000"/>
                </a:schemeClr>
              </a:solidFill>
              <a:ea typeface="新細明體" pitchFamily="18" charset="-120"/>
            </a:endParaRPr>
          </a:p>
        </p:txBody>
      </p:sp>
    </p:spTree>
    <p:extLst>
      <p:ext uri="{BB962C8B-B14F-4D97-AF65-F5344CB8AC3E}">
        <p14:creationId xmlns:p14="http://schemas.microsoft.com/office/powerpoint/2010/main" val="131710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457200" y="274638"/>
            <a:ext cx="8229600" cy="6107112"/>
          </a:xfrm>
        </p:spPr>
        <p:txBody>
          <a:bodyPr/>
          <a:lstStyle/>
          <a:p>
            <a:r>
              <a:rPr lang="en-US" altLang="zh-TW" sz="6600" smtClean="0">
                <a:solidFill>
                  <a:srgbClr val="FF0000"/>
                </a:solidFill>
              </a:rPr>
              <a:t>minimum </a:t>
            </a:r>
            <a:br>
              <a:rPr lang="en-US" altLang="zh-TW" sz="6600" smtClean="0">
                <a:solidFill>
                  <a:srgbClr val="FF0000"/>
                </a:solidFill>
              </a:rPr>
            </a:br>
            <a:r>
              <a:rPr lang="en-US" altLang="zh-TW" sz="6600" smtClean="0">
                <a:solidFill>
                  <a:srgbClr val="FF0000"/>
                </a:solidFill>
              </a:rPr>
              <a:t>absolute </a:t>
            </a:r>
            <a:br>
              <a:rPr lang="en-US" altLang="zh-TW" sz="6600" smtClean="0">
                <a:solidFill>
                  <a:srgbClr val="FF0000"/>
                </a:solidFill>
              </a:rPr>
            </a:br>
            <a:r>
              <a:rPr lang="en-US" altLang="zh-TW" sz="9600" u="sng" smtClean="0">
                <a:solidFill>
                  <a:srgbClr val="FF0000"/>
                </a:solidFill>
              </a:rPr>
              <a:t>sample size</a:t>
            </a:r>
            <a:r>
              <a:rPr lang="en-US" altLang="zh-TW" sz="6600" smtClean="0"/>
              <a:t> </a:t>
            </a:r>
            <a:br>
              <a:rPr lang="en-US" altLang="zh-TW" sz="6600" smtClean="0"/>
            </a:br>
            <a:r>
              <a:rPr lang="en-US" altLang="zh-TW" sz="6600" smtClean="0"/>
              <a:t>should be </a:t>
            </a:r>
            <a:br>
              <a:rPr lang="en-US" altLang="zh-TW" sz="6600" smtClean="0"/>
            </a:br>
            <a:r>
              <a:rPr lang="en-US" altLang="zh-TW" sz="9600" u="sng" smtClean="0">
                <a:solidFill>
                  <a:srgbClr val="FF0000"/>
                </a:solidFill>
              </a:rPr>
              <a:t>50</a:t>
            </a:r>
            <a:r>
              <a:rPr lang="en-US" altLang="zh-TW" sz="6600" smtClean="0">
                <a:solidFill>
                  <a:srgbClr val="FF0000"/>
                </a:solidFill>
              </a:rPr>
              <a:t> observations</a:t>
            </a:r>
            <a:endParaRPr lang="zh-TW" altLang="en-US" sz="6600" smtClean="0"/>
          </a:p>
        </p:txBody>
      </p:sp>
      <p:sp>
        <p:nvSpPr>
          <p:cNvPr id="2765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0433D6-7521-48DA-B1D8-8CB06F05A8AE}" type="slidenum">
              <a:rPr kumimoji="0" lang="zh-TW" altLang="en-US" smtClean="0">
                <a:solidFill>
                  <a:srgbClr val="898989"/>
                </a:solidFill>
                <a:latin typeface="Calibri" pitchFamily="34" charset="0"/>
              </a:rPr>
              <a:pPr eaLnBrk="1" hangingPunct="1"/>
              <a:t>25</a:t>
            </a:fld>
            <a:endParaRPr kumimoji="0" lang="zh-TW" altLang="en-US" smtClean="0">
              <a:solidFill>
                <a:srgbClr val="898989"/>
              </a:solidFill>
              <a:latin typeface="Calibri" pitchFamily="34" charset="0"/>
            </a:endParaRPr>
          </a:p>
        </p:txBody>
      </p:sp>
      <p:sp>
        <p:nvSpPr>
          <p:cNvPr id="27652"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98467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962650"/>
          </a:xfrm>
        </p:spPr>
        <p:txBody>
          <a:bodyPr/>
          <a:lstStyle/>
          <a:p>
            <a:pPr>
              <a:defRPr/>
            </a:pPr>
            <a:r>
              <a:rPr lang="en-US" altLang="zh-TW" sz="8800" dirty="0" smtClean="0">
                <a:solidFill>
                  <a:srgbClr val="FF0000"/>
                </a:solidFill>
              </a:rPr>
              <a:t>Sample Size</a:t>
            </a:r>
            <a:r>
              <a:rPr lang="en-US" altLang="zh-TW" sz="8800" dirty="0" smtClean="0"/>
              <a:t>:</a:t>
            </a:r>
            <a:br>
              <a:rPr lang="en-US" altLang="zh-TW" sz="8800" dirty="0" smtClean="0"/>
            </a:br>
            <a:r>
              <a:rPr lang="en-US" altLang="zh-TW" sz="6600" dirty="0" smtClean="0"/>
              <a:t>at </a:t>
            </a:r>
            <a:r>
              <a:rPr lang="en-US" altLang="zh-TW" sz="6600" dirty="0"/>
              <a:t>least </a:t>
            </a:r>
            <a:r>
              <a:rPr lang="en-US" altLang="zh-TW" sz="8800" dirty="0" smtClean="0"/>
              <a:t/>
            </a:r>
            <a:br>
              <a:rPr lang="en-US" altLang="zh-TW" sz="8800" dirty="0" smtClean="0"/>
            </a:br>
            <a:r>
              <a:rPr lang="en-US" altLang="zh-TW" sz="8800" dirty="0" smtClean="0">
                <a:solidFill>
                  <a:srgbClr val="FF0000"/>
                </a:solidFill>
              </a:rPr>
              <a:t>ten</a:t>
            </a:r>
            <a:r>
              <a:rPr lang="en-US" altLang="zh-TW" sz="8800" dirty="0" smtClean="0"/>
              <a:t> </a:t>
            </a:r>
            <a:r>
              <a:rPr lang="en-US" altLang="zh-TW" sz="8800" dirty="0">
                <a:solidFill>
                  <a:schemeClr val="accent2"/>
                </a:solidFill>
              </a:rPr>
              <a:t>observations</a:t>
            </a:r>
            <a:r>
              <a:rPr lang="en-US" altLang="zh-TW" sz="8800" dirty="0"/>
              <a:t> </a:t>
            </a:r>
            <a:r>
              <a:rPr lang="en-US" altLang="zh-TW" sz="8800" dirty="0" smtClean="0"/>
              <a:t/>
            </a:r>
            <a:br>
              <a:rPr lang="en-US" altLang="zh-TW" sz="8800" dirty="0" smtClean="0"/>
            </a:br>
            <a:r>
              <a:rPr lang="en-US" altLang="zh-TW" sz="8800" dirty="0" smtClean="0"/>
              <a:t>per </a:t>
            </a:r>
            <a:r>
              <a:rPr lang="en-US" altLang="zh-TW" sz="8800" dirty="0" smtClean="0">
                <a:solidFill>
                  <a:schemeClr val="accent3">
                    <a:lumMod val="75000"/>
                  </a:schemeClr>
                </a:solidFill>
              </a:rPr>
              <a:t>variable</a:t>
            </a:r>
            <a:br>
              <a:rPr lang="en-US" altLang="zh-TW" sz="8800" dirty="0" smtClean="0">
                <a:solidFill>
                  <a:schemeClr val="accent3">
                    <a:lumMod val="75000"/>
                  </a:schemeClr>
                </a:solidFill>
              </a:rPr>
            </a:br>
            <a:r>
              <a:rPr lang="en-US" altLang="zh-TW" sz="8800" dirty="0" smtClean="0">
                <a:solidFill>
                  <a:schemeClr val="tx2">
                    <a:lumMod val="60000"/>
                    <a:lumOff val="40000"/>
                  </a:schemeClr>
                </a:solidFill>
              </a:rPr>
              <a:t>(</a:t>
            </a:r>
            <a:r>
              <a:rPr lang="en-US" altLang="zh-TW" sz="8800" dirty="0" smtClean="0">
                <a:solidFill>
                  <a:srgbClr val="00B050"/>
                </a:solidFill>
              </a:rPr>
              <a:t>1</a:t>
            </a:r>
            <a:r>
              <a:rPr lang="en-US" altLang="zh-TW" sz="8800" dirty="0" smtClean="0">
                <a:solidFill>
                  <a:schemeClr val="tx2">
                    <a:lumMod val="60000"/>
                    <a:lumOff val="40000"/>
                  </a:schemeClr>
                </a:solidFill>
              </a:rPr>
              <a:t>:</a:t>
            </a:r>
            <a:r>
              <a:rPr lang="en-US" altLang="zh-TW" sz="8800" dirty="0" smtClean="0">
                <a:solidFill>
                  <a:srgbClr val="FF0000"/>
                </a:solidFill>
              </a:rPr>
              <a:t>10</a:t>
            </a:r>
            <a:r>
              <a:rPr lang="en-US" altLang="zh-TW" sz="8800" dirty="0" smtClean="0">
                <a:solidFill>
                  <a:schemeClr val="tx2">
                    <a:lumMod val="60000"/>
                    <a:lumOff val="40000"/>
                  </a:schemeClr>
                </a:solidFill>
              </a:rPr>
              <a:t>)</a:t>
            </a:r>
            <a:endParaRPr lang="zh-TW" altLang="en-US" sz="8800" dirty="0">
              <a:solidFill>
                <a:schemeClr val="tx2">
                  <a:lumMod val="60000"/>
                  <a:lumOff val="40000"/>
                </a:schemeClr>
              </a:solidFill>
            </a:endParaRPr>
          </a:p>
        </p:txBody>
      </p:sp>
      <p:sp>
        <p:nvSpPr>
          <p:cNvPr id="2867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25ED21B-88BB-44F7-B67B-1BCB75580088}" type="slidenum">
              <a:rPr kumimoji="0" lang="zh-TW" altLang="en-US" smtClean="0">
                <a:solidFill>
                  <a:srgbClr val="898989"/>
                </a:solidFill>
                <a:latin typeface="Calibri" pitchFamily="34" charset="0"/>
              </a:rPr>
              <a:pPr eaLnBrk="1" hangingPunct="1"/>
              <a:t>26</a:t>
            </a:fld>
            <a:endParaRPr kumimoji="0" lang="zh-TW" altLang="en-US" smtClean="0">
              <a:solidFill>
                <a:srgbClr val="898989"/>
              </a:solidFill>
              <a:latin typeface="Calibri" pitchFamily="34" charset="0"/>
            </a:endParaRPr>
          </a:p>
        </p:txBody>
      </p:sp>
      <p:sp>
        <p:nvSpPr>
          <p:cNvPr id="28676"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45183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962650"/>
          </a:xfrm>
        </p:spPr>
        <p:txBody>
          <a:bodyPr/>
          <a:lstStyle/>
          <a:p>
            <a:pPr>
              <a:defRPr/>
            </a:pPr>
            <a:r>
              <a:rPr lang="en-US" altLang="zh-TW" sz="8800" dirty="0" smtClean="0">
                <a:solidFill>
                  <a:srgbClr val="FF0000"/>
                </a:solidFill>
              </a:rPr>
              <a:t>Sample Size</a:t>
            </a:r>
            <a:r>
              <a:rPr lang="en-US" altLang="zh-TW" sz="8800" dirty="0" smtClean="0"/>
              <a:t>:</a:t>
            </a:r>
            <a:br>
              <a:rPr lang="en-US" altLang="zh-TW" sz="8800" dirty="0" smtClean="0"/>
            </a:br>
            <a:r>
              <a:rPr lang="en-US" altLang="zh-TW" sz="7200" dirty="0" smtClean="0">
                <a:solidFill>
                  <a:srgbClr val="00B050"/>
                </a:solidFill>
              </a:rPr>
              <a:t>25 </a:t>
            </a:r>
            <a:r>
              <a:rPr lang="en-US" altLang="zh-TW" sz="8800" dirty="0" smtClean="0">
                <a:solidFill>
                  <a:schemeClr val="accent3">
                    <a:lumMod val="75000"/>
                  </a:schemeClr>
                </a:solidFill>
              </a:rPr>
              <a:t>variables </a:t>
            </a:r>
            <a:r>
              <a:rPr lang="en-US" altLang="zh-TW" sz="8800" dirty="0" smtClean="0">
                <a:solidFill>
                  <a:schemeClr val="accent6">
                    <a:lumMod val="50000"/>
                  </a:schemeClr>
                </a:solidFill>
              </a:rPr>
              <a:t>* </a:t>
            </a:r>
            <a:br>
              <a:rPr lang="en-US" altLang="zh-TW" sz="8800" dirty="0" smtClean="0">
                <a:solidFill>
                  <a:schemeClr val="accent6">
                    <a:lumMod val="50000"/>
                  </a:schemeClr>
                </a:solidFill>
              </a:rPr>
            </a:br>
            <a:r>
              <a:rPr lang="en-US" altLang="zh-TW" sz="8800" dirty="0" smtClean="0">
                <a:solidFill>
                  <a:schemeClr val="accent6">
                    <a:lumMod val="50000"/>
                  </a:schemeClr>
                </a:solidFill>
              </a:rPr>
              <a:t>10 observations</a:t>
            </a:r>
            <a:r>
              <a:rPr lang="en-US" altLang="zh-TW" sz="8800" dirty="0" smtClean="0">
                <a:solidFill>
                  <a:srgbClr val="C00000"/>
                </a:solidFill>
              </a:rPr>
              <a:t/>
            </a:r>
            <a:br>
              <a:rPr lang="en-US" altLang="zh-TW" sz="8800" dirty="0" smtClean="0">
                <a:solidFill>
                  <a:srgbClr val="C00000"/>
                </a:solidFill>
              </a:rPr>
            </a:br>
            <a:r>
              <a:rPr lang="en-US" altLang="zh-TW" sz="8800" dirty="0" smtClean="0">
                <a:solidFill>
                  <a:schemeClr val="tx2">
                    <a:lumMod val="60000"/>
                    <a:lumOff val="40000"/>
                  </a:schemeClr>
                </a:solidFill>
              </a:rPr>
              <a:t>(</a:t>
            </a:r>
            <a:r>
              <a:rPr lang="en-US" altLang="zh-TW" sz="8800" dirty="0" smtClean="0">
                <a:solidFill>
                  <a:schemeClr val="accent3">
                    <a:lumMod val="75000"/>
                  </a:schemeClr>
                </a:solidFill>
              </a:rPr>
              <a:t>25</a:t>
            </a:r>
            <a:r>
              <a:rPr lang="en-US" altLang="zh-TW" sz="8800" dirty="0" smtClean="0">
                <a:solidFill>
                  <a:schemeClr val="accent1"/>
                </a:solidFill>
              </a:rPr>
              <a:t>*</a:t>
            </a:r>
            <a:r>
              <a:rPr lang="en-US" altLang="zh-TW" sz="8800" dirty="0" smtClean="0">
                <a:solidFill>
                  <a:schemeClr val="accent6">
                    <a:lumMod val="50000"/>
                  </a:schemeClr>
                </a:solidFill>
              </a:rPr>
              <a:t>10</a:t>
            </a:r>
            <a:r>
              <a:rPr lang="en-US" altLang="zh-TW" sz="8800" dirty="0" smtClean="0">
                <a:solidFill>
                  <a:schemeClr val="accent1"/>
                </a:solidFill>
              </a:rPr>
              <a:t>=</a:t>
            </a:r>
            <a:r>
              <a:rPr lang="en-US" altLang="zh-TW" sz="8800" dirty="0" smtClean="0">
                <a:solidFill>
                  <a:srgbClr val="FF0000"/>
                </a:solidFill>
              </a:rPr>
              <a:t>250</a:t>
            </a:r>
            <a:r>
              <a:rPr lang="en-US" altLang="zh-TW" sz="8800" dirty="0" smtClean="0">
                <a:solidFill>
                  <a:schemeClr val="tx2">
                    <a:lumMod val="60000"/>
                    <a:lumOff val="40000"/>
                  </a:schemeClr>
                </a:solidFill>
              </a:rPr>
              <a:t>)</a:t>
            </a:r>
            <a:endParaRPr lang="zh-TW" altLang="en-US" sz="8800" dirty="0">
              <a:solidFill>
                <a:schemeClr val="tx2">
                  <a:lumMod val="60000"/>
                  <a:lumOff val="40000"/>
                </a:schemeClr>
              </a:solidFill>
            </a:endParaRPr>
          </a:p>
        </p:txBody>
      </p:sp>
      <p:sp>
        <p:nvSpPr>
          <p:cNvPr id="2969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AB2281C-61A6-4AF4-BC54-97AD39418B41}" type="slidenum">
              <a:rPr kumimoji="0" lang="zh-TW" altLang="en-US" smtClean="0">
                <a:solidFill>
                  <a:srgbClr val="898989"/>
                </a:solidFill>
                <a:latin typeface="Calibri" pitchFamily="34" charset="0"/>
              </a:rPr>
              <a:pPr eaLnBrk="1" hangingPunct="1"/>
              <a:t>27</a:t>
            </a:fld>
            <a:endParaRPr kumimoji="0" lang="zh-TW" altLang="en-US" smtClean="0">
              <a:solidFill>
                <a:srgbClr val="898989"/>
              </a:solidFill>
              <a:latin typeface="Calibri" pitchFamily="34" charset="0"/>
            </a:endParaRPr>
          </a:p>
        </p:txBody>
      </p:sp>
      <p:sp>
        <p:nvSpPr>
          <p:cNvPr id="29700"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4510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457200" y="115888"/>
            <a:ext cx="8229600" cy="779462"/>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307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FA4190A-52B5-4F74-A098-50BC33757AE3}" type="slidenum">
              <a:rPr kumimoji="0" lang="zh-TW" altLang="en-US" smtClean="0">
                <a:solidFill>
                  <a:srgbClr val="898989"/>
                </a:solidFill>
                <a:latin typeface="Calibri" pitchFamily="34" charset="0"/>
              </a:rPr>
              <a:pPr eaLnBrk="1" hangingPunct="1"/>
              <a:t>28</a:t>
            </a:fld>
            <a:endParaRPr kumimoji="0" lang="zh-TW" altLang="en-US" smtClean="0">
              <a:solidFill>
                <a:srgbClr val="898989"/>
              </a:solidFill>
              <a:latin typeface="Calibri" pitchFamily="34" charset="0"/>
            </a:endParaRPr>
          </a:p>
        </p:txBody>
      </p:sp>
      <p:sp>
        <p:nvSpPr>
          <p:cNvPr id="30724"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 name="圓角矩形 1"/>
          <p:cNvSpPr/>
          <p:nvPr/>
        </p:nvSpPr>
        <p:spPr>
          <a:xfrm>
            <a:off x="755650" y="9667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1. Objectives of Factor Analysis</a:t>
            </a:r>
          </a:p>
        </p:txBody>
      </p:sp>
      <p:sp>
        <p:nvSpPr>
          <p:cNvPr id="7" name="圓角矩形 6"/>
          <p:cNvSpPr/>
          <p:nvPr/>
        </p:nvSpPr>
        <p:spPr>
          <a:xfrm>
            <a:off x="755650" y="179070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2. Designing a Factor Analysis</a:t>
            </a:r>
          </a:p>
        </p:txBody>
      </p:sp>
      <p:sp>
        <p:nvSpPr>
          <p:cNvPr id="8" name="圓角矩形 7"/>
          <p:cNvSpPr/>
          <p:nvPr/>
        </p:nvSpPr>
        <p:spPr>
          <a:xfrm>
            <a:off x="755650" y="2614613"/>
            <a:ext cx="7920038" cy="688975"/>
          </a:xfrm>
          <a:prstGeom prst="roundRect">
            <a:avLst/>
          </a:prstGeom>
          <a:solidFill>
            <a:srgbClr val="FFC000"/>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3. Assumptions in Factor Analysis</a:t>
            </a:r>
          </a:p>
        </p:txBody>
      </p:sp>
      <p:sp>
        <p:nvSpPr>
          <p:cNvPr id="9" name="圓角矩形 8"/>
          <p:cNvSpPr/>
          <p:nvPr/>
        </p:nvSpPr>
        <p:spPr>
          <a:xfrm>
            <a:off x="755650" y="343693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4. Deriving Factors and Assessing Overall Fit</a:t>
            </a:r>
          </a:p>
        </p:txBody>
      </p:sp>
      <p:sp>
        <p:nvSpPr>
          <p:cNvPr id="10" name="圓角矩形 9"/>
          <p:cNvSpPr/>
          <p:nvPr/>
        </p:nvSpPr>
        <p:spPr>
          <a:xfrm>
            <a:off x="755650" y="426085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5. Interpreting the Factors</a:t>
            </a:r>
          </a:p>
        </p:txBody>
      </p:sp>
      <p:sp>
        <p:nvSpPr>
          <p:cNvPr id="11" name="圓角矩形 10"/>
          <p:cNvSpPr/>
          <p:nvPr/>
        </p:nvSpPr>
        <p:spPr>
          <a:xfrm>
            <a:off x="755650" y="508476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6. Validation of Factor Analysis</a:t>
            </a:r>
          </a:p>
        </p:txBody>
      </p:sp>
      <p:sp>
        <p:nvSpPr>
          <p:cNvPr id="12" name="圓角矩形 11"/>
          <p:cNvSpPr/>
          <p:nvPr/>
        </p:nvSpPr>
        <p:spPr>
          <a:xfrm>
            <a:off x="755650" y="59070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7. Additional uses of Factor Analysis Results</a:t>
            </a:r>
          </a:p>
        </p:txBody>
      </p:sp>
    </p:spTree>
    <p:extLst>
      <p:ext uri="{BB962C8B-B14F-4D97-AF65-F5344CB8AC3E}">
        <p14:creationId xmlns:p14="http://schemas.microsoft.com/office/powerpoint/2010/main" val="3441557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250825" y="274638"/>
            <a:ext cx="8713788" cy="993775"/>
          </a:xfrm>
        </p:spPr>
        <p:txBody>
          <a:bodyPr/>
          <a:lstStyle/>
          <a:p>
            <a:r>
              <a:rPr lang="en-US" altLang="zh-TW" sz="4000" dirty="0" smtClean="0">
                <a:solidFill>
                  <a:schemeClr val="accent1"/>
                </a:solidFill>
              </a:rPr>
              <a:t>Stage 3:  Assumptions in Factor Analysis</a:t>
            </a:r>
            <a:endParaRPr lang="zh-TW" altLang="en-US" sz="4000" dirty="0" smtClean="0">
              <a:solidFill>
                <a:schemeClr val="accent1"/>
              </a:solidFill>
            </a:endParaRPr>
          </a:p>
        </p:txBody>
      </p:sp>
      <p:sp>
        <p:nvSpPr>
          <p:cNvPr id="31747" name="內容版面配置區 2"/>
          <p:cNvSpPr>
            <a:spLocks noGrp="1"/>
          </p:cNvSpPr>
          <p:nvPr>
            <p:ph idx="1"/>
          </p:nvPr>
        </p:nvSpPr>
        <p:spPr/>
        <p:txBody>
          <a:bodyPr/>
          <a:lstStyle/>
          <a:p>
            <a:r>
              <a:rPr lang="en-US" altLang="zh-TW" smtClean="0"/>
              <a:t>Three Basic Decisions</a:t>
            </a:r>
          </a:p>
          <a:p>
            <a:pPr marL="971550" lvl="1" indent="-514350">
              <a:buFont typeface="Calibri" pitchFamily="34" charset="0"/>
              <a:buAutoNum type="arabicPeriod"/>
            </a:pPr>
            <a:r>
              <a:rPr lang="en-US" altLang="zh-TW" smtClean="0"/>
              <a:t>Calculation of input data – R vs. Q analysis.</a:t>
            </a:r>
          </a:p>
          <a:p>
            <a:pPr marL="971550" lvl="1" indent="-514350">
              <a:buFont typeface="Calibri" pitchFamily="34" charset="0"/>
              <a:buAutoNum type="arabicPeriod"/>
            </a:pPr>
            <a:r>
              <a:rPr lang="en-US" altLang="zh-TW" smtClean="0"/>
              <a:t>Design of study in terms of number of variables, measurement properties of variables, and the type of variables.</a:t>
            </a:r>
          </a:p>
          <a:p>
            <a:pPr marL="971550" lvl="1" indent="-514350">
              <a:buFont typeface="Calibri" pitchFamily="34" charset="0"/>
              <a:buAutoNum type="arabicPeriod"/>
            </a:pPr>
            <a:r>
              <a:rPr lang="en-US" altLang="zh-TW" smtClean="0"/>
              <a:t>Sample size required.</a:t>
            </a:r>
          </a:p>
          <a:p>
            <a:endParaRPr lang="zh-TW" altLang="en-US" smtClean="0"/>
          </a:p>
        </p:txBody>
      </p:sp>
      <p:sp>
        <p:nvSpPr>
          <p:cNvPr id="3174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F53FA32-5DBC-49A6-BE91-971390F02C5B}" type="slidenum">
              <a:rPr kumimoji="0" lang="zh-TW" altLang="en-US" smtClean="0">
                <a:solidFill>
                  <a:srgbClr val="898989"/>
                </a:solidFill>
                <a:latin typeface="Calibri" pitchFamily="34" charset="0"/>
              </a:rPr>
              <a:pPr eaLnBrk="1" hangingPunct="1"/>
              <a:t>29</a:t>
            </a:fld>
            <a:endParaRPr kumimoji="0" lang="zh-TW" altLang="en-US" smtClean="0">
              <a:solidFill>
                <a:srgbClr val="898989"/>
              </a:solidFill>
              <a:latin typeface="Calibri" pitchFamily="34" charset="0"/>
            </a:endParaRPr>
          </a:p>
        </p:txBody>
      </p:sp>
      <p:sp>
        <p:nvSpPr>
          <p:cNvPr id="3174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4087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2"/>
          <p:cNvSpPr>
            <a:spLocks noGrp="1"/>
          </p:cNvSpPr>
          <p:nvPr>
            <p:ph idx="1"/>
          </p:nvPr>
        </p:nvSpPr>
        <p:spPr>
          <a:xfrm>
            <a:off x="107950" y="1125538"/>
            <a:ext cx="8856663" cy="5399087"/>
          </a:xfrm>
        </p:spPr>
        <p:txBody>
          <a:bodyPr/>
          <a:lstStyle/>
          <a:p>
            <a:pPr>
              <a:buFont typeface="Arial" pitchFamily="34" charset="0"/>
              <a:buNone/>
              <a:defRPr/>
            </a:pPr>
            <a:r>
              <a:rPr lang="zh-Hant" altLang="en-US" sz="2600" dirty="0" smtClean="0"/>
              <a:t>週次 </a:t>
            </a:r>
            <a:r>
              <a:rPr lang="en-US" altLang="zh-Hant" sz="2600" dirty="0" smtClean="0"/>
              <a:t>(Week)    </a:t>
            </a:r>
            <a:r>
              <a:rPr lang="zh-Hant" altLang="en-US" sz="2600" dirty="0" smtClean="0"/>
              <a:t>日期 </a:t>
            </a:r>
            <a:r>
              <a:rPr lang="en-US" altLang="zh-Hant" sz="2600" dirty="0" smtClean="0"/>
              <a:t>(Date)    </a:t>
            </a:r>
            <a:r>
              <a:rPr lang="zh-Hant" altLang="en-US" sz="2600" dirty="0" smtClean="0"/>
              <a:t>內容 </a:t>
            </a:r>
            <a:r>
              <a:rPr lang="en-US" altLang="zh-Hant" sz="2600" dirty="0" smtClean="0"/>
              <a:t>(Subject/Topics)</a:t>
            </a:r>
          </a:p>
          <a:p>
            <a:pPr>
              <a:buFont typeface="Arial" pitchFamily="34" charset="0"/>
              <a:buNone/>
              <a:defRPr/>
            </a:pPr>
            <a:r>
              <a:rPr lang="en-US" altLang="zh-TW" sz="2600" dirty="0" smtClean="0">
                <a:solidFill>
                  <a:schemeClr val="accent5">
                    <a:lumMod val="75000"/>
                  </a:schemeClr>
                </a:solidFill>
              </a:rPr>
              <a:t>7   </a:t>
            </a:r>
            <a:r>
              <a:rPr lang="en-US" altLang="zh-TW" sz="2600" dirty="0">
                <a:solidFill>
                  <a:schemeClr val="accent5">
                    <a:lumMod val="75000"/>
                  </a:schemeClr>
                </a:solidFill>
              </a:rPr>
              <a:t>2016/10/28   </a:t>
            </a:r>
            <a:r>
              <a:rPr lang="zh-TW" altLang="en-US" sz="2600" dirty="0">
                <a:solidFill>
                  <a:schemeClr val="accent5">
                    <a:lumMod val="75000"/>
                  </a:schemeClr>
                </a:solidFill>
              </a:rPr>
              <a:t>大數據行銷個案分析 </a:t>
            </a:r>
            <a:r>
              <a:rPr lang="en-US" altLang="zh-TW" sz="2600" dirty="0">
                <a:solidFill>
                  <a:schemeClr val="accent5">
                    <a:lumMod val="75000"/>
                  </a:schemeClr>
                </a:solidFill>
              </a:rPr>
              <a:t>I </a:t>
            </a:r>
            <a:r>
              <a:rPr lang="en-US" altLang="zh-TW" sz="2600" dirty="0" smtClean="0">
                <a:solidFill>
                  <a:schemeClr val="accent5">
                    <a:lumMod val="75000"/>
                  </a:schemeClr>
                </a:solidFill>
              </a:rPr>
              <a:t/>
            </a:r>
            <a:br>
              <a:rPr lang="en-US" altLang="zh-TW" sz="2600" dirty="0" smtClean="0">
                <a:solidFill>
                  <a:schemeClr val="accent5">
                    <a:lumMod val="75000"/>
                  </a:schemeClr>
                </a:solidFill>
              </a:rPr>
            </a:br>
            <a:r>
              <a:rPr lang="en-US" altLang="zh-TW" sz="2600" dirty="0" smtClean="0">
                <a:solidFill>
                  <a:schemeClr val="accent5">
                    <a:lumMod val="75000"/>
                  </a:schemeClr>
                </a:solidFill>
              </a:rPr>
              <a:t>                         (</a:t>
            </a:r>
            <a:r>
              <a:rPr lang="en-US" altLang="zh-TW" sz="2600" dirty="0">
                <a:solidFill>
                  <a:schemeClr val="accent5">
                    <a:lumMod val="75000"/>
                  </a:schemeClr>
                </a:solidFill>
              </a:rPr>
              <a:t>Case Study on Big Data Marketing I)</a:t>
            </a:r>
          </a:p>
          <a:p>
            <a:pPr>
              <a:buFont typeface="Arial" pitchFamily="34" charset="0"/>
              <a:buNone/>
              <a:defRPr/>
            </a:pPr>
            <a:r>
              <a:rPr lang="en-US" altLang="zh-TW" sz="2600" dirty="0">
                <a:solidFill>
                  <a:srgbClr val="FF0000"/>
                </a:solidFill>
              </a:rPr>
              <a:t>8   2016/11/04   </a:t>
            </a:r>
            <a:r>
              <a:rPr lang="zh-TW" altLang="en-US" sz="2600" dirty="0">
                <a:solidFill>
                  <a:srgbClr val="FF0000"/>
                </a:solidFill>
              </a:rPr>
              <a:t>探索性因素</a:t>
            </a:r>
            <a:r>
              <a:rPr lang="zh-TW" altLang="en-US" sz="2600" dirty="0" smtClean="0">
                <a:solidFill>
                  <a:srgbClr val="FF0000"/>
                </a:solidFill>
              </a:rPr>
              <a:t>分析 </a:t>
            </a:r>
            <a:r>
              <a:rPr lang="en-US" altLang="zh-TW" sz="2600" dirty="0" smtClean="0">
                <a:solidFill>
                  <a:srgbClr val="FF0000"/>
                </a:solidFill>
              </a:rPr>
              <a:t>(</a:t>
            </a:r>
            <a:r>
              <a:rPr lang="en-US" altLang="zh-TW" sz="2600" dirty="0">
                <a:solidFill>
                  <a:srgbClr val="FF0000"/>
                </a:solidFill>
              </a:rPr>
              <a:t>Exploratory Factor Analysis)</a:t>
            </a:r>
          </a:p>
          <a:p>
            <a:pPr>
              <a:buFont typeface="Arial" pitchFamily="34" charset="0"/>
              <a:buNone/>
              <a:defRPr/>
            </a:pPr>
            <a:r>
              <a:rPr lang="en-US" altLang="zh-TW" sz="2600" dirty="0"/>
              <a:t>9   2016/11/11   </a:t>
            </a:r>
            <a:r>
              <a:rPr lang="zh-TW" altLang="en-US" sz="2600" dirty="0"/>
              <a:t>確認性因素</a:t>
            </a:r>
            <a:r>
              <a:rPr lang="zh-TW" altLang="en-US" sz="2600" dirty="0" smtClean="0"/>
              <a:t>分析 </a:t>
            </a:r>
            <a:r>
              <a:rPr lang="en-US" altLang="zh-TW" sz="2600" dirty="0" smtClean="0"/>
              <a:t>(</a:t>
            </a:r>
            <a:r>
              <a:rPr lang="en-US" altLang="zh-TW" sz="2600" dirty="0"/>
              <a:t>Confirmatory Factor Analysis)</a:t>
            </a:r>
          </a:p>
          <a:p>
            <a:pPr>
              <a:buFont typeface="Arial" pitchFamily="34" charset="0"/>
              <a:buNone/>
              <a:defRPr/>
            </a:pPr>
            <a:r>
              <a:rPr lang="en-US" altLang="zh-TW" sz="2600" dirty="0">
                <a:solidFill>
                  <a:schemeClr val="accent6">
                    <a:lumMod val="50000"/>
                  </a:schemeClr>
                </a:solidFill>
              </a:rPr>
              <a:t>10   2016/11/18   </a:t>
            </a:r>
            <a:r>
              <a:rPr lang="zh-TW" altLang="en-US" sz="2600" dirty="0">
                <a:solidFill>
                  <a:schemeClr val="accent6">
                    <a:lumMod val="50000"/>
                  </a:schemeClr>
                </a:solidFill>
              </a:rPr>
              <a:t>期中報告 </a:t>
            </a:r>
            <a:r>
              <a:rPr lang="en-US" altLang="zh-TW" sz="2600" dirty="0">
                <a:solidFill>
                  <a:schemeClr val="accent6">
                    <a:lumMod val="50000"/>
                  </a:schemeClr>
                </a:solidFill>
              </a:rPr>
              <a:t>(Midterm Presentation)</a:t>
            </a:r>
          </a:p>
          <a:p>
            <a:pPr>
              <a:buFont typeface="Arial" pitchFamily="34" charset="0"/>
              <a:buNone/>
              <a:defRPr/>
            </a:pPr>
            <a:r>
              <a:rPr lang="en-US" altLang="zh-TW" sz="2600" dirty="0"/>
              <a:t>11   2016/11/25   </a:t>
            </a:r>
            <a:r>
              <a:rPr lang="zh-TW" altLang="en-US" sz="2600" dirty="0"/>
              <a:t>社群運算與大數據分析 </a:t>
            </a:r>
            <a:r>
              <a:rPr lang="en-US" altLang="zh-TW" sz="2600" dirty="0" smtClean="0"/>
              <a:t/>
            </a:r>
            <a:br>
              <a:rPr lang="en-US" altLang="zh-TW" sz="2600" dirty="0" smtClean="0"/>
            </a:br>
            <a:r>
              <a:rPr lang="en-US" altLang="zh-TW" sz="2600" dirty="0" smtClean="0"/>
              <a:t>                            (</a:t>
            </a:r>
            <a:r>
              <a:rPr lang="en-US" altLang="zh-TW" sz="2600" dirty="0"/>
              <a:t>Social Computing and Big Data Analytics)</a:t>
            </a:r>
          </a:p>
          <a:p>
            <a:pPr>
              <a:buFont typeface="Arial" pitchFamily="34" charset="0"/>
              <a:buNone/>
              <a:defRPr/>
            </a:pPr>
            <a:r>
              <a:rPr lang="en-US" altLang="zh-TW" sz="2600" dirty="0"/>
              <a:t>12   2016/12/02   </a:t>
            </a:r>
            <a:r>
              <a:rPr lang="zh-TW" altLang="en-US" sz="2600" dirty="0"/>
              <a:t>社會網路分析 </a:t>
            </a:r>
            <a:r>
              <a:rPr lang="en-US" altLang="zh-TW" sz="2600" dirty="0"/>
              <a:t>(Social Network </a:t>
            </a:r>
            <a:r>
              <a:rPr lang="en-US" altLang="zh-TW" sz="2600" dirty="0" smtClean="0"/>
              <a:t>Analysis)</a:t>
            </a:r>
            <a:endParaRPr lang="en-US" altLang="zh-TW" sz="2600" dirty="0"/>
          </a:p>
        </p:txBody>
      </p:sp>
      <p:sp>
        <p:nvSpPr>
          <p:cNvPr id="10243" name="矩形 4"/>
          <p:cNvSpPr>
            <a:spLocks noChangeArrowheads="1"/>
          </p:cNvSpPr>
          <p:nvPr/>
        </p:nvSpPr>
        <p:spPr bwMode="auto">
          <a:xfrm>
            <a:off x="395288" y="260350"/>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4400" b="1">
                <a:solidFill>
                  <a:schemeClr val="tx2"/>
                </a:solidFill>
                <a:ea typeface="標楷體" pitchFamily="65" charset="-120"/>
              </a:rPr>
              <a:t>課程大綱 </a:t>
            </a:r>
            <a:r>
              <a:rPr lang="en-US" altLang="zh-TW" sz="4400" b="1">
                <a:solidFill>
                  <a:schemeClr val="tx2"/>
                </a:solidFill>
                <a:ea typeface="標楷體" pitchFamily="65" charset="-120"/>
              </a:rPr>
              <a:t>(Syllabus)</a:t>
            </a:r>
            <a:endParaRPr lang="zh-TW" altLang="en-US" sz="4400" b="1">
              <a:solidFill>
                <a:schemeClr val="tx2"/>
              </a:solidFill>
              <a:ea typeface="標楷體" pitchFamily="65" charset="-120"/>
            </a:endParaRPr>
          </a:p>
        </p:txBody>
      </p:sp>
      <p:sp>
        <p:nvSpPr>
          <p:cNvPr id="1024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0DF8C4D0-FD01-414D-9B12-783D28C83A69}" type="slidenum">
              <a:rPr lang="zh-TW" altLang="en-US" sz="1200" smtClean="0">
                <a:solidFill>
                  <a:srgbClr val="898989"/>
                </a:solidFill>
              </a:rPr>
              <a:pPr eaLnBrk="1" hangingPunct="1">
                <a:spcBef>
                  <a:spcPct val="0"/>
                </a:spcBef>
                <a:buFontTx/>
                <a:buNone/>
              </a:pPr>
              <a:t>3</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457200" y="274638"/>
            <a:ext cx="8229600" cy="633412"/>
          </a:xfrm>
        </p:spPr>
        <p:txBody>
          <a:bodyPr/>
          <a:lstStyle/>
          <a:p>
            <a:r>
              <a:rPr lang="en-US" altLang="zh-TW" sz="4000" dirty="0" smtClean="0">
                <a:solidFill>
                  <a:schemeClr val="accent1"/>
                </a:solidFill>
              </a:rPr>
              <a:t>Assumptions</a:t>
            </a:r>
            <a:endParaRPr lang="zh-TW" altLang="en-US" sz="4000" dirty="0" smtClean="0">
              <a:solidFill>
                <a:schemeClr val="accent1"/>
              </a:solidFill>
            </a:endParaRPr>
          </a:p>
        </p:txBody>
      </p:sp>
      <p:sp>
        <p:nvSpPr>
          <p:cNvPr id="32771" name="內容版面配置區 2"/>
          <p:cNvSpPr>
            <a:spLocks noGrp="1"/>
          </p:cNvSpPr>
          <p:nvPr>
            <p:ph idx="1"/>
          </p:nvPr>
        </p:nvSpPr>
        <p:spPr>
          <a:xfrm>
            <a:off x="250825" y="1125538"/>
            <a:ext cx="8713788" cy="5000625"/>
          </a:xfrm>
        </p:spPr>
        <p:txBody>
          <a:bodyPr/>
          <a:lstStyle/>
          <a:p>
            <a:r>
              <a:rPr lang="en-US" altLang="zh-TW" sz="2400" smtClean="0"/>
              <a:t>Multicollinearity</a:t>
            </a:r>
          </a:p>
          <a:p>
            <a:pPr lvl="1"/>
            <a:r>
              <a:rPr lang="en-US" altLang="zh-TW" sz="2400" smtClean="0"/>
              <a:t>Assessed using MSA  (measure of sampling adequacy).</a:t>
            </a:r>
          </a:p>
          <a:p>
            <a:pPr lvl="2"/>
            <a:r>
              <a:rPr lang="en-US" altLang="zh-TW" sz="2000" smtClean="0"/>
              <a:t>The MSA is measured by the Kaiser-Meyer-Olkin (KMO) statistic.  As a measure of sampling adequacy, the KMO predicts if data are likely to factor well based on correlation and partial correlation.  KMO can be used to identify which variables to drop from the factor analysis because they lack multicollinearity. </a:t>
            </a:r>
          </a:p>
          <a:p>
            <a:pPr lvl="2"/>
            <a:r>
              <a:rPr lang="en-US" altLang="zh-TW" sz="2000" smtClean="0"/>
              <a:t>There is a KMO statistic for each individual variable, and their sum is the KMO overall statistic.   KMO varies from 0 to 1.0.  Overall KMO should be .50 or higher to proceed with factor analysis.   If it is not, remove the variable with the lowest individual KMO statistic value one at a time until KMO overall rises above .50, and each individual variable </a:t>
            </a:r>
            <a:r>
              <a:rPr lang="en-US" altLang="zh-TW" sz="2000" smtClean="0">
                <a:solidFill>
                  <a:srgbClr val="FF0000"/>
                </a:solidFill>
              </a:rPr>
              <a:t>KMO is above .50</a:t>
            </a:r>
            <a:r>
              <a:rPr lang="en-US" altLang="zh-TW" sz="2000" smtClean="0"/>
              <a:t>. </a:t>
            </a:r>
          </a:p>
          <a:p>
            <a:r>
              <a:rPr lang="en-US" altLang="zh-TW" sz="2400" smtClean="0"/>
              <a:t>Homogeneity of sample factor solutions</a:t>
            </a:r>
          </a:p>
          <a:p>
            <a:endParaRPr lang="zh-TW" altLang="en-US" sz="2000" smtClean="0"/>
          </a:p>
        </p:txBody>
      </p:sp>
      <p:sp>
        <p:nvSpPr>
          <p:cNvPr id="3277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0C36FE3-8BE6-4F5F-943A-504E3664F368}" type="slidenum">
              <a:rPr kumimoji="0" lang="zh-TW" altLang="en-US" smtClean="0">
                <a:solidFill>
                  <a:srgbClr val="898989"/>
                </a:solidFill>
                <a:latin typeface="Calibri" pitchFamily="34" charset="0"/>
              </a:rPr>
              <a:pPr eaLnBrk="1" hangingPunct="1"/>
              <a:t>30</a:t>
            </a:fld>
            <a:endParaRPr kumimoji="0" lang="zh-TW" altLang="en-US" smtClean="0">
              <a:solidFill>
                <a:srgbClr val="898989"/>
              </a:solidFill>
              <a:latin typeface="Calibri" pitchFamily="34" charset="0"/>
            </a:endParaRPr>
          </a:p>
        </p:txBody>
      </p:sp>
      <p:sp>
        <p:nvSpPr>
          <p:cNvPr id="3277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06854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57200" y="274638"/>
            <a:ext cx="8229600" cy="561975"/>
          </a:xfrm>
        </p:spPr>
        <p:txBody>
          <a:bodyPr/>
          <a:lstStyle/>
          <a:p>
            <a:r>
              <a:rPr lang="en-US" altLang="zh-TW" smtClean="0">
                <a:solidFill>
                  <a:srgbClr val="FF0000"/>
                </a:solidFill>
              </a:rPr>
              <a:t>Rules of Thumb 3–2</a:t>
            </a:r>
            <a:endParaRPr lang="zh-TW" altLang="en-US" smtClean="0">
              <a:solidFill>
                <a:srgbClr val="FF0000"/>
              </a:solidFill>
            </a:endParaRPr>
          </a:p>
        </p:txBody>
      </p:sp>
      <p:sp>
        <p:nvSpPr>
          <p:cNvPr id="33795" name="內容版面配置區 2"/>
          <p:cNvSpPr>
            <a:spLocks noGrp="1"/>
          </p:cNvSpPr>
          <p:nvPr>
            <p:ph idx="1"/>
          </p:nvPr>
        </p:nvSpPr>
        <p:spPr>
          <a:xfrm>
            <a:off x="457200" y="908050"/>
            <a:ext cx="8229600" cy="5218113"/>
          </a:xfrm>
        </p:spPr>
        <p:txBody>
          <a:bodyPr/>
          <a:lstStyle/>
          <a:p>
            <a:pPr algn="ctr">
              <a:buFont typeface="Arial" charset="0"/>
              <a:buNone/>
            </a:pPr>
            <a:r>
              <a:rPr lang="en-US" altLang="zh-TW" b="1" smtClean="0">
                <a:solidFill>
                  <a:srgbClr val="FF0000"/>
                </a:solidFill>
              </a:rPr>
              <a:t>Testing Assumptions of Factor Analysis</a:t>
            </a:r>
          </a:p>
          <a:p>
            <a:r>
              <a:rPr lang="en-US" altLang="zh-TW" sz="2400" smtClean="0"/>
              <a:t>There must be a strong conceptual foundation to support the assumption that a structure does exist before the factor analysis is performed.</a:t>
            </a:r>
          </a:p>
          <a:p>
            <a:r>
              <a:rPr lang="en-US" altLang="zh-TW" sz="2400" smtClean="0"/>
              <a:t>A statistically significant </a:t>
            </a:r>
            <a:r>
              <a:rPr lang="en-US" altLang="zh-TW" sz="2400" smtClean="0">
                <a:solidFill>
                  <a:srgbClr val="FF0000"/>
                </a:solidFill>
              </a:rPr>
              <a:t>Bartlett’s test of sphericity (sig. &lt; .05) </a:t>
            </a:r>
            <a:r>
              <a:rPr lang="en-US" altLang="zh-TW" sz="2400" smtClean="0"/>
              <a:t>indicates that sufficient correlations exist among the variables to proceed.</a:t>
            </a:r>
          </a:p>
          <a:p>
            <a:r>
              <a:rPr lang="en-US" altLang="zh-TW" sz="2400" smtClean="0">
                <a:solidFill>
                  <a:srgbClr val="FF0000"/>
                </a:solidFill>
              </a:rPr>
              <a:t>Measure of Sampling Adequacy (MSA) values must exceed .50</a:t>
            </a:r>
            <a:r>
              <a:rPr lang="en-US" altLang="zh-TW" sz="2400" smtClean="0"/>
              <a:t> for both the overall test and each individual variable.  </a:t>
            </a:r>
            <a:r>
              <a:rPr lang="en-US" altLang="zh-TW" sz="2400" smtClean="0">
                <a:solidFill>
                  <a:srgbClr val="FF0000"/>
                </a:solidFill>
              </a:rPr>
              <a:t>Variables with values less than .50 should be omitted from the factor analysis one at a time</a:t>
            </a:r>
            <a:r>
              <a:rPr lang="en-US" altLang="zh-TW" sz="2400" smtClean="0"/>
              <a:t>, with the smallest one being omitted each time.</a:t>
            </a:r>
          </a:p>
          <a:p>
            <a:endParaRPr lang="zh-TW" altLang="en-US" smtClean="0"/>
          </a:p>
        </p:txBody>
      </p:sp>
      <p:sp>
        <p:nvSpPr>
          <p:cNvPr id="3379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372F8C2-05F5-4705-BE7B-E1BE096231D1}" type="slidenum">
              <a:rPr kumimoji="0" lang="zh-TW" altLang="en-US" smtClean="0">
                <a:solidFill>
                  <a:srgbClr val="898989"/>
                </a:solidFill>
                <a:latin typeface="Calibri" pitchFamily="34" charset="0"/>
              </a:rPr>
              <a:pPr eaLnBrk="1" hangingPunct="1"/>
              <a:t>31</a:t>
            </a:fld>
            <a:endParaRPr kumimoji="0" lang="zh-TW" altLang="en-US" smtClean="0">
              <a:solidFill>
                <a:srgbClr val="898989"/>
              </a:solidFill>
              <a:latin typeface="Calibri" pitchFamily="34" charset="0"/>
            </a:endParaRPr>
          </a:p>
        </p:txBody>
      </p:sp>
      <p:sp>
        <p:nvSpPr>
          <p:cNvPr id="3379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283707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457200" y="115888"/>
            <a:ext cx="8229600" cy="779462"/>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348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380CF91-4703-4D05-BE58-01DAF86681AF}" type="slidenum">
              <a:rPr kumimoji="0" lang="zh-TW" altLang="en-US" smtClean="0">
                <a:solidFill>
                  <a:srgbClr val="898989"/>
                </a:solidFill>
                <a:latin typeface="Calibri" pitchFamily="34" charset="0"/>
              </a:rPr>
              <a:pPr eaLnBrk="1" hangingPunct="1"/>
              <a:t>32</a:t>
            </a:fld>
            <a:endParaRPr kumimoji="0" lang="zh-TW" altLang="en-US" smtClean="0">
              <a:solidFill>
                <a:srgbClr val="898989"/>
              </a:solidFill>
              <a:latin typeface="Calibri" pitchFamily="34" charset="0"/>
            </a:endParaRPr>
          </a:p>
        </p:txBody>
      </p:sp>
      <p:sp>
        <p:nvSpPr>
          <p:cNvPr id="34820"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 name="圓角矩形 1"/>
          <p:cNvSpPr/>
          <p:nvPr/>
        </p:nvSpPr>
        <p:spPr>
          <a:xfrm>
            <a:off x="755650" y="9667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1. Objectives of Factor Analysis</a:t>
            </a:r>
          </a:p>
        </p:txBody>
      </p:sp>
      <p:sp>
        <p:nvSpPr>
          <p:cNvPr id="7" name="圓角矩形 6"/>
          <p:cNvSpPr/>
          <p:nvPr/>
        </p:nvSpPr>
        <p:spPr>
          <a:xfrm>
            <a:off x="755650" y="179070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2. Designing a Factor Analysis</a:t>
            </a:r>
          </a:p>
        </p:txBody>
      </p:sp>
      <p:sp>
        <p:nvSpPr>
          <p:cNvPr id="8" name="圓角矩形 7"/>
          <p:cNvSpPr/>
          <p:nvPr/>
        </p:nvSpPr>
        <p:spPr>
          <a:xfrm>
            <a:off x="755650" y="261461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3. Assumptions in Factor Analysis</a:t>
            </a:r>
          </a:p>
        </p:txBody>
      </p:sp>
      <p:sp>
        <p:nvSpPr>
          <p:cNvPr id="9" name="圓角矩形 8"/>
          <p:cNvSpPr/>
          <p:nvPr/>
        </p:nvSpPr>
        <p:spPr>
          <a:xfrm>
            <a:off x="755650" y="3436938"/>
            <a:ext cx="7920038" cy="690562"/>
          </a:xfrm>
          <a:prstGeom prst="roundRect">
            <a:avLst/>
          </a:prstGeom>
          <a:solidFill>
            <a:srgbClr val="FFC000"/>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4. Deriving Factors and Assessing Overall Fit</a:t>
            </a:r>
          </a:p>
        </p:txBody>
      </p:sp>
      <p:sp>
        <p:nvSpPr>
          <p:cNvPr id="10" name="圓角矩形 9"/>
          <p:cNvSpPr/>
          <p:nvPr/>
        </p:nvSpPr>
        <p:spPr>
          <a:xfrm>
            <a:off x="755650" y="426085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5. Interpreting the Factors</a:t>
            </a:r>
          </a:p>
        </p:txBody>
      </p:sp>
      <p:sp>
        <p:nvSpPr>
          <p:cNvPr id="11" name="圓角矩形 10"/>
          <p:cNvSpPr/>
          <p:nvPr/>
        </p:nvSpPr>
        <p:spPr>
          <a:xfrm>
            <a:off x="755650" y="508476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6. Validation of Factor Analysis</a:t>
            </a:r>
          </a:p>
        </p:txBody>
      </p:sp>
      <p:sp>
        <p:nvSpPr>
          <p:cNvPr id="12" name="圓角矩形 11"/>
          <p:cNvSpPr/>
          <p:nvPr/>
        </p:nvSpPr>
        <p:spPr>
          <a:xfrm>
            <a:off x="755650" y="59070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7. Additional uses of Factor Analysis Results</a:t>
            </a:r>
          </a:p>
        </p:txBody>
      </p:sp>
    </p:spTree>
    <p:extLst>
      <p:ext uri="{BB962C8B-B14F-4D97-AF65-F5344CB8AC3E}">
        <p14:creationId xmlns:p14="http://schemas.microsoft.com/office/powerpoint/2010/main" val="2757043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sz="4000" dirty="0" smtClean="0">
                <a:solidFill>
                  <a:schemeClr val="accent1"/>
                </a:solidFill>
              </a:rPr>
              <a:t>Stage 4:  Deriving Factors and Assessing Overall Fit</a:t>
            </a:r>
            <a:endParaRPr lang="zh-TW" altLang="en-US" sz="4000" dirty="0" smtClean="0">
              <a:solidFill>
                <a:schemeClr val="accent1"/>
              </a:solidFill>
            </a:endParaRPr>
          </a:p>
        </p:txBody>
      </p:sp>
      <p:sp>
        <p:nvSpPr>
          <p:cNvPr id="35843" name="內容版面配置區 2"/>
          <p:cNvSpPr>
            <a:spLocks noGrp="1"/>
          </p:cNvSpPr>
          <p:nvPr>
            <p:ph idx="1"/>
          </p:nvPr>
        </p:nvSpPr>
        <p:spPr/>
        <p:txBody>
          <a:bodyPr/>
          <a:lstStyle/>
          <a:p>
            <a:r>
              <a:rPr lang="en-US" altLang="zh-TW" smtClean="0"/>
              <a:t>Selecting the factor extraction method –  </a:t>
            </a:r>
            <a:r>
              <a:rPr lang="en-US" altLang="zh-TW" smtClean="0">
                <a:solidFill>
                  <a:srgbClr val="FF0000"/>
                </a:solidFill>
              </a:rPr>
              <a:t>common</a:t>
            </a:r>
            <a:r>
              <a:rPr lang="en-US" altLang="zh-TW" smtClean="0"/>
              <a:t> vs. </a:t>
            </a:r>
            <a:r>
              <a:rPr lang="en-US" altLang="zh-TW" smtClean="0">
                <a:solidFill>
                  <a:srgbClr val="FF0000"/>
                </a:solidFill>
              </a:rPr>
              <a:t>component</a:t>
            </a:r>
            <a:r>
              <a:rPr lang="en-US" altLang="zh-TW" smtClean="0"/>
              <a:t> analysis.</a:t>
            </a:r>
          </a:p>
          <a:p>
            <a:r>
              <a:rPr lang="en-US" altLang="zh-TW" smtClean="0"/>
              <a:t>Determining the number of factors to represent the data.</a:t>
            </a:r>
            <a:endParaRPr lang="zh-TW" altLang="en-US" smtClean="0"/>
          </a:p>
        </p:txBody>
      </p:sp>
      <p:sp>
        <p:nvSpPr>
          <p:cNvPr id="3584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89B3309-D9BE-4BB6-9894-A9D87F2B8296}" type="slidenum">
              <a:rPr kumimoji="0" lang="zh-TW" altLang="en-US" smtClean="0">
                <a:solidFill>
                  <a:srgbClr val="898989"/>
                </a:solidFill>
                <a:latin typeface="Calibri" pitchFamily="34" charset="0"/>
              </a:rPr>
              <a:pPr eaLnBrk="1" hangingPunct="1"/>
              <a:t>33</a:t>
            </a:fld>
            <a:endParaRPr kumimoji="0" lang="zh-TW" altLang="en-US" smtClean="0">
              <a:solidFill>
                <a:srgbClr val="898989"/>
              </a:solidFill>
              <a:latin typeface="Calibri" pitchFamily="34" charset="0"/>
            </a:endParaRPr>
          </a:p>
        </p:txBody>
      </p:sp>
      <p:sp>
        <p:nvSpPr>
          <p:cNvPr id="35845"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3743456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dirty="0" smtClean="0">
                <a:solidFill>
                  <a:schemeClr val="accent1"/>
                </a:solidFill>
              </a:rPr>
              <a:t>Extraction Decisions</a:t>
            </a:r>
            <a:endParaRPr lang="zh-TW" altLang="en-US" dirty="0" smtClean="0">
              <a:solidFill>
                <a:schemeClr val="accent1"/>
              </a:solidFill>
            </a:endParaRPr>
          </a:p>
        </p:txBody>
      </p:sp>
      <p:sp>
        <p:nvSpPr>
          <p:cNvPr id="36867" name="內容版面配置區 2"/>
          <p:cNvSpPr>
            <a:spLocks noGrp="1"/>
          </p:cNvSpPr>
          <p:nvPr>
            <p:ph idx="1"/>
          </p:nvPr>
        </p:nvSpPr>
        <p:spPr/>
        <p:txBody>
          <a:bodyPr/>
          <a:lstStyle/>
          <a:p>
            <a:r>
              <a:rPr lang="en-US" altLang="zh-TW" dirty="0" smtClean="0"/>
              <a:t>Which method?</a:t>
            </a:r>
          </a:p>
          <a:p>
            <a:pPr lvl="1"/>
            <a:r>
              <a:rPr lang="en-US" altLang="zh-TW" dirty="0" smtClean="0">
                <a:solidFill>
                  <a:srgbClr val="FF0000"/>
                </a:solidFill>
              </a:rPr>
              <a:t>Principal Components </a:t>
            </a:r>
            <a:r>
              <a:rPr lang="en-US" altLang="zh-TW" dirty="0" smtClean="0">
                <a:solidFill>
                  <a:srgbClr val="FF0000"/>
                </a:solidFill>
              </a:rPr>
              <a:t>Analysis (PCA)</a:t>
            </a:r>
            <a:endParaRPr lang="en-US" altLang="zh-TW" dirty="0" smtClean="0">
              <a:solidFill>
                <a:srgbClr val="FF0000"/>
              </a:solidFill>
            </a:endParaRPr>
          </a:p>
          <a:p>
            <a:pPr lvl="1"/>
            <a:r>
              <a:rPr lang="en-US" altLang="zh-TW" dirty="0" smtClean="0"/>
              <a:t>Common Factor </a:t>
            </a:r>
            <a:r>
              <a:rPr lang="en-US" altLang="zh-TW" dirty="0" smtClean="0"/>
              <a:t>Analysis</a:t>
            </a:r>
            <a:endParaRPr lang="en-US" altLang="zh-TW" dirty="0" smtClean="0"/>
          </a:p>
          <a:p>
            <a:endParaRPr lang="en-US" altLang="zh-TW" dirty="0" smtClean="0"/>
          </a:p>
          <a:p>
            <a:r>
              <a:rPr lang="en-US" altLang="zh-TW" dirty="0" smtClean="0"/>
              <a:t>How to rotate?</a:t>
            </a:r>
          </a:p>
          <a:p>
            <a:pPr lvl="1"/>
            <a:r>
              <a:rPr lang="en-US" altLang="zh-TW" dirty="0" smtClean="0"/>
              <a:t>Orthogonal or Oblique rotation</a:t>
            </a:r>
          </a:p>
          <a:p>
            <a:endParaRPr lang="zh-TW" altLang="en-US" dirty="0" smtClean="0"/>
          </a:p>
        </p:txBody>
      </p:sp>
      <p:sp>
        <p:nvSpPr>
          <p:cNvPr id="368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751C1AD-B097-4DD2-BEE6-6099971D9BF7}" type="slidenum">
              <a:rPr kumimoji="0" lang="zh-TW" altLang="en-US" smtClean="0">
                <a:solidFill>
                  <a:srgbClr val="898989"/>
                </a:solidFill>
                <a:latin typeface="Calibri" pitchFamily="34" charset="0"/>
              </a:rPr>
              <a:pPr eaLnBrk="1" hangingPunct="1"/>
              <a:t>34</a:t>
            </a:fld>
            <a:endParaRPr kumimoji="0" lang="zh-TW" altLang="en-US" smtClean="0">
              <a:solidFill>
                <a:srgbClr val="898989"/>
              </a:solidFill>
              <a:latin typeface="Calibri" pitchFamily="34" charset="0"/>
            </a:endParaRPr>
          </a:p>
        </p:txBody>
      </p:sp>
      <p:sp>
        <p:nvSpPr>
          <p:cNvPr id="3686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3568765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57200" y="274638"/>
            <a:ext cx="8229600" cy="1425575"/>
          </a:xfrm>
        </p:spPr>
        <p:txBody>
          <a:bodyPr/>
          <a:lstStyle/>
          <a:p>
            <a:r>
              <a:rPr lang="en-US" altLang="zh-TW" sz="3600" dirty="0" smtClean="0">
                <a:solidFill>
                  <a:schemeClr val="accent1"/>
                </a:solidFill>
              </a:rPr>
              <a:t>Extraction Method Determines the </a:t>
            </a:r>
            <a:br>
              <a:rPr lang="en-US" altLang="zh-TW" sz="3600" dirty="0" smtClean="0">
                <a:solidFill>
                  <a:schemeClr val="accent1"/>
                </a:solidFill>
              </a:rPr>
            </a:br>
            <a:r>
              <a:rPr lang="en-US" altLang="zh-TW" sz="3600" dirty="0" smtClean="0">
                <a:solidFill>
                  <a:schemeClr val="accent1"/>
                </a:solidFill>
              </a:rPr>
              <a:t>Types of Variance Carried into the </a:t>
            </a:r>
            <a:br>
              <a:rPr lang="en-US" altLang="zh-TW" sz="3600" dirty="0" smtClean="0">
                <a:solidFill>
                  <a:schemeClr val="accent1"/>
                </a:solidFill>
              </a:rPr>
            </a:br>
            <a:r>
              <a:rPr lang="en-US" altLang="zh-TW" sz="3600" dirty="0" smtClean="0">
                <a:solidFill>
                  <a:schemeClr val="accent1"/>
                </a:solidFill>
              </a:rPr>
              <a:t>Factor Matrix</a:t>
            </a:r>
            <a:endParaRPr lang="zh-TW" altLang="en-US" sz="3600" dirty="0" smtClean="0">
              <a:solidFill>
                <a:schemeClr val="accent1"/>
              </a:solidFill>
            </a:endParaRPr>
          </a:p>
        </p:txBody>
      </p:sp>
      <p:sp>
        <p:nvSpPr>
          <p:cNvPr id="378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9079EB3-33B5-4853-B52C-5A28834FFE6B}" type="slidenum">
              <a:rPr kumimoji="0" lang="zh-TW" altLang="en-US" smtClean="0">
                <a:solidFill>
                  <a:srgbClr val="898989"/>
                </a:solidFill>
                <a:latin typeface="Calibri" pitchFamily="34" charset="0"/>
              </a:rPr>
              <a:pPr eaLnBrk="1" hangingPunct="1"/>
              <a:t>35</a:t>
            </a:fld>
            <a:endParaRPr kumimoji="0" lang="zh-TW" altLang="en-US" smtClean="0">
              <a:solidFill>
                <a:srgbClr val="898989"/>
              </a:solidFill>
              <a:latin typeface="Calibri" pitchFamily="34" charset="0"/>
            </a:endParaRPr>
          </a:p>
        </p:txBody>
      </p:sp>
      <p:sp>
        <p:nvSpPr>
          <p:cNvPr id="37892" name="Rectangle 2"/>
          <p:cNvSpPr>
            <a:spLocks noChangeArrowheads="1"/>
          </p:cNvSpPr>
          <p:nvPr/>
        </p:nvSpPr>
        <p:spPr bwMode="auto">
          <a:xfrm>
            <a:off x="2819400" y="3571875"/>
            <a:ext cx="2895600" cy="533400"/>
          </a:xfrm>
          <a:prstGeom prst="rect">
            <a:avLst/>
          </a:prstGeom>
          <a:solidFill>
            <a:schemeClr val="accent1"/>
          </a:solidFill>
          <a:ln w="12699">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37893" name="Rectangle 3"/>
          <p:cNvSpPr>
            <a:spLocks noChangeArrowheads="1"/>
          </p:cNvSpPr>
          <p:nvPr/>
        </p:nvSpPr>
        <p:spPr bwMode="auto">
          <a:xfrm>
            <a:off x="5715000" y="3571875"/>
            <a:ext cx="2590800" cy="533400"/>
          </a:xfrm>
          <a:prstGeom prst="rect">
            <a:avLst/>
          </a:prstGeom>
          <a:solidFill>
            <a:srgbClr val="99CCFF"/>
          </a:solidFill>
          <a:ln w="127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7" name="Text Box 4"/>
          <p:cNvSpPr txBox="1">
            <a:spLocks noChangeArrowheads="1"/>
          </p:cNvSpPr>
          <p:nvPr/>
        </p:nvSpPr>
        <p:spPr bwMode="auto">
          <a:xfrm>
            <a:off x="228600" y="2276475"/>
            <a:ext cx="8305800" cy="1906588"/>
          </a:xfrm>
          <a:prstGeom prst="rect">
            <a:avLst/>
          </a:prstGeom>
          <a:noFill/>
          <a:ln w="9525">
            <a:noFill/>
            <a:miter lim="800000"/>
            <a:headEnd/>
            <a:tailEnd/>
          </a:ln>
          <a:effectLst/>
        </p:spPr>
        <p:txBody>
          <a:bodyPr>
            <a:spAutoFit/>
          </a:bodyPr>
          <a:lstStyle/>
          <a:p>
            <a:pPr eaLnBrk="0" hangingPunct="0">
              <a:spcBef>
                <a:spcPct val="50000"/>
              </a:spcBef>
              <a:defRPr/>
            </a:pPr>
            <a:r>
              <a:rPr lang="en-US" altLang="zh-TW" sz="2000" dirty="0">
                <a:effectLst>
                  <a:outerShdw blurRad="38100" dist="38100" dir="2700000" algn="tl">
                    <a:srgbClr val="000000"/>
                  </a:outerShdw>
                </a:effectLst>
                <a:ea typeface="新細明體" pitchFamily="18" charset="-120"/>
              </a:rPr>
              <a:t> </a:t>
            </a:r>
            <a:r>
              <a:rPr lang="en-US" altLang="zh-TW" sz="2000" u="sng" dirty="0">
                <a:effectLst>
                  <a:outerShdw blurRad="38100" dist="38100" dir="2700000" algn="tl">
                    <a:srgbClr val="000000"/>
                  </a:outerShdw>
                </a:effectLst>
                <a:ea typeface="新細明體" pitchFamily="18" charset="-120"/>
              </a:rPr>
              <a:t>Diagonal Value</a:t>
            </a:r>
            <a:r>
              <a:rPr lang="en-US" altLang="zh-TW" sz="2000" dirty="0">
                <a:effectLst>
                  <a:outerShdw blurRad="38100" dist="38100" dir="2700000" algn="tl">
                    <a:srgbClr val="000000"/>
                  </a:outerShdw>
                </a:effectLst>
                <a:ea typeface="新細明體" pitchFamily="18" charset="-120"/>
              </a:rPr>
              <a:t>		       </a:t>
            </a:r>
            <a:r>
              <a:rPr lang="en-US" altLang="zh-TW" sz="2000" u="sng" dirty="0">
                <a:effectLst>
                  <a:outerShdw blurRad="38100" dist="38100" dir="2700000" algn="tl">
                    <a:srgbClr val="000000"/>
                  </a:outerShdw>
                </a:effectLst>
                <a:ea typeface="新細明體" pitchFamily="18" charset="-120"/>
              </a:rPr>
              <a:t>Variance</a:t>
            </a:r>
          </a:p>
          <a:p>
            <a:pPr eaLnBrk="0" hangingPunct="0">
              <a:lnSpc>
                <a:spcPct val="115000"/>
              </a:lnSpc>
              <a:spcBef>
                <a:spcPct val="50000"/>
              </a:spcBef>
              <a:defRPr/>
            </a:pPr>
            <a:r>
              <a:rPr lang="en-US" altLang="zh-TW" sz="2000" dirty="0">
                <a:effectLst>
                  <a:outerShdw blurRad="38100" dist="38100" dir="2700000" algn="tl">
                    <a:srgbClr val="000000"/>
                  </a:outerShdw>
                </a:effectLst>
                <a:ea typeface="新細明體" pitchFamily="18" charset="-120"/>
              </a:rPr>
              <a:t>     Unity (1)</a:t>
            </a:r>
          </a:p>
          <a:p>
            <a:pPr eaLnBrk="0" hangingPunct="0">
              <a:lnSpc>
                <a:spcPct val="115000"/>
              </a:lnSpc>
              <a:spcBef>
                <a:spcPct val="50000"/>
              </a:spcBef>
              <a:defRPr/>
            </a:pPr>
            <a:endParaRPr lang="en-US" altLang="zh-TW" sz="2000" dirty="0">
              <a:effectLst>
                <a:outerShdw blurRad="38100" dist="38100" dir="2700000" algn="tl">
                  <a:srgbClr val="000000"/>
                </a:outerShdw>
              </a:effectLst>
              <a:ea typeface="新細明體" pitchFamily="18" charset="-120"/>
            </a:endParaRPr>
          </a:p>
          <a:p>
            <a:pPr eaLnBrk="0" hangingPunct="0">
              <a:lnSpc>
                <a:spcPct val="115000"/>
              </a:lnSpc>
              <a:spcBef>
                <a:spcPct val="50000"/>
              </a:spcBef>
              <a:defRPr/>
            </a:pPr>
            <a:r>
              <a:rPr lang="en-US" altLang="zh-TW" sz="2000" dirty="0">
                <a:effectLst>
                  <a:outerShdw blurRad="38100" dist="38100" dir="2700000" algn="tl">
                    <a:srgbClr val="000000"/>
                  </a:outerShdw>
                </a:effectLst>
                <a:ea typeface="新細明體" pitchFamily="18" charset="-120"/>
              </a:rPr>
              <a:t>     Communality</a:t>
            </a:r>
          </a:p>
        </p:txBody>
      </p:sp>
      <p:sp>
        <p:nvSpPr>
          <p:cNvPr id="8" name="Rectangle 5"/>
          <p:cNvSpPr>
            <a:spLocks noChangeArrowheads="1"/>
          </p:cNvSpPr>
          <p:nvPr/>
        </p:nvSpPr>
        <p:spPr bwMode="auto">
          <a:xfrm>
            <a:off x="2819400" y="2809875"/>
            <a:ext cx="5638800" cy="533400"/>
          </a:xfrm>
          <a:prstGeom prst="rect">
            <a:avLst/>
          </a:prstGeom>
          <a:gradFill rotWithShape="1">
            <a:gsLst>
              <a:gs pos="0">
                <a:schemeClr val="tx2"/>
              </a:gs>
              <a:gs pos="100000">
                <a:schemeClr val="tx2">
                  <a:gamma/>
                  <a:tint val="0"/>
                  <a:invGamma/>
                </a:schemeClr>
              </a:gs>
            </a:gsLst>
            <a:lin ang="5400000" scaled="1"/>
          </a:gradFill>
          <a:ln w="19050">
            <a:solidFill>
              <a:schemeClr val="tx1"/>
            </a:solidFill>
            <a:miter lim="800000"/>
            <a:headEnd/>
            <a:tailEnd/>
          </a:ln>
          <a:effectLst/>
        </p:spPr>
        <p:txBody>
          <a:bodyPr wrap="none" anchor="ctr"/>
          <a:lstStyle/>
          <a:p>
            <a:pPr>
              <a:defRPr/>
            </a:pPr>
            <a:endParaRPr lang="zh-TW" altLang="zh-TW">
              <a:ea typeface="新細明體" pitchFamily="18" charset="-120"/>
            </a:endParaRPr>
          </a:p>
        </p:txBody>
      </p:sp>
      <p:sp>
        <p:nvSpPr>
          <p:cNvPr id="9" name="Text Box 6"/>
          <p:cNvSpPr txBox="1">
            <a:spLocks noChangeArrowheads="1"/>
          </p:cNvSpPr>
          <p:nvPr/>
        </p:nvSpPr>
        <p:spPr bwMode="auto">
          <a:xfrm>
            <a:off x="4191000" y="2886075"/>
            <a:ext cx="2971800" cy="396875"/>
          </a:xfrm>
          <a:prstGeom prst="rect">
            <a:avLst/>
          </a:prstGeom>
          <a:noFill/>
          <a:ln w="9525">
            <a:noFill/>
            <a:miter lim="800000"/>
            <a:headEnd/>
            <a:tailEnd/>
          </a:ln>
          <a:effectLst/>
        </p:spPr>
        <p:txBody>
          <a:bodyPr>
            <a:spAutoFit/>
          </a:bodyPr>
          <a:lstStyle/>
          <a:p>
            <a:pPr eaLnBrk="0" hangingPunct="0">
              <a:spcBef>
                <a:spcPct val="50000"/>
              </a:spcBef>
              <a:defRPr/>
            </a:pPr>
            <a:r>
              <a:rPr lang="en-US" sz="2000" b="1" i="1">
                <a:effectLst>
                  <a:outerShdw blurRad="38100" dist="38100" dir="2700000" algn="tl">
                    <a:srgbClr val="000000"/>
                  </a:outerShdw>
                </a:effectLst>
                <a:latin typeface="Tahoma" pitchFamily="34" charset="0"/>
                <a:ea typeface="新細明體" pitchFamily="18" charset="-120"/>
              </a:rPr>
              <a:t>     </a:t>
            </a:r>
            <a:r>
              <a:rPr lang="en-US" sz="2000">
                <a:effectLst>
                  <a:outerShdw blurRad="38100" dist="38100" dir="2700000" algn="tl">
                    <a:srgbClr val="000000"/>
                  </a:outerShdw>
                </a:effectLst>
                <a:ea typeface="新細明體" pitchFamily="18" charset="-120"/>
              </a:rPr>
              <a:t>Total Variance</a:t>
            </a:r>
          </a:p>
        </p:txBody>
      </p:sp>
      <p:sp>
        <p:nvSpPr>
          <p:cNvPr id="10" name="Text Box 7"/>
          <p:cNvSpPr txBox="1">
            <a:spLocks noChangeArrowheads="1"/>
          </p:cNvSpPr>
          <p:nvPr/>
        </p:nvSpPr>
        <p:spPr bwMode="auto">
          <a:xfrm>
            <a:off x="2819400" y="3571875"/>
            <a:ext cx="2895600" cy="633413"/>
          </a:xfrm>
          <a:prstGeom prst="rect">
            <a:avLst/>
          </a:prstGeom>
          <a:gradFill rotWithShape="1">
            <a:gsLst>
              <a:gs pos="0">
                <a:srgbClr val="99FFCC"/>
              </a:gs>
              <a:gs pos="100000">
                <a:srgbClr val="99FFCC">
                  <a:gamma/>
                  <a:tint val="0"/>
                  <a:invGamma/>
                </a:srgbClr>
              </a:gs>
            </a:gsLst>
            <a:lin ang="5400000" scaled="1"/>
          </a:gradFill>
          <a:ln w="19050">
            <a:solidFill>
              <a:schemeClr val="tx1"/>
            </a:solidFill>
            <a:miter lim="800000"/>
            <a:headEnd/>
            <a:tailEnd/>
          </a:ln>
          <a:effectLst/>
        </p:spPr>
        <p:txBody>
          <a:bodyPr tIns="137160" bIns="173736">
            <a:spAutoFit/>
          </a:bodyPr>
          <a:lstStyle/>
          <a:p>
            <a:pPr eaLnBrk="0" hangingPunct="0">
              <a:spcBef>
                <a:spcPct val="50000"/>
              </a:spcBef>
              <a:defRPr/>
            </a:pPr>
            <a:r>
              <a:rPr lang="en-US" sz="2000" b="1" i="1">
                <a:effectLst>
                  <a:outerShdw blurRad="38100" dist="38100" dir="2700000" algn="tl">
                    <a:srgbClr val="000000"/>
                  </a:outerShdw>
                </a:effectLst>
                <a:latin typeface="Tahoma" pitchFamily="34" charset="0"/>
                <a:ea typeface="新細明體" pitchFamily="18" charset="-120"/>
              </a:rPr>
              <a:t>         </a:t>
            </a:r>
            <a:r>
              <a:rPr lang="en-US" sz="2000">
                <a:effectLst>
                  <a:outerShdw blurRad="38100" dist="38100" dir="2700000" algn="tl">
                    <a:srgbClr val="000000"/>
                  </a:outerShdw>
                </a:effectLst>
                <a:ea typeface="新細明體" pitchFamily="18" charset="-120"/>
              </a:rPr>
              <a:t>Common</a:t>
            </a:r>
          </a:p>
        </p:txBody>
      </p:sp>
      <p:sp>
        <p:nvSpPr>
          <p:cNvPr id="11" name="Text Box 8"/>
          <p:cNvSpPr txBox="1">
            <a:spLocks noChangeArrowheads="1"/>
          </p:cNvSpPr>
          <p:nvPr/>
        </p:nvSpPr>
        <p:spPr bwMode="auto">
          <a:xfrm>
            <a:off x="5715000" y="3571875"/>
            <a:ext cx="2743200" cy="633413"/>
          </a:xfrm>
          <a:prstGeom prst="rect">
            <a:avLst/>
          </a:prstGeom>
          <a:gradFill rotWithShape="1">
            <a:gsLst>
              <a:gs pos="0">
                <a:srgbClr val="0066FF"/>
              </a:gs>
              <a:gs pos="100000">
                <a:srgbClr val="0066FF">
                  <a:gamma/>
                  <a:tint val="0"/>
                  <a:invGamma/>
                </a:srgbClr>
              </a:gs>
            </a:gsLst>
            <a:lin ang="5400000" scaled="1"/>
          </a:gradFill>
          <a:ln w="19050">
            <a:solidFill>
              <a:schemeClr val="tx1"/>
            </a:solidFill>
            <a:miter lim="800000"/>
            <a:headEnd/>
            <a:tailEnd/>
          </a:ln>
          <a:effectLst/>
        </p:spPr>
        <p:txBody>
          <a:bodyPr tIns="137160" bIns="173736">
            <a:spAutoFit/>
          </a:bodyPr>
          <a:lstStyle/>
          <a:p>
            <a:pPr eaLnBrk="0" hangingPunct="0">
              <a:spcBef>
                <a:spcPct val="50000"/>
              </a:spcBef>
              <a:defRPr/>
            </a:pPr>
            <a:r>
              <a:rPr lang="en-US" b="1" i="1">
                <a:effectLst>
                  <a:outerShdw blurRad="38100" dist="38100" dir="2700000" algn="tl">
                    <a:srgbClr val="000000"/>
                  </a:outerShdw>
                </a:effectLst>
                <a:latin typeface="Tahoma" pitchFamily="34" charset="0"/>
                <a:ea typeface="新細明體" pitchFamily="18" charset="-120"/>
              </a:rPr>
              <a:t>    </a:t>
            </a:r>
            <a:r>
              <a:rPr lang="en-US" sz="2000">
                <a:effectLst>
                  <a:outerShdw blurRad="38100" dist="38100" dir="2700000" algn="tl">
                    <a:srgbClr val="000000"/>
                  </a:outerShdw>
                </a:effectLst>
                <a:ea typeface="新細明體" pitchFamily="18" charset="-120"/>
              </a:rPr>
              <a:t>Specific and Error</a:t>
            </a:r>
          </a:p>
        </p:txBody>
      </p:sp>
      <p:sp>
        <p:nvSpPr>
          <p:cNvPr id="37899" name="Rectangle 9"/>
          <p:cNvSpPr>
            <a:spLocks noChangeArrowheads="1"/>
          </p:cNvSpPr>
          <p:nvPr/>
        </p:nvSpPr>
        <p:spPr bwMode="auto">
          <a:xfrm>
            <a:off x="2743200" y="4714875"/>
            <a:ext cx="533400" cy="304800"/>
          </a:xfrm>
          <a:prstGeom prst="rect">
            <a:avLst/>
          </a:prstGeom>
          <a:gradFill rotWithShape="1">
            <a:gsLst>
              <a:gs pos="0">
                <a:srgbClr val="99FFCC"/>
              </a:gs>
              <a:gs pos="100000">
                <a:srgbClr val="FFFFFF"/>
              </a:gs>
            </a:gsLst>
            <a:lin ang="5400000" scaled="1"/>
          </a:gradFill>
          <a:ln w="190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37900" name="Rectangle 10"/>
          <p:cNvSpPr>
            <a:spLocks noChangeArrowheads="1"/>
          </p:cNvSpPr>
          <p:nvPr/>
        </p:nvSpPr>
        <p:spPr bwMode="auto">
          <a:xfrm>
            <a:off x="2743200" y="5248275"/>
            <a:ext cx="533400" cy="304800"/>
          </a:xfrm>
          <a:prstGeom prst="rect">
            <a:avLst/>
          </a:prstGeom>
          <a:gradFill rotWithShape="1">
            <a:gsLst>
              <a:gs pos="0">
                <a:srgbClr val="0066FF"/>
              </a:gs>
              <a:gs pos="100000">
                <a:srgbClr val="FFFFFF"/>
              </a:gs>
            </a:gsLst>
            <a:lin ang="5400000" scaled="1"/>
          </a:gradFill>
          <a:ln w="222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14" name="Text Box 11"/>
          <p:cNvSpPr txBox="1">
            <a:spLocks noChangeArrowheads="1"/>
          </p:cNvSpPr>
          <p:nvPr/>
        </p:nvSpPr>
        <p:spPr bwMode="auto">
          <a:xfrm>
            <a:off x="3352800" y="4714875"/>
            <a:ext cx="2667000" cy="396875"/>
          </a:xfrm>
          <a:prstGeom prst="rect">
            <a:avLst/>
          </a:prstGeom>
          <a:noFill/>
          <a:ln w="12699">
            <a:noFill/>
            <a:miter lim="800000"/>
            <a:headEnd/>
            <a:tailEnd/>
          </a:ln>
          <a:effectLst/>
        </p:spPr>
        <p:txBody>
          <a:bodyPr>
            <a:spAutoFit/>
          </a:bodyPr>
          <a:lstStyle/>
          <a:p>
            <a:pPr eaLnBrk="0" hangingPunct="0">
              <a:spcBef>
                <a:spcPct val="50000"/>
              </a:spcBef>
              <a:defRPr/>
            </a:pPr>
            <a:r>
              <a:rPr lang="en-US" b="1">
                <a:solidFill>
                  <a:srgbClr val="00279F"/>
                </a:solidFill>
                <a:ea typeface="新細明體" pitchFamily="18" charset="-120"/>
              </a:rPr>
              <a:t>  </a:t>
            </a:r>
            <a:r>
              <a:rPr lang="en-US" sz="2000">
                <a:effectLst>
                  <a:outerShdw blurRad="38100" dist="38100" dir="2700000" algn="tl">
                    <a:srgbClr val="000000"/>
                  </a:outerShdw>
                </a:effectLst>
                <a:latin typeface="Tahoma" pitchFamily="34" charset="0"/>
                <a:ea typeface="新細明體" pitchFamily="18" charset="-120"/>
              </a:rPr>
              <a:t>Variance extracted</a:t>
            </a:r>
          </a:p>
        </p:txBody>
      </p:sp>
      <p:sp>
        <p:nvSpPr>
          <p:cNvPr id="15" name="Text Box 12"/>
          <p:cNvSpPr txBox="1">
            <a:spLocks noChangeArrowheads="1"/>
          </p:cNvSpPr>
          <p:nvPr/>
        </p:nvSpPr>
        <p:spPr bwMode="auto">
          <a:xfrm>
            <a:off x="3352800" y="5248275"/>
            <a:ext cx="2743200" cy="396875"/>
          </a:xfrm>
          <a:prstGeom prst="rect">
            <a:avLst/>
          </a:prstGeom>
          <a:noFill/>
          <a:ln w="12699">
            <a:noFill/>
            <a:miter lim="800000"/>
            <a:headEnd/>
            <a:tailEnd/>
          </a:ln>
          <a:effectLst/>
        </p:spPr>
        <p:txBody>
          <a:bodyPr>
            <a:spAutoFit/>
          </a:bodyPr>
          <a:lstStyle/>
          <a:p>
            <a:pPr eaLnBrk="0" hangingPunct="0">
              <a:spcBef>
                <a:spcPct val="50000"/>
              </a:spcBef>
              <a:defRPr/>
            </a:pPr>
            <a:r>
              <a:rPr lang="en-US" b="1" i="1">
                <a:solidFill>
                  <a:srgbClr val="00279F"/>
                </a:solidFill>
                <a:effectLst>
                  <a:outerShdw blurRad="38100" dist="38100" dir="2700000" algn="tl">
                    <a:srgbClr val="000000"/>
                  </a:outerShdw>
                </a:effectLst>
                <a:latin typeface="Tahoma" pitchFamily="34" charset="0"/>
                <a:ea typeface="新細明體" pitchFamily="18" charset="-120"/>
              </a:rPr>
              <a:t>  </a:t>
            </a:r>
            <a:r>
              <a:rPr lang="en-US" sz="2000">
                <a:effectLst>
                  <a:outerShdw blurRad="38100" dist="38100" dir="2700000" algn="tl">
                    <a:srgbClr val="000000"/>
                  </a:outerShdw>
                </a:effectLst>
                <a:ea typeface="新細明體" pitchFamily="18" charset="-120"/>
              </a:rPr>
              <a:t>Variance not used</a:t>
            </a:r>
          </a:p>
        </p:txBody>
      </p:sp>
      <p:sp>
        <p:nvSpPr>
          <p:cNvPr id="3790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045190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dirty="0" smtClean="0">
                <a:solidFill>
                  <a:schemeClr val="accent1"/>
                </a:solidFill>
              </a:rPr>
              <a:t>Principal Components vs. Common?</a:t>
            </a:r>
            <a:endParaRPr lang="zh-TW" altLang="en-US" dirty="0" smtClean="0">
              <a:solidFill>
                <a:schemeClr val="accent1"/>
              </a:solidFill>
            </a:endParaRPr>
          </a:p>
        </p:txBody>
      </p:sp>
      <p:sp>
        <p:nvSpPr>
          <p:cNvPr id="38915" name="內容版面配置區 2"/>
          <p:cNvSpPr>
            <a:spLocks noGrp="1"/>
          </p:cNvSpPr>
          <p:nvPr>
            <p:ph idx="1"/>
          </p:nvPr>
        </p:nvSpPr>
        <p:spPr/>
        <p:txBody>
          <a:bodyPr/>
          <a:lstStyle/>
          <a:p>
            <a:r>
              <a:rPr lang="en-US" altLang="zh-TW" dirty="0" smtClean="0"/>
              <a:t>Two Criteria</a:t>
            </a:r>
          </a:p>
          <a:p>
            <a:pPr lvl="1"/>
            <a:r>
              <a:rPr lang="en-US" altLang="zh-TW" dirty="0" smtClean="0"/>
              <a:t>Objectives of the factor analysis.</a:t>
            </a:r>
          </a:p>
          <a:p>
            <a:pPr lvl="1"/>
            <a:r>
              <a:rPr lang="en-US" altLang="zh-TW" dirty="0" smtClean="0"/>
              <a:t>Amount of prior knowledge about the variance in the variables.</a:t>
            </a:r>
          </a:p>
          <a:p>
            <a:endParaRPr lang="zh-TW" altLang="en-US" dirty="0" smtClean="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FE34948-8C64-4D57-B272-F2DC70D77744}" type="slidenum">
              <a:rPr kumimoji="0" lang="zh-TW" altLang="en-US" smtClean="0">
                <a:solidFill>
                  <a:srgbClr val="898989"/>
                </a:solidFill>
                <a:latin typeface="Calibri" pitchFamily="34" charset="0"/>
              </a:rPr>
              <a:pPr eaLnBrk="1" hangingPunct="1"/>
              <a:t>36</a:t>
            </a:fld>
            <a:endParaRPr kumimoji="0" lang="zh-TW" altLang="en-US" smtClean="0">
              <a:solidFill>
                <a:srgbClr val="898989"/>
              </a:solidFill>
              <a:latin typeface="Calibri" pitchFamily="34" charset="0"/>
            </a:endParaRPr>
          </a:p>
        </p:txBody>
      </p:sp>
      <p:sp>
        <p:nvSpPr>
          <p:cNvPr id="3891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909019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en-US" altLang="zh-TW" dirty="0" smtClean="0">
                <a:solidFill>
                  <a:schemeClr val="accent1"/>
                </a:solidFill>
              </a:rPr>
              <a:t>Number of Factors?</a:t>
            </a:r>
            <a:endParaRPr lang="zh-TW" altLang="en-US" dirty="0" smtClean="0">
              <a:solidFill>
                <a:schemeClr val="accent1"/>
              </a:solidFill>
            </a:endParaRPr>
          </a:p>
        </p:txBody>
      </p:sp>
      <p:sp>
        <p:nvSpPr>
          <p:cNvPr id="39939" name="內容版面配置區 2"/>
          <p:cNvSpPr>
            <a:spLocks noGrp="1"/>
          </p:cNvSpPr>
          <p:nvPr>
            <p:ph idx="1"/>
          </p:nvPr>
        </p:nvSpPr>
        <p:spPr/>
        <p:txBody>
          <a:bodyPr/>
          <a:lstStyle/>
          <a:p>
            <a:r>
              <a:rPr lang="en-US" altLang="zh-TW" smtClean="0"/>
              <a:t>A Priori Criterion</a:t>
            </a:r>
          </a:p>
          <a:p>
            <a:r>
              <a:rPr lang="en-US" altLang="zh-TW" smtClean="0"/>
              <a:t>Latent Root Criterion</a:t>
            </a:r>
          </a:p>
          <a:p>
            <a:r>
              <a:rPr lang="en-US" altLang="zh-TW" smtClean="0"/>
              <a:t>Percentage of Variance</a:t>
            </a:r>
          </a:p>
          <a:p>
            <a:r>
              <a:rPr lang="en-US" altLang="zh-TW" smtClean="0"/>
              <a:t>Scree Test Criterion</a:t>
            </a:r>
          </a:p>
          <a:p>
            <a:endParaRPr lang="zh-TW" altLang="en-US" smtClean="0"/>
          </a:p>
        </p:txBody>
      </p:sp>
      <p:sp>
        <p:nvSpPr>
          <p:cNvPr id="3994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4AC26E5-2652-450D-BE82-E140D156E46C}" type="slidenum">
              <a:rPr kumimoji="0" lang="zh-TW" altLang="en-US" smtClean="0">
                <a:solidFill>
                  <a:srgbClr val="898989"/>
                </a:solidFill>
                <a:latin typeface="Calibri" pitchFamily="34" charset="0"/>
              </a:rPr>
              <a:pPr eaLnBrk="1" hangingPunct="1"/>
              <a:t>37</a:t>
            </a:fld>
            <a:endParaRPr kumimoji="0" lang="zh-TW" altLang="en-US" smtClean="0">
              <a:solidFill>
                <a:srgbClr val="898989"/>
              </a:solidFill>
              <a:latin typeface="Calibri" pitchFamily="34" charset="0"/>
            </a:endParaRPr>
          </a:p>
        </p:txBody>
      </p:sp>
      <p:sp>
        <p:nvSpPr>
          <p:cNvPr id="39941"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57587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dirty="0" smtClean="0">
                <a:solidFill>
                  <a:schemeClr val="accent1"/>
                </a:solidFill>
              </a:rPr>
              <a:t>Eigenvalue Plot for Scree Test Criterion</a:t>
            </a:r>
            <a:endParaRPr lang="zh-TW" altLang="en-US" dirty="0" smtClean="0">
              <a:solidFill>
                <a:schemeClr val="accent1"/>
              </a:solidFill>
            </a:endParaRPr>
          </a:p>
        </p:txBody>
      </p:sp>
      <p:sp>
        <p:nvSpPr>
          <p:cNvPr id="4096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6E4D882-AD38-4CCB-9AA7-49BBE942C015}" type="slidenum">
              <a:rPr kumimoji="0" lang="zh-TW" altLang="en-US" smtClean="0">
                <a:solidFill>
                  <a:srgbClr val="898989"/>
                </a:solidFill>
                <a:latin typeface="Calibri" pitchFamily="34" charset="0"/>
              </a:rPr>
              <a:pPr eaLnBrk="1" hangingPunct="1"/>
              <a:t>38</a:t>
            </a:fld>
            <a:endParaRPr kumimoji="0" lang="zh-TW" altLang="en-US" smtClean="0">
              <a:solidFill>
                <a:srgbClr val="898989"/>
              </a:solidFill>
              <a:latin typeface="Calibri" pitchFamily="34" charset="0"/>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8128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60401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457200" y="188913"/>
            <a:ext cx="8229600" cy="647700"/>
          </a:xfrm>
        </p:spPr>
        <p:txBody>
          <a:bodyPr/>
          <a:lstStyle/>
          <a:p>
            <a:r>
              <a:rPr lang="en-US" altLang="zh-TW" sz="4000" smtClean="0">
                <a:solidFill>
                  <a:srgbClr val="FF0000"/>
                </a:solidFill>
              </a:rPr>
              <a:t>Rules of Thumb 3–3</a:t>
            </a:r>
            <a:endParaRPr lang="zh-TW" altLang="en-US" sz="4000" smtClean="0">
              <a:solidFill>
                <a:srgbClr val="FF0000"/>
              </a:solidFill>
            </a:endParaRPr>
          </a:p>
        </p:txBody>
      </p:sp>
      <p:sp>
        <p:nvSpPr>
          <p:cNvPr id="41987" name="內容版面配置區 2"/>
          <p:cNvSpPr>
            <a:spLocks noGrp="1"/>
          </p:cNvSpPr>
          <p:nvPr>
            <p:ph idx="1"/>
          </p:nvPr>
        </p:nvSpPr>
        <p:spPr>
          <a:xfrm>
            <a:off x="179388" y="836613"/>
            <a:ext cx="8820150" cy="5616575"/>
          </a:xfrm>
        </p:spPr>
        <p:txBody>
          <a:bodyPr/>
          <a:lstStyle/>
          <a:p>
            <a:pPr algn="ctr">
              <a:spcBef>
                <a:spcPct val="0"/>
              </a:spcBef>
              <a:buFont typeface="Arial" charset="0"/>
              <a:buNone/>
            </a:pPr>
            <a:r>
              <a:rPr lang="en-US" altLang="zh-TW" sz="2400" b="1" smtClean="0">
                <a:solidFill>
                  <a:srgbClr val="FF0000"/>
                </a:solidFill>
              </a:rPr>
              <a:t>Choosing Factor Models and Number of Factors</a:t>
            </a:r>
          </a:p>
          <a:p>
            <a:pPr>
              <a:spcBef>
                <a:spcPct val="0"/>
              </a:spcBef>
            </a:pPr>
            <a:r>
              <a:rPr lang="en-US" altLang="zh-TW" sz="1800" smtClean="0"/>
              <a:t>Although both component and common factor analysis models yield similar results in common research settings (30 or more variables or communalities of </a:t>
            </a:r>
            <a:r>
              <a:rPr lang="en-US" altLang="zh-TW" sz="1800" smtClean="0">
                <a:solidFill>
                  <a:srgbClr val="FF0000"/>
                </a:solidFill>
              </a:rPr>
              <a:t>.60 </a:t>
            </a:r>
            <a:r>
              <a:rPr lang="en-US" altLang="zh-TW" sz="1800" smtClean="0"/>
              <a:t>for most variables):         </a:t>
            </a:r>
          </a:p>
          <a:p>
            <a:pPr lvl="1">
              <a:spcBef>
                <a:spcPct val="0"/>
              </a:spcBef>
            </a:pPr>
            <a:r>
              <a:rPr lang="en-US" altLang="zh-TW" sz="1800" smtClean="0"/>
              <a:t>the component analysis model is most appropriate when data reduction is paramount.        </a:t>
            </a:r>
          </a:p>
          <a:p>
            <a:pPr lvl="1">
              <a:spcBef>
                <a:spcPct val="0"/>
              </a:spcBef>
            </a:pPr>
            <a:r>
              <a:rPr lang="en-US" altLang="zh-TW" sz="1800" smtClean="0"/>
              <a:t>the common factor model is best in well-specified theoretical applications.</a:t>
            </a:r>
          </a:p>
          <a:p>
            <a:pPr>
              <a:spcBef>
                <a:spcPct val="0"/>
              </a:spcBef>
            </a:pPr>
            <a:r>
              <a:rPr lang="en-US" altLang="zh-TW" sz="1800" smtClean="0"/>
              <a:t>Any decision on the number of factors to be retained should be based on several considerations: </a:t>
            </a:r>
          </a:p>
          <a:p>
            <a:pPr lvl="1">
              <a:spcBef>
                <a:spcPct val="0"/>
              </a:spcBef>
            </a:pPr>
            <a:r>
              <a:rPr lang="en-US" altLang="zh-TW" sz="1800" smtClean="0"/>
              <a:t>use of several stopping criteria to determine the initial number of factors to retain.  </a:t>
            </a:r>
          </a:p>
          <a:p>
            <a:pPr lvl="1">
              <a:spcBef>
                <a:spcPct val="0"/>
              </a:spcBef>
            </a:pPr>
            <a:r>
              <a:rPr lang="en-US" altLang="zh-TW" sz="1800" smtClean="0">
                <a:solidFill>
                  <a:srgbClr val="FF0000"/>
                </a:solidFill>
              </a:rPr>
              <a:t>Factors With Eigenvalues greater than 1.0. </a:t>
            </a:r>
          </a:p>
          <a:p>
            <a:pPr lvl="1">
              <a:spcBef>
                <a:spcPct val="0"/>
              </a:spcBef>
            </a:pPr>
            <a:r>
              <a:rPr lang="en-US" altLang="zh-TW" sz="1800" smtClean="0"/>
              <a:t>A pre-determined number of factors based on research objectives and/or prior research.     </a:t>
            </a:r>
          </a:p>
          <a:p>
            <a:pPr lvl="1">
              <a:spcBef>
                <a:spcPct val="0"/>
              </a:spcBef>
            </a:pPr>
            <a:r>
              <a:rPr lang="en-US" altLang="zh-TW" sz="1800" smtClean="0"/>
              <a:t>Enough factors to meet a </a:t>
            </a:r>
            <a:r>
              <a:rPr lang="en-US" altLang="zh-TW" sz="1800" smtClean="0">
                <a:solidFill>
                  <a:srgbClr val="FF0000"/>
                </a:solidFill>
              </a:rPr>
              <a:t>specified percentage of variance explained, usually 60% </a:t>
            </a:r>
            <a:r>
              <a:rPr lang="en-US" altLang="zh-TW" sz="1800" smtClean="0"/>
              <a:t>or higher.                   </a:t>
            </a:r>
          </a:p>
          <a:p>
            <a:pPr lvl="1">
              <a:spcBef>
                <a:spcPct val="0"/>
              </a:spcBef>
            </a:pPr>
            <a:r>
              <a:rPr lang="en-US" altLang="zh-TW" sz="1800" smtClean="0"/>
              <a:t>Factors shown by the scree test to have substantial amounts of common variance (i.e., factors before inflection point).                    </a:t>
            </a:r>
          </a:p>
          <a:p>
            <a:pPr lvl="1">
              <a:spcBef>
                <a:spcPct val="0"/>
              </a:spcBef>
            </a:pPr>
            <a:r>
              <a:rPr lang="en-US" altLang="zh-TW" sz="1800" smtClean="0"/>
              <a:t>More factors when there is heterogeneity among sample subgroups.</a:t>
            </a:r>
          </a:p>
          <a:p>
            <a:pPr>
              <a:spcBef>
                <a:spcPct val="0"/>
              </a:spcBef>
            </a:pPr>
            <a:r>
              <a:rPr lang="en-US" altLang="zh-TW" sz="1800" smtClean="0"/>
              <a:t>Consideration of several alternative solutions (one more and one less factor than the initial solution) to ensure the best structure is identified.</a:t>
            </a:r>
          </a:p>
          <a:p>
            <a:pPr>
              <a:spcBef>
                <a:spcPct val="0"/>
              </a:spcBef>
            </a:pPr>
            <a:endParaRPr lang="zh-TW" altLang="en-US" sz="1800" smtClean="0"/>
          </a:p>
        </p:txBody>
      </p:sp>
      <p:sp>
        <p:nvSpPr>
          <p:cNvPr id="4198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A87275DB-2D62-471B-9780-0A3CCD3171FD}" type="slidenum">
              <a:rPr kumimoji="0" lang="zh-TW" altLang="en-US" smtClean="0">
                <a:solidFill>
                  <a:srgbClr val="898989"/>
                </a:solidFill>
                <a:latin typeface="Calibri" pitchFamily="34" charset="0"/>
              </a:rPr>
              <a:pPr eaLnBrk="1" hangingPunct="1"/>
              <a:t>39</a:t>
            </a:fld>
            <a:endParaRPr kumimoji="0" lang="zh-TW" altLang="en-US" smtClean="0">
              <a:solidFill>
                <a:srgbClr val="898989"/>
              </a:solidFill>
              <a:latin typeface="Calibri" pitchFamily="34" charset="0"/>
            </a:endParaRPr>
          </a:p>
        </p:txBody>
      </p:sp>
      <p:sp>
        <p:nvSpPr>
          <p:cNvPr id="4198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38974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2"/>
          <p:cNvSpPr>
            <a:spLocks noGrp="1"/>
          </p:cNvSpPr>
          <p:nvPr>
            <p:ph idx="1"/>
          </p:nvPr>
        </p:nvSpPr>
        <p:spPr>
          <a:xfrm>
            <a:off x="107950" y="1125538"/>
            <a:ext cx="8856663" cy="5399087"/>
          </a:xfrm>
        </p:spPr>
        <p:txBody>
          <a:bodyPr/>
          <a:lstStyle/>
          <a:p>
            <a:pPr>
              <a:buFont typeface="Arial" pitchFamily="34" charset="0"/>
              <a:buNone/>
              <a:defRPr/>
            </a:pPr>
            <a:r>
              <a:rPr lang="zh-Hant" altLang="en-US" sz="2600" dirty="0" smtClean="0"/>
              <a:t>週次 </a:t>
            </a:r>
            <a:r>
              <a:rPr lang="en-US" altLang="zh-Hant" sz="2600" dirty="0" smtClean="0"/>
              <a:t>(Week)    </a:t>
            </a:r>
            <a:r>
              <a:rPr lang="zh-Hant" altLang="en-US" sz="2600" dirty="0" smtClean="0"/>
              <a:t>日期 </a:t>
            </a:r>
            <a:r>
              <a:rPr lang="en-US" altLang="zh-Hant" sz="2600" dirty="0" smtClean="0"/>
              <a:t>(Date)    </a:t>
            </a:r>
            <a:r>
              <a:rPr lang="zh-Hant" altLang="en-US" sz="2600" dirty="0" smtClean="0"/>
              <a:t>內容 </a:t>
            </a:r>
            <a:r>
              <a:rPr lang="en-US" altLang="zh-Hant" sz="2600" dirty="0" smtClean="0"/>
              <a:t>(Subject/Topics)</a:t>
            </a:r>
          </a:p>
          <a:p>
            <a:pPr>
              <a:buFont typeface="Arial" pitchFamily="34" charset="0"/>
              <a:buNone/>
              <a:defRPr/>
            </a:pPr>
            <a:r>
              <a:rPr lang="en-US" altLang="zh-TW" sz="2600" dirty="0">
                <a:solidFill>
                  <a:schemeClr val="accent5">
                    <a:lumMod val="75000"/>
                  </a:schemeClr>
                </a:solidFill>
              </a:rPr>
              <a:t>13   2016/12/09   </a:t>
            </a:r>
            <a:r>
              <a:rPr lang="zh-TW" altLang="en-US" sz="2600" dirty="0">
                <a:solidFill>
                  <a:schemeClr val="accent5">
                    <a:lumMod val="75000"/>
                  </a:schemeClr>
                </a:solidFill>
              </a:rPr>
              <a:t>大數據行銷個案分析 </a:t>
            </a:r>
            <a:r>
              <a:rPr lang="en-US" altLang="zh-TW" sz="2600" dirty="0">
                <a:solidFill>
                  <a:schemeClr val="accent5">
                    <a:lumMod val="75000"/>
                  </a:schemeClr>
                </a:solidFill>
              </a:rPr>
              <a:t>II </a:t>
            </a:r>
            <a:r>
              <a:rPr lang="en-US" altLang="zh-TW" sz="2600" dirty="0" smtClean="0">
                <a:solidFill>
                  <a:schemeClr val="accent5">
                    <a:lumMod val="75000"/>
                  </a:schemeClr>
                </a:solidFill>
              </a:rPr>
              <a:t/>
            </a:r>
            <a:br>
              <a:rPr lang="en-US" altLang="zh-TW" sz="2600" dirty="0" smtClean="0">
                <a:solidFill>
                  <a:schemeClr val="accent5">
                    <a:lumMod val="75000"/>
                  </a:schemeClr>
                </a:solidFill>
              </a:rPr>
            </a:br>
            <a:r>
              <a:rPr lang="en-US" altLang="zh-TW" sz="2600" dirty="0" smtClean="0">
                <a:solidFill>
                  <a:schemeClr val="accent5">
                    <a:lumMod val="75000"/>
                  </a:schemeClr>
                </a:solidFill>
              </a:rPr>
              <a:t>                           (</a:t>
            </a:r>
            <a:r>
              <a:rPr lang="en-US" altLang="zh-TW" sz="2600" dirty="0">
                <a:solidFill>
                  <a:schemeClr val="accent5">
                    <a:lumMod val="75000"/>
                  </a:schemeClr>
                </a:solidFill>
              </a:rPr>
              <a:t>Case Study on Big Data Marketing II)</a:t>
            </a:r>
          </a:p>
          <a:p>
            <a:pPr>
              <a:buFont typeface="Arial" pitchFamily="34" charset="0"/>
              <a:buNone/>
              <a:defRPr/>
            </a:pPr>
            <a:r>
              <a:rPr lang="en-US" altLang="zh-TW" sz="2600" dirty="0"/>
              <a:t>14   2016/12/16   </a:t>
            </a:r>
            <a:r>
              <a:rPr lang="zh-TW" altLang="en-US" sz="2600" dirty="0"/>
              <a:t>社會網絡分析量測與實務 </a:t>
            </a:r>
            <a:r>
              <a:rPr lang="en-US" altLang="zh-TW" sz="2600" dirty="0" smtClean="0"/>
              <a:t/>
            </a:r>
            <a:br>
              <a:rPr lang="en-US" altLang="zh-TW" sz="2600" dirty="0" smtClean="0"/>
            </a:br>
            <a:r>
              <a:rPr lang="en-US" altLang="zh-TW" sz="2600" dirty="0" smtClean="0"/>
              <a:t>                           </a:t>
            </a:r>
            <a:r>
              <a:rPr lang="en-US" altLang="zh-TW" sz="2100" dirty="0" smtClean="0"/>
              <a:t>(</a:t>
            </a:r>
            <a:r>
              <a:rPr lang="en-US" altLang="zh-TW" sz="2100" dirty="0"/>
              <a:t>Measurements and Practices of Social Network Analysis)</a:t>
            </a:r>
          </a:p>
          <a:p>
            <a:pPr>
              <a:buFont typeface="Arial" pitchFamily="34" charset="0"/>
              <a:buNone/>
              <a:defRPr/>
            </a:pPr>
            <a:r>
              <a:rPr lang="en-US" altLang="zh-TW" sz="2600" dirty="0"/>
              <a:t>15   2016/12/23   </a:t>
            </a:r>
            <a:r>
              <a:rPr lang="zh-TW" altLang="en-US" sz="2600" dirty="0"/>
              <a:t>大數據情感分析 </a:t>
            </a:r>
            <a:r>
              <a:rPr lang="en-US" altLang="zh-TW" sz="2600" dirty="0" smtClean="0"/>
              <a:t/>
            </a:r>
            <a:br>
              <a:rPr lang="en-US" altLang="zh-TW" sz="2600" dirty="0" smtClean="0"/>
            </a:br>
            <a:r>
              <a:rPr lang="en-US" altLang="zh-TW" sz="2600" dirty="0" smtClean="0"/>
              <a:t>                           (</a:t>
            </a:r>
            <a:r>
              <a:rPr lang="en-US" altLang="zh-TW" sz="2600" dirty="0"/>
              <a:t>Big Data Sentiment Analysis)</a:t>
            </a:r>
          </a:p>
          <a:p>
            <a:pPr>
              <a:buFont typeface="Arial" pitchFamily="34" charset="0"/>
              <a:buNone/>
              <a:defRPr/>
            </a:pPr>
            <a:r>
              <a:rPr lang="en-US" altLang="zh-TW" sz="2600" dirty="0"/>
              <a:t>16   2016/12/30   </a:t>
            </a:r>
            <a:r>
              <a:rPr lang="zh-TW" altLang="en-US" sz="2600" dirty="0"/>
              <a:t>金融科技行銷研究 </a:t>
            </a:r>
            <a:r>
              <a:rPr lang="en-US" altLang="zh-TW" sz="2600" dirty="0" smtClean="0"/>
              <a:t/>
            </a:r>
            <a:br>
              <a:rPr lang="en-US" altLang="zh-TW" sz="2600" dirty="0" smtClean="0"/>
            </a:br>
            <a:r>
              <a:rPr lang="en-US" altLang="zh-TW" sz="2600" dirty="0" smtClean="0"/>
              <a:t>                           (</a:t>
            </a:r>
            <a:r>
              <a:rPr lang="en-US" altLang="zh-TW" sz="2600" dirty="0" err="1"/>
              <a:t>FinTech</a:t>
            </a:r>
            <a:r>
              <a:rPr lang="en-US" altLang="zh-TW" sz="2600" dirty="0"/>
              <a:t> Marketing Research)</a:t>
            </a:r>
          </a:p>
          <a:p>
            <a:pPr>
              <a:buFont typeface="Arial" pitchFamily="34" charset="0"/>
              <a:buNone/>
              <a:defRPr/>
            </a:pPr>
            <a:r>
              <a:rPr lang="en-US" altLang="zh-TW" sz="2600" dirty="0">
                <a:solidFill>
                  <a:schemeClr val="accent6">
                    <a:lumMod val="50000"/>
                  </a:schemeClr>
                </a:solidFill>
              </a:rPr>
              <a:t>17   2017/01/06   </a:t>
            </a:r>
            <a:r>
              <a:rPr lang="zh-TW" altLang="en-US" sz="2600" dirty="0">
                <a:solidFill>
                  <a:schemeClr val="accent6">
                    <a:lumMod val="50000"/>
                  </a:schemeClr>
                </a:solidFill>
              </a:rPr>
              <a:t>期末報告 </a:t>
            </a:r>
            <a:r>
              <a:rPr lang="en-US" altLang="zh-TW" sz="2600" dirty="0">
                <a:solidFill>
                  <a:schemeClr val="accent6">
                    <a:lumMod val="50000"/>
                  </a:schemeClr>
                </a:solidFill>
              </a:rPr>
              <a:t>I (Term Project Presentation I)</a:t>
            </a:r>
          </a:p>
          <a:p>
            <a:pPr>
              <a:buFont typeface="Arial" pitchFamily="34" charset="0"/>
              <a:buNone/>
              <a:defRPr/>
            </a:pPr>
            <a:r>
              <a:rPr lang="en-US" altLang="zh-TW" sz="2600" dirty="0" smtClean="0">
                <a:solidFill>
                  <a:schemeClr val="accent6">
                    <a:lumMod val="50000"/>
                  </a:schemeClr>
                </a:solidFill>
              </a:rPr>
              <a:t>18   2017/01/13   </a:t>
            </a:r>
            <a:r>
              <a:rPr lang="zh-TW" altLang="en-US" sz="2600" dirty="0">
                <a:solidFill>
                  <a:schemeClr val="accent6">
                    <a:lumMod val="50000"/>
                  </a:schemeClr>
                </a:solidFill>
              </a:rPr>
              <a:t>期末報告 </a:t>
            </a:r>
            <a:r>
              <a:rPr lang="en-US" altLang="zh-TW" sz="2600" dirty="0">
                <a:solidFill>
                  <a:schemeClr val="accent6">
                    <a:lumMod val="50000"/>
                  </a:schemeClr>
                </a:solidFill>
              </a:rPr>
              <a:t>II (Term Project Presentation II) </a:t>
            </a:r>
            <a:endParaRPr lang="en-US" altLang="zh-TW" sz="2600" dirty="0" smtClean="0">
              <a:solidFill>
                <a:schemeClr val="accent6">
                  <a:lumMod val="50000"/>
                </a:schemeClr>
              </a:solidFill>
            </a:endParaRPr>
          </a:p>
          <a:p>
            <a:pPr>
              <a:buFont typeface="Arial" pitchFamily="34" charset="0"/>
              <a:buNone/>
              <a:defRPr/>
            </a:pPr>
            <a:endParaRPr lang="en-US" altLang="zh-TW" sz="2400" dirty="0"/>
          </a:p>
        </p:txBody>
      </p:sp>
      <p:sp>
        <p:nvSpPr>
          <p:cNvPr id="11267" name="矩形 4"/>
          <p:cNvSpPr>
            <a:spLocks noChangeArrowheads="1"/>
          </p:cNvSpPr>
          <p:nvPr/>
        </p:nvSpPr>
        <p:spPr bwMode="auto">
          <a:xfrm>
            <a:off x="395288" y="260350"/>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4400" b="1">
                <a:solidFill>
                  <a:schemeClr val="tx2"/>
                </a:solidFill>
                <a:ea typeface="標楷體" pitchFamily="65" charset="-120"/>
              </a:rPr>
              <a:t>課程大綱 </a:t>
            </a:r>
            <a:r>
              <a:rPr lang="en-US" altLang="zh-TW" sz="4400" b="1">
                <a:solidFill>
                  <a:schemeClr val="tx2"/>
                </a:solidFill>
                <a:ea typeface="標楷體" pitchFamily="65" charset="-120"/>
              </a:rPr>
              <a:t>(Syllabus)</a:t>
            </a:r>
            <a:endParaRPr lang="zh-TW" altLang="en-US" sz="4400" b="1">
              <a:solidFill>
                <a:schemeClr val="tx2"/>
              </a:solidFill>
              <a:ea typeface="標楷體" pitchFamily="65" charset="-120"/>
            </a:endParaRPr>
          </a:p>
        </p:txBody>
      </p:sp>
      <p:sp>
        <p:nvSpPr>
          <p:cNvPr id="11268"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A4511091-A5C7-48B1-B326-9439DD4A5297}" type="slidenum">
              <a:rPr lang="zh-TW" altLang="en-US" sz="1200" smtClean="0">
                <a:solidFill>
                  <a:srgbClr val="898989"/>
                </a:solidFill>
              </a:rPr>
              <a:pPr eaLnBrk="1" hangingPunct="1">
                <a:spcBef>
                  <a:spcPct val="0"/>
                </a:spcBef>
                <a:buFontTx/>
                <a:buNone/>
              </a:pPr>
              <a:t>4</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457200" y="274638"/>
            <a:ext cx="8229600" cy="777875"/>
          </a:xfrm>
        </p:spPr>
        <p:txBody>
          <a:bodyPr/>
          <a:lstStyle/>
          <a:p>
            <a:r>
              <a:rPr lang="en-US" altLang="zh-TW" dirty="0" smtClean="0">
                <a:solidFill>
                  <a:schemeClr val="accent1"/>
                </a:solidFill>
              </a:rPr>
              <a:t>Processes of Factor Interpretation</a:t>
            </a:r>
            <a:endParaRPr lang="zh-TW" altLang="en-US" dirty="0" smtClean="0">
              <a:solidFill>
                <a:schemeClr val="accent1"/>
              </a:solidFill>
            </a:endParaRPr>
          </a:p>
        </p:txBody>
      </p:sp>
      <p:sp>
        <p:nvSpPr>
          <p:cNvPr id="43011" name="內容版面配置區 2"/>
          <p:cNvSpPr>
            <a:spLocks noGrp="1"/>
          </p:cNvSpPr>
          <p:nvPr>
            <p:ph idx="1"/>
          </p:nvPr>
        </p:nvSpPr>
        <p:spPr>
          <a:xfrm>
            <a:off x="457200" y="1196975"/>
            <a:ext cx="8291513" cy="4929188"/>
          </a:xfrm>
        </p:spPr>
        <p:txBody>
          <a:bodyPr/>
          <a:lstStyle/>
          <a:p>
            <a:r>
              <a:rPr lang="en-US" altLang="zh-TW" smtClean="0"/>
              <a:t>Estimate the Factor Matrix</a:t>
            </a:r>
          </a:p>
          <a:p>
            <a:r>
              <a:rPr lang="en-US" altLang="zh-TW" smtClean="0"/>
              <a:t>Factor Rotation</a:t>
            </a:r>
          </a:p>
          <a:p>
            <a:r>
              <a:rPr lang="en-US" altLang="zh-TW" smtClean="0"/>
              <a:t>Factor Interpretation</a:t>
            </a:r>
          </a:p>
          <a:p>
            <a:r>
              <a:rPr lang="en-US" altLang="zh-TW" smtClean="0"/>
              <a:t>Respecification of factor model, if needed, may involve  . . .</a:t>
            </a:r>
          </a:p>
          <a:p>
            <a:pPr lvl="1"/>
            <a:r>
              <a:rPr lang="en-US" altLang="zh-TW" smtClean="0"/>
              <a:t>Deletion of variables from analysis</a:t>
            </a:r>
          </a:p>
          <a:p>
            <a:pPr lvl="1"/>
            <a:r>
              <a:rPr lang="en-US" altLang="zh-TW" smtClean="0"/>
              <a:t>Desire to use a different rotational approach</a:t>
            </a:r>
          </a:p>
          <a:p>
            <a:pPr lvl="1"/>
            <a:r>
              <a:rPr lang="en-US" altLang="zh-TW" smtClean="0"/>
              <a:t>Need to extract a different number of factors</a:t>
            </a:r>
          </a:p>
          <a:p>
            <a:pPr lvl="1"/>
            <a:r>
              <a:rPr lang="en-US" altLang="zh-TW" smtClean="0"/>
              <a:t>Desire to change method of extraction</a:t>
            </a:r>
          </a:p>
          <a:p>
            <a:endParaRPr lang="zh-TW" altLang="en-US" smtClean="0"/>
          </a:p>
        </p:txBody>
      </p:sp>
      <p:sp>
        <p:nvSpPr>
          <p:cNvPr id="4301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6BCB3B9-7CE1-40DE-97E5-3E7DBF1EE916}" type="slidenum">
              <a:rPr kumimoji="0" lang="zh-TW" altLang="en-US" smtClean="0">
                <a:solidFill>
                  <a:srgbClr val="898989"/>
                </a:solidFill>
                <a:latin typeface="Calibri" pitchFamily="34" charset="0"/>
              </a:rPr>
              <a:pPr eaLnBrk="1" hangingPunct="1"/>
              <a:t>40</a:t>
            </a:fld>
            <a:endParaRPr kumimoji="0" lang="zh-TW" altLang="en-US" smtClean="0">
              <a:solidFill>
                <a:srgbClr val="898989"/>
              </a:solidFill>
              <a:latin typeface="Calibri" pitchFamily="34" charset="0"/>
            </a:endParaRPr>
          </a:p>
        </p:txBody>
      </p:sp>
      <p:sp>
        <p:nvSpPr>
          <p:cNvPr id="4301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86734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457200" y="188913"/>
            <a:ext cx="8229600" cy="719137"/>
          </a:xfrm>
        </p:spPr>
        <p:txBody>
          <a:bodyPr/>
          <a:lstStyle/>
          <a:p>
            <a:r>
              <a:rPr lang="en-US" altLang="zh-TW" dirty="0" smtClean="0">
                <a:solidFill>
                  <a:schemeClr val="accent1"/>
                </a:solidFill>
              </a:rPr>
              <a:t>Rotation of Factors</a:t>
            </a:r>
            <a:endParaRPr lang="zh-TW" altLang="en-US" dirty="0" smtClean="0">
              <a:solidFill>
                <a:schemeClr val="accent1"/>
              </a:solidFill>
            </a:endParaRPr>
          </a:p>
        </p:txBody>
      </p:sp>
      <p:sp>
        <p:nvSpPr>
          <p:cNvPr id="44035" name="內容版面配置區 2"/>
          <p:cNvSpPr>
            <a:spLocks noGrp="1"/>
          </p:cNvSpPr>
          <p:nvPr>
            <p:ph idx="1"/>
          </p:nvPr>
        </p:nvSpPr>
        <p:spPr>
          <a:xfrm>
            <a:off x="457200" y="981075"/>
            <a:ext cx="8229600" cy="5145088"/>
          </a:xfrm>
        </p:spPr>
        <p:txBody>
          <a:bodyPr/>
          <a:lstStyle/>
          <a:p>
            <a:r>
              <a:rPr lang="en-US" altLang="zh-TW" smtClean="0"/>
              <a:t>Factor rotation </a:t>
            </a:r>
          </a:p>
          <a:p>
            <a:pPr lvl="1"/>
            <a:r>
              <a:rPr lang="en-US" altLang="zh-TW" smtClean="0"/>
              <a:t>the reference axes of the factors are turned about the origin until some other position has been reached.  </a:t>
            </a:r>
            <a:br>
              <a:rPr lang="en-US" altLang="zh-TW" smtClean="0"/>
            </a:br>
            <a:r>
              <a:rPr lang="en-US" altLang="zh-TW" smtClean="0"/>
              <a:t>Since unrotated factor solutions extract factors based on how much variance they account for, with each subsequent factor accounting for less variance.  </a:t>
            </a:r>
            <a:br>
              <a:rPr lang="en-US" altLang="zh-TW" smtClean="0"/>
            </a:br>
            <a:r>
              <a:rPr lang="en-US" altLang="zh-TW" smtClean="0"/>
              <a:t>The ultimate effect of rotating the factor matrix is to redistribute the variance from earlier factors to later ones to achieve a simpler, theoretically more meaningful factor pattern.</a:t>
            </a:r>
          </a:p>
          <a:p>
            <a:endParaRPr lang="zh-TW" altLang="en-US" smtClean="0"/>
          </a:p>
        </p:txBody>
      </p:sp>
      <p:sp>
        <p:nvSpPr>
          <p:cNvPr id="440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6CD9346-7200-4E2A-B0F8-2F6BA6EBC867}" type="slidenum">
              <a:rPr kumimoji="0" lang="zh-TW" altLang="en-US" smtClean="0">
                <a:solidFill>
                  <a:srgbClr val="898989"/>
                </a:solidFill>
                <a:latin typeface="Calibri" pitchFamily="34" charset="0"/>
              </a:rPr>
              <a:pPr eaLnBrk="1" hangingPunct="1"/>
              <a:t>41</a:t>
            </a:fld>
            <a:endParaRPr kumimoji="0" lang="zh-TW" altLang="en-US" smtClean="0">
              <a:solidFill>
                <a:srgbClr val="898989"/>
              </a:solidFill>
              <a:latin typeface="Calibri" pitchFamily="34" charset="0"/>
            </a:endParaRPr>
          </a:p>
        </p:txBody>
      </p:sp>
      <p:sp>
        <p:nvSpPr>
          <p:cNvPr id="4403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4111431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dirty="0" smtClean="0">
                <a:solidFill>
                  <a:schemeClr val="accent1"/>
                </a:solidFill>
              </a:rPr>
              <a:t>Two Rotational Approaches</a:t>
            </a:r>
            <a:endParaRPr lang="zh-TW" altLang="en-US" dirty="0" smtClean="0">
              <a:solidFill>
                <a:schemeClr val="accent1"/>
              </a:solidFill>
            </a:endParaRPr>
          </a:p>
        </p:txBody>
      </p:sp>
      <p:sp>
        <p:nvSpPr>
          <p:cNvPr id="3" name="內容版面配置區 2"/>
          <p:cNvSpPr>
            <a:spLocks noGrp="1"/>
          </p:cNvSpPr>
          <p:nvPr>
            <p:ph idx="1"/>
          </p:nvPr>
        </p:nvSpPr>
        <p:spPr/>
        <p:txBody>
          <a:bodyPr/>
          <a:lstStyle/>
          <a:p>
            <a:pPr marL="514350" indent="-514350">
              <a:buFont typeface="Arial" charset="0"/>
              <a:buNone/>
              <a:defRPr/>
            </a:pPr>
            <a:r>
              <a:rPr lang="en-US" altLang="zh-TW" dirty="0" smtClean="0"/>
              <a:t>1. Orthogonal</a:t>
            </a:r>
          </a:p>
          <a:p>
            <a:pPr lvl="1">
              <a:defRPr/>
            </a:pPr>
            <a:r>
              <a:rPr lang="en-US" altLang="zh-TW" dirty="0" smtClean="0"/>
              <a:t>axes are maintained at 90 degrees.</a:t>
            </a:r>
          </a:p>
          <a:p>
            <a:pPr>
              <a:defRPr/>
            </a:pPr>
            <a:endParaRPr lang="en-US" altLang="zh-TW" dirty="0" smtClean="0"/>
          </a:p>
          <a:p>
            <a:pPr marL="514350" indent="-514350">
              <a:buFont typeface="Arial" charset="0"/>
              <a:buNone/>
              <a:defRPr/>
            </a:pPr>
            <a:r>
              <a:rPr lang="en-US" altLang="zh-TW" dirty="0" smtClean="0"/>
              <a:t>2. Oblique</a:t>
            </a:r>
          </a:p>
          <a:p>
            <a:pPr lvl="1">
              <a:defRPr/>
            </a:pPr>
            <a:r>
              <a:rPr lang="en-US" altLang="zh-TW" dirty="0" smtClean="0"/>
              <a:t>axes are not maintained at 90 degrees.</a:t>
            </a:r>
            <a:endParaRPr lang="zh-TW" altLang="en-US" dirty="0"/>
          </a:p>
        </p:txBody>
      </p:sp>
      <p:sp>
        <p:nvSpPr>
          <p:cNvPr id="4506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BD5BD90-8E1C-478B-A80E-9EA92BE115BE}" type="slidenum">
              <a:rPr kumimoji="0" lang="zh-TW" altLang="en-US" smtClean="0">
                <a:solidFill>
                  <a:srgbClr val="898989"/>
                </a:solidFill>
                <a:latin typeface="Calibri" pitchFamily="34" charset="0"/>
              </a:rPr>
              <a:pPr eaLnBrk="1" hangingPunct="1"/>
              <a:t>42</a:t>
            </a:fld>
            <a:endParaRPr kumimoji="0" lang="zh-TW" altLang="en-US" smtClean="0">
              <a:solidFill>
                <a:srgbClr val="898989"/>
              </a:solidFill>
              <a:latin typeface="Calibri" pitchFamily="34" charset="0"/>
            </a:endParaRPr>
          </a:p>
        </p:txBody>
      </p:sp>
      <p:sp>
        <p:nvSpPr>
          <p:cNvPr id="45061"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969736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a:xfrm>
            <a:off x="457200" y="188913"/>
            <a:ext cx="8229600" cy="647700"/>
          </a:xfrm>
        </p:spPr>
        <p:txBody>
          <a:bodyPr/>
          <a:lstStyle/>
          <a:p>
            <a:r>
              <a:rPr lang="en-US" altLang="zh-TW" dirty="0" smtClean="0">
                <a:solidFill>
                  <a:schemeClr val="accent1"/>
                </a:solidFill>
              </a:rPr>
              <a:t>Orthogonal Factor Rotation</a:t>
            </a:r>
            <a:endParaRPr lang="zh-TW" altLang="en-US" dirty="0" smtClean="0">
              <a:solidFill>
                <a:schemeClr val="accent1"/>
              </a:solidFill>
            </a:endParaRPr>
          </a:p>
        </p:txBody>
      </p:sp>
      <p:sp>
        <p:nvSpPr>
          <p:cNvPr id="46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ADAAB25-94D7-42B1-8730-E6B7BEA658BE}" type="slidenum">
              <a:rPr kumimoji="0" lang="zh-TW" altLang="en-US" smtClean="0">
                <a:solidFill>
                  <a:srgbClr val="898989"/>
                </a:solidFill>
                <a:latin typeface="Calibri" pitchFamily="34" charset="0"/>
              </a:rPr>
              <a:pPr eaLnBrk="1" hangingPunct="1"/>
              <a:t>43</a:t>
            </a:fld>
            <a:endParaRPr kumimoji="0" lang="zh-TW" altLang="en-US" smtClean="0">
              <a:solidFill>
                <a:srgbClr val="898989"/>
              </a:solidFill>
              <a:latin typeface="Calibri" pitchFamily="34" charset="0"/>
            </a:endParaRPr>
          </a:p>
        </p:txBody>
      </p:sp>
      <p:sp>
        <p:nvSpPr>
          <p:cNvPr id="46084" name="Line 2"/>
          <p:cNvSpPr>
            <a:spLocks noChangeShapeType="1"/>
          </p:cNvSpPr>
          <p:nvPr/>
        </p:nvSpPr>
        <p:spPr bwMode="auto">
          <a:xfrm>
            <a:off x="4419600" y="1447800"/>
            <a:ext cx="0" cy="487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085" name="Line 3"/>
          <p:cNvSpPr>
            <a:spLocks noChangeShapeType="1"/>
          </p:cNvSpPr>
          <p:nvPr/>
        </p:nvSpPr>
        <p:spPr bwMode="auto">
          <a:xfrm>
            <a:off x="1981200" y="3962400"/>
            <a:ext cx="480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Text Box 4"/>
          <p:cNvSpPr txBox="1">
            <a:spLocks noChangeArrowheads="1"/>
          </p:cNvSpPr>
          <p:nvPr/>
        </p:nvSpPr>
        <p:spPr bwMode="auto">
          <a:xfrm>
            <a:off x="3733800" y="838200"/>
            <a:ext cx="16764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279F"/>
                </a:solidFill>
                <a:effectLst>
                  <a:outerShdw blurRad="38100" dist="38100" dir="2700000" algn="tl">
                    <a:srgbClr val="000000"/>
                  </a:outerShdw>
                </a:effectLst>
                <a:latin typeface="Tahoma" pitchFamily="34" charset="0"/>
                <a:ea typeface="新細明體" pitchFamily="18" charset="-120"/>
              </a:rPr>
              <a:t>Unrotated Factor II</a:t>
            </a:r>
          </a:p>
        </p:txBody>
      </p:sp>
      <p:sp>
        <p:nvSpPr>
          <p:cNvPr id="8" name="Text Box 5"/>
          <p:cNvSpPr txBox="1">
            <a:spLocks noChangeArrowheads="1"/>
          </p:cNvSpPr>
          <p:nvPr/>
        </p:nvSpPr>
        <p:spPr bwMode="auto">
          <a:xfrm>
            <a:off x="6858000" y="3505200"/>
            <a:ext cx="15240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279F"/>
                </a:solidFill>
                <a:effectLst>
                  <a:outerShdw blurRad="38100" dist="38100" dir="2700000" algn="tl">
                    <a:srgbClr val="000000"/>
                  </a:outerShdw>
                </a:effectLst>
                <a:latin typeface="Tahoma" pitchFamily="34" charset="0"/>
                <a:ea typeface="新細明體" pitchFamily="18" charset="-120"/>
              </a:rPr>
              <a:t>Unrotated Factor I</a:t>
            </a:r>
          </a:p>
        </p:txBody>
      </p:sp>
      <p:sp>
        <p:nvSpPr>
          <p:cNvPr id="46088" name="Line 6"/>
          <p:cNvSpPr>
            <a:spLocks noChangeShapeType="1"/>
          </p:cNvSpPr>
          <p:nvPr/>
        </p:nvSpPr>
        <p:spPr bwMode="auto">
          <a:xfrm>
            <a:off x="4419600" y="3962400"/>
            <a:ext cx="2667000" cy="12954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089" name="Line 7"/>
          <p:cNvSpPr>
            <a:spLocks noChangeShapeType="1"/>
          </p:cNvSpPr>
          <p:nvPr/>
        </p:nvSpPr>
        <p:spPr bwMode="auto">
          <a:xfrm flipV="1">
            <a:off x="4419600" y="1752600"/>
            <a:ext cx="1295400" cy="2209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6090" name="Line 8"/>
          <p:cNvSpPr>
            <a:spLocks noChangeShapeType="1"/>
          </p:cNvSpPr>
          <p:nvPr/>
        </p:nvSpPr>
        <p:spPr bwMode="auto">
          <a:xfrm>
            <a:off x="4572000" y="2057400"/>
            <a:ext cx="1143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091" name="Line 9"/>
          <p:cNvSpPr>
            <a:spLocks noChangeShapeType="1"/>
          </p:cNvSpPr>
          <p:nvPr/>
        </p:nvSpPr>
        <p:spPr bwMode="auto">
          <a:xfrm>
            <a:off x="5638800" y="2057400"/>
            <a:ext cx="0" cy="1828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Text Box 10"/>
          <p:cNvSpPr txBox="1">
            <a:spLocks noChangeArrowheads="1"/>
          </p:cNvSpPr>
          <p:nvPr/>
        </p:nvSpPr>
        <p:spPr bwMode="auto">
          <a:xfrm>
            <a:off x="7162800" y="5029200"/>
            <a:ext cx="12954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279F"/>
                </a:solidFill>
                <a:effectLst>
                  <a:outerShdw blurRad="38100" dist="38100" dir="2700000" algn="tl">
                    <a:srgbClr val="000000"/>
                  </a:outerShdw>
                </a:effectLst>
                <a:latin typeface="Tahoma" pitchFamily="34" charset="0"/>
                <a:ea typeface="新細明體" pitchFamily="18" charset="-120"/>
              </a:rPr>
              <a:t>Rotated Factor I</a:t>
            </a:r>
          </a:p>
        </p:txBody>
      </p:sp>
      <p:sp>
        <p:nvSpPr>
          <p:cNvPr id="14" name="Text Box 11"/>
          <p:cNvSpPr txBox="1">
            <a:spLocks noChangeArrowheads="1"/>
          </p:cNvSpPr>
          <p:nvPr/>
        </p:nvSpPr>
        <p:spPr bwMode="auto">
          <a:xfrm>
            <a:off x="5638800" y="1447800"/>
            <a:ext cx="2514600" cy="366713"/>
          </a:xfrm>
          <a:prstGeom prst="rect">
            <a:avLst/>
          </a:prstGeom>
          <a:noFill/>
          <a:ln w="9525">
            <a:noFill/>
            <a:miter lim="800000"/>
            <a:headEnd/>
            <a:tailEnd/>
          </a:ln>
          <a:effectLst/>
        </p:spPr>
        <p:txBody>
          <a:bodyPr>
            <a:spAutoFit/>
          </a:bodyPr>
          <a:lstStyle/>
          <a:p>
            <a:pPr eaLnBrk="0" hangingPunct="0">
              <a:spcBef>
                <a:spcPct val="50000"/>
              </a:spcBef>
              <a:defRPr/>
            </a:pPr>
            <a:r>
              <a:rPr lang="en-US" b="1">
                <a:solidFill>
                  <a:srgbClr val="00279F"/>
                </a:solidFill>
                <a:effectLst>
                  <a:outerShdw blurRad="38100" dist="38100" dir="2700000" algn="tl">
                    <a:srgbClr val="000000"/>
                  </a:outerShdw>
                </a:effectLst>
                <a:latin typeface="Tahoma" pitchFamily="34" charset="0"/>
                <a:ea typeface="新細明體" pitchFamily="18" charset="-120"/>
              </a:rPr>
              <a:t>Rotated Factor II</a:t>
            </a:r>
          </a:p>
        </p:txBody>
      </p:sp>
      <p:sp>
        <p:nvSpPr>
          <p:cNvPr id="46094" name="Line 12"/>
          <p:cNvSpPr>
            <a:spLocks noChangeShapeType="1"/>
          </p:cNvSpPr>
          <p:nvPr/>
        </p:nvSpPr>
        <p:spPr bwMode="auto">
          <a:xfrm>
            <a:off x="4572000" y="3657600"/>
            <a:ext cx="304800" cy="1524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095" name="Line 13"/>
          <p:cNvSpPr>
            <a:spLocks noChangeShapeType="1"/>
          </p:cNvSpPr>
          <p:nvPr/>
        </p:nvSpPr>
        <p:spPr bwMode="auto">
          <a:xfrm flipH="1">
            <a:off x="4724400" y="3810000"/>
            <a:ext cx="152400" cy="3048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096" name="Arc 14"/>
          <p:cNvSpPr>
            <a:spLocks/>
          </p:cNvSpPr>
          <p:nvPr/>
        </p:nvSpPr>
        <p:spPr bwMode="auto">
          <a:xfrm>
            <a:off x="4419600" y="2743200"/>
            <a:ext cx="533400" cy="228600"/>
          </a:xfrm>
          <a:custGeom>
            <a:avLst/>
            <a:gdLst>
              <a:gd name="T0" fmla="*/ 0 w 21600"/>
              <a:gd name="T1" fmla="*/ 0 h 21600"/>
              <a:gd name="T2" fmla="*/ 2147483647 w 21600"/>
              <a:gd name="T3" fmla="*/ 270984017 h 21600"/>
              <a:gd name="T4" fmla="*/ 0 w 21600"/>
              <a:gd name="T5" fmla="*/ 270984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699">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6097" name="Arc 15"/>
          <p:cNvSpPr>
            <a:spLocks/>
          </p:cNvSpPr>
          <p:nvPr/>
        </p:nvSpPr>
        <p:spPr bwMode="auto">
          <a:xfrm flipV="1">
            <a:off x="5257800" y="3352800"/>
            <a:ext cx="417513" cy="1133475"/>
          </a:xfrm>
          <a:custGeom>
            <a:avLst/>
            <a:gdLst>
              <a:gd name="T0" fmla="*/ 2147483647 w 19387"/>
              <a:gd name="T1" fmla="*/ 0 h 17883"/>
              <a:gd name="T2" fmla="*/ 2147483647 w 19387"/>
              <a:gd name="T3" fmla="*/ 2147483647 h 17883"/>
              <a:gd name="T4" fmla="*/ 0 w 19387"/>
              <a:gd name="T5" fmla="*/ 2147483647 h 17883"/>
              <a:gd name="T6" fmla="*/ 0 60000 65536"/>
              <a:gd name="T7" fmla="*/ 0 60000 65536"/>
              <a:gd name="T8" fmla="*/ 0 60000 65536"/>
              <a:gd name="T9" fmla="*/ 0 w 19387"/>
              <a:gd name="T10" fmla="*/ 0 h 17883"/>
              <a:gd name="T11" fmla="*/ 19387 w 19387"/>
              <a:gd name="T12" fmla="*/ 17883 h 17883"/>
            </a:gdLst>
            <a:ahLst/>
            <a:cxnLst>
              <a:cxn ang="T6">
                <a:pos x="T0" y="T1"/>
              </a:cxn>
              <a:cxn ang="T7">
                <a:pos x="T2" y="T3"/>
              </a:cxn>
              <a:cxn ang="T8">
                <a:pos x="T4" y="T5"/>
              </a:cxn>
            </a:cxnLst>
            <a:rect l="T9" t="T10" r="T11" b="T12"/>
            <a:pathLst>
              <a:path w="19387" h="17883" fill="none" extrusionOk="0">
                <a:moveTo>
                  <a:pt x="12114" y="-1"/>
                </a:moveTo>
                <a:cubicBezTo>
                  <a:pt x="15223" y="2106"/>
                  <a:pt x="17730" y="4987"/>
                  <a:pt x="19386" y="8359"/>
                </a:cubicBezTo>
              </a:path>
              <a:path w="19387" h="17883" stroke="0" extrusionOk="0">
                <a:moveTo>
                  <a:pt x="12114" y="-1"/>
                </a:moveTo>
                <a:cubicBezTo>
                  <a:pt x="15223" y="2106"/>
                  <a:pt x="17730" y="4987"/>
                  <a:pt x="19386" y="8359"/>
                </a:cubicBezTo>
                <a:lnTo>
                  <a:pt x="0" y="17883"/>
                </a:lnTo>
                <a:lnTo>
                  <a:pt x="12114" y="-1"/>
                </a:lnTo>
                <a:close/>
              </a:path>
            </a:pathLst>
          </a:custGeom>
          <a:noFill/>
          <a:ln w="12699">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6098" name="Line 16"/>
          <p:cNvSpPr>
            <a:spLocks noChangeShapeType="1"/>
          </p:cNvSpPr>
          <p:nvPr/>
        </p:nvSpPr>
        <p:spPr bwMode="auto">
          <a:xfrm>
            <a:off x="41910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099" name="Line 17"/>
          <p:cNvSpPr>
            <a:spLocks noChangeShapeType="1"/>
          </p:cNvSpPr>
          <p:nvPr/>
        </p:nvSpPr>
        <p:spPr bwMode="auto">
          <a:xfrm>
            <a:off x="3733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0" name="Line 18"/>
          <p:cNvSpPr>
            <a:spLocks noChangeShapeType="1"/>
          </p:cNvSpPr>
          <p:nvPr/>
        </p:nvSpPr>
        <p:spPr bwMode="auto">
          <a:xfrm>
            <a:off x="4419600" y="40386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1" name="Line 19"/>
          <p:cNvSpPr>
            <a:spLocks noChangeShapeType="1"/>
          </p:cNvSpPr>
          <p:nvPr/>
        </p:nvSpPr>
        <p:spPr bwMode="auto">
          <a:xfrm>
            <a:off x="3200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2" name="Line 20"/>
          <p:cNvSpPr>
            <a:spLocks noChangeShapeType="1"/>
          </p:cNvSpPr>
          <p:nvPr/>
        </p:nvSpPr>
        <p:spPr bwMode="auto">
          <a:xfrm>
            <a:off x="51816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3" name="Line 21"/>
          <p:cNvSpPr>
            <a:spLocks noChangeShapeType="1"/>
          </p:cNvSpPr>
          <p:nvPr/>
        </p:nvSpPr>
        <p:spPr bwMode="auto">
          <a:xfrm>
            <a:off x="3505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4" name="Line 22"/>
          <p:cNvSpPr>
            <a:spLocks noChangeShapeType="1"/>
          </p:cNvSpPr>
          <p:nvPr/>
        </p:nvSpPr>
        <p:spPr bwMode="auto">
          <a:xfrm>
            <a:off x="5410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5" name="Line 23"/>
          <p:cNvSpPr>
            <a:spLocks noChangeShapeType="1"/>
          </p:cNvSpPr>
          <p:nvPr/>
        </p:nvSpPr>
        <p:spPr bwMode="auto">
          <a:xfrm>
            <a:off x="49530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6" name="Line 24"/>
          <p:cNvSpPr>
            <a:spLocks noChangeShapeType="1"/>
          </p:cNvSpPr>
          <p:nvPr/>
        </p:nvSpPr>
        <p:spPr bwMode="auto">
          <a:xfrm>
            <a:off x="3962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7" name="Line 25"/>
          <p:cNvSpPr>
            <a:spLocks noChangeShapeType="1"/>
          </p:cNvSpPr>
          <p:nvPr/>
        </p:nvSpPr>
        <p:spPr bwMode="auto">
          <a:xfrm>
            <a:off x="4724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8" name="Line 26"/>
          <p:cNvSpPr>
            <a:spLocks noChangeShapeType="1"/>
          </p:cNvSpPr>
          <p:nvPr/>
        </p:nvSpPr>
        <p:spPr bwMode="auto">
          <a:xfrm>
            <a:off x="60960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09" name="Line 27"/>
          <p:cNvSpPr>
            <a:spLocks noChangeShapeType="1"/>
          </p:cNvSpPr>
          <p:nvPr/>
        </p:nvSpPr>
        <p:spPr bwMode="auto">
          <a:xfrm>
            <a:off x="2438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0" name="Line 28"/>
          <p:cNvSpPr>
            <a:spLocks noChangeShapeType="1"/>
          </p:cNvSpPr>
          <p:nvPr/>
        </p:nvSpPr>
        <p:spPr bwMode="auto">
          <a:xfrm>
            <a:off x="2743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1" name="Line 29"/>
          <p:cNvSpPr>
            <a:spLocks noChangeShapeType="1"/>
          </p:cNvSpPr>
          <p:nvPr/>
        </p:nvSpPr>
        <p:spPr bwMode="auto">
          <a:xfrm>
            <a:off x="6553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2" name="Line 30"/>
          <p:cNvSpPr>
            <a:spLocks noChangeShapeType="1"/>
          </p:cNvSpPr>
          <p:nvPr/>
        </p:nvSpPr>
        <p:spPr bwMode="auto">
          <a:xfrm>
            <a:off x="2971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3" name="Line 31"/>
          <p:cNvSpPr>
            <a:spLocks noChangeShapeType="1"/>
          </p:cNvSpPr>
          <p:nvPr/>
        </p:nvSpPr>
        <p:spPr bwMode="auto">
          <a:xfrm>
            <a:off x="5638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4" name="Line 32"/>
          <p:cNvSpPr>
            <a:spLocks noChangeShapeType="1"/>
          </p:cNvSpPr>
          <p:nvPr/>
        </p:nvSpPr>
        <p:spPr bwMode="auto">
          <a:xfrm>
            <a:off x="2209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5" name="Line 33"/>
          <p:cNvSpPr>
            <a:spLocks noChangeShapeType="1"/>
          </p:cNvSpPr>
          <p:nvPr/>
        </p:nvSpPr>
        <p:spPr bwMode="auto">
          <a:xfrm>
            <a:off x="1981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6" name="Line 34"/>
          <p:cNvSpPr>
            <a:spLocks noChangeShapeType="1"/>
          </p:cNvSpPr>
          <p:nvPr/>
        </p:nvSpPr>
        <p:spPr bwMode="auto">
          <a:xfrm>
            <a:off x="63246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7" name="Line 35"/>
          <p:cNvSpPr>
            <a:spLocks noChangeShapeType="1"/>
          </p:cNvSpPr>
          <p:nvPr/>
        </p:nvSpPr>
        <p:spPr bwMode="auto">
          <a:xfrm>
            <a:off x="6781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8" name="Line 36"/>
          <p:cNvSpPr>
            <a:spLocks noChangeShapeType="1"/>
          </p:cNvSpPr>
          <p:nvPr/>
        </p:nvSpPr>
        <p:spPr bwMode="auto">
          <a:xfrm>
            <a:off x="4419600" y="41910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19" name="Line 37"/>
          <p:cNvSpPr>
            <a:spLocks noChangeShapeType="1"/>
          </p:cNvSpPr>
          <p:nvPr/>
        </p:nvSpPr>
        <p:spPr bwMode="auto">
          <a:xfrm>
            <a:off x="4419600" y="4419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0" name="Line 38"/>
          <p:cNvSpPr>
            <a:spLocks noChangeShapeType="1"/>
          </p:cNvSpPr>
          <p:nvPr/>
        </p:nvSpPr>
        <p:spPr bwMode="auto">
          <a:xfrm>
            <a:off x="4419600" y="4648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1" name="Line 39"/>
          <p:cNvSpPr>
            <a:spLocks noChangeShapeType="1"/>
          </p:cNvSpPr>
          <p:nvPr/>
        </p:nvSpPr>
        <p:spPr bwMode="auto">
          <a:xfrm>
            <a:off x="4419600" y="4876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2" name="Line 40"/>
          <p:cNvSpPr>
            <a:spLocks noChangeShapeType="1"/>
          </p:cNvSpPr>
          <p:nvPr/>
        </p:nvSpPr>
        <p:spPr bwMode="auto">
          <a:xfrm>
            <a:off x="4419600" y="5638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3" name="Line 41"/>
          <p:cNvSpPr>
            <a:spLocks noChangeShapeType="1"/>
          </p:cNvSpPr>
          <p:nvPr/>
        </p:nvSpPr>
        <p:spPr bwMode="auto">
          <a:xfrm>
            <a:off x="4419600" y="51054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4" name="Line 42"/>
          <p:cNvSpPr>
            <a:spLocks noChangeShapeType="1"/>
          </p:cNvSpPr>
          <p:nvPr/>
        </p:nvSpPr>
        <p:spPr bwMode="auto">
          <a:xfrm>
            <a:off x="4419600" y="5410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5" name="Line 43"/>
          <p:cNvSpPr>
            <a:spLocks noChangeShapeType="1"/>
          </p:cNvSpPr>
          <p:nvPr/>
        </p:nvSpPr>
        <p:spPr bwMode="auto">
          <a:xfrm>
            <a:off x="4419600" y="58674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6" name="Line 44"/>
          <p:cNvSpPr>
            <a:spLocks noChangeShapeType="1"/>
          </p:cNvSpPr>
          <p:nvPr/>
        </p:nvSpPr>
        <p:spPr bwMode="auto">
          <a:xfrm>
            <a:off x="4419600" y="60960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7" name="Line 45"/>
          <p:cNvSpPr>
            <a:spLocks noChangeShapeType="1"/>
          </p:cNvSpPr>
          <p:nvPr/>
        </p:nvSpPr>
        <p:spPr bwMode="auto">
          <a:xfrm>
            <a:off x="4419600" y="6324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8" name="Line 46"/>
          <p:cNvSpPr>
            <a:spLocks noChangeShapeType="1"/>
          </p:cNvSpPr>
          <p:nvPr/>
        </p:nvSpPr>
        <p:spPr bwMode="auto">
          <a:xfrm>
            <a:off x="4419600" y="3657600"/>
            <a:ext cx="2286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29" name="Line 47"/>
          <p:cNvSpPr>
            <a:spLocks noChangeShapeType="1"/>
          </p:cNvSpPr>
          <p:nvPr/>
        </p:nvSpPr>
        <p:spPr bwMode="auto">
          <a:xfrm>
            <a:off x="4419600" y="34290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0" name="Line 48"/>
          <p:cNvSpPr>
            <a:spLocks noChangeShapeType="1"/>
          </p:cNvSpPr>
          <p:nvPr/>
        </p:nvSpPr>
        <p:spPr bwMode="auto">
          <a:xfrm>
            <a:off x="4419600" y="32004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1" name="Line 49"/>
          <p:cNvSpPr>
            <a:spLocks noChangeShapeType="1"/>
          </p:cNvSpPr>
          <p:nvPr/>
        </p:nvSpPr>
        <p:spPr bwMode="auto">
          <a:xfrm>
            <a:off x="4419600" y="1447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2" name="Line 50"/>
          <p:cNvSpPr>
            <a:spLocks noChangeShapeType="1"/>
          </p:cNvSpPr>
          <p:nvPr/>
        </p:nvSpPr>
        <p:spPr bwMode="auto">
          <a:xfrm>
            <a:off x="4419600" y="1752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3" name="Line 51"/>
          <p:cNvSpPr>
            <a:spLocks noChangeShapeType="1"/>
          </p:cNvSpPr>
          <p:nvPr/>
        </p:nvSpPr>
        <p:spPr bwMode="auto">
          <a:xfrm>
            <a:off x="4419600" y="1981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4" name="Line 52"/>
          <p:cNvSpPr>
            <a:spLocks noChangeShapeType="1"/>
          </p:cNvSpPr>
          <p:nvPr/>
        </p:nvSpPr>
        <p:spPr bwMode="auto">
          <a:xfrm>
            <a:off x="4419600" y="2133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5" name="Line 53"/>
          <p:cNvSpPr>
            <a:spLocks noChangeShapeType="1"/>
          </p:cNvSpPr>
          <p:nvPr/>
        </p:nvSpPr>
        <p:spPr bwMode="auto">
          <a:xfrm>
            <a:off x="4419600" y="2362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6" name="Line 54"/>
          <p:cNvSpPr>
            <a:spLocks noChangeShapeType="1"/>
          </p:cNvSpPr>
          <p:nvPr/>
        </p:nvSpPr>
        <p:spPr bwMode="auto">
          <a:xfrm>
            <a:off x="4495800" y="2590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7" name="Line 55"/>
          <p:cNvSpPr>
            <a:spLocks noChangeShapeType="1"/>
          </p:cNvSpPr>
          <p:nvPr/>
        </p:nvSpPr>
        <p:spPr bwMode="auto">
          <a:xfrm>
            <a:off x="4419600" y="2971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38" name="Text Box 56"/>
          <p:cNvSpPr txBox="1">
            <a:spLocks noChangeArrowheads="1"/>
          </p:cNvSpPr>
          <p:nvPr/>
        </p:nvSpPr>
        <p:spPr bwMode="auto">
          <a:xfrm>
            <a:off x="1752600" y="4038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50000"/>
              </a:spcBef>
              <a:buFontTx/>
              <a:buNone/>
            </a:pPr>
            <a:r>
              <a:rPr lang="en-US" altLang="zh-TW" sz="1800" b="1">
                <a:solidFill>
                  <a:srgbClr val="00279F"/>
                </a:solidFill>
                <a:latin typeface="Arial" charset="0"/>
              </a:rPr>
              <a:t>-1.0	    -.50	       0</a:t>
            </a:r>
          </a:p>
        </p:txBody>
      </p:sp>
      <p:sp>
        <p:nvSpPr>
          <p:cNvPr id="46139" name="Text Box 57"/>
          <p:cNvSpPr txBox="1">
            <a:spLocks noChangeArrowheads="1"/>
          </p:cNvSpPr>
          <p:nvPr/>
        </p:nvSpPr>
        <p:spPr bwMode="auto">
          <a:xfrm>
            <a:off x="4495800" y="4038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50000"/>
              </a:spcBef>
              <a:buFontTx/>
              <a:buNone/>
            </a:pPr>
            <a:r>
              <a:rPr lang="en-US" altLang="zh-TW" sz="1800" b="1">
                <a:solidFill>
                  <a:srgbClr val="00279F"/>
                </a:solidFill>
                <a:latin typeface="Arial" charset="0"/>
              </a:rPr>
              <a:t>         +.50	  +1.0</a:t>
            </a:r>
          </a:p>
        </p:txBody>
      </p:sp>
      <p:sp>
        <p:nvSpPr>
          <p:cNvPr id="46140" name="Text Box 58"/>
          <p:cNvSpPr txBox="1">
            <a:spLocks noChangeArrowheads="1"/>
          </p:cNvSpPr>
          <p:nvPr/>
        </p:nvSpPr>
        <p:spPr bwMode="auto">
          <a:xfrm>
            <a:off x="3733800" y="4876800"/>
            <a:ext cx="7397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-.50</a:t>
            </a:r>
          </a:p>
          <a:p>
            <a:pPr algn="ctr">
              <a:spcBef>
                <a:spcPct val="50000"/>
              </a:spcBef>
              <a:buFontTx/>
              <a:buNone/>
            </a:pPr>
            <a:endParaRPr lang="en-US" altLang="zh-TW" sz="1800" b="1">
              <a:solidFill>
                <a:srgbClr val="00279F"/>
              </a:solidFill>
              <a:latin typeface="Arial" charset="0"/>
            </a:endParaRPr>
          </a:p>
          <a:p>
            <a:pPr algn="ctr">
              <a:spcBef>
                <a:spcPct val="50000"/>
              </a:spcBef>
              <a:buFontTx/>
              <a:buNone/>
            </a:pPr>
            <a:endParaRPr lang="en-US" altLang="zh-TW" sz="1800" b="1">
              <a:solidFill>
                <a:srgbClr val="00279F"/>
              </a:solidFill>
              <a:latin typeface="Arial" charset="0"/>
            </a:endParaRPr>
          </a:p>
          <a:p>
            <a:pPr algn="ctr">
              <a:spcBef>
                <a:spcPct val="50000"/>
              </a:spcBef>
              <a:buFontTx/>
              <a:buNone/>
            </a:pPr>
            <a:r>
              <a:rPr lang="en-US" altLang="zh-TW" sz="1800" b="1">
                <a:solidFill>
                  <a:srgbClr val="00279F"/>
                </a:solidFill>
                <a:latin typeface="Arial" charset="0"/>
              </a:rPr>
              <a:t>-1.0</a:t>
            </a:r>
            <a:endParaRPr lang="en-US" altLang="zh-TW" sz="1800">
              <a:solidFill>
                <a:srgbClr val="00279F"/>
              </a:solidFill>
              <a:latin typeface="Arial" charset="0"/>
            </a:endParaRPr>
          </a:p>
        </p:txBody>
      </p:sp>
      <p:sp>
        <p:nvSpPr>
          <p:cNvPr id="46141" name="Text Box 59"/>
          <p:cNvSpPr txBox="1">
            <a:spLocks noChangeArrowheads="1"/>
          </p:cNvSpPr>
          <p:nvPr/>
        </p:nvSpPr>
        <p:spPr bwMode="auto">
          <a:xfrm>
            <a:off x="3657600" y="1371600"/>
            <a:ext cx="6635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+1.0</a:t>
            </a:r>
          </a:p>
          <a:p>
            <a:pPr algn="ctr">
              <a:spcBef>
                <a:spcPct val="50000"/>
              </a:spcBef>
              <a:buFontTx/>
              <a:buNone/>
            </a:pPr>
            <a:endParaRPr lang="en-US" altLang="zh-TW" sz="1800" b="1">
              <a:solidFill>
                <a:srgbClr val="00279F"/>
              </a:solidFill>
              <a:latin typeface="Arial" charset="0"/>
            </a:endParaRPr>
          </a:p>
          <a:p>
            <a:pPr algn="ctr">
              <a:spcBef>
                <a:spcPct val="50000"/>
              </a:spcBef>
              <a:buFontTx/>
              <a:buNone/>
            </a:pPr>
            <a:endParaRPr lang="en-US" altLang="zh-TW" sz="1800" b="1">
              <a:solidFill>
                <a:srgbClr val="00279F"/>
              </a:solidFill>
              <a:latin typeface="Arial" charset="0"/>
            </a:endParaRPr>
          </a:p>
          <a:p>
            <a:pPr algn="ctr">
              <a:spcBef>
                <a:spcPct val="50000"/>
              </a:spcBef>
              <a:buFontTx/>
              <a:buNone/>
            </a:pPr>
            <a:r>
              <a:rPr lang="en-US" altLang="zh-TW" sz="1800" b="1">
                <a:solidFill>
                  <a:srgbClr val="00279F"/>
                </a:solidFill>
                <a:latin typeface="Arial" charset="0"/>
              </a:rPr>
              <a:t>+.50</a:t>
            </a:r>
            <a:endParaRPr lang="en-US" altLang="zh-TW" sz="1800">
              <a:solidFill>
                <a:srgbClr val="00279F"/>
              </a:solidFill>
              <a:latin typeface="Arial" charset="0"/>
            </a:endParaRPr>
          </a:p>
        </p:txBody>
      </p:sp>
      <p:sp>
        <p:nvSpPr>
          <p:cNvPr id="46142" name="AutoShape 60"/>
          <p:cNvSpPr>
            <a:spLocks noChangeArrowheads="1"/>
          </p:cNvSpPr>
          <p:nvPr/>
        </p:nvSpPr>
        <p:spPr bwMode="auto">
          <a:xfrm>
            <a:off x="5791200" y="22860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6143" name="AutoShape 61"/>
          <p:cNvSpPr>
            <a:spLocks noChangeArrowheads="1"/>
          </p:cNvSpPr>
          <p:nvPr/>
        </p:nvSpPr>
        <p:spPr bwMode="auto">
          <a:xfrm>
            <a:off x="5791200" y="50292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6144" name="AutoShape 62"/>
          <p:cNvSpPr>
            <a:spLocks noChangeArrowheads="1"/>
          </p:cNvSpPr>
          <p:nvPr/>
        </p:nvSpPr>
        <p:spPr bwMode="auto">
          <a:xfrm>
            <a:off x="5562600" y="19812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6145" name="AutoShape 63"/>
          <p:cNvSpPr>
            <a:spLocks noChangeArrowheads="1"/>
          </p:cNvSpPr>
          <p:nvPr/>
        </p:nvSpPr>
        <p:spPr bwMode="auto">
          <a:xfrm>
            <a:off x="6553200" y="44196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6146" name="AutoShape 64"/>
          <p:cNvSpPr>
            <a:spLocks noChangeArrowheads="1"/>
          </p:cNvSpPr>
          <p:nvPr/>
        </p:nvSpPr>
        <p:spPr bwMode="auto">
          <a:xfrm>
            <a:off x="6324600" y="4572000"/>
            <a:ext cx="2286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6147" name="Text Box 65"/>
          <p:cNvSpPr txBox="1">
            <a:spLocks noChangeArrowheads="1"/>
          </p:cNvSpPr>
          <p:nvPr/>
        </p:nvSpPr>
        <p:spPr bwMode="auto">
          <a:xfrm>
            <a:off x="5562600" y="1828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1</a:t>
            </a:r>
          </a:p>
        </p:txBody>
      </p:sp>
      <p:sp>
        <p:nvSpPr>
          <p:cNvPr id="46148" name="Text Box 66"/>
          <p:cNvSpPr txBox="1">
            <a:spLocks noChangeArrowheads="1"/>
          </p:cNvSpPr>
          <p:nvPr/>
        </p:nvSpPr>
        <p:spPr bwMode="auto">
          <a:xfrm>
            <a:off x="5791200" y="2362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2</a:t>
            </a:r>
          </a:p>
        </p:txBody>
      </p:sp>
      <p:sp>
        <p:nvSpPr>
          <p:cNvPr id="46149" name="Text Box 67"/>
          <p:cNvSpPr txBox="1">
            <a:spLocks noChangeArrowheads="1"/>
          </p:cNvSpPr>
          <p:nvPr/>
        </p:nvSpPr>
        <p:spPr bwMode="auto">
          <a:xfrm>
            <a:off x="6629400" y="4343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3</a:t>
            </a:r>
          </a:p>
        </p:txBody>
      </p:sp>
      <p:sp>
        <p:nvSpPr>
          <p:cNvPr id="46150" name="Text Box 68"/>
          <p:cNvSpPr txBox="1">
            <a:spLocks noChangeArrowheads="1"/>
          </p:cNvSpPr>
          <p:nvPr/>
        </p:nvSpPr>
        <p:spPr bwMode="auto">
          <a:xfrm>
            <a:off x="6324600" y="4572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4</a:t>
            </a:r>
          </a:p>
        </p:txBody>
      </p:sp>
      <p:sp>
        <p:nvSpPr>
          <p:cNvPr id="46151" name="Text Box 69"/>
          <p:cNvSpPr txBox="1">
            <a:spLocks noChangeArrowheads="1"/>
          </p:cNvSpPr>
          <p:nvPr/>
        </p:nvSpPr>
        <p:spPr bwMode="auto">
          <a:xfrm>
            <a:off x="5562600" y="5181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5</a:t>
            </a:r>
          </a:p>
        </p:txBody>
      </p:sp>
      <p:sp>
        <p:nvSpPr>
          <p:cNvPr id="46152" name="Line 71"/>
          <p:cNvSpPr>
            <a:spLocks noChangeShapeType="1"/>
          </p:cNvSpPr>
          <p:nvPr/>
        </p:nvSpPr>
        <p:spPr bwMode="auto">
          <a:xfrm>
            <a:off x="5867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615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053371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457200" y="188913"/>
            <a:ext cx="8229600" cy="576262"/>
          </a:xfrm>
        </p:spPr>
        <p:txBody>
          <a:bodyPr/>
          <a:lstStyle/>
          <a:p>
            <a:r>
              <a:rPr lang="en-US" altLang="zh-TW" dirty="0" smtClean="0">
                <a:solidFill>
                  <a:schemeClr val="accent1"/>
                </a:solidFill>
              </a:rPr>
              <a:t>Oblique Factor Rotation</a:t>
            </a:r>
            <a:endParaRPr lang="zh-TW" altLang="en-US" dirty="0" smtClean="0">
              <a:solidFill>
                <a:schemeClr val="accent1"/>
              </a:solidFill>
            </a:endParaRPr>
          </a:p>
        </p:txBody>
      </p:sp>
      <p:sp>
        <p:nvSpPr>
          <p:cNvPr id="4710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C50F988-1C00-4C58-9456-542890B3A9C1}" type="slidenum">
              <a:rPr kumimoji="0" lang="zh-TW" altLang="en-US" smtClean="0">
                <a:solidFill>
                  <a:srgbClr val="898989"/>
                </a:solidFill>
                <a:latin typeface="Calibri" pitchFamily="34" charset="0"/>
              </a:rPr>
              <a:pPr eaLnBrk="1" hangingPunct="1"/>
              <a:t>44</a:t>
            </a:fld>
            <a:endParaRPr kumimoji="0" lang="zh-TW" altLang="en-US" smtClean="0">
              <a:solidFill>
                <a:srgbClr val="898989"/>
              </a:solidFill>
              <a:latin typeface="Calibri" pitchFamily="34" charset="0"/>
            </a:endParaRPr>
          </a:p>
        </p:txBody>
      </p:sp>
      <p:sp>
        <p:nvSpPr>
          <p:cNvPr id="47108" name="Line 2"/>
          <p:cNvSpPr>
            <a:spLocks noChangeShapeType="1"/>
          </p:cNvSpPr>
          <p:nvPr/>
        </p:nvSpPr>
        <p:spPr bwMode="auto">
          <a:xfrm>
            <a:off x="4419600" y="1447800"/>
            <a:ext cx="0" cy="487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09" name="Line 3"/>
          <p:cNvSpPr>
            <a:spLocks noChangeShapeType="1"/>
          </p:cNvSpPr>
          <p:nvPr/>
        </p:nvSpPr>
        <p:spPr bwMode="auto">
          <a:xfrm>
            <a:off x="1981200" y="3962400"/>
            <a:ext cx="480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Text Box 4"/>
          <p:cNvSpPr txBox="1">
            <a:spLocks noChangeArrowheads="1"/>
          </p:cNvSpPr>
          <p:nvPr/>
        </p:nvSpPr>
        <p:spPr bwMode="auto">
          <a:xfrm>
            <a:off x="3505200" y="762000"/>
            <a:ext cx="15240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279F"/>
                </a:solidFill>
                <a:effectLst>
                  <a:outerShdw blurRad="38100" dist="38100" dir="2700000" algn="tl">
                    <a:srgbClr val="000000"/>
                  </a:outerShdw>
                </a:effectLst>
                <a:latin typeface="Tahoma" pitchFamily="34" charset="0"/>
                <a:ea typeface="新細明體" pitchFamily="18" charset="-120"/>
              </a:rPr>
              <a:t>Unrotated Factor II</a:t>
            </a:r>
          </a:p>
        </p:txBody>
      </p:sp>
      <p:sp>
        <p:nvSpPr>
          <p:cNvPr id="8" name="Text Box 5"/>
          <p:cNvSpPr txBox="1">
            <a:spLocks noChangeArrowheads="1"/>
          </p:cNvSpPr>
          <p:nvPr/>
        </p:nvSpPr>
        <p:spPr bwMode="auto">
          <a:xfrm>
            <a:off x="6858000" y="3505200"/>
            <a:ext cx="14478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00279F"/>
                </a:solidFill>
                <a:effectLst>
                  <a:outerShdw blurRad="38100" dist="38100" dir="2700000" algn="tl">
                    <a:srgbClr val="000000"/>
                  </a:outerShdw>
                </a:effectLst>
                <a:latin typeface="Tahoma" pitchFamily="34" charset="0"/>
                <a:ea typeface="新細明體" pitchFamily="18" charset="-120"/>
              </a:rPr>
              <a:t>Unrotated Factor I</a:t>
            </a:r>
          </a:p>
        </p:txBody>
      </p:sp>
      <p:sp>
        <p:nvSpPr>
          <p:cNvPr id="47112" name="Line 6"/>
          <p:cNvSpPr>
            <a:spLocks noChangeShapeType="1"/>
          </p:cNvSpPr>
          <p:nvPr/>
        </p:nvSpPr>
        <p:spPr bwMode="auto">
          <a:xfrm>
            <a:off x="4419600" y="3962400"/>
            <a:ext cx="266700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3" name="Line 7"/>
          <p:cNvSpPr>
            <a:spLocks noChangeShapeType="1"/>
          </p:cNvSpPr>
          <p:nvPr/>
        </p:nvSpPr>
        <p:spPr bwMode="auto">
          <a:xfrm flipV="1">
            <a:off x="4419600" y="1752600"/>
            <a:ext cx="1295400" cy="2209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 name="Text Box 8"/>
          <p:cNvSpPr txBox="1">
            <a:spLocks noChangeArrowheads="1"/>
          </p:cNvSpPr>
          <p:nvPr/>
        </p:nvSpPr>
        <p:spPr bwMode="auto">
          <a:xfrm>
            <a:off x="7162800" y="4648200"/>
            <a:ext cx="1295400" cy="915988"/>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990000"/>
                </a:solidFill>
                <a:effectLst>
                  <a:outerShdw blurRad="38100" dist="38100" dir="2700000" algn="tl">
                    <a:srgbClr val="000000"/>
                  </a:outerShdw>
                </a:effectLst>
                <a:latin typeface="Tahoma" pitchFamily="34" charset="0"/>
                <a:ea typeface="新細明體" pitchFamily="18" charset="-120"/>
              </a:rPr>
              <a:t>Oblique Rotation: Factor I</a:t>
            </a:r>
          </a:p>
        </p:txBody>
      </p:sp>
      <p:sp>
        <p:nvSpPr>
          <p:cNvPr id="12" name="Text Box 9"/>
          <p:cNvSpPr txBox="1">
            <a:spLocks noChangeArrowheads="1"/>
          </p:cNvSpPr>
          <p:nvPr/>
        </p:nvSpPr>
        <p:spPr bwMode="auto">
          <a:xfrm>
            <a:off x="4953000" y="1066800"/>
            <a:ext cx="28194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b="1">
                <a:solidFill>
                  <a:srgbClr val="990000"/>
                </a:solidFill>
                <a:effectLst>
                  <a:outerShdw blurRad="38100" dist="38100" dir="2700000" algn="tl">
                    <a:srgbClr val="000000"/>
                  </a:outerShdw>
                </a:effectLst>
                <a:latin typeface="Tahoma" pitchFamily="34" charset="0"/>
                <a:ea typeface="新細明體" pitchFamily="18" charset="-120"/>
              </a:rPr>
              <a:t>Orthogonal Rotation: Factor II</a:t>
            </a:r>
          </a:p>
        </p:txBody>
      </p:sp>
      <p:sp>
        <p:nvSpPr>
          <p:cNvPr id="47116" name="Arc 10"/>
          <p:cNvSpPr>
            <a:spLocks/>
          </p:cNvSpPr>
          <p:nvPr/>
        </p:nvSpPr>
        <p:spPr bwMode="auto">
          <a:xfrm>
            <a:off x="4419600" y="2667000"/>
            <a:ext cx="609600" cy="381000"/>
          </a:xfrm>
          <a:custGeom>
            <a:avLst/>
            <a:gdLst>
              <a:gd name="T0" fmla="*/ 0 w 21025"/>
              <a:gd name="T1" fmla="*/ 0 h 21600"/>
              <a:gd name="T2" fmla="*/ 2147483647 w 21025"/>
              <a:gd name="T3" fmla="*/ 1611659245 h 21600"/>
              <a:gd name="T4" fmla="*/ 0 w 21025"/>
              <a:gd name="T5" fmla="*/ 2090925601 h 21600"/>
              <a:gd name="T6" fmla="*/ 0 60000 65536"/>
              <a:gd name="T7" fmla="*/ 0 60000 65536"/>
              <a:gd name="T8" fmla="*/ 0 60000 65536"/>
              <a:gd name="T9" fmla="*/ 0 w 21025"/>
              <a:gd name="T10" fmla="*/ 0 h 21600"/>
              <a:gd name="T11" fmla="*/ 21025 w 21025"/>
              <a:gd name="T12" fmla="*/ 21600 h 21600"/>
            </a:gdLst>
            <a:ahLst/>
            <a:cxnLst>
              <a:cxn ang="T6">
                <a:pos x="T0" y="T1"/>
              </a:cxn>
              <a:cxn ang="T7">
                <a:pos x="T2" y="T3"/>
              </a:cxn>
              <a:cxn ang="T8">
                <a:pos x="T4" y="T5"/>
              </a:cxn>
            </a:cxnLst>
            <a:rect l="T9" t="T10" r="T11" b="T12"/>
            <a:pathLst>
              <a:path w="21025" h="21600" fill="none" extrusionOk="0">
                <a:moveTo>
                  <a:pt x="-1" y="0"/>
                </a:moveTo>
                <a:cubicBezTo>
                  <a:pt x="10022" y="0"/>
                  <a:pt x="18727" y="6893"/>
                  <a:pt x="21024" y="16649"/>
                </a:cubicBezTo>
              </a:path>
              <a:path w="21025" h="21600" stroke="0" extrusionOk="0">
                <a:moveTo>
                  <a:pt x="-1" y="0"/>
                </a:moveTo>
                <a:cubicBezTo>
                  <a:pt x="10022" y="0"/>
                  <a:pt x="18727" y="6893"/>
                  <a:pt x="21024" y="16649"/>
                </a:cubicBezTo>
                <a:lnTo>
                  <a:pt x="0" y="21600"/>
                </a:lnTo>
                <a:lnTo>
                  <a:pt x="-1" y="0"/>
                </a:lnTo>
                <a:close/>
              </a:path>
            </a:pathLst>
          </a:custGeom>
          <a:noFill/>
          <a:ln w="38100">
            <a:solidFill>
              <a:srgbClr val="8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7117" name="Arc 11"/>
          <p:cNvSpPr>
            <a:spLocks/>
          </p:cNvSpPr>
          <p:nvPr/>
        </p:nvSpPr>
        <p:spPr bwMode="auto">
          <a:xfrm flipV="1">
            <a:off x="5486400" y="3429000"/>
            <a:ext cx="417513" cy="1268413"/>
          </a:xfrm>
          <a:custGeom>
            <a:avLst/>
            <a:gdLst>
              <a:gd name="T0" fmla="*/ 1748107506 w 19387"/>
              <a:gd name="T1" fmla="*/ 0 h 20013"/>
              <a:gd name="T2" fmla="*/ 2147483647 w 19387"/>
              <a:gd name="T3" fmla="*/ 2147483647 h 20013"/>
              <a:gd name="T4" fmla="*/ 0 w 19387"/>
              <a:gd name="T5" fmla="*/ 2147483647 h 20013"/>
              <a:gd name="T6" fmla="*/ 0 60000 65536"/>
              <a:gd name="T7" fmla="*/ 0 60000 65536"/>
              <a:gd name="T8" fmla="*/ 0 60000 65536"/>
              <a:gd name="T9" fmla="*/ 0 w 19387"/>
              <a:gd name="T10" fmla="*/ 0 h 20013"/>
              <a:gd name="T11" fmla="*/ 19387 w 19387"/>
              <a:gd name="T12" fmla="*/ 20013 h 20013"/>
            </a:gdLst>
            <a:ahLst/>
            <a:cxnLst>
              <a:cxn ang="T6">
                <a:pos x="T0" y="T1"/>
              </a:cxn>
              <a:cxn ang="T7">
                <a:pos x="T2" y="T3"/>
              </a:cxn>
              <a:cxn ang="T8">
                <a:pos x="T4" y="T5"/>
              </a:cxn>
            </a:cxnLst>
            <a:rect l="T9" t="T10" r="T11" b="T12"/>
            <a:pathLst>
              <a:path w="19387" h="20013" fill="none" extrusionOk="0">
                <a:moveTo>
                  <a:pt x="8126" y="0"/>
                </a:moveTo>
                <a:cubicBezTo>
                  <a:pt x="13040" y="1995"/>
                  <a:pt x="17048" y="5728"/>
                  <a:pt x="19386" y="10489"/>
                </a:cubicBezTo>
              </a:path>
              <a:path w="19387" h="20013" stroke="0" extrusionOk="0">
                <a:moveTo>
                  <a:pt x="8126" y="0"/>
                </a:moveTo>
                <a:cubicBezTo>
                  <a:pt x="13040" y="1995"/>
                  <a:pt x="17048" y="5728"/>
                  <a:pt x="19386" y="10489"/>
                </a:cubicBezTo>
                <a:lnTo>
                  <a:pt x="0" y="20013"/>
                </a:lnTo>
                <a:lnTo>
                  <a:pt x="8126" y="0"/>
                </a:lnTo>
                <a:close/>
              </a:path>
            </a:pathLst>
          </a:custGeom>
          <a:noFill/>
          <a:ln w="38100">
            <a:solidFill>
              <a:srgbClr val="800000"/>
            </a:solidFill>
            <a:round/>
            <a:headEnd type="triangle" w="med" len="me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zh-TW" altLang="en-US"/>
          </a:p>
        </p:txBody>
      </p:sp>
      <p:sp>
        <p:nvSpPr>
          <p:cNvPr id="47118" name="Line 12"/>
          <p:cNvSpPr>
            <a:spLocks noChangeShapeType="1"/>
          </p:cNvSpPr>
          <p:nvPr/>
        </p:nvSpPr>
        <p:spPr bwMode="auto">
          <a:xfrm>
            <a:off x="41910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19" name="Line 13"/>
          <p:cNvSpPr>
            <a:spLocks noChangeShapeType="1"/>
          </p:cNvSpPr>
          <p:nvPr/>
        </p:nvSpPr>
        <p:spPr bwMode="auto">
          <a:xfrm>
            <a:off x="3733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0" name="Line 14"/>
          <p:cNvSpPr>
            <a:spLocks noChangeShapeType="1"/>
          </p:cNvSpPr>
          <p:nvPr/>
        </p:nvSpPr>
        <p:spPr bwMode="auto">
          <a:xfrm>
            <a:off x="4419600" y="40386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1" name="Line 15"/>
          <p:cNvSpPr>
            <a:spLocks noChangeShapeType="1"/>
          </p:cNvSpPr>
          <p:nvPr/>
        </p:nvSpPr>
        <p:spPr bwMode="auto">
          <a:xfrm>
            <a:off x="3200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2" name="Line 16"/>
          <p:cNvSpPr>
            <a:spLocks noChangeShapeType="1"/>
          </p:cNvSpPr>
          <p:nvPr/>
        </p:nvSpPr>
        <p:spPr bwMode="auto">
          <a:xfrm>
            <a:off x="51816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3" name="Line 17"/>
          <p:cNvSpPr>
            <a:spLocks noChangeShapeType="1"/>
          </p:cNvSpPr>
          <p:nvPr/>
        </p:nvSpPr>
        <p:spPr bwMode="auto">
          <a:xfrm>
            <a:off x="3505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4" name="Line 18"/>
          <p:cNvSpPr>
            <a:spLocks noChangeShapeType="1"/>
          </p:cNvSpPr>
          <p:nvPr/>
        </p:nvSpPr>
        <p:spPr bwMode="auto">
          <a:xfrm>
            <a:off x="5410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5" name="Line 19"/>
          <p:cNvSpPr>
            <a:spLocks noChangeShapeType="1"/>
          </p:cNvSpPr>
          <p:nvPr/>
        </p:nvSpPr>
        <p:spPr bwMode="auto">
          <a:xfrm>
            <a:off x="49530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6" name="Line 20"/>
          <p:cNvSpPr>
            <a:spLocks noChangeShapeType="1"/>
          </p:cNvSpPr>
          <p:nvPr/>
        </p:nvSpPr>
        <p:spPr bwMode="auto">
          <a:xfrm>
            <a:off x="3962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7" name="Line 21"/>
          <p:cNvSpPr>
            <a:spLocks noChangeShapeType="1"/>
          </p:cNvSpPr>
          <p:nvPr/>
        </p:nvSpPr>
        <p:spPr bwMode="auto">
          <a:xfrm>
            <a:off x="4724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8" name="Line 22"/>
          <p:cNvSpPr>
            <a:spLocks noChangeShapeType="1"/>
          </p:cNvSpPr>
          <p:nvPr/>
        </p:nvSpPr>
        <p:spPr bwMode="auto">
          <a:xfrm>
            <a:off x="60960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9" name="Line 23"/>
          <p:cNvSpPr>
            <a:spLocks noChangeShapeType="1"/>
          </p:cNvSpPr>
          <p:nvPr/>
        </p:nvSpPr>
        <p:spPr bwMode="auto">
          <a:xfrm>
            <a:off x="2438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0" name="Line 24"/>
          <p:cNvSpPr>
            <a:spLocks noChangeShapeType="1"/>
          </p:cNvSpPr>
          <p:nvPr/>
        </p:nvSpPr>
        <p:spPr bwMode="auto">
          <a:xfrm>
            <a:off x="2743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1" name="Line 25"/>
          <p:cNvSpPr>
            <a:spLocks noChangeShapeType="1"/>
          </p:cNvSpPr>
          <p:nvPr/>
        </p:nvSpPr>
        <p:spPr bwMode="auto">
          <a:xfrm>
            <a:off x="6553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2" name="Line 26"/>
          <p:cNvSpPr>
            <a:spLocks noChangeShapeType="1"/>
          </p:cNvSpPr>
          <p:nvPr/>
        </p:nvSpPr>
        <p:spPr bwMode="auto">
          <a:xfrm>
            <a:off x="2971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3" name="Line 27"/>
          <p:cNvSpPr>
            <a:spLocks noChangeShapeType="1"/>
          </p:cNvSpPr>
          <p:nvPr/>
        </p:nvSpPr>
        <p:spPr bwMode="auto">
          <a:xfrm>
            <a:off x="5638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4" name="Line 28"/>
          <p:cNvSpPr>
            <a:spLocks noChangeShapeType="1"/>
          </p:cNvSpPr>
          <p:nvPr/>
        </p:nvSpPr>
        <p:spPr bwMode="auto">
          <a:xfrm>
            <a:off x="2209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5" name="Line 29"/>
          <p:cNvSpPr>
            <a:spLocks noChangeShapeType="1"/>
          </p:cNvSpPr>
          <p:nvPr/>
        </p:nvSpPr>
        <p:spPr bwMode="auto">
          <a:xfrm>
            <a:off x="19812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6" name="Line 30"/>
          <p:cNvSpPr>
            <a:spLocks noChangeShapeType="1"/>
          </p:cNvSpPr>
          <p:nvPr/>
        </p:nvSpPr>
        <p:spPr bwMode="auto">
          <a:xfrm>
            <a:off x="63246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7" name="Line 31"/>
          <p:cNvSpPr>
            <a:spLocks noChangeShapeType="1"/>
          </p:cNvSpPr>
          <p:nvPr/>
        </p:nvSpPr>
        <p:spPr bwMode="auto">
          <a:xfrm>
            <a:off x="67818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8" name="Line 32"/>
          <p:cNvSpPr>
            <a:spLocks noChangeShapeType="1"/>
          </p:cNvSpPr>
          <p:nvPr/>
        </p:nvSpPr>
        <p:spPr bwMode="auto">
          <a:xfrm>
            <a:off x="4419600" y="41910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39" name="Line 33"/>
          <p:cNvSpPr>
            <a:spLocks noChangeShapeType="1"/>
          </p:cNvSpPr>
          <p:nvPr/>
        </p:nvSpPr>
        <p:spPr bwMode="auto">
          <a:xfrm>
            <a:off x="4419600" y="4419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0" name="Line 34"/>
          <p:cNvSpPr>
            <a:spLocks noChangeShapeType="1"/>
          </p:cNvSpPr>
          <p:nvPr/>
        </p:nvSpPr>
        <p:spPr bwMode="auto">
          <a:xfrm>
            <a:off x="4419600" y="4648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1" name="Line 35"/>
          <p:cNvSpPr>
            <a:spLocks noChangeShapeType="1"/>
          </p:cNvSpPr>
          <p:nvPr/>
        </p:nvSpPr>
        <p:spPr bwMode="auto">
          <a:xfrm>
            <a:off x="4419600" y="4876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2" name="Line 36"/>
          <p:cNvSpPr>
            <a:spLocks noChangeShapeType="1"/>
          </p:cNvSpPr>
          <p:nvPr/>
        </p:nvSpPr>
        <p:spPr bwMode="auto">
          <a:xfrm>
            <a:off x="4419600" y="5638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3" name="Line 37"/>
          <p:cNvSpPr>
            <a:spLocks noChangeShapeType="1"/>
          </p:cNvSpPr>
          <p:nvPr/>
        </p:nvSpPr>
        <p:spPr bwMode="auto">
          <a:xfrm>
            <a:off x="4419600" y="51054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4" name="Line 38"/>
          <p:cNvSpPr>
            <a:spLocks noChangeShapeType="1"/>
          </p:cNvSpPr>
          <p:nvPr/>
        </p:nvSpPr>
        <p:spPr bwMode="auto">
          <a:xfrm>
            <a:off x="4419600" y="5410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5" name="Line 39"/>
          <p:cNvSpPr>
            <a:spLocks noChangeShapeType="1"/>
          </p:cNvSpPr>
          <p:nvPr/>
        </p:nvSpPr>
        <p:spPr bwMode="auto">
          <a:xfrm>
            <a:off x="4419600" y="58674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6" name="Line 40"/>
          <p:cNvSpPr>
            <a:spLocks noChangeShapeType="1"/>
          </p:cNvSpPr>
          <p:nvPr/>
        </p:nvSpPr>
        <p:spPr bwMode="auto">
          <a:xfrm>
            <a:off x="4419600" y="60960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7" name="Line 41"/>
          <p:cNvSpPr>
            <a:spLocks noChangeShapeType="1"/>
          </p:cNvSpPr>
          <p:nvPr/>
        </p:nvSpPr>
        <p:spPr bwMode="auto">
          <a:xfrm>
            <a:off x="4419600" y="6324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8" name="Line 42"/>
          <p:cNvSpPr>
            <a:spLocks noChangeShapeType="1"/>
          </p:cNvSpPr>
          <p:nvPr/>
        </p:nvSpPr>
        <p:spPr bwMode="auto">
          <a:xfrm>
            <a:off x="4419600" y="3657600"/>
            <a:ext cx="2286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49" name="Line 43"/>
          <p:cNvSpPr>
            <a:spLocks noChangeShapeType="1"/>
          </p:cNvSpPr>
          <p:nvPr/>
        </p:nvSpPr>
        <p:spPr bwMode="auto">
          <a:xfrm>
            <a:off x="4419600" y="34290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0" name="Line 44"/>
          <p:cNvSpPr>
            <a:spLocks noChangeShapeType="1"/>
          </p:cNvSpPr>
          <p:nvPr/>
        </p:nvSpPr>
        <p:spPr bwMode="auto">
          <a:xfrm>
            <a:off x="4419600" y="32004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1" name="Line 45"/>
          <p:cNvSpPr>
            <a:spLocks noChangeShapeType="1"/>
          </p:cNvSpPr>
          <p:nvPr/>
        </p:nvSpPr>
        <p:spPr bwMode="auto">
          <a:xfrm>
            <a:off x="4419600" y="1447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2" name="Line 46"/>
          <p:cNvSpPr>
            <a:spLocks noChangeShapeType="1"/>
          </p:cNvSpPr>
          <p:nvPr/>
        </p:nvSpPr>
        <p:spPr bwMode="auto">
          <a:xfrm>
            <a:off x="4419600" y="1752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3" name="Line 47"/>
          <p:cNvSpPr>
            <a:spLocks noChangeShapeType="1"/>
          </p:cNvSpPr>
          <p:nvPr/>
        </p:nvSpPr>
        <p:spPr bwMode="auto">
          <a:xfrm>
            <a:off x="4419600" y="1981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4" name="Line 48"/>
          <p:cNvSpPr>
            <a:spLocks noChangeShapeType="1"/>
          </p:cNvSpPr>
          <p:nvPr/>
        </p:nvSpPr>
        <p:spPr bwMode="auto">
          <a:xfrm>
            <a:off x="4419600" y="21336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5" name="Line 49"/>
          <p:cNvSpPr>
            <a:spLocks noChangeShapeType="1"/>
          </p:cNvSpPr>
          <p:nvPr/>
        </p:nvSpPr>
        <p:spPr bwMode="auto">
          <a:xfrm>
            <a:off x="4419600" y="23622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6" name="Line 50"/>
          <p:cNvSpPr>
            <a:spLocks noChangeShapeType="1"/>
          </p:cNvSpPr>
          <p:nvPr/>
        </p:nvSpPr>
        <p:spPr bwMode="auto">
          <a:xfrm>
            <a:off x="4495800" y="2590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7" name="Line 51"/>
          <p:cNvSpPr>
            <a:spLocks noChangeShapeType="1"/>
          </p:cNvSpPr>
          <p:nvPr/>
        </p:nvSpPr>
        <p:spPr bwMode="auto">
          <a:xfrm>
            <a:off x="4419600" y="2971800"/>
            <a:ext cx="304800" cy="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58" name="Text Box 52"/>
          <p:cNvSpPr txBox="1">
            <a:spLocks noChangeArrowheads="1"/>
          </p:cNvSpPr>
          <p:nvPr/>
        </p:nvSpPr>
        <p:spPr bwMode="auto">
          <a:xfrm>
            <a:off x="1752600" y="4038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50000"/>
              </a:spcBef>
              <a:buFontTx/>
              <a:buNone/>
            </a:pPr>
            <a:r>
              <a:rPr lang="en-US" altLang="zh-TW" sz="1800" b="1">
                <a:solidFill>
                  <a:srgbClr val="00279F"/>
                </a:solidFill>
                <a:latin typeface="Arial" charset="0"/>
              </a:rPr>
              <a:t>-1.0	    -.50	       0</a:t>
            </a:r>
            <a:endParaRPr lang="en-US" altLang="zh-TW" sz="1800">
              <a:solidFill>
                <a:srgbClr val="00279F"/>
              </a:solidFill>
              <a:latin typeface="Arial" charset="0"/>
            </a:endParaRPr>
          </a:p>
        </p:txBody>
      </p:sp>
      <p:sp>
        <p:nvSpPr>
          <p:cNvPr id="47159" name="Text Box 53"/>
          <p:cNvSpPr txBox="1">
            <a:spLocks noChangeArrowheads="1"/>
          </p:cNvSpPr>
          <p:nvPr/>
        </p:nvSpPr>
        <p:spPr bwMode="auto">
          <a:xfrm>
            <a:off x="4495800" y="4038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spcBef>
                <a:spcPct val="50000"/>
              </a:spcBef>
              <a:buFontTx/>
              <a:buNone/>
            </a:pPr>
            <a:r>
              <a:rPr lang="en-US" altLang="zh-TW" sz="1800" b="1">
                <a:solidFill>
                  <a:srgbClr val="00279F"/>
                </a:solidFill>
                <a:latin typeface="Arial" charset="0"/>
              </a:rPr>
              <a:t>            +.50	  +1.0</a:t>
            </a:r>
          </a:p>
        </p:txBody>
      </p:sp>
      <p:sp>
        <p:nvSpPr>
          <p:cNvPr id="47160" name="Text Box 54"/>
          <p:cNvSpPr txBox="1">
            <a:spLocks noChangeArrowheads="1"/>
          </p:cNvSpPr>
          <p:nvPr/>
        </p:nvSpPr>
        <p:spPr bwMode="auto">
          <a:xfrm>
            <a:off x="3733800" y="4876800"/>
            <a:ext cx="7397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-.50</a:t>
            </a:r>
          </a:p>
          <a:p>
            <a:pPr algn="ctr">
              <a:spcBef>
                <a:spcPct val="50000"/>
              </a:spcBef>
              <a:buFontTx/>
              <a:buNone/>
            </a:pPr>
            <a:endParaRPr lang="en-US" altLang="zh-TW" sz="1800" b="1">
              <a:solidFill>
                <a:srgbClr val="00279F"/>
              </a:solidFill>
              <a:latin typeface="Arial" charset="0"/>
            </a:endParaRPr>
          </a:p>
          <a:p>
            <a:pPr algn="ctr">
              <a:spcBef>
                <a:spcPct val="50000"/>
              </a:spcBef>
              <a:buFontTx/>
              <a:buNone/>
            </a:pPr>
            <a:endParaRPr lang="en-US" altLang="zh-TW" sz="1800" b="1">
              <a:solidFill>
                <a:srgbClr val="00279F"/>
              </a:solidFill>
              <a:latin typeface="Arial" charset="0"/>
            </a:endParaRPr>
          </a:p>
          <a:p>
            <a:pPr algn="ctr">
              <a:spcBef>
                <a:spcPct val="50000"/>
              </a:spcBef>
              <a:buFontTx/>
              <a:buNone/>
            </a:pPr>
            <a:r>
              <a:rPr lang="en-US" altLang="zh-TW" sz="1800" b="1">
                <a:solidFill>
                  <a:srgbClr val="00279F"/>
                </a:solidFill>
                <a:latin typeface="Arial" charset="0"/>
              </a:rPr>
              <a:t>-1.0</a:t>
            </a:r>
            <a:endParaRPr lang="en-US" altLang="zh-TW" sz="1800">
              <a:solidFill>
                <a:srgbClr val="00279F"/>
              </a:solidFill>
              <a:latin typeface="Arial" charset="0"/>
            </a:endParaRPr>
          </a:p>
        </p:txBody>
      </p:sp>
      <p:sp>
        <p:nvSpPr>
          <p:cNvPr id="47161" name="Text Box 55"/>
          <p:cNvSpPr txBox="1">
            <a:spLocks noChangeArrowheads="1"/>
          </p:cNvSpPr>
          <p:nvPr/>
        </p:nvSpPr>
        <p:spPr bwMode="auto">
          <a:xfrm>
            <a:off x="3657600" y="1371600"/>
            <a:ext cx="6635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+1.0</a:t>
            </a:r>
          </a:p>
          <a:p>
            <a:pPr algn="ctr">
              <a:spcBef>
                <a:spcPct val="50000"/>
              </a:spcBef>
              <a:buFontTx/>
              <a:buNone/>
            </a:pPr>
            <a:endParaRPr lang="en-US" altLang="zh-TW" sz="1800" b="1">
              <a:solidFill>
                <a:srgbClr val="00279F"/>
              </a:solidFill>
              <a:latin typeface="Arial" charset="0"/>
            </a:endParaRPr>
          </a:p>
          <a:p>
            <a:pPr algn="ctr">
              <a:spcBef>
                <a:spcPct val="50000"/>
              </a:spcBef>
              <a:buFontTx/>
              <a:buNone/>
            </a:pPr>
            <a:endParaRPr lang="en-US" altLang="zh-TW" sz="1800" b="1">
              <a:solidFill>
                <a:srgbClr val="00279F"/>
              </a:solidFill>
              <a:latin typeface="Arial" charset="0"/>
            </a:endParaRPr>
          </a:p>
          <a:p>
            <a:pPr algn="ctr">
              <a:spcBef>
                <a:spcPct val="50000"/>
              </a:spcBef>
              <a:buFontTx/>
              <a:buNone/>
            </a:pPr>
            <a:r>
              <a:rPr lang="en-US" altLang="zh-TW" sz="1800" b="1">
                <a:solidFill>
                  <a:srgbClr val="00279F"/>
                </a:solidFill>
                <a:latin typeface="Arial" charset="0"/>
              </a:rPr>
              <a:t>+.50</a:t>
            </a:r>
            <a:endParaRPr lang="en-US" altLang="zh-TW" sz="1800">
              <a:solidFill>
                <a:srgbClr val="00279F"/>
              </a:solidFill>
              <a:latin typeface="Arial" charset="0"/>
            </a:endParaRPr>
          </a:p>
        </p:txBody>
      </p:sp>
      <p:sp>
        <p:nvSpPr>
          <p:cNvPr id="47162" name="AutoShape 56"/>
          <p:cNvSpPr>
            <a:spLocks noChangeArrowheads="1"/>
          </p:cNvSpPr>
          <p:nvPr/>
        </p:nvSpPr>
        <p:spPr bwMode="auto">
          <a:xfrm>
            <a:off x="5791200" y="25146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7163" name="AutoShape 57"/>
          <p:cNvSpPr>
            <a:spLocks noChangeArrowheads="1"/>
          </p:cNvSpPr>
          <p:nvPr/>
        </p:nvSpPr>
        <p:spPr bwMode="auto">
          <a:xfrm>
            <a:off x="5715000" y="51054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7164" name="AutoShape 58"/>
          <p:cNvSpPr>
            <a:spLocks noChangeArrowheads="1"/>
          </p:cNvSpPr>
          <p:nvPr/>
        </p:nvSpPr>
        <p:spPr bwMode="auto">
          <a:xfrm>
            <a:off x="5562600" y="22860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7165" name="AutoShape 59"/>
          <p:cNvSpPr>
            <a:spLocks noChangeArrowheads="1"/>
          </p:cNvSpPr>
          <p:nvPr/>
        </p:nvSpPr>
        <p:spPr bwMode="auto">
          <a:xfrm>
            <a:off x="6553200" y="44196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7166" name="AutoShape 60"/>
          <p:cNvSpPr>
            <a:spLocks noChangeArrowheads="1"/>
          </p:cNvSpPr>
          <p:nvPr/>
        </p:nvSpPr>
        <p:spPr bwMode="auto">
          <a:xfrm>
            <a:off x="6324600" y="4648200"/>
            <a:ext cx="152400" cy="152400"/>
          </a:xfrm>
          <a:prstGeom prst="flowChartConnector">
            <a:avLst/>
          </a:prstGeom>
          <a:solidFill>
            <a:schemeClr val="accent1"/>
          </a:solidFill>
          <a:ln w="12699">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47167" name="Text Box 61"/>
          <p:cNvSpPr txBox="1">
            <a:spLocks noChangeArrowheads="1"/>
          </p:cNvSpPr>
          <p:nvPr/>
        </p:nvSpPr>
        <p:spPr bwMode="auto">
          <a:xfrm>
            <a:off x="5562600" y="1981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1</a:t>
            </a:r>
          </a:p>
        </p:txBody>
      </p:sp>
      <p:sp>
        <p:nvSpPr>
          <p:cNvPr id="47168" name="Text Box 62"/>
          <p:cNvSpPr txBox="1">
            <a:spLocks noChangeArrowheads="1"/>
          </p:cNvSpPr>
          <p:nvPr/>
        </p:nvSpPr>
        <p:spPr bwMode="auto">
          <a:xfrm>
            <a:off x="5867400" y="2514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2</a:t>
            </a:r>
          </a:p>
        </p:txBody>
      </p:sp>
      <p:sp>
        <p:nvSpPr>
          <p:cNvPr id="47169" name="Text Box 63"/>
          <p:cNvSpPr txBox="1">
            <a:spLocks noChangeArrowheads="1"/>
          </p:cNvSpPr>
          <p:nvPr/>
        </p:nvSpPr>
        <p:spPr bwMode="auto">
          <a:xfrm>
            <a:off x="6629400" y="4343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3</a:t>
            </a:r>
          </a:p>
        </p:txBody>
      </p:sp>
      <p:sp>
        <p:nvSpPr>
          <p:cNvPr id="47170" name="Text Box 64"/>
          <p:cNvSpPr txBox="1">
            <a:spLocks noChangeArrowheads="1"/>
          </p:cNvSpPr>
          <p:nvPr/>
        </p:nvSpPr>
        <p:spPr bwMode="auto">
          <a:xfrm>
            <a:off x="6324600" y="4648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4</a:t>
            </a:r>
          </a:p>
        </p:txBody>
      </p:sp>
      <p:sp>
        <p:nvSpPr>
          <p:cNvPr id="47171" name="Text Box 65"/>
          <p:cNvSpPr txBox="1">
            <a:spLocks noChangeArrowheads="1"/>
          </p:cNvSpPr>
          <p:nvPr/>
        </p:nvSpPr>
        <p:spPr bwMode="auto">
          <a:xfrm>
            <a:off x="5715000" y="5181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50000"/>
              </a:spcBef>
              <a:buFontTx/>
              <a:buNone/>
            </a:pPr>
            <a:r>
              <a:rPr lang="en-US" altLang="zh-TW" sz="1800" b="1">
                <a:solidFill>
                  <a:srgbClr val="00279F"/>
                </a:solidFill>
                <a:latin typeface="Arial" charset="0"/>
              </a:rPr>
              <a:t>V</a:t>
            </a:r>
            <a:r>
              <a:rPr lang="en-US" altLang="zh-TW" sz="1800" b="1" baseline="-25000">
                <a:solidFill>
                  <a:srgbClr val="00279F"/>
                </a:solidFill>
                <a:latin typeface="Arial" charset="0"/>
              </a:rPr>
              <a:t>5</a:t>
            </a:r>
          </a:p>
        </p:txBody>
      </p:sp>
      <p:sp>
        <p:nvSpPr>
          <p:cNvPr id="47172" name="Line 67"/>
          <p:cNvSpPr>
            <a:spLocks noChangeShapeType="1"/>
          </p:cNvSpPr>
          <p:nvPr/>
        </p:nvSpPr>
        <p:spPr bwMode="auto">
          <a:xfrm>
            <a:off x="4419600" y="4038600"/>
            <a:ext cx="2514600" cy="1447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0" name="Text Box 68"/>
          <p:cNvSpPr txBox="1">
            <a:spLocks noChangeArrowheads="1"/>
          </p:cNvSpPr>
          <p:nvPr/>
        </p:nvSpPr>
        <p:spPr bwMode="auto">
          <a:xfrm>
            <a:off x="6324600" y="5562600"/>
            <a:ext cx="2438400" cy="641350"/>
          </a:xfrm>
          <a:prstGeom prst="rect">
            <a:avLst/>
          </a:prstGeom>
          <a:noFill/>
          <a:ln w="12699">
            <a:noFill/>
            <a:miter lim="800000"/>
            <a:headEnd/>
            <a:tailEnd/>
          </a:ln>
          <a:effectLst/>
        </p:spPr>
        <p:txBody>
          <a:bodyPr>
            <a:spAutoFit/>
          </a:bodyPr>
          <a:lstStyle/>
          <a:p>
            <a:pPr algn="ctr" eaLnBrk="0" hangingPunct="0">
              <a:spcBef>
                <a:spcPct val="50000"/>
              </a:spcBef>
              <a:defRPr/>
            </a:pPr>
            <a:r>
              <a:rPr lang="en-US" b="1">
                <a:solidFill>
                  <a:srgbClr val="990000"/>
                </a:solidFill>
                <a:effectLst>
                  <a:outerShdw blurRad="38100" dist="38100" dir="2700000" algn="tl">
                    <a:srgbClr val="000000"/>
                  </a:outerShdw>
                </a:effectLst>
                <a:latin typeface="Tahoma" pitchFamily="34" charset="0"/>
                <a:ea typeface="新細明體" pitchFamily="18" charset="-120"/>
              </a:rPr>
              <a:t>Orthogonal Rotation: Factor I</a:t>
            </a:r>
          </a:p>
        </p:txBody>
      </p:sp>
      <p:sp>
        <p:nvSpPr>
          <p:cNvPr id="47174" name="Line 69"/>
          <p:cNvSpPr>
            <a:spLocks noChangeShapeType="1"/>
          </p:cNvSpPr>
          <p:nvPr/>
        </p:nvSpPr>
        <p:spPr bwMode="auto">
          <a:xfrm flipV="1">
            <a:off x="4495800" y="2057400"/>
            <a:ext cx="167640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2" name="Text Box 70"/>
          <p:cNvSpPr txBox="1">
            <a:spLocks noChangeArrowheads="1"/>
          </p:cNvSpPr>
          <p:nvPr/>
        </p:nvSpPr>
        <p:spPr bwMode="auto">
          <a:xfrm>
            <a:off x="6172200" y="1905000"/>
            <a:ext cx="2362200" cy="641350"/>
          </a:xfrm>
          <a:prstGeom prst="rect">
            <a:avLst/>
          </a:prstGeom>
          <a:noFill/>
          <a:ln w="12699">
            <a:noFill/>
            <a:miter lim="800000"/>
            <a:headEnd/>
            <a:tailEnd/>
          </a:ln>
          <a:effectLst/>
        </p:spPr>
        <p:txBody>
          <a:bodyPr>
            <a:spAutoFit/>
          </a:bodyPr>
          <a:lstStyle/>
          <a:p>
            <a:pPr algn="ctr" eaLnBrk="0" hangingPunct="0">
              <a:spcBef>
                <a:spcPct val="50000"/>
              </a:spcBef>
              <a:defRPr/>
            </a:pPr>
            <a:r>
              <a:rPr lang="en-US" b="1">
                <a:solidFill>
                  <a:srgbClr val="990000"/>
                </a:solidFill>
                <a:effectLst>
                  <a:outerShdw blurRad="38100" dist="38100" dir="2700000" algn="tl">
                    <a:srgbClr val="000000"/>
                  </a:outerShdw>
                </a:effectLst>
                <a:latin typeface="Tahoma" pitchFamily="34" charset="0"/>
                <a:ea typeface="新細明體" pitchFamily="18" charset="-120"/>
              </a:rPr>
              <a:t>Oblique Rotation: Factor II</a:t>
            </a:r>
          </a:p>
        </p:txBody>
      </p:sp>
      <p:sp>
        <p:nvSpPr>
          <p:cNvPr id="47176" name="Line 71"/>
          <p:cNvSpPr>
            <a:spLocks noChangeShapeType="1"/>
          </p:cNvSpPr>
          <p:nvPr/>
        </p:nvSpPr>
        <p:spPr bwMode="auto">
          <a:xfrm>
            <a:off x="5867400" y="3733800"/>
            <a:ext cx="0" cy="228600"/>
          </a:xfrm>
          <a:prstGeom prst="line">
            <a:avLst/>
          </a:prstGeom>
          <a:noFill/>
          <a:ln w="12699">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7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828963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en-US" altLang="zh-TW" dirty="0" smtClean="0">
                <a:solidFill>
                  <a:schemeClr val="accent1"/>
                </a:solidFill>
              </a:rPr>
              <a:t>Orthogonal Rotation Methods</a:t>
            </a:r>
            <a:endParaRPr lang="zh-TW" altLang="en-US" dirty="0" smtClean="0">
              <a:solidFill>
                <a:schemeClr val="accent1"/>
              </a:solidFill>
            </a:endParaRPr>
          </a:p>
        </p:txBody>
      </p:sp>
      <p:sp>
        <p:nvSpPr>
          <p:cNvPr id="48131" name="內容版面配置區 2"/>
          <p:cNvSpPr>
            <a:spLocks noGrp="1"/>
          </p:cNvSpPr>
          <p:nvPr>
            <p:ph idx="1"/>
          </p:nvPr>
        </p:nvSpPr>
        <p:spPr/>
        <p:txBody>
          <a:bodyPr/>
          <a:lstStyle/>
          <a:p>
            <a:r>
              <a:rPr lang="en-US" altLang="zh-TW" smtClean="0"/>
              <a:t>Quartimax  (simplify rows)</a:t>
            </a:r>
          </a:p>
          <a:p>
            <a:endParaRPr lang="en-US" altLang="zh-TW" smtClean="0"/>
          </a:p>
          <a:p>
            <a:r>
              <a:rPr lang="en-US" altLang="zh-TW" smtClean="0"/>
              <a:t>Varimax  (simplify columns)</a:t>
            </a:r>
          </a:p>
          <a:p>
            <a:endParaRPr lang="en-US" altLang="zh-TW" smtClean="0"/>
          </a:p>
          <a:p>
            <a:r>
              <a:rPr lang="en-US" altLang="zh-TW" smtClean="0"/>
              <a:t>Equimax  (combination)</a:t>
            </a:r>
          </a:p>
          <a:p>
            <a:endParaRPr lang="zh-TW" altLang="en-US" smtClean="0"/>
          </a:p>
        </p:txBody>
      </p:sp>
      <p:sp>
        <p:nvSpPr>
          <p:cNvPr id="481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A5733E9-3AD4-4F04-9B71-7EEE4F6F2794}" type="slidenum">
              <a:rPr kumimoji="0" lang="zh-TW" altLang="en-US" smtClean="0">
                <a:solidFill>
                  <a:srgbClr val="898989"/>
                </a:solidFill>
                <a:latin typeface="Calibri" pitchFamily="34" charset="0"/>
              </a:rPr>
              <a:pPr eaLnBrk="1" hangingPunct="1"/>
              <a:t>45</a:t>
            </a:fld>
            <a:endParaRPr kumimoji="0" lang="zh-TW" altLang="en-US" smtClean="0">
              <a:solidFill>
                <a:srgbClr val="898989"/>
              </a:solidFill>
              <a:latin typeface="Calibri" pitchFamily="34" charset="0"/>
            </a:endParaRPr>
          </a:p>
        </p:txBody>
      </p:sp>
      <p:sp>
        <p:nvSpPr>
          <p:cNvPr id="4813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405869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457200" y="188913"/>
            <a:ext cx="8229600" cy="503237"/>
          </a:xfrm>
        </p:spPr>
        <p:txBody>
          <a:bodyPr/>
          <a:lstStyle/>
          <a:p>
            <a:r>
              <a:rPr lang="en-US" altLang="zh-TW" sz="4000" smtClean="0">
                <a:solidFill>
                  <a:srgbClr val="FF0000"/>
                </a:solidFill>
              </a:rPr>
              <a:t>Rules of Thumb 3–4 </a:t>
            </a:r>
            <a:endParaRPr lang="zh-TW" altLang="en-US" sz="4000" smtClean="0">
              <a:solidFill>
                <a:srgbClr val="FF0000"/>
              </a:solidFill>
            </a:endParaRPr>
          </a:p>
        </p:txBody>
      </p:sp>
      <p:sp>
        <p:nvSpPr>
          <p:cNvPr id="49155" name="內容版面配置區 2"/>
          <p:cNvSpPr>
            <a:spLocks noGrp="1"/>
          </p:cNvSpPr>
          <p:nvPr>
            <p:ph idx="1"/>
          </p:nvPr>
        </p:nvSpPr>
        <p:spPr>
          <a:xfrm>
            <a:off x="457200" y="765175"/>
            <a:ext cx="8435975" cy="5759450"/>
          </a:xfrm>
        </p:spPr>
        <p:txBody>
          <a:bodyPr/>
          <a:lstStyle/>
          <a:p>
            <a:pPr algn="ctr">
              <a:spcBef>
                <a:spcPct val="0"/>
              </a:spcBef>
              <a:buFont typeface="Arial" charset="0"/>
              <a:buNone/>
            </a:pPr>
            <a:r>
              <a:rPr lang="en-US" altLang="zh-TW" b="1" smtClean="0">
                <a:solidFill>
                  <a:srgbClr val="FF0000"/>
                </a:solidFill>
              </a:rPr>
              <a:t>Choosing Factor Rotation Methods</a:t>
            </a:r>
          </a:p>
          <a:p>
            <a:pPr>
              <a:spcBef>
                <a:spcPct val="0"/>
              </a:spcBef>
            </a:pPr>
            <a:r>
              <a:rPr lang="en-US" altLang="zh-TW" smtClean="0">
                <a:solidFill>
                  <a:srgbClr val="FF0000"/>
                </a:solidFill>
              </a:rPr>
              <a:t>Orthogonal rotation methods</a:t>
            </a:r>
          </a:p>
          <a:p>
            <a:pPr lvl="1">
              <a:spcBef>
                <a:spcPct val="0"/>
              </a:spcBef>
            </a:pPr>
            <a:r>
              <a:rPr lang="en-US" altLang="zh-TW" smtClean="0"/>
              <a:t>are the </a:t>
            </a:r>
            <a:r>
              <a:rPr lang="en-US" altLang="zh-TW" smtClean="0">
                <a:solidFill>
                  <a:srgbClr val="FF0000"/>
                </a:solidFill>
              </a:rPr>
              <a:t>most widely used rotational methods</a:t>
            </a:r>
            <a:r>
              <a:rPr lang="en-US" altLang="zh-TW" smtClean="0"/>
              <a:t>.       </a:t>
            </a:r>
          </a:p>
          <a:p>
            <a:pPr lvl="1">
              <a:spcBef>
                <a:spcPct val="0"/>
              </a:spcBef>
            </a:pPr>
            <a:r>
              <a:rPr lang="en-US" altLang="zh-TW" smtClean="0"/>
              <a:t>are The preferred method when the research goal is </a:t>
            </a:r>
            <a:r>
              <a:rPr lang="en-US" altLang="zh-TW" smtClean="0">
                <a:solidFill>
                  <a:srgbClr val="FF0000"/>
                </a:solidFill>
              </a:rPr>
              <a:t>data reduction </a:t>
            </a:r>
            <a:r>
              <a:rPr lang="en-US" altLang="zh-TW" smtClean="0"/>
              <a:t>to either a smaller number of variables or a set of uncorrelated measures for subsequent use in other multivariate techniques.</a:t>
            </a:r>
          </a:p>
          <a:p>
            <a:pPr>
              <a:spcBef>
                <a:spcPct val="0"/>
              </a:spcBef>
            </a:pPr>
            <a:r>
              <a:rPr lang="en-US" altLang="zh-TW" smtClean="0"/>
              <a:t>Oblique rotation methods</a:t>
            </a:r>
          </a:p>
          <a:p>
            <a:pPr lvl="1">
              <a:spcBef>
                <a:spcPct val="0"/>
              </a:spcBef>
            </a:pPr>
            <a:r>
              <a:rPr lang="en-US" altLang="zh-TW" smtClean="0"/>
              <a:t>best suited to the goal of obtaining several </a:t>
            </a:r>
            <a:r>
              <a:rPr lang="en-US" altLang="zh-TW" smtClean="0">
                <a:solidFill>
                  <a:srgbClr val="FF0000"/>
                </a:solidFill>
              </a:rPr>
              <a:t>theoretically meaningful factors or constructs </a:t>
            </a:r>
            <a:r>
              <a:rPr lang="en-US" altLang="zh-TW" smtClean="0"/>
              <a:t>because, realistically, very few constructs in the “real world” are uncorrelated</a:t>
            </a:r>
            <a:endParaRPr lang="zh-TW" altLang="en-US" smtClean="0"/>
          </a:p>
        </p:txBody>
      </p:sp>
      <p:sp>
        <p:nvSpPr>
          <p:cNvPr id="4915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0095558-6CE0-4C54-B821-A5B4C8374AC1}" type="slidenum">
              <a:rPr kumimoji="0" lang="zh-TW" altLang="en-US" smtClean="0">
                <a:solidFill>
                  <a:srgbClr val="898989"/>
                </a:solidFill>
                <a:latin typeface="Calibri" pitchFamily="34" charset="0"/>
              </a:rPr>
              <a:pPr eaLnBrk="1" hangingPunct="1"/>
              <a:t>46</a:t>
            </a:fld>
            <a:endParaRPr kumimoji="0" lang="zh-TW" altLang="en-US" smtClean="0">
              <a:solidFill>
                <a:srgbClr val="898989"/>
              </a:solidFill>
              <a:latin typeface="Calibri" pitchFamily="34" charset="0"/>
            </a:endParaRPr>
          </a:p>
        </p:txBody>
      </p:sp>
      <p:sp>
        <p:nvSpPr>
          <p:cNvPr id="4915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327072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457200" y="274638"/>
            <a:ext cx="8147050" cy="1143000"/>
          </a:xfrm>
        </p:spPr>
        <p:txBody>
          <a:bodyPr/>
          <a:lstStyle/>
          <a:p>
            <a:r>
              <a:rPr lang="en-US" altLang="zh-TW" sz="4000" dirty="0" smtClean="0">
                <a:solidFill>
                  <a:schemeClr val="accent1"/>
                </a:solidFill>
              </a:rPr>
              <a:t>Which Factor Loadings Are Significant?</a:t>
            </a:r>
            <a:endParaRPr lang="zh-TW" altLang="en-US" sz="4000" dirty="0" smtClean="0">
              <a:solidFill>
                <a:schemeClr val="accent1"/>
              </a:solidFill>
            </a:endParaRPr>
          </a:p>
        </p:txBody>
      </p:sp>
      <p:sp>
        <p:nvSpPr>
          <p:cNvPr id="50179" name="內容版面配置區 2"/>
          <p:cNvSpPr>
            <a:spLocks noGrp="1"/>
          </p:cNvSpPr>
          <p:nvPr>
            <p:ph idx="1"/>
          </p:nvPr>
        </p:nvSpPr>
        <p:spPr/>
        <p:txBody>
          <a:bodyPr/>
          <a:lstStyle/>
          <a:p>
            <a:r>
              <a:rPr lang="en-US" altLang="zh-TW" smtClean="0"/>
              <a:t>Customary Criteria  =  Practical Significance.</a:t>
            </a:r>
          </a:p>
          <a:p>
            <a:r>
              <a:rPr lang="en-US" altLang="zh-TW" smtClean="0">
                <a:solidFill>
                  <a:srgbClr val="FF0000"/>
                </a:solidFill>
              </a:rPr>
              <a:t>Sample Size</a:t>
            </a:r>
            <a:r>
              <a:rPr lang="en-US" altLang="zh-TW" smtClean="0"/>
              <a:t> &amp; Statistical Significance.</a:t>
            </a:r>
          </a:p>
          <a:p>
            <a:r>
              <a:rPr lang="en-US" altLang="zh-TW" smtClean="0"/>
              <a:t>Number of Factors  (    = &gt;) and/or </a:t>
            </a:r>
            <a:br>
              <a:rPr lang="en-US" altLang="zh-TW" smtClean="0"/>
            </a:br>
            <a:r>
              <a:rPr lang="en-US" altLang="zh-TW" smtClean="0"/>
              <a:t>Variables (     = &lt;) .</a:t>
            </a:r>
            <a:endParaRPr lang="zh-TW" altLang="en-US" smtClean="0"/>
          </a:p>
        </p:txBody>
      </p:sp>
      <p:sp>
        <p:nvSpPr>
          <p:cNvPr id="501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5130C9A-13A9-48F7-82AC-CD617A73D4E1}" type="slidenum">
              <a:rPr kumimoji="0" lang="zh-TW" altLang="en-US" smtClean="0">
                <a:solidFill>
                  <a:srgbClr val="898989"/>
                </a:solidFill>
                <a:latin typeface="Calibri" pitchFamily="34" charset="0"/>
              </a:rPr>
              <a:pPr eaLnBrk="1" hangingPunct="1"/>
              <a:t>47</a:t>
            </a:fld>
            <a:endParaRPr kumimoji="0" lang="zh-TW" altLang="en-US" smtClean="0">
              <a:solidFill>
                <a:srgbClr val="898989"/>
              </a:solidFill>
              <a:latin typeface="Calibri" pitchFamily="34" charset="0"/>
            </a:endParaRPr>
          </a:p>
        </p:txBody>
      </p:sp>
      <p:sp>
        <p:nvSpPr>
          <p:cNvPr id="50181" name="AutoShape 4"/>
          <p:cNvSpPr>
            <a:spLocks noChangeArrowheads="1"/>
          </p:cNvSpPr>
          <p:nvPr/>
        </p:nvSpPr>
        <p:spPr bwMode="auto">
          <a:xfrm>
            <a:off x="4284663" y="2924175"/>
            <a:ext cx="228600" cy="304800"/>
          </a:xfrm>
          <a:prstGeom prst="upArrow">
            <a:avLst>
              <a:gd name="adj1" fmla="val 38889"/>
              <a:gd name="adj2" fmla="val 38889"/>
            </a:avLst>
          </a:prstGeom>
          <a:solidFill>
            <a:schemeClr val="accent1"/>
          </a:solidFill>
          <a:ln w="12699">
            <a:solidFill>
              <a:schemeClr val="tx1"/>
            </a:solidFill>
            <a:miter lim="800000"/>
            <a:headEnd/>
            <a:tailEnd/>
          </a:ln>
        </p:spPr>
        <p:txBody>
          <a:bodyPr vert="eaVert"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50182" name="AutoShape 4"/>
          <p:cNvSpPr>
            <a:spLocks noChangeArrowheads="1"/>
          </p:cNvSpPr>
          <p:nvPr/>
        </p:nvSpPr>
        <p:spPr bwMode="auto">
          <a:xfrm>
            <a:off x="2700338" y="3429000"/>
            <a:ext cx="228600" cy="304800"/>
          </a:xfrm>
          <a:prstGeom prst="upArrow">
            <a:avLst>
              <a:gd name="adj1" fmla="val 38889"/>
              <a:gd name="adj2" fmla="val 38889"/>
            </a:avLst>
          </a:prstGeom>
          <a:solidFill>
            <a:schemeClr val="accent1"/>
          </a:solidFill>
          <a:ln w="12699">
            <a:solidFill>
              <a:schemeClr val="tx1"/>
            </a:solidFill>
            <a:miter lim="800000"/>
            <a:headEnd/>
            <a:tailEnd/>
          </a:ln>
        </p:spPr>
        <p:txBody>
          <a:bodyPr vert="eaVert"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5018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634187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a:xfrm>
            <a:off x="457200" y="71438"/>
            <a:ext cx="8229600" cy="1196975"/>
          </a:xfrm>
        </p:spPr>
        <p:txBody>
          <a:bodyPr/>
          <a:lstStyle/>
          <a:p>
            <a:pPr>
              <a:defRPr/>
            </a:pPr>
            <a:r>
              <a:rPr lang="en-US" altLang="zh-TW" sz="3600" dirty="0" smtClean="0">
                <a:solidFill>
                  <a:schemeClr val="accent1"/>
                </a:solidFill>
              </a:rPr>
              <a:t>Guidelines for Identifying Significant </a:t>
            </a:r>
            <a:r>
              <a:rPr lang="en-US" altLang="zh-TW" sz="3600" dirty="0" smtClean="0"/>
              <a:t/>
            </a:r>
            <a:br>
              <a:rPr lang="en-US" altLang="zh-TW" sz="3600" dirty="0" smtClean="0"/>
            </a:br>
            <a:r>
              <a:rPr lang="en-US" altLang="zh-TW" sz="3600" dirty="0" smtClean="0">
                <a:solidFill>
                  <a:schemeClr val="accent6">
                    <a:lumMod val="75000"/>
                  </a:schemeClr>
                </a:solidFill>
              </a:rPr>
              <a:t>Factor Loadings</a:t>
            </a:r>
            <a:r>
              <a:rPr lang="en-US" altLang="zh-TW" sz="3600" dirty="0" smtClean="0"/>
              <a:t> </a:t>
            </a:r>
            <a:r>
              <a:rPr lang="en-US" altLang="zh-TW" sz="3600" dirty="0" smtClean="0">
                <a:solidFill>
                  <a:schemeClr val="accent1"/>
                </a:solidFill>
              </a:rPr>
              <a:t>Based on </a:t>
            </a:r>
            <a:r>
              <a:rPr lang="en-US" altLang="zh-TW" sz="3600" dirty="0" smtClean="0">
                <a:solidFill>
                  <a:srgbClr val="FF0000"/>
                </a:solidFill>
              </a:rPr>
              <a:t>Sample Size</a:t>
            </a:r>
            <a:endParaRPr lang="zh-TW" altLang="en-US" sz="3600" dirty="0" smtClean="0">
              <a:solidFill>
                <a:srgbClr val="FF0000"/>
              </a:solidFill>
            </a:endParaRPr>
          </a:p>
        </p:txBody>
      </p:sp>
      <p:sp>
        <p:nvSpPr>
          <p:cNvPr id="5120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11131A6-F289-46AF-BAEE-3EB8DEDBC367}" type="slidenum">
              <a:rPr kumimoji="0" lang="zh-TW" altLang="en-US" smtClean="0">
                <a:solidFill>
                  <a:srgbClr val="898989"/>
                </a:solidFill>
                <a:latin typeface="Calibri" pitchFamily="34" charset="0"/>
              </a:rPr>
              <a:pPr eaLnBrk="1" hangingPunct="1"/>
              <a:t>48</a:t>
            </a:fld>
            <a:endParaRPr kumimoji="0" lang="zh-TW" altLang="en-US" smtClean="0">
              <a:solidFill>
                <a:srgbClr val="898989"/>
              </a:solidFill>
              <a:latin typeface="Calibri" pitchFamily="34" charset="0"/>
            </a:endParaRPr>
          </a:p>
        </p:txBody>
      </p:sp>
      <p:sp>
        <p:nvSpPr>
          <p:cNvPr id="5" name="Text Box 2"/>
          <p:cNvSpPr txBox="1">
            <a:spLocks noChangeArrowheads="1"/>
          </p:cNvSpPr>
          <p:nvPr/>
        </p:nvSpPr>
        <p:spPr bwMode="auto">
          <a:xfrm>
            <a:off x="838200" y="1371600"/>
            <a:ext cx="7010400" cy="701675"/>
          </a:xfrm>
          <a:prstGeom prst="rect">
            <a:avLst/>
          </a:prstGeom>
          <a:noFill/>
          <a:ln w="9525">
            <a:noFill/>
            <a:miter lim="800000"/>
            <a:headEnd/>
            <a:tailEnd/>
          </a:ln>
          <a:effectLst/>
        </p:spPr>
        <p:txBody>
          <a:bodyPr>
            <a:spAutoFit/>
          </a:bodyPr>
          <a:lstStyle/>
          <a:p>
            <a:pPr eaLnBrk="0" hangingPunct="0">
              <a:spcBef>
                <a:spcPct val="50000"/>
              </a:spcBef>
              <a:defRPr/>
            </a:pPr>
            <a:r>
              <a:rPr lang="en-US" altLang="zh-TW" sz="2000" dirty="0">
                <a:solidFill>
                  <a:srgbClr val="00279F"/>
                </a:solidFill>
                <a:effectLst>
                  <a:outerShdw blurRad="38100" dist="38100" dir="2700000" algn="tl">
                    <a:srgbClr val="000000"/>
                  </a:outerShdw>
                </a:effectLst>
                <a:latin typeface="Tahoma" pitchFamily="34" charset="0"/>
                <a:ea typeface="新細明體" pitchFamily="18" charset="-120"/>
              </a:rPr>
              <a:t>Factor Loading			Sample Size Needed 					  for Significance</a:t>
            </a:r>
            <a:r>
              <a:rPr lang="en-US" altLang="zh-TW" sz="2000" dirty="0">
                <a:effectLst>
                  <a:outerShdw blurRad="38100" dist="38100" dir="2700000" algn="tl">
                    <a:srgbClr val="000000"/>
                  </a:outerShdw>
                </a:effectLst>
                <a:latin typeface="Tahoma" pitchFamily="34" charset="0"/>
                <a:ea typeface="新細明體" pitchFamily="18" charset="-120"/>
              </a:rPr>
              <a:t>*</a:t>
            </a:r>
            <a:endParaRPr lang="en-US" altLang="zh-TW" sz="2000" baseline="30000" dirty="0">
              <a:effectLst>
                <a:outerShdw blurRad="38100" dist="38100" dir="2700000" algn="tl">
                  <a:srgbClr val="000000"/>
                </a:outerShdw>
              </a:effectLst>
              <a:latin typeface="Tahoma" pitchFamily="34" charset="0"/>
              <a:ea typeface="新細明體" pitchFamily="18" charset="-120"/>
            </a:endParaRPr>
          </a:p>
        </p:txBody>
      </p:sp>
      <p:sp>
        <p:nvSpPr>
          <p:cNvPr id="6" name="Text Box 3"/>
          <p:cNvSpPr txBox="1">
            <a:spLocks noChangeArrowheads="1"/>
          </p:cNvSpPr>
          <p:nvPr/>
        </p:nvSpPr>
        <p:spPr bwMode="auto">
          <a:xfrm>
            <a:off x="762000" y="2438400"/>
            <a:ext cx="7772400" cy="2922588"/>
          </a:xfrm>
          <a:prstGeom prst="rect">
            <a:avLst/>
          </a:prstGeom>
          <a:noFill/>
          <a:ln w="9525">
            <a:noFill/>
            <a:miter lim="800000"/>
            <a:headEnd/>
            <a:tailEnd/>
          </a:ln>
          <a:effectLst/>
        </p:spPr>
        <p:txBody>
          <a:bodyPr>
            <a:spAutoFit/>
          </a:bodyPr>
          <a:lstStyle/>
          <a:p>
            <a:pPr eaLnBrk="0" hangingPunct="0">
              <a:lnSpc>
                <a:spcPct val="80000"/>
              </a:lnSpc>
              <a:spcBef>
                <a:spcPct val="25000"/>
              </a:spcBef>
              <a:defRPr/>
            </a:pPr>
            <a:r>
              <a:rPr lang="en-US" sz="2000">
                <a:effectLst>
                  <a:outerShdw blurRad="38100" dist="38100" dir="2700000" algn="tl">
                    <a:srgbClr val="000000"/>
                  </a:outerShdw>
                </a:effectLst>
                <a:latin typeface="Tahoma" pitchFamily="34" charset="0"/>
                <a:ea typeface="新細明體" pitchFamily="18" charset="-120"/>
              </a:rPr>
              <a:t>	</a:t>
            </a:r>
            <a:r>
              <a:rPr lang="en-US" b="1">
                <a:solidFill>
                  <a:srgbClr val="00279F"/>
                </a:solidFill>
                <a:latin typeface="Tahoma" pitchFamily="34" charset="0"/>
                <a:ea typeface="新細明體" pitchFamily="18" charset="-120"/>
              </a:rPr>
              <a:t>.30				350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.35				250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.40				200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.45				150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.50				120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.55				100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.60				  85</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.65				  70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.70				  60</a:t>
            </a:r>
          </a:p>
          <a:p>
            <a:pPr eaLnBrk="0" hangingPunct="0">
              <a:lnSpc>
                <a:spcPct val="80000"/>
              </a:lnSpc>
              <a:spcBef>
                <a:spcPct val="25000"/>
              </a:spcBef>
              <a:defRPr/>
            </a:pPr>
            <a:r>
              <a:rPr lang="en-US" b="1">
                <a:solidFill>
                  <a:srgbClr val="00279F"/>
                </a:solidFill>
                <a:latin typeface="Tahoma" pitchFamily="34" charset="0"/>
                <a:ea typeface="新細明體" pitchFamily="18" charset="-120"/>
              </a:rPr>
              <a:t>	.75				  50</a:t>
            </a:r>
          </a:p>
        </p:txBody>
      </p:sp>
      <p:sp>
        <p:nvSpPr>
          <p:cNvPr id="40966" name="Text Box 4"/>
          <p:cNvSpPr txBox="1">
            <a:spLocks noChangeArrowheads="1"/>
          </p:cNvSpPr>
          <p:nvPr/>
        </p:nvSpPr>
        <p:spPr bwMode="auto">
          <a:xfrm>
            <a:off x="381000" y="5486400"/>
            <a:ext cx="838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50000"/>
              </a:spcBef>
              <a:defRPr/>
            </a:pPr>
            <a:r>
              <a:rPr lang="en-US" altLang="zh-TW" sz="1600" b="1" baseline="30000" dirty="0" smtClean="0">
                <a:solidFill>
                  <a:schemeClr val="hlink"/>
                </a:solidFill>
              </a:rPr>
              <a:t>*</a:t>
            </a:r>
            <a:r>
              <a:rPr lang="en-US" altLang="zh-TW" sz="1600" b="1" dirty="0" smtClean="0">
                <a:solidFill>
                  <a:schemeClr val="hlink"/>
                </a:solidFill>
              </a:rPr>
              <a:t>Significance is based on a .05 significance level (a), a </a:t>
            </a:r>
            <a:r>
              <a:rPr lang="en-US" altLang="zh-TW" sz="1600" b="1" dirty="0" smtClean="0">
                <a:solidFill>
                  <a:schemeClr val="accent6">
                    <a:lumMod val="75000"/>
                  </a:schemeClr>
                </a:solidFill>
              </a:rPr>
              <a:t>power level of 80 percent</a:t>
            </a:r>
            <a:r>
              <a:rPr lang="en-US" altLang="zh-TW" sz="1600" b="1" dirty="0" smtClean="0">
                <a:solidFill>
                  <a:schemeClr val="hlink"/>
                </a:solidFill>
              </a:rPr>
              <a:t>, and standard errors assumed to be twice those of conventional correlation coefficients.</a:t>
            </a:r>
          </a:p>
        </p:txBody>
      </p:sp>
      <p:sp>
        <p:nvSpPr>
          <p:cNvPr id="51207" name="Line 5"/>
          <p:cNvSpPr>
            <a:spLocks noChangeShapeType="1"/>
          </p:cNvSpPr>
          <p:nvPr/>
        </p:nvSpPr>
        <p:spPr bwMode="auto">
          <a:xfrm>
            <a:off x="304800" y="2438400"/>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08" name="Line 6"/>
          <p:cNvSpPr>
            <a:spLocks noChangeShapeType="1"/>
          </p:cNvSpPr>
          <p:nvPr/>
        </p:nvSpPr>
        <p:spPr bwMode="auto">
          <a:xfrm>
            <a:off x="381000" y="54102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09" name="Rectangle 7"/>
          <p:cNvSpPr>
            <a:spLocks noChangeArrowheads="1"/>
          </p:cNvSpPr>
          <p:nvPr/>
        </p:nvSpPr>
        <p:spPr bwMode="auto">
          <a:xfrm>
            <a:off x="1600200" y="3886200"/>
            <a:ext cx="4572000" cy="304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lang="zh-TW" altLang="zh-TW" sz="1800">
              <a:latin typeface="Arial" charset="0"/>
            </a:endParaRPr>
          </a:p>
        </p:txBody>
      </p:sp>
      <p:sp>
        <p:nvSpPr>
          <p:cNvPr id="51210"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713552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457200" y="274638"/>
            <a:ext cx="8229600" cy="561975"/>
          </a:xfrm>
        </p:spPr>
        <p:txBody>
          <a:bodyPr/>
          <a:lstStyle/>
          <a:p>
            <a:r>
              <a:rPr lang="en-US" altLang="zh-TW" sz="4000" smtClean="0">
                <a:solidFill>
                  <a:srgbClr val="FF0000"/>
                </a:solidFill>
              </a:rPr>
              <a:t>Rules of Thumb 3–5</a:t>
            </a:r>
            <a:endParaRPr lang="zh-TW" altLang="en-US" sz="4000" smtClean="0">
              <a:solidFill>
                <a:srgbClr val="FF0000"/>
              </a:solidFill>
            </a:endParaRPr>
          </a:p>
        </p:txBody>
      </p:sp>
      <p:sp>
        <p:nvSpPr>
          <p:cNvPr id="52227" name="內容版面配置區 2"/>
          <p:cNvSpPr>
            <a:spLocks noGrp="1"/>
          </p:cNvSpPr>
          <p:nvPr>
            <p:ph idx="1"/>
          </p:nvPr>
        </p:nvSpPr>
        <p:spPr>
          <a:xfrm>
            <a:off x="457200" y="908050"/>
            <a:ext cx="8435975" cy="5257800"/>
          </a:xfrm>
        </p:spPr>
        <p:txBody>
          <a:bodyPr/>
          <a:lstStyle/>
          <a:p>
            <a:pPr algn="ctr">
              <a:buFont typeface="Arial" charset="0"/>
              <a:buNone/>
            </a:pPr>
            <a:r>
              <a:rPr lang="en-US" altLang="zh-TW" sz="2400" b="1" smtClean="0">
                <a:solidFill>
                  <a:srgbClr val="FF0000"/>
                </a:solidFill>
              </a:rPr>
              <a:t>Assessing Factor Loadings</a:t>
            </a:r>
          </a:p>
          <a:p>
            <a:r>
              <a:rPr lang="en-US" altLang="zh-TW" sz="2400" smtClean="0"/>
              <a:t>While factor loadings of </a:t>
            </a:r>
            <a:r>
              <a:rPr lang="en-US" altLang="zh-TW" sz="2400" u="sng" smtClean="0">
                <a:solidFill>
                  <a:srgbClr val="FF0000"/>
                </a:solidFill>
              </a:rPr>
              <a:t>+</a:t>
            </a:r>
            <a:r>
              <a:rPr lang="en-US" altLang="zh-TW" sz="2400" smtClean="0">
                <a:solidFill>
                  <a:srgbClr val="FF0000"/>
                </a:solidFill>
              </a:rPr>
              <a:t>.30 to </a:t>
            </a:r>
            <a:r>
              <a:rPr lang="en-US" altLang="zh-TW" sz="2400" u="sng" smtClean="0">
                <a:solidFill>
                  <a:srgbClr val="FF0000"/>
                </a:solidFill>
              </a:rPr>
              <a:t>+</a:t>
            </a:r>
            <a:r>
              <a:rPr lang="en-US" altLang="zh-TW" sz="2400" smtClean="0">
                <a:solidFill>
                  <a:srgbClr val="FF0000"/>
                </a:solidFill>
              </a:rPr>
              <a:t>.40 </a:t>
            </a:r>
            <a:r>
              <a:rPr lang="en-US" altLang="zh-TW" sz="2400" smtClean="0"/>
              <a:t>are </a:t>
            </a:r>
            <a:r>
              <a:rPr lang="en-US" altLang="zh-TW" sz="2400" smtClean="0">
                <a:solidFill>
                  <a:srgbClr val="FF0000"/>
                </a:solidFill>
              </a:rPr>
              <a:t>minimally acceptable</a:t>
            </a:r>
            <a:r>
              <a:rPr lang="en-US" altLang="zh-TW" sz="2400" smtClean="0"/>
              <a:t>,           values greater than </a:t>
            </a:r>
            <a:r>
              <a:rPr lang="en-US" altLang="zh-TW" sz="2400" u="sng" smtClean="0">
                <a:solidFill>
                  <a:srgbClr val="FF0000"/>
                </a:solidFill>
              </a:rPr>
              <a:t>+</a:t>
            </a:r>
            <a:r>
              <a:rPr lang="en-US" altLang="zh-TW" sz="2400" smtClean="0">
                <a:solidFill>
                  <a:srgbClr val="FF0000"/>
                </a:solidFill>
              </a:rPr>
              <a:t> .50 </a:t>
            </a:r>
            <a:r>
              <a:rPr lang="en-US" altLang="zh-TW" sz="2400" smtClean="0"/>
              <a:t>are considered necessary for </a:t>
            </a:r>
            <a:r>
              <a:rPr lang="en-US" altLang="zh-TW" sz="2400" smtClean="0">
                <a:solidFill>
                  <a:srgbClr val="FF0000"/>
                </a:solidFill>
              </a:rPr>
              <a:t>practical    significance</a:t>
            </a:r>
            <a:r>
              <a:rPr lang="en-US" altLang="zh-TW" sz="2400" smtClean="0"/>
              <a:t>.</a:t>
            </a:r>
          </a:p>
          <a:p>
            <a:r>
              <a:rPr lang="en-US" altLang="zh-TW" sz="2400" smtClean="0"/>
              <a:t>To be considered significant:           </a:t>
            </a:r>
          </a:p>
          <a:p>
            <a:pPr lvl="1"/>
            <a:r>
              <a:rPr lang="en-US" altLang="zh-TW" sz="2400" smtClean="0"/>
              <a:t>A smaller loading is needed given either a larger sample size, or a larger number of variables being analyzed.</a:t>
            </a:r>
          </a:p>
          <a:p>
            <a:pPr lvl="1"/>
            <a:r>
              <a:rPr lang="en-US" altLang="zh-TW" sz="2400" smtClean="0"/>
              <a:t>A larger loading is needed given a factor solution with a larger number of factors, especially in evaluating the loadings on later factors.</a:t>
            </a:r>
          </a:p>
          <a:p>
            <a:r>
              <a:rPr lang="en-US" altLang="zh-TW" sz="2400" smtClean="0"/>
              <a:t>Statistical tests of significance for factor loadings are generally  very conservative and should be considered only as starting points needed for including a variable for further consideration.</a:t>
            </a:r>
          </a:p>
          <a:p>
            <a:endParaRPr lang="zh-TW" altLang="en-US" sz="2400" smtClean="0"/>
          </a:p>
        </p:txBody>
      </p:sp>
      <p:sp>
        <p:nvSpPr>
          <p:cNvPr id="5222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1AFE2A7-5C1E-433E-914B-414B30183DE9}" type="slidenum">
              <a:rPr kumimoji="0" lang="zh-TW" altLang="en-US" smtClean="0">
                <a:solidFill>
                  <a:srgbClr val="898989"/>
                </a:solidFill>
                <a:latin typeface="Calibri" pitchFamily="34" charset="0"/>
              </a:rPr>
              <a:pPr eaLnBrk="1" hangingPunct="1"/>
              <a:t>49</a:t>
            </a:fld>
            <a:endParaRPr kumimoji="0" lang="zh-TW" altLang="en-US" smtClean="0">
              <a:solidFill>
                <a:srgbClr val="898989"/>
              </a:solidFill>
              <a:latin typeface="Calibri" pitchFamily="34" charset="0"/>
            </a:endParaRPr>
          </a:p>
        </p:txBody>
      </p:sp>
      <p:sp>
        <p:nvSpPr>
          <p:cNvPr id="5222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03006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dirty="0" smtClean="0">
                <a:solidFill>
                  <a:schemeClr val="accent1"/>
                </a:solidFill>
              </a:rPr>
              <a:t>Outline</a:t>
            </a:r>
            <a:endParaRPr lang="zh-TW" altLang="en-US" dirty="0" smtClean="0">
              <a:solidFill>
                <a:schemeClr val="accent1"/>
              </a:solidFill>
            </a:endParaRPr>
          </a:p>
        </p:txBody>
      </p:sp>
      <p:sp>
        <p:nvSpPr>
          <p:cNvPr id="7171" name="內容版面配置區 2"/>
          <p:cNvSpPr>
            <a:spLocks noGrp="1"/>
          </p:cNvSpPr>
          <p:nvPr>
            <p:ph idx="1"/>
          </p:nvPr>
        </p:nvSpPr>
        <p:spPr>
          <a:xfrm>
            <a:off x="457200" y="1341438"/>
            <a:ext cx="8435975" cy="4967287"/>
          </a:xfrm>
        </p:spPr>
        <p:txBody>
          <a:bodyPr/>
          <a:lstStyle/>
          <a:p>
            <a:r>
              <a:rPr lang="en-US" altLang="zh-TW" smtClean="0">
                <a:ea typeface="新細明體" charset="-120"/>
              </a:rPr>
              <a:t>Seven stages of applying factor analysis</a:t>
            </a:r>
          </a:p>
          <a:p>
            <a:r>
              <a:rPr lang="en-US" altLang="zh-TW" smtClean="0">
                <a:ea typeface="新細明體" charset="-120"/>
              </a:rPr>
              <a:t>Exploratory Factor Analysis (EFA) vs. </a:t>
            </a:r>
            <a:br>
              <a:rPr lang="en-US" altLang="zh-TW" smtClean="0">
                <a:ea typeface="新細明體" charset="-120"/>
              </a:rPr>
            </a:br>
            <a:r>
              <a:rPr lang="en-US" altLang="zh-TW" smtClean="0">
                <a:ea typeface="新細明體" charset="-120"/>
              </a:rPr>
              <a:t>Confirmatory Factor Analysis (CFA)</a:t>
            </a:r>
          </a:p>
          <a:p>
            <a:r>
              <a:rPr lang="en-US" altLang="zh-TW" smtClean="0">
                <a:ea typeface="新細明體" charset="-120"/>
              </a:rPr>
              <a:t>Identify the differences between </a:t>
            </a:r>
            <a:br>
              <a:rPr lang="en-US" altLang="zh-TW" smtClean="0">
                <a:ea typeface="新細明體" charset="-120"/>
              </a:rPr>
            </a:br>
            <a:r>
              <a:rPr lang="en-US" altLang="zh-TW" smtClean="0">
                <a:ea typeface="新細明體" charset="-120"/>
              </a:rPr>
              <a:t>component analysis and common factor analysis models </a:t>
            </a:r>
          </a:p>
          <a:p>
            <a:r>
              <a:rPr lang="en-US" altLang="zh-TW" smtClean="0">
                <a:ea typeface="新細明體" charset="-120"/>
              </a:rPr>
              <a:t>How to determine the number of factors to extract </a:t>
            </a:r>
          </a:p>
          <a:p>
            <a:r>
              <a:rPr lang="en-US" altLang="zh-TW" smtClean="0">
                <a:ea typeface="新細明體" charset="-120"/>
              </a:rPr>
              <a:t>How to name a factor </a:t>
            </a:r>
            <a:br>
              <a:rPr lang="en-US" altLang="zh-TW" smtClean="0">
                <a:ea typeface="新細明體" charset="-120"/>
              </a:rPr>
            </a:br>
            <a:endParaRPr lang="en-US" altLang="zh-TW" smtClean="0">
              <a:ea typeface="新細明體" charset="-120"/>
            </a:endParaRPr>
          </a:p>
          <a:p>
            <a:endParaRPr lang="zh-TW" altLang="en-US" smtClean="0"/>
          </a:p>
        </p:txBody>
      </p:sp>
      <p:sp>
        <p:nvSpPr>
          <p:cNvPr id="717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E1DC4BC-57B8-494E-B108-1D127EB5DC74}" type="slidenum">
              <a:rPr kumimoji="0" lang="zh-TW" altLang="en-US" smtClean="0">
                <a:solidFill>
                  <a:srgbClr val="898989"/>
                </a:solidFill>
                <a:latin typeface="Calibri" pitchFamily="34" charset="0"/>
              </a:rPr>
              <a:pPr eaLnBrk="1" hangingPunct="1"/>
              <a:t>5</a:t>
            </a:fld>
            <a:endParaRPr kumimoji="0" lang="zh-TW" altLang="en-US" smtClean="0">
              <a:solidFill>
                <a:srgbClr val="898989"/>
              </a:solidFill>
              <a:latin typeface="Calibri" pitchFamily="34" charset="0"/>
            </a:endParaRPr>
          </a:p>
        </p:txBody>
      </p:sp>
      <p:sp>
        <p:nvSpPr>
          <p:cNvPr id="717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3523001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457200" y="115888"/>
            <a:ext cx="8229600" cy="779462"/>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5325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CE7CB9D-A647-4F7C-8319-8805570C705A}" type="slidenum">
              <a:rPr kumimoji="0" lang="zh-TW" altLang="en-US" smtClean="0">
                <a:solidFill>
                  <a:srgbClr val="898989"/>
                </a:solidFill>
                <a:latin typeface="Calibri" pitchFamily="34" charset="0"/>
              </a:rPr>
              <a:pPr eaLnBrk="1" hangingPunct="1"/>
              <a:t>50</a:t>
            </a:fld>
            <a:endParaRPr kumimoji="0" lang="zh-TW" altLang="en-US" smtClean="0">
              <a:solidFill>
                <a:srgbClr val="898989"/>
              </a:solidFill>
              <a:latin typeface="Calibri" pitchFamily="34" charset="0"/>
            </a:endParaRPr>
          </a:p>
        </p:txBody>
      </p:sp>
      <p:sp>
        <p:nvSpPr>
          <p:cNvPr id="53252"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 name="圓角矩形 1"/>
          <p:cNvSpPr/>
          <p:nvPr/>
        </p:nvSpPr>
        <p:spPr>
          <a:xfrm>
            <a:off x="755650" y="9667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1. Objectives of Factor Analysis</a:t>
            </a:r>
          </a:p>
        </p:txBody>
      </p:sp>
      <p:sp>
        <p:nvSpPr>
          <p:cNvPr id="7" name="圓角矩形 6"/>
          <p:cNvSpPr/>
          <p:nvPr/>
        </p:nvSpPr>
        <p:spPr>
          <a:xfrm>
            <a:off x="755650" y="179070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2. Designing a Factor Analysis</a:t>
            </a:r>
          </a:p>
        </p:txBody>
      </p:sp>
      <p:sp>
        <p:nvSpPr>
          <p:cNvPr id="8" name="圓角矩形 7"/>
          <p:cNvSpPr/>
          <p:nvPr/>
        </p:nvSpPr>
        <p:spPr>
          <a:xfrm>
            <a:off x="755650" y="261461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3. Assumptions in Factor Analysis</a:t>
            </a:r>
          </a:p>
        </p:txBody>
      </p:sp>
      <p:sp>
        <p:nvSpPr>
          <p:cNvPr id="9" name="圓角矩形 8"/>
          <p:cNvSpPr/>
          <p:nvPr/>
        </p:nvSpPr>
        <p:spPr>
          <a:xfrm>
            <a:off x="755650" y="343693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4. Deriving Factors and Assessing Overall Fit</a:t>
            </a:r>
          </a:p>
        </p:txBody>
      </p:sp>
      <p:sp>
        <p:nvSpPr>
          <p:cNvPr id="10" name="圓角矩形 9"/>
          <p:cNvSpPr/>
          <p:nvPr/>
        </p:nvSpPr>
        <p:spPr>
          <a:xfrm>
            <a:off x="755650" y="4260850"/>
            <a:ext cx="7920038" cy="688975"/>
          </a:xfrm>
          <a:prstGeom prst="roundRect">
            <a:avLst/>
          </a:prstGeom>
          <a:solidFill>
            <a:srgbClr val="FFC000"/>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5. Interpreting the Factors</a:t>
            </a:r>
          </a:p>
        </p:txBody>
      </p:sp>
      <p:sp>
        <p:nvSpPr>
          <p:cNvPr id="11" name="圓角矩形 10"/>
          <p:cNvSpPr/>
          <p:nvPr/>
        </p:nvSpPr>
        <p:spPr>
          <a:xfrm>
            <a:off x="755650" y="508476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6. Validation of Factor Analysis</a:t>
            </a:r>
          </a:p>
        </p:txBody>
      </p:sp>
      <p:sp>
        <p:nvSpPr>
          <p:cNvPr id="12" name="圓角矩形 11"/>
          <p:cNvSpPr/>
          <p:nvPr/>
        </p:nvSpPr>
        <p:spPr>
          <a:xfrm>
            <a:off x="755650" y="59070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7. Additional uses of Factor Analysis Results</a:t>
            </a:r>
          </a:p>
        </p:txBody>
      </p:sp>
    </p:spTree>
    <p:extLst>
      <p:ext uri="{BB962C8B-B14F-4D97-AF65-F5344CB8AC3E}">
        <p14:creationId xmlns:p14="http://schemas.microsoft.com/office/powerpoint/2010/main" val="2302871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en-US" altLang="zh-TW" sz="4000" dirty="0" smtClean="0">
                <a:solidFill>
                  <a:schemeClr val="accent1"/>
                </a:solidFill>
              </a:rPr>
              <a:t>Stage 5:  Interpreting the Factors</a:t>
            </a:r>
            <a:endParaRPr lang="zh-TW" altLang="en-US" sz="4000" dirty="0" smtClean="0">
              <a:solidFill>
                <a:schemeClr val="accent1"/>
              </a:solidFill>
            </a:endParaRPr>
          </a:p>
        </p:txBody>
      </p:sp>
      <p:sp>
        <p:nvSpPr>
          <p:cNvPr id="54275" name="內容版面配置區 2"/>
          <p:cNvSpPr>
            <a:spLocks noGrp="1"/>
          </p:cNvSpPr>
          <p:nvPr>
            <p:ph idx="1"/>
          </p:nvPr>
        </p:nvSpPr>
        <p:spPr/>
        <p:txBody>
          <a:bodyPr/>
          <a:lstStyle/>
          <a:p>
            <a:r>
              <a:rPr lang="en-US" altLang="zh-TW" smtClean="0"/>
              <a:t>Selecting the factor extraction method –  </a:t>
            </a:r>
            <a:r>
              <a:rPr lang="en-US" altLang="zh-TW" smtClean="0">
                <a:solidFill>
                  <a:srgbClr val="FF0000"/>
                </a:solidFill>
              </a:rPr>
              <a:t>common</a:t>
            </a:r>
            <a:r>
              <a:rPr lang="en-US" altLang="zh-TW" smtClean="0"/>
              <a:t> vs. </a:t>
            </a:r>
            <a:r>
              <a:rPr lang="en-US" altLang="zh-TW" smtClean="0">
                <a:solidFill>
                  <a:srgbClr val="FF0000"/>
                </a:solidFill>
              </a:rPr>
              <a:t>component</a:t>
            </a:r>
            <a:r>
              <a:rPr lang="en-US" altLang="zh-TW" smtClean="0"/>
              <a:t> analysis.</a:t>
            </a:r>
          </a:p>
          <a:p>
            <a:r>
              <a:rPr lang="en-US" altLang="zh-TW" smtClean="0"/>
              <a:t>Determining the number of factors to represent the data.</a:t>
            </a:r>
          </a:p>
          <a:p>
            <a:endParaRPr lang="zh-TW" altLang="en-US" smtClean="0"/>
          </a:p>
        </p:txBody>
      </p:sp>
      <p:sp>
        <p:nvSpPr>
          <p:cNvPr id="5427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F6B7909-2484-4F09-A7E1-59742DAD98AD}" type="slidenum">
              <a:rPr kumimoji="0" lang="zh-TW" altLang="en-US" smtClean="0">
                <a:solidFill>
                  <a:srgbClr val="898989"/>
                </a:solidFill>
                <a:latin typeface="Calibri" pitchFamily="34" charset="0"/>
              </a:rPr>
              <a:pPr eaLnBrk="1" hangingPunct="1"/>
              <a:t>51</a:t>
            </a:fld>
            <a:endParaRPr kumimoji="0" lang="zh-TW" altLang="en-US" smtClean="0">
              <a:solidFill>
                <a:srgbClr val="898989"/>
              </a:solidFill>
              <a:latin typeface="Calibri" pitchFamily="34" charset="0"/>
            </a:endParaRPr>
          </a:p>
        </p:txBody>
      </p:sp>
      <p:sp>
        <p:nvSpPr>
          <p:cNvPr id="5427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811936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lang="en-US" altLang="zh-TW" dirty="0" smtClean="0">
                <a:solidFill>
                  <a:schemeClr val="accent1"/>
                </a:solidFill>
              </a:rPr>
              <a:t>Interpreting a Factor Matrix: </a:t>
            </a:r>
            <a:endParaRPr lang="zh-TW" altLang="en-US" dirty="0" smtClean="0">
              <a:solidFill>
                <a:schemeClr val="accent1"/>
              </a:solidFill>
            </a:endParaRPr>
          </a:p>
        </p:txBody>
      </p:sp>
      <p:sp>
        <p:nvSpPr>
          <p:cNvPr id="55299" name="內容版面配置區 2"/>
          <p:cNvSpPr>
            <a:spLocks noGrp="1"/>
          </p:cNvSpPr>
          <p:nvPr>
            <p:ph idx="1"/>
          </p:nvPr>
        </p:nvSpPr>
        <p:spPr/>
        <p:txBody>
          <a:bodyPr/>
          <a:lstStyle/>
          <a:p>
            <a:pPr marL="514350" indent="-514350">
              <a:buFont typeface="Calibri" pitchFamily="34" charset="0"/>
              <a:buAutoNum type="arabicPeriod"/>
            </a:pPr>
            <a:r>
              <a:rPr lang="en-US" altLang="zh-TW" smtClean="0"/>
              <a:t>Examine the factor matrix of loadings.</a:t>
            </a:r>
          </a:p>
          <a:p>
            <a:pPr marL="514350" indent="-514350">
              <a:buFont typeface="Calibri" pitchFamily="34" charset="0"/>
              <a:buAutoNum type="arabicPeriod"/>
            </a:pPr>
            <a:r>
              <a:rPr lang="en-US" altLang="zh-TW" smtClean="0"/>
              <a:t>Identify the highest loading across all factors for each variable.</a:t>
            </a:r>
          </a:p>
          <a:p>
            <a:pPr marL="514350" indent="-514350">
              <a:buFont typeface="Calibri" pitchFamily="34" charset="0"/>
              <a:buAutoNum type="arabicPeriod"/>
            </a:pPr>
            <a:r>
              <a:rPr lang="en-US" altLang="zh-TW" smtClean="0"/>
              <a:t>Assess communalities of the  variables.</a:t>
            </a:r>
          </a:p>
          <a:p>
            <a:pPr marL="514350" indent="-514350">
              <a:buFont typeface="Calibri" pitchFamily="34" charset="0"/>
              <a:buAutoNum type="arabicPeriod"/>
            </a:pPr>
            <a:r>
              <a:rPr lang="en-US" altLang="zh-TW" smtClean="0">
                <a:solidFill>
                  <a:srgbClr val="FF0000"/>
                </a:solidFill>
              </a:rPr>
              <a:t>Label the factors</a:t>
            </a:r>
            <a:r>
              <a:rPr lang="en-US" altLang="zh-TW" smtClean="0"/>
              <a:t>.</a:t>
            </a:r>
          </a:p>
          <a:p>
            <a:pPr marL="514350" indent="-514350">
              <a:buFont typeface="Calibri" pitchFamily="34" charset="0"/>
              <a:buAutoNum type="arabicPeriod"/>
            </a:pPr>
            <a:endParaRPr lang="zh-TW" altLang="en-US" smtClean="0"/>
          </a:p>
        </p:txBody>
      </p:sp>
      <p:sp>
        <p:nvSpPr>
          <p:cNvPr id="5530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CF69362-49D9-4801-A2E1-D709ADDE76BF}" type="slidenum">
              <a:rPr kumimoji="0" lang="zh-TW" altLang="en-US" smtClean="0">
                <a:solidFill>
                  <a:srgbClr val="898989"/>
                </a:solidFill>
                <a:latin typeface="Calibri" pitchFamily="34" charset="0"/>
              </a:rPr>
              <a:pPr eaLnBrk="1" hangingPunct="1"/>
              <a:t>52</a:t>
            </a:fld>
            <a:endParaRPr kumimoji="0" lang="zh-TW" altLang="en-US" smtClean="0">
              <a:solidFill>
                <a:srgbClr val="898989"/>
              </a:solidFill>
              <a:latin typeface="Calibri" pitchFamily="34" charset="0"/>
            </a:endParaRPr>
          </a:p>
        </p:txBody>
      </p:sp>
      <p:sp>
        <p:nvSpPr>
          <p:cNvPr id="55301"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956944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457200" y="188913"/>
            <a:ext cx="8229600" cy="503237"/>
          </a:xfrm>
        </p:spPr>
        <p:txBody>
          <a:bodyPr/>
          <a:lstStyle/>
          <a:p>
            <a:r>
              <a:rPr lang="en-US" altLang="zh-TW" sz="4000" smtClean="0">
                <a:solidFill>
                  <a:srgbClr val="FF0000"/>
                </a:solidFill>
              </a:rPr>
              <a:t>Rules of Thumb 3–6</a:t>
            </a:r>
            <a:endParaRPr lang="zh-TW" altLang="en-US" sz="4000" smtClean="0">
              <a:solidFill>
                <a:srgbClr val="FF0000"/>
              </a:solidFill>
            </a:endParaRPr>
          </a:p>
        </p:txBody>
      </p:sp>
      <p:sp>
        <p:nvSpPr>
          <p:cNvPr id="56323" name="內容版面配置區 2"/>
          <p:cNvSpPr>
            <a:spLocks noGrp="1"/>
          </p:cNvSpPr>
          <p:nvPr>
            <p:ph idx="1"/>
          </p:nvPr>
        </p:nvSpPr>
        <p:spPr>
          <a:xfrm>
            <a:off x="323850" y="908050"/>
            <a:ext cx="8569325" cy="5473700"/>
          </a:xfrm>
        </p:spPr>
        <p:txBody>
          <a:bodyPr/>
          <a:lstStyle/>
          <a:p>
            <a:pPr algn="ctr">
              <a:buFont typeface="Arial" charset="0"/>
              <a:buNone/>
            </a:pPr>
            <a:r>
              <a:rPr lang="en-US" altLang="zh-TW" b="1" smtClean="0">
                <a:solidFill>
                  <a:srgbClr val="FF0000"/>
                </a:solidFill>
              </a:rPr>
              <a:t>Interpreting The Factors</a:t>
            </a:r>
          </a:p>
          <a:p>
            <a:r>
              <a:rPr lang="en-US" altLang="zh-TW" sz="2400" smtClean="0"/>
              <a:t>An optimal structure exists when all variables have </a:t>
            </a:r>
            <a:r>
              <a:rPr lang="en-US" altLang="zh-TW" sz="2400" smtClean="0">
                <a:solidFill>
                  <a:srgbClr val="FF0000"/>
                </a:solidFill>
              </a:rPr>
              <a:t>high loadings only on a single factor</a:t>
            </a:r>
            <a:r>
              <a:rPr lang="en-US" altLang="zh-TW" sz="2400" smtClean="0"/>
              <a:t>.</a:t>
            </a:r>
          </a:p>
          <a:p>
            <a:r>
              <a:rPr lang="en-US" altLang="zh-TW" sz="2400" smtClean="0">
                <a:solidFill>
                  <a:srgbClr val="FF0000"/>
                </a:solidFill>
              </a:rPr>
              <a:t>Variables that cross-load (load highly on two or more factors) are usually deleted </a:t>
            </a:r>
            <a:r>
              <a:rPr lang="en-US" altLang="zh-TW" sz="2400" smtClean="0"/>
              <a:t>unless theoretically justified or the objective is strictly data reduction.</a:t>
            </a:r>
          </a:p>
          <a:p>
            <a:r>
              <a:rPr lang="en-US" altLang="zh-TW" sz="2400" smtClean="0"/>
              <a:t>Variables should generally have </a:t>
            </a:r>
            <a:r>
              <a:rPr lang="en-US" altLang="zh-TW" sz="2400" smtClean="0">
                <a:solidFill>
                  <a:srgbClr val="FF0000"/>
                </a:solidFill>
              </a:rPr>
              <a:t>communalities of greater than</a:t>
            </a:r>
            <a:r>
              <a:rPr lang="en-US" altLang="zh-TW" sz="2400" smtClean="0"/>
              <a:t> </a:t>
            </a:r>
            <a:r>
              <a:rPr lang="en-US" altLang="zh-TW" sz="2400" smtClean="0">
                <a:solidFill>
                  <a:srgbClr val="FF0000"/>
                </a:solidFill>
              </a:rPr>
              <a:t>.50 </a:t>
            </a:r>
            <a:r>
              <a:rPr lang="en-US" altLang="zh-TW" sz="2400" smtClean="0"/>
              <a:t>to be retained in the analysis.</a:t>
            </a:r>
          </a:p>
          <a:p>
            <a:r>
              <a:rPr lang="en-US" altLang="zh-TW" sz="2400" smtClean="0"/>
              <a:t>Respecification of a factor analysis can include options such as:</a:t>
            </a:r>
          </a:p>
          <a:p>
            <a:pPr lvl="1"/>
            <a:r>
              <a:rPr lang="en-US" altLang="zh-TW" sz="2400" smtClean="0"/>
              <a:t>deleting a variable(s), </a:t>
            </a:r>
          </a:p>
          <a:p>
            <a:pPr lvl="1"/>
            <a:r>
              <a:rPr lang="en-US" altLang="zh-TW" sz="2400" smtClean="0"/>
              <a:t>changing rotation methods, and/or </a:t>
            </a:r>
          </a:p>
          <a:p>
            <a:pPr lvl="1"/>
            <a:r>
              <a:rPr lang="en-US" altLang="zh-TW" sz="2400" smtClean="0"/>
              <a:t>increasing or decreasing the number of factors.</a:t>
            </a:r>
          </a:p>
          <a:p>
            <a:endParaRPr lang="zh-TW" altLang="en-US" sz="2400" smtClean="0"/>
          </a:p>
        </p:txBody>
      </p:sp>
      <p:sp>
        <p:nvSpPr>
          <p:cNvPr id="5632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E188DD2-621C-4933-8704-E51B0E503ED7}" type="slidenum">
              <a:rPr kumimoji="0" lang="zh-TW" altLang="en-US" smtClean="0">
                <a:solidFill>
                  <a:srgbClr val="898989"/>
                </a:solidFill>
                <a:latin typeface="Calibri" pitchFamily="34" charset="0"/>
              </a:rPr>
              <a:pPr eaLnBrk="1" hangingPunct="1"/>
              <a:t>53</a:t>
            </a:fld>
            <a:endParaRPr kumimoji="0" lang="zh-TW" altLang="en-US" smtClean="0">
              <a:solidFill>
                <a:srgbClr val="898989"/>
              </a:solidFill>
              <a:latin typeface="Calibri" pitchFamily="34" charset="0"/>
            </a:endParaRPr>
          </a:p>
        </p:txBody>
      </p:sp>
      <p:sp>
        <p:nvSpPr>
          <p:cNvPr id="56325"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552177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457200" y="115888"/>
            <a:ext cx="8229600" cy="779462"/>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5734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2F8627C-2814-43A8-8938-C4B7DA012481}" type="slidenum">
              <a:rPr kumimoji="0" lang="zh-TW" altLang="en-US" smtClean="0">
                <a:solidFill>
                  <a:srgbClr val="898989"/>
                </a:solidFill>
                <a:latin typeface="Calibri" pitchFamily="34" charset="0"/>
              </a:rPr>
              <a:pPr eaLnBrk="1" hangingPunct="1"/>
              <a:t>54</a:t>
            </a:fld>
            <a:endParaRPr kumimoji="0" lang="zh-TW" altLang="en-US" smtClean="0">
              <a:solidFill>
                <a:srgbClr val="898989"/>
              </a:solidFill>
              <a:latin typeface="Calibri" pitchFamily="34" charset="0"/>
            </a:endParaRPr>
          </a:p>
        </p:txBody>
      </p:sp>
      <p:sp>
        <p:nvSpPr>
          <p:cNvPr id="57348"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 name="圓角矩形 1"/>
          <p:cNvSpPr/>
          <p:nvPr/>
        </p:nvSpPr>
        <p:spPr>
          <a:xfrm>
            <a:off x="755650" y="9667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1. Objectives of Factor Analysis</a:t>
            </a:r>
          </a:p>
        </p:txBody>
      </p:sp>
      <p:sp>
        <p:nvSpPr>
          <p:cNvPr id="7" name="圓角矩形 6"/>
          <p:cNvSpPr/>
          <p:nvPr/>
        </p:nvSpPr>
        <p:spPr>
          <a:xfrm>
            <a:off x="755650" y="179070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2. Designing a Factor Analysis</a:t>
            </a:r>
          </a:p>
        </p:txBody>
      </p:sp>
      <p:sp>
        <p:nvSpPr>
          <p:cNvPr id="8" name="圓角矩形 7"/>
          <p:cNvSpPr/>
          <p:nvPr/>
        </p:nvSpPr>
        <p:spPr>
          <a:xfrm>
            <a:off x="755650" y="261461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3. Assumptions in Factor Analysis</a:t>
            </a:r>
          </a:p>
        </p:txBody>
      </p:sp>
      <p:sp>
        <p:nvSpPr>
          <p:cNvPr id="9" name="圓角矩形 8"/>
          <p:cNvSpPr/>
          <p:nvPr/>
        </p:nvSpPr>
        <p:spPr>
          <a:xfrm>
            <a:off x="755650" y="343693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4. Deriving Factors and Assessing Overall Fit</a:t>
            </a:r>
          </a:p>
        </p:txBody>
      </p:sp>
      <p:sp>
        <p:nvSpPr>
          <p:cNvPr id="10" name="圓角矩形 9"/>
          <p:cNvSpPr/>
          <p:nvPr/>
        </p:nvSpPr>
        <p:spPr>
          <a:xfrm>
            <a:off x="755650" y="426085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5. Interpreting the Factors</a:t>
            </a:r>
          </a:p>
        </p:txBody>
      </p:sp>
      <p:sp>
        <p:nvSpPr>
          <p:cNvPr id="11" name="圓角矩形 10"/>
          <p:cNvSpPr/>
          <p:nvPr/>
        </p:nvSpPr>
        <p:spPr>
          <a:xfrm>
            <a:off x="755650" y="5084763"/>
            <a:ext cx="7920038" cy="688975"/>
          </a:xfrm>
          <a:prstGeom prst="roundRect">
            <a:avLst/>
          </a:prstGeom>
          <a:solidFill>
            <a:srgbClr val="FFC000"/>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6. Validation of Factor Analysis</a:t>
            </a:r>
          </a:p>
        </p:txBody>
      </p:sp>
      <p:sp>
        <p:nvSpPr>
          <p:cNvPr id="12" name="圓角矩形 11"/>
          <p:cNvSpPr/>
          <p:nvPr/>
        </p:nvSpPr>
        <p:spPr>
          <a:xfrm>
            <a:off x="755650" y="59070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7. Additional uses of Factor Analysis Results</a:t>
            </a:r>
          </a:p>
        </p:txBody>
      </p:sp>
    </p:spTree>
    <p:extLst>
      <p:ext uri="{BB962C8B-B14F-4D97-AF65-F5344CB8AC3E}">
        <p14:creationId xmlns:p14="http://schemas.microsoft.com/office/powerpoint/2010/main" val="3858262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457200" y="274638"/>
            <a:ext cx="8229600" cy="777875"/>
          </a:xfrm>
        </p:spPr>
        <p:txBody>
          <a:bodyPr/>
          <a:lstStyle/>
          <a:p>
            <a:r>
              <a:rPr lang="en-US" altLang="zh-TW" sz="4000" dirty="0" smtClean="0">
                <a:solidFill>
                  <a:schemeClr val="accent1"/>
                </a:solidFill>
              </a:rPr>
              <a:t>Stage 6:  Validation of Factor Analysis</a:t>
            </a:r>
            <a:endParaRPr lang="zh-TW" altLang="en-US" sz="4000" dirty="0" smtClean="0">
              <a:solidFill>
                <a:schemeClr val="accent1"/>
              </a:solidFill>
            </a:endParaRPr>
          </a:p>
        </p:txBody>
      </p:sp>
      <p:sp>
        <p:nvSpPr>
          <p:cNvPr id="58371" name="內容版面配置區 2"/>
          <p:cNvSpPr>
            <a:spLocks noGrp="1"/>
          </p:cNvSpPr>
          <p:nvPr>
            <p:ph idx="1"/>
          </p:nvPr>
        </p:nvSpPr>
        <p:spPr/>
        <p:txBody>
          <a:bodyPr/>
          <a:lstStyle/>
          <a:p>
            <a:r>
              <a:rPr lang="en-US" altLang="zh-TW" smtClean="0"/>
              <a:t>Confirmatory Perspective.</a:t>
            </a:r>
          </a:p>
          <a:p>
            <a:r>
              <a:rPr lang="en-US" altLang="zh-TW" smtClean="0"/>
              <a:t>Assessing Factor Structure Stability.</a:t>
            </a:r>
          </a:p>
          <a:p>
            <a:r>
              <a:rPr lang="en-US" altLang="zh-TW" smtClean="0"/>
              <a:t>Detecting Influential Observations.</a:t>
            </a:r>
            <a:endParaRPr lang="zh-TW" altLang="en-US" smtClean="0"/>
          </a:p>
        </p:txBody>
      </p:sp>
      <p:sp>
        <p:nvSpPr>
          <p:cNvPr id="5837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7210B84-F73C-44A3-8F1C-21B5F5D2FC06}" type="slidenum">
              <a:rPr kumimoji="0" lang="zh-TW" altLang="en-US" smtClean="0">
                <a:solidFill>
                  <a:srgbClr val="898989"/>
                </a:solidFill>
                <a:latin typeface="Calibri" pitchFamily="34" charset="0"/>
              </a:rPr>
              <a:pPr eaLnBrk="1" hangingPunct="1"/>
              <a:t>55</a:t>
            </a:fld>
            <a:endParaRPr kumimoji="0" lang="zh-TW" altLang="en-US" smtClean="0">
              <a:solidFill>
                <a:srgbClr val="898989"/>
              </a:solidFill>
              <a:latin typeface="Calibri" pitchFamily="34" charset="0"/>
            </a:endParaRPr>
          </a:p>
        </p:txBody>
      </p:sp>
      <p:sp>
        <p:nvSpPr>
          <p:cNvPr id="5837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3841814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457200" y="115888"/>
            <a:ext cx="8229600" cy="779462"/>
          </a:xfrm>
        </p:spPr>
        <p:txBody>
          <a:bodyPr/>
          <a:lstStyle/>
          <a:p>
            <a:r>
              <a:rPr lang="en-US" altLang="zh-TW" dirty="0" smtClean="0">
                <a:solidFill>
                  <a:schemeClr val="accent1"/>
                </a:solidFill>
              </a:rPr>
              <a:t>Factor Analysis Decision Process</a:t>
            </a:r>
            <a:endParaRPr lang="zh-TW" altLang="en-US" dirty="0" smtClean="0">
              <a:solidFill>
                <a:schemeClr val="accent1"/>
              </a:solidFill>
            </a:endParaRPr>
          </a:p>
        </p:txBody>
      </p:sp>
      <p:sp>
        <p:nvSpPr>
          <p:cNvPr id="5939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34B9A19-576F-4548-A2A3-EE9117882637}" type="slidenum">
              <a:rPr kumimoji="0" lang="zh-TW" altLang="en-US" smtClean="0">
                <a:solidFill>
                  <a:srgbClr val="898989"/>
                </a:solidFill>
                <a:latin typeface="Calibri" pitchFamily="34" charset="0"/>
              </a:rPr>
              <a:pPr eaLnBrk="1" hangingPunct="1"/>
              <a:t>56</a:t>
            </a:fld>
            <a:endParaRPr kumimoji="0" lang="zh-TW" altLang="en-US" smtClean="0">
              <a:solidFill>
                <a:srgbClr val="898989"/>
              </a:solidFill>
              <a:latin typeface="Calibri" pitchFamily="34" charset="0"/>
            </a:endParaRPr>
          </a:p>
        </p:txBody>
      </p:sp>
      <p:sp>
        <p:nvSpPr>
          <p:cNvPr id="59396"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2" name="圓角矩形 1"/>
          <p:cNvSpPr/>
          <p:nvPr/>
        </p:nvSpPr>
        <p:spPr>
          <a:xfrm>
            <a:off x="755650" y="96678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1. Objectives of Factor Analysis</a:t>
            </a:r>
          </a:p>
        </p:txBody>
      </p:sp>
      <p:sp>
        <p:nvSpPr>
          <p:cNvPr id="7" name="圓角矩形 6"/>
          <p:cNvSpPr/>
          <p:nvPr/>
        </p:nvSpPr>
        <p:spPr>
          <a:xfrm>
            <a:off x="755650" y="179070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2. Designing a Factor Analysis</a:t>
            </a:r>
          </a:p>
        </p:txBody>
      </p:sp>
      <p:sp>
        <p:nvSpPr>
          <p:cNvPr id="8" name="圓角矩形 7"/>
          <p:cNvSpPr/>
          <p:nvPr/>
        </p:nvSpPr>
        <p:spPr>
          <a:xfrm>
            <a:off x="755650" y="261461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3. Assumptions in Factor Analysis</a:t>
            </a:r>
          </a:p>
        </p:txBody>
      </p:sp>
      <p:sp>
        <p:nvSpPr>
          <p:cNvPr id="9" name="圓角矩形 8"/>
          <p:cNvSpPr/>
          <p:nvPr/>
        </p:nvSpPr>
        <p:spPr>
          <a:xfrm>
            <a:off x="755650" y="3436938"/>
            <a:ext cx="7920038" cy="690562"/>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4. Deriving Factors and Assessing Overall Fit</a:t>
            </a:r>
          </a:p>
        </p:txBody>
      </p:sp>
      <p:sp>
        <p:nvSpPr>
          <p:cNvPr id="10" name="圓角矩形 9"/>
          <p:cNvSpPr/>
          <p:nvPr/>
        </p:nvSpPr>
        <p:spPr>
          <a:xfrm>
            <a:off x="755650" y="4260850"/>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5. Interpreting the Factors</a:t>
            </a:r>
          </a:p>
        </p:txBody>
      </p:sp>
      <p:sp>
        <p:nvSpPr>
          <p:cNvPr id="11" name="圓角矩形 10"/>
          <p:cNvSpPr/>
          <p:nvPr/>
        </p:nvSpPr>
        <p:spPr>
          <a:xfrm>
            <a:off x="755650" y="5084763"/>
            <a:ext cx="7920038" cy="688975"/>
          </a:xfrm>
          <a:prstGeom prst="roundRect">
            <a:avLst/>
          </a:prstGeom>
          <a:solidFill>
            <a:schemeClr val="tx2">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6. Validation of Factor Analysis</a:t>
            </a:r>
          </a:p>
        </p:txBody>
      </p:sp>
      <p:sp>
        <p:nvSpPr>
          <p:cNvPr id="12" name="圓角矩形 11"/>
          <p:cNvSpPr/>
          <p:nvPr/>
        </p:nvSpPr>
        <p:spPr>
          <a:xfrm>
            <a:off x="755650" y="5907088"/>
            <a:ext cx="7920038" cy="690562"/>
          </a:xfrm>
          <a:prstGeom prst="roundRect">
            <a:avLst/>
          </a:prstGeom>
          <a:solidFill>
            <a:srgbClr val="FFC000"/>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chemeClr val="tx1"/>
                </a:solidFill>
              </a:rPr>
              <a:t>7. Additional uses of Factor Analysis Results</a:t>
            </a:r>
          </a:p>
        </p:txBody>
      </p:sp>
    </p:spTree>
    <p:extLst>
      <p:ext uri="{BB962C8B-B14F-4D97-AF65-F5344CB8AC3E}">
        <p14:creationId xmlns:p14="http://schemas.microsoft.com/office/powerpoint/2010/main" val="1250072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en-US" altLang="zh-TW" sz="4000" dirty="0" smtClean="0">
                <a:solidFill>
                  <a:schemeClr val="accent1"/>
                </a:solidFill>
              </a:rPr>
              <a:t>Stage 7:  Additional Uses of </a:t>
            </a:r>
            <a:br>
              <a:rPr lang="en-US" altLang="zh-TW" sz="4000" dirty="0" smtClean="0">
                <a:solidFill>
                  <a:schemeClr val="accent1"/>
                </a:solidFill>
              </a:rPr>
            </a:br>
            <a:r>
              <a:rPr lang="en-US" altLang="zh-TW" sz="4000" dirty="0" smtClean="0">
                <a:solidFill>
                  <a:schemeClr val="accent1"/>
                </a:solidFill>
              </a:rPr>
              <a:t>Factor Analysis Results</a:t>
            </a:r>
            <a:endParaRPr lang="zh-TW" altLang="en-US" sz="4000" dirty="0" smtClean="0">
              <a:solidFill>
                <a:schemeClr val="accent1"/>
              </a:solidFill>
            </a:endParaRPr>
          </a:p>
        </p:txBody>
      </p:sp>
      <p:sp>
        <p:nvSpPr>
          <p:cNvPr id="60419" name="內容版面配置區 2"/>
          <p:cNvSpPr>
            <a:spLocks noGrp="1"/>
          </p:cNvSpPr>
          <p:nvPr>
            <p:ph idx="1"/>
          </p:nvPr>
        </p:nvSpPr>
        <p:spPr>
          <a:xfrm>
            <a:off x="457200" y="1989138"/>
            <a:ext cx="8229600" cy="4137025"/>
          </a:xfrm>
        </p:spPr>
        <p:txBody>
          <a:bodyPr/>
          <a:lstStyle/>
          <a:p>
            <a:r>
              <a:rPr lang="en-US" altLang="zh-TW" smtClean="0"/>
              <a:t>Selecting Surrogate Variables</a:t>
            </a:r>
          </a:p>
          <a:p>
            <a:r>
              <a:rPr lang="en-US" altLang="zh-TW" smtClean="0"/>
              <a:t>Creating Summated Scales</a:t>
            </a:r>
          </a:p>
          <a:p>
            <a:r>
              <a:rPr lang="en-US" altLang="zh-TW" smtClean="0"/>
              <a:t>Computing Factor Scores</a:t>
            </a:r>
            <a:endParaRPr lang="zh-TW" altLang="en-US" smtClean="0"/>
          </a:p>
        </p:txBody>
      </p:sp>
      <p:sp>
        <p:nvSpPr>
          <p:cNvPr id="6042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B357188-B736-436F-AD37-A6B04ECE72D9}" type="slidenum">
              <a:rPr kumimoji="0" lang="zh-TW" altLang="en-US" smtClean="0">
                <a:solidFill>
                  <a:srgbClr val="898989"/>
                </a:solidFill>
                <a:latin typeface="Calibri" pitchFamily="34" charset="0"/>
              </a:rPr>
              <a:pPr eaLnBrk="1" hangingPunct="1"/>
              <a:t>57</a:t>
            </a:fld>
            <a:endParaRPr kumimoji="0" lang="zh-TW" altLang="en-US" smtClean="0">
              <a:solidFill>
                <a:srgbClr val="898989"/>
              </a:solidFill>
              <a:latin typeface="Calibri" pitchFamily="34" charset="0"/>
            </a:endParaRPr>
          </a:p>
        </p:txBody>
      </p:sp>
      <p:sp>
        <p:nvSpPr>
          <p:cNvPr id="60421"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3946399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457200" y="188913"/>
            <a:ext cx="8229600" cy="503237"/>
          </a:xfrm>
        </p:spPr>
        <p:txBody>
          <a:bodyPr/>
          <a:lstStyle/>
          <a:p>
            <a:r>
              <a:rPr lang="en-US" altLang="zh-TW" sz="4000" smtClean="0">
                <a:solidFill>
                  <a:srgbClr val="FF0000"/>
                </a:solidFill>
              </a:rPr>
              <a:t>Rules of Thumb 3–7</a:t>
            </a:r>
            <a:endParaRPr lang="zh-TW" altLang="en-US" sz="4000" smtClean="0">
              <a:solidFill>
                <a:srgbClr val="FF0000"/>
              </a:solidFill>
            </a:endParaRPr>
          </a:p>
        </p:txBody>
      </p:sp>
      <p:sp>
        <p:nvSpPr>
          <p:cNvPr id="61443" name="內容版面配置區 2"/>
          <p:cNvSpPr>
            <a:spLocks noGrp="1"/>
          </p:cNvSpPr>
          <p:nvPr>
            <p:ph idx="1"/>
          </p:nvPr>
        </p:nvSpPr>
        <p:spPr>
          <a:xfrm>
            <a:off x="323850" y="692150"/>
            <a:ext cx="8640763" cy="5761038"/>
          </a:xfrm>
        </p:spPr>
        <p:txBody>
          <a:bodyPr/>
          <a:lstStyle/>
          <a:p>
            <a:pPr algn="ctr">
              <a:buFont typeface="Arial" charset="0"/>
              <a:buNone/>
            </a:pPr>
            <a:r>
              <a:rPr lang="en-US" altLang="zh-TW" sz="2400" b="1" smtClean="0">
                <a:solidFill>
                  <a:srgbClr val="FF0000"/>
                </a:solidFill>
              </a:rPr>
              <a:t>Summated Scales</a:t>
            </a:r>
          </a:p>
          <a:p>
            <a:r>
              <a:rPr lang="en-US" altLang="zh-TW" sz="2000" smtClean="0"/>
              <a:t>A summated scale is only as good as the items used to represent the construct.   While it may pass all empirical tests, it is useless without theoretical justification.</a:t>
            </a:r>
          </a:p>
          <a:p>
            <a:r>
              <a:rPr lang="en-US" altLang="zh-TW" sz="2000" smtClean="0"/>
              <a:t>Never create a summated scale without first assessing its unidimensionality with exploratory or confirmatory factor analysis.</a:t>
            </a:r>
          </a:p>
          <a:p>
            <a:r>
              <a:rPr lang="en-US" altLang="zh-TW" sz="2000" smtClean="0"/>
              <a:t>Once a scale is deemed unidimensional, its reliability score, as  measured by Cronbach’s alpha: </a:t>
            </a:r>
          </a:p>
          <a:p>
            <a:pPr lvl="1"/>
            <a:r>
              <a:rPr lang="en-US" altLang="zh-TW" sz="2000" smtClean="0">
                <a:solidFill>
                  <a:srgbClr val="FF0000"/>
                </a:solidFill>
              </a:rPr>
              <a:t>should exceed a threshold of .70</a:t>
            </a:r>
            <a:r>
              <a:rPr lang="en-US" altLang="zh-TW" sz="2000" smtClean="0"/>
              <a:t>, although a .60 level can be used in exploratory research. </a:t>
            </a:r>
          </a:p>
          <a:p>
            <a:pPr lvl="1"/>
            <a:r>
              <a:rPr lang="en-US" altLang="zh-TW" sz="2000" smtClean="0"/>
              <a:t>the threshold should be raised as the number of items increases,              especially as the number of items approaches 10 or more.</a:t>
            </a:r>
          </a:p>
          <a:p>
            <a:r>
              <a:rPr lang="en-US" altLang="zh-TW" sz="2000" smtClean="0"/>
              <a:t>With reliability established, validity should be assessed in terms of:</a:t>
            </a:r>
          </a:p>
          <a:p>
            <a:pPr lvl="1"/>
            <a:r>
              <a:rPr lang="en-US" altLang="zh-TW" sz="2000" smtClean="0">
                <a:solidFill>
                  <a:srgbClr val="FF0000"/>
                </a:solidFill>
              </a:rPr>
              <a:t>convergent validity  </a:t>
            </a:r>
            <a:r>
              <a:rPr lang="en-US" altLang="zh-TW" sz="2000" smtClean="0"/>
              <a:t>=  scale correlates with other like scales.</a:t>
            </a:r>
          </a:p>
          <a:p>
            <a:pPr lvl="1"/>
            <a:r>
              <a:rPr lang="en-US" altLang="zh-TW" sz="2000" smtClean="0">
                <a:solidFill>
                  <a:srgbClr val="FF0000"/>
                </a:solidFill>
              </a:rPr>
              <a:t>discriminant validity  </a:t>
            </a:r>
            <a:r>
              <a:rPr lang="en-US" altLang="zh-TW" sz="2000" smtClean="0"/>
              <a:t>=  scale is sufficiently different from other related scales.</a:t>
            </a:r>
          </a:p>
          <a:p>
            <a:pPr lvl="1"/>
            <a:r>
              <a:rPr lang="en-US" altLang="zh-TW" sz="2000" smtClean="0">
                <a:solidFill>
                  <a:srgbClr val="FF0000"/>
                </a:solidFill>
              </a:rPr>
              <a:t>nomological validity  </a:t>
            </a:r>
            <a:r>
              <a:rPr lang="en-US" altLang="zh-TW" sz="2000" smtClean="0"/>
              <a:t>=  scale “predicts” as theoretically suggested.</a:t>
            </a:r>
          </a:p>
          <a:p>
            <a:endParaRPr lang="zh-TW" altLang="en-US" sz="2000" smtClean="0"/>
          </a:p>
        </p:txBody>
      </p:sp>
      <p:sp>
        <p:nvSpPr>
          <p:cNvPr id="6144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0529339-9C6F-4FB6-95D8-EBF9247F3C85}" type="slidenum">
              <a:rPr kumimoji="0" lang="zh-TW" altLang="en-US" smtClean="0">
                <a:solidFill>
                  <a:srgbClr val="898989"/>
                </a:solidFill>
                <a:latin typeface="Calibri" pitchFamily="34" charset="0"/>
              </a:rPr>
              <a:pPr eaLnBrk="1" hangingPunct="1"/>
              <a:t>58</a:t>
            </a:fld>
            <a:endParaRPr kumimoji="0" lang="zh-TW" altLang="en-US" smtClean="0">
              <a:solidFill>
                <a:srgbClr val="898989"/>
              </a:solidFill>
              <a:latin typeface="Calibri" pitchFamily="34" charset="0"/>
            </a:endParaRPr>
          </a:p>
        </p:txBody>
      </p:sp>
      <p:sp>
        <p:nvSpPr>
          <p:cNvPr id="61445"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529669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457200" y="115888"/>
            <a:ext cx="8229600" cy="649287"/>
          </a:xfrm>
        </p:spPr>
        <p:txBody>
          <a:bodyPr/>
          <a:lstStyle/>
          <a:p>
            <a:r>
              <a:rPr lang="en-US" altLang="zh-TW" sz="4000" smtClean="0">
                <a:solidFill>
                  <a:srgbClr val="FF0000"/>
                </a:solidFill>
              </a:rPr>
              <a:t>Rules of Thumb 3–8</a:t>
            </a:r>
            <a:endParaRPr lang="zh-TW" altLang="en-US" sz="4000" smtClean="0">
              <a:solidFill>
                <a:srgbClr val="FF0000"/>
              </a:solidFill>
            </a:endParaRPr>
          </a:p>
        </p:txBody>
      </p:sp>
      <p:sp>
        <p:nvSpPr>
          <p:cNvPr id="62467" name="內容版面配置區 2"/>
          <p:cNvSpPr>
            <a:spLocks noGrp="1"/>
          </p:cNvSpPr>
          <p:nvPr>
            <p:ph idx="1"/>
          </p:nvPr>
        </p:nvSpPr>
        <p:spPr>
          <a:xfrm>
            <a:off x="250825" y="765175"/>
            <a:ext cx="8642350" cy="5759450"/>
          </a:xfrm>
        </p:spPr>
        <p:txBody>
          <a:bodyPr/>
          <a:lstStyle/>
          <a:p>
            <a:pPr algn="ctr">
              <a:buFont typeface="Arial" charset="0"/>
              <a:buNone/>
            </a:pPr>
            <a:r>
              <a:rPr lang="en-US" altLang="zh-TW" sz="2400" b="1" smtClean="0">
                <a:solidFill>
                  <a:srgbClr val="FF0000"/>
                </a:solidFill>
              </a:rPr>
              <a:t>Representing Factor Analysis In Other Analyses</a:t>
            </a:r>
          </a:p>
          <a:p>
            <a:r>
              <a:rPr lang="en-US" altLang="zh-TW" sz="2000" smtClean="0"/>
              <a:t>The single surrogate variable:      </a:t>
            </a:r>
          </a:p>
          <a:p>
            <a:pPr lvl="1"/>
            <a:r>
              <a:rPr lang="en-US" altLang="zh-TW" sz="2000" smtClean="0"/>
              <a:t>Advantages:  simple to administer and interpret.</a:t>
            </a:r>
          </a:p>
          <a:p>
            <a:pPr lvl="1"/>
            <a:r>
              <a:rPr lang="en-US" altLang="zh-TW" sz="2000" smtClean="0"/>
              <a:t>Disadvantages:</a:t>
            </a:r>
          </a:p>
          <a:p>
            <a:pPr lvl="2"/>
            <a:r>
              <a:rPr lang="en-US" altLang="zh-TW" sz="2000" smtClean="0"/>
              <a:t>does not represent all “facets” of a factor </a:t>
            </a:r>
          </a:p>
          <a:p>
            <a:pPr lvl="2"/>
            <a:r>
              <a:rPr lang="en-US" altLang="zh-TW" sz="2000" smtClean="0"/>
              <a:t>prone to measurement error. </a:t>
            </a:r>
          </a:p>
          <a:p>
            <a:r>
              <a:rPr lang="en-US" altLang="zh-TW" sz="2000" smtClean="0"/>
              <a:t>Factor scores: </a:t>
            </a:r>
          </a:p>
          <a:p>
            <a:pPr lvl="1"/>
            <a:r>
              <a:rPr lang="en-US" altLang="zh-TW" sz="2000" smtClean="0"/>
              <a:t>Advantages:</a:t>
            </a:r>
          </a:p>
          <a:p>
            <a:pPr lvl="2"/>
            <a:r>
              <a:rPr lang="en-US" altLang="zh-TW" sz="2000" smtClean="0"/>
              <a:t>represents all variables loading on the factor,</a:t>
            </a:r>
          </a:p>
          <a:p>
            <a:pPr lvl="2"/>
            <a:r>
              <a:rPr lang="en-US" altLang="zh-TW" sz="2000" smtClean="0"/>
              <a:t> best method for complete data reduction. </a:t>
            </a:r>
          </a:p>
          <a:p>
            <a:pPr lvl="2"/>
            <a:r>
              <a:rPr lang="en-US" altLang="zh-TW" sz="2000" smtClean="0"/>
              <a:t>Are by default orthogonal and can avoid complications caused by multicollinearity.</a:t>
            </a:r>
          </a:p>
          <a:p>
            <a:pPr lvl="1"/>
            <a:r>
              <a:rPr lang="en-US" altLang="zh-TW" sz="2000" smtClean="0"/>
              <a:t> Disadvantages:</a:t>
            </a:r>
          </a:p>
          <a:p>
            <a:pPr lvl="2"/>
            <a:r>
              <a:rPr lang="en-US" altLang="zh-TW" sz="2000" smtClean="0"/>
              <a:t>interpretation more difficult since all variables contribute through loadings </a:t>
            </a:r>
          </a:p>
          <a:p>
            <a:pPr lvl="2"/>
            <a:r>
              <a:rPr lang="en-US" altLang="zh-TW" sz="2000" smtClean="0"/>
              <a:t>Difficult to replicate across studies.</a:t>
            </a:r>
            <a:endParaRPr lang="zh-TW" altLang="en-US" sz="2000" smtClean="0"/>
          </a:p>
        </p:txBody>
      </p:sp>
      <p:sp>
        <p:nvSpPr>
          <p:cNvPr id="624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070509C-76D6-4046-9D51-4FC6CE67ADF6}" type="slidenum">
              <a:rPr kumimoji="0" lang="zh-TW" altLang="en-US" smtClean="0">
                <a:solidFill>
                  <a:srgbClr val="898989"/>
                </a:solidFill>
                <a:latin typeface="Calibri" pitchFamily="34" charset="0"/>
              </a:rPr>
              <a:pPr eaLnBrk="1" hangingPunct="1"/>
              <a:t>59</a:t>
            </a:fld>
            <a:endParaRPr kumimoji="0" lang="zh-TW" altLang="en-US" smtClean="0">
              <a:solidFill>
                <a:srgbClr val="898989"/>
              </a:solidFill>
              <a:latin typeface="Calibri" pitchFamily="34" charset="0"/>
            </a:endParaRPr>
          </a:p>
        </p:txBody>
      </p:sp>
      <p:sp>
        <p:nvSpPr>
          <p:cNvPr id="6246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22225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323850" y="188913"/>
            <a:ext cx="8640763" cy="1295400"/>
          </a:xfrm>
        </p:spPr>
        <p:txBody>
          <a:bodyPr/>
          <a:lstStyle/>
          <a:p>
            <a:r>
              <a:rPr lang="en-US" altLang="zh-TW" sz="2400" smtClean="0"/>
              <a:t>Joseph F. Hair, William C. Black, Barry J. Babin, Rolph E. Anderson, Multivariate Data Analysis, 7th Edition, </a:t>
            </a:r>
            <a:br>
              <a:rPr lang="en-US" altLang="zh-TW" sz="2400" smtClean="0"/>
            </a:br>
            <a:r>
              <a:rPr lang="en-US" altLang="zh-TW" sz="2400" smtClean="0"/>
              <a:t>Prentice Hall, 2009</a:t>
            </a:r>
            <a:endParaRPr lang="zh-TW" altLang="en-US" sz="2400" smtClean="0"/>
          </a:p>
        </p:txBody>
      </p:sp>
      <p:sp>
        <p:nvSpPr>
          <p:cNvPr id="819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5218A8D-5BE3-4DF9-846D-E7928F14CE9A}" type="slidenum">
              <a:rPr kumimoji="0" lang="zh-TW" altLang="en-US" smtClean="0">
                <a:solidFill>
                  <a:srgbClr val="898989"/>
                </a:solidFill>
                <a:latin typeface="Calibri" pitchFamily="34" charset="0"/>
              </a:rPr>
              <a:pPr eaLnBrk="1" hangingPunct="1"/>
              <a:t>6</a:t>
            </a:fld>
            <a:endParaRPr kumimoji="0" lang="zh-TW" altLang="en-US" smtClean="0">
              <a:solidFill>
                <a:srgbClr val="898989"/>
              </a:solidFill>
              <a:latin typeface="Calibri" pitchFamily="34"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700213"/>
            <a:ext cx="38163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8198" name="標題 1"/>
          <p:cNvSpPr txBox="1">
            <a:spLocks/>
          </p:cNvSpPr>
          <p:nvPr/>
        </p:nvSpPr>
        <p:spPr bwMode="auto">
          <a:xfrm>
            <a:off x="6372225" y="4508500"/>
            <a:ext cx="2879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0"/>
              </a:spcBef>
              <a:buFontTx/>
              <a:buNone/>
            </a:pPr>
            <a:r>
              <a:rPr kumimoji="0" lang="en-US" altLang="zh-TW" sz="2600" b="1">
                <a:solidFill>
                  <a:srgbClr val="FF0000"/>
                </a:solidFill>
                <a:ea typeface="標楷體" pitchFamily="65" charset="-120"/>
              </a:rPr>
              <a:t>(Hair et al., 2009)</a:t>
            </a:r>
            <a:endParaRPr kumimoji="0" lang="zh-TW" altLang="en-US" sz="2600" b="1">
              <a:solidFill>
                <a:srgbClr val="FF0000"/>
              </a:solidFill>
              <a:ea typeface="標楷體" pitchFamily="65" charset="-120"/>
            </a:endParaRPr>
          </a:p>
        </p:txBody>
      </p:sp>
    </p:spTree>
    <p:extLst>
      <p:ext uri="{BB962C8B-B14F-4D97-AF65-F5344CB8AC3E}">
        <p14:creationId xmlns:p14="http://schemas.microsoft.com/office/powerpoint/2010/main" val="3996140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457200" y="115888"/>
            <a:ext cx="8229600" cy="649287"/>
          </a:xfrm>
        </p:spPr>
        <p:txBody>
          <a:bodyPr/>
          <a:lstStyle/>
          <a:p>
            <a:r>
              <a:rPr lang="en-US" altLang="zh-TW" sz="4000" smtClean="0">
                <a:solidFill>
                  <a:srgbClr val="FF0000"/>
                </a:solidFill>
              </a:rPr>
              <a:t>Rules of Thumb 3–8 (cont.)</a:t>
            </a:r>
            <a:endParaRPr lang="zh-TW" altLang="en-US" sz="4000" smtClean="0">
              <a:solidFill>
                <a:srgbClr val="FF0000"/>
              </a:solidFill>
            </a:endParaRPr>
          </a:p>
        </p:txBody>
      </p:sp>
      <p:sp>
        <p:nvSpPr>
          <p:cNvPr id="63491" name="內容版面配置區 2"/>
          <p:cNvSpPr>
            <a:spLocks noGrp="1"/>
          </p:cNvSpPr>
          <p:nvPr>
            <p:ph idx="1"/>
          </p:nvPr>
        </p:nvSpPr>
        <p:spPr>
          <a:xfrm>
            <a:off x="250825" y="765175"/>
            <a:ext cx="8642350" cy="5759450"/>
          </a:xfrm>
        </p:spPr>
        <p:txBody>
          <a:bodyPr/>
          <a:lstStyle/>
          <a:p>
            <a:pPr algn="ctr">
              <a:buFont typeface="Arial" charset="0"/>
              <a:buNone/>
            </a:pPr>
            <a:r>
              <a:rPr lang="en-US" altLang="zh-TW" sz="2400" b="1" smtClean="0">
                <a:solidFill>
                  <a:srgbClr val="FF0000"/>
                </a:solidFill>
              </a:rPr>
              <a:t>Representing Factor Analysis In Other Analyses</a:t>
            </a:r>
          </a:p>
          <a:p>
            <a:r>
              <a:rPr lang="en-US" altLang="zh-TW" sz="2000" smtClean="0"/>
              <a:t>Summated scales:    </a:t>
            </a:r>
          </a:p>
          <a:p>
            <a:pPr lvl="1"/>
            <a:r>
              <a:rPr lang="en-US" altLang="zh-TW" sz="2000" smtClean="0"/>
              <a:t> Advantages:</a:t>
            </a:r>
          </a:p>
          <a:p>
            <a:pPr lvl="2"/>
            <a:r>
              <a:rPr lang="en-US" altLang="zh-TW" sz="2000" smtClean="0"/>
              <a:t>compromise between the surrogate variable and factor score options.</a:t>
            </a:r>
          </a:p>
          <a:p>
            <a:pPr lvl="2"/>
            <a:r>
              <a:rPr lang="en-US" altLang="zh-TW" sz="2000" smtClean="0"/>
              <a:t>reduces measurement error.</a:t>
            </a:r>
          </a:p>
          <a:p>
            <a:pPr lvl="2"/>
            <a:r>
              <a:rPr lang="en-US" altLang="zh-TW" sz="2000" smtClean="0"/>
              <a:t>represents multiple facets of a concept.</a:t>
            </a:r>
          </a:p>
          <a:p>
            <a:pPr lvl="2"/>
            <a:r>
              <a:rPr lang="en-US" altLang="zh-TW" sz="2000" smtClean="0"/>
              <a:t>easily replicated across studies.</a:t>
            </a:r>
          </a:p>
          <a:p>
            <a:pPr lvl="1"/>
            <a:r>
              <a:rPr lang="en-US" altLang="zh-TW" sz="2000" smtClean="0"/>
              <a:t>Disadvantages:</a:t>
            </a:r>
          </a:p>
          <a:p>
            <a:pPr lvl="2"/>
            <a:r>
              <a:rPr lang="en-US" altLang="zh-TW" sz="2000" smtClean="0"/>
              <a:t>includes only the variables that load highly on the factor and excludes those having little or marginal impact.</a:t>
            </a:r>
          </a:p>
          <a:p>
            <a:pPr lvl="2"/>
            <a:r>
              <a:rPr lang="en-US" altLang="zh-TW" sz="2000" smtClean="0"/>
              <a:t>not necessarily orthogonal.</a:t>
            </a:r>
          </a:p>
          <a:p>
            <a:pPr lvl="2"/>
            <a:r>
              <a:rPr lang="en-US" altLang="zh-TW" sz="2000" smtClean="0"/>
              <a:t>Require extensive analysis of reliability and validity issues.</a:t>
            </a:r>
          </a:p>
        </p:txBody>
      </p:sp>
      <p:sp>
        <p:nvSpPr>
          <p:cNvPr id="634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6C10C8E-4B6E-466F-9AE3-424578E264D7}" type="slidenum">
              <a:rPr kumimoji="0" lang="zh-TW" altLang="en-US" smtClean="0">
                <a:solidFill>
                  <a:srgbClr val="898989"/>
                </a:solidFill>
                <a:latin typeface="Calibri" pitchFamily="34" charset="0"/>
              </a:rPr>
              <a:pPr eaLnBrk="1" hangingPunct="1"/>
              <a:t>60</a:t>
            </a:fld>
            <a:endParaRPr kumimoji="0" lang="zh-TW" altLang="en-US" smtClean="0">
              <a:solidFill>
                <a:srgbClr val="898989"/>
              </a:solidFill>
              <a:latin typeface="Calibri" pitchFamily="34" charset="0"/>
            </a:endParaRPr>
          </a:p>
        </p:txBody>
      </p:sp>
      <p:sp>
        <p:nvSpPr>
          <p:cNvPr id="6349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706531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8903916-FE91-41AA-8A34-7B672F3197FB}" type="slidenum">
              <a:rPr kumimoji="0" lang="zh-TW" altLang="en-US" smtClean="0">
                <a:solidFill>
                  <a:srgbClr val="898989"/>
                </a:solidFill>
                <a:latin typeface="Calibri" pitchFamily="34" charset="0"/>
              </a:rPr>
              <a:pPr eaLnBrk="1" hangingPunct="1"/>
              <a:t>61</a:t>
            </a:fld>
            <a:endParaRPr kumimoji="0" lang="zh-TW" altLang="en-US" smtClean="0">
              <a:solidFill>
                <a:srgbClr val="898989"/>
              </a:solidFill>
              <a:latin typeface="Calibri" pitchFamily="34" charset="0"/>
            </a:endParaRPr>
          </a:p>
        </p:txBody>
      </p:sp>
      <p:sp>
        <p:nvSpPr>
          <p:cNvPr id="5" name="Text Box 3"/>
          <p:cNvSpPr txBox="1">
            <a:spLocks noChangeArrowheads="1"/>
          </p:cNvSpPr>
          <p:nvPr/>
        </p:nvSpPr>
        <p:spPr bwMode="auto">
          <a:xfrm>
            <a:off x="914400" y="471488"/>
            <a:ext cx="7239000" cy="5962650"/>
          </a:xfrm>
          <a:prstGeom prst="rect">
            <a:avLst/>
          </a:prstGeom>
          <a:noFill/>
          <a:ln w="9525">
            <a:noFill/>
            <a:miter lim="800000"/>
            <a:headEnd/>
            <a:tailEnd/>
          </a:ln>
          <a:effectLst/>
        </p:spPr>
        <p:txBody>
          <a:bodyPr lIns="274320" anchor="ctr">
            <a:spAutoFit/>
          </a:bodyPr>
          <a:lstStyle/>
          <a:p>
            <a:pPr>
              <a:defRPr/>
            </a:pPr>
            <a:r>
              <a:rPr lang="en-US" altLang="zh-TW" sz="1400" b="1" dirty="0">
                <a:effectLst>
                  <a:outerShdw blurRad="38100" dist="38100" dir="2700000" algn="tl">
                    <a:srgbClr val="000000"/>
                  </a:outerShdw>
                </a:effectLst>
                <a:ea typeface="新細明體" pitchFamily="18" charset="-120"/>
              </a:rPr>
              <a:t>        </a:t>
            </a:r>
            <a:r>
              <a:rPr lang="en-US" altLang="zh-TW" sz="1600" dirty="0">
                <a:ea typeface="新細明體" pitchFamily="18" charset="-120"/>
              </a:rPr>
              <a:t>Variable Description			              Variable Type</a:t>
            </a:r>
          </a:p>
          <a:p>
            <a:pPr>
              <a:defRPr/>
            </a:pPr>
            <a:r>
              <a:rPr lang="en-US" altLang="zh-TW" sz="1600" u="sng" dirty="0">
                <a:ea typeface="新細明體" pitchFamily="18" charset="-120"/>
              </a:rPr>
              <a:t>Data Warehouse Classification Variables</a:t>
            </a:r>
          </a:p>
          <a:p>
            <a:pPr>
              <a:defRPr/>
            </a:pPr>
            <a:r>
              <a:rPr lang="en-US" altLang="zh-TW" sz="1400" dirty="0">
                <a:ea typeface="新細明體" pitchFamily="18" charset="-120"/>
              </a:rPr>
              <a:t>X1	Customer Type				</a:t>
            </a:r>
            <a:r>
              <a:rPr lang="en-US" altLang="zh-TW" sz="1400" dirty="0" err="1">
                <a:ea typeface="新細明體" pitchFamily="18" charset="-120"/>
              </a:rPr>
              <a:t>nonmetric</a:t>
            </a:r>
            <a:r>
              <a:rPr lang="en-US" altLang="zh-TW" sz="1400" dirty="0">
                <a:ea typeface="新細明體" pitchFamily="18" charset="-120"/>
              </a:rPr>
              <a:t> </a:t>
            </a:r>
          </a:p>
          <a:p>
            <a:pPr>
              <a:defRPr/>
            </a:pPr>
            <a:r>
              <a:rPr lang="en-US" altLang="zh-TW" sz="1400" dirty="0">
                <a:ea typeface="新細明體" pitchFamily="18" charset="-120"/>
              </a:rPr>
              <a:t>X2	Industry Type				</a:t>
            </a:r>
            <a:r>
              <a:rPr lang="en-US" altLang="zh-TW" sz="1400" dirty="0" err="1">
                <a:ea typeface="新細明體" pitchFamily="18" charset="-120"/>
              </a:rPr>
              <a:t>nonmetric</a:t>
            </a:r>
            <a:r>
              <a:rPr lang="en-US" altLang="zh-TW" sz="1400" dirty="0">
                <a:ea typeface="新細明體" pitchFamily="18" charset="-120"/>
              </a:rPr>
              <a:t> </a:t>
            </a:r>
          </a:p>
          <a:p>
            <a:pPr>
              <a:defRPr/>
            </a:pPr>
            <a:r>
              <a:rPr lang="en-US" altLang="zh-TW" sz="1400" dirty="0">
                <a:ea typeface="新細明體" pitchFamily="18" charset="-120"/>
              </a:rPr>
              <a:t>X3	Firm Size					</a:t>
            </a:r>
            <a:r>
              <a:rPr lang="en-US" altLang="zh-TW" sz="1400" dirty="0" err="1">
                <a:ea typeface="新細明體" pitchFamily="18" charset="-120"/>
              </a:rPr>
              <a:t>nonmetric</a:t>
            </a:r>
            <a:r>
              <a:rPr lang="en-US" altLang="zh-TW" sz="1400" dirty="0">
                <a:ea typeface="新細明體" pitchFamily="18" charset="-120"/>
              </a:rPr>
              <a:t> </a:t>
            </a:r>
          </a:p>
          <a:p>
            <a:pPr>
              <a:defRPr/>
            </a:pPr>
            <a:r>
              <a:rPr lang="en-US" altLang="zh-TW" sz="1400" dirty="0">
                <a:ea typeface="新細明體" pitchFamily="18" charset="-120"/>
              </a:rPr>
              <a:t>X4	Region					</a:t>
            </a:r>
            <a:r>
              <a:rPr lang="en-US" altLang="zh-TW" sz="1400" dirty="0" err="1">
                <a:ea typeface="新細明體" pitchFamily="18" charset="-120"/>
              </a:rPr>
              <a:t>nonmetric</a:t>
            </a:r>
            <a:endParaRPr lang="en-US" altLang="zh-TW" sz="1400" dirty="0">
              <a:ea typeface="新細明體" pitchFamily="18" charset="-120"/>
            </a:endParaRPr>
          </a:p>
          <a:p>
            <a:pPr>
              <a:defRPr/>
            </a:pPr>
            <a:r>
              <a:rPr lang="en-US" altLang="zh-TW" sz="1400" dirty="0">
                <a:ea typeface="新細明體" pitchFamily="18" charset="-120"/>
              </a:rPr>
              <a:t>X5	Distribution System				</a:t>
            </a:r>
            <a:r>
              <a:rPr lang="en-US" altLang="zh-TW" sz="1400" dirty="0" err="1">
                <a:ea typeface="新細明體" pitchFamily="18" charset="-120"/>
              </a:rPr>
              <a:t>nonmetric</a:t>
            </a:r>
            <a:endParaRPr lang="en-US" altLang="zh-TW" sz="1400" u="sng" dirty="0">
              <a:ea typeface="新細明體" pitchFamily="18" charset="-120"/>
            </a:endParaRPr>
          </a:p>
          <a:p>
            <a:pPr>
              <a:defRPr/>
            </a:pPr>
            <a:r>
              <a:rPr lang="en-US" altLang="zh-TW" sz="1600" u="sng" dirty="0">
                <a:ea typeface="新細明體" pitchFamily="18" charset="-120"/>
              </a:rPr>
              <a:t>Performance Perceptions Variables</a:t>
            </a:r>
          </a:p>
          <a:p>
            <a:pPr>
              <a:defRPr/>
            </a:pPr>
            <a:r>
              <a:rPr lang="en-US" altLang="zh-TW" sz="1400" dirty="0">
                <a:ea typeface="新細明體" pitchFamily="18" charset="-120"/>
              </a:rPr>
              <a:t>X6	Product Quality				metric</a:t>
            </a:r>
          </a:p>
          <a:p>
            <a:pPr>
              <a:defRPr/>
            </a:pPr>
            <a:r>
              <a:rPr lang="en-US" altLang="zh-TW" sz="1400" dirty="0">
                <a:ea typeface="新細明體" pitchFamily="18" charset="-120"/>
              </a:rPr>
              <a:t>X7	E-Commerce Activities/Website			metric</a:t>
            </a:r>
          </a:p>
          <a:p>
            <a:pPr>
              <a:defRPr/>
            </a:pPr>
            <a:r>
              <a:rPr lang="en-US" altLang="zh-TW" sz="1400" dirty="0">
                <a:ea typeface="新細明體" pitchFamily="18" charset="-120"/>
              </a:rPr>
              <a:t>X8	Technical Support				metric</a:t>
            </a:r>
          </a:p>
          <a:p>
            <a:pPr>
              <a:defRPr/>
            </a:pPr>
            <a:r>
              <a:rPr lang="en-US" altLang="zh-TW" sz="1400" dirty="0">
                <a:ea typeface="新細明體" pitchFamily="18" charset="-120"/>
              </a:rPr>
              <a:t>X9	Complaint Resolution				metric</a:t>
            </a:r>
          </a:p>
          <a:p>
            <a:pPr>
              <a:defRPr/>
            </a:pPr>
            <a:r>
              <a:rPr lang="en-US" altLang="zh-TW" sz="1400" dirty="0">
                <a:ea typeface="新細明體" pitchFamily="18" charset="-120"/>
              </a:rPr>
              <a:t>X10	Advertising 				metric</a:t>
            </a:r>
          </a:p>
          <a:p>
            <a:pPr>
              <a:defRPr/>
            </a:pPr>
            <a:r>
              <a:rPr lang="en-US" altLang="zh-TW" sz="1400" dirty="0">
                <a:ea typeface="新細明體" pitchFamily="18" charset="-120"/>
              </a:rPr>
              <a:t>X11	Product Line				metric</a:t>
            </a:r>
          </a:p>
          <a:p>
            <a:pPr>
              <a:defRPr/>
            </a:pPr>
            <a:r>
              <a:rPr lang="en-US" altLang="zh-TW" sz="1400" dirty="0">
                <a:ea typeface="新細明體" pitchFamily="18" charset="-120"/>
              </a:rPr>
              <a:t>X12	</a:t>
            </a:r>
            <a:r>
              <a:rPr lang="en-US" altLang="zh-TW" sz="1400" dirty="0" err="1">
                <a:ea typeface="新細明體" pitchFamily="18" charset="-120"/>
              </a:rPr>
              <a:t>Salesforce</a:t>
            </a:r>
            <a:r>
              <a:rPr lang="en-US" altLang="zh-TW" sz="1400" dirty="0">
                <a:ea typeface="新細明體" pitchFamily="18" charset="-120"/>
              </a:rPr>
              <a:t> Image				metric</a:t>
            </a:r>
          </a:p>
          <a:p>
            <a:pPr>
              <a:defRPr/>
            </a:pPr>
            <a:r>
              <a:rPr lang="en-US" altLang="zh-TW" sz="1400" dirty="0">
                <a:ea typeface="新細明體" pitchFamily="18" charset="-120"/>
              </a:rPr>
              <a:t>X13	Competitive Pricing				metric</a:t>
            </a:r>
          </a:p>
          <a:p>
            <a:pPr>
              <a:defRPr/>
            </a:pPr>
            <a:r>
              <a:rPr lang="en-US" altLang="zh-TW" sz="1400" dirty="0">
                <a:ea typeface="新細明體" pitchFamily="18" charset="-120"/>
              </a:rPr>
              <a:t>X14	Warranty &amp; Claims				metric</a:t>
            </a:r>
          </a:p>
          <a:p>
            <a:pPr>
              <a:defRPr/>
            </a:pPr>
            <a:r>
              <a:rPr lang="en-US" altLang="zh-TW" sz="1400" dirty="0">
                <a:ea typeface="新細明體" pitchFamily="18" charset="-120"/>
              </a:rPr>
              <a:t>X15	New Products				metric</a:t>
            </a:r>
          </a:p>
          <a:p>
            <a:pPr>
              <a:defRPr/>
            </a:pPr>
            <a:r>
              <a:rPr lang="en-US" altLang="zh-TW" sz="1400" dirty="0">
                <a:ea typeface="新細明體" pitchFamily="18" charset="-120"/>
              </a:rPr>
              <a:t>X16	Ordering &amp; Billing				metric</a:t>
            </a:r>
          </a:p>
          <a:p>
            <a:pPr>
              <a:defRPr/>
            </a:pPr>
            <a:r>
              <a:rPr lang="en-US" altLang="zh-TW" sz="1400" dirty="0">
                <a:ea typeface="新細明體" pitchFamily="18" charset="-120"/>
              </a:rPr>
              <a:t>X17	Price Flexibility				metric</a:t>
            </a:r>
          </a:p>
          <a:p>
            <a:pPr>
              <a:defRPr/>
            </a:pPr>
            <a:r>
              <a:rPr lang="en-US" altLang="zh-TW" sz="1400" dirty="0">
                <a:ea typeface="新細明體" pitchFamily="18" charset="-120"/>
              </a:rPr>
              <a:t>X18	Delivery Speed				metric</a:t>
            </a:r>
            <a:endParaRPr lang="en-US" altLang="zh-TW" sz="1400" u="sng" dirty="0">
              <a:ea typeface="新細明體" pitchFamily="18" charset="-120"/>
            </a:endParaRPr>
          </a:p>
          <a:p>
            <a:pPr>
              <a:defRPr/>
            </a:pPr>
            <a:r>
              <a:rPr lang="en-US" altLang="zh-TW" sz="1600" u="sng" dirty="0">
                <a:ea typeface="新細明體" pitchFamily="18" charset="-120"/>
              </a:rPr>
              <a:t>Outcome/Relationship Measures</a:t>
            </a:r>
          </a:p>
          <a:p>
            <a:pPr>
              <a:defRPr/>
            </a:pPr>
            <a:r>
              <a:rPr lang="en-US" altLang="zh-TW" sz="1400" dirty="0">
                <a:ea typeface="新細明體" pitchFamily="18" charset="-120"/>
              </a:rPr>
              <a:t>X19	Satisfaction				metric </a:t>
            </a:r>
          </a:p>
          <a:p>
            <a:pPr>
              <a:defRPr/>
            </a:pPr>
            <a:r>
              <a:rPr lang="en-US" altLang="zh-TW" sz="1400" dirty="0">
                <a:ea typeface="新細明體" pitchFamily="18" charset="-120"/>
              </a:rPr>
              <a:t>X20	Likelihood of Recommendation			metric </a:t>
            </a:r>
          </a:p>
          <a:p>
            <a:pPr>
              <a:defRPr/>
            </a:pPr>
            <a:r>
              <a:rPr lang="en-US" altLang="zh-TW" sz="1400" dirty="0">
                <a:ea typeface="新細明體" pitchFamily="18" charset="-120"/>
              </a:rPr>
              <a:t>X21	Likelihood of Future Purchase			metric </a:t>
            </a:r>
          </a:p>
          <a:p>
            <a:pPr>
              <a:defRPr/>
            </a:pPr>
            <a:r>
              <a:rPr lang="en-US" altLang="zh-TW" sz="1400" dirty="0">
                <a:ea typeface="新細明體" pitchFamily="18" charset="-120"/>
              </a:rPr>
              <a:t>X22	Current Purchase/Usage Level			metric </a:t>
            </a:r>
          </a:p>
          <a:p>
            <a:pPr>
              <a:defRPr/>
            </a:pPr>
            <a:r>
              <a:rPr lang="en-US" altLang="zh-TW" sz="1400" dirty="0">
                <a:ea typeface="新細明體" pitchFamily="18" charset="-120"/>
              </a:rPr>
              <a:t>X23	Consider Strategic Alliance/Partnership in Future	</a:t>
            </a:r>
            <a:r>
              <a:rPr lang="en-US" altLang="zh-TW" sz="1400" dirty="0" err="1">
                <a:ea typeface="新細明體" pitchFamily="18" charset="-120"/>
              </a:rPr>
              <a:t>nonmetric</a:t>
            </a:r>
            <a:endParaRPr lang="en-US" altLang="zh-TW" sz="1400" dirty="0">
              <a:ea typeface="新細明體" pitchFamily="18" charset="-120"/>
            </a:endParaRPr>
          </a:p>
        </p:txBody>
      </p:sp>
      <p:sp>
        <p:nvSpPr>
          <p:cNvPr id="6" name="Rectangle 4"/>
          <p:cNvSpPr>
            <a:spLocks noChangeArrowheads="1"/>
          </p:cNvSpPr>
          <p:nvPr/>
        </p:nvSpPr>
        <p:spPr bwMode="auto">
          <a:xfrm>
            <a:off x="0" y="105054"/>
            <a:ext cx="8964488" cy="369332"/>
          </a:xfrm>
          <a:prstGeom prst="rect">
            <a:avLst/>
          </a:prstGeom>
          <a:noFill/>
          <a:ln w="9525">
            <a:noFill/>
            <a:miter lim="800000"/>
            <a:headEnd/>
            <a:tailEnd/>
          </a:ln>
          <a:effectLst/>
        </p:spPr>
        <p:txBody>
          <a:bodyPr wrap="square" tIns="0" bIns="0" anchor="ctr">
            <a:spAutoFit/>
          </a:bodyPr>
          <a:lstStyle/>
          <a:p>
            <a:pPr algn="ctr" eaLnBrk="0" hangingPunct="0">
              <a:defRPr/>
            </a:pPr>
            <a:r>
              <a:rPr lang="en-US" sz="2400" dirty="0">
                <a:solidFill>
                  <a:schemeClr val="accent1"/>
                </a:solidFill>
                <a:effectLst>
                  <a:outerShdw blurRad="38100" dist="38100" dir="2700000" algn="tl">
                    <a:srgbClr val="000000">
                      <a:alpha val="43137"/>
                    </a:srgbClr>
                  </a:outerShdw>
                </a:effectLst>
                <a:latin typeface="Arial Rounded MT Bold" pitchFamily="34" charset="0"/>
                <a:ea typeface="新細明體" pitchFamily="18" charset="-120"/>
              </a:rPr>
              <a:t>Description of  HBAT Primary Database Variables</a:t>
            </a:r>
          </a:p>
        </p:txBody>
      </p:sp>
      <p:sp>
        <p:nvSpPr>
          <p:cNvPr id="64517"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65948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1FCF844-CA5A-4301-8026-FDA583E54DF0}" type="slidenum">
              <a:rPr kumimoji="0" lang="zh-TW" altLang="en-US" smtClean="0">
                <a:solidFill>
                  <a:srgbClr val="898989"/>
                </a:solidFill>
                <a:latin typeface="Calibri" pitchFamily="34" charset="0"/>
              </a:rPr>
              <a:pPr eaLnBrk="1" hangingPunct="1"/>
              <a:t>62</a:t>
            </a:fld>
            <a:endParaRPr kumimoji="0" lang="zh-TW" altLang="en-US" smtClean="0">
              <a:solidFill>
                <a:srgbClr val="898989"/>
              </a:solidFill>
              <a:latin typeface="Calibri" pitchFamily="34" charset="0"/>
            </a:endParaRPr>
          </a:p>
        </p:txBody>
      </p:sp>
      <p:sp>
        <p:nvSpPr>
          <p:cNvPr id="5" name="Rectangle 2"/>
          <p:cNvSpPr>
            <a:spLocks noChangeArrowheads="1"/>
          </p:cNvSpPr>
          <p:nvPr/>
        </p:nvSpPr>
        <p:spPr bwMode="auto">
          <a:xfrm>
            <a:off x="609600" y="168444"/>
            <a:ext cx="8001000" cy="1015663"/>
          </a:xfrm>
          <a:prstGeom prst="rect">
            <a:avLst/>
          </a:prstGeom>
          <a:noFill/>
          <a:ln w="12700">
            <a:noFill/>
            <a:miter lim="800000"/>
            <a:headEnd/>
            <a:tailEnd/>
          </a:ln>
          <a:effectLst/>
        </p:spPr>
        <p:txBody>
          <a:bodyPr lIns="90488" tIns="137160" rIns="90488" bIns="137160" anchor="ctr">
            <a:spAutoFit/>
          </a:bodyPr>
          <a:lstStyle/>
          <a:p>
            <a:pPr algn="ctr" eaLnBrk="0" hangingPunct="0">
              <a:defRPr/>
            </a:pPr>
            <a:r>
              <a:rPr lang="en-US" sz="2400" dirty="0">
                <a:solidFill>
                  <a:schemeClr val="accent1"/>
                </a:solidFill>
                <a:effectLst>
                  <a:outerShdw blurRad="38100" dist="38100" dir="2700000" algn="tl">
                    <a:srgbClr val="000000"/>
                  </a:outerShdw>
                </a:effectLst>
                <a:latin typeface="Arial Rounded MT Bold" pitchFamily="34" charset="0"/>
                <a:ea typeface="新細明體" pitchFamily="18" charset="-120"/>
              </a:rPr>
              <a:t>Rotated Component Matrix </a:t>
            </a:r>
          </a:p>
          <a:p>
            <a:pPr algn="ctr" eaLnBrk="0" hangingPunct="0">
              <a:defRPr/>
            </a:pPr>
            <a:r>
              <a:rPr lang="en-US" sz="2400" dirty="0">
                <a:solidFill>
                  <a:schemeClr val="accent1"/>
                </a:solidFill>
                <a:effectLst>
                  <a:outerShdw blurRad="38100" dist="38100" dir="2700000" algn="tl">
                    <a:srgbClr val="000000"/>
                  </a:outerShdw>
                </a:effectLst>
                <a:latin typeface="Arial Rounded MT Bold" pitchFamily="34" charset="0"/>
                <a:ea typeface="新細明體" pitchFamily="18" charset="-120"/>
              </a:rPr>
              <a:t>“Reduced Set” of HBAT Perceptions Variables</a:t>
            </a:r>
          </a:p>
        </p:txBody>
      </p:sp>
      <p:sp>
        <p:nvSpPr>
          <p:cNvPr id="65540" name="Rectangle 3"/>
          <p:cNvSpPr>
            <a:spLocks noChangeArrowheads="1"/>
          </p:cNvSpPr>
          <p:nvPr/>
        </p:nvSpPr>
        <p:spPr bwMode="auto">
          <a:xfrm>
            <a:off x="304800" y="1371600"/>
            <a:ext cx="84582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marL="342900" indent="-342900"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r>
              <a:rPr lang="en-US" altLang="zh-TW" sz="1800" b="1">
                <a:latin typeface="Arial" charset="0"/>
              </a:rPr>
              <a:t> 						Component	      Communality</a:t>
            </a:r>
          </a:p>
          <a:p>
            <a:pPr eaLnBrk="1" hangingPunct="1">
              <a:spcBef>
                <a:spcPct val="0"/>
              </a:spcBef>
              <a:buFontTx/>
              <a:buNone/>
            </a:pPr>
            <a:r>
              <a:rPr lang="en-US" altLang="zh-TW" sz="1800" b="1">
                <a:latin typeface="Arial" charset="0"/>
              </a:rPr>
              <a:t> 					</a:t>
            </a:r>
            <a:r>
              <a:rPr lang="en-US" altLang="zh-TW" sz="1800" b="1" u="sng">
                <a:latin typeface="Arial" charset="0"/>
              </a:rPr>
              <a:t>1	2	3	4</a:t>
            </a:r>
            <a:r>
              <a:rPr lang="en-US" altLang="zh-TW" sz="1800">
                <a:latin typeface="Arial" charset="0"/>
              </a:rPr>
              <a:t> </a:t>
            </a:r>
          </a:p>
          <a:p>
            <a:pPr eaLnBrk="1" hangingPunct="1">
              <a:spcBef>
                <a:spcPct val="0"/>
              </a:spcBef>
              <a:buFontTx/>
              <a:buNone/>
            </a:pPr>
            <a:r>
              <a:rPr lang="en-US" altLang="zh-TW" sz="1200" b="1">
                <a:latin typeface="Arial" charset="0"/>
              </a:rPr>
              <a:t>	 	 	 </a:t>
            </a:r>
          </a:p>
          <a:p>
            <a:pPr eaLnBrk="1" hangingPunct="1">
              <a:spcBef>
                <a:spcPct val="0"/>
              </a:spcBef>
              <a:buFontTx/>
              <a:buNone/>
            </a:pPr>
            <a:r>
              <a:rPr lang="en-US" altLang="zh-TW" sz="1800" b="1">
                <a:latin typeface="Arial" charset="0"/>
              </a:rPr>
              <a:t>X9   – Complaint Resolution	.933				.890</a:t>
            </a:r>
          </a:p>
          <a:p>
            <a:pPr eaLnBrk="1" hangingPunct="1">
              <a:spcBef>
                <a:spcPct val="0"/>
              </a:spcBef>
              <a:buFontTx/>
              <a:buNone/>
            </a:pPr>
            <a:r>
              <a:rPr lang="en-US" altLang="zh-TW" sz="1800" b="1">
                <a:latin typeface="Arial" charset="0"/>
              </a:rPr>
              <a:t>X18 – Delivery Speed		.931</a:t>
            </a:r>
            <a:r>
              <a:rPr lang="en-US" altLang="zh-TW" sz="1800">
                <a:latin typeface="Arial" charset="0"/>
              </a:rPr>
              <a:t> </a:t>
            </a:r>
            <a:r>
              <a:rPr lang="en-US" altLang="zh-TW" sz="1800" b="1">
                <a:latin typeface="Arial" charset="0"/>
              </a:rPr>
              <a:t>	 	 	 	.894</a:t>
            </a:r>
          </a:p>
          <a:p>
            <a:pPr eaLnBrk="1" hangingPunct="1">
              <a:spcBef>
                <a:spcPct val="0"/>
              </a:spcBef>
              <a:buFontTx/>
              <a:buNone/>
            </a:pPr>
            <a:r>
              <a:rPr lang="en-US" altLang="zh-TW" sz="1800" b="1">
                <a:latin typeface="Arial" charset="0"/>
              </a:rPr>
              <a:t>X16 – Order &amp; Billing		.886	 	 	 	.806</a:t>
            </a:r>
          </a:p>
          <a:p>
            <a:pPr eaLnBrk="1" hangingPunct="1">
              <a:spcBef>
                <a:spcPct val="0"/>
              </a:spcBef>
              <a:buFontTx/>
              <a:buNone/>
            </a:pPr>
            <a:r>
              <a:rPr lang="en-US" altLang="zh-TW" sz="1800" b="1">
                <a:latin typeface="Arial" charset="0"/>
              </a:rPr>
              <a:t>X12 – Salesforce Image		 	.898	 	 	.860</a:t>
            </a:r>
          </a:p>
          <a:p>
            <a:pPr eaLnBrk="1" hangingPunct="1">
              <a:spcBef>
                <a:spcPct val="0"/>
              </a:spcBef>
              <a:buFontTx/>
              <a:buNone/>
            </a:pPr>
            <a:r>
              <a:rPr lang="en-US" altLang="zh-TW" sz="1800" b="1">
                <a:latin typeface="Arial" charset="0"/>
              </a:rPr>
              <a:t>X7   – E-Commerce Activities	 	.868	 	  	.780</a:t>
            </a:r>
          </a:p>
          <a:p>
            <a:pPr eaLnBrk="1" hangingPunct="1">
              <a:spcBef>
                <a:spcPct val="0"/>
              </a:spcBef>
              <a:buFontTx/>
              <a:buNone/>
            </a:pPr>
            <a:r>
              <a:rPr lang="en-US" altLang="zh-TW" sz="1800" b="1">
                <a:latin typeface="Arial" charset="0"/>
              </a:rPr>
              <a:t>X10 – Advertising		 	.743	 	 	.585</a:t>
            </a:r>
          </a:p>
          <a:p>
            <a:pPr eaLnBrk="1" hangingPunct="1">
              <a:spcBef>
                <a:spcPct val="0"/>
              </a:spcBef>
              <a:buFontTx/>
              <a:buNone/>
            </a:pPr>
            <a:r>
              <a:rPr lang="en-US" altLang="zh-TW" sz="1800" b="1">
                <a:latin typeface="Arial" charset="0"/>
              </a:rPr>
              <a:t>X8   – Technical Support		 	 	.940	 	.894</a:t>
            </a:r>
          </a:p>
          <a:p>
            <a:pPr eaLnBrk="1" hangingPunct="1">
              <a:spcBef>
                <a:spcPct val="0"/>
              </a:spcBef>
              <a:buFontTx/>
              <a:buNone/>
            </a:pPr>
            <a:r>
              <a:rPr lang="en-US" altLang="zh-TW" sz="1800" b="1">
                <a:latin typeface="Arial" charset="0"/>
              </a:rPr>
              <a:t>X14 – Warranty &amp; Claims		 	 	.933	 	.891</a:t>
            </a:r>
          </a:p>
          <a:p>
            <a:pPr eaLnBrk="1" hangingPunct="1">
              <a:spcBef>
                <a:spcPct val="0"/>
              </a:spcBef>
              <a:buFontTx/>
              <a:buNone/>
            </a:pPr>
            <a:r>
              <a:rPr lang="en-US" altLang="zh-TW" sz="1800" b="1">
                <a:latin typeface="Arial" charset="0"/>
              </a:rPr>
              <a:t>X6   – Product Quality		 	 	 	 .892	.798</a:t>
            </a:r>
          </a:p>
          <a:p>
            <a:pPr eaLnBrk="1" hangingPunct="1">
              <a:spcBef>
                <a:spcPct val="0"/>
              </a:spcBef>
              <a:buFontTx/>
              <a:buNone/>
            </a:pPr>
            <a:r>
              <a:rPr lang="en-US" altLang="zh-TW" sz="1800" b="1">
                <a:latin typeface="Arial" charset="0"/>
              </a:rPr>
              <a:t>X13 – Competitive Pricing	 	 	 	-.730	.661</a:t>
            </a:r>
          </a:p>
          <a:p>
            <a:pPr eaLnBrk="1" hangingPunct="1">
              <a:spcBef>
                <a:spcPct val="0"/>
              </a:spcBef>
              <a:buFontTx/>
              <a:buNone/>
            </a:pPr>
            <a:endParaRPr lang="en-US" altLang="zh-TW" sz="1200" b="1">
              <a:latin typeface="Arial" charset="0"/>
            </a:endParaRPr>
          </a:p>
          <a:p>
            <a:pPr eaLnBrk="1" hangingPunct="1">
              <a:spcBef>
                <a:spcPct val="0"/>
              </a:spcBef>
              <a:buFontTx/>
              <a:buNone/>
            </a:pPr>
            <a:r>
              <a:rPr lang="en-US" altLang="zh-TW" sz="1800" b="1">
                <a:latin typeface="Arial" charset="0"/>
              </a:rPr>
              <a:t>Sum of Squares			2.589	2.216	1.846	1.406	8.057</a:t>
            </a:r>
          </a:p>
          <a:p>
            <a:pPr eaLnBrk="1" hangingPunct="1">
              <a:spcBef>
                <a:spcPct val="0"/>
              </a:spcBef>
              <a:buFontTx/>
              <a:buNone/>
            </a:pPr>
            <a:r>
              <a:rPr lang="en-US" altLang="zh-TW" sz="1800" b="1">
                <a:latin typeface="Arial" charset="0"/>
              </a:rPr>
              <a:t>Percentage of Trace		25.893	22.161	18.457	14.061	80.572</a:t>
            </a:r>
          </a:p>
          <a:p>
            <a:pPr eaLnBrk="1" hangingPunct="1">
              <a:spcBef>
                <a:spcPct val="0"/>
              </a:spcBef>
              <a:buFontTx/>
              <a:buNone/>
            </a:pPr>
            <a:endParaRPr lang="en-US" altLang="zh-TW" sz="1200" b="1">
              <a:latin typeface="Arial" charset="0"/>
            </a:endParaRPr>
          </a:p>
          <a:p>
            <a:pPr eaLnBrk="1" hangingPunct="1">
              <a:spcBef>
                <a:spcPct val="0"/>
              </a:spcBef>
              <a:buFontTx/>
              <a:buNone/>
            </a:pPr>
            <a:r>
              <a:rPr lang="en-US" altLang="zh-TW" sz="1600" b="1">
                <a:latin typeface="Arial" charset="0"/>
              </a:rPr>
              <a:t>Extraction Method: Principal Component Analysis.  </a:t>
            </a:r>
          </a:p>
          <a:p>
            <a:pPr eaLnBrk="1" hangingPunct="1">
              <a:spcBef>
                <a:spcPct val="0"/>
              </a:spcBef>
              <a:buFontTx/>
              <a:buNone/>
            </a:pPr>
            <a:r>
              <a:rPr lang="en-US" altLang="zh-TW" sz="1600" b="1">
                <a:latin typeface="Arial" charset="0"/>
              </a:rPr>
              <a:t>Rotation Method: Varimax.</a:t>
            </a:r>
          </a:p>
        </p:txBody>
      </p:sp>
      <p:sp>
        <p:nvSpPr>
          <p:cNvPr id="65541"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684474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DBAEF13-D7D5-4096-B565-178A5FC7EDC2}" type="slidenum">
              <a:rPr kumimoji="0" lang="zh-TW" altLang="en-US" smtClean="0">
                <a:solidFill>
                  <a:srgbClr val="898989"/>
                </a:solidFill>
                <a:latin typeface="Calibri" pitchFamily="34" charset="0"/>
              </a:rPr>
              <a:pPr eaLnBrk="1" hangingPunct="1"/>
              <a:t>63</a:t>
            </a:fld>
            <a:endParaRPr kumimoji="0" lang="zh-TW" altLang="en-US" smtClean="0">
              <a:solidFill>
                <a:srgbClr val="898989"/>
              </a:solidFill>
              <a:latin typeface="Calibri" pitchFamily="34" charset="0"/>
            </a:endParaRPr>
          </a:p>
        </p:txBody>
      </p:sp>
      <p:sp>
        <p:nvSpPr>
          <p:cNvPr id="5" name="Rectangle 2"/>
          <p:cNvSpPr>
            <a:spLocks noChangeArrowheads="1"/>
          </p:cNvSpPr>
          <p:nvPr/>
        </p:nvSpPr>
        <p:spPr bwMode="auto">
          <a:xfrm>
            <a:off x="609600" y="284163"/>
            <a:ext cx="7772400" cy="841375"/>
          </a:xfrm>
          <a:prstGeom prst="rect">
            <a:avLst/>
          </a:prstGeom>
          <a:noFill/>
          <a:ln w="12700">
            <a:noFill/>
            <a:miter lim="800000"/>
            <a:headEnd/>
            <a:tailEnd/>
          </a:ln>
          <a:effectLst/>
        </p:spPr>
        <p:txBody>
          <a:bodyPr lIns="182880" tIns="228600" rIns="182880" bIns="228600" anchor="ctr">
            <a:spAutoFit/>
          </a:bodyPr>
          <a:lstStyle/>
          <a:p>
            <a:pPr algn="ctr" eaLnBrk="0" hangingPunct="0">
              <a:lnSpc>
                <a:spcPct val="90000"/>
              </a:lnSpc>
              <a:defRPr/>
            </a:pPr>
            <a:r>
              <a:rPr lang="en-US" sz="2800" dirty="0">
                <a:solidFill>
                  <a:schemeClr val="accent1"/>
                </a:solidFill>
                <a:effectLst>
                  <a:outerShdw blurRad="38100" dist="38100" dir="2700000" algn="tl">
                    <a:srgbClr val="000000"/>
                  </a:outerShdw>
                </a:effectLst>
                <a:latin typeface="Arial Rounded MT Bold" pitchFamily="34" charset="0"/>
                <a:ea typeface="新細明體" pitchFamily="18" charset="-120"/>
              </a:rPr>
              <a:t>Scree Test for HBAT Component Analysis</a:t>
            </a:r>
          </a:p>
        </p:txBody>
      </p:sp>
      <p:graphicFrame>
        <p:nvGraphicFramePr>
          <p:cNvPr id="66564" name="Object 3"/>
          <p:cNvGraphicFramePr>
            <a:graphicFrameLocks noChangeAspect="1"/>
          </p:cNvGraphicFramePr>
          <p:nvPr/>
        </p:nvGraphicFramePr>
        <p:xfrm>
          <a:off x="685800" y="1066800"/>
          <a:ext cx="7696200" cy="5486400"/>
        </p:xfrm>
        <a:graphic>
          <a:graphicData uri="http://schemas.openxmlformats.org/presentationml/2006/ole">
            <mc:AlternateContent xmlns:mc="http://schemas.openxmlformats.org/markup-compatibility/2006">
              <mc:Choice xmlns:v="urn:schemas-microsoft-com:vml" Requires="v">
                <p:oleObj spid="_x0000_s3076" name="Photo Editor Photo" r:id="rId3" imgW="10771429" imgH="7830643" progId="MSPhotoEd.3">
                  <p:embed/>
                </p:oleObj>
              </mc:Choice>
              <mc:Fallback>
                <p:oleObj name="Photo Editor Photo" r:id="rId3" imgW="10771429" imgH="783064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769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5"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850751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dirty="0" smtClean="0">
                <a:solidFill>
                  <a:schemeClr val="accent1"/>
                </a:solidFill>
              </a:rPr>
              <a:t>Factor Analysis</a:t>
            </a:r>
            <a:endParaRPr lang="zh-TW" altLang="en-US" dirty="0" smtClean="0">
              <a:solidFill>
                <a:schemeClr val="accent1"/>
              </a:solidFill>
            </a:endParaRPr>
          </a:p>
        </p:txBody>
      </p:sp>
      <p:sp>
        <p:nvSpPr>
          <p:cNvPr id="67587" name="內容版面配置區 2"/>
          <p:cNvSpPr>
            <a:spLocks noGrp="1"/>
          </p:cNvSpPr>
          <p:nvPr>
            <p:ph idx="1"/>
          </p:nvPr>
        </p:nvSpPr>
        <p:spPr>
          <a:xfrm>
            <a:off x="457200" y="1412875"/>
            <a:ext cx="8362950" cy="4713288"/>
          </a:xfrm>
        </p:spPr>
        <p:txBody>
          <a:bodyPr/>
          <a:lstStyle/>
          <a:p>
            <a:pPr marL="514350" indent="-514350">
              <a:buFont typeface="Calibri" pitchFamily="34" charset="0"/>
              <a:buAutoNum type="arabicPeriod"/>
            </a:pPr>
            <a:r>
              <a:rPr lang="en-US" altLang="zh-TW" sz="2800" smtClean="0"/>
              <a:t>What are the major uses of factor analysis?</a:t>
            </a:r>
          </a:p>
          <a:p>
            <a:pPr marL="514350" indent="-514350">
              <a:buFont typeface="Calibri" pitchFamily="34" charset="0"/>
              <a:buAutoNum type="arabicPeriod"/>
            </a:pPr>
            <a:r>
              <a:rPr lang="en-US" altLang="zh-TW" sz="2800" smtClean="0"/>
              <a:t>What is the difference between component analysis and common factor analysis?</a:t>
            </a:r>
          </a:p>
          <a:p>
            <a:pPr marL="514350" indent="-514350">
              <a:buFont typeface="Calibri" pitchFamily="34" charset="0"/>
              <a:buAutoNum type="arabicPeriod"/>
            </a:pPr>
            <a:r>
              <a:rPr lang="en-US" altLang="zh-TW" sz="2800" smtClean="0"/>
              <a:t>Is rotation of factors necessary?</a:t>
            </a:r>
          </a:p>
          <a:p>
            <a:pPr marL="514350" indent="-514350">
              <a:buFont typeface="Calibri" pitchFamily="34" charset="0"/>
              <a:buAutoNum type="arabicPeriod"/>
            </a:pPr>
            <a:r>
              <a:rPr lang="en-US" altLang="zh-TW" sz="2800" smtClean="0"/>
              <a:t>How do you decide how many factors to extract?</a:t>
            </a:r>
          </a:p>
          <a:p>
            <a:pPr marL="514350" indent="-514350">
              <a:buFont typeface="Calibri" pitchFamily="34" charset="0"/>
              <a:buAutoNum type="arabicPeriod"/>
            </a:pPr>
            <a:r>
              <a:rPr lang="en-US" altLang="zh-TW" sz="2800" smtClean="0"/>
              <a:t>What is a significant factor loading?</a:t>
            </a:r>
          </a:p>
          <a:p>
            <a:pPr marL="514350" indent="-514350">
              <a:buFont typeface="Calibri" pitchFamily="34" charset="0"/>
              <a:buAutoNum type="arabicPeriod"/>
            </a:pPr>
            <a:r>
              <a:rPr lang="en-US" altLang="zh-TW" sz="2800" smtClean="0"/>
              <a:t>How and why do you name a factor?</a:t>
            </a:r>
          </a:p>
          <a:p>
            <a:pPr marL="514350" indent="-514350">
              <a:buFont typeface="Calibri" pitchFamily="34" charset="0"/>
              <a:buAutoNum type="arabicPeriod"/>
            </a:pPr>
            <a:r>
              <a:rPr lang="en-US" altLang="zh-TW" sz="2800" smtClean="0"/>
              <a:t>Should you use factor scores or summated ratings in follow-up analyses?</a:t>
            </a:r>
          </a:p>
          <a:p>
            <a:pPr marL="514350" indent="-514350">
              <a:buFont typeface="Calibri" pitchFamily="34" charset="0"/>
              <a:buAutoNum type="arabicPeriod"/>
            </a:pPr>
            <a:endParaRPr lang="zh-TW" altLang="en-US" sz="2800" smtClean="0"/>
          </a:p>
        </p:txBody>
      </p:sp>
      <p:sp>
        <p:nvSpPr>
          <p:cNvPr id="6758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035DAC-98E5-4BAF-8CE1-DAD7D11B7E36}" type="slidenum">
              <a:rPr kumimoji="0" lang="zh-TW" altLang="en-US" smtClean="0">
                <a:solidFill>
                  <a:srgbClr val="898989"/>
                </a:solidFill>
                <a:latin typeface="Calibri" pitchFamily="34" charset="0"/>
              </a:rPr>
              <a:pPr eaLnBrk="1" hangingPunct="1"/>
              <a:t>64</a:t>
            </a:fld>
            <a:endParaRPr kumimoji="0" lang="zh-TW" altLang="en-US" smtClean="0">
              <a:solidFill>
                <a:srgbClr val="898989"/>
              </a:solidFill>
              <a:latin typeface="Calibri" pitchFamily="34" charset="0"/>
            </a:endParaRPr>
          </a:p>
        </p:txBody>
      </p:sp>
      <p:sp>
        <p:nvSpPr>
          <p:cNvPr id="6758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423785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dirty="0" smtClean="0">
                <a:solidFill>
                  <a:schemeClr val="accent1"/>
                </a:solidFill>
              </a:rPr>
              <a:t>Summary</a:t>
            </a:r>
            <a:endParaRPr lang="zh-TW" altLang="en-US" dirty="0" smtClean="0">
              <a:solidFill>
                <a:schemeClr val="accent1"/>
              </a:solidFill>
            </a:endParaRPr>
          </a:p>
        </p:txBody>
      </p:sp>
      <p:sp>
        <p:nvSpPr>
          <p:cNvPr id="7171" name="內容版面配置區 2"/>
          <p:cNvSpPr>
            <a:spLocks noGrp="1"/>
          </p:cNvSpPr>
          <p:nvPr>
            <p:ph idx="1"/>
          </p:nvPr>
        </p:nvSpPr>
        <p:spPr>
          <a:xfrm>
            <a:off x="457200" y="1341438"/>
            <a:ext cx="8435975" cy="4967287"/>
          </a:xfrm>
        </p:spPr>
        <p:txBody>
          <a:bodyPr/>
          <a:lstStyle/>
          <a:p>
            <a:r>
              <a:rPr lang="en-US" altLang="zh-TW" smtClean="0">
                <a:ea typeface="新細明體" charset="-120"/>
              </a:rPr>
              <a:t>Seven stages of applying factor analysis</a:t>
            </a:r>
          </a:p>
          <a:p>
            <a:r>
              <a:rPr lang="en-US" altLang="zh-TW" smtClean="0">
                <a:ea typeface="新細明體" charset="-120"/>
              </a:rPr>
              <a:t>Exploratory Factor Analysis (EFA) vs. </a:t>
            </a:r>
            <a:br>
              <a:rPr lang="en-US" altLang="zh-TW" smtClean="0">
                <a:ea typeface="新細明體" charset="-120"/>
              </a:rPr>
            </a:br>
            <a:r>
              <a:rPr lang="en-US" altLang="zh-TW" smtClean="0">
                <a:ea typeface="新細明體" charset="-120"/>
              </a:rPr>
              <a:t>Confirmatory Factor Analysis (CFA)</a:t>
            </a:r>
          </a:p>
          <a:p>
            <a:r>
              <a:rPr lang="en-US" altLang="zh-TW" smtClean="0">
                <a:ea typeface="新細明體" charset="-120"/>
              </a:rPr>
              <a:t>Identify the differences between </a:t>
            </a:r>
            <a:br>
              <a:rPr lang="en-US" altLang="zh-TW" smtClean="0">
                <a:ea typeface="新細明體" charset="-120"/>
              </a:rPr>
            </a:br>
            <a:r>
              <a:rPr lang="en-US" altLang="zh-TW" smtClean="0">
                <a:ea typeface="新細明體" charset="-120"/>
              </a:rPr>
              <a:t>component analysis and common factor analysis models </a:t>
            </a:r>
          </a:p>
          <a:p>
            <a:r>
              <a:rPr lang="en-US" altLang="zh-TW" smtClean="0">
                <a:ea typeface="新細明體" charset="-120"/>
              </a:rPr>
              <a:t>How to determine the number of factors to extract </a:t>
            </a:r>
          </a:p>
          <a:p>
            <a:r>
              <a:rPr lang="en-US" altLang="zh-TW" smtClean="0">
                <a:ea typeface="新細明體" charset="-120"/>
              </a:rPr>
              <a:t>How to name a factor </a:t>
            </a:r>
            <a:br>
              <a:rPr lang="en-US" altLang="zh-TW" smtClean="0">
                <a:ea typeface="新細明體" charset="-120"/>
              </a:rPr>
            </a:br>
            <a:endParaRPr lang="en-US" altLang="zh-TW" smtClean="0">
              <a:ea typeface="新細明體" charset="-120"/>
            </a:endParaRPr>
          </a:p>
          <a:p>
            <a:endParaRPr lang="zh-TW" altLang="en-US" smtClean="0"/>
          </a:p>
        </p:txBody>
      </p:sp>
      <p:sp>
        <p:nvSpPr>
          <p:cNvPr id="717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E1DC4BC-57B8-494E-B108-1D127EB5DC74}" type="slidenum">
              <a:rPr kumimoji="0" lang="zh-TW" altLang="en-US" smtClean="0">
                <a:solidFill>
                  <a:srgbClr val="898989"/>
                </a:solidFill>
                <a:latin typeface="Calibri" pitchFamily="34" charset="0"/>
              </a:rPr>
              <a:pPr eaLnBrk="1" hangingPunct="1"/>
              <a:t>65</a:t>
            </a:fld>
            <a:endParaRPr kumimoji="0" lang="zh-TW" altLang="en-US" smtClean="0">
              <a:solidFill>
                <a:srgbClr val="898989"/>
              </a:solidFill>
              <a:latin typeface="Calibri" pitchFamily="34" charset="0"/>
            </a:endParaRPr>
          </a:p>
        </p:txBody>
      </p:sp>
      <p:sp>
        <p:nvSpPr>
          <p:cNvPr id="7173"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1154085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pic>
        <p:nvPicPr>
          <p:cNvPr id="1026" name="Picture 2" descr="http://a.ecimg.tw/pic/v1/data/item/201602/D/J/A/V/0/S/DJAV0S-A9006UWCI000_56cd828d3d2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98904"/>
            <a:ext cx="3960439" cy="531999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547664" y="6558860"/>
            <a:ext cx="6534472" cy="338554"/>
          </a:xfrm>
          <a:prstGeom prst="rect">
            <a:avLst/>
          </a:prstGeom>
        </p:spPr>
        <p:txBody>
          <a:bodyPr wrap="square">
            <a:spAutoFit/>
          </a:bodyPr>
          <a:lstStyle/>
          <a:p>
            <a:pPr algn="ctr"/>
            <a:r>
              <a:rPr lang="en-US" altLang="zh-TW" sz="1600" dirty="0">
                <a:hlinkClick r:id="rId3"/>
              </a:rPr>
              <a:t>http://</a:t>
            </a:r>
            <a:r>
              <a:rPr lang="en-US" altLang="zh-TW" sz="1600" dirty="0" smtClean="0">
                <a:hlinkClick r:id="rId3"/>
              </a:rPr>
              <a:t>24h.pchome.com.tw/books/prod/DJAV0S-A9006UWCI</a:t>
            </a:r>
            <a:endParaRPr lang="en-US" altLang="zh-TW" sz="1600" dirty="0" smtClean="0"/>
          </a:p>
        </p:txBody>
      </p:sp>
      <p:sp>
        <p:nvSpPr>
          <p:cNvPr id="9" name="矩形 8"/>
          <p:cNvSpPr/>
          <p:nvPr/>
        </p:nvSpPr>
        <p:spPr>
          <a:xfrm>
            <a:off x="35496" y="25352"/>
            <a:ext cx="8964488" cy="1107996"/>
          </a:xfrm>
          <a:prstGeom prst="rect">
            <a:avLst/>
          </a:prstGeom>
        </p:spPr>
        <p:txBody>
          <a:bodyPr wrap="square">
            <a:spAutoFit/>
          </a:bodyPr>
          <a:lstStyle/>
          <a:p>
            <a:pPr algn="ctr"/>
            <a:r>
              <a:rPr lang="zh-TW" altLang="en-US" sz="2200" b="1" dirty="0">
                <a:solidFill>
                  <a:schemeClr val="accent1"/>
                </a:solidFill>
                <a:ea typeface="標楷體" panose="03000509000000000000" pitchFamily="65" charset="-120"/>
              </a:rPr>
              <a:t>蕭文龍 </a:t>
            </a:r>
            <a:r>
              <a:rPr lang="en-US" altLang="zh-TW" sz="2200" b="1" dirty="0">
                <a:solidFill>
                  <a:schemeClr val="accent1"/>
                </a:solidFill>
                <a:ea typeface="標楷體" panose="03000509000000000000" pitchFamily="65" charset="-120"/>
              </a:rPr>
              <a:t>(2016</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統計</a:t>
            </a:r>
            <a:r>
              <a:rPr lang="zh-TW" altLang="en-US" sz="2200" b="1" dirty="0">
                <a:solidFill>
                  <a:schemeClr val="accent1"/>
                </a:solidFill>
                <a:ea typeface="標楷體" panose="03000509000000000000" pitchFamily="65" charset="-120"/>
              </a:rPr>
              <a:t>分析入門與應用</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SPSS</a:t>
            </a:r>
            <a:r>
              <a:rPr lang="zh-TW" altLang="en-US" sz="2200" b="1" dirty="0">
                <a:solidFill>
                  <a:schemeClr val="accent1"/>
                </a:solidFill>
                <a:ea typeface="標楷體" panose="03000509000000000000" pitchFamily="65" charset="-120"/>
              </a:rPr>
              <a:t>中文版＋</a:t>
            </a:r>
            <a:r>
              <a:rPr lang="en-US" altLang="zh-TW" sz="2200" b="1" dirty="0" err="1">
                <a:solidFill>
                  <a:schemeClr val="accent1"/>
                </a:solidFill>
                <a:ea typeface="標楷體" panose="03000509000000000000" pitchFamily="65" charset="-120"/>
              </a:rPr>
              <a:t>SmartPLS</a:t>
            </a:r>
            <a:r>
              <a:rPr lang="en-US" altLang="zh-TW" sz="2200" b="1" dirty="0">
                <a:solidFill>
                  <a:schemeClr val="accent1"/>
                </a:solidFill>
                <a:ea typeface="標楷體" panose="03000509000000000000" pitchFamily="65" charset="-120"/>
              </a:rPr>
              <a:t> 3</a:t>
            </a:r>
            <a:r>
              <a:rPr lang="zh-TW" altLang="en-US" sz="2200" b="1" dirty="0">
                <a:solidFill>
                  <a:schemeClr val="accent1"/>
                </a:solidFill>
                <a:ea typeface="標楷體" panose="03000509000000000000" pitchFamily="65" charset="-120"/>
              </a:rPr>
              <a:t>（</a:t>
            </a:r>
            <a:r>
              <a:rPr lang="en-US" altLang="zh-TW" sz="2200" b="1" dirty="0">
                <a:solidFill>
                  <a:schemeClr val="accent1"/>
                </a:solidFill>
                <a:ea typeface="標楷體" panose="03000509000000000000" pitchFamily="65" charset="-120"/>
              </a:rPr>
              <a:t>PLS_SEM</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碁</a:t>
            </a:r>
            <a:r>
              <a:rPr lang="zh-TW" altLang="en-US" sz="2200" b="1" dirty="0">
                <a:solidFill>
                  <a:schemeClr val="accent1"/>
                </a:solidFill>
                <a:ea typeface="標楷體" panose="03000509000000000000" pitchFamily="65" charset="-120"/>
              </a:rPr>
              <a:t>峰資訊</a:t>
            </a:r>
          </a:p>
        </p:txBody>
      </p:sp>
    </p:spTree>
    <p:extLst>
      <p:ext uri="{BB962C8B-B14F-4D97-AF65-F5344CB8AC3E}">
        <p14:creationId xmlns:p14="http://schemas.microsoft.com/office/powerpoint/2010/main" val="3047783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822848" cy="463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5496" y="25352"/>
            <a:ext cx="8964488" cy="1107996"/>
          </a:xfrm>
          <a:prstGeom prst="rect">
            <a:avLst/>
          </a:prstGeom>
        </p:spPr>
        <p:txBody>
          <a:bodyPr wrap="square">
            <a:spAutoFit/>
          </a:bodyPr>
          <a:lstStyle/>
          <a:p>
            <a:pPr algn="ctr"/>
            <a:r>
              <a:rPr lang="zh-TW" altLang="en-US" sz="2200" b="1" dirty="0">
                <a:solidFill>
                  <a:schemeClr val="accent1"/>
                </a:solidFill>
                <a:ea typeface="標楷體" panose="03000509000000000000" pitchFamily="65" charset="-120"/>
              </a:rPr>
              <a:t>蕭文龍 </a:t>
            </a:r>
            <a:r>
              <a:rPr lang="en-US" altLang="zh-TW" sz="2200" b="1" dirty="0">
                <a:solidFill>
                  <a:schemeClr val="accent1"/>
                </a:solidFill>
                <a:ea typeface="標楷體" panose="03000509000000000000" pitchFamily="65" charset="-120"/>
              </a:rPr>
              <a:t>(2016</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統計</a:t>
            </a:r>
            <a:r>
              <a:rPr lang="zh-TW" altLang="en-US" sz="2200" b="1" dirty="0">
                <a:solidFill>
                  <a:schemeClr val="accent1"/>
                </a:solidFill>
                <a:ea typeface="標楷體" panose="03000509000000000000" pitchFamily="65" charset="-120"/>
              </a:rPr>
              <a:t>分析入門與應用</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SPSS</a:t>
            </a:r>
            <a:r>
              <a:rPr lang="zh-TW" altLang="en-US" sz="2200" b="1" dirty="0">
                <a:solidFill>
                  <a:schemeClr val="accent1"/>
                </a:solidFill>
                <a:ea typeface="標楷體" panose="03000509000000000000" pitchFamily="65" charset="-120"/>
              </a:rPr>
              <a:t>中文版＋</a:t>
            </a:r>
            <a:r>
              <a:rPr lang="en-US" altLang="zh-TW" sz="2200" b="1" dirty="0" err="1">
                <a:solidFill>
                  <a:schemeClr val="accent1"/>
                </a:solidFill>
                <a:ea typeface="標楷體" panose="03000509000000000000" pitchFamily="65" charset="-120"/>
              </a:rPr>
              <a:t>SmartPLS</a:t>
            </a:r>
            <a:r>
              <a:rPr lang="en-US" altLang="zh-TW" sz="2200" b="1" dirty="0">
                <a:solidFill>
                  <a:schemeClr val="accent1"/>
                </a:solidFill>
                <a:ea typeface="標楷體" panose="03000509000000000000" pitchFamily="65" charset="-120"/>
              </a:rPr>
              <a:t> 3</a:t>
            </a:r>
            <a:r>
              <a:rPr lang="zh-TW" altLang="en-US" sz="2200" b="1" dirty="0">
                <a:solidFill>
                  <a:schemeClr val="accent1"/>
                </a:solidFill>
                <a:ea typeface="標楷體" panose="03000509000000000000" pitchFamily="65" charset="-120"/>
              </a:rPr>
              <a:t>（</a:t>
            </a:r>
            <a:r>
              <a:rPr lang="en-US" altLang="zh-TW" sz="2200" b="1" dirty="0">
                <a:solidFill>
                  <a:schemeClr val="accent1"/>
                </a:solidFill>
                <a:ea typeface="標楷體" panose="03000509000000000000" pitchFamily="65" charset="-120"/>
              </a:rPr>
              <a:t>PLS_SEM</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碁</a:t>
            </a:r>
            <a:r>
              <a:rPr lang="zh-TW" altLang="en-US" sz="2200" b="1" dirty="0">
                <a:solidFill>
                  <a:schemeClr val="accent1"/>
                </a:solidFill>
                <a:ea typeface="標楷體" panose="03000509000000000000" pitchFamily="65" charset="-120"/>
              </a:rPr>
              <a:t>峰資訊</a:t>
            </a:r>
          </a:p>
        </p:txBody>
      </p:sp>
      <p:sp>
        <p:nvSpPr>
          <p:cNvPr id="7" name="矩形 6"/>
          <p:cNvSpPr/>
          <p:nvPr/>
        </p:nvSpPr>
        <p:spPr>
          <a:xfrm>
            <a:off x="1547664" y="6558860"/>
            <a:ext cx="6534472" cy="338554"/>
          </a:xfrm>
          <a:prstGeom prst="rect">
            <a:avLst/>
          </a:prstGeom>
        </p:spPr>
        <p:txBody>
          <a:bodyPr wrap="square">
            <a:spAutoFit/>
          </a:bodyPr>
          <a:lstStyle/>
          <a:p>
            <a:pPr algn="ctr"/>
            <a:r>
              <a:rPr lang="en-US" altLang="zh-TW" sz="1600" dirty="0">
                <a:hlinkClick r:id="rId3"/>
              </a:rPr>
              <a:t>http://</a:t>
            </a:r>
            <a:r>
              <a:rPr lang="en-US" altLang="zh-TW" sz="1600" dirty="0" smtClean="0">
                <a:hlinkClick r:id="rId3"/>
              </a:rPr>
              <a:t>24h.pchome.com.tw/books/prod/DJAV0S-A9006UWCI</a:t>
            </a:r>
            <a:endParaRPr lang="en-US" altLang="zh-TW" sz="1600" dirty="0" smtClean="0"/>
          </a:p>
        </p:txBody>
      </p:sp>
    </p:spTree>
    <p:extLst>
      <p:ext uri="{BB962C8B-B14F-4D97-AF65-F5344CB8AC3E}">
        <p14:creationId xmlns:p14="http://schemas.microsoft.com/office/powerpoint/2010/main" val="2299246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340768"/>
            <a:ext cx="8712968" cy="5184576"/>
          </a:xfrm>
        </p:spPr>
        <p:txBody>
          <a:bodyPr/>
          <a:lstStyle/>
          <a:p>
            <a:r>
              <a:rPr lang="zh-TW" altLang="en-US" sz="2400" dirty="0" smtClean="0"/>
              <a:t>國內</a:t>
            </a:r>
            <a:r>
              <a:rPr lang="zh-TW" altLang="en-US" sz="2400" dirty="0"/>
              <a:t>第一本</a:t>
            </a:r>
            <a:r>
              <a:rPr lang="zh-TW" altLang="en-US" sz="2400" dirty="0">
                <a:solidFill>
                  <a:srgbClr val="FF0000"/>
                </a:solidFill>
              </a:rPr>
              <a:t>全面介紹</a:t>
            </a:r>
            <a:r>
              <a:rPr lang="en-US" altLang="zh-TW" sz="2400" dirty="0" err="1">
                <a:solidFill>
                  <a:srgbClr val="FF0000"/>
                </a:solidFill>
              </a:rPr>
              <a:t>SmartPLS</a:t>
            </a:r>
            <a:r>
              <a:rPr lang="en-US" altLang="zh-TW" sz="2400" dirty="0">
                <a:solidFill>
                  <a:srgbClr val="FF0000"/>
                </a:solidFill>
              </a:rPr>
              <a:t> 3</a:t>
            </a:r>
            <a:r>
              <a:rPr lang="zh-TW" altLang="en-US" sz="2400" dirty="0">
                <a:solidFill>
                  <a:srgbClr val="FF0000"/>
                </a:solidFill>
              </a:rPr>
              <a:t>操作、</a:t>
            </a:r>
            <a:r>
              <a:rPr lang="en-US" altLang="zh-TW" sz="2400" dirty="0">
                <a:solidFill>
                  <a:srgbClr val="FF0000"/>
                </a:solidFill>
              </a:rPr>
              <a:t>PLS-SEM</a:t>
            </a:r>
            <a:r>
              <a:rPr lang="zh-TW" altLang="en-US" sz="2400" dirty="0">
                <a:solidFill>
                  <a:srgbClr val="FF0000"/>
                </a:solidFill>
              </a:rPr>
              <a:t>結構方程模式的實用書</a:t>
            </a:r>
            <a:r>
              <a:rPr lang="zh-TW" altLang="en-US" sz="2400" dirty="0"/>
              <a:t>。</a:t>
            </a:r>
          </a:p>
          <a:p>
            <a:r>
              <a:rPr lang="zh-TW" altLang="en-US" sz="2400" dirty="0"/>
              <a:t>國內第一本深入探討最新</a:t>
            </a:r>
            <a:r>
              <a:rPr lang="zh-TW" altLang="en-US" sz="2400" dirty="0">
                <a:solidFill>
                  <a:srgbClr val="FF0000"/>
                </a:solidFill>
              </a:rPr>
              <a:t>量表發展</a:t>
            </a:r>
            <a:r>
              <a:rPr lang="zh-TW" altLang="en-US" sz="2400" dirty="0"/>
              <a:t>、</a:t>
            </a:r>
            <a:r>
              <a:rPr lang="zh-TW" altLang="en-US" sz="2400" dirty="0">
                <a:solidFill>
                  <a:srgbClr val="FF0000"/>
                </a:solidFill>
              </a:rPr>
              <a:t>中介和調節變數的應用</a:t>
            </a:r>
            <a:r>
              <a:rPr lang="zh-TW" altLang="en-US" sz="2400" dirty="0"/>
              <a:t>、</a:t>
            </a:r>
            <a:r>
              <a:rPr lang="en-US" altLang="zh-TW" sz="2400" dirty="0">
                <a:solidFill>
                  <a:srgbClr val="FF0000"/>
                </a:solidFill>
              </a:rPr>
              <a:t>reflective(</a:t>
            </a:r>
            <a:r>
              <a:rPr lang="zh-TW" altLang="en-US" sz="2400" dirty="0">
                <a:solidFill>
                  <a:srgbClr val="FF0000"/>
                </a:solidFill>
              </a:rPr>
              <a:t>反映性</a:t>
            </a:r>
            <a:r>
              <a:rPr lang="en-US" altLang="zh-TW" sz="2400" dirty="0">
                <a:solidFill>
                  <a:srgbClr val="FF0000"/>
                </a:solidFill>
              </a:rPr>
              <a:t>)</a:t>
            </a:r>
            <a:r>
              <a:rPr lang="zh-TW" altLang="en-US" sz="2400" dirty="0">
                <a:solidFill>
                  <a:srgbClr val="FF0000"/>
                </a:solidFill>
              </a:rPr>
              <a:t>和 </a:t>
            </a:r>
            <a:r>
              <a:rPr lang="en-US" altLang="zh-TW" sz="2400" dirty="0">
                <a:solidFill>
                  <a:srgbClr val="FF0000"/>
                </a:solidFill>
              </a:rPr>
              <a:t>formative(</a:t>
            </a:r>
            <a:r>
              <a:rPr lang="zh-TW" altLang="en-US" sz="2400" dirty="0">
                <a:solidFill>
                  <a:srgbClr val="FF0000"/>
                </a:solidFill>
              </a:rPr>
              <a:t>形成性</a:t>
            </a:r>
            <a:r>
              <a:rPr lang="en-US" altLang="zh-TW" sz="2400" dirty="0">
                <a:solidFill>
                  <a:srgbClr val="FF0000"/>
                </a:solidFill>
              </a:rPr>
              <a:t>)</a:t>
            </a:r>
            <a:r>
              <a:rPr lang="zh-TW" altLang="en-US" sz="2400" dirty="0">
                <a:solidFill>
                  <a:srgbClr val="FF0000"/>
                </a:solidFill>
              </a:rPr>
              <a:t>指標的發展和模式的指定</a:t>
            </a:r>
            <a:r>
              <a:rPr lang="zh-TW" altLang="en-US" sz="2400" dirty="0"/>
              <a:t>。</a:t>
            </a:r>
          </a:p>
          <a:p>
            <a:r>
              <a:rPr lang="zh-TW" altLang="en-US" sz="2400" dirty="0"/>
              <a:t>本書以</a:t>
            </a:r>
            <a:r>
              <a:rPr lang="zh-TW" altLang="en-US" sz="2400" dirty="0">
                <a:solidFill>
                  <a:srgbClr val="FF0000"/>
                </a:solidFill>
              </a:rPr>
              <a:t>實用的角度引導學員從學習社會科學概念</a:t>
            </a:r>
            <a:r>
              <a:rPr lang="zh-TW" altLang="en-US" sz="2400" dirty="0"/>
              <a:t>開始介紹，到完成一份專題、</a:t>
            </a:r>
            <a:r>
              <a:rPr lang="zh-TW" altLang="en-US" sz="2400" dirty="0">
                <a:solidFill>
                  <a:srgbClr val="FF0000"/>
                </a:solidFill>
              </a:rPr>
              <a:t>研究生論文和論文投稿</a:t>
            </a:r>
            <a:r>
              <a:rPr lang="zh-TW" altLang="en-US" sz="2400" dirty="0"/>
              <a:t>，對於大學部專題，</a:t>
            </a:r>
            <a:r>
              <a:rPr lang="zh-TW" altLang="en-US" sz="2400" dirty="0">
                <a:solidFill>
                  <a:srgbClr val="FF0000"/>
                </a:solidFill>
              </a:rPr>
              <a:t>碩博士學生，量化的研究人員</a:t>
            </a:r>
            <a:r>
              <a:rPr lang="zh-TW" altLang="en-US" sz="2400" dirty="0"/>
              <a:t>都有莫大的幫助。</a:t>
            </a:r>
          </a:p>
          <a:p>
            <a:r>
              <a:rPr lang="zh-TW" altLang="en-US" sz="2400" dirty="0"/>
              <a:t>以統計分析</a:t>
            </a:r>
            <a:r>
              <a:rPr lang="en-US" altLang="zh-TW" sz="2400" dirty="0"/>
              <a:t>(</a:t>
            </a:r>
            <a:r>
              <a:rPr lang="zh-TW" altLang="en-US" sz="2400" dirty="0"/>
              <a:t>多變量分析</a:t>
            </a:r>
            <a:r>
              <a:rPr lang="en-US" altLang="zh-TW" sz="2400" dirty="0"/>
              <a:t>)</a:t>
            </a:r>
            <a:r>
              <a:rPr lang="zh-TW" altLang="en-US" sz="2400" dirty="0"/>
              <a:t>為主軸，整合了</a:t>
            </a:r>
            <a:r>
              <a:rPr lang="zh-TW" altLang="en-US" sz="2400" dirty="0">
                <a:solidFill>
                  <a:srgbClr val="FF0000"/>
                </a:solidFill>
              </a:rPr>
              <a:t>理論的介紹</a:t>
            </a:r>
            <a:r>
              <a:rPr lang="zh-TW" altLang="en-US" sz="2400" dirty="0"/>
              <a:t>、</a:t>
            </a:r>
            <a:r>
              <a:rPr lang="zh-TW" altLang="en-US" sz="2400" dirty="0">
                <a:solidFill>
                  <a:srgbClr val="FF0000"/>
                </a:solidFill>
              </a:rPr>
              <a:t>量化的研究、量表的發展</a:t>
            </a:r>
            <a:r>
              <a:rPr lang="zh-TW" altLang="en-US" sz="2400" dirty="0"/>
              <a:t>、卡方檢定、因素分析、迴歸分析、區別分析和邏輯迴歸、單因子變異數分析、多變量變異數分析、典型相關分析、</a:t>
            </a:r>
            <a:r>
              <a:rPr lang="zh-TW" altLang="en-US" sz="2400" dirty="0">
                <a:solidFill>
                  <a:srgbClr val="FF0000"/>
                </a:solidFill>
              </a:rPr>
              <a:t>信度和效度分析</a:t>
            </a:r>
            <a:r>
              <a:rPr lang="zh-TW" altLang="en-US" sz="2400" dirty="0"/>
              <a:t>、聯合分析多、元尺度和集群分析，</a:t>
            </a:r>
            <a:r>
              <a:rPr lang="zh-TW" altLang="en-US" sz="2400" dirty="0">
                <a:solidFill>
                  <a:srgbClr val="FF0000"/>
                </a:solidFill>
              </a:rPr>
              <a:t>第二代統計技術</a:t>
            </a:r>
            <a:r>
              <a:rPr lang="en-US" altLang="zh-TW" sz="2400" dirty="0">
                <a:solidFill>
                  <a:srgbClr val="FF0000"/>
                </a:solidFill>
              </a:rPr>
              <a:t>–</a:t>
            </a:r>
            <a:r>
              <a:rPr lang="zh-TW" altLang="en-US" sz="2400" dirty="0">
                <a:solidFill>
                  <a:srgbClr val="FF0000"/>
                </a:solidFill>
              </a:rPr>
              <a:t>結構方程模式</a:t>
            </a:r>
            <a:r>
              <a:rPr lang="en-US" altLang="zh-TW" sz="2400" dirty="0">
                <a:solidFill>
                  <a:srgbClr val="FF0000"/>
                </a:solidFill>
              </a:rPr>
              <a:t>(SEM)</a:t>
            </a:r>
            <a:r>
              <a:rPr lang="zh-TW" altLang="en-US" sz="2400" dirty="0"/>
              <a:t>。</a:t>
            </a: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矩形 4"/>
          <p:cNvSpPr/>
          <p:nvPr/>
        </p:nvSpPr>
        <p:spPr>
          <a:xfrm>
            <a:off x="35496" y="25352"/>
            <a:ext cx="8964488" cy="1107996"/>
          </a:xfrm>
          <a:prstGeom prst="rect">
            <a:avLst/>
          </a:prstGeom>
        </p:spPr>
        <p:txBody>
          <a:bodyPr wrap="square">
            <a:spAutoFit/>
          </a:bodyPr>
          <a:lstStyle/>
          <a:p>
            <a:pPr algn="ctr"/>
            <a:r>
              <a:rPr lang="zh-TW" altLang="en-US" sz="2200" b="1" dirty="0">
                <a:solidFill>
                  <a:schemeClr val="accent1"/>
                </a:solidFill>
                <a:ea typeface="標楷體" panose="03000509000000000000" pitchFamily="65" charset="-120"/>
              </a:rPr>
              <a:t>蕭文龍 </a:t>
            </a:r>
            <a:r>
              <a:rPr lang="en-US" altLang="zh-TW" sz="2200" b="1" dirty="0">
                <a:solidFill>
                  <a:schemeClr val="accent1"/>
                </a:solidFill>
                <a:ea typeface="標楷體" panose="03000509000000000000" pitchFamily="65" charset="-120"/>
              </a:rPr>
              <a:t>(2016</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統計</a:t>
            </a:r>
            <a:r>
              <a:rPr lang="zh-TW" altLang="en-US" sz="2200" b="1" dirty="0">
                <a:solidFill>
                  <a:schemeClr val="accent1"/>
                </a:solidFill>
                <a:ea typeface="標楷體" panose="03000509000000000000" pitchFamily="65" charset="-120"/>
              </a:rPr>
              <a:t>分析入門與應用</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SPSS</a:t>
            </a:r>
            <a:r>
              <a:rPr lang="zh-TW" altLang="en-US" sz="2200" b="1" dirty="0">
                <a:solidFill>
                  <a:schemeClr val="accent1"/>
                </a:solidFill>
                <a:ea typeface="標楷體" panose="03000509000000000000" pitchFamily="65" charset="-120"/>
              </a:rPr>
              <a:t>中文版＋</a:t>
            </a:r>
            <a:r>
              <a:rPr lang="en-US" altLang="zh-TW" sz="2200" b="1" dirty="0" err="1">
                <a:solidFill>
                  <a:schemeClr val="accent1"/>
                </a:solidFill>
                <a:ea typeface="標楷體" panose="03000509000000000000" pitchFamily="65" charset="-120"/>
              </a:rPr>
              <a:t>SmartPLS</a:t>
            </a:r>
            <a:r>
              <a:rPr lang="en-US" altLang="zh-TW" sz="2200" b="1" dirty="0">
                <a:solidFill>
                  <a:schemeClr val="accent1"/>
                </a:solidFill>
                <a:ea typeface="標楷體" panose="03000509000000000000" pitchFamily="65" charset="-120"/>
              </a:rPr>
              <a:t> 3</a:t>
            </a:r>
            <a:r>
              <a:rPr lang="zh-TW" altLang="en-US" sz="2200" b="1" dirty="0">
                <a:solidFill>
                  <a:schemeClr val="accent1"/>
                </a:solidFill>
                <a:ea typeface="標楷體" panose="03000509000000000000" pitchFamily="65" charset="-120"/>
              </a:rPr>
              <a:t>（</a:t>
            </a:r>
            <a:r>
              <a:rPr lang="en-US" altLang="zh-TW" sz="2200" b="1" dirty="0">
                <a:solidFill>
                  <a:schemeClr val="accent1"/>
                </a:solidFill>
                <a:ea typeface="標楷體" panose="03000509000000000000" pitchFamily="65" charset="-120"/>
              </a:rPr>
              <a:t>PLS_SEM</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碁</a:t>
            </a:r>
            <a:r>
              <a:rPr lang="zh-TW" altLang="en-US" sz="2200" b="1" dirty="0">
                <a:solidFill>
                  <a:schemeClr val="accent1"/>
                </a:solidFill>
                <a:ea typeface="標楷體" panose="03000509000000000000" pitchFamily="65" charset="-120"/>
              </a:rPr>
              <a:t>峰資訊</a:t>
            </a:r>
          </a:p>
        </p:txBody>
      </p:sp>
      <p:sp>
        <p:nvSpPr>
          <p:cNvPr id="7" name="矩形 6"/>
          <p:cNvSpPr/>
          <p:nvPr/>
        </p:nvSpPr>
        <p:spPr>
          <a:xfrm>
            <a:off x="1990496" y="6581001"/>
            <a:ext cx="5652628" cy="276999"/>
          </a:xfrm>
          <a:prstGeom prst="rect">
            <a:avLst/>
          </a:prstGeom>
        </p:spPr>
        <p:txBody>
          <a:bodyPr wrap="square">
            <a:spAutoFit/>
          </a:bodyPr>
          <a:lstStyle/>
          <a:p>
            <a:pPr algn="ctr"/>
            <a:r>
              <a:rPr lang="en-US" altLang="zh-TW" sz="1200" dirty="0" smtClean="0">
                <a:solidFill>
                  <a:schemeClr val="bg1">
                    <a:lumMod val="75000"/>
                  </a:schemeClr>
                </a:solidFill>
              </a:rPr>
              <a:t>Source: </a:t>
            </a:r>
            <a:r>
              <a:rPr lang="en-US" altLang="zh-TW" sz="1200" dirty="0" smtClean="0">
                <a:solidFill>
                  <a:schemeClr val="bg1">
                    <a:lumMod val="75000"/>
                  </a:schemeClr>
                </a:solidFill>
                <a:hlinkClick r:id="rId2"/>
              </a:rPr>
              <a:t>http</a:t>
            </a:r>
            <a:r>
              <a:rPr lang="en-US" altLang="zh-TW" sz="1200" dirty="0">
                <a:solidFill>
                  <a:schemeClr val="bg1">
                    <a:lumMod val="75000"/>
                  </a:schemeClr>
                </a:solidFill>
                <a:hlinkClick r:id="rId2"/>
              </a:rPr>
              <a:t>://</a:t>
            </a:r>
            <a:r>
              <a:rPr lang="en-US" altLang="zh-TW" sz="1200" dirty="0" smtClean="0">
                <a:solidFill>
                  <a:schemeClr val="bg1">
                    <a:lumMod val="75000"/>
                  </a:schemeClr>
                </a:solidFill>
                <a:hlinkClick r:id="rId2"/>
              </a:rPr>
              <a:t>24h.pchome.com.tw/books/prod/DJAV0S-A9006UWCI</a:t>
            </a:r>
            <a:endParaRPr lang="en-US" altLang="zh-TW" sz="1200" dirty="0" smtClean="0">
              <a:solidFill>
                <a:schemeClr val="bg1">
                  <a:lumMod val="75000"/>
                </a:schemeClr>
              </a:solidFill>
            </a:endParaRPr>
          </a:p>
        </p:txBody>
      </p:sp>
    </p:spTree>
    <p:extLst>
      <p:ext uri="{BB962C8B-B14F-4D97-AF65-F5344CB8AC3E}">
        <p14:creationId xmlns:p14="http://schemas.microsoft.com/office/powerpoint/2010/main" val="3326728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600200"/>
            <a:ext cx="8640960" cy="4525963"/>
          </a:xfrm>
        </p:spPr>
        <p:txBody>
          <a:bodyPr/>
          <a:lstStyle/>
          <a:p>
            <a:r>
              <a:rPr lang="zh-TW" altLang="en-US" sz="2400" dirty="0"/>
              <a:t>內容涵蓋</a:t>
            </a:r>
            <a:r>
              <a:rPr lang="en-US" altLang="zh-TW" sz="2400" dirty="0" err="1">
                <a:solidFill>
                  <a:srgbClr val="FF0000"/>
                </a:solidFill>
              </a:rPr>
              <a:t>SmartPLS</a:t>
            </a:r>
            <a:r>
              <a:rPr lang="en-US" altLang="zh-TW" sz="2400" dirty="0">
                <a:solidFill>
                  <a:srgbClr val="FF0000"/>
                </a:solidFill>
              </a:rPr>
              <a:t> 3</a:t>
            </a:r>
            <a:r>
              <a:rPr lang="zh-TW" altLang="en-US" sz="2400" dirty="0">
                <a:solidFill>
                  <a:srgbClr val="FF0000"/>
                </a:solidFill>
              </a:rPr>
              <a:t>基本操作</a:t>
            </a:r>
            <a:r>
              <a:rPr lang="zh-TW" altLang="en-US" sz="2400" dirty="0"/>
              <a:t>、</a:t>
            </a:r>
            <a:r>
              <a:rPr lang="en-US" altLang="zh-TW" sz="2400" dirty="0">
                <a:solidFill>
                  <a:srgbClr val="FF0000"/>
                </a:solidFill>
              </a:rPr>
              <a:t>PLS-SEM</a:t>
            </a:r>
            <a:r>
              <a:rPr lang="zh-TW" altLang="en-US" sz="2400" dirty="0">
                <a:solidFill>
                  <a:srgbClr val="FF0000"/>
                </a:solidFill>
              </a:rPr>
              <a:t>結構方程模式的學習範例</a:t>
            </a:r>
            <a:r>
              <a:rPr lang="zh-TW" altLang="en-US" sz="2400" dirty="0"/>
              <a:t>、</a:t>
            </a:r>
            <a:r>
              <a:rPr lang="zh-TW" altLang="en-US" sz="2400" dirty="0">
                <a:solidFill>
                  <a:srgbClr val="FF0000"/>
                </a:solidFill>
              </a:rPr>
              <a:t>反映性和形成性指標與模式的指定</a:t>
            </a:r>
            <a:r>
              <a:rPr lang="zh-TW" altLang="en-US" sz="2400" dirty="0"/>
              <a:t>、</a:t>
            </a:r>
            <a:r>
              <a:rPr lang="zh-TW" altLang="en-US" sz="2400" dirty="0">
                <a:solidFill>
                  <a:srgbClr val="FF0000"/>
                </a:solidFill>
              </a:rPr>
              <a:t>二階和高階因果關係</a:t>
            </a:r>
            <a:r>
              <a:rPr lang="zh-TW" altLang="en-US" sz="2400" dirty="0"/>
              <a:t>、</a:t>
            </a:r>
            <a:r>
              <a:rPr lang="en-US" altLang="zh-TW" sz="2400" dirty="0">
                <a:solidFill>
                  <a:srgbClr val="FF0000"/>
                </a:solidFill>
              </a:rPr>
              <a:t>SEM</a:t>
            </a:r>
            <a:r>
              <a:rPr lang="zh-TW" altLang="en-US" sz="2400" dirty="0">
                <a:solidFill>
                  <a:srgbClr val="FF0000"/>
                </a:solidFill>
              </a:rPr>
              <a:t>結構方程模式實例</a:t>
            </a:r>
            <a:r>
              <a:rPr lang="zh-TW" altLang="en-US" sz="2400" dirty="0"/>
              <a:t>、</a:t>
            </a:r>
            <a:r>
              <a:rPr lang="zh-TW" altLang="en-US" sz="2400" dirty="0">
                <a:solidFill>
                  <a:srgbClr val="FF0000"/>
                </a:solidFill>
              </a:rPr>
              <a:t>中介和調節變數的應用</a:t>
            </a:r>
            <a:r>
              <a:rPr lang="zh-TW" altLang="en-US" sz="2400" dirty="0"/>
              <a:t>、</a:t>
            </a:r>
            <a:r>
              <a:rPr lang="zh-TW" altLang="en-US" sz="2400" dirty="0">
                <a:solidFill>
                  <a:srgbClr val="FF0000"/>
                </a:solidFill>
              </a:rPr>
              <a:t>論文結構</a:t>
            </a:r>
            <a:r>
              <a:rPr lang="zh-TW" altLang="en-US" sz="2400" dirty="0"/>
              <a:t>、</a:t>
            </a:r>
            <a:r>
              <a:rPr lang="zh-TW" altLang="en-US" sz="2400" dirty="0">
                <a:solidFill>
                  <a:srgbClr val="FF0000"/>
                </a:solidFill>
              </a:rPr>
              <a:t>研究範例</a:t>
            </a:r>
            <a:r>
              <a:rPr lang="zh-TW" altLang="en-US" sz="2400" dirty="0"/>
              <a:t>和</a:t>
            </a:r>
            <a:r>
              <a:rPr lang="en-US" altLang="zh-TW" sz="2400" dirty="0"/>
              <a:t>Hayes PROCESS for SPSS</a:t>
            </a:r>
            <a:r>
              <a:rPr lang="zh-TW" altLang="en-US" sz="2400" dirty="0"/>
              <a:t>軟體使用說明。</a:t>
            </a:r>
          </a:p>
          <a:p>
            <a:r>
              <a:rPr lang="zh-TW" altLang="en-US" sz="2400" dirty="0"/>
              <a:t>本書可作為統計分析和多變量分析的教科書，也是</a:t>
            </a:r>
            <a:r>
              <a:rPr lang="en-US" altLang="zh-TW" sz="2400" dirty="0">
                <a:solidFill>
                  <a:srgbClr val="FF0000"/>
                </a:solidFill>
              </a:rPr>
              <a:t>Hair, Black, </a:t>
            </a:r>
            <a:r>
              <a:rPr lang="en-US" altLang="zh-TW" sz="2400" dirty="0" err="1">
                <a:solidFill>
                  <a:srgbClr val="FF0000"/>
                </a:solidFill>
              </a:rPr>
              <a:t>Babin</a:t>
            </a:r>
            <a:r>
              <a:rPr lang="en-US" altLang="zh-TW" sz="2400" dirty="0">
                <a:solidFill>
                  <a:srgbClr val="FF0000"/>
                </a:solidFill>
              </a:rPr>
              <a:t>, and Anderson </a:t>
            </a:r>
            <a:r>
              <a:rPr lang="zh-TW" altLang="en-US" sz="2400" dirty="0">
                <a:solidFill>
                  <a:srgbClr val="FF0000"/>
                </a:solidFill>
              </a:rPr>
              <a:t>所撰寫的 </a:t>
            </a:r>
            <a:r>
              <a:rPr lang="en-US" altLang="zh-TW" sz="2400" dirty="0">
                <a:solidFill>
                  <a:srgbClr val="FF0000"/>
                </a:solidFill>
              </a:rPr>
              <a:t>Multivariate data analysis Multivariate Data Analysis</a:t>
            </a:r>
            <a:r>
              <a:rPr lang="zh-TW" altLang="en-US" sz="2400" dirty="0">
                <a:solidFill>
                  <a:srgbClr val="FF0000"/>
                </a:solidFill>
              </a:rPr>
              <a:t>多變量分析的最佳輔助參考書籍</a:t>
            </a:r>
            <a:r>
              <a:rPr lang="zh-TW" altLang="en-US" sz="2400" dirty="0"/>
              <a:t>，更是 </a:t>
            </a:r>
            <a:r>
              <a:rPr lang="en-US" altLang="zh-TW" sz="2400" dirty="0">
                <a:solidFill>
                  <a:srgbClr val="FF0000"/>
                </a:solidFill>
              </a:rPr>
              <a:t>Hair, </a:t>
            </a:r>
            <a:r>
              <a:rPr lang="en-US" altLang="zh-TW" sz="2400" dirty="0" err="1">
                <a:solidFill>
                  <a:srgbClr val="FF0000"/>
                </a:solidFill>
              </a:rPr>
              <a:t>Hult</a:t>
            </a:r>
            <a:r>
              <a:rPr lang="en-US" altLang="zh-TW" sz="2400" dirty="0">
                <a:solidFill>
                  <a:srgbClr val="FF0000"/>
                </a:solidFill>
              </a:rPr>
              <a:t>, </a:t>
            </a:r>
            <a:r>
              <a:rPr lang="en-US" altLang="zh-TW" sz="2400" dirty="0" err="1">
                <a:solidFill>
                  <a:srgbClr val="FF0000"/>
                </a:solidFill>
              </a:rPr>
              <a:t>Ringle</a:t>
            </a:r>
            <a:r>
              <a:rPr lang="en-US" altLang="zh-TW" sz="2400" dirty="0">
                <a:solidFill>
                  <a:srgbClr val="FF0000"/>
                </a:solidFill>
              </a:rPr>
              <a:t>, and </a:t>
            </a:r>
            <a:r>
              <a:rPr lang="en-US" altLang="zh-TW" sz="2400" dirty="0" err="1">
                <a:solidFill>
                  <a:srgbClr val="FF0000"/>
                </a:solidFill>
              </a:rPr>
              <a:t>Sarstedt</a:t>
            </a:r>
            <a:r>
              <a:rPr lang="zh-TW" altLang="en-US" sz="2400" dirty="0">
                <a:solidFill>
                  <a:srgbClr val="FF0000"/>
                </a:solidFill>
              </a:rPr>
              <a:t>所撰寫的</a:t>
            </a:r>
            <a:r>
              <a:rPr lang="en-US" altLang="zh-TW" sz="2400" dirty="0">
                <a:solidFill>
                  <a:srgbClr val="FF0000"/>
                </a:solidFill>
              </a:rPr>
              <a:t>A Primer on Partial Least Squares Structural Equation Modeling(PLS-SEM)</a:t>
            </a:r>
            <a:r>
              <a:rPr lang="zh-TW" altLang="en-US" sz="2400" dirty="0">
                <a:solidFill>
                  <a:srgbClr val="FF0000"/>
                </a:solidFill>
              </a:rPr>
              <a:t>的最佳輔助參考書籍</a:t>
            </a:r>
            <a:r>
              <a:rPr lang="zh-TW" altLang="en-US" sz="2400" dirty="0"/>
              <a:t>。</a:t>
            </a: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矩形 4"/>
          <p:cNvSpPr/>
          <p:nvPr/>
        </p:nvSpPr>
        <p:spPr>
          <a:xfrm>
            <a:off x="35496" y="25352"/>
            <a:ext cx="8964488" cy="1107996"/>
          </a:xfrm>
          <a:prstGeom prst="rect">
            <a:avLst/>
          </a:prstGeom>
        </p:spPr>
        <p:txBody>
          <a:bodyPr wrap="square">
            <a:spAutoFit/>
          </a:bodyPr>
          <a:lstStyle/>
          <a:p>
            <a:pPr algn="ctr"/>
            <a:r>
              <a:rPr lang="zh-TW" altLang="en-US" sz="2200" b="1" dirty="0">
                <a:solidFill>
                  <a:schemeClr val="accent1"/>
                </a:solidFill>
                <a:ea typeface="標楷體" panose="03000509000000000000" pitchFamily="65" charset="-120"/>
              </a:rPr>
              <a:t>蕭文龍 </a:t>
            </a:r>
            <a:r>
              <a:rPr lang="en-US" altLang="zh-TW" sz="2200" b="1" dirty="0">
                <a:solidFill>
                  <a:schemeClr val="accent1"/>
                </a:solidFill>
                <a:ea typeface="標楷體" panose="03000509000000000000" pitchFamily="65" charset="-120"/>
              </a:rPr>
              <a:t>(2016</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統計</a:t>
            </a:r>
            <a:r>
              <a:rPr lang="zh-TW" altLang="en-US" sz="2200" b="1" dirty="0">
                <a:solidFill>
                  <a:schemeClr val="accent1"/>
                </a:solidFill>
                <a:ea typeface="標楷體" panose="03000509000000000000" pitchFamily="65" charset="-120"/>
              </a:rPr>
              <a:t>分析入門與應用</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SPSS</a:t>
            </a:r>
            <a:r>
              <a:rPr lang="zh-TW" altLang="en-US" sz="2200" b="1" dirty="0">
                <a:solidFill>
                  <a:schemeClr val="accent1"/>
                </a:solidFill>
                <a:ea typeface="標楷體" panose="03000509000000000000" pitchFamily="65" charset="-120"/>
              </a:rPr>
              <a:t>中文版＋</a:t>
            </a:r>
            <a:r>
              <a:rPr lang="en-US" altLang="zh-TW" sz="2200" b="1" dirty="0" err="1">
                <a:solidFill>
                  <a:schemeClr val="accent1"/>
                </a:solidFill>
                <a:ea typeface="標楷體" panose="03000509000000000000" pitchFamily="65" charset="-120"/>
              </a:rPr>
              <a:t>SmartPLS</a:t>
            </a:r>
            <a:r>
              <a:rPr lang="en-US" altLang="zh-TW" sz="2200" b="1" dirty="0">
                <a:solidFill>
                  <a:schemeClr val="accent1"/>
                </a:solidFill>
                <a:ea typeface="標楷體" panose="03000509000000000000" pitchFamily="65" charset="-120"/>
              </a:rPr>
              <a:t> 3</a:t>
            </a:r>
            <a:r>
              <a:rPr lang="zh-TW" altLang="en-US" sz="2200" b="1" dirty="0">
                <a:solidFill>
                  <a:schemeClr val="accent1"/>
                </a:solidFill>
                <a:ea typeface="標楷體" panose="03000509000000000000" pitchFamily="65" charset="-120"/>
              </a:rPr>
              <a:t>（</a:t>
            </a:r>
            <a:r>
              <a:rPr lang="en-US" altLang="zh-TW" sz="2200" b="1" dirty="0">
                <a:solidFill>
                  <a:schemeClr val="accent1"/>
                </a:solidFill>
                <a:ea typeface="標楷體" panose="03000509000000000000" pitchFamily="65" charset="-120"/>
              </a:rPr>
              <a:t>PLS_SEM</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碁</a:t>
            </a:r>
            <a:r>
              <a:rPr lang="zh-TW" altLang="en-US" sz="2200" b="1" dirty="0">
                <a:solidFill>
                  <a:schemeClr val="accent1"/>
                </a:solidFill>
                <a:ea typeface="標楷體" panose="03000509000000000000" pitchFamily="65" charset="-120"/>
              </a:rPr>
              <a:t>峰資訊</a:t>
            </a:r>
          </a:p>
        </p:txBody>
      </p:sp>
      <p:sp>
        <p:nvSpPr>
          <p:cNvPr id="7" name="矩形 6"/>
          <p:cNvSpPr/>
          <p:nvPr/>
        </p:nvSpPr>
        <p:spPr>
          <a:xfrm>
            <a:off x="1990496" y="6581001"/>
            <a:ext cx="5652628" cy="276999"/>
          </a:xfrm>
          <a:prstGeom prst="rect">
            <a:avLst/>
          </a:prstGeom>
        </p:spPr>
        <p:txBody>
          <a:bodyPr wrap="square">
            <a:spAutoFit/>
          </a:bodyPr>
          <a:lstStyle/>
          <a:p>
            <a:pPr algn="ctr"/>
            <a:r>
              <a:rPr lang="en-US" altLang="zh-TW" sz="1200" dirty="0" smtClean="0">
                <a:solidFill>
                  <a:schemeClr val="bg1">
                    <a:lumMod val="75000"/>
                  </a:schemeClr>
                </a:solidFill>
              </a:rPr>
              <a:t>Source: </a:t>
            </a:r>
            <a:r>
              <a:rPr lang="en-US" altLang="zh-TW" sz="1200" dirty="0" smtClean="0">
                <a:solidFill>
                  <a:schemeClr val="bg1">
                    <a:lumMod val="75000"/>
                  </a:schemeClr>
                </a:solidFill>
                <a:hlinkClick r:id="rId2"/>
              </a:rPr>
              <a:t>http</a:t>
            </a:r>
            <a:r>
              <a:rPr lang="en-US" altLang="zh-TW" sz="1200" dirty="0">
                <a:solidFill>
                  <a:schemeClr val="bg1">
                    <a:lumMod val="75000"/>
                  </a:schemeClr>
                </a:solidFill>
                <a:hlinkClick r:id="rId2"/>
              </a:rPr>
              <a:t>://</a:t>
            </a:r>
            <a:r>
              <a:rPr lang="en-US" altLang="zh-TW" sz="1200" dirty="0" smtClean="0">
                <a:solidFill>
                  <a:schemeClr val="bg1">
                    <a:lumMod val="75000"/>
                  </a:schemeClr>
                </a:solidFill>
                <a:hlinkClick r:id="rId2"/>
              </a:rPr>
              <a:t>24h.pchome.com.tw/books/prod/DJAV0S-A9006UWCI</a:t>
            </a:r>
            <a:endParaRPr lang="en-US" altLang="zh-TW" sz="1200" dirty="0" smtClean="0">
              <a:solidFill>
                <a:schemeClr val="bg1">
                  <a:lumMod val="75000"/>
                </a:schemeClr>
              </a:solidFill>
            </a:endParaRPr>
          </a:p>
        </p:txBody>
      </p:sp>
    </p:spTree>
    <p:extLst>
      <p:ext uri="{BB962C8B-B14F-4D97-AF65-F5344CB8AC3E}">
        <p14:creationId xmlns:p14="http://schemas.microsoft.com/office/powerpoint/2010/main" val="271884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323850" y="188913"/>
            <a:ext cx="8640763" cy="1368425"/>
          </a:xfrm>
        </p:spPr>
        <p:txBody>
          <a:bodyPr/>
          <a:lstStyle/>
          <a:p>
            <a:r>
              <a:rPr lang="en-US" altLang="zh-TW" sz="4800" smtClean="0"/>
              <a:t>Chapter 3  </a:t>
            </a:r>
            <a:br>
              <a:rPr lang="en-US" altLang="zh-TW" sz="4800" smtClean="0"/>
            </a:br>
            <a:r>
              <a:rPr lang="en-US" altLang="zh-TW" sz="4800" smtClean="0"/>
              <a:t>Exploratory Factor Analysis</a:t>
            </a:r>
            <a:endParaRPr lang="zh-TW" altLang="en-US" sz="4800" smtClean="0"/>
          </a:p>
        </p:txBody>
      </p:sp>
      <p:sp>
        <p:nvSpPr>
          <p:cNvPr id="92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187D0DA-E078-4F05-BF08-51439D5B5906}" type="slidenum">
              <a:rPr kumimoji="0" lang="zh-TW" altLang="en-US" smtClean="0">
                <a:solidFill>
                  <a:srgbClr val="898989"/>
                </a:solidFill>
                <a:latin typeface="Calibri" pitchFamily="34" charset="0"/>
              </a:rPr>
              <a:pPr eaLnBrk="1" hangingPunct="1"/>
              <a:t>7</a:t>
            </a:fld>
            <a:endParaRPr kumimoji="0" lang="zh-TW" altLang="en-US" smtClean="0">
              <a:solidFill>
                <a:srgbClr val="898989"/>
              </a:solidFill>
              <a:latin typeface="Calibri" pitchFamily="34" charset="0"/>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700213"/>
            <a:ext cx="38163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
        <p:nvSpPr>
          <p:cNvPr id="9222" name="標題 1"/>
          <p:cNvSpPr txBox="1">
            <a:spLocks/>
          </p:cNvSpPr>
          <p:nvPr/>
        </p:nvSpPr>
        <p:spPr bwMode="auto">
          <a:xfrm>
            <a:off x="6372225" y="4508500"/>
            <a:ext cx="2879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spcBef>
                <a:spcPct val="0"/>
              </a:spcBef>
              <a:buFontTx/>
              <a:buNone/>
            </a:pPr>
            <a:r>
              <a:rPr kumimoji="0" lang="en-US" altLang="zh-TW" sz="2600" b="1">
                <a:solidFill>
                  <a:srgbClr val="FF0000"/>
                </a:solidFill>
                <a:ea typeface="標楷體" pitchFamily="65" charset="-120"/>
              </a:rPr>
              <a:t>(Hair et al., 2009)</a:t>
            </a:r>
            <a:endParaRPr kumimoji="0" lang="zh-TW" altLang="en-US" sz="2600" b="1">
              <a:solidFill>
                <a:srgbClr val="FF0000"/>
              </a:solidFill>
              <a:ea typeface="標楷體" pitchFamily="65" charset="-120"/>
            </a:endParaRPr>
          </a:p>
        </p:txBody>
      </p:sp>
    </p:spTree>
    <p:extLst>
      <p:ext uri="{BB962C8B-B14F-4D97-AF65-F5344CB8AC3E}">
        <p14:creationId xmlns:p14="http://schemas.microsoft.com/office/powerpoint/2010/main" val="2870535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矩形 4"/>
          <p:cNvSpPr/>
          <p:nvPr/>
        </p:nvSpPr>
        <p:spPr>
          <a:xfrm>
            <a:off x="521296" y="1261204"/>
            <a:ext cx="7560840" cy="4832092"/>
          </a:xfrm>
          <a:prstGeom prst="rect">
            <a:avLst/>
          </a:prstGeom>
        </p:spPr>
        <p:txBody>
          <a:bodyPr wrap="square">
            <a:spAutoFit/>
          </a:bodyPr>
          <a:lstStyle/>
          <a:p>
            <a:pPr marL="285750" indent="-285750">
              <a:buFont typeface="Wingdings" panose="05000000000000000000" pitchFamily="2" charset="2"/>
              <a:buChar char="l"/>
            </a:pPr>
            <a:r>
              <a:rPr lang="en-US" altLang="zh-TW" sz="2800" dirty="0">
                <a:solidFill>
                  <a:srgbClr val="FF0000"/>
                </a:solidFill>
                <a:ea typeface="標楷體" panose="03000509000000000000" pitchFamily="65" charset="-120"/>
              </a:rPr>
              <a:t>chapter 01 </a:t>
            </a:r>
            <a:r>
              <a:rPr lang="zh-TW" altLang="en-US" sz="2800" dirty="0">
                <a:solidFill>
                  <a:srgbClr val="FF0000"/>
                </a:solidFill>
                <a:ea typeface="標楷體" panose="03000509000000000000" pitchFamily="65" charset="-120"/>
              </a:rPr>
              <a:t>統計分析簡介與數量方法的基礎</a:t>
            </a:r>
          </a:p>
          <a:p>
            <a:pPr marL="285750" indent="-285750">
              <a:buFont typeface="Wingdings" panose="05000000000000000000" pitchFamily="2" charset="2"/>
              <a:buChar char="l"/>
            </a:pPr>
            <a:r>
              <a:rPr lang="en-US" altLang="zh-TW" sz="2800" dirty="0">
                <a:ea typeface="標楷體" panose="03000509000000000000" pitchFamily="65" charset="-120"/>
              </a:rPr>
              <a:t>chapter 02 SPSS </a:t>
            </a:r>
            <a:r>
              <a:rPr lang="zh-TW" altLang="en-US" sz="2800" dirty="0">
                <a:ea typeface="標楷體" panose="03000509000000000000" pitchFamily="65" charset="-120"/>
              </a:rPr>
              <a:t>的基本操作</a:t>
            </a:r>
          </a:p>
          <a:p>
            <a:pPr marL="285750" indent="-285750">
              <a:buFont typeface="Wingdings" panose="05000000000000000000" pitchFamily="2" charset="2"/>
              <a:buChar char="l"/>
            </a:pPr>
            <a:r>
              <a:rPr lang="en-US" altLang="zh-TW" sz="2800" dirty="0">
                <a:solidFill>
                  <a:srgbClr val="FF0000"/>
                </a:solidFill>
                <a:ea typeface="標楷體" panose="03000509000000000000" pitchFamily="65" charset="-120"/>
              </a:rPr>
              <a:t>chapter 03 </a:t>
            </a:r>
            <a:r>
              <a:rPr lang="zh-TW" altLang="en-US" sz="2800" dirty="0">
                <a:solidFill>
                  <a:srgbClr val="FF0000"/>
                </a:solidFill>
                <a:ea typeface="標楷體" panose="03000509000000000000" pitchFamily="65" charset="-120"/>
              </a:rPr>
              <a:t>量表的發展，信度和效度</a:t>
            </a:r>
          </a:p>
          <a:p>
            <a:pPr marL="285750" indent="-285750">
              <a:buFont typeface="Wingdings" panose="05000000000000000000" pitchFamily="2" charset="2"/>
              <a:buChar char="l"/>
            </a:pPr>
            <a:r>
              <a:rPr lang="en-US" altLang="zh-TW" sz="2800" dirty="0">
                <a:ea typeface="標楷體" panose="03000509000000000000" pitchFamily="65" charset="-120"/>
              </a:rPr>
              <a:t>chapter 04 </a:t>
            </a:r>
            <a:r>
              <a:rPr lang="zh-TW" altLang="en-US" sz="2800" dirty="0">
                <a:ea typeface="標楷體" panose="03000509000000000000" pitchFamily="65" charset="-120"/>
              </a:rPr>
              <a:t>檢視資料與敘述性統計</a:t>
            </a:r>
          </a:p>
          <a:p>
            <a:pPr marL="285750" indent="-285750">
              <a:buFont typeface="Wingdings" panose="05000000000000000000" pitchFamily="2" charset="2"/>
              <a:buChar char="l"/>
            </a:pPr>
            <a:r>
              <a:rPr lang="en-US" altLang="zh-TW" sz="2800" dirty="0">
                <a:ea typeface="標楷體" panose="03000509000000000000" pitchFamily="65" charset="-120"/>
              </a:rPr>
              <a:t>chapter 05 </a:t>
            </a:r>
            <a:r>
              <a:rPr lang="zh-TW" altLang="en-US" sz="2800" dirty="0">
                <a:ea typeface="標楷體" panose="03000509000000000000" pitchFamily="65" charset="-120"/>
              </a:rPr>
              <a:t>相關分析</a:t>
            </a:r>
            <a:r>
              <a:rPr lang="en-US" altLang="zh-TW" sz="2800" dirty="0">
                <a:ea typeface="標楷體" panose="03000509000000000000" pitchFamily="65" charset="-120"/>
              </a:rPr>
              <a:t>(Correlation Analysis)</a:t>
            </a:r>
          </a:p>
          <a:p>
            <a:pPr marL="285750" indent="-285750">
              <a:buFont typeface="Wingdings" panose="05000000000000000000" pitchFamily="2" charset="2"/>
              <a:buChar char="l"/>
            </a:pPr>
            <a:r>
              <a:rPr lang="en-US" altLang="zh-TW" sz="2800" dirty="0">
                <a:ea typeface="標楷體" panose="03000509000000000000" pitchFamily="65" charset="-120"/>
              </a:rPr>
              <a:t>chapter 06 </a:t>
            </a:r>
            <a:r>
              <a:rPr lang="zh-TW" altLang="en-US" sz="2800" dirty="0">
                <a:ea typeface="標楷體" panose="03000509000000000000" pitchFamily="65" charset="-120"/>
              </a:rPr>
              <a:t>卡方檢定</a:t>
            </a:r>
          </a:p>
          <a:p>
            <a:pPr marL="285750" indent="-285750">
              <a:buFont typeface="Wingdings" panose="05000000000000000000" pitchFamily="2" charset="2"/>
              <a:buChar char="l"/>
            </a:pPr>
            <a:r>
              <a:rPr lang="en-US" altLang="zh-TW" sz="2800" dirty="0">
                <a:ea typeface="標楷體" panose="03000509000000000000" pitchFamily="65" charset="-120"/>
              </a:rPr>
              <a:t>chapter 07 </a:t>
            </a:r>
            <a:r>
              <a:rPr lang="zh-TW" altLang="en-US" sz="2800" dirty="0">
                <a:ea typeface="標楷體" panose="03000509000000000000" pitchFamily="65" charset="-120"/>
              </a:rPr>
              <a:t>平均數比較</a:t>
            </a:r>
            <a:r>
              <a:rPr lang="en-US" altLang="zh-TW" sz="2800" dirty="0">
                <a:ea typeface="標楷體" panose="03000509000000000000" pitchFamily="65" charset="-120"/>
              </a:rPr>
              <a:t>(t </a:t>
            </a:r>
            <a:r>
              <a:rPr lang="zh-TW" altLang="en-US" sz="2800" dirty="0">
                <a:ea typeface="標楷體" panose="03000509000000000000" pitchFamily="65" charset="-120"/>
              </a:rPr>
              <a:t>檢定</a:t>
            </a:r>
            <a:r>
              <a:rPr lang="en-US" altLang="zh-TW" sz="2800" dirty="0">
                <a:ea typeface="標楷體" panose="03000509000000000000" pitchFamily="65" charset="-120"/>
              </a:rPr>
              <a:t>)</a:t>
            </a:r>
          </a:p>
          <a:p>
            <a:pPr marL="285750" indent="-285750">
              <a:buFont typeface="Wingdings" panose="05000000000000000000" pitchFamily="2" charset="2"/>
              <a:buChar char="l"/>
            </a:pPr>
            <a:r>
              <a:rPr lang="en-US" altLang="zh-TW" sz="2800" dirty="0">
                <a:solidFill>
                  <a:srgbClr val="C00000"/>
                </a:solidFill>
                <a:ea typeface="標楷體" panose="03000509000000000000" pitchFamily="65" charset="-120"/>
              </a:rPr>
              <a:t>chapter 08 </a:t>
            </a:r>
            <a:r>
              <a:rPr lang="zh-TW" altLang="en-US" sz="2800" dirty="0">
                <a:solidFill>
                  <a:srgbClr val="C00000"/>
                </a:solidFill>
                <a:ea typeface="標楷體" panose="03000509000000000000" pitchFamily="65" charset="-120"/>
              </a:rPr>
              <a:t>因素分析</a:t>
            </a:r>
          </a:p>
          <a:p>
            <a:pPr marL="285750" indent="-285750">
              <a:buFont typeface="Wingdings" panose="05000000000000000000" pitchFamily="2" charset="2"/>
              <a:buChar char="l"/>
            </a:pPr>
            <a:r>
              <a:rPr lang="en-US" altLang="zh-TW" sz="2800" dirty="0">
                <a:ea typeface="標楷體" panose="03000509000000000000" pitchFamily="65" charset="-120"/>
              </a:rPr>
              <a:t>chapter 09 </a:t>
            </a:r>
            <a:r>
              <a:rPr lang="zh-TW" altLang="en-US" sz="2800" dirty="0">
                <a:ea typeface="標楷體" panose="03000509000000000000" pitchFamily="65" charset="-120"/>
              </a:rPr>
              <a:t>迴歸分析</a:t>
            </a:r>
          </a:p>
          <a:p>
            <a:pPr marL="285750" indent="-285750">
              <a:buFont typeface="Wingdings" panose="05000000000000000000" pitchFamily="2" charset="2"/>
              <a:buChar char="l"/>
            </a:pPr>
            <a:r>
              <a:rPr lang="en-US" altLang="zh-TW" sz="2800" dirty="0">
                <a:ea typeface="標楷體" panose="03000509000000000000" pitchFamily="65" charset="-120"/>
              </a:rPr>
              <a:t>chapter 10 </a:t>
            </a:r>
            <a:r>
              <a:rPr lang="zh-TW" altLang="en-US" sz="2800" dirty="0">
                <a:ea typeface="標楷體" panose="03000509000000000000" pitchFamily="65" charset="-120"/>
              </a:rPr>
              <a:t>區別分析與邏輯迴歸</a:t>
            </a:r>
          </a:p>
          <a:p>
            <a:pPr marL="285750" indent="-285750">
              <a:buFont typeface="Wingdings" panose="05000000000000000000" pitchFamily="2" charset="2"/>
              <a:buChar char="l"/>
            </a:pPr>
            <a:r>
              <a:rPr lang="en-US" altLang="zh-TW" sz="2800" dirty="0">
                <a:ea typeface="標楷體" panose="03000509000000000000" pitchFamily="65" charset="-120"/>
              </a:rPr>
              <a:t>chapter 11 </a:t>
            </a:r>
            <a:r>
              <a:rPr lang="zh-TW" altLang="en-US" sz="2800" dirty="0">
                <a:ea typeface="標楷體" panose="03000509000000000000" pitchFamily="65" charset="-120"/>
              </a:rPr>
              <a:t>單變量變異數</a:t>
            </a:r>
            <a:r>
              <a:rPr lang="zh-TW" altLang="en-US" sz="2800" dirty="0" smtClean="0">
                <a:ea typeface="標楷體" panose="03000509000000000000" pitchFamily="65" charset="-120"/>
              </a:rPr>
              <a:t>分析</a:t>
            </a:r>
            <a:endParaRPr lang="zh-TW" altLang="en-US" sz="2800" dirty="0">
              <a:ea typeface="標楷體" panose="03000509000000000000" pitchFamily="65" charset="-120"/>
            </a:endParaRPr>
          </a:p>
        </p:txBody>
      </p:sp>
      <p:pic>
        <p:nvPicPr>
          <p:cNvPr id="6" name="Picture 2" descr="http://a.ecimg.tw/pic/v1/data/item/201602/D/J/A/V/0/S/DJAV0S-A9006UWCI000_56cd828d3d2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74" y="3861048"/>
            <a:ext cx="1661784" cy="223224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5496" y="25352"/>
            <a:ext cx="8964488" cy="1107996"/>
          </a:xfrm>
          <a:prstGeom prst="rect">
            <a:avLst/>
          </a:prstGeom>
        </p:spPr>
        <p:txBody>
          <a:bodyPr wrap="square">
            <a:spAutoFit/>
          </a:bodyPr>
          <a:lstStyle/>
          <a:p>
            <a:pPr algn="ctr"/>
            <a:r>
              <a:rPr lang="zh-TW" altLang="en-US" sz="2200" b="1" dirty="0">
                <a:solidFill>
                  <a:schemeClr val="accent1"/>
                </a:solidFill>
                <a:ea typeface="標楷體" panose="03000509000000000000" pitchFamily="65" charset="-120"/>
              </a:rPr>
              <a:t>蕭文龍 </a:t>
            </a:r>
            <a:r>
              <a:rPr lang="en-US" altLang="zh-TW" sz="2200" b="1" dirty="0">
                <a:solidFill>
                  <a:schemeClr val="accent1"/>
                </a:solidFill>
                <a:ea typeface="標楷體" panose="03000509000000000000" pitchFamily="65" charset="-120"/>
              </a:rPr>
              <a:t>(2016</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統計</a:t>
            </a:r>
            <a:r>
              <a:rPr lang="zh-TW" altLang="en-US" sz="2200" b="1" dirty="0">
                <a:solidFill>
                  <a:schemeClr val="accent1"/>
                </a:solidFill>
                <a:ea typeface="標楷體" panose="03000509000000000000" pitchFamily="65" charset="-120"/>
              </a:rPr>
              <a:t>分析入門與應用</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SPSS</a:t>
            </a:r>
            <a:r>
              <a:rPr lang="zh-TW" altLang="en-US" sz="2200" b="1" dirty="0">
                <a:solidFill>
                  <a:schemeClr val="accent1"/>
                </a:solidFill>
                <a:ea typeface="標楷體" panose="03000509000000000000" pitchFamily="65" charset="-120"/>
              </a:rPr>
              <a:t>中文版＋</a:t>
            </a:r>
            <a:r>
              <a:rPr lang="en-US" altLang="zh-TW" sz="2200" b="1" dirty="0" err="1">
                <a:solidFill>
                  <a:schemeClr val="accent1"/>
                </a:solidFill>
                <a:ea typeface="標楷體" panose="03000509000000000000" pitchFamily="65" charset="-120"/>
              </a:rPr>
              <a:t>SmartPLS</a:t>
            </a:r>
            <a:r>
              <a:rPr lang="en-US" altLang="zh-TW" sz="2200" b="1" dirty="0">
                <a:solidFill>
                  <a:schemeClr val="accent1"/>
                </a:solidFill>
                <a:ea typeface="標楷體" panose="03000509000000000000" pitchFamily="65" charset="-120"/>
              </a:rPr>
              <a:t> 3</a:t>
            </a:r>
            <a:r>
              <a:rPr lang="zh-TW" altLang="en-US" sz="2200" b="1" dirty="0">
                <a:solidFill>
                  <a:schemeClr val="accent1"/>
                </a:solidFill>
                <a:ea typeface="標楷體" panose="03000509000000000000" pitchFamily="65" charset="-120"/>
              </a:rPr>
              <a:t>（</a:t>
            </a:r>
            <a:r>
              <a:rPr lang="en-US" altLang="zh-TW" sz="2200" b="1" dirty="0">
                <a:solidFill>
                  <a:schemeClr val="accent1"/>
                </a:solidFill>
                <a:ea typeface="標楷體" panose="03000509000000000000" pitchFamily="65" charset="-120"/>
              </a:rPr>
              <a:t>PLS_SEM</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碁</a:t>
            </a:r>
            <a:r>
              <a:rPr lang="zh-TW" altLang="en-US" sz="2200" b="1" dirty="0">
                <a:solidFill>
                  <a:schemeClr val="accent1"/>
                </a:solidFill>
                <a:ea typeface="標楷體" panose="03000509000000000000" pitchFamily="65" charset="-120"/>
              </a:rPr>
              <a:t>峰資訊</a:t>
            </a:r>
          </a:p>
        </p:txBody>
      </p:sp>
      <p:sp>
        <p:nvSpPr>
          <p:cNvPr id="11" name="矩形 10"/>
          <p:cNvSpPr/>
          <p:nvPr/>
        </p:nvSpPr>
        <p:spPr>
          <a:xfrm>
            <a:off x="1990496" y="6581001"/>
            <a:ext cx="5652628" cy="276999"/>
          </a:xfrm>
          <a:prstGeom prst="rect">
            <a:avLst/>
          </a:prstGeom>
        </p:spPr>
        <p:txBody>
          <a:bodyPr wrap="square">
            <a:spAutoFit/>
          </a:bodyPr>
          <a:lstStyle/>
          <a:p>
            <a:pPr algn="ctr"/>
            <a:r>
              <a:rPr lang="en-US" altLang="zh-TW" sz="1200" dirty="0" smtClean="0">
                <a:solidFill>
                  <a:schemeClr val="bg1">
                    <a:lumMod val="75000"/>
                  </a:schemeClr>
                </a:solidFill>
              </a:rPr>
              <a:t>Source: </a:t>
            </a:r>
            <a:r>
              <a:rPr lang="en-US" altLang="zh-TW" sz="1200" dirty="0" smtClean="0">
                <a:solidFill>
                  <a:schemeClr val="bg1">
                    <a:lumMod val="75000"/>
                  </a:schemeClr>
                </a:solidFill>
                <a:hlinkClick r:id="rId3"/>
              </a:rPr>
              <a:t>http</a:t>
            </a:r>
            <a:r>
              <a:rPr lang="en-US" altLang="zh-TW" sz="1200" dirty="0">
                <a:solidFill>
                  <a:schemeClr val="bg1">
                    <a:lumMod val="75000"/>
                  </a:schemeClr>
                </a:solidFill>
                <a:hlinkClick r:id="rId3"/>
              </a:rPr>
              <a:t>://</a:t>
            </a:r>
            <a:r>
              <a:rPr lang="en-US" altLang="zh-TW" sz="1200" dirty="0" smtClean="0">
                <a:solidFill>
                  <a:schemeClr val="bg1">
                    <a:lumMod val="75000"/>
                  </a:schemeClr>
                </a:solidFill>
                <a:hlinkClick r:id="rId3"/>
              </a:rPr>
              <a:t>24h.pchome.com.tw/books/prod/DJAV0S-A9006UWCI</a:t>
            </a:r>
            <a:endParaRPr lang="en-US" altLang="zh-TW" sz="1200" dirty="0" smtClean="0">
              <a:solidFill>
                <a:schemeClr val="bg1">
                  <a:lumMod val="75000"/>
                </a:schemeClr>
              </a:solidFill>
            </a:endParaRPr>
          </a:p>
        </p:txBody>
      </p:sp>
    </p:spTree>
    <p:extLst>
      <p:ext uri="{BB962C8B-B14F-4D97-AF65-F5344CB8AC3E}">
        <p14:creationId xmlns:p14="http://schemas.microsoft.com/office/powerpoint/2010/main" val="3547600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矩形 4"/>
          <p:cNvSpPr/>
          <p:nvPr/>
        </p:nvSpPr>
        <p:spPr>
          <a:xfrm>
            <a:off x="206388" y="1124744"/>
            <a:ext cx="8622704" cy="4893647"/>
          </a:xfrm>
          <a:prstGeom prst="rect">
            <a:avLst/>
          </a:prstGeom>
        </p:spPr>
        <p:txBody>
          <a:bodyPr wrap="square">
            <a:spAutoFit/>
          </a:bodyPr>
          <a:lstStyle/>
          <a:p>
            <a:pPr marL="285750" indent="-285750">
              <a:buFont typeface="Wingdings" panose="05000000000000000000" pitchFamily="2" charset="2"/>
              <a:buChar char="l"/>
            </a:pPr>
            <a:r>
              <a:rPr lang="en-US" altLang="zh-TW" sz="2400" dirty="0" smtClean="0">
                <a:ea typeface="標楷體" panose="03000509000000000000" pitchFamily="65" charset="-120"/>
              </a:rPr>
              <a:t>chapter </a:t>
            </a:r>
            <a:r>
              <a:rPr lang="en-US" altLang="zh-TW" sz="2400" dirty="0">
                <a:ea typeface="標楷體" panose="03000509000000000000" pitchFamily="65" charset="-120"/>
              </a:rPr>
              <a:t>12 </a:t>
            </a:r>
            <a:r>
              <a:rPr lang="zh-TW" altLang="en-US" sz="2400" dirty="0">
                <a:ea typeface="標楷體" panose="03000509000000000000" pitchFamily="65" charset="-120"/>
              </a:rPr>
              <a:t>多變量變異數分析</a:t>
            </a:r>
          </a:p>
          <a:p>
            <a:pPr marL="285750" indent="-285750">
              <a:buFont typeface="Wingdings" panose="05000000000000000000" pitchFamily="2" charset="2"/>
              <a:buChar char="l"/>
            </a:pPr>
            <a:r>
              <a:rPr lang="en-US" altLang="zh-TW" sz="2400" dirty="0">
                <a:ea typeface="標楷體" panose="03000509000000000000" pitchFamily="65" charset="-120"/>
              </a:rPr>
              <a:t>chapter 13 </a:t>
            </a:r>
            <a:r>
              <a:rPr lang="zh-TW" altLang="en-US" sz="2400" dirty="0">
                <a:ea typeface="標楷體" panose="03000509000000000000" pitchFamily="65" charset="-120"/>
              </a:rPr>
              <a:t>典型相關</a:t>
            </a:r>
          </a:p>
          <a:p>
            <a:pPr marL="285750" indent="-285750">
              <a:buFont typeface="Wingdings" panose="05000000000000000000" pitchFamily="2" charset="2"/>
              <a:buChar char="l"/>
            </a:pPr>
            <a:r>
              <a:rPr lang="en-US" altLang="zh-TW" sz="2400" dirty="0">
                <a:ea typeface="標楷體" panose="03000509000000000000" pitchFamily="65" charset="-120"/>
              </a:rPr>
              <a:t>chapter 14 </a:t>
            </a:r>
            <a:r>
              <a:rPr lang="zh-TW" altLang="en-US" sz="2400" dirty="0">
                <a:ea typeface="標楷體" panose="03000509000000000000" pitchFamily="65" charset="-120"/>
              </a:rPr>
              <a:t>聯合分析、多元尺度方法和集群分析</a:t>
            </a:r>
          </a:p>
          <a:p>
            <a:pPr marL="285750" indent="-285750">
              <a:buFont typeface="Wingdings" panose="05000000000000000000" pitchFamily="2" charset="2"/>
              <a:buChar char="l"/>
            </a:pPr>
            <a:r>
              <a:rPr lang="en-US" altLang="zh-TW" sz="2400" dirty="0">
                <a:ea typeface="標楷體" panose="03000509000000000000" pitchFamily="65" charset="-120"/>
              </a:rPr>
              <a:t>chapter 15 </a:t>
            </a:r>
            <a:r>
              <a:rPr lang="zh-TW" altLang="en-US" sz="2400" dirty="0">
                <a:ea typeface="標楷體" panose="03000509000000000000" pitchFamily="65" charset="-120"/>
              </a:rPr>
              <a:t>結構方程模式之 </a:t>
            </a:r>
            <a:r>
              <a:rPr lang="en-US" altLang="zh-TW" sz="2400" dirty="0">
                <a:ea typeface="標楷體" panose="03000509000000000000" pitchFamily="65" charset="-120"/>
              </a:rPr>
              <a:t>Partial Least Squares(PLS)</a:t>
            </a:r>
            <a:r>
              <a:rPr lang="zh-TW" altLang="en-US" sz="2400" dirty="0">
                <a:ea typeface="標楷體" panose="03000509000000000000" pitchFamily="65" charset="-120"/>
              </a:rPr>
              <a:t>偏最小平方</a:t>
            </a:r>
          </a:p>
          <a:p>
            <a:pPr marL="285750" indent="-285750">
              <a:buFont typeface="Wingdings" panose="05000000000000000000" pitchFamily="2" charset="2"/>
              <a:buChar char="l"/>
            </a:pPr>
            <a:r>
              <a:rPr lang="en-US" altLang="zh-TW" sz="2400" dirty="0">
                <a:ea typeface="標楷體" panose="03000509000000000000" pitchFamily="65" charset="-120"/>
              </a:rPr>
              <a:t>chapter 16 </a:t>
            </a:r>
            <a:r>
              <a:rPr lang="en-US" altLang="zh-TW" sz="2400" dirty="0" err="1">
                <a:ea typeface="標楷體" panose="03000509000000000000" pitchFamily="65" charset="-120"/>
              </a:rPr>
              <a:t>Smartpls</a:t>
            </a:r>
            <a:r>
              <a:rPr lang="en-US" altLang="zh-TW" sz="2400" dirty="0">
                <a:ea typeface="標楷體" panose="03000509000000000000" pitchFamily="65" charset="-120"/>
              </a:rPr>
              <a:t> </a:t>
            </a:r>
            <a:r>
              <a:rPr lang="zh-TW" altLang="en-US" sz="2400" dirty="0">
                <a:ea typeface="標楷體" panose="03000509000000000000" pitchFamily="65" charset="-120"/>
              </a:rPr>
              <a:t>統計分析軟體介紹</a:t>
            </a:r>
          </a:p>
          <a:p>
            <a:pPr marL="285750" indent="-285750">
              <a:buFont typeface="Wingdings" panose="05000000000000000000" pitchFamily="2" charset="2"/>
              <a:buChar char="l"/>
            </a:pPr>
            <a:r>
              <a:rPr lang="en-US" altLang="zh-TW" sz="2400" dirty="0">
                <a:solidFill>
                  <a:srgbClr val="C00000"/>
                </a:solidFill>
                <a:ea typeface="標楷體" panose="03000509000000000000" pitchFamily="65" charset="-120"/>
              </a:rPr>
              <a:t>chapter 17 PLS-SEM(</a:t>
            </a:r>
            <a:r>
              <a:rPr lang="en-US" altLang="zh-TW" sz="2400" dirty="0" err="1">
                <a:solidFill>
                  <a:srgbClr val="C00000"/>
                </a:solidFill>
                <a:ea typeface="標楷體" panose="03000509000000000000" pitchFamily="65" charset="-120"/>
              </a:rPr>
              <a:t>SmartPLS</a:t>
            </a:r>
            <a:r>
              <a:rPr lang="en-US" altLang="zh-TW" sz="2400" dirty="0">
                <a:solidFill>
                  <a:srgbClr val="C00000"/>
                </a:solidFill>
                <a:ea typeface="標楷體" panose="03000509000000000000" pitchFamily="65" charset="-120"/>
              </a:rPr>
              <a:t>) </a:t>
            </a:r>
            <a:r>
              <a:rPr lang="zh-TW" altLang="en-US" sz="2400" dirty="0">
                <a:solidFill>
                  <a:srgbClr val="C00000"/>
                </a:solidFill>
                <a:ea typeface="標楷體" panose="03000509000000000000" pitchFamily="65" charset="-120"/>
              </a:rPr>
              <a:t>結構方程模式的學習範例</a:t>
            </a:r>
          </a:p>
          <a:p>
            <a:pPr marL="285750" indent="-285750">
              <a:buFont typeface="Wingdings" panose="05000000000000000000" pitchFamily="2" charset="2"/>
              <a:buChar char="l"/>
            </a:pPr>
            <a:r>
              <a:rPr lang="en-US" altLang="zh-TW" sz="2400" dirty="0">
                <a:ea typeface="標楷體" panose="03000509000000000000" pitchFamily="65" charset="-120"/>
              </a:rPr>
              <a:t>chapter 18 PLS-SEM </a:t>
            </a:r>
            <a:r>
              <a:rPr lang="zh-TW" altLang="en-US" sz="2400" dirty="0">
                <a:ea typeface="標楷體" panose="03000509000000000000" pitchFamily="65" charset="-120"/>
              </a:rPr>
              <a:t>結構方程模式實例</a:t>
            </a:r>
          </a:p>
          <a:p>
            <a:pPr marL="285750" indent="-285750">
              <a:buFont typeface="Wingdings" panose="05000000000000000000" pitchFamily="2" charset="2"/>
              <a:buChar char="l"/>
            </a:pPr>
            <a:r>
              <a:rPr lang="en-US" altLang="zh-TW" sz="2400" dirty="0">
                <a:solidFill>
                  <a:srgbClr val="C00000"/>
                </a:solidFill>
                <a:ea typeface="標楷體" panose="03000509000000000000" pitchFamily="65" charset="-120"/>
              </a:rPr>
              <a:t>chapter 19 </a:t>
            </a:r>
            <a:r>
              <a:rPr lang="zh-TW" altLang="en-US" sz="2400" dirty="0">
                <a:solidFill>
                  <a:srgbClr val="C00000"/>
                </a:solidFill>
                <a:ea typeface="標楷體" panose="03000509000000000000" pitchFamily="65" charset="-120"/>
              </a:rPr>
              <a:t>反映性 </a:t>
            </a:r>
            <a:r>
              <a:rPr lang="en-US" altLang="zh-TW" sz="2400" dirty="0">
                <a:solidFill>
                  <a:srgbClr val="C00000"/>
                </a:solidFill>
                <a:ea typeface="標楷體" panose="03000509000000000000" pitchFamily="65" charset="-120"/>
              </a:rPr>
              <a:t>Reflective </a:t>
            </a:r>
            <a:r>
              <a:rPr lang="zh-TW" altLang="en-US" sz="2400" dirty="0">
                <a:solidFill>
                  <a:srgbClr val="C00000"/>
                </a:solidFill>
                <a:ea typeface="標楷體" panose="03000509000000000000" pitchFamily="65" charset="-120"/>
              </a:rPr>
              <a:t>與形成性 </a:t>
            </a:r>
            <a:r>
              <a:rPr lang="en-US" altLang="zh-TW" sz="2400" dirty="0">
                <a:solidFill>
                  <a:srgbClr val="C00000"/>
                </a:solidFill>
                <a:ea typeface="標楷體" panose="03000509000000000000" pitchFamily="65" charset="-120"/>
              </a:rPr>
              <a:t>Formative </a:t>
            </a:r>
            <a:r>
              <a:rPr lang="zh-TW" altLang="en-US" sz="2400" dirty="0">
                <a:solidFill>
                  <a:srgbClr val="C00000"/>
                </a:solidFill>
                <a:ea typeface="標楷體" panose="03000509000000000000" pitchFamily="65" charset="-120"/>
              </a:rPr>
              <a:t>模式</a:t>
            </a:r>
          </a:p>
          <a:p>
            <a:pPr marL="285750" indent="-285750">
              <a:buFont typeface="Wingdings" panose="05000000000000000000" pitchFamily="2" charset="2"/>
              <a:buChar char="l"/>
            </a:pPr>
            <a:r>
              <a:rPr lang="en-US" altLang="zh-TW" sz="2400" dirty="0">
                <a:solidFill>
                  <a:srgbClr val="C00000"/>
                </a:solidFill>
                <a:ea typeface="標楷體" panose="03000509000000000000" pitchFamily="65" charset="-120"/>
              </a:rPr>
              <a:t>chapter 20 </a:t>
            </a:r>
            <a:r>
              <a:rPr lang="zh-TW" altLang="en-US" sz="2400" dirty="0">
                <a:solidFill>
                  <a:srgbClr val="C00000"/>
                </a:solidFill>
                <a:ea typeface="標楷體" panose="03000509000000000000" pitchFamily="65" charset="-120"/>
              </a:rPr>
              <a:t>交互作用、中介和調節</a:t>
            </a:r>
            <a:r>
              <a:rPr lang="en-US" altLang="zh-TW" sz="2400" dirty="0">
                <a:solidFill>
                  <a:srgbClr val="C00000"/>
                </a:solidFill>
                <a:ea typeface="標楷體" panose="03000509000000000000" pitchFamily="65" charset="-120"/>
              </a:rPr>
              <a:t>(</a:t>
            </a:r>
            <a:r>
              <a:rPr lang="zh-TW" altLang="en-US" sz="2400" dirty="0">
                <a:solidFill>
                  <a:srgbClr val="C00000"/>
                </a:solidFill>
                <a:ea typeface="標楷體" panose="03000509000000000000" pitchFamily="65" charset="-120"/>
              </a:rPr>
              <a:t>干擾</a:t>
            </a:r>
            <a:r>
              <a:rPr lang="en-US" altLang="zh-TW" sz="2400" dirty="0">
                <a:solidFill>
                  <a:srgbClr val="C00000"/>
                </a:solidFill>
                <a:ea typeface="標楷體" panose="03000509000000000000" pitchFamily="65" charset="-120"/>
              </a:rPr>
              <a:t>)</a:t>
            </a:r>
          </a:p>
          <a:p>
            <a:pPr marL="285750" indent="-285750">
              <a:buFont typeface="Wingdings" panose="05000000000000000000" pitchFamily="2" charset="2"/>
              <a:buChar char="l"/>
            </a:pPr>
            <a:r>
              <a:rPr lang="en-US" altLang="zh-TW" sz="2400" dirty="0">
                <a:ea typeface="標楷體" panose="03000509000000000000" pitchFamily="65" charset="-120"/>
              </a:rPr>
              <a:t>chapter 21 </a:t>
            </a:r>
            <a:r>
              <a:rPr lang="en-US" altLang="zh-TW" sz="2400" dirty="0" err="1">
                <a:ea typeface="標楷體" panose="03000509000000000000" pitchFamily="65" charset="-120"/>
              </a:rPr>
              <a:t>SmartPLS</a:t>
            </a:r>
            <a:r>
              <a:rPr lang="en-US" altLang="zh-TW" sz="2400" dirty="0">
                <a:ea typeface="標楷體" panose="03000509000000000000" pitchFamily="65" charset="-120"/>
              </a:rPr>
              <a:t> 3 </a:t>
            </a:r>
            <a:r>
              <a:rPr lang="zh-TW" altLang="en-US" sz="2400" dirty="0">
                <a:ea typeface="標楷體" panose="03000509000000000000" pitchFamily="65" charset="-120"/>
              </a:rPr>
              <a:t>進階應用介紹</a:t>
            </a:r>
          </a:p>
          <a:p>
            <a:pPr marL="285750" indent="-285750">
              <a:buFont typeface="Wingdings" panose="05000000000000000000" pitchFamily="2" charset="2"/>
              <a:buChar char="l"/>
            </a:pPr>
            <a:r>
              <a:rPr lang="en-US" altLang="zh-TW" sz="2400" dirty="0">
                <a:solidFill>
                  <a:srgbClr val="FF0000"/>
                </a:solidFill>
                <a:ea typeface="標楷體" panose="03000509000000000000" pitchFamily="65" charset="-120"/>
              </a:rPr>
              <a:t>chapter 22 </a:t>
            </a:r>
            <a:r>
              <a:rPr lang="zh-TW" altLang="en-US" sz="2400" dirty="0">
                <a:solidFill>
                  <a:srgbClr val="FF0000"/>
                </a:solidFill>
                <a:ea typeface="標楷體" panose="03000509000000000000" pitchFamily="65" charset="-120"/>
              </a:rPr>
              <a:t>研究流程、論文結構與發表於期刊的建議</a:t>
            </a:r>
          </a:p>
          <a:p>
            <a:pPr marL="285750" indent="-285750">
              <a:buFont typeface="Wingdings" panose="05000000000000000000" pitchFamily="2" charset="2"/>
              <a:buChar char="l"/>
            </a:pPr>
            <a:r>
              <a:rPr lang="en-US" altLang="zh-TW" sz="2400" dirty="0">
                <a:ea typeface="標楷體" panose="03000509000000000000" pitchFamily="65" charset="-120"/>
              </a:rPr>
              <a:t>appendix A Hayes process </a:t>
            </a:r>
            <a:r>
              <a:rPr lang="zh-TW" altLang="en-US" sz="2400" dirty="0">
                <a:ea typeface="標楷體" panose="03000509000000000000" pitchFamily="65" charset="-120"/>
              </a:rPr>
              <a:t>的中介和調節</a:t>
            </a:r>
          </a:p>
        </p:txBody>
      </p:sp>
      <p:pic>
        <p:nvPicPr>
          <p:cNvPr id="6" name="Picture 2" descr="http://a.ecimg.tw/pic/v1/data/item/201602/D/J/A/V/0/S/DJAV0S-A9006UWCI000_56cd828d3d2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114" y="4581128"/>
            <a:ext cx="1279926" cy="171930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5496" y="25352"/>
            <a:ext cx="8964488" cy="1107996"/>
          </a:xfrm>
          <a:prstGeom prst="rect">
            <a:avLst/>
          </a:prstGeom>
        </p:spPr>
        <p:txBody>
          <a:bodyPr wrap="square">
            <a:spAutoFit/>
          </a:bodyPr>
          <a:lstStyle/>
          <a:p>
            <a:pPr algn="ctr"/>
            <a:r>
              <a:rPr lang="zh-TW" altLang="en-US" sz="2200" b="1" dirty="0">
                <a:solidFill>
                  <a:schemeClr val="accent1"/>
                </a:solidFill>
                <a:ea typeface="標楷體" panose="03000509000000000000" pitchFamily="65" charset="-120"/>
              </a:rPr>
              <a:t>蕭文龍 </a:t>
            </a:r>
            <a:r>
              <a:rPr lang="en-US" altLang="zh-TW" sz="2200" b="1" dirty="0">
                <a:solidFill>
                  <a:schemeClr val="accent1"/>
                </a:solidFill>
                <a:ea typeface="標楷體" panose="03000509000000000000" pitchFamily="65" charset="-120"/>
              </a:rPr>
              <a:t>(2016</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統計</a:t>
            </a:r>
            <a:r>
              <a:rPr lang="zh-TW" altLang="en-US" sz="2200" b="1" dirty="0">
                <a:solidFill>
                  <a:schemeClr val="accent1"/>
                </a:solidFill>
                <a:ea typeface="標楷體" panose="03000509000000000000" pitchFamily="65" charset="-120"/>
              </a:rPr>
              <a:t>分析入門與應用</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SPSS</a:t>
            </a:r>
            <a:r>
              <a:rPr lang="zh-TW" altLang="en-US" sz="2200" b="1" dirty="0">
                <a:solidFill>
                  <a:schemeClr val="accent1"/>
                </a:solidFill>
                <a:ea typeface="標楷體" panose="03000509000000000000" pitchFamily="65" charset="-120"/>
              </a:rPr>
              <a:t>中文版＋</a:t>
            </a:r>
            <a:r>
              <a:rPr lang="en-US" altLang="zh-TW" sz="2200" b="1" dirty="0" err="1">
                <a:solidFill>
                  <a:schemeClr val="accent1"/>
                </a:solidFill>
                <a:ea typeface="標楷體" panose="03000509000000000000" pitchFamily="65" charset="-120"/>
              </a:rPr>
              <a:t>SmartPLS</a:t>
            </a:r>
            <a:r>
              <a:rPr lang="en-US" altLang="zh-TW" sz="2200" b="1" dirty="0">
                <a:solidFill>
                  <a:schemeClr val="accent1"/>
                </a:solidFill>
                <a:ea typeface="標楷體" panose="03000509000000000000" pitchFamily="65" charset="-120"/>
              </a:rPr>
              <a:t> 3</a:t>
            </a:r>
            <a:r>
              <a:rPr lang="zh-TW" altLang="en-US" sz="2200" b="1" dirty="0">
                <a:solidFill>
                  <a:schemeClr val="accent1"/>
                </a:solidFill>
                <a:ea typeface="標楷體" panose="03000509000000000000" pitchFamily="65" charset="-120"/>
              </a:rPr>
              <a:t>（</a:t>
            </a:r>
            <a:r>
              <a:rPr lang="en-US" altLang="zh-TW" sz="2200" b="1" dirty="0">
                <a:solidFill>
                  <a:schemeClr val="accent1"/>
                </a:solidFill>
                <a:ea typeface="標楷體" panose="03000509000000000000" pitchFamily="65" charset="-120"/>
              </a:rPr>
              <a:t>PLS_SEM</a:t>
            </a:r>
            <a:r>
              <a:rPr lang="zh-TW" altLang="en-US" sz="2200" b="1" dirty="0" smtClean="0">
                <a:solidFill>
                  <a:schemeClr val="accent1"/>
                </a:solidFill>
                <a:ea typeface="標楷體" panose="03000509000000000000" pitchFamily="65" charset="-120"/>
              </a:rPr>
              <a:t>）</a:t>
            </a:r>
            <a:r>
              <a:rPr lang="en-US" altLang="zh-TW" sz="2200" b="1" dirty="0" smtClean="0">
                <a:solidFill>
                  <a:schemeClr val="accent1"/>
                </a:solidFill>
                <a:ea typeface="標楷體" panose="03000509000000000000" pitchFamily="65" charset="-120"/>
              </a:rPr>
              <a:t>,</a:t>
            </a:r>
            <a:br>
              <a:rPr lang="en-US" altLang="zh-TW" sz="2200" b="1" dirty="0" smtClean="0">
                <a:solidFill>
                  <a:schemeClr val="accent1"/>
                </a:solidFill>
                <a:ea typeface="標楷體" panose="03000509000000000000" pitchFamily="65" charset="-120"/>
              </a:rPr>
            </a:br>
            <a:r>
              <a:rPr lang="zh-TW" altLang="en-US" sz="2200" b="1" dirty="0" smtClean="0">
                <a:solidFill>
                  <a:schemeClr val="accent1"/>
                </a:solidFill>
                <a:ea typeface="標楷體" panose="03000509000000000000" pitchFamily="65" charset="-120"/>
              </a:rPr>
              <a:t>碁</a:t>
            </a:r>
            <a:r>
              <a:rPr lang="zh-TW" altLang="en-US" sz="2200" b="1" dirty="0">
                <a:solidFill>
                  <a:schemeClr val="accent1"/>
                </a:solidFill>
                <a:ea typeface="標楷體" panose="03000509000000000000" pitchFamily="65" charset="-120"/>
              </a:rPr>
              <a:t>峰資訊</a:t>
            </a:r>
          </a:p>
        </p:txBody>
      </p:sp>
      <p:sp>
        <p:nvSpPr>
          <p:cNvPr id="10" name="矩形 9"/>
          <p:cNvSpPr/>
          <p:nvPr/>
        </p:nvSpPr>
        <p:spPr>
          <a:xfrm>
            <a:off x="1990496" y="6581001"/>
            <a:ext cx="5652628" cy="276999"/>
          </a:xfrm>
          <a:prstGeom prst="rect">
            <a:avLst/>
          </a:prstGeom>
        </p:spPr>
        <p:txBody>
          <a:bodyPr wrap="square">
            <a:spAutoFit/>
          </a:bodyPr>
          <a:lstStyle/>
          <a:p>
            <a:pPr algn="ctr"/>
            <a:r>
              <a:rPr lang="en-US" altLang="zh-TW" sz="1200" dirty="0" smtClean="0">
                <a:solidFill>
                  <a:schemeClr val="bg1">
                    <a:lumMod val="75000"/>
                  </a:schemeClr>
                </a:solidFill>
              </a:rPr>
              <a:t>Source: </a:t>
            </a:r>
            <a:r>
              <a:rPr lang="en-US" altLang="zh-TW" sz="1200" dirty="0" smtClean="0">
                <a:solidFill>
                  <a:schemeClr val="bg1">
                    <a:lumMod val="75000"/>
                  </a:schemeClr>
                </a:solidFill>
                <a:hlinkClick r:id="rId3"/>
              </a:rPr>
              <a:t>http</a:t>
            </a:r>
            <a:r>
              <a:rPr lang="en-US" altLang="zh-TW" sz="1200" dirty="0">
                <a:solidFill>
                  <a:schemeClr val="bg1">
                    <a:lumMod val="75000"/>
                  </a:schemeClr>
                </a:solidFill>
                <a:hlinkClick r:id="rId3"/>
              </a:rPr>
              <a:t>://</a:t>
            </a:r>
            <a:r>
              <a:rPr lang="en-US" altLang="zh-TW" sz="1200" dirty="0" smtClean="0">
                <a:solidFill>
                  <a:schemeClr val="bg1">
                    <a:lumMod val="75000"/>
                  </a:schemeClr>
                </a:solidFill>
                <a:hlinkClick r:id="rId3"/>
              </a:rPr>
              <a:t>24h.pchome.com.tw/books/prod/DJAV0S-A9006UWCI</a:t>
            </a:r>
            <a:endParaRPr lang="en-US" altLang="zh-TW" sz="1200" dirty="0" smtClean="0">
              <a:solidFill>
                <a:schemeClr val="bg1">
                  <a:lumMod val="75000"/>
                </a:schemeClr>
              </a:solidFill>
            </a:endParaRPr>
          </a:p>
        </p:txBody>
      </p:sp>
    </p:spTree>
    <p:extLst>
      <p:ext uri="{BB962C8B-B14F-4D97-AF65-F5344CB8AC3E}">
        <p14:creationId xmlns:p14="http://schemas.microsoft.com/office/powerpoint/2010/main" val="842496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371600"/>
            <a:ext cx="37449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txBox="1">
            <a:spLocks/>
          </p:cNvSpPr>
          <p:nvPr/>
        </p:nvSpPr>
        <p:spPr bwMode="auto">
          <a:xfrm>
            <a:off x="457200" y="0"/>
            <a:ext cx="8229600" cy="1371600"/>
          </a:xfrm>
          <a:prstGeom prst="rect">
            <a:avLst/>
          </a:prstGeom>
          <a:noFill/>
          <a:ln w="9525">
            <a:noFill/>
            <a:miter lim="800000"/>
            <a:headEnd/>
            <a:tailEnd/>
          </a:ln>
        </p:spPr>
        <p:txBody>
          <a:bodyPr anchor="ctr"/>
          <a:lstStyle/>
          <a:p>
            <a:pPr algn="ctr" eaLnBrk="0" hangingPunct="0">
              <a:defRPr/>
            </a:pPr>
            <a:r>
              <a:rPr kumimoji="0" lang="zh-TW" altLang="en-US" sz="2800" b="1" dirty="0">
                <a:solidFill>
                  <a:schemeClr val="accent1"/>
                </a:solidFill>
                <a:latin typeface="Calibri" pitchFamily="34" charset="0"/>
                <a:ea typeface="標楷體" pitchFamily="65" charset="-120"/>
                <a:cs typeface="+mj-cs"/>
              </a:rPr>
              <a:t>蕭文龍</a:t>
            </a:r>
            <a:r>
              <a:rPr kumimoji="0" lang="en-US" altLang="zh-TW" sz="2800" b="1" dirty="0">
                <a:solidFill>
                  <a:schemeClr val="accent1"/>
                </a:solidFill>
                <a:latin typeface="Calibri" pitchFamily="34" charset="0"/>
                <a:ea typeface="標楷體" pitchFamily="65" charset="-120"/>
                <a:cs typeface="+mj-cs"/>
              </a:rPr>
              <a:t>, </a:t>
            </a:r>
            <a:br>
              <a:rPr kumimoji="0" lang="en-US" altLang="zh-TW" sz="2800" b="1" dirty="0">
                <a:solidFill>
                  <a:schemeClr val="accent1"/>
                </a:solidFill>
                <a:latin typeface="Calibri" pitchFamily="34" charset="0"/>
                <a:ea typeface="標楷體" pitchFamily="65" charset="-120"/>
                <a:cs typeface="+mj-cs"/>
              </a:rPr>
            </a:br>
            <a:r>
              <a:rPr kumimoji="0" lang="zh-TW" altLang="en-US" sz="2800" b="1" dirty="0">
                <a:solidFill>
                  <a:schemeClr val="accent1"/>
                </a:solidFill>
                <a:latin typeface="Calibri" pitchFamily="34" charset="0"/>
                <a:ea typeface="標楷體" pitchFamily="65" charset="-120"/>
                <a:cs typeface="+mj-cs"/>
              </a:rPr>
              <a:t>多變量分析最佳入門實用書</a:t>
            </a:r>
            <a:r>
              <a:rPr kumimoji="0" lang="en-US" altLang="zh-TW" sz="2800" b="1" dirty="0">
                <a:solidFill>
                  <a:schemeClr val="accent1"/>
                </a:solidFill>
                <a:latin typeface="Calibri" pitchFamily="34" charset="0"/>
                <a:ea typeface="標楷體" pitchFamily="65" charset="-120"/>
                <a:cs typeface="+mj-cs"/>
              </a:rPr>
              <a:t>--SPSS+LISREL, </a:t>
            </a:r>
            <a:r>
              <a:rPr kumimoji="0" lang="zh-TW" altLang="en-US" sz="2800" b="1" dirty="0">
                <a:solidFill>
                  <a:schemeClr val="accent1"/>
                </a:solidFill>
                <a:latin typeface="Calibri" pitchFamily="34" charset="0"/>
                <a:ea typeface="標楷體" pitchFamily="65" charset="-120"/>
                <a:cs typeface="+mj-cs"/>
              </a:rPr>
              <a:t>第二版</a:t>
            </a:r>
            <a:r>
              <a:rPr kumimoji="0" lang="en-US" altLang="zh-TW" sz="2800" b="1" dirty="0">
                <a:solidFill>
                  <a:schemeClr val="accent1"/>
                </a:solidFill>
                <a:latin typeface="Calibri" pitchFamily="34" charset="0"/>
                <a:ea typeface="標楷體" pitchFamily="65" charset="-120"/>
                <a:cs typeface="+mj-cs"/>
              </a:rPr>
              <a:t>, </a:t>
            </a:r>
            <a:r>
              <a:rPr kumimoji="0" lang="zh-TW" altLang="en-US" sz="2800" b="1" dirty="0">
                <a:solidFill>
                  <a:schemeClr val="accent1"/>
                </a:solidFill>
                <a:latin typeface="Calibri" pitchFamily="34" charset="0"/>
                <a:ea typeface="標楷體" pitchFamily="65" charset="-120"/>
                <a:cs typeface="+mj-cs"/>
              </a:rPr>
              <a:t>碁峰資訊</a:t>
            </a:r>
            <a:r>
              <a:rPr kumimoji="0" lang="en-US" altLang="zh-TW" sz="2800" b="1" dirty="0">
                <a:solidFill>
                  <a:schemeClr val="accent1"/>
                </a:solidFill>
                <a:latin typeface="Calibri" pitchFamily="34" charset="0"/>
                <a:ea typeface="標楷體" pitchFamily="65" charset="-120"/>
                <a:cs typeface="+mj-cs"/>
              </a:rPr>
              <a:t>, 2009</a:t>
            </a:r>
            <a:endParaRPr kumimoji="0" lang="zh-TW" altLang="en-US" sz="2800" b="1" dirty="0">
              <a:solidFill>
                <a:schemeClr val="accent1"/>
              </a:solidFill>
              <a:latin typeface="Calibri" pitchFamily="34" charset="0"/>
              <a:ea typeface="標楷體" pitchFamily="65" charset="-120"/>
              <a:cs typeface="+mj-cs"/>
            </a:endParaRPr>
          </a:p>
        </p:txBody>
      </p:sp>
      <p:sp>
        <p:nvSpPr>
          <p:cNvPr id="74756" name="投影片編號版面配置區 3"/>
          <p:cNvSpPr>
            <a:spLocks noGrp="1"/>
          </p:cNvSpPr>
          <p:nvPr>
            <p:ph type="sldNum" sz="quarter" idx="12"/>
          </p:nvPr>
        </p:nvSpPr>
        <p:spPr bwMode="auto">
          <a:xfrm>
            <a:off x="8532813" y="6524625"/>
            <a:ext cx="576262"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312A173-4EDE-4A68-844E-1BF4BCDD29C2}" type="slidenum">
              <a:rPr kumimoji="0" lang="zh-TW" altLang="en-US" smtClean="0">
                <a:solidFill>
                  <a:srgbClr val="898989"/>
                </a:solidFill>
                <a:latin typeface="Calibri" pitchFamily="34" charset="0"/>
              </a:rPr>
              <a:pPr eaLnBrk="1" hangingPunct="1"/>
              <a:t>72</a:t>
            </a:fld>
            <a:endParaRPr kumimoji="0" lang="zh-TW" altLang="en-US" smtClean="0">
              <a:solidFill>
                <a:srgbClr val="898989"/>
              </a:solidFill>
              <a:latin typeface="Calibri" pitchFamily="34" charset="0"/>
            </a:endParaRPr>
          </a:p>
        </p:txBody>
      </p:sp>
      <p:sp>
        <p:nvSpPr>
          <p:cNvPr id="9" name="矩形 8"/>
          <p:cNvSpPr/>
          <p:nvPr/>
        </p:nvSpPr>
        <p:spPr>
          <a:xfrm>
            <a:off x="1887538" y="6567488"/>
            <a:ext cx="5368925" cy="276225"/>
          </a:xfrm>
          <a:prstGeom prst="rect">
            <a:avLst/>
          </a:prstGeom>
        </p:spPr>
        <p:txBody>
          <a:bodyPr>
            <a:spAutoFit/>
          </a:bodyPr>
          <a:lstStyle/>
          <a:p>
            <a:pPr algn="ctr">
              <a:defRPr/>
            </a:pPr>
            <a:r>
              <a:rPr lang="en-US" altLang="zh-TW" sz="1200" dirty="0">
                <a:solidFill>
                  <a:schemeClr val="bg1">
                    <a:lumMod val="75000"/>
                  </a:schemeClr>
                </a:solidFill>
                <a:ea typeface="新細明體" pitchFamily="18" charset="-120"/>
              </a:rPr>
              <a:t>Source: </a:t>
            </a:r>
            <a:r>
              <a:rPr lang="en-US" altLang="zh-TW" sz="1200" dirty="0">
                <a:solidFill>
                  <a:schemeClr val="bg1">
                    <a:lumMod val="75000"/>
                  </a:schemeClr>
                </a:solidFill>
                <a:ea typeface="新細明體" pitchFamily="18" charset="-120"/>
                <a:hlinkClick r:id="rId3"/>
              </a:rPr>
              <a:t>http://24h.pchome.com.tw/books/prod/DJAA1L-A41336032</a:t>
            </a:r>
            <a:endParaRPr lang="en-US" altLang="zh-TW" sz="1200" dirty="0">
              <a:solidFill>
                <a:schemeClr val="bg1">
                  <a:lumMod val="75000"/>
                </a:schemeClr>
              </a:solidFill>
              <a:ea typeface="新細明體" pitchFamily="18" charset="-120"/>
            </a:endParaRPr>
          </a:p>
        </p:txBody>
      </p:sp>
    </p:spTree>
    <p:extLst>
      <p:ext uri="{BB962C8B-B14F-4D97-AF65-F5344CB8AC3E}">
        <p14:creationId xmlns:p14="http://schemas.microsoft.com/office/powerpoint/2010/main" val="19573332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a:spLocks noGrp="1"/>
          </p:cNvSpPr>
          <p:nvPr>
            <p:ph type="sldNum" sz="quarter" idx="12"/>
          </p:nvPr>
        </p:nvSpPr>
        <p:spPr bwMode="auto">
          <a:xfrm>
            <a:off x="8532813" y="6524625"/>
            <a:ext cx="576262"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7BFCCCC4-2D88-4E90-9D7F-2E55F891A4BC}" type="slidenum">
              <a:rPr kumimoji="0" lang="zh-TW" altLang="en-US" smtClean="0">
                <a:solidFill>
                  <a:srgbClr val="898989"/>
                </a:solidFill>
                <a:latin typeface="Calibri" pitchFamily="34" charset="0"/>
              </a:rPr>
              <a:pPr eaLnBrk="1" hangingPunct="1"/>
              <a:t>73</a:t>
            </a:fld>
            <a:endParaRPr kumimoji="0" lang="zh-TW" altLang="en-US" smtClean="0">
              <a:solidFill>
                <a:srgbClr val="898989"/>
              </a:solidFill>
              <a:latin typeface="Calibri" pitchFamily="34" charset="0"/>
            </a:endParaRPr>
          </a:p>
        </p:txBody>
      </p:sp>
      <p:pic>
        <p:nvPicPr>
          <p:cNvPr id="107523" name="Picture 3"/>
          <p:cNvPicPr>
            <a:picLocks noChangeAspect="1" noChangeArrowheads="1"/>
          </p:cNvPicPr>
          <p:nvPr/>
        </p:nvPicPr>
        <p:blipFill>
          <a:blip r:embed="rId2"/>
          <a:srcRect/>
          <a:stretch>
            <a:fillRect/>
          </a:stretch>
        </p:blipFill>
        <p:spPr bwMode="auto">
          <a:xfrm>
            <a:off x="107950" y="1700213"/>
            <a:ext cx="8975725" cy="441801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標題 1"/>
          <p:cNvSpPr txBox="1">
            <a:spLocks/>
          </p:cNvSpPr>
          <p:nvPr/>
        </p:nvSpPr>
        <p:spPr bwMode="auto">
          <a:xfrm>
            <a:off x="457200" y="0"/>
            <a:ext cx="8229600" cy="1371600"/>
          </a:xfrm>
          <a:prstGeom prst="rect">
            <a:avLst/>
          </a:prstGeom>
          <a:noFill/>
          <a:ln w="9525">
            <a:noFill/>
            <a:miter lim="800000"/>
            <a:headEnd/>
            <a:tailEnd/>
          </a:ln>
        </p:spPr>
        <p:txBody>
          <a:bodyPr anchor="ctr"/>
          <a:lstStyle/>
          <a:p>
            <a:pPr algn="ctr" eaLnBrk="0" hangingPunct="0">
              <a:defRPr/>
            </a:pPr>
            <a:r>
              <a:rPr kumimoji="0" lang="zh-TW" altLang="en-US" sz="2800" b="1" dirty="0">
                <a:solidFill>
                  <a:schemeClr val="accent1"/>
                </a:solidFill>
                <a:latin typeface="Calibri" pitchFamily="34" charset="0"/>
                <a:ea typeface="標楷體" pitchFamily="65" charset="-120"/>
                <a:cs typeface="+mj-cs"/>
              </a:rPr>
              <a:t>蕭文龍</a:t>
            </a:r>
            <a:r>
              <a:rPr kumimoji="0" lang="en-US" altLang="zh-TW" sz="2800" b="1" dirty="0">
                <a:solidFill>
                  <a:schemeClr val="accent1"/>
                </a:solidFill>
                <a:latin typeface="Calibri" pitchFamily="34" charset="0"/>
                <a:ea typeface="標楷體" pitchFamily="65" charset="-120"/>
                <a:cs typeface="+mj-cs"/>
              </a:rPr>
              <a:t>, </a:t>
            </a:r>
            <a:br>
              <a:rPr kumimoji="0" lang="en-US" altLang="zh-TW" sz="2800" b="1" dirty="0">
                <a:solidFill>
                  <a:schemeClr val="accent1"/>
                </a:solidFill>
                <a:latin typeface="Calibri" pitchFamily="34" charset="0"/>
                <a:ea typeface="標楷體" pitchFamily="65" charset="-120"/>
                <a:cs typeface="+mj-cs"/>
              </a:rPr>
            </a:br>
            <a:r>
              <a:rPr kumimoji="0" lang="zh-TW" altLang="en-US" sz="2800" b="1" dirty="0">
                <a:solidFill>
                  <a:schemeClr val="accent1"/>
                </a:solidFill>
                <a:latin typeface="Calibri" pitchFamily="34" charset="0"/>
                <a:ea typeface="標楷體" pitchFamily="65" charset="-120"/>
                <a:cs typeface="+mj-cs"/>
              </a:rPr>
              <a:t>多變量分析最佳入門實用書</a:t>
            </a:r>
            <a:r>
              <a:rPr kumimoji="0" lang="en-US" altLang="zh-TW" sz="2800" b="1" dirty="0">
                <a:solidFill>
                  <a:schemeClr val="accent1"/>
                </a:solidFill>
                <a:latin typeface="Calibri" pitchFamily="34" charset="0"/>
                <a:ea typeface="標楷體" pitchFamily="65" charset="-120"/>
                <a:cs typeface="+mj-cs"/>
              </a:rPr>
              <a:t>--SPSS+LISREL, </a:t>
            </a:r>
            <a:r>
              <a:rPr kumimoji="0" lang="zh-TW" altLang="en-US" sz="2800" b="1" dirty="0">
                <a:solidFill>
                  <a:schemeClr val="accent1"/>
                </a:solidFill>
                <a:latin typeface="Calibri" pitchFamily="34" charset="0"/>
                <a:ea typeface="標楷體" pitchFamily="65" charset="-120"/>
                <a:cs typeface="+mj-cs"/>
              </a:rPr>
              <a:t>第二版</a:t>
            </a:r>
            <a:r>
              <a:rPr kumimoji="0" lang="en-US" altLang="zh-TW" sz="2800" b="1" dirty="0">
                <a:solidFill>
                  <a:schemeClr val="accent1"/>
                </a:solidFill>
                <a:latin typeface="Calibri" pitchFamily="34" charset="0"/>
                <a:ea typeface="標楷體" pitchFamily="65" charset="-120"/>
                <a:cs typeface="+mj-cs"/>
              </a:rPr>
              <a:t>, </a:t>
            </a:r>
            <a:r>
              <a:rPr kumimoji="0" lang="zh-TW" altLang="en-US" sz="2800" b="1" dirty="0">
                <a:solidFill>
                  <a:schemeClr val="accent1"/>
                </a:solidFill>
                <a:latin typeface="Calibri" pitchFamily="34" charset="0"/>
                <a:ea typeface="標楷體" pitchFamily="65" charset="-120"/>
                <a:cs typeface="+mj-cs"/>
              </a:rPr>
              <a:t>碁峰資訊</a:t>
            </a:r>
            <a:r>
              <a:rPr kumimoji="0" lang="en-US" altLang="zh-TW" sz="2800" b="1" dirty="0">
                <a:solidFill>
                  <a:schemeClr val="accent1"/>
                </a:solidFill>
                <a:latin typeface="Calibri" pitchFamily="34" charset="0"/>
                <a:ea typeface="標楷體" pitchFamily="65" charset="-120"/>
                <a:cs typeface="+mj-cs"/>
              </a:rPr>
              <a:t>, 2009</a:t>
            </a:r>
            <a:endParaRPr kumimoji="0" lang="zh-TW" altLang="en-US" sz="2800" b="1" dirty="0">
              <a:solidFill>
                <a:schemeClr val="accent1"/>
              </a:solidFill>
              <a:latin typeface="Calibri" pitchFamily="34" charset="0"/>
              <a:ea typeface="標楷體" pitchFamily="65" charset="-120"/>
              <a:cs typeface="+mj-cs"/>
            </a:endParaRPr>
          </a:p>
        </p:txBody>
      </p:sp>
      <p:sp>
        <p:nvSpPr>
          <p:cNvPr id="2" name="矩形 1"/>
          <p:cNvSpPr/>
          <p:nvPr/>
        </p:nvSpPr>
        <p:spPr>
          <a:xfrm>
            <a:off x="1533525" y="6567488"/>
            <a:ext cx="6029325" cy="276225"/>
          </a:xfrm>
          <a:prstGeom prst="rect">
            <a:avLst/>
          </a:prstGeom>
        </p:spPr>
        <p:txBody>
          <a:bodyPr>
            <a:spAutoFit/>
          </a:bodyPr>
          <a:lstStyle/>
          <a:p>
            <a:pPr algn="ctr">
              <a:defRPr/>
            </a:pPr>
            <a:r>
              <a:rPr lang="en-US" altLang="zh-TW" sz="1200" dirty="0">
                <a:solidFill>
                  <a:schemeClr val="bg1">
                    <a:lumMod val="75000"/>
                  </a:schemeClr>
                </a:solidFill>
                <a:ea typeface="新細明體" pitchFamily="18" charset="-120"/>
              </a:rPr>
              <a:t>Source: </a:t>
            </a:r>
            <a:r>
              <a:rPr lang="en-US" altLang="zh-TW" sz="1200" dirty="0">
                <a:solidFill>
                  <a:schemeClr val="bg1">
                    <a:lumMod val="75000"/>
                  </a:schemeClr>
                </a:solidFill>
                <a:ea typeface="新細明體" pitchFamily="18" charset="-120"/>
                <a:hlinkClick r:id="rId3"/>
              </a:rPr>
              <a:t>http://24h.pchome.com.tw/books/prod/DJAA1L-A41336032</a:t>
            </a:r>
            <a:endParaRPr lang="en-US" altLang="zh-TW" sz="1200" dirty="0">
              <a:solidFill>
                <a:schemeClr val="bg1">
                  <a:lumMod val="75000"/>
                </a:schemeClr>
              </a:solidFill>
              <a:ea typeface="新細明體" pitchFamily="18" charset="-120"/>
            </a:endParaRPr>
          </a:p>
        </p:txBody>
      </p:sp>
    </p:spTree>
    <p:extLst>
      <p:ext uri="{BB962C8B-B14F-4D97-AF65-F5344CB8AC3E}">
        <p14:creationId xmlns:p14="http://schemas.microsoft.com/office/powerpoint/2010/main" val="2938278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a:xfrm>
            <a:off x="457200" y="274638"/>
            <a:ext cx="8229600" cy="706437"/>
          </a:xfrm>
        </p:spPr>
        <p:txBody>
          <a:bodyPr/>
          <a:lstStyle/>
          <a:p>
            <a:r>
              <a:rPr lang="zh-TW" altLang="en-US" sz="2800" dirty="0" smtClean="0">
                <a:solidFill>
                  <a:schemeClr val="accent1"/>
                </a:solidFill>
              </a:rPr>
              <a:t>蕭文龍</a:t>
            </a:r>
            <a:r>
              <a:rPr lang="en-US" altLang="zh-TW" sz="2800" dirty="0" smtClean="0">
                <a:solidFill>
                  <a:schemeClr val="accent1"/>
                </a:solidFill>
              </a:rPr>
              <a:t>, </a:t>
            </a:r>
            <a:br>
              <a:rPr lang="en-US" altLang="zh-TW" sz="2800" dirty="0" smtClean="0">
                <a:solidFill>
                  <a:schemeClr val="accent1"/>
                </a:solidFill>
              </a:rPr>
            </a:br>
            <a:r>
              <a:rPr lang="zh-TW" altLang="en-US" sz="2800" dirty="0" smtClean="0">
                <a:solidFill>
                  <a:schemeClr val="accent1"/>
                </a:solidFill>
              </a:rPr>
              <a:t>多變量分析最佳入門實用書</a:t>
            </a:r>
            <a:r>
              <a:rPr lang="en-US" altLang="zh-TW" sz="2800" dirty="0" smtClean="0">
                <a:solidFill>
                  <a:schemeClr val="accent1"/>
                </a:solidFill>
              </a:rPr>
              <a:t>--SPSS+LISREL, </a:t>
            </a:r>
            <a:r>
              <a:rPr lang="zh-TW" altLang="en-US" sz="2800" dirty="0" smtClean="0">
                <a:solidFill>
                  <a:schemeClr val="accent1"/>
                </a:solidFill>
              </a:rPr>
              <a:t>第二版</a:t>
            </a:r>
            <a:r>
              <a:rPr lang="en-US" altLang="zh-TW" sz="2800" dirty="0" smtClean="0">
                <a:solidFill>
                  <a:schemeClr val="accent1"/>
                </a:solidFill>
              </a:rPr>
              <a:t>, </a:t>
            </a:r>
            <a:r>
              <a:rPr lang="zh-TW" altLang="en-US" sz="2800" dirty="0" smtClean="0">
                <a:solidFill>
                  <a:schemeClr val="accent1"/>
                </a:solidFill>
              </a:rPr>
              <a:t>碁峰資訊</a:t>
            </a:r>
            <a:r>
              <a:rPr lang="en-US" altLang="zh-TW" sz="2800" dirty="0" smtClean="0">
                <a:solidFill>
                  <a:schemeClr val="accent1"/>
                </a:solidFill>
              </a:rPr>
              <a:t>, 2009</a:t>
            </a:r>
            <a:endParaRPr lang="zh-TW" altLang="en-US" sz="2800" dirty="0" smtClean="0">
              <a:solidFill>
                <a:schemeClr val="accent1"/>
              </a:solidFill>
            </a:endParaRPr>
          </a:p>
        </p:txBody>
      </p:sp>
      <p:sp>
        <p:nvSpPr>
          <p:cNvPr id="76803" name="內容版面配置區 2"/>
          <p:cNvSpPr>
            <a:spLocks noGrp="1"/>
          </p:cNvSpPr>
          <p:nvPr>
            <p:ph idx="1"/>
          </p:nvPr>
        </p:nvSpPr>
        <p:spPr>
          <a:xfrm>
            <a:off x="519113" y="1341438"/>
            <a:ext cx="8229600" cy="4824412"/>
          </a:xfrm>
        </p:spPr>
        <p:txBody>
          <a:bodyPr/>
          <a:lstStyle/>
          <a:p>
            <a:r>
              <a:rPr lang="zh-TW" altLang="en-US" sz="2000" smtClean="0"/>
              <a:t>本書通過</a:t>
            </a:r>
            <a:r>
              <a:rPr lang="en-US" altLang="zh-TW" sz="2000" smtClean="0"/>
              <a:t>Scientific Software International (SSI) LISREL</a:t>
            </a:r>
            <a:r>
              <a:rPr lang="zh-TW" altLang="en-US" sz="2000" smtClean="0"/>
              <a:t>原廠審核通過，　成為</a:t>
            </a:r>
            <a:r>
              <a:rPr lang="en-US" altLang="zh-TW" sz="2000" smtClean="0"/>
              <a:t>LISREL</a:t>
            </a:r>
            <a:r>
              <a:rPr lang="zh-TW" altLang="en-US" sz="2000" smtClean="0"/>
              <a:t>原廠推薦的第四本華文書，</a:t>
            </a:r>
            <a:r>
              <a:rPr lang="en-US" altLang="zh-TW" sz="2000" smtClean="0"/>
              <a:t/>
            </a:r>
            <a:br>
              <a:rPr lang="en-US" altLang="zh-TW" sz="2000" smtClean="0"/>
            </a:br>
            <a:r>
              <a:rPr lang="zh-TW" altLang="en-US" sz="2000" smtClean="0"/>
              <a:t>相關網址：</a:t>
            </a:r>
            <a:r>
              <a:rPr lang="en-US" altLang="zh-TW" sz="2000" smtClean="0">
                <a:hlinkClick r:id="rId2"/>
              </a:rPr>
              <a:t>http://www.ssicentral.com/cn/books.html#sem</a:t>
            </a:r>
            <a:endParaRPr lang="en-US" altLang="zh-TW" sz="2000" smtClean="0"/>
          </a:p>
          <a:p>
            <a:r>
              <a:rPr lang="zh-TW" altLang="en-US" sz="2000" smtClean="0"/>
              <a:t>本書可作為</a:t>
            </a:r>
            <a:r>
              <a:rPr lang="en-US" altLang="zh-TW" sz="2000" smtClean="0"/>
              <a:t>Hair</a:t>
            </a:r>
            <a:r>
              <a:rPr lang="zh-TW" altLang="en-US" sz="2000" smtClean="0"/>
              <a:t>（</a:t>
            </a:r>
            <a:r>
              <a:rPr lang="en-US" altLang="zh-TW" sz="2000" smtClean="0"/>
              <a:t>2006</a:t>
            </a:r>
            <a:r>
              <a:rPr lang="zh-TW" altLang="en-US" sz="2000" smtClean="0"/>
              <a:t>）</a:t>
            </a:r>
            <a:r>
              <a:rPr lang="en-US" altLang="zh-TW" sz="2000" smtClean="0"/>
              <a:t>Multivariate Data Analysis</a:t>
            </a:r>
            <a:r>
              <a:rPr lang="zh-TW" altLang="en-US" sz="2000" smtClean="0"/>
              <a:t>一書的最佳輔助參考書籍</a:t>
            </a:r>
            <a:endParaRPr lang="en-US" altLang="zh-TW" sz="2000" smtClean="0"/>
          </a:p>
          <a:p>
            <a:r>
              <a:rPr lang="zh-TW" altLang="en-US" sz="2000" smtClean="0"/>
              <a:t>從實用的角度出發，完整介紹社會科學概念、統計軟體的運用以及統計分析，協助學習者完成量化的研究及其相關專題或論文。</a:t>
            </a:r>
            <a:endParaRPr lang="en-US" altLang="zh-TW" sz="2000" smtClean="0"/>
          </a:p>
          <a:p>
            <a:r>
              <a:rPr lang="zh-TW" altLang="en-US" sz="2000" smtClean="0"/>
              <a:t>內容整合了</a:t>
            </a:r>
            <a:r>
              <a:rPr lang="zh-TW" altLang="en-US" sz="2000" smtClean="0">
                <a:solidFill>
                  <a:srgbClr val="FF0000"/>
                </a:solidFill>
              </a:rPr>
              <a:t>社會科學概念、量化研究、量表發展與統計分析</a:t>
            </a:r>
            <a:r>
              <a:rPr lang="zh-TW" altLang="en-US" sz="2000" smtClean="0"/>
              <a:t>。</a:t>
            </a:r>
          </a:p>
          <a:p>
            <a:r>
              <a:rPr lang="zh-TW" altLang="en-US" sz="2000" smtClean="0"/>
              <a:t>文中納入</a:t>
            </a:r>
            <a:r>
              <a:rPr lang="zh-TW" altLang="en-US" sz="2000" smtClean="0">
                <a:solidFill>
                  <a:srgbClr val="FF0000"/>
                </a:solidFill>
              </a:rPr>
              <a:t>第二代統計技術，包括結構方程模式</a:t>
            </a:r>
            <a:r>
              <a:rPr lang="en-US" altLang="zh-TW" sz="2000" smtClean="0">
                <a:solidFill>
                  <a:srgbClr val="FF0000"/>
                </a:solidFill>
              </a:rPr>
              <a:t>(SEM)</a:t>
            </a:r>
            <a:r>
              <a:rPr lang="zh-TW" altLang="en-US" sz="2000" smtClean="0">
                <a:solidFill>
                  <a:srgbClr val="FF0000"/>
                </a:solidFill>
              </a:rPr>
              <a:t>、</a:t>
            </a:r>
            <a:r>
              <a:rPr lang="en-US" altLang="zh-TW" sz="2000" smtClean="0">
                <a:solidFill>
                  <a:srgbClr val="FF0000"/>
                </a:solidFill>
              </a:rPr>
              <a:t>LISREL</a:t>
            </a:r>
            <a:r>
              <a:rPr lang="zh-TW" altLang="en-US" sz="2000" smtClean="0">
                <a:solidFill>
                  <a:srgbClr val="FF0000"/>
                </a:solidFill>
              </a:rPr>
              <a:t>基本操作　</a:t>
            </a:r>
            <a:r>
              <a:rPr lang="en-US" altLang="zh-TW" sz="2000" smtClean="0">
                <a:solidFill>
                  <a:srgbClr val="FF0000"/>
                </a:solidFill>
              </a:rPr>
              <a:t>SEM</a:t>
            </a:r>
            <a:r>
              <a:rPr lang="zh-TW" altLang="en-US" sz="2000" smtClean="0">
                <a:solidFill>
                  <a:srgbClr val="FF0000"/>
                </a:solidFill>
              </a:rPr>
              <a:t>結構方程模式範例與</a:t>
            </a:r>
            <a:r>
              <a:rPr lang="en-US" altLang="zh-TW" sz="2000" smtClean="0">
                <a:solidFill>
                  <a:srgbClr val="FF0000"/>
                </a:solidFill>
              </a:rPr>
              <a:t>SEM</a:t>
            </a:r>
            <a:r>
              <a:rPr lang="zh-TW" altLang="en-US" sz="2000" smtClean="0">
                <a:solidFill>
                  <a:srgbClr val="FF0000"/>
                </a:solidFill>
              </a:rPr>
              <a:t>結構方程模式實例</a:t>
            </a:r>
            <a:r>
              <a:rPr lang="zh-TW" altLang="en-US" sz="2000" smtClean="0"/>
              <a:t>。</a:t>
            </a:r>
          </a:p>
          <a:p>
            <a:r>
              <a:rPr lang="zh-TW" altLang="en-US" sz="2000" smtClean="0"/>
              <a:t>特別介紹研究流程、論文結構與研究範例、</a:t>
            </a:r>
            <a:r>
              <a:rPr lang="en-US" altLang="zh-TW" sz="2000" smtClean="0"/>
              <a:t>EndNote</a:t>
            </a:r>
            <a:r>
              <a:rPr lang="zh-TW" altLang="en-US" sz="2000" smtClean="0"/>
              <a:t>書目管理軟體使用說明、</a:t>
            </a:r>
            <a:r>
              <a:rPr lang="en-US" altLang="zh-TW" sz="2000" smtClean="0"/>
              <a:t>LISREL</a:t>
            </a:r>
            <a:r>
              <a:rPr lang="zh-TW" altLang="en-US" sz="2000" smtClean="0"/>
              <a:t>和</a:t>
            </a:r>
            <a:r>
              <a:rPr lang="en-US" altLang="zh-TW" sz="2000" smtClean="0"/>
              <a:t>Nvivo</a:t>
            </a:r>
            <a:r>
              <a:rPr lang="zh-TW" altLang="en-US" sz="2000" smtClean="0"/>
              <a:t>軟體的取得與說明。</a:t>
            </a:r>
            <a:endParaRPr lang="en-US" altLang="zh-TW" sz="2000" smtClean="0"/>
          </a:p>
          <a:p>
            <a:r>
              <a:rPr lang="zh-TW" altLang="en-US" sz="2000" smtClean="0"/>
              <a:t>隨書光碟附贈</a:t>
            </a:r>
            <a:r>
              <a:rPr lang="en-US" altLang="zh-TW" sz="2000" smtClean="0"/>
              <a:t>LISREL For Windows</a:t>
            </a:r>
            <a:r>
              <a:rPr lang="zh-TW" altLang="en-US" sz="2000" smtClean="0"/>
              <a:t>學生版 </a:t>
            </a:r>
          </a:p>
          <a:p>
            <a:endParaRPr lang="zh-TW" altLang="en-US" sz="2000" smtClean="0"/>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084763"/>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投影片編號版面配置區 3"/>
          <p:cNvSpPr>
            <a:spLocks noGrp="1"/>
          </p:cNvSpPr>
          <p:nvPr>
            <p:ph type="sldNum" sz="quarter" idx="12"/>
          </p:nvPr>
        </p:nvSpPr>
        <p:spPr bwMode="auto">
          <a:xfrm>
            <a:off x="8532813" y="6524625"/>
            <a:ext cx="576262"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34C61D3-A4D1-40C7-AA53-258BBF6330AA}" type="slidenum">
              <a:rPr kumimoji="0" lang="zh-TW" altLang="en-US" smtClean="0">
                <a:solidFill>
                  <a:srgbClr val="898989"/>
                </a:solidFill>
                <a:latin typeface="Calibri" pitchFamily="34" charset="0"/>
              </a:rPr>
              <a:pPr eaLnBrk="1" hangingPunct="1"/>
              <a:t>74</a:t>
            </a:fld>
            <a:endParaRPr kumimoji="0" lang="zh-TW" altLang="en-US" smtClean="0">
              <a:solidFill>
                <a:srgbClr val="898989"/>
              </a:solidFill>
              <a:latin typeface="Calibri" pitchFamily="34" charset="0"/>
            </a:endParaRPr>
          </a:p>
        </p:txBody>
      </p:sp>
      <p:sp>
        <p:nvSpPr>
          <p:cNvPr id="8" name="矩形 7"/>
          <p:cNvSpPr/>
          <p:nvPr/>
        </p:nvSpPr>
        <p:spPr>
          <a:xfrm>
            <a:off x="1533525" y="6567488"/>
            <a:ext cx="6029325" cy="276225"/>
          </a:xfrm>
          <a:prstGeom prst="rect">
            <a:avLst/>
          </a:prstGeom>
        </p:spPr>
        <p:txBody>
          <a:bodyPr>
            <a:spAutoFit/>
          </a:bodyPr>
          <a:lstStyle/>
          <a:p>
            <a:pPr algn="ctr">
              <a:defRPr/>
            </a:pPr>
            <a:r>
              <a:rPr lang="en-US" altLang="zh-TW" sz="1200" dirty="0">
                <a:solidFill>
                  <a:schemeClr val="bg1">
                    <a:lumMod val="75000"/>
                  </a:schemeClr>
                </a:solidFill>
                <a:ea typeface="新細明體" pitchFamily="18" charset="-120"/>
              </a:rPr>
              <a:t>Source: </a:t>
            </a:r>
            <a:r>
              <a:rPr lang="en-US" altLang="zh-TW" sz="1200" dirty="0">
                <a:solidFill>
                  <a:schemeClr val="bg1">
                    <a:lumMod val="75000"/>
                  </a:schemeClr>
                </a:solidFill>
                <a:ea typeface="新細明體" pitchFamily="18" charset="-120"/>
                <a:hlinkClick r:id="rId4"/>
              </a:rPr>
              <a:t>http://24h.pchome.com.tw/books/prod/DJAA1L-A41336032</a:t>
            </a:r>
            <a:endParaRPr lang="en-US" altLang="zh-TW" sz="1200" dirty="0">
              <a:solidFill>
                <a:schemeClr val="bg1">
                  <a:lumMod val="75000"/>
                </a:schemeClr>
              </a:solidFill>
              <a:ea typeface="新細明體" pitchFamily="18" charset="-120"/>
            </a:endParaRPr>
          </a:p>
        </p:txBody>
      </p:sp>
    </p:spTree>
    <p:extLst>
      <p:ext uri="{BB962C8B-B14F-4D97-AF65-F5344CB8AC3E}">
        <p14:creationId xmlns:p14="http://schemas.microsoft.com/office/powerpoint/2010/main" val="4924379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a:xfrm>
            <a:off x="457200" y="115888"/>
            <a:ext cx="8229600" cy="1143000"/>
          </a:xfrm>
        </p:spPr>
        <p:txBody>
          <a:bodyPr/>
          <a:lstStyle/>
          <a:p>
            <a:r>
              <a:rPr lang="zh-TW" altLang="en-US" sz="2800" dirty="0" smtClean="0">
                <a:solidFill>
                  <a:schemeClr val="accent1"/>
                </a:solidFill>
              </a:rPr>
              <a:t>蕭文龍</a:t>
            </a:r>
            <a:r>
              <a:rPr lang="en-US" altLang="zh-TW" sz="2800" dirty="0" smtClean="0">
                <a:solidFill>
                  <a:schemeClr val="accent1"/>
                </a:solidFill>
              </a:rPr>
              <a:t>, </a:t>
            </a:r>
            <a:br>
              <a:rPr lang="en-US" altLang="zh-TW" sz="2800" dirty="0" smtClean="0">
                <a:solidFill>
                  <a:schemeClr val="accent1"/>
                </a:solidFill>
              </a:rPr>
            </a:br>
            <a:r>
              <a:rPr lang="zh-TW" altLang="en-US" sz="2800" dirty="0" smtClean="0">
                <a:solidFill>
                  <a:schemeClr val="accent1"/>
                </a:solidFill>
              </a:rPr>
              <a:t>多變量分析最佳入門實用書</a:t>
            </a:r>
            <a:r>
              <a:rPr lang="en-US" altLang="zh-TW" sz="2800" dirty="0" smtClean="0">
                <a:solidFill>
                  <a:schemeClr val="accent1"/>
                </a:solidFill>
              </a:rPr>
              <a:t>--SPSS+LISREL, </a:t>
            </a:r>
            <a:r>
              <a:rPr lang="zh-TW" altLang="en-US" sz="2800" dirty="0" smtClean="0">
                <a:solidFill>
                  <a:schemeClr val="accent1"/>
                </a:solidFill>
              </a:rPr>
              <a:t>第二版</a:t>
            </a:r>
            <a:r>
              <a:rPr lang="en-US" altLang="zh-TW" sz="2800" dirty="0" smtClean="0">
                <a:solidFill>
                  <a:schemeClr val="accent1"/>
                </a:solidFill>
              </a:rPr>
              <a:t>, </a:t>
            </a:r>
            <a:r>
              <a:rPr lang="zh-TW" altLang="en-US" sz="2800" dirty="0" smtClean="0">
                <a:solidFill>
                  <a:schemeClr val="accent1"/>
                </a:solidFill>
              </a:rPr>
              <a:t>碁峰資訊</a:t>
            </a:r>
            <a:r>
              <a:rPr lang="en-US" altLang="zh-TW" sz="2800" dirty="0" smtClean="0">
                <a:solidFill>
                  <a:schemeClr val="accent1"/>
                </a:solidFill>
              </a:rPr>
              <a:t>, 2009</a:t>
            </a:r>
            <a:endParaRPr lang="zh-TW" altLang="en-US" sz="2800" dirty="0" smtClean="0">
              <a:solidFill>
                <a:schemeClr val="accent1"/>
              </a:solidFill>
            </a:endParaRPr>
          </a:p>
        </p:txBody>
      </p:sp>
      <p:sp>
        <p:nvSpPr>
          <p:cNvPr id="77827" name="內容版面配置區 2"/>
          <p:cNvSpPr>
            <a:spLocks noGrp="1"/>
          </p:cNvSpPr>
          <p:nvPr>
            <p:ph idx="1"/>
          </p:nvPr>
        </p:nvSpPr>
        <p:spPr>
          <a:xfrm>
            <a:off x="468313" y="1484313"/>
            <a:ext cx="5472112" cy="4897437"/>
          </a:xfrm>
        </p:spPr>
        <p:txBody>
          <a:bodyPr/>
          <a:lstStyle/>
          <a:p>
            <a:r>
              <a:rPr lang="en-US" altLang="zh-TW" sz="2000" smtClean="0">
                <a:solidFill>
                  <a:srgbClr val="FF0000"/>
                </a:solidFill>
              </a:rPr>
              <a:t>Ch01 </a:t>
            </a:r>
            <a:r>
              <a:rPr lang="zh-TW" altLang="en-US" sz="2000" smtClean="0">
                <a:solidFill>
                  <a:srgbClr val="FF0000"/>
                </a:solidFill>
              </a:rPr>
              <a:t>社會科學的研究與數量方法的基礎</a:t>
            </a:r>
          </a:p>
          <a:p>
            <a:r>
              <a:rPr lang="en-US" altLang="zh-TW" sz="2000" smtClean="0"/>
              <a:t>Ch02 SPSS</a:t>
            </a:r>
            <a:r>
              <a:rPr lang="zh-TW" altLang="en-US" sz="2000" smtClean="0"/>
              <a:t>的基本操作</a:t>
            </a:r>
          </a:p>
          <a:p>
            <a:r>
              <a:rPr lang="en-US" altLang="zh-TW" sz="2000" smtClean="0"/>
              <a:t>Ch03 </a:t>
            </a:r>
            <a:r>
              <a:rPr lang="zh-TW" altLang="en-US" sz="2000" smtClean="0"/>
              <a:t>檢視資料與敘述性統計</a:t>
            </a:r>
          </a:p>
          <a:p>
            <a:r>
              <a:rPr lang="en-US" altLang="zh-TW" sz="2000" smtClean="0"/>
              <a:t>Ch04 </a:t>
            </a:r>
            <a:r>
              <a:rPr lang="zh-TW" altLang="en-US" sz="2000" smtClean="0"/>
              <a:t>相關分析</a:t>
            </a:r>
          </a:p>
          <a:p>
            <a:r>
              <a:rPr lang="en-US" altLang="zh-TW" sz="2000" smtClean="0"/>
              <a:t>Ch05 </a:t>
            </a:r>
            <a:r>
              <a:rPr lang="zh-TW" altLang="en-US" sz="2000" smtClean="0"/>
              <a:t>卡方檢定</a:t>
            </a:r>
          </a:p>
          <a:p>
            <a:r>
              <a:rPr lang="en-US" altLang="zh-TW" sz="2000" smtClean="0"/>
              <a:t>Ch06 </a:t>
            </a:r>
            <a:r>
              <a:rPr lang="zh-TW" altLang="en-US" sz="2000" smtClean="0"/>
              <a:t>平均數比較</a:t>
            </a:r>
          </a:p>
          <a:p>
            <a:r>
              <a:rPr lang="en-US" altLang="zh-TW" sz="2000" smtClean="0">
                <a:solidFill>
                  <a:srgbClr val="FF0000"/>
                </a:solidFill>
              </a:rPr>
              <a:t>Ch07 </a:t>
            </a:r>
            <a:r>
              <a:rPr lang="zh-TW" altLang="en-US" sz="2000" smtClean="0">
                <a:solidFill>
                  <a:srgbClr val="FF0000"/>
                </a:solidFill>
              </a:rPr>
              <a:t>因素分析</a:t>
            </a:r>
          </a:p>
          <a:p>
            <a:r>
              <a:rPr lang="en-US" altLang="zh-TW" sz="2000" smtClean="0"/>
              <a:t>Ch08 </a:t>
            </a:r>
            <a:r>
              <a:rPr lang="zh-TW" altLang="en-US" sz="2000" smtClean="0"/>
              <a:t>迴歸分析</a:t>
            </a:r>
          </a:p>
          <a:p>
            <a:r>
              <a:rPr lang="en-US" altLang="zh-TW" sz="2000" smtClean="0"/>
              <a:t>Ch09 </a:t>
            </a:r>
            <a:r>
              <a:rPr lang="zh-TW" altLang="en-US" sz="2000" smtClean="0"/>
              <a:t>區別分析與邏輯迴歸</a:t>
            </a:r>
          </a:p>
          <a:p>
            <a:r>
              <a:rPr lang="en-US" altLang="zh-TW" sz="2000" smtClean="0"/>
              <a:t>Ch10 </a:t>
            </a:r>
            <a:r>
              <a:rPr lang="zh-TW" altLang="en-US" sz="2000" smtClean="0"/>
              <a:t>單變量變異數分析</a:t>
            </a:r>
          </a:p>
          <a:p>
            <a:r>
              <a:rPr lang="en-US" altLang="zh-TW" sz="2000" smtClean="0"/>
              <a:t>Ch11 </a:t>
            </a:r>
            <a:r>
              <a:rPr lang="zh-TW" altLang="en-US" sz="2000" smtClean="0"/>
              <a:t>多變量變異數分析</a:t>
            </a:r>
          </a:p>
          <a:p>
            <a:r>
              <a:rPr lang="en-US" altLang="zh-TW" sz="2000" smtClean="0"/>
              <a:t>Ch12 </a:t>
            </a:r>
            <a:r>
              <a:rPr lang="zh-TW" altLang="en-US" sz="2000" smtClean="0"/>
              <a:t>典型相關</a:t>
            </a:r>
          </a:p>
        </p:txBody>
      </p:sp>
      <p:sp>
        <p:nvSpPr>
          <p:cNvPr id="77828" name="投影片編號版面配置區 3"/>
          <p:cNvSpPr>
            <a:spLocks noGrp="1"/>
          </p:cNvSpPr>
          <p:nvPr>
            <p:ph type="sldNum" sz="quarter" idx="12"/>
          </p:nvPr>
        </p:nvSpPr>
        <p:spPr bwMode="auto">
          <a:xfrm>
            <a:off x="8532813" y="6524625"/>
            <a:ext cx="576262"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0AA2974-6DC8-4142-863C-E690A8B158F5}" type="slidenum">
              <a:rPr kumimoji="0" lang="zh-TW" altLang="en-US" smtClean="0">
                <a:solidFill>
                  <a:srgbClr val="898989"/>
                </a:solidFill>
                <a:latin typeface="Calibri" pitchFamily="34" charset="0"/>
              </a:rPr>
              <a:pPr eaLnBrk="1" hangingPunct="1"/>
              <a:t>75</a:t>
            </a:fld>
            <a:endParaRPr kumimoji="0" lang="zh-TW" altLang="en-US" smtClean="0">
              <a:solidFill>
                <a:srgbClr val="898989"/>
              </a:solidFill>
              <a:latin typeface="Calibri" pitchFamily="34" charset="0"/>
            </a:endParaRPr>
          </a:p>
        </p:txBody>
      </p:sp>
      <p:pic>
        <p:nvPicPr>
          <p:cNvPr id="778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205038"/>
            <a:ext cx="271780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533525" y="6567488"/>
            <a:ext cx="6029325" cy="276225"/>
          </a:xfrm>
          <a:prstGeom prst="rect">
            <a:avLst/>
          </a:prstGeom>
        </p:spPr>
        <p:txBody>
          <a:bodyPr>
            <a:spAutoFit/>
          </a:bodyPr>
          <a:lstStyle/>
          <a:p>
            <a:pPr algn="ctr">
              <a:defRPr/>
            </a:pPr>
            <a:r>
              <a:rPr lang="en-US" altLang="zh-TW" sz="1200" dirty="0">
                <a:solidFill>
                  <a:schemeClr val="bg1">
                    <a:lumMod val="75000"/>
                  </a:schemeClr>
                </a:solidFill>
                <a:ea typeface="新細明體" pitchFamily="18" charset="-120"/>
              </a:rPr>
              <a:t>Source: </a:t>
            </a:r>
            <a:r>
              <a:rPr lang="en-US" altLang="zh-TW" sz="1200" dirty="0">
                <a:solidFill>
                  <a:schemeClr val="bg1">
                    <a:lumMod val="75000"/>
                  </a:schemeClr>
                </a:solidFill>
                <a:ea typeface="新細明體" pitchFamily="18" charset="-120"/>
                <a:hlinkClick r:id="rId3"/>
              </a:rPr>
              <a:t>http://24h.pchome.com.tw/books/prod/DJAA1L-A41336032</a:t>
            </a:r>
            <a:endParaRPr lang="en-US" altLang="zh-TW" sz="1200" dirty="0">
              <a:solidFill>
                <a:schemeClr val="bg1">
                  <a:lumMod val="75000"/>
                </a:schemeClr>
              </a:solidFill>
              <a:ea typeface="新細明體" pitchFamily="18" charset="-120"/>
            </a:endParaRPr>
          </a:p>
        </p:txBody>
      </p:sp>
    </p:spTree>
    <p:extLst>
      <p:ext uri="{BB962C8B-B14F-4D97-AF65-F5344CB8AC3E}">
        <p14:creationId xmlns:p14="http://schemas.microsoft.com/office/powerpoint/2010/main" val="23931504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內容版面配置區 2"/>
          <p:cNvSpPr>
            <a:spLocks noGrp="1"/>
          </p:cNvSpPr>
          <p:nvPr>
            <p:ph idx="1"/>
          </p:nvPr>
        </p:nvSpPr>
        <p:spPr/>
        <p:txBody>
          <a:bodyPr/>
          <a:lstStyle/>
          <a:p>
            <a:r>
              <a:rPr lang="en-US" altLang="zh-TW" sz="2000" smtClean="0">
                <a:solidFill>
                  <a:srgbClr val="FF0000"/>
                </a:solidFill>
              </a:rPr>
              <a:t>Ch13 </a:t>
            </a:r>
            <a:r>
              <a:rPr lang="zh-TW" altLang="en-US" sz="2000" smtClean="0">
                <a:solidFill>
                  <a:srgbClr val="FF0000"/>
                </a:solidFill>
              </a:rPr>
              <a:t>量表的發展、信度和效度</a:t>
            </a:r>
          </a:p>
          <a:p>
            <a:r>
              <a:rPr lang="en-US" altLang="zh-TW" sz="2000" smtClean="0">
                <a:solidFill>
                  <a:srgbClr val="FF0000"/>
                </a:solidFill>
              </a:rPr>
              <a:t>Ch14 SEM</a:t>
            </a:r>
            <a:r>
              <a:rPr lang="zh-TW" altLang="en-US" sz="2000" smtClean="0">
                <a:solidFill>
                  <a:srgbClr val="FF0000"/>
                </a:solidFill>
              </a:rPr>
              <a:t>結構方程模式</a:t>
            </a:r>
          </a:p>
          <a:p>
            <a:r>
              <a:rPr lang="en-US" altLang="zh-TW" sz="2000" smtClean="0"/>
              <a:t>Ch15 LISREL</a:t>
            </a:r>
            <a:r>
              <a:rPr lang="zh-TW" altLang="en-US" sz="2000" smtClean="0"/>
              <a:t>的基本操作</a:t>
            </a:r>
          </a:p>
          <a:p>
            <a:r>
              <a:rPr lang="en-US" altLang="zh-TW" sz="2000" smtClean="0"/>
              <a:t>Ch16 </a:t>
            </a:r>
            <a:r>
              <a:rPr lang="zh-TW" altLang="en-US" sz="2000" smtClean="0"/>
              <a:t>結構方程模式的學習範例</a:t>
            </a:r>
          </a:p>
          <a:p>
            <a:r>
              <a:rPr lang="en-US" altLang="zh-TW" sz="2000" smtClean="0"/>
              <a:t>Ch17 </a:t>
            </a:r>
            <a:r>
              <a:rPr lang="zh-TW" altLang="en-US" sz="2000" smtClean="0"/>
              <a:t>結構方程模式的學習範例進階</a:t>
            </a:r>
          </a:p>
          <a:p>
            <a:r>
              <a:rPr lang="en-US" altLang="zh-TW" sz="2000" smtClean="0"/>
              <a:t>Ch18 SEM</a:t>
            </a:r>
            <a:r>
              <a:rPr lang="zh-TW" altLang="en-US" sz="2000" smtClean="0"/>
              <a:t>結構方程模式實例</a:t>
            </a:r>
          </a:p>
          <a:p>
            <a:r>
              <a:rPr lang="en-US" altLang="zh-TW" sz="2000" smtClean="0"/>
              <a:t>Ch19 </a:t>
            </a:r>
            <a:r>
              <a:rPr lang="zh-TW" altLang="en-US" sz="2000" smtClean="0"/>
              <a:t>聯合分析、多元尺度方法和集群分析</a:t>
            </a:r>
          </a:p>
          <a:p>
            <a:r>
              <a:rPr lang="en-US" altLang="zh-TW" sz="2000" smtClean="0"/>
              <a:t>Ch20 </a:t>
            </a:r>
            <a:r>
              <a:rPr lang="zh-TW" altLang="en-US" sz="2000" smtClean="0"/>
              <a:t>交互作用、中介和調節</a:t>
            </a:r>
            <a:r>
              <a:rPr lang="en-US" altLang="zh-TW" sz="2000" smtClean="0"/>
              <a:t>(</a:t>
            </a:r>
            <a:r>
              <a:rPr lang="zh-TW" altLang="en-US" sz="2000" smtClean="0"/>
              <a:t>干擾</a:t>
            </a:r>
            <a:r>
              <a:rPr lang="en-US" altLang="zh-TW" sz="2000" smtClean="0"/>
              <a:t>)</a:t>
            </a:r>
            <a:r>
              <a:rPr lang="zh-TW" altLang="en-US" sz="2000" smtClean="0"/>
              <a:t>效果之驗證</a:t>
            </a:r>
          </a:p>
          <a:p>
            <a:r>
              <a:rPr lang="en-US" altLang="zh-TW" sz="2000" smtClean="0">
                <a:solidFill>
                  <a:srgbClr val="FF0000"/>
                </a:solidFill>
              </a:rPr>
              <a:t>Ch21 </a:t>
            </a:r>
            <a:r>
              <a:rPr lang="zh-TW" altLang="en-US" sz="2000" smtClean="0">
                <a:solidFill>
                  <a:srgbClr val="FF0000"/>
                </a:solidFill>
              </a:rPr>
              <a:t>研究流程、論文結構與研究範例</a:t>
            </a:r>
          </a:p>
          <a:p>
            <a:r>
              <a:rPr lang="zh-TW" altLang="en-US" sz="2000" smtClean="0"/>
              <a:t>附錄</a:t>
            </a:r>
            <a:r>
              <a:rPr lang="en-US" altLang="zh-TW" sz="2000" smtClean="0"/>
              <a:t>A </a:t>
            </a:r>
            <a:r>
              <a:rPr lang="zh-TW" altLang="en-US" sz="2000" smtClean="0"/>
              <a:t>統計分配表</a:t>
            </a:r>
          </a:p>
          <a:p>
            <a:r>
              <a:rPr lang="zh-TW" altLang="en-US" sz="2000" smtClean="0"/>
              <a:t>附錄</a:t>
            </a:r>
            <a:r>
              <a:rPr lang="en-US" altLang="zh-TW" sz="2000" smtClean="0"/>
              <a:t>B ENDNOTE</a:t>
            </a:r>
            <a:r>
              <a:rPr lang="zh-TW" altLang="en-US" sz="2000" smtClean="0"/>
              <a:t>書目管理軟體使用說明</a:t>
            </a:r>
          </a:p>
          <a:p>
            <a:r>
              <a:rPr lang="zh-TW" altLang="en-US" sz="2000" smtClean="0"/>
              <a:t>附錄</a:t>
            </a:r>
            <a:r>
              <a:rPr lang="en-US" altLang="zh-TW" sz="2000" smtClean="0"/>
              <a:t>C </a:t>
            </a:r>
            <a:r>
              <a:rPr lang="zh-TW" altLang="en-US" sz="2000" smtClean="0"/>
              <a:t>軟體的取得與說明</a:t>
            </a:r>
            <a:r>
              <a:rPr lang="en-US" altLang="zh-TW" sz="2000" smtClean="0"/>
              <a:t>LISREL</a:t>
            </a:r>
            <a:endParaRPr lang="zh-TW" altLang="en-US" sz="2000" smtClean="0"/>
          </a:p>
        </p:txBody>
      </p:sp>
      <p:sp>
        <p:nvSpPr>
          <p:cNvPr id="78851" name="標題 1"/>
          <p:cNvSpPr>
            <a:spLocks noGrp="1"/>
          </p:cNvSpPr>
          <p:nvPr>
            <p:ph type="title"/>
          </p:nvPr>
        </p:nvSpPr>
        <p:spPr>
          <a:xfrm>
            <a:off x="457200" y="115888"/>
            <a:ext cx="8229600" cy="1143000"/>
          </a:xfrm>
        </p:spPr>
        <p:txBody>
          <a:bodyPr/>
          <a:lstStyle/>
          <a:p>
            <a:r>
              <a:rPr lang="zh-TW" altLang="en-US" sz="2800" dirty="0" smtClean="0">
                <a:solidFill>
                  <a:schemeClr val="accent1"/>
                </a:solidFill>
              </a:rPr>
              <a:t>蕭文龍</a:t>
            </a:r>
            <a:r>
              <a:rPr lang="en-US" altLang="zh-TW" sz="2800" dirty="0" smtClean="0">
                <a:solidFill>
                  <a:schemeClr val="accent1"/>
                </a:solidFill>
              </a:rPr>
              <a:t>, </a:t>
            </a:r>
            <a:br>
              <a:rPr lang="en-US" altLang="zh-TW" sz="2800" dirty="0" smtClean="0">
                <a:solidFill>
                  <a:schemeClr val="accent1"/>
                </a:solidFill>
              </a:rPr>
            </a:br>
            <a:r>
              <a:rPr lang="zh-TW" altLang="en-US" sz="2800" dirty="0" smtClean="0">
                <a:solidFill>
                  <a:schemeClr val="accent1"/>
                </a:solidFill>
              </a:rPr>
              <a:t>多變量分析最佳入門實用書</a:t>
            </a:r>
            <a:r>
              <a:rPr lang="en-US" altLang="zh-TW" sz="2800" dirty="0" smtClean="0">
                <a:solidFill>
                  <a:schemeClr val="accent1"/>
                </a:solidFill>
              </a:rPr>
              <a:t>--SPSS+LISREL, </a:t>
            </a:r>
            <a:r>
              <a:rPr lang="zh-TW" altLang="en-US" sz="2800" dirty="0" smtClean="0">
                <a:solidFill>
                  <a:schemeClr val="accent1"/>
                </a:solidFill>
              </a:rPr>
              <a:t>第二版</a:t>
            </a:r>
            <a:r>
              <a:rPr lang="en-US" altLang="zh-TW" sz="2800" dirty="0" smtClean="0">
                <a:solidFill>
                  <a:schemeClr val="accent1"/>
                </a:solidFill>
              </a:rPr>
              <a:t>, </a:t>
            </a:r>
            <a:r>
              <a:rPr lang="zh-TW" altLang="en-US" sz="2800" dirty="0" smtClean="0">
                <a:solidFill>
                  <a:schemeClr val="accent1"/>
                </a:solidFill>
              </a:rPr>
              <a:t>碁峰資訊</a:t>
            </a:r>
            <a:r>
              <a:rPr lang="en-US" altLang="zh-TW" sz="2800" dirty="0" smtClean="0">
                <a:solidFill>
                  <a:schemeClr val="accent1"/>
                </a:solidFill>
              </a:rPr>
              <a:t>, 2009</a:t>
            </a:r>
            <a:endParaRPr lang="zh-TW" altLang="en-US" sz="2800" dirty="0" smtClean="0">
              <a:solidFill>
                <a:schemeClr val="accent1"/>
              </a:solidFill>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205038"/>
            <a:ext cx="271780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投影片編號版面配置區 3"/>
          <p:cNvSpPr>
            <a:spLocks noGrp="1"/>
          </p:cNvSpPr>
          <p:nvPr>
            <p:ph type="sldNum" sz="quarter" idx="12"/>
          </p:nvPr>
        </p:nvSpPr>
        <p:spPr bwMode="auto">
          <a:xfrm>
            <a:off x="8532813" y="6524625"/>
            <a:ext cx="576262"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DFF7D64-6EFE-4AEE-B2ED-CE99BBC6A1AA}" type="slidenum">
              <a:rPr kumimoji="0" lang="zh-TW" altLang="en-US" smtClean="0">
                <a:solidFill>
                  <a:srgbClr val="898989"/>
                </a:solidFill>
                <a:latin typeface="Calibri" pitchFamily="34" charset="0"/>
              </a:rPr>
              <a:pPr eaLnBrk="1" hangingPunct="1"/>
              <a:t>76</a:t>
            </a:fld>
            <a:endParaRPr kumimoji="0" lang="zh-TW" altLang="en-US" smtClean="0">
              <a:solidFill>
                <a:srgbClr val="898989"/>
              </a:solidFill>
              <a:latin typeface="Calibri" pitchFamily="34" charset="0"/>
            </a:endParaRPr>
          </a:p>
        </p:txBody>
      </p:sp>
      <p:sp>
        <p:nvSpPr>
          <p:cNvPr id="7" name="矩形 6"/>
          <p:cNvSpPr/>
          <p:nvPr/>
        </p:nvSpPr>
        <p:spPr>
          <a:xfrm>
            <a:off x="1533525" y="6567488"/>
            <a:ext cx="6029325" cy="276225"/>
          </a:xfrm>
          <a:prstGeom prst="rect">
            <a:avLst/>
          </a:prstGeom>
        </p:spPr>
        <p:txBody>
          <a:bodyPr>
            <a:spAutoFit/>
          </a:bodyPr>
          <a:lstStyle/>
          <a:p>
            <a:pPr algn="ctr">
              <a:defRPr/>
            </a:pPr>
            <a:r>
              <a:rPr lang="en-US" altLang="zh-TW" sz="1200" dirty="0">
                <a:solidFill>
                  <a:schemeClr val="bg1">
                    <a:lumMod val="75000"/>
                  </a:schemeClr>
                </a:solidFill>
                <a:ea typeface="新細明體" pitchFamily="18" charset="-120"/>
              </a:rPr>
              <a:t>Source: </a:t>
            </a:r>
            <a:r>
              <a:rPr lang="en-US" altLang="zh-TW" sz="1200" dirty="0">
                <a:solidFill>
                  <a:schemeClr val="bg1">
                    <a:lumMod val="75000"/>
                  </a:schemeClr>
                </a:solidFill>
                <a:ea typeface="新細明體" pitchFamily="18" charset="-120"/>
                <a:hlinkClick r:id="rId3"/>
              </a:rPr>
              <a:t>http://24h.pchome.com.tw/books/prod/DJAA1L-A41336032</a:t>
            </a:r>
            <a:endParaRPr lang="en-US" altLang="zh-TW" sz="1200" dirty="0">
              <a:solidFill>
                <a:schemeClr val="bg1">
                  <a:lumMod val="75000"/>
                </a:schemeClr>
              </a:solidFill>
              <a:ea typeface="新細明體" pitchFamily="18" charset="-120"/>
            </a:endParaRPr>
          </a:p>
        </p:txBody>
      </p:sp>
    </p:spTree>
    <p:extLst>
      <p:ext uri="{BB962C8B-B14F-4D97-AF65-F5344CB8AC3E}">
        <p14:creationId xmlns:p14="http://schemas.microsoft.com/office/powerpoint/2010/main" val="4964886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a:xfrm>
            <a:off x="457200" y="188913"/>
            <a:ext cx="8229600" cy="719137"/>
          </a:xfrm>
        </p:spPr>
        <p:txBody>
          <a:bodyPr/>
          <a:lstStyle/>
          <a:p>
            <a:r>
              <a:rPr lang="en-US" altLang="zh-TW" dirty="0" smtClean="0">
                <a:solidFill>
                  <a:schemeClr val="accent1"/>
                </a:solidFill>
              </a:rPr>
              <a:t>References</a:t>
            </a:r>
            <a:endParaRPr lang="zh-TW" altLang="en-US" dirty="0" smtClean="0">
              <a:solidFill>
                <a:schemeClr val="accent1"/>
              </a:solidFill>
            </a:endParaRPr>
          </a:p>
        </p:txBody>
      </p:sp>
      <p:sp>
        <p:nvSpPr>
          <p:cNvPr id="79875" name="內容版面配置區 2"/>
          <p:cNvSpPr>
            <a:spLocks noGrp="1"/>
          </p:cNvSpPr>
          <p:nvPr>
            <p:ph idx="1"/>
          </p:nvPr>
        </p:nvSpPr>
        <p:spPr>
          <a:xfrm>
            <a:off x="395288" y="981075"/>
            <a:ext cx="8424862" cy="5543550"/>
          </a:xfrm>
        </p:spPr>
        <p:txBody>
          <a:bodyPr/>
          <a:lstStyle/>
          <a:p>
            <a:r>
              <a:rPr lang="en-US" altLang="zh-TW" sz="2400" dirty="0" smtClean="0"/>
              <a:t>Joseph F. Hair, William C. Black, Barry J. </a:t>
            </a:r>
            <a:r>
              <a:rPr lang="en-US" altLang="zh-TW" sz="2400" dirty="0" err="1" smtClean="0"/>
              <a:t>Babin</a:t>
            </a:r>
            <a:r>
              <a:rPr lang="en-US" altLang="zh-TW" sz="2400" dirty="0" smtClean="0"/>
              <a:t>, </a:t>
            </a:r>
            <a:r>
              <a:rPr lang="en-US" altLang="zh-TW" sz="2400" dirty="0" err="1" smtClean="0"/>
              <a:t>Rolph</a:t>
            </a:r>
            <a:r>
              <a:rPr lang="en-US" altLang="zh-TW" sz="2400" dirty="0" smtClean="0"/>
              <a:t> E. Anderson (2009), </a:t>
            </a:r>
            <a:br>
              <a:rPr lang="en-US" altLang="zh-TW" sz="2400" dirty="0" smtClean="0"/>
            </a:br>
            <a:r>
              <a:rPr lang="en-US" altLang="zh-TW" sz="2400" dirty="0" smtClean="0"/>
              <a:t>Multivariate Data Analysis, 7th Edition, Prentice Hall</a:t>
            </a:r>
          </a:p>
          <a:p>
            <a:r>
              <a:rPr lang="en-US" altLang="zh-TW" sz="2400" dirty="0" smtClean="0"/>
              <a:t>Valarie A. </a:t>
            </a:r>
            <a:r>
              <a:rPr lang="en-US" altLang="zh-TW" sz="2400" dirty="0" err="1" smtClean="0"/>
              <a:t>Zeithaml</a:t>
            </a:r>
            <a:r>
              <a:rPr lang="en-US" altLang="zh-TW" sz="2400" dirty="0" smtClean="0"/>
              <a:t>, Leonard L. Berry and A. </a:t>
            </a:r>
            <a:r>
              <a:rPr lang="en-US" altLang="zh-TW" sz="2400" dirty="0" err="1" smtClean="0"/>
              <a:t>Parasuraman</a:t>
            </a:r>
            <a:r>
              <a:rPr lang="en-US" altLang="zh-TW" sz="2400" dirty="0" smtClean="0"/>
              <a:t> (1996), “The Behavioral Consequences of Service Quality,” Journal of Marketing, Vol. 60, No. 2 (Apr., 1996), pp. 31-46</a:t>
            </a:r>
          </a:p>
          <a:p>
            <a:pPr eaLnBrk="1" hangingPunct="1"/>
            <a:r>
              <a:rPr lang="zh-TW" altLang="en-US" sz="2400" dirty="0"/>
              <a:t>蕭文龍 </a:t>
            </a:r>
            <a:r>
              <a:rPr lang="en-US" altLang="zh-TW" sz="2400" dirty="0"/>
              <a:t>(2016</a:t>
            </a:r>
            <a:r>
              <a:rPr lang="en-US" altLang="zh-TW" sz="2400" dirty="0" smtClean="0"/>
              <a:t>), </a:t>
            </a:r>
            <a:r>
              <a:rPr lang="zh-TW" altLang="en-US" sz="2400" dirty="0" smtClean="0"/>
              <a:t>統計</a:t>
            </a:r>
            <a:r>
              <a:rPr lang="zh-TW" altLang="en-US" sz="2400" dirty="0"/>
              <a:t>分析入門與應用：</a:t>
            </a:r>
            <a:r>
              <a:rPr lang="en-US" altLang="zh-TW" sz="2400" dirty="0"/>
              <a:t>SPSS</a:t>
            </a:r>
            <a:r>
              <a:rPr lang="zh-TW" altLang="en-US" sz="2400" dirty="0"/>
              <a:t>中文版＋</a:t>
            </a:r>
            <a:r>
              <a:rPr lang="en-US" altLang="zh-TW" sz="2400" dirty="0" err="1"/>
              <a:t>SmartPLS</a:t>
            </a:r>
            <a:r>
              <a:rPr lang="en-US" altLang="zh-TW" sz="2400" dirty="0"/>
              <a:t> 3</a:t>
            </a:r>
            <a:r>
              <a:rPr lang="zh-TW" altLang="en-US" sz="2400" dirty="0"/>
              <a:t>（</a:t>
            </a:r>
            <a:r>
              <a:rPr lang="en-US" altLang="zh-TW" sz="2400" dirty="0"/>
              <a:t>PLS_SEM</a:t>
            </a:r>
            <a:r>
              <a:rPr lang="zh-TW" altLang="en-US" sz="2400" dirty="0"/>
              <a:t>）</a:t>
            </a:r>
            <a:r>
              <a:rPr lang="en-US" altLang="zh-TW" sz="2400" dirty="0" smtClean="0"/>
              <a:t>, </a:t>
            </a:r>
            <a:r>
              <a:rPr lang="zh-TW" altLang="en-US" sz="2400" dirty="0" smtClean="0"/>
              <a:t>碁</a:t>
            </a:r>
            <a:r>
              <a:rPr lang="zh-TW" altLang="en-US" sz="2400" dirty="0"/>
              <a:t>峰資訊</a:t>
            </a:r>
          </a:p>
          <a:p>
            <a:pPr eaLnBrk="1" hangingPunct="1"/>
            <a:r>
              <a:rPr lang="zh-TW" altLang="en-US" sz="2400" dirty="0" smtClean="0"/>
              <a:t>蕭文龍 </a:t>
            </a:r>
            <a:r>
              <a:rPr lang="en-US" altLang="zh-TW" sz="2400" dirty="0" smtClean="0"/>
              <a:t>(2009),  </a:t>
            </a:r>
            <a:r>
              <a:rPr lang="zh-TW" altLang="en-US" sz="2400" dirty="0" smtClean="0"/>
              <a:t>多變量分析最佳入門實用書</a:t>
            </a:r>
            <a:r>
              <a:rPr lang="en-US" altLang="zh-TW" sz="2400" dirty="0" smtClean="0"/>
              <a:t>--SPSS+LISREL, </a:t>
            </a:r>
            <a:r>
              <a:rPr lang="zh-TW" altLang="en-US" sz="2400" dirty="0" smtClean="0"/>
              <a:t>第二版</a:t>
            </a:r>
            <a:r>
              <a:rPr lang="en-US" altLang="zh-TW" sz="2400" dirty="0" smtClean="0"/>
              <a:t>, </a:t>
            </a:r>
            <a:r>
              <a:rPr lang="zh-TW" altLang="en-US" sz="2400" dirty="0" smtClean="0"/>
              <a:t>碁峰資訊</a:t>
            </a:r>
            <a:endParaRPr lang="en-US" altLang="zh-TW" sz="2400" dirty="0" smtClean="0"/>
          </a:p>
          <a:p>
            <a:pPr eaLnBrk="1" hangingPunct="1"/>
            <a:r>
              <a:rPr lang="zh-TW" altLang="en-US" sz="2400" dirty="0" smtClean="0"/>
              <a:t>吳明隆 </a:t>
            </a:r>
            <a:r>
              <a:rPr lang="en-US" altLang="zh-TW" sz="2400" dirty="0" smtClean="0"/>
              <a:t>(2006), SPSS </a:t>
            </a:r>
            <a:r>
              <a:rPr lang="zh-TW" altLang="en-US" sz="2400" dirty="0" smtClean="0"/>
              <a:t>統計應用學習實務：問卷分析與應用統計</a:t>
            </a:r>
            <a:r>
              <a:rPr lang="en-US" altLang="zh-TW" sz="2400" dirty="0" smtClean="0"/>
              <a:t>, </a:t>
            </a:r>
            <a:r>
              <a:rPr lang="zh-TW" altLang="en-US" sz="2400" dirty="0" smtClean="0"/>
              <a:t>三版</a:t>
            </a:r>
            <a:r>
              <a:rPr lang="en-US" altLang="zh-TW" sz="2400" dirty="0" smtClean="0"/>
              <a:t>, </a:t>
            </a:r>
            <a:r>
              <a:rPr lang="zh-TW" altLang="en-US" sz="2400" dirty="0" smtClean="0"/>
              <a:t>知城數位科技</a:t>
            </a:r>
            <a:endParaRPr lang="en-US" altLang="en-US" sz="2400" dirty="0" smtClean="0"/>
          </a:p>
          <a:p>
            <a:endParaRPr lang="es-ES" altLang="zh-TW" sz="2400" dirty="0" smtClean="0"/>
          </a:p>
        </p:txBody>
      </p:sp>
      <p:sp>
        <p:nvSpPr>
          <p:cNvPr id="7987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37E63E8D-5CB1-4F6C-8725-C18C12CC9231}" type="slidenum">
              <a:rPr kumimoji="0" lang="zh-TW" altLang="en-US" smtClean="0">
                <a:solidFill>
                  <a:srgbClr val="898989"/>
                </a:solidFill>
                <a:latin typeface="Calibri" pitchFamily="34" charset="0"/>
              </a:rPr>
              <a:pPr eaLnBrk="1" hangingPunct="1"/>
              <a:t>77</a:t>
            </a:fld>
            <a:endParaRPr kumimoji="0" lang="zh-TW" altLang="en-US" smtClean="0">
              <a:solidFill>
                <a:srgbClr val="898989"/>
              </a:solidFill>
              <a:latin typeface="Calibri" pitchFamily="34" charset="0"/>
            </a:endParaRPr>
          </a:p>
        </p:txBody>
      </p:sp>
    </p:spTree>
    <p:extLst>
      <p:ext uri="{BB962C8B-B14F-4D97-AF65-F5344CB8AC3E}">
        <p14:creationId xmlns:p14="http://schemas.microsoft.com/office/powerpoint/2010/main" val="8635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dirty="0" smtClean="0">
                <a:solidFill>
                  <a:schemeClr val="accent1"/>
                </a:solidFill>
              </a:rPr>
              <a:t>Exploratory Factor Analysis (EFA)</a:t>
            </a:r>
            <a:endParaRPr lang="zh-TW" altLang="en-US" dirty="0" smtClean="0">
              <a:solidFill>
                <a:schemeClr val="accent1"/>
              </a:solidFill>
            </a:endParaRPr>
          </a:p>
        </p:txBody>
      </p:sp>
      <p:sp>
        <p:nvSpPr>
          <p:cNvPr id="10243" name="內容版面配置區 2"/>
          <p:cNvSpPr>
            <a:spLocks noGrp="1"/>
          </p:cNvSpPr>
          <p:nvPr>
            <p:ph idx="1"/>
          </p:nvPr>
        </p:nvSpPr>
        <p:spPr/>
        <p:txBody>
          <a:bodyPr/>
          <a:lstStyle/>
          <a:p>
            <a:r>
              <a:rPr lang="en-US" altLang="zh-TW" smtClean="0"/>
              <a:t>Definition</a:t>
            </a:r>
          </a:p>
          <a:p>
            <a:pPr lvl="1"/>
            <a:r>
              <a:rPr lang="en-US" altLang="zh-TW" sz="3200" smtClean="0"/>
              <a:t>Exploratory factor analysis (EFA)</a:t>
            </a:r>
            <a:br>
              <a:rPr lang="en-US" altLang="zh-TW" sz="3200" smtClean="0"/>
            </a:br>
            <a:r>
              <a:rPr lang="en-US" altLang="zh-TW" sz="3200" smtClean="0"/>
              <a:t>is an </a:t>
            </a:r>
            <a:r>
              <a:rPr lang="en-US" altLang="zh-TW" sz="3200" smtClean="0">
                <a:solidFill>
                  <a:srgbClr val="FF0000"/>
                </a:solidFill>
              </a:rPr>
              <a:t>interdependence</a:t>
            </a:r>
            <a:r>
              <a:rPr lang="en-US" altLang="zh-TW" sz="3200" smtClean="0"/>
              <a:t> technique whose primary purpose is to define the underlying </a:t>
            </a:r>
            <a:r>
              <a:rPr lang="en-US" altLang="zh-TW" sz="3200" smtClean="0">
                <a:solidFill>
                  <a:srgbClr val="FF0000"/>
                </a:solidFill>
              </a:rPr>
              <a:t>structure</a:t>
            </a:r>
            <a:r>
              <a:rPr lang="en-US" altLang="zh-TW" sz="3200" smtClean="0"/>
              <a:t> among the </a:t>
            </a:r>
            <a:r>
              <a:rPr lang="en-US" altLang="zh-TW" sz="3200" smtClean="0">
                <a:solidFill>
                  <a:srgbClr val="FF0000"/>
                </a:solidFill>
              </a:rPr>
              <a:t>variables</a:t>
            </a:r>
            <a:r>
              <a:rPr lang="en-US" altLang="zh-TW" sz="3200" smtClean="0"/>
              <a:t> in the analysis.</a:t>
            </a:r>
          </a:p>
          <a:p>
            <a:endParaRPr lang="zh-TW" altLang="en-US" smtClean="0"/>
          </a:p>
        </p:txBody>
      </p:sp>
      <p:sp>
        <p:nvSpPr>
          <p:cNvPr id="1024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5B361A2-BEE1-4ABC-94B7-5D0BDECD1DB4}" type="slidenum">
              <a:rPr kumimoji="0" lang="zh-TW" altLang="en-US" smtClean="0">
                <a:solidFill>
                  <a:srgbClr val="898989"/>
                </a:solidFill>
                <a:latin typeface="Calibri" pitchFamily="34" charset="0"/>
              </a:rPr>
              <a:pPr eaLnBrk="1" hangingPunct="1"/>
              <a:t>8</a:t>
            </a:fld>
            <a:endParaRPr kumimoji="0" lang="zh-TW" altLang="en-US" smtClean="0">
              <a:solidFill>
                <a:srgbClr val="898989"/>
              </a:solidFill>
              <a:latin typeface="Calibri" pitchFamily="34" charset="0"/>
            </a:endParaRPr>
          </a:p>
        </p:txBody>
      </p:sp>
      <p:sp>
        <p:nvSpPr>
          <p:cNvPr id="10245"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415553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dirty="0" smtClean="0">
                <a:solidFill>
                  <a:schemeClr val="accent1"/>
                </a:solidFill>
              </a:rPr>
              <a:t>Exploratory Factor Analysis (EFA)</a:t>
            </a:r>
            <a:endParaRPr lang="zh-TW" altLang="en-US" dirty="0" smtClean="0">
              <a:solidFill>
                <a:schemeClr val="accent1"/>
              </a:solidFill>
            </a:endParaRPr>
          </a:p>
        </p:txBody>
      </p:sp>
      <p:sp>
        <p:nvSpPr>
          <p:cNvPr id="11267" name="內容版面配置區 2"/>
          <p:cNvSpPr>
            <a:spLocks noGrp="1"/>
          </p:cNvSpPr>
          <p:nvPr>
            <p:ph idx="1"/>
          </p:nvPr>
        </p:nvSpPr>
        <p:spPr>
          <a:xfrm>
            <a:off x="250825" y="1268413"/>
            <a:ext cx="8642350" cy="4857750"/>
          </a:xfrm>
        </p:spPr>
        <p:txBody>
          <a:bodyPr/>
          <a:lstStyle/>
          <a:p>
            <a:r>
              <a:rPr lang="en-US" altLang="zh-TW" sz="2800" smtClean="0"/>
              <a:t>Examines the </a:t>
            </a:r>
            <a:r>
              <a:rPr lang="en-US" altLang="zh-TW" sz="2800" smtClean="0">
                <a:solidFill>
                  <a:srgbClr val="FF0000"/>
                </a:solidFill>
              </a:rPr>
              <a:t>interrelationships</a:t>
            </a:r>
            <a:r>
              <a:rPr lang="en-US" altLang="zh-TW" sz="2800" smtClean="0"/>
              <a:t> among a large number of </a:t>
            </a:r>
            <a:r>
              <a:rPr lang="en-US" altLang="zh-TW" sz="2800" smtClean="0">
                <a:solidFill>
                  <a:srgbClr val="FF0000"/>
                </a:solidFill>
              </a:rPr>
              <a:t>variables</a:t>
            </a:r>
            <a:r>
              <a:rPr lang="en-US" altLang="zh-TW" sz="2800" smtClean="0"/>
              <a:t> and then attempts to explain them in terms of their </a:t>
            </a:r>
            <a:r>
              <a:rPr lang="en-US" altLang="zh-TW" sz="2800" smtClean="0">
                <a:solidFill>
                  <a:srgbClr val="FF0000"/>
                </a:solidFill>
              </a:rPr>
              <a:t>common</a:t>
            </a:r>
            <a:r>
              <a:rPr lang="en-US" altLang="zh-TW" sz="2800" smtClean="0"/>
              <a:t> underlying dimensions.</a:t>
            </a:r>
          </a:p>
          <a:p>
            <a:r>
              <a:rPr lang="en-US" altLang="zh-TW" sz="2800" smtClean="0"/>
              <a:t>These </a:t>
            </a:r>
            <a:r>
              <a:rPr lang="en-US" altLang="zh-TW" sz="2800" smtClean="0">
                <a:solidFill>
                  <a:srgbClr val="FF0000"/>
                </a:solidFill>
              </a:rPr>
              <a:t>common</a:t>
            </a:r>
            <a:r>
              <a:rPr lang="en-US" altLang="zh-TW" sz="2800" smtClean="0"/>
              <a:t> underlying dimensions are referred to as </a:t>
            </a:r>
            <a:r>
              <a:rPr lang="en-US" altLang="zh-TW" sz="2800" smtClean="0">
                <a:solidFill>
                  <a:srgbClr val="FF0000"/>
                </a:solidFill>
              </a:rPr>
              <a:t>factors</a:t>
            </a:r>
            <a:r>
              <a:rPr lang="en-US" altLang="zh-TW" sz="2800" smtClean="0"/>
              <a:t>.</a:t>
            </a:r>
          </a:p>
          <a:p>
            <a:r>
              <a:rPr lang="en-US" altLang="zh-TW" sz="2800" smtClean="0"/>
              <a:t>A </a:t>
            </a:r>
            <a:r>
              <a:rPr lang="en-US" altLang="zh-TW" sz="2800" smtClean="0">
                <a:solidFill>
                  <a:srgbClr val="FF0000"/>
                </a:solidFill>
              </a:rPr>
              <a:t>summarization</a:t>
            </a:r>
            <a:r>
              <a:rPr lang="en-US" altLang="zh-TW" sz="2800" smtClean="0"/>
              <a:t> and </a:t>
            </a:r>
            <a:r>
              <a:rPr lang="en-US" altLang="zh-TW" sz="2800" smtClean="0">
                <a:solidFill>
                  <a:srgbClr val="FF0000"/>
                </a:solidFill>
              </a:rPr>
              <a:t>data reduction </a:t>
            </a:r>
            <a:r>
              <a:rPr lang="en-US" altLang="zh-TW" sz="2800" smtClean="0"/>
              <a:t>technique that does not have independent and dependent variables, but is an interdependence technique in which all variables are considered simultaneously.</a:t>
            </a:r>
          </a:p>
          <a:p>
            <a:endParaRPr lang="zh-TW" altLang="en-US" sz="2800" smtClean="0"/>
          </a:p>
        </p:txBody>
      </p:sp>
      <p:sp>
        <p:nvSpPr>
          <p:cNvPr id="112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C7FA958-A57A-462F-9739-0652CC04517D}" type="slidenum">
              <a:rPr kumimoji="0" lang="zh-TW" altLang="en-US" smtClean="0">
                <a:solidFill>
                  <a:srgbClr val="898989"/>
                </a:solidFill>
                <a:latin typeface="Calibri" pitchFamily="34" charset="0"/>
              </a:rPr>
              <a:pPr eaLnBrk="1" hangingPunct="1"/>
              <a:t>9</a:t>
            </a:fld>
            <a:endParaRPr kumimoji="0" lang="zh-TW" altLang="en-US" smtClean="0">
              <a:solidFill>
                <a:srgbClr val="898989"/>
              </a:solidFill>
              <a:latin typeface="Calibri" pitchFamily="34" charset="0"/>
            </a:endParaRPr>
          </a:p>
        </p:txBody>
      </p:sp>
      <p:sp>
        <p:nvSpPr>
          <p:cNvPr id="11269" name="Footer Placeholder 4"/>
          <p:cNvSpPr>
            <a:spLocks noGrp="1"/>
          </p:cNvSpPr>
          <p:nvPr>
            <p:ph type="ftr" sz="quarter" idx="11"/>
          </p:nvPr>
        </p:nvSpPr>
        <p:spPr bwMode="auto">
          <a:xfrm>
            <a:off x="900113" y="6597650"/>
            <a:ext cx="7343775"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z="1000" smtClean="0">
                <a:solidFill>
                  <a:srgbClr val="898989"/>
                </a:solidFill>
                <a:latin typeface="Calibri" pitchFamily="34" charset="0"/>
              </a:rPr>
              <a:t>Source: Hair et al. (2009), Multivariate Data Analysis, 7th Edition, Prentice Hall</a:t>
            </a:r>
            <a:endParaRPr kumimoji="0" lang="es-ES" altLang="zh-TW" sz="1000" smtClean="0">
              <a:solidFill>
                <a:srgbClr val="898989"/>
              </a:solidFill>
              <a:latin typeface="Calibri" pitchFamily="34" charset="0"/>
            </a:endParaRPr>
          </a:p>
        </p:txBody>
      </p:sp>
    </p:spTree>
    <p:extLst>
      <p:ext uri="{BB962C8B-B14F-4D97-AF65-F5344CB8AC3E}">
        <p14:creationId xmlns:p14="http://schemas.microsoft.com/office/powerpoint/2010/main" val="261993231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10863</TotalTime>
  <Words>4955</Words>
  <Application>Microsoft Office PowerPoint</Application>
  <PresentationFormat>如螢幕大小 (4:3)</PresentationFormat>
  <Paragraphs>722</Paragraphs>
  <Slides>77</Slides>
  <Notes>2</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77</vt:i4>
      </vt:variant>
    </vt:vector>
  </HeadingPairs>
  <TitlesOfParts>
    <vt:vector size="80" baseType="lpstr">
      <vt:lpstr>Office 佈景主題</vt:lpstr>
      <vt:lpstr>Document</vt:lpstr>
      <vt:lpstr>Photo Editor Photo</vt:lpstr>
      <vt:lpstr>大數據行銷研究  Big Data Marketing Research</vt:lpstr>
      <vt:lpstr>PowerPoint 簡報</vt:lpstr>
      <vt:lpstr>PowerPoint 簡報</vt:lpstr>
      <vt:lpstr>PowerPoint 簡報</vt:lpstr>
      <vt:lpstr>Outline</vt:lpstr>
      <vt:lpstr>Joseph F. Hair, William C. Black, Barry J. Babin, Rolph E. Anderson, Multivariate Data Analysis, 7th Edition,  Prentice Hall, 2009</vt:lpstr>
      <vt:lpstr>Chapter 3   Exploratory Factor Analysis</vt:lpstr>
      <vt:lpstr>Exploratory Factor Analysis (EFA)</vt:lpstr>
      <vt:lpstr>Exploratory Factor Analysis (EFA)</vt:lpstr>
      <vt:lpstr>Correlation Matrix for  Store Image Elements</vt:lpstr>
      <vt:lpstr>Correlation Matrix of Variables After  Grouping Using Factor Analysis</vt:lpstr>
      <vt:lpstr>Application of  Factor Analysis  to a Fast-Food Restaurant</vt:lpstr>
      <vt:lpstr>Factor Analysis Decision Process</vt:lpstr>
      <vt:lpstr>Factor Analysis Decision Process</vt:lpstr>
      <vt:lpstr>Stage 1:  Objectives of Factor Analysis</vt:lpstr>
      <vt:lpstr>Factor Analysis Outcomes</vt:lpstr>
      <vt:lpstr>Types of Factor Analysis</vt:lpstr>
      <vt:lpstr>Factor Analysis Decision Process</vt:lpstr>
      <vt:lpstr>Stage 2:  Designing a Factor Analysis</vt:lpstr>
      <vt:lpstr>Rules of Thumb 3–1 </vt:lpstr>
      <vt:lpstr>5 Variables : 1 Factor  (5:1)</vt:lpstr>
      <vt:lpstr>Customer Perceived Value, Customer Satisfaction, and Loyalty</vt:lpstr>
      <vt:lpstr>5 Variables : 1 Factor  (5:1)</vt:lpstr>
      <vt:lpstr>Measuring Loyalty 5 Variables (Items) (5:1) (Zeithaml, Berry &amp; Parasuraman, 1996)</vt:lpstr>
      <vt:lpstr>minimum  absolute  sample size  should be  50 observations</vt:lpstr>
      <vt:lpstr>Sample Size: at least  ten observations  per variable (1:10)</vt:lpstr>
      <vt:lpstr>Sample Size: 25 variables *  10 observations (25*10=250)</vt:lpstr>
      <vt:lpstr>Factor Analysis Decision Process</vt:lpstr>
      <vt:lpstr>Stage 3:  Assumptions in Factor Analysis</vt:lpstr>
      <vt:lpstr>Assumptions</vt:lpstr>
      <vt:lpstr>Rules of Thumb 3–2</vt:lpstr>
      <vt:lpstr>Factor Analysis Decision Process</vt:lpstr>
      <vt:lpstr>Stage 4:  Deriving Factors and Assessing Overall Fit</vt:lpstr>
      <vt:lpstr>Extraction Decisions</vt:lpstr>
      <vt:lpstr>Extraction Method Determines the  Types of Variance Carried into the  Factor Matrix</vt:lpstr>
      <vt:lpstr>Principal Components vs. Common?</vt:lpstr>
      <vt:lpstr>Number of Factors?</vt:lpstr>
      <vt:lpstr>Eigenvalue Plot for Scree Test Criterion</vt:lpstr>
      <vt:lpstr>Rules of Thumb 3–3</vt:lpstr>
      <vt:lpstr>Processes of Factor Interpretation</vt:lpstr>
      <vt:lpstr>Rotation of Factors</vt:lpstr>
      <vt:lpstr>Two Rotational Approaches</vt:lpstr>
      <vt:lpstr>Orthogonal Factor Rotation</vt:lpstr>
      <vt:lpstr>Oblique Factor Rotation</vt:lpstr>
      <vt:lpstr>Orthogonal Rotation Methods</vt:lpstr>
      <vt:lpstr>Rules of Thumb 3–4 </vt:lpstr>
      <vt:lpstr>Which Factor Loadings Are Significant?</vt:lpstr>
      <vt:lpstr>Guidelines for Identifying Significant  Factor Loadings Based on Sample Size</vt:lpstr>
      <vt:lpstr>Rules of Thumb 3–5</vt:lpstr>
      <vt:lpstr>Factor Analysis Decision Process</vt:lpstr>
      <vt:lpstr>Stage 5:  Interpreting the Factors</vt:lpstr>
      <vt:lpstr>Interpreting a Factor Matrix: </vt:lpstr>
      <vt:lpstr>Rules of Thumb 3–6</vt:lpstr>
      <vt:lpstr>Factor Analysis Decision Process</vt:lpstr>
      <vt:lpstr>Stage 6:  Validation of Factor Analysis</vt:lpstr>
      <vt:lpstr>Factor Analysis Decision Process</vt:lpstr>
      <vt:lpstr>Stage 7:  Additional Uses of  Factor Analysis Results</vt:lpstr>
      <vt:lpstr>Rules of Thumb 3–7</vt:lpstr>
      <vt:lpstr>Rules of Thumb 3–8</vt:lpstr>
      <vt:lpstr>Rules of Thumb 3–8 (cont.)</vt:lpstr>
      <vt:lpstr>PowerPoint 簡報</vt:lpstr>
      <vt:lpstr>PowerPoint 簡報</vt:lpstr>
      <vt:lpstr>PowerPoint 簡報</vt:lpstr>
      <vt:lpstr>Factor Analysis</vt:lpstr>
      <vt:lpstr>Summary</vt:lpstr>
      <vt:lpstr>PowerPoint 簡報</vt:lpstr>
      <vt:lpstr>PowerPoint 簡報</vt:lpstr>
      <vt:lpstr>PowerPoint 簡報</vt:lpstr>
      <vt:lpstr>PowerPoint 簡報</vt:lpstr>
      <vt:lpstr>PowerPoint 簡報</vt:lpstr>
      <vt:lpstr>PowerPoint 簡報</vt:lpstr>
      <vt:lpstr>PowerPoint 簡報</vt:lpstr>
      <vt:lpstr>PowerPoint 簡報</vt:lpstr>
      <vt:lpstr>蕭文龍,  多變量分析最佳入門實用書--SPSS+LISREL, 第二版, 碁峰資訊, 2009</vt:lpstr>
      <vt:lpstr>蕭文龍,  多變量分析最佳入門實用書--SPSS+LISREL, 第二版, 碁峰資訊, 2009</vt:lpstr>
      <vt:lpstr>蕭文龍,  多變量分析最佳入門實用書--SPSS+LISREL, 第二版, 碁峰資訊, 2009</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大數據行銷研究 (Big Data Marketing Research)</dc:title>
  <dc:creator>myday</dc:creator>
  <cp:keywords>大數據行銷研究 (Big Data Marketing Research)</cp:keywords>
  <dc:description>Data Mining (資料探勘)</dc:description>
  <cp:lastModifiedBy>myday</cp:lastModifiedBy>
  <cp:revision>600</cp:revision>
  <dcterms:created xsi:type="dcterms:W3CDTF">2011-02-14T23:24:00Z</dcterms:created>
  <dcterms:modified xsi:type="dcterms:W3CDTF">2016-11-03T03:49:54Z</dcterms:modified>
</cp:coreProperties>
</file>