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848" r:id="rId2"/>
    <p:sldId id="832" r:id="rId3"/>
    <p:sldId id="942" r:id="rId4"/>
    <p:sldId id="943" r:id="rId5"/>
    <p:sldId id="1112" r:id="rId6"/>
    <p:sldId id="1063" r:id="rId7"/>
    <p:sldId id="1065" r:id="rId8"/>
    <p:sldId id="1071" r:id="rId9"/>
    <p:sldId id="1114" r:id="rId10"/>
    <p:sldId id="1017" r:id="rId11"/>
    <p:sldId id="1070" r:id="rId12"/>
    <p:sldId id="1066" r:id="rId13"/>
    <p:sldId id="1048" r:id="rId14"/>
    <p:sldId id="1049" r:id="rId15"/>
    <p:sldId id="1050" r:id="rId16"/>
    <p:sldId id="1051" r:id="rId17"/>
    <p:sldId id="1052" r:id="rId18"/>
    <p:sldId id="1053" r:id="rId19"/>
    <p:sldId id="1054" r:id="rId20"/>
    <p:sldId id="1055" r:id="rId21"/>
    <p:sldId id="1056" r:id="rId22"/>
    <p:sldId id="1057" r:id="rId23"/>
    <p:sldId id="1058" r:id="rId24"/>
    <p:sldId id="1059" r:id="rId25"/>
    <p:sldId id="1060" r:id="rId26"/>
    <p:sldId id="1061" r:id="rId27"/>
    <p:sldId id="1012" r:id="rId28"/>
    <p:sldId id="1013" r:id="rId29"/>
    <p:sldId id="1001" r:id="rId30"/>
    <p:sldId id="1096" r:id="rId31"/>
    <p:sldId id="1097" r:id="rId32"/>
    <p:sldId id="1000" r:id="rId33"/>
    <p:sldId id="1100" r:id="rId34"/>
    <p:sldId id="1002" r:id="rId35"/>
    <p:sldId id="1004" r:id="rId36"/>
    <p:sldId id="1064" r:id="rId37"/>
    <p:sldId id="1015" r:id="rId38"/>
    <p:sldId id="1014" r:id="rId39"/>
    <p:sldId id="1101" r:id="rId40"/>
    <p:sldId id="1102" r:id="rId41"/>
    <p:sldId id="1103" r:id="rId42"/>
    <p:sldId id="1104" r:id="rId43"/>
    <p:sldId id="1105" r:id="rId44"/>
    <p:sldId id="1107" r:id="rId45"/>
    <p:sldId id="1108" r:id="rId46"/>
    <p:sldId id="1109" r:id="rId47"/>
    <p:sldId id="1110" r:id="rId48"/>
    <p:sldId id="1111" r:id="rId49"/>
    <p:sldId id="969" r:id="rId50"/>
    <p:sldId id="970" r:id="rId51"/>
    <p:sldId id="971" r:id="rId52"/>
    <p:sldId id="972" r:id="rId53"/>
    <p:sldId id="1009" r:id="rId54"/>
    <p:sldId id="1115" r:id="rId55"/>
    <p:sldId id="1116" r:id="rId56"/>
    <p:sldId id="1095" r:id="rId57"/>
    <p:sldId id="1072" r:id="rId58"/>
    <p:sldId id="1073" r:id="rId59"/>
    <p:sldId id="1074" r:id="rId60"/>
    <p:sldId id="1076" r:id="rId61"/>
    <p:sldId id="1077" r:id="rId62"/>
    <p:sldId id="1078" r:id="rId63"/>
    <p:sldId id="1079" r:id="rId64"/>
    <p:sldId id="1080" r:id="rId65"/>
    <p:sldId id="1081" r:id="rId66"/>
    <p:sldId id="1082" r:id="rId67"/>
    <p:sldId id="1083" r:id="rId68"/>
    <p:sldId id="1084" r:id="rId69"/>
    <p:sldId id="1085" r:id="rId70"/>
    <p:sldId id="1086" r:id="rId71"/>
    <p:sldId id="1087" r:id="rId72"/>
    <p:sldId id="1088" r:id="rId73"/>
    <p:sldId id="1089" r:id="rId74"/>
    <p:sldId id="1090" r:id="rId75"/>
    <p:sldId id="1091" r:id="rId76"/>
    <p:sldId id="1092" r:id="rId77"/>
    <p:sldId id="1093" r:id="rId78"/>
    <p:sldId id="1094" r:id="rId79"/>
    <p:sldId id="1011" r:id="rId80"/>
    <p:sldId id="1113" r:id="rId81"/>
    <p:sldId id="1099" r:id="rId82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9BB1031-C1F3-4F1C-9C4B-1471916DA56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2016/9/30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Data-Science-Big-Analytics-Discovering/dp/111887613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2.alcatel-lucent.com/techzine/iot-internet-of-things-next-step-evolutio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Analyzing-Social-Web-Jennifer-Golbeck/dp/012405531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146656870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ocial-Data-Mining-Hiroshi-Ishikawa/dp/149871093X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Data-Mining-Machine-Learning-Practitioners/dp/111861804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vlab.org/events/deep-learning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Big-Data-Analytics-Turning-Money/dp/1118147596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Big-Data-Revolution-Transform-Mayer-Schonberger/dp/B00D81X2Y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spectator.com.au/article/2013/1/22/technology/five-business-intelligence-trends-2013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60363" y="44450"/>
            <a:ext cx="8423275" cy="1008063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solidFill>
                  <a:schemeClr val="tx2"/>
                </a:solidFill>
              </a:rPr>
              <a:t>大數據行銷研究 </a:t>
            </a:r>
            <a:r>
              <a:rPr lang="en-US" altLang="zh-TW" sz="3600" dirty="0" smtClean="0">
                <a:solidFill>
                  <a:schemeClr val="tx2"/>
                </a:solidFill>
              </a:rPr>
              <a:t/>
            </a:r>
            <a:br>
              <a:rPr lang="en-US" altLang="zh-TW" sz="3600" dirty="0" smtClean="0">
                <a:solidFill>
                  <a:schemeClr val="tx2"/>
                </a:solidFill>
              </a:rPr>
            </a:br>
            <a:r>
              <a:rPr lang="en-US" altLang="zh-TW" sz="3600" dirty="0" smtClean="0">
                <a:solidFill>
                  <a:schemeClr val="tx2"/>
                </a:solidFill>
              </a:rPr>
              <a:t>Big Data Marketing Research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40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2268538" y="3141663"/>
            <a:ext cx="4032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1051BDMR02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MIS EMBA 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M2262)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8638)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dirty="0">
                <a:solidFill>
                  <a:srgbClr val="7F7F7F"/>
                </a:solidFill>
              </a:rPr>
              <a:t> Thu, 12,13,14 (19:20-22:10) (</a:t>
            </a:r>
            <a:r>
              <a:rPr kumimoji="0" lang="en-US" altLang="ja-JP" sz="1800" dirty="0" smtClean="0">
                <a:solidFill>
                  <a:srgbClr val="7F7F7F"/>
                </a:solidFill>
              </a:rPr>
              <a:t>D409</a:t>
            </a:r>
            <a:r>
              <a:rPr kumimoji="0" lang="en-US" altLang="ja-JP" sz="180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503238" y="1628775"/>
            <a:ext cx="81375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FF0000"/>
                </a:solidFill>
                <a:ea typeface="標楷體" pitchFamily="65" charset="-120"/>
              </a:rPr>
              <a:t>資料科學與大數據行銷 </a:t>
            </a:r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/>
            </a:r>
            <a:b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en-US" altLang="zh-TW" sz="3600" b="1" dirty="0">
                <a:solidFill>
                  <a:srgbClr val="FF0000"/>
                </a:solidFill>
                <a:ea typeface="標楷體" pitchFamily="65" charset="-120"/>
              </a:rPr>
              <a:t>Data Science and Big Data Marketing)</a:t>
            </a: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468313" y="4176713"/>
            <a:ext cx="8207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3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專任助理教授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6"/>
              </a:rPr>
              <a:t>淡江大學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rPr>
              <a:t> 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7"/>
              </a:rPr>
              <a:t>資訊管理學系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cs typeface="Times New Roman" pitchFamily="18" charset="0"/>
              </a:rPr>
              <a:t>2016-09-30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21163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4106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20713"/>
            <a:ext cx="1039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r>
              <a:rPr lang="en-US" altLang="zh-TW" sz="2000" smtClean="0"/>
              <a:t>EMC Education Services, </a:t>
            </a:r>
            <a:br>
              <a:rPr lang="en-US" altLang="zh-TW" sz="2000" smtClean="0"/>
            </a:br>
            <a:r>
              <a:rPr lang="en-US" altLang="zh-TW" sz="2000" smtClean="0">
                <a:solidFill>
                  <a:schemeClr val="accent1"/>
                </a:solidFill>
              </a:rPr>
              <a:t>Data Science and Big Data Analytics: </a:t>
            </a:r>
            <a:br>
              <a:rPr lang="en-US" altLang="zh-TW" sz="2000" smtClean="0">
                <a:solidFill>
                  <a:schemeClr val="accent1"/>
                </a:solidFill>
              </a:rPr>
            </a:br>
            <a:r>
              <a:rPr lang="en-US" altLang="zh-TW" sz="2000" smtClean="0">
                <a:solidFill>
                  <a:schemeClr val="accent1"/>
                </a:solidFill>
              </a:rPr>
              <a:t>Discovering, Analyzing, Visualizing and Presenting Data</a:t>
            </a:r>
            <a:r>
              <a:rPr lang="en-US" altLang="zh-TW" sz="2000" smtClean="0"/>
              <a:t>, </a:t>
            </a:r>
            <a:br>
              <a:rPr lang="en-US" altLang="zh-TW" sz="2000" smtClean="0"/>
            </a:br>
            <a:r>
              <a:rPr lang="en-US" altLang="zh-TW" sz="2000" smtClean="0"/>
              <a:t>Wiley, 2015</a:t>
            </a:r>
            <a:endParaRPr lang="zh-TW" altLang="en-US" sz="2000" smtClean="0"/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669ACD-F26C-4310-9184-D35DA1F9CF9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412875"/>
            <a:ext cx="4140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392238" y="6615113"/>
            <a:ext cx="6359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hlinkClick r:id="rId3"/>
              </a:rPr>
              <a:t>http://www.amazon.com/Data-Science-Big-Analytics-Discovering/dp/111887613X</a:t>
            </a:r>
            <a:endParaRPr lang="en-US" altLang="zh-TW" sz="10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42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Internet Evolution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z="3200" smtClean="0">
                <a:solidFill>
                  <a:schemeClr val="accent1"/>
                </a:solidFill>
              </a:rPr>
              <a:t>Internet of People (IoP): Social Media</a:t>
            </a:r>
            <a:br>
              <a:rPr lang="en-US" altLang="zh-TW" sz="3200" smtClean="0">
                <a:solidFill>
                  <a:schemeClr val="accent1"/>
                </a:solidFill>
              </a:rPr>
            </a:br>
            <a:r>
              <a:rPr lang="en-US" altLang="zh-TW" sz="3200" smtClean="0">
                <a:solidFill>
                  <a:schemeClr val="accent1"/>
                </a:solidFill>
              </a:rPr>
              <a:t>Internet of Things (IoT): Machine to Machine</a:t>
            </a:r>
            <a:endParaRPr lang="zh-TW" altLang="en-US" sz="3200" smtClean="0">
              <a:solidFill>
                <a:schemeClr val="accent1"/>
              </a:solidFill>
            </a:endParaRP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8E9034-BEDA-4C6A-AC7E-4B28A37E662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8425" y="6423025"/>
            <a:ext cx="68040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Marc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Jadoul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 (2015), The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IoT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: The next step in internet evolution, March 11, 2015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hlinkClick r:id="rId2"/>
              </a:rPr>
              <a:t>http://www2.alcatel-lucent.com/techzine/iot-internet-of-things-next-step-evolution/</a:t>
            </a:r>
            <a:endParaRPr lang="en-US" altLang="zh-TW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24581" name="Picture 2" descr="The next step in internet 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51163"/>
            <a:ext cx="88296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Data Science </a:t>
            </a:r>
            <a:r>
              <a:rPr lang="en-US" altLang="zh-TW" smtClean="0">
                <a:solidFill>
                  <a:schemeClr val="accent1"/>
                </a:solidFill>
              </a:rPr>
              <a:t>and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Intelligence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F9F935-0146-43B3-BC34-74972CF844C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341438"/>
            <a:ext cx="691515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126373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80D8CD-E596-4B8B-B51C-49B3DCCA65D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5613"/>
            <a:ext cx="7212012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矩形 5"/>
          <p:cNvSpPr>
            <a:spLocks noChangeArrowheads="1"/>
          </p:cNvSpPr>
          <p:nvPr/>
        </p:nvSpPr>
        <p:spPr bwMode="auto">
          <a:xfrm>
            <a:off x="1979613" y="6581775"/>
            <a:ext cx="6127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Davenport, T. H., &amp; Patil, D. J. (2012). Data Scientist. </a:t>
            </a:r>
            <a:r>
              <a:rPr lang="en-US" altLang="zh-TW" sz="1200" i="1">
                <a:solidFill>
                  <a:srgbClr val="A6A6A6"/>
                </a:solidFill>
                <a:latin typeface="Arial" charset="0"/>
              </a:rPr>
              <a:t>Harvard business review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9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Big Data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E562D3-5A08-40DB-A042-B35071D3C20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708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204944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Big Data Growth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is increasingly </a:t>
            </a:r>
            <a:r>
              <a:rPr lang="en-US" altLang="zh-TW" smtClean="0">
                <a:solidFill>
                  <a:srgbClr val="FF0000"/>
                </a:solidFill>
              </a:rPr>
              <a:t>unstructured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DC2024-1327-4F0A-8BF0-AA8C556BB15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6756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201353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Typical Analytic Architecture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50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C59031-B32F-4638-93F6-366442B8E81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89063"/>
            <a:ext cx="8926512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156196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404813" y="38100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 Evolution and the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Rise of Big Data Sources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DFD3A2-517D-4095-A433-25A5ACBC57B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4803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60743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Emerging Big Data Ecosystem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71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84D493-F1F1-4506-9306-06CF8F8F2D5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8948738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312723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270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Key Roles for the New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Big Data Ecosystem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EE5B9C-ABC4-47A4-9AC2-8A8BD2E1E10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12875"/>
            <a:ext cx="715327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330090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Hant" altLang="en-US" sz="2600" dirty="0" smtClean="0"/>
              <a:t>週次 </a:t>
            </a:r>
            <a:r>
              <a:rPr lang="en-US" altLang="zh-Hant" sz="2600" dirty="0" smtClean="0"/>
              <a:t>(Week)    </a:t>
            </a:r>
            <a:r>
              <a:rPr lang="zh-Hant" altLang="en-US" sz="2600" dirty="0" smtClean="0"/>
              <a:t>日期 </a:t>
            </a:r>
            <a:r>
              <a:rPr lang="en-US" altLang="zh-Hant" sz="2600" dirty="0" smtClean="0"/>
              <a:t>(Date)    </a:t>
            </a:r>
            <a:r>
              <a:rPr lang="zh-Hant" altLang="en-US" sz="2600" dirty="0" smtClean="0"/>
              <a:t>內容 </a:t>
            </a:r>
            <a:r>
              <a:rPr lang="en-US" altLang="zh-Hant" sz="2600" dirty="0" smtClean="0"/>
              <a:t>(Subject/Topics)</a:t>
            </a:r>
          </a:p>
          <a:p>
            <a:pPr>
              <a:buNone/>
            </a:pPr>
            <a:r>
              <a:rPr lang="en-US" altLang="zh-TW" sz="2600" dirty="0" smtClean="0">
                <a:solidFill>
                  <a:schemeClr val="bg1">
                    <a:lumMod val="50000"/>
                  </a:schemeClr>
                </a:solidFill>
              </a:rPr>
              <a:t>1   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</a:rPr>
              <a:t>2016/09/16   </a:t>
            </a:r>
            <a:r>
              <a:rPr lang="zh-TW" altLang="en-US" sz="2600" dirty="0">
                <a:solidFill>
                  <a:schemeClr val="bg1">
                    <a:lumMod val="50000"/>
                  </a:schemeClr>
                </a:solidFill>
              </a:rPr>
              <a:t>中秋節 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2600" dirty="0">
                <a:solidFill>
                  <a:schemeClr val="bg1">
                    <a:lumMod val="50000"/>
                  </a:schemeClr>
                </a:solidFill>
              </a:rPr>
              <a:t>調整放假一天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zh-TW" sz="2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2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2600" dirty="0" smtClean="0">
                <a:solidFill>
                  <a:schemeClr val="bg1">
                    <a:lumMod val="50000"/>
                  </a:schemeClr>
                </a:solidFill>
              </a:rPr>
              <a:t>                         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</a:rPr>
              <a:t>Mid-Autumn Festival Holiday)(Day off)</a:t>
            </a:r>
          </a:p>
          <a:p>
            <a:pPr>
              <a:buNone/>
            </a:pPr>
            <a:r>
              <a:rPr lang="en-US" altLang="zh-TW" sz="2600" dirty="0"/>
              <a:t>2   2016/09/23   </a:t>
            </a:r>
            <a:r>
              <a:rPr lang="zh-TW" altLang="en-US" sz="2600" dirty="0"/>
              <a:t>大數據行銷研究課程介紹 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/>
              <a:t>                         </a:t>
            </a:r>
            <a:r>
              <a:rPr lang="en-US" altLang="zh-TW" sz="2300" dirty="0" smtClean="0"/>
              <a:t>(</a:t>
            </a:r>
            <a:r>
              <a:rPr lang="en-US" altLang="zh-TW" sz="2300" dirty="0"/>
              <a:t>Course Orientation for Big Data Marketing Research)</a:t>
            </a:r>
          </a:p>
          <a:p>
            <a:pPr>
              <a:buNone/>
            </a:pPr>
            <a:r>
              <a:rPr lang="en-US" altLang="zh-TW" sz="2600" dirty="0">
                <a:solidFill>
                  <a:srgbClr val="FF0000"/>
                </a:solidFill>
              </a:rPr>
              <a:t>3   2016/09/30   </a:t>
            </a:r>
            <a:r>
              <a:rPr lang="zh-TW" altLang="en-US" sz="2600" dirty="0">
                <a:solidFill>
                  <a:srgbClr val="FF0000"/>
                </a:solidFill>
              </a:rPr>
              <a:t>資料科學與大數據行銷 </a:t>
            </a:r>
            <a:r>
              <a:rPr lang="en-US" altLang="zh-TW" sz="2600" dirty="0" smtClean="0">
                <a:solidFill>
                  <a:srgbClr val="FF0000"/>
                </a:solidFill>
              </a:rPr>
              <a:t/>
            </a:r>
            <a:br>
              <a:rPr lang="en-US" altLang="zh-TW" sz="2600" dirty="0" smtClean="0">
                <a:solidFill>
                  <a:srgbClr val="FF0000"/>
                </a:solidFill>
              </a:rPr>
            </a:br>
            <a:r>
              <a:rPr lang="en-US" altLang="zh-TW" sz="2600" dirty="0" smtClean="0">
                <a:solidFill>
                  <a:srgbClr val="FF0000"/>
                </a:solidFill>
              </a:rPr>
              <a:t>                         (</a:t>
            </a:r>
            <a:r>
              <a:rPr lang="en-US" altLang="zh-TW" sz="2600" dirty="0">
                <a:solidFill>
                  <a:srgbClr val="FF0000"/>
                </a:solidFill>
              </a:rPr>
              <a:t>Data Science and Big Data Marketing)</a:t>
            </a:r>
          </a:p>
          <a:p>
            <a:pPr>
              <a:buNone/>
            </a:pPr>
            <a:r>
              <a:rPr lang="en-US" altLang="zh-TW" sz="2600" dirty="0"/>
              <a:t>4   2016/10/07   </a:t>
            </a:r>
            <a:r>
              <a:rPr lang="zh-TW" altLang="en-US" sz="2600" dirty="0"/>
              <a:t>大數據行銷分析與</a:t>
            </a:r>
            <a:r>
              <a:rPr lang="zh-TW" altLang="en-US" sz="2600" dirty="0" smtClean="0"/>
              <a:t>研究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/>
              <a:t>                         (</a:t>
            </a:r>
            <a:r>
              <a:rPr lang="en-US" altLang="zh-TW" sz="2600" dirty="0"/>
              <a:t>Big Data Marketing Analytics and Research)</a:t>
            </a:r>
          </a:p>
          <a:p>
            <a:pPr>
              <a:buNone/>
            </a:pPr>
            <a:r>
              <a:rPr lang="en-US" altLang="zh-TW" sz="2600" dirty="0"/>
              <a:t>5   2016/10/14   </a:t>
            </a:r>
            <a:r>
              <a:rPr lang="zh-TW" altLang="en-US" sz="2600" dirty="0"/>
              <a:t>測量構念 </a:t>
            </a:r>
            <a:r>
              <a:rPr lang="en-US" altLang="zh-TW" sz="2600" dirty="0"/>
              <a:t>(Measuring the Construct)</a:t>
            </a:r>
          </a:p>
          <a:p>
            <a:pPr>
              <a:buNone/>
            </a:pPr>
            <a:r>
              <a:rPr lang="en-US" altLang="zh-TW" sz="2600" dirty="0"/>
              <a:t>6   2016/10/21   </a:t>
            </a:r>
            <a:r>
              <a:rPr lang="zh-TW" altLang="en-US" sz="2600" dirty="0"/>
              <a:t>測量與量表 </a:t>
            </a:r>
            <a:r>
              <a:rPr lang="en-US" altLang="zh-TW" sz="2600" dirty="0"/>
              <a:t>(Measurement and Scaling</a:t>
            </a:r>
            <a:r>
              <a:rPr lang="en-US" altLang="zh-TW" sz="2600" dirty="0" smtClean="0"/>
              <a:t>)</a:t>
            </a:r>
          </a:p>
        </p:txBody>
      </p: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pitchFamily="65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96B6E1-5258-4C77-87D1-FD8762B87C5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Profile of a Data Scientist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r>
              <a:rPr lang="en-US" altLang="zh-TW" b="1" smtClean="0">
                <a:solidFill>
                  <a:srgbClr val="0070C0"/>
                </a:solidFill>
              </a:rPr>
              <a:t>Quantitative </a:t>
            </a:r>
          </a:p>
          <a:p>
            <a:pPr lvl="1"/>
            <a:r>
              <a:rPr lang="en-US" altLang="zh-TW" sz="3200" smtClean="0"/>
              <a:t>mathematics or statistics</a:t>
            </a:r>
          </a:p>
          <a:p>
            <a:r>
              <a:rPr lang="en-US" altLang="zh-TW" b="1" smtClean="0">
                <a:solidFill>
                  <a:srgbClr val="0070C0"/>
                </a:solidFill>
              </a:rPr>
              <a:t>Technical </a:t>
            </a:r>
          </a:p>
          <a:p>
            <a:pPr lvl="1"/>
            <a:r>
              <a:rPr lang="en-US" altLang="zh-TW" sz="3200" smtClean="0"/>
              <a:t>software engineering, </a:t>
            </a:r>
            <a:br>
              <a:rPr lang="en-US" altLang="zh-TW" sz="3200" smtClean="0"/>
            </a:br>
            <a:r>
              <a:rPr lang="en-US" altLang="zh-TW" sz="3200" smtClean="0"/>
              <a:t>machine learning, </a:t>
            </a:r>
            <a:br>
              <a:rPr lang="en-US" altLang="zh-TW" sz="3200" smtClean="0"/>
            </a:br>
            <a:r>
              <a:rPr lang="en-US" altLang="zh-TW" sz="3200" smtClean="0"/>
              <a:t>and programming skills</a:t>
            </a:r>
          </a:p>
          <a:p>
            <a:r>
              <a:rPr lang="en-US" altLang="zh-TW" b="1" smtClean="0">
                <a:solidFill>
                  <a:srgbClr val="C00000"/>
                </a:solidFill>
              </a:rPr>
              <a:t>Skeptical mind-set </a:t>
            </a:r>
            <a:r>
              <a:rPr lang="en-US" altLang="zh-TW" smtClean="0"/>
              <a:t>and </a:t>
            </a:r>
            <a:r>
              <a:rPr lang="en-US" altLang="zh-TW" b="1" smtClean="0">
                <a:solidFill>
                  <a:srgbClr val="C00000"/>
                </a:solidFill>
              </a:rPr>
              <a:t>critical thinking</a:t>
            </a:r>
          </a:p>
          <a:p>
            <a:r>
              <a:rPr lang="en-US" altLang="zh-TW" b="1" smtClean="0">
                <a:solidFill>
                  <a:srgbClr val="C00000"/>
                </a:solidFill>
              </a:rPr>
              <a:t>Curious</a:t>
            </a:r>
            <a:r>
              <a:rPr lang="en-US" altLang="zh-TW" smtClean="0"/>
              <a:t> and </a:t>
            </a:r>
            <a:r>
              <a:rPr lang="en-US" altLang="zh-TW" b="1" smtClean="0">
                <a:solidFill>
                  <a:srgbClr val="C00000"/>
                </a:solidFill>
              </a:rPr>
              <a:t>creative</a:t>
            </a:r>
          </a:p>
          <a:p>
            <a:r>
              <a:rPr lang="en-US" altLang="zh-TW" b="1" smtClean="0">
                <a:solidFill>
                  <a:srgbClr val="C00000"/>
                </a:solidFill>
              </a:rPr>
              <a:t>Communicative</a:t>
            </a:r>
            <a:r>
              <a:rPr lang="en-US" altLang="zh-TW" smtClean="0"/>
              <a:t> and </a:t>
            </a:r>
            <a:r>
              <a:rPr lang="en-US" altLang="zh-TW" b="1" smtClean="0">
                <a:solidFill>
                  <a:srgbClr val="C00000"/>
                </a:solidFill>
              </a:rPr>
              <a:t>collaborative</a:t>
            </a:r>
            <a:endParaRPr lang="zh-TW" altLang="en-US" b="1" smtClean="0">
              <a:solidFill>
                <a:srgbClr val="C00000"/>
              </a:solidFill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36E1DD-16AB-45C0-BC8D-EFD3E1AE532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329680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FF9D045-2CDF-4E9B-A065-1B01D2AA53E1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21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364163" y="2057400"/>
            <a:ext cx="1655762" cy="16478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C00000"/>
                </a:solidFill>
              </a:rPr>
              <a:t>Curious </a:t>
            </a:r>
            <a:br>
              <a:rPr lang="en-US" altLang="zh-TW" sz="2400" b="1" dirty="0">
                <a:solidFill>
                  <a:srgbClr val="C00000"/>
                </a:solidFill>
              </a:rPr>
            </a:br>
            <a:r>
              <a:rPr lang="en-US" altLang="zh-TW" sz="2400" b="1" dirty="0">
                <a:solidFill>
                  <a:srgbClr val="C00000"/>
                </a:solidFill>
              </a:rPr>
              <a:t>and </a:t>
            </a:r>
            <a:br>
              <a:rPr lang="en-US" altLang="zh-TW" sz="2400" b="1" dirty="0">
                <a:solidFill>
                  <a:srgbClr val="C00000"/>
                </a:solidFill>
              </a:rPr>
            </a:br>
            <a:r>
              <a:rPr lang="en-US" altLang="zh-TW" sz="2400" b="1" dirty="0">
                <a:solidFill>
                  <a:srgbClr val="C00000"/>
                </a:solidFill>
              </a:rPr>
              <a:t>Creative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4716463" y="4641850"/>
            <a:ext cx="1655762" cy="16478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C00000"/>
                </a:solidFill>
              </a:rPr>
              <a:t>Communicative </a:t>
            </a:r>
            <a:br>
              <a:rPr lang="en-US" altLang="zh-TW" b="1" dirty="0">
                <a:solidFill>
                  <a:srgbClr val="C00000"/>
                </a:solidFill>
              </a:rPr>
            </a:br>
            <a:r>
              <a:rPr lang="en-US" altLang="zh-TW" b="1" dirty="0">
                <a:solidFill>
                  <a:srgbClr val="C00000"/>
                </a:solidFill>
              </a:rPr>
              <a:t>and </a:t>
            </a:r>
            <a:br>
              <a:rPr lang="en-US" altLang="zh-TW" b="1" dirty="0">
                <a:solidFill>
                  <a:srgbClr val="C00000"/>
                </a:solidFill>
              </a:rPr>
            </a:br>
            <a:r>
              <a:rPr lang="en-US" altLang="zh-TW" b="1" dirty="0">
                <a:solidFill>
                  <a:srgbClr val="C00000"/>
                </a:solidFill>
              </a:rPr>
              <a:t>Collaborative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051050" y="4652963"/>
            <a:ext cx="1657350" cy="16478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C00000"/>
                </a:solidFill>
              </a:rPr>
              <a:t>Skeptical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331913" y="2057400"/>
            <a:ext cx="1655762" cy="16478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2"/>
                </a:solidFill>
              </a:rPr>
              <a:t>Technical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405188" y="981075"/>
            <a:ext cx="1655762" cy="16478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2"/>
                </a:solidFill>
              </a:rPr>
              <a:t>Quantitative</a:t>
            </a: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332163" y="3016250"/>
            <a:ext cx="1803400" cy="1625600"/>
          </a:xfrm>
          <a:prstGeom prst="roundRect">
            <a:avLst>
              <a:gd name="adj" fmla="val 33977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rgbClr val="FF0000"/>
                </a:solidFill>
              </a:rPr>
              <a:t>Data Scientist</a:t>
            </a:r>
          </a:p>
        </p:txBody>
      </p:sp>
      <p:cxnSp>
        <p:nvCxnSpPr>
          <p:cNvPr id="12" name="直線接點 11"/>
          <p:cNvCxnSpPr>
            <a:stCxn id="6" idx="3"/>
            <a:endCxn id="11" idx="3"/>
          </p:cNvCxnSpPr>
          <p:nvPr/>
        </p:nvCxnSpPr>
        <p:spPr>
          <a:xfrm flipH="1">
            <a:off x="5135563" y="3463925"/>
            <a:ext cx="471487" cy="36512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7" idx="1"/>
          </p:cNvCxnSpPr>
          <p:nvPr/>
        </p:nvCxnSpPr>
        <p:spPr>
          <a:xfrm flipH="1" flipV="1">
            <a:off x="4716463" y="4641850"/>
            <a:ext cx="242887" cy="2413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8" idx="7"/>
          </p:cNvCxnSpPr>
          <p:nvPr/>
        </p:nvCxnSpPr>
        <p:spPr>
          <a:xfrm flipV="1">
            <a:off x="3465513" y="4641850"/>
            <a:ext cx="242887" cy="2524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9" idx="5"/>
            <a:endCxn id="11" idx="1"/>
          </p:cNvCxnSpPr>
          <p:nvPr/>
        </p:nvCxnSpPr>
        <p:spPr>
          <a:xfrm>
            <a:off x="2744788" y="3463925"/>
            <a:ext cx="587375" cy="36512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1" idx="0"/>
            <a:endCxn id="10" idx="4"/>
          </p:cNvCxnSpPr>
          <p:nvPr/>
        </p:nvCxnSpPr>
        <p:spPr>
          <a:xfrm flipV="1">
            <a:off x="4233863" y="2628900"/>
            <a:ext cx="0" cy="387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0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651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 Scientist Profile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84722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en-US" altLang="zh-TW" sz="8000" smtClean="0">
                <a:solidFill>
                  <a:srgbClr val="FF0000"/>
                </a:solidFill>
              </a:rPr>
              <a:t>Big Data Analytics Lifecycle</a:t>
            </a:r>
            <a:endParaRPr lang="zh-TW" altLang="en-US" sz="8000" smtClean="0">
              <a:solidFill>
                <a:srgbClr val="FF0000"/>
              </a:solidFill>
            </a:endParaRPr>
          </a:p>
        </p:txBody>
      </p:sp>
      <p:sp>
        <p:nvSpPr>
          <p:cNvPr id="512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1E52947-FE7B-474E-9A13-EF287BD8BF8B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22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0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Key Roles for a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Successful Analytics Project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9E8009C-208F-4390-BC30-7401ECC19255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23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200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3492907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71438" y="115888"/>
            <a:ext cx="8964612" cy="10096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Overview of Data Analytics Lifecycle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532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1FF8797-2359-40EC-9F4A-FBB96C6C5380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24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71182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352963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mtClean="0"/>
              <a:t>1. Discovery</a:t>
            </a:r>
          </a:p>
          <a:p>
            <a:pPr marL="0" indent="0">
              <a:buFont typeface="Arial" charset="0"/>
              <a:buNone/>
            </a:pPr>
            <a:r>
              <a:rPr lang="en-US" altLang="zh-TW" smtClean="0"/>
              <a:t>2. Data preparation</a:t>
            </a:r>
          </a:p>
          <a:p>
            <a:pPr marL="0" indent="0">
              <a:buFont typeface="Arial" charset="0"/>
              <a:buNone/>
            </a:pPr>
            <a:r>
              <a:rPr lang="en-US" altLang="zh-TW" smtClean="0"/>
              <a:t>3. Model planning</a:t>
            </a:r>
          </a:p>
          <a:p>
            <a:pPr marL="0" indent="0">
              <a:buFont typeface="Arial" charset="0"/>
              <a:buNone/>
            </a:pPr>
            <a:r>
              <a:rPr lang="en-US" altLang="zh-TW" smtClean="0"/>
              <a:t>4. Model building</a:t>
            </a:r>
          </a:p>
          <a:p>
            <a:pPr marL="0" indent="0">
              <a:buFont typeface="Arial" charset="0"/>
              <a:buNone/>
            </a:pPr>
            <a:r>
              <a:rPr lang="en-US" altLang="zh-TW" smtClean="0"/>
              <a:t>5. Communicate results</a:t>
            </a:r>
          </a:p>
          <a:p>
            <a:pPr marL="0" indent="0">
              <a:buFont typeface="Arial" charset="0"/>
              <a:buNone/>
            </a:pPr>
            <a:r>
              <a:rPr lang="en-US" altLang="zh-TW" smtClean="0"/>
              <a:t>6. Operationalize</a:t>
            </a:r>
            <a:endParaRPr lang="zh-TW" altLang="en-US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A61FDA-A58F-413C-AFD6-565203D28BB0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25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4276" name="標題 1"/>
          <p:cNvSpPr>
            <a:spLocks noGrp="1"/>
          </p:cNvSpPr>
          <p:nvPr>
            <p:ph type="title"/>
          </p:nvPr>
        </p:nvSpPr>
        <p:spPr>
          <a:xfrm>
            <a:off x="71438" y="115888"/>
            <a:ext cx="8964612" cy="10096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Overview of Data Analytics Lifecycle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272545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1413"/>
          </a:xfrm>
        </p:spPr>
        <p:txBody>
          <a:bodyPr/>
          <a:lstStyle/>
          <a:p>
            <a:r>
              <a:rPr lang="en-US" altLang="zh-TW" sz="4000" smtClean="0">
                <a:solidFill>
                  <a:srgbClr val="FF0000"/>
                </a:solidFill>
              </a:rPr>
              <a:t>Key Outputs from a </a:t>
            </a:r>
            <a:br>
              <a:rPr lang="en-US" altLang="zh-TW" sz="4000" smtClean="0">
                <a:solidFill>
                  <a:srgbClr val="FF0000"/>
                </a:solidFill>
              </a:rPr>
            </a:br>
            <a:r>
              <a:rPr lang="en-US" altLang="zh-TW" sz="4000" smtClean="0">
                <a:solidFill>
                  <a:srgbClr val="FF0000"/>
                </a:solidFill>
              </a:rPr>
              <a:t>Successful Analytics Project</a:t>
            </a:r>
            <a:endParaRPr lang="zh-TW" altLang="en-US" sz="4000" smtClean="0">
              <a:solidFill>
                <a:srgbClr val="FF0000"/>
              </a:solidFill>
            </a:endParaRPr>
          </a:p>
        </p:txBody>
      </p:sp>
      <p:sp>
        <p:nvSpPr>
          <p:cNvPr id="5529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4E82039-BF2B-4E8D-B0EE-4B5DD8DE7C31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26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212850"/>
            <a:ext cx="78263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5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150383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2000" dirty="0">
                <a:solidFill>
                  <a:srgbClr val="FF0000"/>
                </a:solidFill>
              </a:rPr>
              <a:t>Big Data </a:t>
            </a:r>
            <a:r>
              <a:rPr lang="en-US" altLang="zh-TW" sz="12000" dirty="0" smtClean="0">
                <a:solidFill>
                  <a:srgbClr val="FF0000"/>
                </a:solidFill>
              </a:rPr>
              <a:t>Marketing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325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altLang="zh-TW" sz="6000" dirty="0">
                <a:solidFill>
                  <a:schemeClr val="accent1"/>
                </a:solidFill>
              </a:rPr>
              <a:t>Big Data </a:t>
            </a:r>
            <a:r>
              <a:rPr lang="en-US" altLang="zh-TW" sz="6000" dirty="0" smtClean="0">
                <a:solidFill>
                  <a:schemeClr val="accent1"/>
                </a:solidFill>
              </a:rPr>
              <a:t>Marketing</a:t>
            </a:r>
            <a:endParaRPr lang="zh-TW" altLang="en-US" sz="60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107522" name="Picture 2" descr="5 Great Benefits of Big Data in Marketing i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0" y="1124744"/>
            <a:ext cx="8515580" cy="543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724608" y="6611779"/>
            <a:ext cx="56947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</a:rPr>
              <a:t>Source: https://datafloq.com/read/5-Great-Benefits-Big-Data-Marketing-2016/1802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84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sz="2400" b="0" dirty="0">
                <a:solidFill>
                  <a:schemeClr val="accent1"/>
                </a:solidFill>
              </a:rPr>
              <a:t>Big Data Marketing: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/>
            </a:r>
            <a:br>
              <a:rPr lang="en-US" altLang="zh-TW" sz="2400" b="0" dirty="0" smtClean="0">
                <a:solidFill>
                  <a:schemeClr val="accent1"/>
                </a:solidFill>
              </a:rPr>
            </a:br>
            <a:r>
              <a:rPr lang="en-US" altLang="zh-TW" sz="2400" b="0" dirty="0" smtClean="0">
                <a:solidFill>
                  <a:schemeClr val="accent1"/>
                </a:solidFill>
              </a:rPr>
              <a:t>Engage </a:t>
            </a:r>
            <a:r>
              <a:rPr lang="en-US" altLang="zh-TW" sz="2400" b="0" dirty="0">
                <a:solidFill>
                  <a:schemeClr val="accent1"/>
                </a:solidFill>
              </a:rPr>
              <a:t>Your Customers More Effectively and Drive Value,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/>
            </a:r>
            <a:br>
              <a:rPr lang="en-US" altLang="zh-TW" sz="2400" b="0" dirty="0" smtClean="0">
                <a:solidFill>
                  <a:schemeClr val="accent1"/>
                </a:solidFill>
              </a:rPr>
            </a:br>
            <a:r>
              <a:rPr lang="en-US" altLang="zh-TW" sz="2400" b="0" dirty="0" smtClean="0">
                <a:solidFill>
                  <a:schemeClr val="accent1"/>
                </a:solidFill>
              </a:rPr>
              <a:t>Lisa </a:t>
            </a:r>
            <a:r>
              <a:rPr lang="en-US" altLang="zh-TW" sz="2400" b="0" dirty="0">
                <a:solidFill>
                  <a:schemeClr val="accent1"/>
                </a:solidFill>
              </a:rPr>
              <a:t>Arthur, Wiley, 2013.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09105" y="6639163"/>
            <a:ext cx="5454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https://www.amazon.com/Big-Data-Marketing-Customers-Effectively/dp/1118733894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06" y="1196752"/>
            <a:ext cx="3831080" cy="538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7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zh-Hant" altLang="en-US" sz="2600" dirty="0" smtClean="0"/>
              <a:t>週次 </a:t>
            </a:r>
            <a:r>
              <a:rPr lang="en-US" altLang="zh-Hant" sz="2600" dirty="0" smtClean="0"/>
              <a:t>(Week)    </a:t>
            </a:r>
            <a:r>
              <a:rPr lang="zh-Hant" altLang="en-US" sz="2600" dirty="0" smtClean="0"/>
              <a:t>日期 </a:t>
            </a:r>
            <a:r>
              <a:rPr lang="en-US" altLang="zh-Hant" sz="2600" dirty="0" smtClean="0"/>
              <a:t>(Date)    </a:t>
            </a:r>
            <a:r>
              <a:rPr lang="zh-Hant" altLang="en-US" sz="2600" dirty="0" smtClean="0"/>
              <a:t>內容 </a:t>
            </a:r>
            <a:r>
              <a:rPr lang="en-US" altLang="zh-Hant" sz="2600" dirty="0" smtClean="0"/>
              <a:t>(Subject/Topics)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 smtClean="0">
                <a:solidFill>
                  <a:schemeClr val="accent5">
                    <a:lumMod val="75000"/>
                  </a:schemeClr>
                </a:solidFill>
              </a:rPr>
              <a:t>7   </a:t>
            </a: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2016/10/28   </a:t>
            </a:r>
            <a:r>
              <a:rPr lang="zh-TW" altLang="en-US" sz="2600" dirty="0">
                <a:solidFill>
                  <a:schemeClr val="accent5">
                    <a:lumMod val="75000"/>
                  </a:schemeClr>
                </a:solidFill>
              </a:rPr>
              <a:t>大數據行銷個案分析 </a:t>
            </a: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n-US" altLang="zh-TW" sz="2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2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(</a:t>
            </a: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Case Study on Big Data Marketing I)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/>
              <a:t>8   2016/11/04   </a:t>
            </a:r>
            <a:r>
              <a:rPr lang="zh-TW" altLang="en-US" sz="2600" dirty="0"/>
              <a:t>探索性因素</a:t>
            </a:r>
            <a:r>
              <a:rPr lang="zh-TW" altLang="en-US" sz="2600" dirty="0" smtClean="0"/>
              <a:t>分析 </a:t>
            </a:r>
            <a:r>
              <a:rPr lang="en-US" altLang="zh-TW" sz="2600" dirty="0" smtClean="0"/>
              <a:t>(</a:t>
            </a:r>
            <a:r>
              <a:rPr lang="en-US" altLang="zh-TW" sz="2600" dirty="0"/>
              <a:t>Exploratory Factor Analysis)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/>
              <a:t>9   2016/11/11   </a:t>
            </a:r>
            <a:r>
              <a:rPr lang="zh-TW" altLang="en-US" sz="2600" dirty="0"/>
              <a:t>確認性因素</a:t>
            </a:r>
            <a:r>
              <a:rPr lang="zh-TW" altLang="en-US" sz="2600" dirty="0" smtClean="0"/>
              <a:t>分析 </a:t>
            </a:r>
            <a:r>
              <a:rPr lang="en-US" altLang="zh-TW" sz="2600" dirty="0" smtClean="0"/>
              <a:t>(</a:t>
            </a:r>
            <a:r>
              <a:rPr lang="en-US" altLang="zh-TW" sz="2600" dirty="0"/>
              <a:t>Confirmatory Factor Analysis)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</a:rPr>
              <a:t>10   2016/11/18   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</a:rPr>
              <a:t>期中報告 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</a:rPr>
              <a:t>(Midterm Presentation)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/>
              <a:t>11   2016/11/25   </a:t>
            </a:r>
            <a:r>
              <a:rPr lang="zh-TW" altLang="en-US" sz="2600" dirty="0"/>
              <a:t>社群運算與大數據分析 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/>
              <a:t>                            (</a:t>
            </a:r>
            <a:r>
              <a:rPr lang="en-US" altLang="zh-TW" sz="2600" dirty="0"/>
              <a:t>Social Computing and Big Data Analytics)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/>
              <a:t>12   2016/12/02   </a:t>
            </a:r>
            <a:r>
              <a:rPr lang="zh-TW" altLang="en-US" sz="2600" dirty="0"/>
              <a:t>社會網路分析 </a:t>
            </a:r>
            <a:r>
              <a:rPr lang="en-US" altLang="zh-TW" sz="2600" dirty="0"/>
              <a:t>(Social Network </a:t>
            </a:r>
            <a:r>
              <a:rPr lang="en-US" altLang="zh-TW" sz="2600" dirty="0" smtClean="0"/>
              <a:t>Analysis)</a:t>
            </a:r>
            <a:endParaRPr lang="en-US" altLang="zh-TW" sz="2600" dirty="0"/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pitchFamily="65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F8C4D0-FD01-414D-9B12-783D28C83A6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43608" y="6562997"/>
            <a:ext cx="725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Source: Lisa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Arthur (2013), Big Data Marketing: </a:t>
            </a:r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Engage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Your Customers More Effectively and Drive Value, Wiley.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95536" y="1695017"/>
            <a:ext cx="8333240" cy="1135706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7200" b="1" dirty="0">
                <a:solidFill>
                  <a:srgbClr val="FF0000"/>
                </a:solidFill>
                <a:latin typeface="+mj-lt"/>
              </a:rPr>
              <a:t>Big Data Marketing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95536" y="3789040"/>
            <a:ext cx="8333240" cy="1135706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6500" b="1" dirty="0">
                <a:solidFill>
                  <a:srgbClr val="FF0000"/>
                </a:solidFill>
              </a:rPr>
              <a:t>Data-driven Marketing</a:t>
            </a:r>
            <a:endParaRPr lang="en-US" altLang="zh-TW" sz="65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144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400" b="1" dirty="0" smtClean="0">
                <a:solidFill>
                  <a:srgbClr val="FF0000"/>
                </a:solidFill>
              </a:rPr>
              <a:t>Big </a:t>
            </a:r>
            <a:r>
              <a:rPr lang="en-US" altLang="zh-TW" sz="4400" b="1" dirty="0">
                <a:solidFill>
                  <a:srgbClr val="FF0000"/>
                </a:solidFill>
              </a:rPr>
              <a:t>data marketing </a:t>
            </a:r>
            <a:r>
              <a:rPr lang="en-US" altLang="zh-TW" sz="4400" dirty="0" smtClean="0">
                <a:solidFill>
                  <a:schemeClr val="accent1"/>
                </a:solidFill>
              </a:rPr>
              <a:t/>
            </a:r>
            <a:br>
              <a:rPr lang="en-US" altLang="zh-TW" sz="4400" dirty="0" smtClean="0">
                <a:solidFill>
                  <a:schemeClr val="accent1"/>
                </a:solidFill>
              </a:rPr>
            </a:br>
            <a:r>
              <a:rPr lang="en-US" altLang="zh-TW" sz="4400" dirty="0" smtClean="0">
                <a:solidFill>
                  <a:schemeClr val="accent1"/>
                </a:solidFill>
              </a:rPr>
              <a:t>is </a:t>
            </a:r>
            <a:r>
              <a:rPr lang="en-US" altLang="zh-TW" sz="4400" dirty="0">
                <a:solidFill>
                  <a:schemeClr val="accent1"/>
                </a:solidFill>
              </a:rPr>
              <a:t>the process </a:t>
            </a:r>
            <a:r>
              <a:rPr lang="en-US" altLang="zh-TW" sz="4400" dirty="0" smtClean="0">
                <a:solidFill>
                  <a:schemeClr val="accent1"/>
                </a:solidFill>
              </a:rPr>
              <a:t>of </a:t>
            </a:r>
            <a:br>
              <a:rPr lang="en-US" altLang="zh-TW" sz="4400" dirty="0" smtClean="0">
                <a:solidFill>
                  <a:schemeClr val="accent1"/>
                </a:solidFill>
              </a:rPr>
            </a:b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</a:rPr>
              <a:t>collecting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, analyzing, and executing</a:t>
            </a:r>
            <a:r>
              <a:rPr lang="en-US" altLang="zh-TW" sz="4400" dirty="0">
                <a:solidFill>
                  <a:schemeClr val="accent1"/>
                </a:solidFill>
              </a:rPr>
              <a:t> on the </a:t>
            </a:r>
            <a:r>
              <a:rPr lang="en-US" altLang="zh-TW" sz="4400" dirty="0">
                <a:solidFill>
                  <a:srgbClr val="FF0000"/>
                </a:solidFill>
              </a:rPr>
              <a:t>insights</a:t>
            </a:r>
            <a:r>
              <a:rPr lang="en-US" altLang="zh-TW" sz="4400" dirty="0">
                <a:solidFill>
                  <a:schemeClr val="accent1"/>
                </a:solidFill>
              </a:rPr>
              <a:t> you’ve derived from </a:t>
            </a:r>
            <a:r>
              <a:rPr lang="en-US" altLang="zh-TW" sz="4400" dirty="0" smtClean="0">
                <a:solidFill>
                  <a:srgbClr val="FF0000"/>
                </a:solidFill>
              </a:rPr>
              <a:t>big data </a:t>
            </a:r>
            <a:r>
              <a:rPr lang="en-US" altLang="zh-TW" sz="4400" dirty="0" smtClean="0">
                <a:solidFill>
                  <a:schemeClr val="accent1"/>
                </a:solidFill>
              </a:rPr>
              <a:t>to </a:t>
            </a:r>
            <a:br>
              <a:rPr lang="en-US" altLang="zh-TW" sz="4400" dirty="0" smtClean="0">
                <a:solidFill>
                  <a:schemeClr val="accent1"/>
                </a:solidFill>
              </a:rPr>
            </a:br>
            <a:r>
              <a:rPr lang="en-US" altLang="zh-TW" sz="4400" dirty="0" smtClean="0">
                <a:solidFill>
                  <a:schemeClr val="accent1"/>
                </a:solidFill>
              </a:rPr>
              <a:t>encourage </a:t>
            </a:r>
            <a:r>
              <a:rPr lang="en-US" altLang="zh-TW" sz="4400" dirty="0">
                <a:solidFill>
                  <a:srgbClr val="FF0000"/>
                </a:solidFill>
              </a:rPr>
              <a:t>customer </a:t>
            </a:r>
            <a:r>
              <a:rPr lang="en-US" altLang="zh-TW" sz="4400" dirty="0" smtClean="0">
                <a:solidFill>
                  <a:srgbClr val="FF0000"/>
                </a:solidFill>
              </a:rPr>
              <a:t>engagement</a:t>
            </a:r>
            <a:r>
              <a:rPr lang="en-US" altLang="zh-TW" sz="4400" dirty="0" smtClean="0">
                <a:solidFill>
                  <a:schemeClr val="accent1"/>
                </a:solidFill>
              </a:rPr>
              <a:t> and </a:t>
            </a:r>
            <a:r>
              <a:rPr lang="en-US" altLang="zh-TW" sz="4400" dirty="0">
                <a:solidFill>
                  <a:schemeClr val="accent1"/>
                </a:solidFill>
              </a:rPr>
              <a:t>improve </a:t>
            </a:r>
            <a:r>
              <a:rPr lang="en-US" altLang="zh-TW" sz="4400" dirty="0">
                <a:solidFill>
                  <a:srgbClr val="FF0000"/>
                </a:solidFill>
              </a:rPr>
              <a:t>marketing </a:t>
            </a:r>
            <a:r>
              <a:rPr lang="en-US" altLang="zh-TW" sz="4400" dirty="0" smtClean="0">
                <a:solidFill>
                  <a:srgbClr val="FF0000"/>
                </a:solidFill>
              </a:rPr>
              <a:t>results</a:t>
            </a:r>
            <a:endParaRPr lang="en-US" altLang="zh-TW" sz="44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43608" y="6562997"/>
            <a:ext cx="725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Source: Lisa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Arthur (2013), Big Data Marketing: </a:t>
            </a:r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Engage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Your Customers More Effectively and Drive Value, Wiley.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61053" y="83999"/>
            <a:ext cx="8333240" cy="896729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6000" b="1" dirty="0">
                <a:solidFill>
                  <a:srgbClr val="FF0000"/>
                </a:solidFill>
                <a:latin typeface="+mj-lt"/>
              </a:rPr>
              <a:t>Big Data Marketing</a:t>
            </a:r>
          </a:p>
        </p:txBody>
      </p:sp>
    </p:spTree>
    <p:extLst>
      <p:ext uri="{BB962C8B-B14F-4D97-AF65-F5344CB8AC3E}">
        <p14:creationId xmlns:p14="http://schemas.microsoft.com/office/powerpoint/2010/main" val="880283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sz="2400" b="0" dirty="0">
                <a:solidFill>
                  <a:schemeClr val="accent1"/>
                </a:solidFill>
              </a:rPr>
              <a:t>Creating Value with Big Data Analytics: </a:t>
            </a:r>
            <a:br>
              <a:rPr lang="en-US" altLang="zh-TW" sz="2400" b="0" dirty="0">
                <a:solidFill>
                  <a:schemeClr val="accent1"/>
                </a:solidFill>
              </a:rPr>
            </a:br>
            <a:r>
              <a:rPr lang="en-US" altLang="zh-TW" sz="2400" b="0" dirty="0" smtClean="0">
                <a:solidFill>
                  <a:schemeClr val="accent1"/>
                </a:solidFill>
              </a:rPr>
              <a:t>Making </a:t>
            </a:r>
            <a:r>
              <a:rPr lang="en-US" altLang="zh-TW" sz="2400" b="0" dirty="0">
                <a:solidFill>
                  <a:schemeClr val="accent1"/>
                </a:solidFill>
              </a:rPr>
              <a:t>Smarter Marketing Decisions,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/>
            </a:r>
            <a:br>
              <a:rPr lang="en-US" altLang="zh-TW" sz="2400" b="0" dirty="0" smtClean="0">
                <a:solidFill>
                  <a:schemeClr val="accent1"/>
                </a:solidFill>
              </a:rPr>
            </a:br>
            <a:r>
              <a:rPr lang="en-US" altLang="zh-TW" sz="2400" b="0" dirty="0" smtClean="0">
                <a:solidFill>
                  <a:schemeClr val="accent1"/>
                </a:solidFill>
              </a:rPr>
              <a:t>Peter </a:t>
            </a:r>
            <a:r>
              <a:rPr lang="en-US" altLang="zh-TW" sz="2400" b="0" dirty="0">
                <a:solidFill>
                  <a:schemeClr val="accent1"/>
                </a:solidFill>
              </a:rPr>
              <a:t>C. </a:t>
            </a:r>
            <a:r>
              <a:rPr lang="en-US" altLang="zh-TW" sz="2400" b="0" dirty="0" err="1">
                <a:solidFill>
                  <a:schemeClr val="accent1"/>
                </a:solidFill>
              </a:rPr>
              <a:t>Verhoef</a:t>
            </a:r>
            <a:r>
              <a:rPr lang="en-US" altLang="zh-TW" sz="2400" b="0" dirty="0">
                <a:solidFill>
                  <a:schemeClr val="accent1"/>
                </a:solidFill>
              </a:rPr>
              <a:t> and Edwin </a:t>
            </a:r>
            <a:r>
              <a:rPr lang="en-US" altLang="zh-TW" sz="2400" b="0" dirty="0" err="1">
                <a:solidFill>
                  <a:schemeClr val="accent1"/>
                </a:solidFill>
              </a:rPr>
              <a:t>Kooge</a:t>
            </a:r>
            <a:r>
              <a:rPr lang="en-US" altLang="zh-TW" sz="2400" b="0" dirty="0">
                <a:solidFill>
                  <a:schemeClr val="accent1"/>
                </a:solidFill>
              </a:rPr>
              <a:t>, Routledge, 2016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80" y="1196752"/>
            <a:ext cx="37934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09105" y="6639163"/>
            <a:ext cx="5454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https://www.amazon.com/Creating-Value-Big-Data-Analytics/dp/1138837970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9972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269" y="130622"/>
            <a:ext cx="8229600" cy="77809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Big Data Value Creation Model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13892" y="1915438"/>
            <a:ext cx="1527974" cy="4249866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3892" y="1990581"/>
            <a:ext cx="1527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sz="2400" b="1" dirty="0">
                <a:latin typeface="+mn-lt"/>
                <a:ea typeface="新細明體" pitchFamily="18" charset="-120"/>
              </a:rPr>
            </a:br>
            <a:r>
              <a:rPr lang="en-US" altLang="zh-TW" sz="2400" b="1" dirty="0" smtClean="0">
                <a:latin typeface="+mn-lt"/>
                <a:ea typeface="新細明體" pitchFamily="18" charset="-120"/>
              </a:rPr>
              <a:t>Assets</a:t>
            </a:r>
            <a:endParaRPr lang="zh-TW" altLang="en-US" sz="2400" b="1" dirty="0">
              <a:latin typeface="+mn-lt"/>
              <a:ea typeface="新細明體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83312" y="1915438"/>
            <a:ext cx="1789026" cy="4249866"/>
          </a:xfrm>
          <a:prstGeom prst="roundRect">
            <a:avLst>
              <a:gd name="adj" fmla="val 8383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83312" y="1968301"/>
            <a:ext cx="1796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latin typeface="+mn-lt"/>
              </a:rPr>
              <a:t>Big Data </a:t>
            </a:r>
            <a:br>
              <a:rPr lang="en-US" altLang="zh-TW" sz="2400" b="1" dirty="0">
                <a:latin typeface="+mn-lt"/>
              </a:rPr>
            </a:br>
            <a:r>
              <a:rPr lang="en-US" altLang="zh-TW" sz="2400" b="1" dirty="0">
                <a:latin typeface="+mn-lt"/>
              </a:rPr>
              <a:t>C</a:t>
            </a:r>
            <a:r>
              <a:rPr lang="en-US" altLang="zh-TW" sz="2400" b="1" dirty="0" smtClean="0">
                <a:latin typeface="+mn-lt"/>
              </a:rPr>
              <a:t>apabilities</a:t>
            </a:r>
            <a:endParaRPr lang="zh-TW" altLang="en-US" sz="2400" b="1" dirty="0">
              <a:latin typeface="+mn-lt"/>
            </a:endParaRPr>
          </a:p>
        </p:txBody>
      </p:sp>
      <p:cxnSp>
        <p:nvCxnSpPr>
          <p:cNvPr id="10" name="Straight Arrow Connector 32"/>
          <p:cNvCxnSpPr>
            <a:cxnSpLocks noChangeShapeType="1"/>
            <a:stCxn id="6" idx="3"/>
            <a:endCxn id="8" idx="1"/>
          </p:cNvCxnSpPr>
          <p:nvPr/>
        </p:nvCxnSpPr>
        <p:spPr bwMode="auto">
          <a:xfrm>
            <a:off x="1741866" y="4040371"/>
            <a:ext cx="24144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圓角矩形 13"/>
          <p:cNvSpPr/>
          <p:nvPr/>
        </p:nvSpPr>
        <p:spPr>
          <a:xfrm>
            <a:off x="3995936" y="1915438"/>
            <a:ext cx="3257005" cy="4249866"/>
          </a:xfrm>
          <a:prstGeom prst="roundRect">
            <a:avLst>
              <a:gd name="adj" fmla="val 838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95936" y="1958110"/>
            <a:ext cx="325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Big Data </a:t>
            </a:r>
            <a:r>
              <a:rPr lang="en-US" altLang="zh-TW" sz="2400" b="1" dirty="0" smtClean="0">
                <a:solidFill>
                  <a:srgbClr val="FF0000"/>
                </a:solidFill>
                <a:latin typeface="+mn-lt"/>
                <a:ea typeface="新細明體" pitchFamily="18" charset="-120"/>
              </a:rPr>
              <a:t>Analytics</a:t>
            </a:r>
            <a:endParaRPr lang="zh-TW" altLang="en-US" sz="2400" b="1" dirty="0">
              <a:solidFill>
                <a:srgbClr val="FF0000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18413" y="876536"/>
            <a:ext cx="6107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chemeClr val="accent1"/>
                </a:solidFill>
              </a:rPr>
              <a:t>Creating Value with Big Data Analytics: </a:t>
            </a:r>
            <a:br>
              <a:rPr lang="en-US" altLang="zh-TW" sz="2400" dirty="0">
                <a:solidFill>
                  <a:schemeClr val="accent1"/>
                </a:solidFill>
              </a:rPr>
            </a:br>
            <a:r>
              <a:rPr lang="en-US" altLang="zh-TW" sz="2400" dirty="0">
                <a:solidFill>
                  <a:schemeClr val="accent1"/>
                </a:solidFill>
              </a:rPr>
              <a:t>Making Smarter Marketing Decisions</a:t>
            </a:r>
            <a:endParaRPr lang="zh-TW" altLang="en-US" sz="2400" dirty="0"/>
          </a:p>
        </p:txBody>
      </p:sp>
      <p:sp>
        <p:nvSpPr>
          <p:cNvPr id="17" name="圓角矩形 16"/>
          <p:cNvSpPr/>
          <p:nvPr/>
        </p:nvSpPr>
        <p:spPr>
          <a:xfrm>
            <a:off x="7469510" y="1915438"/>
            <a:ext cx="1494978" cy="4249866"/>
          </a:xfrm>
          <a:prstGeom prst="roundRect">
            <a:avLst>
              <a:gd name="adj" fmla="val 8383"/>
            </a:avLst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69510" y="1933976"/>
            <a:ext cx="1494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+mn-lt"/>
              </a:rPr>
              <a:t>Big Data </a:t>
            </a:r>
            <a:br>
              <a:rPr lang="en-US" altLang="zh-TW" sz="2400" b="1" dirty="0">
                <a:solidFill>
                  <a:srgbClr val="FF0000"/>
                </a:solidFill>
                <a:latin typeface="+mn-lt"/>
              </a:rPr>
            </a:br>
            <a:r>
              <a:rPr lang="en-US" altLang="zh-TW" sz="2400" b="1" dirty="0" smtClean="0">
                <a:solidFill>
                  <a:srgbClr val="FF0000"/>
                </a:solidFill>
                <a:latin typeface="+mn-lt"/>
              </a:rPr>
              <a:t>Value</a:t>
            </a:r>
            <a:endParaRPr lang="zh-TW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7620582" y="2779188"/>
            <a:ext cx="1192834" cy="1135706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rgbClr val="FF0000"/>
                </a:solidFill>
              </a:rPr>
              <a:t>Value to the firm</a:t>
            </a:r>
            <a:endParaRPr lang="en-US" altLang="zh-TW" sz="2000" b="1" dirty="0">
              <a:solidFill>
                <a:srgbClr val="FF0000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620582" y="4221088"/>
            <a:ext cx="1192834" cy="1135706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rgbClr val="FF0000"/>
                </a:solidFill>
              </a:rPr>
              <a:t>Value to the customer</a:t>
            </a:r>
            <a:endParaRPr lang="en-US" altLang="zh-TW" sz="2000" b="1" dirty="0">
              <a:solidFill>
                <a:srgbClr val="FF0000"/>
              </a:solidFill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051720" y="4972532"/>
            <a:ext cx="720080" cy="472692"/>
          </a:xfrm>
          <a:prstGeom prst="roundRect">
            <a:avLst>
              <a:gd name="adj" fmla="val 11658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</a:rPr>
              <a:t>process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119600" y="2876465"/>
            <a:ext cx="1192834" cy="1135706"/>
          </a:xfrm>
          <a:prstGeom prst="roundRect">
            <a:avLst>
              <a:gd name="adj" fmla="val 11658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Insights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119599" y="4318365"/>
            <a:ext cx="1192834" cy="1135706"/>
          </a:xfrm>
          <a:prstGeom prst="roundRect">
            <a:avLst>
              <a:gd name="adj" fmla="val 11658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Models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5770213" y="2722582"/>
            <a:ext cx="1319602" cy="721736"/>
          </a:xfrm>
          <a:prstGeom prst="roundRect">
            <a:avLst>
              <a:gd name="adj" fmla="val 11658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</a:rPr>
              <a:t>Decision support</a:t>
            </a: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5767748" y="3717032"/>
            <a:ext cx="1322067" cy="721736"/>
          </a:xfrm>
          <a:prstGeom prst="roundRect">
            <a:avLst>
              <a:gd name="adj" fmla="val 11658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</a:rPr>
              <a:t>Actions/ campaigns</a:t>
            </a: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5770213" y="4652308"/>
            <a:ext cx="1322067" cy="1152956"/>
          </a:xfrm>
          <a:prstGeom prst="roundRect">
            <a:avLst>
              <a:gd name="adj" fmla="val 11658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</a:rPr>
              <a:t>Information based products/ solutions</a:t>
            </a: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83509" y="5228786"/>
            <a:ext cx="596712" cy="5967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+mj-lt"/>
              </a:rPr>
              <a:t>Data</a:t>
            </a:r>
            <a:endParaRPr lang="zh-TW" alt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507827" y="4788941"/>
            <a:ext cx="596712" cy="5967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+mj-lt"/>
              </a:rPr>
              <a:t>Data</a:t>
            </a:r>
            <a:endParaRPr lang="zh-TW" alt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968320" y="4353952"/>
            <a:ext cx="596712" cy="5967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+mj-lt"/>
              </a:rPr>
              <a:t>Data</a:t>
            </a:r>
            <a:endParaRPr lang="zh-TW" alt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382723" y="3481188"/>
            <a:ext cx="596712" cy="5967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+mj-lt"/>
              </a:rPr>
              <a:t>Data</a:t>
            </a:r>
            <a:endParaRPr lang="zh-TW" alt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925993" y="3476454"/>
            <a:ext cx="596712" cy="5967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+mj-lt"/>
              </a:rPr>
              <a:t>Data</a:t>
            </a:r>
            <a:endParaRPr lang="zh-TW" alt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681079" y="2881003"/>
            <a:ext cx="563315" cy="5633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+mj-lt"/>
              </a:rPr>
              <a:t>Data</a:t>
            </a:r>
            <a:endParaRPr lang="zh-TW" alt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503949" y="3969461"/>
            <a:ext cx="755683" cy="7556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  <a:latin typeface="+mj-lt"/>
              </a:rPr>
              <a:t>Data</a:t>
            </a:r>
            <a:endParaRPr lang="zh-TW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809923" y="4972532"/>
            <a:ext cx="897981" cy="472692"/>
          </a:xfrm>
          <a:prstGeom prst="roundRect">
            <a:avLst>
              <a:gd name="adj" fmla="val 11658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200" dirty="0" smtClean="0">
                <a:solidFill>
                  <a:schemeClr val="tx1"/>
                </a:solidFill>
              </a:rPr>
              <a:t>Organization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2116154" y="2924944"/>
            <a:ext cx="720080" cy="472692"/>
          </a:xfrm>
          <a:prstGeom prst="roundRect">
            <a:avLst>
              <a:gd name="adj" fmla="val 11658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</a:rPr>
              <a:t>People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2999743" y="2937024"/>
            <a:ext cx="720080" cy="472692"/>
          </a:xfrm>
          <a:prstGeom prst="roundRect">
            <a:avLst>
              <a:gd name="adj" fmla="val 11658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</a:rPr>
              <a:t>Systems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2385916" y="3660279"/>
            <a:ext cx="992030" cy="9920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  <a:latin typeface="+mj-lt"/>
              </a:rPr>
              <a:t>Data</a:t>
            </a:r>
            <a:endParaRPr lang="zh-TW" alt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2" name="直線接點 51"/>
          <p:cNvCxnSpPr>
            <a:stCxn id="43" idx="2"/>
            <a:endCxn id="45" idx="1"/>
          </p:cNvCxnSpPr>
          <p:nvPr/>
        </p:nvCxnSpPr>
        <p:spPr>
          <a:xfrm>
            <a:off x="2476194" y="3397636"/>
            <a:ext cx="55001" cy="4079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44" idx="2"/>
            <a:endCxn id="45" idx="7"/>
          </p:cNvCxnSpPr>
          <p:nvPr/>
        </p:nvCxnSpPr>
        <p:spPr>
          <a:xfrm flipH="1">
            <a:off x="3232667" y="3409716"/>
            <a:ext cx="127116" cy="395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41" idx="0"/>
            <a:endCxn id="45" idx="5"/>
          </p:cNvCxnSpPr>
          <p:nvPr/>
        </p:nvCxnSpPr>
        <p:spPr>
          <a:xfrm flipH="1" flipV="1">
            <a:off x="3232667" y="4507030"/>
            <a:ext cx="26247" cy="4655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22" idx="0"/>
            <a:endCxn id="45" idx="3"/>
          </p:cNvCxnSpPr>
          <p:nvPr/>
        </p:nvCxnSpPr>
        <p:spPr>
          <a:xfrm flipV="1">
            <a:off x="2411760" y="4507030"/>
            <a:ext cx="119435" cy="4655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32"/>
          <p:cNvCxnSpPr>
            <a:cxnSpLocks noChangeShapeType="1"/>
            <a:stCxn id="8" idx="3"/>
            <a:endCxn id="14" idx="1"/>
          </p:cNvCxnSpPr>
          <p:nvPr/>
        </p:nvCxnSpPr>
        <p:spPr bwMode="auto">
          <a:xfrm>
            <a:off x="3772338" y="4040371"/>
            <a:ext cx="22359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Arrow Connector 32"/>
          <p:cNvCxnSpPr>
            <a:cxnSpLocks noChangeShapeType="1"/>
            <a:stCxn id="14" idx="3"/>
            <a:endCxn id="17" idx="1"/>
          </p:cNvCxnSpPr>
          <p:nvPr/>
        </p:nvCxnSpPr>
        <p:spPr bwMode="auto">
          <a:xfrm>
            <a:off x="7252941" y="4040371"/>
            <a:ext cx="21656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等腰三角形 76"/>
          <p:cNvSpPr/>
          <p:nvPr/>
        </p:nvSpPr>
        <p:spPr>
          <a:xfrm rot="5400000">
            <a:off x="4273851" y="4049343"/>
            <a:ext cx="2517046" cy="292409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656942" y="6590842"/>
            <a:ext cx="78034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Source: Peter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Verhoef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and Edwin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Kooge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(2016),</a:t>
            </a:r>
            <a:r>
              <a:rPr lang="zh-TW" altLang="en-US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Creating Value with Big Data Analytics: Making Smarter Marketing Decisions, Routledge</a:t>
            </a:r>
          </a:p>
        </p:txBody>
      </p:sp>
    </p:spTree>
    <p:extLst>
      <p:ext uri="{BB962C8B-B14F-4D97-AF65-F5344CB8AC3E}">
        <p14:creationId xmlns:p14="http://schemas.microsoft.com/office/powerpoint/2010/main" val="4194078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sz="2400" b="0" dirty="0">
                <a:solidFill>
                  <a:schemeClr val="accent1"/>
                </a:solidFill>
              </a:rPr>
              <a:t>Predictive Marketing: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>Easy </a:t>
            </a:r>
            <a:r>
              <a:rPr lang="en-US" altLang="zh-TW" sz="2400" b="0" dirty="0">
                <a:solidFill>
                  <a:schemeClr val="accent1"/>
                </a:solidFill>
              </a:rPr>
              <a:t>Ways Every Marketer Can Use Customer Analytics and Big Data,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/>
            </a:r>
            <a:br>
              <a:rPr lang="en-US" altLang="zh-TW" sz="2400" b="0" dirty="0" smtClean="0">
                <a:solidFill>
                  <a:schemeClr val="accent1"/>
                </a:solidFill>
              </a:rPr>
            </a:br>
            <a:r>
              <a:rPr lang="en-US" altLang="zh-TW" sz="2400" b="0" dirty="0" smtClean="0">
                <a:solidFill>
                  <a:schemeClr val="accent1"/>
                </a:solidFill>
              </a:rPr>
              <a:t>Omer </a:t>
            </a:r>
            <a:r>
              <a:rPr lang="en-US" altLang="zh-TW" sz="2400" b="0" dirty="0" err="1">
                <a:solidFill>
                  <a:schemeClr val="accent1"/>
                </a:solidFill>
              </a:rPr>
              <a:t>Artun</a:t>
            </a:r>
            <a:r>
              <a:rPr lang="en-US" altLang="zh-TW" sz="2400" b="0" dirty="0">
                <a:solidFill>
                  <a:schemeClr val="accent1"/>
                </a:solidFill>
              </a:rPr>
              <a:t> and Dominique Levin, Wiley, 2015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52036" y="6639163"/>
            <a:ext cx="6839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https://www.amazon.com/Predictive-Marketing-Marketer-Customer-Analytics/dp/1119037360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47" y="1237150"/>
            <a:ext cx="3921707" cy="52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79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sz="2400" b="0" dirty="0">
                <a:solidFill>
                  <a:schemeClr val="accent1"/>
                </a:solidFill>
              </a:rPr>
              <a:t>Predictive Marketing: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>Easy </a:t>
            </a:r>
            <a:r>
              <a:rPr lang="en-US" altLang="zh-TW" sz="2400" b="0" dirty="0">
                <a:solidFill>
                  <a:schemeClr val="accent1"/>
                </a:solidFill>
              </a:rPr>
              <a:t>Ways Every Marketer Can Use Customer Analytics and Big Data,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/>
            </a:r>
            <a:br>
              <a:rPr lang="en-US" altLang="zh-TW" sz="2400" b="0" dirty="0" smtClean="0">
                <a:solidFill>
                  <a:schemeClr val="accent1"/>
                </a:solidFill>
              </a:rPr>
            </a:br>
            <a:r>
              <a:rPr lang="en-US" altLang="zh-TW" sz="2400" b="0" dirty="0" smtClean="0">
                <a:solidFill>
                  <a:schemeClr val="accent1"/>
                </a:solidFill>
              </a:rPr>
              <a:t>Omer </a:t>
            </a:r>
            <a:r>
              <a:rPr lang="en-US" altLang="zh-TW" sz="2400" b="0" dirty="0" err="1">
                <a:solidFill>
                  <a:schemeClr val="accent1"/>
                </a:solidFill>
              </a:rPr>
              <a:t>Artun</a:t>
            </a:r>
            <a:r>
              <a:rPr lang="en-US" altLang="zh-TW" sz="2400" b="0" dirty="0">
                <a:solidFill>
                  <a:schemeClr val="accent1"/>
                </a:solidFill>
              </a:rPr>
              <a:t> and Dominique Levin, Wiley, 2015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52036" y="6639163"/>
            <a:ext cx="6839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https://www.amazon.com/Digital-Marketing-Analytics-Consumer-Biz-Tech/dp/0789750309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93115"/>
            <a:ext cx="37147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94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46DE78-E6D7-43CE-B558-B42462DE050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4556125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331913" y="6630988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3"/>
              </a:rPr>
              <a:t>http://www.amazon.com/Analyzing-Social-Web-Jennifer-Golbeck/dp/0124055311</a:t>
            </a:r>
            <a:endParaRPr lang="en-US" altLang="zh-TW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44463" y="231775"/>
            <a:ext cx="896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ea typeface="標楷體" pitchFamily="65" charset="-120"/>
              </a:rPr>
              <a:t>Jennifer Golbeck (2013), </a:t>
            </a:r>
            <a:r>
              <a:rPr lang="en-US" altLang="zh-TW" sz="2400" b="1">
                <a:solidFill>
                  <a:schemeClr val="accent1"/>
                </a:solidFill>
                <a:ea typeface="標楷體" pitchFamily="65" charset="-120"/>
              </a:rPr>
              <a:t>Analyzing the Social Web</a:t>
            </a:r>
            <a:r>
              <a:rPr lang="en-US" altLang="zh-TW" sz="2400">
                <a:solidFill>
                  <a:schemeClr val="accent1"/>
                </a:solidFill>
                <a:ea typeface="標楷體" pitchFamily="65" charset="-120"/>
              </a:rPr>
              <a:t>, Morgan Kaufmann</a:t>
            </a:r>
            <a:endParaRPr lang="en-US" altLang="zh-TW" sz="2400">
              <a:solidFill>
                <a:schemeClr val="accent1"/>
              </a:solidFill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1284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2000" dirty="0" smtClean="0">
                <a:solidFill>
                  <a:srgbClr val="FF0000"/>
                </a:solidFill>
              </a:rPr>
              <a:t>Marketing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930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9600" b="1" smtClean="0">
                <a:solidFill>
                  <a:schemeClr val="accent1"/>
                </a:solidFill>
              </a:rPr>
              <a:t>“</a:t>
            </a:r>
            <a:r>
              <a:rPr lang="en-US" altLang="zh-TW" sz="9600" b="1" smtClean="0">
                <a:solidFill>
                  <a:schemeClr val="accent1"/>
                </a:solidFill>
              </a:rPr>
              <a:t>Meeting</a:t>
            </a:r>
            <a:r>
              <a:rPr lang="en-US" altLang="zh-TW" sz="9600" b="1" smtClean="0"/>
              <a:t> </a:t>
            </a:r>
            <a:br>
              <a:rPr lang="en-US" altLang="zh-TW" sz="9600" b="1" smtClean="0"/>
            </a:br>
            <a:r>
              <a:rPr lang="en-US" altLang="zh-TW" sz="9600" b="1" smtClean="0">
                <a:solidFill>
                  <a:srgbClr val="FF0000"/>
                </a:solidFill>
              </a:rPr>
              <a:t>needs</a:t>
            </a:r>
            <a:r>
              <a:rPr lang="en-US" altLang="zh-TW" sz="9600" b="1" smtClean="0"/>
              <a:t> </a:t>
            </a:r>
            <a:r>
              <a:rPr lang="en-US" altLang="zh-TW" sz="9600" b="1" smtClean="0">
                <a:solidFill>
                  <a:srgbClr val="4F81BD"/>
                </a:solidFill>
              </a:rPr>
              <a:t>profitably</a:t>
            </a:r>
            <a:r>
              <a:rPr lang="en-US" altLang="en-US" sz="9600" b="1" smtClean="0">
                <a:solidFill>
                  <a:srgbClr val="4F81BD"/>
                </a:solidFill>
              </a:rPr>
              <a:t>”</a:t>
            </a:r>
            <a:endParaRPr lang="en-US" altLang="zh-TW" sz="9600" b="1" smtClean="0">
              <a:solidFill>
                <a:srgbClr val="4F81BD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8AC87D-D0FA-490B-9E25-5BB51C7E004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722281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z="7200" smtClean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815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 sz="7200" smtClean="0">
                <a:solidFill>
                  <a:srgbClr val="4F81BD"/>
                </a:solidFill>
              </a:rPr>
              <a:t>the sum of the </a:t>
            </a:r>
            <a:br>
              <a:rPr lang="en-US" altLang="zh-TW" sz="7200" smtClean="0">
                <a:solidFill>
                  <a:srgbClr val="4F81BD"/>
                </a:solidFill>
              </a:rPr>
            </a:br>
            <a:r>
              <a:rPr lang="en-US" altLang="zh-TW" sz="7200" smtClean="0">
                <a:solidFill>
                  <a:srgbClr val="4F81BD"/>
                </a:solidFill>
              </a:rPr>
              <a:t>tangible and intangible </a:t>
            </a:r>
            <a:br>
              <a:rPr lang="en-US" altLang="zh-TW" sz="7200" smtClean="0">
                <a:solidFill>
                  <a:srgbClr val="4F81BD"/>
                </a:solidFill>
              </a:rPr>
            </a:br>
            <a:r>
              <a:rPr lang="en-US" altLang="zh-TW" sz="7200" smtClean="0">
                <a:solidFill>
                  <a:srgbClr val="FF0000"/>
                </a:solidFill>
              </a:rPr>
              <a:t>benefits and costs</a:t>
            </a:r>
          </a:p>
          <a:p>
            <a:pPr marL="0" indent="0" algn="ctr">
              <a:buFont typeface="Arial" charset="0"/>
              <a:buNone/>
            </a:pPr>
            <a:endParaRPr lang="en-US" altLang="zh-TW" sz="7200" smtClean="0">
              <a:solidFill>
                <a:srgbClr val="4F81BD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3D12B1-E63F-430F-8793-F4E624748DC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422609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zh-Hant" altLang="en-US" sz="2600" dirty="0" smtClean="0"/>
              <a:t>週次 </a:t>
            </a:r>
            <a:r>
              <a:rPr lang="en-US" altLang="zh-Hant" sz="2600" dirty="0" smtClean="0"/>
              <a:t>(Week)    </a:t>
            </a:r>
            <a:r>
              <a:rPr lang="zh-Hant" altLang="en-US" sz="2600" dirty="0" smtClean="0"/>
              <a:t>日期 </a:t>
            </a:r>
            <a:r>
              <a:rPr lang="en-US" altLang="zh-Hant" sz="2600" dirty="0" smtClean="0"/>
              <a:t>(Date)    </a:t>
            </a:r>
            <a:r>
              <a:rPr lang="zh-Hant" altLang="en-US" sz="2600" dirty="0" smtClean="0"/>
              <a:t>內容 </a:t>
            </a:r>
            <a:r>
              <a:rPr lang="en-US" altLang="zh-Hant" sz="2600" dirty="0" smtClean="0"/>
              <a:t>(Subject/Topics)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13   2016/12/09   </a:t>
            </a:r>
            <a:r>
              <a:rPr lang="zh-TW" altLang="en-US" sz="2600" dirty="0">
                <a:solidFill>
                  <a:schemeClr val="accent5">
                    <a:lumMod val="75000"/>
                  </a:schemeClr>
                </a:solidFill>
              </a:rPr>
              <a:t>大數據行銷個案分析 </a:t>
            </a: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r>
              <a:rPr lang="en-US" altLang="zh-TW" sz="2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2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(</a:t>
            </a: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Case Study on Big Data Marketing II)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/>
              <a:t>14   2016/12/16   </a:t>
            </a:r>
            <a:r>
              <a:rPr lang="zh-TW" altLang="en-US" sz="2600" dirty="0"/>
              <a:t>社會網絡分析量測與實務 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/>
              <a:t>                           </a:t>
            </a:r>
            <a:r>
              <a:rPr lang="en-US" altLang="zh-TW" sz="2100" dirty="0" smtClean="0"/>
              <a:t>(</a:t>
            </a:r>
            <a:r>
              <a:rPr lang="en-US" altLang="zh-TW" sz="2100" dirty="0"/>
              <a:t>Measurements and Practices of Social Network Analysis)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/>
              <a:t>15   2016/12/23   </a:t>
            </a:r>
            <a:r>
              <a:rPr lang="zh-TW" altLang="en-US" sz="2600" dirty="0"/>
              <a:t>大數據情感分析 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/>
              <a:t>                           (</a:t>
            </a:r>
            <a:r>
              <a:rPr lang="en-US" altLang="zh-TW" sz="2600" dirty="0"/>
              <a:t>Big Data Sentiment Analysis)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/>
              <a:t>16   2016/12/30   </a:t>
            </a:r>
            <a:r>
              <a:rPr lang="zh-TW" altLang="en-US" sz="2600" dirty="0"/>
              <a:t>金融科技行銷研究 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/>
              <a:t>                           (</a:t>
            </a:r>
            <a:r>
              <a:rPr lang="en-US" altLang="zh-TW" sz="2600" dirty="0" err="1"/>
              <a:t>FinTech</a:t>
            </a:r>
            <a:r>
              <a:rPr lang="en-US" altLang="zh-TW" sz="2600" dirty="0"/>
              <a:t> Marketing Research)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</a:rPr>
              <a:t>17   2017/01/06   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</a:rPr>
              <a:t>期末報告 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</a:rPr>
              <a:t>I (Term Project Presentation I)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600" dirty="0" smtClean="0">
                <a:solidFill>
                  <a:schemeClr val="accent6">
                    <a:lumMod val="50000"/>
                  </a:schemeClr>
                </a:solidFill>
              </a:rPr>
              <a:t>18   2017/01/13   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</a:rPr>
              <a:t>期末報告 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</a:rPr>
              <a:t>II (Term Project Presentation II) </a:t>
            </a:r>
            <a:endParaRPr lang="en-US" altLang="zh-TW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400" dirty="0"/>
          </a:p>
        </p:txBody>
      </p:sp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pitchFamily="65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511091-A5C7-48B1-B326-9439DD4A529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635000"/>
          </a:xfrm>
        </p:spPr>
        <p:txBody>
          <a:bodyPr/>
          <a:lstStyle/>
          <a:p>
            <a:r>
              <a:rPr lang="en-US" altLang="zh-TW" sz="7200" smtClean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E0B676-4CB2-4E49-890E-DBFDB8E2264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>
            <a:off x="3779838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Elbow Connector 8"/>
          <p:cNvCxnSpPr>
            <a:cxnSpLocks noChangeShapeType="1"/>
          </p:cNvCxnSpPr>
          <p:nvPr/>
        </p:nvCxnSpPr>
        <p:spPr bwMode="auto">
          <a:xfrm flipV="1">
            <a:off x="3779838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553179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92163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Customer Value Triad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4213" y="836613"/>
            <a:ext cx="8229600" cy="11525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</a:rPr>
              <a:t>Quality, Service, and Price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(qsp)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A965C1-CADF-488D-923A-0B369BF740C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Isosceles Triangle 2"/>
          <p:cNvSpPr>
            <a:spLocks noChangeArrowheads="1"/>
          </p:cNvSpPr>
          <p:nvPr/>
        </p:nvSpPr>
        <p:spPr bwMode="auto">
          <a:xfrm>
            <a:off x="2895600" y="2997200"/>
            <a:ext cx="3529013" cy="2519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903663" y="2349500"/>
            <a:ext cx="173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pitchFamily="65" charset="-120"/>
              </a:rPr>
              <a:t>Quality</a:t>
            </a:r>
            <a:endParaRPr lang="en-US" altLang="zh-TW" sz="4000" b="1">
              <a:solidFill>
                <a:schemeClr val="tx2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1887538" y="5516563"/>
            <a:ext cx="170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pitchFamily="65" charset="-120"/>
              </a:rPr>
              <a:t>Service</a:t>
            </a:r>
            <a:endParaRPr lang="en-US" altLang="zh-TW" sz="4000" b="1">
              <a:solidFill>
                <a:schemeClr val="tx2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064250" y="5516563"/>
            <a:ext cx="123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pitchFamily="65" charset="-120"/>
              </a:rPr>
              <a:t>Price</a:t>
            </a:r>
            <a:endParaRPr lang="en-US" altLang="zh-TW" sz="4000" b="1">
              <a:solidFill>
                <a:schemeClr val="tx2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297997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Value and Satisfaction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Marketing</a:t>
            </a:r>
          </a:p>
          <a:p>
            <a:pPr lvl="1"/>
            <a:r>
              <a:rPr lang="en-US" altLang="zh-TW" smtClean="0"/>
              <a:t>identification, creation, communication, delivery, and monitoring of </a:t>
            </a:r>
            <a:r>
              <a:rPr lang="en-US" altLang="zh-TW" smtClean="0">
                <a:solidFill>
                  <a:srgbClr val="FF0000"/>
                </a:solidFill>
              </a:rPr>
              <a:t>customer value</a:t>
            </a:r>
            <a:r>
              <a:rPr lang="en-US" altLang="zh-TW" smtClean="0"/>
              <a:t>.</a:t>
            </a:r>
          </a:p>
          <a:p>
            <a:r>
              <a:rPr lang="en-US" altLang="zh-TW" smtClean="0"/>
              <a:t>Satisfaction</a:t>
            </a:r>
          </a:p>
          <a:p>
            <a:pPr lvl="1"/>
            <a:r>
              <a:rPr lang="en-US" altLang="zh-TW" smtClean="0"/>
              <a:t>a person</a:t>
            </a:r>
            <a:r>
              <a:rPr lang="en-US" altLang="en-US" smtClean="0"/>
              <a:t>’</a:t>
            </a:r>
            <a:r>
              <a:rPr lang="en-US" altLang="zh-TW" smtClean="0"/>
              <a:t>s judgment of a product</a:t>
            </a:r>
            <a:r>
              <a:rPr lang="en-US" altLang="en-US" smtClean="0"/>
              <a:t>’</a:t>
            </a:r>
            <a:r>
              <a:rPr lang="en-US" altLang="zh-TW" smtClean="0"/>
              <a:t>s 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perceived performance 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in relationship to </a:t>
            </a:r>
            <a:br>
              <a:rPr lang="en-US" altLang="zh-TW" smtClean="0"/>
            </a:br>
            <a:r>
              <a:rPr lang="en-US" altLang="zh-TW" smtClean="0">
                <a:solidFill>
                  <a:srgbClr val="984807"/>
                </a:solidFill>
              </a:rPr>
              <a:t>expectations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E9F5D2-AA7E-4AC3-A985-F6FB7199B0C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1061812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7200" smtClean="0"/>
              <a:t>Building </a:t>
            </a:r>
            <a:br>
              <a:rPr lang="en-US" altLang="zh-TW" sz="7200" smtClean="0"/>
            </a:br>
            <a:r>
              <a:rPr lang="en-US" altLang="zh-TW" sz="7200" smtClean="0">
                <a:solidFill>
                  <a:srgbClr val="FF0000"/>
                </a:solidFill>
              </a:rPr>
              <a:t>Customer Value</a:t>
            </a:r>
            <a:r>
              <a:rPr lang="en-US" altLang="zh-TW" sz="7200" smtClean="0"/>
              <a:t>,</a:t>
            </a:r>
            <a:br>
              <a:rPr lang="en-US" altLang="zh-TW" sz="7200" smtClean="0"/>
            </a:br>
            <a:r>
              <a:rPr lang="en-US" altLang="zh-TW" sz="7200" smtClean="0"/>
              <a:t>Satisfaction, </a:t>
            </a:r>
            <a:br>
              <a:rPr lang="en-US" altLang="zh-TW" sz="7200" smtClean="0"/>
            </a:br>
            <a:r>
              <a:rPr lang="en-US" altLang="zh-TW" sz="7200" smtClean="0"/>
              <a:t>and </a:t>
            </a:r>
            <a:br>
              <a:rPr lang="en-US" altLang="zh-TW" sz="7200" smtClean="0"/>
            </a:br>
            <a:r>
              <a:rPr lang="en-US" altLang="zh-TW" sz="7200" smtClean="0"/>
              <a:t>Loyalty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EF821C-2C20-4D69-9A64-4A3D7D2A5C2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550083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0BF92F-66BA-4086-8098-06D73D4C98F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1944687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67468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Customer Perceived 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1966650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6746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Customer Perceived Value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00294C-03E3-4EE0-90E0-719C7DE2C62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1679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Product benefit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676845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Services benefit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2336898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Personnel benefit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99695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Image benefit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18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18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386116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Monetary cost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4521221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Time cost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5181274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Energy cost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584132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Psychological cost</a:t>
            </a:r>
          </a:p>
        </p:txBody>
      </p:sp>
      <p:cxnSp>
        <p:nvCxnSpPr>
          <p:cNvPr id="6" name="Elbow Connector 5"/>
          <p:cNvCxnSpPr>
            <a:cxnSpLocks noChangeShapeType="1"/>
          </p:cNvCxnSpPr>
          <p:nvPr/>
        </p:nvCxnSpPr>
        <p:spPr bwMode="auto">
          <a:xfrm>
            <a:off x="2627313" y="1287463"/>
            <a:ext cx="865187" cy="9890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lbow Connector 22"/>
          <p:cNvCxnSpPr>
            <a:cxnSpLocks noChangeShapeType="1"/>
          </p:cNvCxnSpPr>
          <p:nvPr/>
        </p:nvCxnSpPr>
        <p:spPr bwMode="auto">
          <a:xfrm>
            <a:off x="2627313" y="41306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23"/>
          <p:cNvCxnSpPr>
            <a:cxnSpLocks noChangeShapeType="1"/>
          </p:cNvCxnSpPr>
          <p:nvPr/>
        </p:nvCxnSpPr>
        <p:spPr bwMode="auto">
          <a:xfrm>
            <a:off x="2627313" y="1946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>
            <a:off x="2627313" y="47910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37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Elbow Connector 38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lbow Connector 51"/>
          <p:cNvCxnSpPr>
            <a:cxnSpLocks noChangeShapeType="1"/>
          </p:cNvCxnSpPr>
          <p:nvPr/>
        </p:nvCxnSpPr>
        <p:spPr bwMode="auto">
          <a:xfrm>
            <a:off x="5580063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/>
          <p:cNvCxnSpPr>
            <a:cxnSpLocks noChangeShapeType="1"/>
          </p:cNvCxnSpPr>
          <p:nvPr/>
        </p:nvCxnSpPr>
        <p:spPr bwMode="auto">
          <a:xfrm flipV="1">
            <a:off x="5580063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1766851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Satisfaction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mtClean="0"/>
              <a:t>“</a:t>
            </a:r>
            <a:r>
              <a:rPr lang="en-US" altLang="zh-TW" smtClean="0"/>
              <a:t>a person</a:t>
            </a:r>
            <a:r>
              <a:rPr lang="en-US" altLang="en-US" smtClean="0"/>
              <a:t>’</a:t>
            </a:r>
            <a:r>
              <a:rPr lang="en-US" altLang="zh-TW" smtClean="0"/>
              <a:t>s </a:t>
            </a:r>
            <a:r>
              <a:rPr lang="en-US" altLang="zh-TW" smtClean="0">
                <a:solidFill>
                  <a:srgbClr val="FF0000"/>
                </a:solidFill>
              </a:rPr>
              <a:t>feelings of pleasure or disappointment</a:t>
            </a:r>
            <a:r>
              <a:rPr lang="en-US" altLang="zh-TW" smtClean="0"/>
              <a:t> that result from comparing a product</a:t>
            </a:r>
            <a:r>
              <a:rPr lang="en-US" altLang="en-US" smtClean="0"/>
              <a:t>’</a:t>
            </a:r>
            <a:r>
              <a:rPr lang="en-US" altLang="zh-TW" smtClean="0"/>
              <a:t>s </a:t>
            </a:r>
            <a:r>
              <a:rPr lang="en-US" altLang="zh-TW" smtClean="0">
                <a:solidFill>
                  <a:srgbClr val="FF0000"/>
                </a:solidFill>
              </a:rPr>
              <a:t>perceived performance </a:t>
            </a:r>
            <a:r>
              <a:rPr lang="en-US" altLang="zh-TW" smtClean="0"/>
              <a:t>(or outcome) to </a:t>
            </a:r>
            <a:r>
              <a:rPr lang="en-US" altLang="zh-TW" smtClean="0">
                <a:solidFill>
                  <a:srgbClr val="FF0000"/>
                </a:solidFill>
              </a:rPr>
              <a:t>expectations</a:t>
            </a:r>
            <a:r>
              <a:rPr lang="en-US" altLang="en-US" smtClean="0"/>
              <a:t>”</a:t>
            </a:r>
            <a:endParaRPr lang="en-US" altLang="zh-TW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D710EC-80A7-4515-B82E-2266DAB08A7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517114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Loyalty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DCD67D-F05A-4A19-A467-1B735A67755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468313" y="1484313"/>
            <a:ext cx="83518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charset="0"/>
              </a:rPr>
              <a:t>“</a:t>
            </a:r>
            <a:r>
              <a:rPr lang="en-US" altLang="zh-TW" sz="3600" b="1">
                <a:latin typeface="Arial" charset="0"/>
              </a:rPr>
              <a:t>a </a:t>
            </a:r>
            <a:r>
              <a:rPr lang="en-US" altLang="zh-TW" sz="3600" b="1">
                <a:solidFill>
                  <a:schemeClr val="accent1"/>
                </a:solidFill>
                <a:latin typeface="Arial" charset="0"/>
              </a:rPr>
              <a:t>deeply held commitment </a:t>
            </a:r>
            <a:r>
              <a:rPr lang="en-US" altLang="zh-TW" sz="3600" b="1">
                <a:latin typeface="Arial" charset="0"/>
              </a:rPr>
              <a:t>to </a:t>
            </a:r>
            <a:br>
              <a:rPr lang="en-US" altLang="zh-TW" sz="3600" b="1">
                <a:latin typeface="Arial" charset="0"/>
              </a:rPr>
            </a:br>
            <a:r>
              <a:rPr lang="en-US" altLang="zh-TW" sz="3600" b="1">
                <a:solidFill>
                  <a:srgbClr val="FF0000"/>
                </a:solidFill>
                <a:latin typeface="Arial" charset="0"/>
              </a:rPr>
              <a:t>rebuy</a:t>
            </a:r>
            <a:r>
              <a:rPr lang="en-US" altLang="zh-TW" sz="3600" b="1">
                <a:latin typeface="Arial" charset="0"/>
              </a:rPr>
              <a:t> or </a:t>
            </a:r>
            <a:r>
              <a:rPr lang="en-US" altLang="zh-TW" sz="3600" b="1">
                <a:solidFill>
                  <a:srgbClr val="FF0000"/>
                </a:solidFill>
                <a:latin typeface="Arial" charset="0"/>
              </a:rPr>
              <a:t>repatronize </a:t>
            </a:r>
            <a:br>
              <a:rPr lang="en-US" altLang="zh-TW" sz="36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3600" b="1">
                <a:latin typeface="Arial" charset="0"/>
              </a:rPr>
              <a:t>a </a:t>
            </a:r>
            <a:r>
              <a:rPr lang="en-US" altLang="zh-TW" sz="3600" b="1">
                <a:solidFill>
                  <a:srgbClr val="4F81BD"/>
                </a:solidFill>
                <a:latin typeface="Arial" charset="0"/>
              </a:rPr>
              <a:t>preferred product or service </a:t>
            </a:r>
            <a:br>
              <a:rPr lang="en-US" altLang="zh-TW" sz="3600" b="1">
                <a:solidFill>
                  <a:srgbClr val="4F81BD"/>
                </a:solidFill>
                <a:latin typeface="Arial" charset="0"/>
              </a:rPr>
            </a:br>
            <a:r>
              <a:rPr lang="en-US" altLang="zh-TW" sz="3600" b="1">
                <a:solidFill>
                  <a:srgbClr val="4F81BD"/>
                </a:solidFill>
                <a:latin typeface="Arial" charset="0"/>
              </a:rPr>
              <a:t>in the future </a:t>
            </a:r>
            <a:br>
              <a:rPr lang="en-US" altLang="zh-TW" sz="3600" b="1">
                <a:solidFill>
                  <a:srgbClr val="4F81BD"/>
                </a:solidFill>
                <a:latin typeface="Arial" charset="0"/>
              </a:rPr>
            </a:br>
            <a:r>
              <a:rPr lang="en-US" altLang="zh-TW" sz="3600" b="1">
                <a:latin typeface="Arial" charset="0"/>
              </a:rPr>
              <a:t>despite situational influences and marketing efforts having the potential to cause switching behavior.</a:t>
            </a:r>
            <a:r>
              <a:rPr lang="en-US" altLang="en-US" sz="3600" b="1">
                <a:latin typeface="Arial" charset="0"/>
              </a:rPr>
              <a:t>”</a:t>
            </a:r>
            <a:endParaRPr lang="en-US" altLang="zh-TW" sz="360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255161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Customer Perceived Value, Customer Satisfaction, and Loyalty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5F220D-F641-4CB8-9FF7-A33CF8872E3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1700808"/>
            <a:ext cx="187220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 Perceived Performance</a:t>
            </a:r>
          </a:p>
        </p:txBody>
      </p:sp>
      <p:sp>
        <p:nvSpPr>
          <p:cNvPr id="8" name="Oval 7"/>
          <p:cNvSpPr/>
          <p:nvPr/>
        </p:nvSpPr>
        <p:spPr>
          <a:xfrm>
            <a:off x="395536" y="4509120"/>
            <a:ext cx="1872208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</a:t>
            </a:r>
          </a:p>
          <a:p>
            <a:pPr algn="ctr">
              <a:defRPr/>
            </a:pPr>
            <a:r>
              <a:rPr lang="en-US" sz="1600" dirty="0"/>
              <a:t>Expectations</a:t>
            </a:r>
          </a:p>
        </p:txBody>
      </p:sp>
      <p:sp>
        <p:nvSpPr>
          <p:cNvPr id="9" name="Oval 8"/>
          <p:cNvSpPr/>
          <p:nvPr/>
        </p:nvSpPr>
        <p:spPr>
          <a:xfrm>
            <a:off x="2483768" y="3068960"/>
            <a:ext cx="187220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Perceived Value</a:t>
            </a:r>
          </a:p>
        </p:txBody>
      </p:sp>
      <p:sp>
        <p:nvSpPr>
          <p:cNvPr id="10" name="Oval 9"/>
          <p:cNvSpPr/>
          <p:nvPr/>
        </p:nvSpPr>
        <p:spPr>
          <a:xfrm>
            <a:off x="4788024" y="3068960"/>
            <a:ext cx="1872208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Satisfaction</a:t>
            </a:r>
          </a:p>
        </p:txBody>
      </p:sp>
      <p:sp>
        <p:nvSpPr>
          <p:cNvPr id="11" name="Oval 10"/>
          <p:cNvSpPr/>
          <p:nvPr/>
        </p:nvSpPr>
        <p:spPr>
          <a:xfrm>
            <a:off x="7092280" y="3068960"/>
            <a:ext cx="1872208" cy="13681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Loyalty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993900" y="2868613"/>
            <a:ext cx="763588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1993900" y="4237038"/>
            <a:ext cx="763588" cy="473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331913" y="3068638"/>
            <a:ext cx="0" cy="1439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2268538" y="2384425"/>
            <a:ext cx="2794000" cy="884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2268538" y="4237038"/>
            <a:ext cx="2794000" cy="955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356100" y="3752850"/>
            <a:ext cx="4318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6659563" y="3752850"/>
            <a:ext cx="43338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45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1649005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Marketing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b="1" dirty="0" smtClean="0"/>
              <a:t>“Marketing</a:t>
            </a:r>
            <a:r>
              <a:rPr lang="en-US" altLang="zh-TW" sz="3600" dirty="0" smtClean="0"/>
              <a:t> is an </a:t>
            </a:r>
            <a:r>
              <a:rPr lang="en-US" altLang="zh-TW" sz="3600" dirty="0" smtClean="0">
                <a:solidFill>
                  <a:schemeClr val="accent1"/>
                </a:solidFill>
              </a:rPr>
              <a:t>organizational function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and </a:t>
            </a:r>
            <a:r>
              <a:rPr lang="en-US" altLang="zh-TW" sz="3600" dirty="0" smtClean="0">
                <a:solidFill>
                  <a:schemeClr val="accent1"/>
                </a:solidFill>
              </a:rPr>
              <a:t>a set of processes </a:t>
            </a:r>
            <a:r>
              <a:rPr lang="en-US" altLang="zh-TW" sz="3600" dirty="0" smtClean="0"/>
              <a:t>for </a:t>
            </a:r>
            <a:br>
              <a:rPr lang="en-US" altLang="zh-TW" sz="3600" dirty="0" smtClean="0"/>
            </a:br>
            <a:r>
              <a:rPr lang="en-US" altLang="zh-TW" sz="3600" dirty="0" smtClean="0">
                <a:solidFill>
                  <a:srgbClr val="FF0000"/>
                </a:solidFill>
              </a:rPr>
              <a:t>creating, communicating, and delivering </a:t>
            </a:r>
            <a:br>
              <a:rPr lang="en-US" altLang="zh-TW" sz="3600" dirty="0" smtClean="0">
                <a:solidFill>
                  <a:srgbClr val="FF0000"/>
                </a:solidFill>
              </a:rPr>
            </a:br>
            <a:r>
              <a:rPr lang="en-US" altLang="zh-TW" sz="3600" b="1" dirty="0" smtClean="0">
                <a:solidFill>
                  <a:srgbClr val="FF0000"/>
                </a:solidFill>
              </a:rPr>
              <a:t>value</a:t>
            </a:r>
            <a:r>
              <a:rPr lang="en-US" altLang="zh-TW" sz="3600" dirty="0" smtClean="0">
                <a:solidFill>
                  <a:srgbClr val="FF0000"/>
                </a:solidFill>
              </a:rPr>
              <a:t> to customers </a:t>
            </a:r>
            <a:r>
              <a:rPr lang="en-US" altLang="zh-TW" sz="3600" dirty="0" smtClean="0"/>
              <a:t>and </a:t>
            </a:r>
            <a:br>
              <a:rPr lang="en-US" altLang="zh-TW" sz="3600" dirty="0" smtClean="0"/>
            </a:br>
            <a:r>
              <a:rPr lang="en-US" altLang="zh-TW" sz="3600" dirty="0" smtClean="0"/>
              <a:t>for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managing customer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relationships</a:t>
            </a:r>
            <a:r>
              <a:rPr lang="en-US" altLang="zh-TW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u="sng" dirty="0" smtClean="0">
                <a:solidFill>
                  <a:srgbClr val="FF0000"/>
                </a:solidFill>
              </a:rPr>
              <a:t/>
            </a:r>
            <a:br>
              <a:rPr lang="en-US" altLang="zh-TW" sz="3600" u="sng" dirty="0" smtClean="0">
                <a:solidFill>
                  <a:srgbClr val="FF0000"/>
                </a:solidFill>
              </a:rPr>
            </a:br>
            <a:r>
              <a:rPr lang="en-US" altLang="zh-TW" sz="3600" dirty="0" smtClean="0"/>
              <a:t>in ways that </a:t>
            </a:r>
            <a:r>
              <a:rPr lang="en-US" altLang="zh-TW" sz="3600" dirty="0" smtClean="0">
                <a:solidFill>
                  <a:schemeClr val="accent1"/>
                </a:solidFill>
              </a:rPr>
              <a:t>benefit the organization and its stakeholders</a:t>
            </a:r>
            <a:r>
              <a:rPr lang="en-US" altLang="zh-TW" sz="3600" dirty="0" smtClean="0"/>
              <a:t>.”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Kotler &amp; Keller, 2008</a:t>
            </a:r>
            <a:r>
              <a:rPr lang="en-US" altLang="zh-TW" sz="2400" dirty="0" smtClean="0"/>
              <a:t>) </a:t>
            </a:r>
            <a:endParaRPr lang="zh-TW" altLang="en-US" sz="2400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52B39E-3F41-4C00-8B3E-76176D602E0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555875" y="6597650"/>
            <a:ext cx="38163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Kotler and Keller  (2008)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Outline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400" dirty="0" smtClean="0"/>
              <a:t>Data Science</a:t>
            </a:r>
          </a:p>
          <a:p>
            <a:endParaRPr lang="en-US" altLang="zh-TW" sz="4400" dirty="0" smtClean="0"/>
          </a:p>
          <a:p>
            <a:r>
              <a:rPr lang="en-US" altLang="zh-TW" sz="4400" dirty="0" smtClean="0"/>
              <a:t>Big Data Marketing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71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Marketing Management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b="1" dirty="0" smtClean="0"/>
              <a:t>“Marketing management </a:t>
            </a:r>
            <a:r>
              <a:rPr lang="en-US" altLang="zh-TW" sz="3600" dirty="0" smtClean="0"/>
              <a:t>is the</a:t>
            </a:r>
            <a:br>
              <a:rPr lang="en-US" altLang="zh-TW" sz="3600" dirty="0" smtClean="0"/>
            </a:br>
            <a:r>
              <a:rPr lang="en-US" altLang="zh-TW" sz="3600" dirty="0" smtClean="0">
                <a:solidFill>
                  <a:schemeClr val="accent1"/>
                </a:solidFill>
              </a:rPr>
              <a:t>art and science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of </a:t>
            </a:r>
            <a:r>
              <a:rPr lang="en-US" altLang="zh-TW" sz="3600" dirty="0" smtClean="0">
                <a:solidFill>
                  <a:srgbClr val="FF0000"/>
                </a:solidFill>
              </a:rPr>
              <a:t>choosing target markets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and </a:t>
            </a:r>
            <a:r>
              <a:rPr lang="en-US" altLang="zh-TW" sz="3600" dirty="0" smtClean="0">
                <a:solidFill>
                  <a:schemeClr val="accent1"/>
                </a:solidFill>
              </a:rPr>
              <a:t>getting, keeping, and growing </a:t>
            </a:r>
            <a:br>
              <a:rPr lang="en-US" altLang="zh-TW" sz="3600" dirty="0" smtClean="0">
                <a:solidFill>
                  <a:schemeClr val="accent1"/>
                </a:solidFill>
              </a:rPr>
            </a:br>
            <a:r>
              <a:rPr lang="en-US" altLang="zh-TW" sz="3600" dirty="0" smtClean="0">
                <a:solidFill>
                  <a:schemeClr val="accent1"/>
                </a:solidFill>
              </a:rPr>
              <a:t>customers</a:t>
            </a:r>
            <a:r>
              <a:rPr lang="en-US" altLang="zh-TW" sz="3600" dirty="0" smtClean="0"/>
              <a:t> through </a:t>
            </a:r>
            <a:br>
              <a:rPr lang="en-US" altLang="zh-TW" sz="3600" dirty="0" smtClean="0"/>
            </a:br>
            <a:r>
              <a:rPr lang="en-US" altLang="zh-TW" sz="3600" dirty="0" smtClean="0">
                <a:solidFill>
                  <a:srgbClr val="FF0000"/>
                </a:solidFill>
              </a:rPr>
              <a:t>creating, delivering, and communicating </a:t>
            </a:r>
            <a:br>
              <a:rPr lang="en-US" altLang="zh-TW" sz="3600" dirty="0" smtClean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superior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customer value</a:t>
            </a:r>
            <a:r>
              <a:rPr lang="en-US" altLang="zh-TW" sz="3600" dirty="0" smtClean="0"/>
              <a:t>.” </a:t>
            </a:r>
            <a:br>
              <a:rPr lang="en-US" altLang="zh-TW" sz="3600" dirty="0" smtClean="0"/>
            </a:br>
            <a:r>
              <a:rPr lang="en-US" altLang="zh-TW" sz="3600" dirty="0" smtClean="0"/>
              <a:t>(</a:t>
            </a:r>
            <a:r>
              <a:rPr lang="en-US" altLang="zh-TW" sz="3600" i="1" dirty="0" smtClean="0"/>
              <a:t>Kotler &amp; Keller, 2008</a:t>
            </a:r>
            <a:r>
              <a:rPr lang="en-US" altLang="zh-TW" sz="3600" dirty="0" smtClean="0"/>
              <a:t>) </a:t>
            </a:r>
          </a:p>
          <a:p>
            <a:pPr marL="0" indent="0" algn="ctr">
              <a:buNone/>
            </a:pPr>
            <a:endParaRPr lang="zh-TW" altLang="en-US" sz="3600" dirty="0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1C5A1E-1767-4A42-AFC6-80D36FF515E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555875" y="6597650"/>
            <a:ext cx="38163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Kotler and Keller  (2008)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Marketing Research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000" dirty="0" smtClean="0">
                <a:solidFill>
                  <a:schemeClr val="accent1"/>
                </a:solidFill>
              </a:rPr>
              <a:t>“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Marketing Research 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/>
              <a:t>is the </a:t>
            </a:r>
            <a:br>
              <a:rPr lang="en-US" altLang="zh-TW" sz="4000" dirty="0" smtClean="0"/>
            </a:br>
            <a:r>
              <a:rPr lang="en-US" altLang="zh-TW" sz="4000" dirty="0" smtClean="0">
                <a:solidFill>
                  <a:srgbClr val="FF0000"/>
                </a:solidFill>
              </a:rPr>
              <a:t>planning, collection, and analysis of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data</a:t>
            </a:r>
            <a:r>
              <a:rPr lang="en-US" altLang="zh-TW" sz="4000" dirty="0" smtClean="0">
                <a:solidFill>
                  <a:srgbClr val="FF0000"/>
                </a:solidFill>
              </a:rPr>
              <a:t> 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/>
              <a:t>relevant to </a:t>
            </a:r>
            <a:r>
              <a:rPr lang="en-US" altLang="zh-TW" sz="4000" dirty="0" smtClean="0">
                <a:solidFill>
                  <a:srgbClr val="FF0000"/>
                </a:solidFill>
              </a:rPr>
              <a:t>marketing decision making </a:t>
            </a:r>
            <a:r>
              <a:rPr lang="en-US" altLang="zh-TW" sz="4000" dirty="0" smtClean="0"/>
              <a:t>and </a:t>
            </a:r>
            <a:br>
              <a:rPr lang="en-US" altLang="zh-TW" sz="4000" dirty="0" smtClean="0"/>
            </a:br>
            <a:r>
              <a:rPr lang="en-US" altLang="zh-TW" sz="4000" dirty="0" smtClean="0"/>
              <a:t>the </a:t>
            </a:r>
            <a:r>
              <a:rPr lang="en-US" altLang="zh-TW" sz="4000" dirty="0" smtClean="0">
                <a:solidFill>
                  <a:srgbClr val="FF0000"/>
                </a:solidFill>
              </a:rPr>
              <a:t>communication of the results 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/>
              <a:t>of this </a:t>
            </a:r>
            <a:r>
              <a:rPr lang="en-US" altLang="zh-TW" sz="4000" dirty="0" smtClean="0">
                <a:solidFill>
                  <a:srgbClr val="FF0000"/>
                </a:solidFill>
              </a:rPr>
              <a:t>analysis</a:t>
            </a:r>
            <a:r>
              <a:rPr lang="en-US" altLang="zh-TW" sz="4000" dirty="0" smtClean="0"/>
              <a:t> to </a:t>
            </a:r>
            <a:r>
              <a:rPr lang="en-US" altLang="zh-TW" sz="4000" dirty="0" smtClean="0">
                <a:solidFill>
                  <a:srgbClr val="FF0000"/>
                </a:solidFill>
              </a:rPr>
              <a:t>management</a:t>
            </a:r>
            <a:r>
              <a:rPr lang="en-US" altLang="zh-TW" sz="4000" dirty="0" smtClean="0"/>
              <a:t>.</a:t>
            </a:r>
            <a:r>
              <a:rPr lang="en-US" altLang="zh-TW" sz="4000" dirty="0" smtClean="0">
                <a:solidFill>
                  <a:schemeClr val="accent1"/>
                </a:solidFill>
              </a:rPr>
              <a:t>”</a:t>
            </a:r>
          </a:p>
          <a:p>
            <a:pPr marL="0" indent="0" algn="ctr">
              <a:buNone/>
            </a:pPr>
            <a:endParaRPr lang="zh-TW" altLang="en-US" sz="4000" dirty="0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871C5B-D9CA-4E26-9ADB-CC2CD0F6FE4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597650"/>
            <a:ext cx="38163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McDaniel Jr. and Gates (2009)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 bwMode="auto">
          <a:xfrm>
            <a:off x="684213" y="1773238"/>
            <a:ext cx="7775575" cy="46085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The Nature of Marketing Research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6F51AD-250B-4BB7-A136-5C62B3EA728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4572000" y="2276475"/>
            <a:ext cx="1800225" cy="1800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2843213" y="4005263"/>
            <a:ext cx="1800225" cy="1800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4572000" y="4005263"/>
            <a:ext cx="1800225" cy="18002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2771775" y="2349500"/>
            <a:ext cx="1800225" cy="17986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3708400" y="3213100"/>
            <a:ext cx="1800225" cy="18002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70" name="文字方塊 13"/>
          <p:cNvSpPr txBox="1">
            <a:spLocks noChangeArrowheads="1"/>
          </p:cNvSpPr>
          <p:nvPr/>
        </p:nvSpPr>
        <p:spPr bwMode="auto">
          <a:xfrm>
            <a:off x="3851275" y="3789363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Marketing</a:t>
            </a:r>
            <a:br>
              <a:rPr lang="en-US" altLang="zh-TW" sz="20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Concept</a:t>
            </a:r>
          </a:p>
        </p:txBody>
      </p:sp>
      <p:sp>
        <p:nvSpPr>
          <p:cNvPr id="40971" name="文字方塊 13"/>
          <p:cNvSpPr txBox="1">
            <a:spLocks noChangeArrowheads="1"/>
          </p:cNvSpPr>
          <p:nvPr/>
        </p:nvSpPr>
        <p:spPr bwMode="auto">
          <a:xfrm>
            <a:off x="4716463" y="2852738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Goals</a:t>
            </a:r>
          </a:p>
        </p:txBody>
      </p:sp>
      <p:sp>
        <p:nvSpPr>
          <p:cNvPr id="40972" name="文字方塊 13"/>
          <p:cNvSpPr txBox="1">
            <a:spLocks noChangeArrowheads="1"/>
          </p:cNvSpPr>
          <p:nvPr/>
        </p:nvSpPr>
        <p:spPr bwMode="auto">
          <a:xfrm>
            <a:off x="2916238" y="2924175"/>
            <a:ext cx="15113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Customer</a:t>
            </a:r>
          </a:p>
        </p:txBody>
      </p:sp>
      <p:sp>
        <p:nvSpPr>
          <p:cNvPr id="40973" name="文字方塊 13"/>
          <p:cNvSpPr txBox="1">
            <a:spLocks noChangeArrowheads="1"/>
          </p:cNvSpPr>
          <p:nvPr/>
        </p:nvSpPr>
        <p:spPr bwMode="auto">
          <a:xfrm>
            <a:off x="2916238" y="479742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Systems</a:t>
            </a:r>
          </a:p>
        </p:txBody>
      </p:sp>
      <p:sp>
        <p:nvSpPr>
          <p:cNvPr id="40974" name="文字方塊 14"/>
          <p:cNvSpPr txBox="1">
            <a:spLocks noChangeArrowheads="1"/>
          </p:cNvSpPr>
          <p:nvPr/>
        </p:nvSpPr>
        <p:spPr bwMode="auto">
          <a:xfrm>
            <a:off x="4859338" y="4724400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Marketing </a:t>
            </a:r>
            <a:br>
              <a:rPr lang="en-US" altLang="zh-TW" sz="20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Mix</a:t>
            </a:r>
          </a:p>
        </p:txBody>
      </p:sp>
      <p:sp>
        <p:nvSpPr>
          <p:cNvPr id="40975" name="文字方塊 15"/>
          <p:cNvSpPr txBox="1">
            <a:spLocks noChangeArrowheads="1"/>
          </p:cNvSpPr>
          <p:nvPr/>
        </p:nvSpPr>
        <p:spPr bwMode="auto">
          <a:xfrm>
            <a:off x="971550" y="3644900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Marketing Environment</a:t>
            </a:r>
          </a:p>
        </p:txBody>
      </p:sp>
      <p:sp>
        <p:nvSpPr>
          <p:cNvPr id="40976" name="文字方塊 16"/>
          <p:cNvSpPr txBox="1">
            <a:spLocks noChangeArrowheads="1"/>
          </p:cNvSpPr>
          <p:nvPr/>
        </p:nvSpPr>
        <p:spPr bwMode="auto">
          <a:xfrm>
            <a:off x="6227763" y="3644900"/>
            <a:ext cx="194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Opportunistic </a:t>
            </a:r>
            <a:br>
              <a:rPr lang="en-US" altLang="zh-TW" sz="20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Nature</a:t>
            </a:r>
          </a:p>
        </p:txBody>
      </p:sp>
      <p:sp>
        <p:nvSpPr>
          <p:cNvPr id="409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597650"/>
            <a:ext cx="38163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McDaniel Jr. and Gates (2009)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Marketing Research</a:t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systematic </a:t>
            </a:r>
            <a:r>
              <a:rPr lang="en-US" altLang="zh-TW" dirty="0">
                <a:solidFill>
                  <a:srgbClr val="FF0000"/>
                </a:solidFill>
              </a:rPr>
              <a:t>design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collection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analysis</a:t>
            </a:r>
            <a:r>
              <a:rPr lang="en-US" altLang="zh-TW" dirty="0"/>
              <a:t>, and </a:t>
            </a:r>
            <a:r>
              <a:rPr lang="en-US" altLang="zh-TW" dirty="0">
                <a:solidFill>
                  <a:srgbClr val="FF0000"/>
                </a:solidFill>
              </a:rPr>
              <a:t>reporting</a:t>
            </a:r>
            <a:r>
              <a:rPr lang="en-US" altLang="zh-TW" dirty="0"/>
              <a:t> of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data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and findings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relevant </a:t>
            </a:r>
            <a:r>
              <a:rPr lang="en-US" altLang="zh-TW" dirty="0"/>
              <a:t>to a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 marketing 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situation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facing </a:t>
            </a:r>
            <a:r>
              <a:rPr lang="en-US" altLang="zh-TW" dirty="0"/>
              <a:t>the company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A09FCC-4955-48BF-A4E5-BF7980BE67D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6375" y="6581775"/>
            <a:ext cx="684053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Source: Philip Kotler and Kevin Keller, Marketing Management, 14th Edition, 2011, Prentice Hall</a:t>
            </a:r>
          </a:p>
        </p:txBody>
      </p:sp>
    </p:spTree>
    <p:extLst>
      <p:ext uri="{BB962C8B-B14F-4D97-AF65-F5344CB8AC3E}">
        <p14:creationId xmlns:p14="http://schemas.microsoft.com/office/powerpoint/2010/main" val="3711874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A </a:t>
            </a:r>
            <a:r>
              <a:rPr lang="en-US" altLang="zh-TW" dirty="0" smtClean="0">
                <a:solidFill>
                  <a:schemeClr val="accent1"/>
                </a:solidFill>
              </a:rPr>
              <a:t>Marketing Mix Framework </a:t>
            </a:r>
            <a:r>
              <a:rPr lang="en-US" altLang="zh-TW" dirty="0">
                <a:solidFill>
                  <a:schemeClr val="accent1"/>
                </a:solidFill>
              </a:rPr>
              <a:t>for </a:t>
            </a:r>
            <a:r>
              <a:rPr lang="en-US" altLang="zh-TW" dirty="0" smtClean="0">
                <a:solidFill>
                  <a:schemeClr val="accent1"/>
                </a:solidFill>
              </a:rPr>
              <a:t>Big Data Management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pic>
        <p:nvPicPr>
          <p:cNvPr id="3074" name="Picture 2" descr="http://ars.els-cdn.com/content/image/1-s2.0-S2214579615000155-gr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9" y="1859984"/>
            <a:ext cx="8784976" cy="416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73089" y="6457890"/>
            <a:ext cx="8431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</a:rPr>
              <a:t>Source: Fan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S., Lau, R. Y., &amp; Zhao, J. L. (2015). Demystifying big data analytics for business intelligence through the lens of marketing mix. </a:t>
            </a:r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i="1" dirty="0" smtClean="0">
                <a:solidFill>
                  <a:schemeClr val="bg1">
                    <a:lumMod val="75000"/>
                  </a:schemeClr>
                </a:solidFill>
              </a:rPr>
              <a:t>Big </a:t>
            </a:r>
            <a:r>
              <a:rPr lang="en-US" altLang="zh-TW" sz="1000" i="1" dirty="0">
                <a:solidFill>
                  <a:schemeClr val="bg1">
                    <a:lumMod val="75000"/>
                  </a:schemeClr>
                </a:solidFill>
              </a:rPr>
              <a:t>Data Research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altLang="zh-TW" sz="1000" i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(1), 28-32.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67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TW" sz="3200" dirty="0">
                <a:solidFill>
                  <a:schemeClr val="accent1"/>
                </a:solidFill>
              </a:rPr>
              <a:t>A resource-based view of the </a:t>
            </a:r>
            <a:r>
              <a:rPr lang="en-US" altLang="zh-TW" sz="3200" dirty="0" smtClean="0">
                <a:solidFill>
                  <a:schemeClr val="accent1"/>
                </a:solidFill>
              </a:rPr>
              <a:t/>
            </a:r>
            <a:br>
              <a:rPr lang="en-US" altLang="zh-TW" sz="3200" dirty="0" smtClean="0">
                <a:solidFill>
                  <a:schemeClr val="accent1"/>
                </a:solidFill>
              </a:rPr>
            </a:br>
            <a:r>
              <a:rPr lang="en-US" altLang="zh-TW" sz="3200" dirty="0" smtClean="0">
                <a:solidFill>
                  <a:schemeClr val="accent1"/>
                </a:solidFill>
              </a:rPr>
              <a:t>impact of Big </a:t>
            </a:r>
            <a:r>
              <a:rPr lang="en-US" altLang="zh-TW" sz="3200" dirty="0">
                <a:solidFill>
                  <a:schemeClr val="accent1"/>
                </a:solidFill>
              </a:rPr>
              <a:t>Data on competitive </a:t>
            </a:r>
            <a:r>
              <a:rPr lang="en-US" altLang="zh-TW" sz="3200" dirty="0" smtClean="0">
                <a:solidFill>
                  <a:schemeClr val="accent1"/>
                </a:solidFill>
              </a:rPr>
              <a:t>advantage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pic>
        <p:nvPicPr>
          <p:cNvPr id="61442" name="Picture 2" descr="http://ars.els-cdn.com/content/image/1-s2.0-S0148296315002842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8" y="1700808"/>
            <a:ext cx="86238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68618" y="6457890"/>
            <a:ext cx="8263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Source: </a:t>
            </a:r>
            <a:r>
              <a:rPr lang="en-US" altLang="zh-TW" sz="10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Erevelles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S.,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Fukawa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N., &amp; Swayne, L. (2016). Big Data consumer analytics and the transformation of marketing. </a:t>
            </a:r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n-US" altLang="zh-TW" sz="1000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Journal </a:t>
            </a:r>
            <a:r>
              <a:rPr lang="en-US" altLang="zh-TW" sz="10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of Business Research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 </a:t>
            </a:r>
            <a:r>
              <a:rPr lang="en-US" altLang="zh-TW" sz="10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69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(2), 897-904.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576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5225"/>
          </a:xfrm>
        </p:spPr>
        <p:txBody>
          <a:bodyPr/>
          <a:lstStyle/>
          <a:p>
            <a:pPr>
              <a:defRPr/>
            </a:pPr>
            <a:r>
              <a:rPr lang="en-US" altLang="zh-TW" sz="9600" dirty="0" smtClean="0">
                <a:solidFill>
                  <a:srgbClr val="FF0000"/>
                </a:solidFill>
              </a:rPr>
              <a:t>Big Data Analytics </a:t>
            </a:r>
            <a:r>
              <a:rPr lang="en-US" altLang="zh-TW" sz="9600" dirty="0" smtClean="0">
                <a:solidFill>
                  <a:schemeClr val="accent1"/>
                </a:solidFill>
              </a:rPr>
              <a:t/>
            </a:r>
            <a:br>
              <a:rPr lang="en-US" altLang="zh-TW" sz="9600" dirty="0" smtClean="0">
                <a:solidFill>
                  <a:schemeClr val="accent1"/>
                </a:solidFill>
              </a:rPr>
            </a:br>
            <a:r>
              <a:rPr lang="en-US" altLang="zh-TW" sz="9600" dirty="0">
                <a:solidFill>
                  <a:srgbClr val="FF0000"/>
                </a:solidFill>
              </a:rPr>
              <a:t> </a:t>
            </a:r>
            <a:r>
              <a:rPr lang="en-US" altLang="zh-TW" sz="96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en-US" altLang="zh-TW" sz="9600" dirty="0">
                <a:solidFill>
                  <a:srgbClr val="FF0000"/>
                </a:solidFill>
              </a:rPr>
              <a:t> </a:t>
            </a:r>
            <a:r>
              <a:rPr lang="en-US" altLang="zh-TW" sz="9600" dirty="0" smtClean="0">
                <a:solidFill>
                  <a:srgbClr val="FF0000"/>
                </a:solidFill>
              </a:rPr>
              <a:t/>
            </a:r>
            <a:br>
              <a:rPr lang="en-US" altLang="zh-TW" sz="9600" dirty="0" smtClean="0">
                <a:solidFill>
                  <a:srgbClr val="FF0000"/>
                </a:solidFill>
              </a:rPr>
            </a:br>
            <a:r>
              <a:rPr lang="en-US" altLang="zh-TW" sz="9600" dirty="0" smtClean="0">
                <a:solidFill>
                  <a:schemeClr val="accent1"/>
                </a:solidFill>
              </a:rPr>
              <a:t>Data Mining</a:t>
            </a:r>
            <a:endParaRPr lang="zh-TW" altLang="en-US" sz="9600" dirty="0" smtClean="0">
              <a:solidFill>
                <a:schemeClr val="accent1"/>
              </a:solidFill>
            </a:endParaRPr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4E9130-5DB5-4B03-9130-B68A943D4C5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63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312738" y="115888"/>
            <a:ext cx="8580437" cy="792162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Business Intelligence (BI) Infrastructure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719740-BF41-4D2E-A8F5-5ACFAB17C81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8436" name="Picture Placeholder 1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50" y="908050"/>
            <a:ext cx="7988300" cy="5478463"/>
          </a:xfrm>
        </p:spPr>
      </p:pic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Kenneth C. Laudon &amp; Jane P. Laudon (2014), Management Information Systems: Managing the Digital Firm, Thirteenth Edition, Pearson. 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308850" y="5734050"/>
            <a:ext cx="1189038" cy="327025"/>
          </a:xfrm>
          <a:prstGeom prst="roundRect">
            <a:avLst>
              <a:gd name="adj" fmla="val 4171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97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686800" cy="936625"/>
          </a:xfrm>
        </p:spPr>
        <p:txBody>
          <a:bodyPr lIns="92075" tIns="46038" rIns="92075" bIns="46038"/>
          <a:lstStyle/>
          <a:p>
            <a:r>
              <a:rPr lang="en-US" altLang="zh-TW" sz="4000" smtClean="0">
                <a:solidFill>
                  <a:srgbClr val="17375E"/>
                </a:solidFill>
              </a:rPr>
              <a:t>Data Warehouse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>
                <a:solidFill>
                  <a:srgbClr val="FF0000"/>
                </a:solidFill>
              </a:rPr>
              <a:t>Data Mining </a:t>
            </a:r>
            <a:r>
              <a:rPr lang="en-US" altLang="zh-TW" sz="4000" smtClean="0"/>
              <a:t>and </a:t>
            </a:r>
            <a:r>
              <a:rPr lang="en-US" altLang="zh-TW" sz="4000" smtClean="0">
                <a:solidFill>
                  <a:srgbClr val="FFC000"/>
                </a:solidFill>
              </a:rPr>
              <a:t>Business Intelligence </a:t>
            </a:r>
          </a:p>
        </p:txBody>
      </p:sp>
      <p:sp>
        <p:nvSpPr>
          <p:cNvPr id="19459" name="AutoShape 1027"/>
          <p:cNvSpPr>
            <a:spLocks noChangeArrowheads="1"/>
          </p:cNvSpPr>
          <p:nvPr/>
        </p:nvSpPr>
        <p:spPr bwMode="auto">
          <a:xfrm>
            <a:off x="762000" y="14478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19460" name="Line 1028"/>
          <p:cNvSpPr>
            <a:spLocks noChangeShapeType="1"/>
          </p:cNvSpPr>
          <p:nvPr/>
        </p:nvSpPr>
        <p:spPr bwMode="auto">
          <a:xfrm>
            <a:off x="1219200" y="5867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1" name="Line 1029"/>
          <p:cNvSpPr>
            <a:spLocks noChangeShapeType="1"/>
          </p:cNvSpPr>
          <p:nvPr/>
        </p:nvSpPr>
        <p:spPr bwMode="auto">
          <a:xfrm>
            <a:off x="1676400" y="52578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2" name="Line 1030"/>
          <p:cNvSpPr>
            <a:spLocks noChangeShapeType="1"/>
          </p:cNvSpPr>
          <p:nvPr/>
        </p:nvSpPr>
        <p:spPr bwMode="auto">
          <a:xfrm>
            <a:off x="2209800" y="4495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3" name="Line 1031"/>
          <p:cNvSpPr>
            <a:spLocks noChangeShapeType="1"/>
          </p:cNvSpPr>
          <p:nvPr/>
        </p:nvSpPr>
        <p:spPr bwMode="auto">
          <a:xfrm>
            <a:off x="2819400" y="3733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4" name="Line 1032"/>
          <p:cNvSpPr>
            <a:spLocks noChangeShapeType="1"/>
          </p:cNvSpPr>
          <p:nvPr/>
        </p:nvSpPr>
        <p:spPr bwMode="auto">
          <a:xfrm>
            <a:off x="3429000" y="289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5" name="Line 1033"/>
          <p:cNvSpPr>
            <a:spLocks noChangeShapeType="1"/>
          </p:cNvSpPr>
          <p:nvPr/>
        </p:nvSpPr>
        <p:spPr bwMode="auto">
          <a:xfrm flipV="1">
            <a:off x="5334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6" name="Line 1034"/>
          <p:cNvSpPr>
            <a:spLocks noChangeShapeType="1"/>
          </p:cNvSpPr>
          <p:nvPr/>
        </p:nvSpPr>
        <p:spPr bwMode="auto">
          <a:xfrm flipV="1">
            <a:off x="88392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7" name="Text Box 1035"/>
          <p:cNvSpPr txBox="1">
            <a:spLocks noChangeArrowheads="1"/>
          </p:cNvSpPr>
          <p:nvPr/>
        </p:nvSpPr>
        <p:spPr bwMode="auto">
          <a:xfrm>
            <a:off x="593725" y="1509713"/>
            <a:ext cx="1920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Increasing potential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to support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business decisions</a:t>
            </a:r>
          </a:p>
        </p:txBody>
      </p:sp>
      <p:sp>
        <p:nvSpPr>
          <p:cNvPr id="19468" name="Text Box 1036"/>
          <p:cNvSpPr txBox="1">
            <a:spLocks noChangeArrowheads="1"/>
          </p:cNvSpPr>
          <p:nvPr/>
        </p:nvSpPr>
        <p:spPr bwMode="auto">
          <a:xfrm>
            <a:off x="7748588" y="1955800"/>
            <a:ext cx="1001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End User</a:t>
            </a:r>
            <a:endParaRPr kumimoji="0" lang="en-US" altLang="zh-TW" sz="1600">
              <a:latin typeface="Times New Roman" pitchFamily="18" charset="0"/>
            </a:endParaRPr>
          </a:p>
        </p:txBody>
      </p:sp>
      <p:sp>
        <p:nvSpPr>
          <p:cNvPr id="19469" name="Text Box 1037"/>
          <p:cNvSpPr txBox="1">
            <a:spLocks noChangeArrowheads="1"/>
          </p:cNvSpPr>
          <p:nvPr/>
        </p:nvSpPr>
        <p:spPr bwMode="auto">
          <a:xfrm>
            <a:off x="7751763" y="2946400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Business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  Analyst</a:t>
            </a:r>
          </a:p>
        </p:txBody>
      </p:sp>
      <p:sp>
        <p:nvSpPr>
          <p:cNvPr id="19470" name="Text Box 1038"/>
          <p:cNvSpPr txBox="1">
            <a:spLocks noChangeArrowheads="1"/>
          </p:cNvSpPr>
          <p:nvPr/>
        </p:nvSpPr>
        <p:spPr bwMode="auto">
          <a:xfrm>
            <a:off x="7840663" y="3784600"/>
            <a:ext cx="855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     Data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Analyst</a:t>
            </a:r>
          </a:p>
        </p:txBody>
      </p:sp>
      <p:sp>
        <p:nvSpPr>
          <p:cNvPr id="19471" name="Text Box 1039"/>
          <p:cNvSpPr txBox="1">
            <a:spLocks noChangeArrowheads="1"/>
          </p:cNvSpPr>
          <p:nvPr/>
        </p:nvSpPr>
        <p:spPr bwMode="auto">
          <a:xfrm>
            <a:off x="8102600" y="5689600"/>
            <a:ext cx="61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latin typeface="Times New Roman" pitchFamily="18" charset="0"/>
              </a:rPr>
              <a:t>DBA</a:t>
            </a:r>
          </a:p>
        </p:txBody>
      </p:sp>
      <p:sp>
        <p:nvSpPr>
          <p:cNvPr id="19472" name="Text Box 1040"/>
          <p:cNvSpPr txBox="1">
            <a:spLocks noChangeArrowheads="1"/>
          </p:cNvSpPr>
          <p:nvPr/>
        </p:nvSpPr>
        <p:spPr bwMode="auto">
          <a:xfrm>
            <a:off x="3886200" y="21780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C000"/>
                </a:solidFill>
              </a:rPr>
              <a:t>Decision</a:t>
            </a:r>
            <a:r>
              <a:rPr kumimoji="0" lang="en-US" altLang="zh-TW" sz="1800">
                <a:solidFill>
                  <a:srgbClr val="FFC000"/>
                </a:solidFill>
              </a:rPr>
              <a:t> </a:t>
            </a:r>
            <a:r>
              <a:rPr kumimoji="0" lang="en-US" altLang="zh-TW" sz="1800" b="1">
                <a:solidFill>
                  <a:srgbClr val="FFC000"/>
                </a:solidFill>
              </a:rPr>
              <a:t>Making</a:t>
            </a:r>
          </a:p>
        </p:txBody>
      </p:sp>
      <p:sp>
        <p:nvSpPr>
          <p:cNvPr id="19473" name="Text Box 1041"/>
          <p:cNvSpPr txBox="1">
            <a:spLocks noChangeArrowheads="1"/>
          </p:cNvSpPr>
          <p:nvPr/>
        </p:nvSpPr>
        <p:spPr bwMode="auto">
          <a:xfrm>
            <a:off x="3352800" y="2992438"/>
            <a:ext cx="226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/>
              <a:t>Data Presentation</a:t>
            </a:r>
          </a:p>
        </p:txBody>
      </p:sp>
      <p:sp>
        <p:nvSpPr>
          <p:cNvPr id="19474" name="Text Box 1042"/>
          <p:cNvSpPr txBox="1">
            <a:spLocks noChangeArrowheads="1"/>
          </p:cNvSpPr>
          <p:nvPr/>
        </p:nvSpPr>
        <p:spPr bwMode="auto">
          <a:xfrm>
            <a:off x="3276600" y="3352800"/>
            <a:ext cx="257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 i="1">
                <a:latin typeface="Times New Roman" pitchFamily="18" charset="0"/>
              </a:rPr>
              <a:t>Visualization Techniques</a:t>
            </a:r>
          </a:p>
        </p:txBody>
      </p:sp>
      <p:sp>
        <p:nvSpPr>
          <p:cNvPr id="19475" name="Text Box 1043"/>
          <p:cNvSpPr txBox="1">
            <a:spLocks noChangeArrowheads="1"/>
          </p:cNvSpPr>
          <p:nvPr/>
        </p:nvSpPr>
        <p:spPr bwMode="auto">
          <a:xfrm>
            <a:off x="3657600" y="3765550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19476" name="Text Box 1044"/>
          <p:cNvSpPr txBox="1">
            <a:spLocks noChangeArrowheads="1"/>
          </p:cNvSpPr>
          <p:nvPr/>
        </p:nvSpPr>
        <p:spPr bwMode="auto">
          <a:xfrm>
            <a:off x="3581400" y="4038600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 i="1">
                <a:latin typeface="Times New Roman" pitchFamily="18" charset="0"/>
              </a:rPr>
              <a:t>Information Discovery</a:t>
            </a:r>
          </a:p>
        </p:txBody>
      </p:sp>
      <p:sp>
        <p:nvSpPr>
          <p:cNvPr id="19477" name="Text Box 1045"/>
          <p:cNvSpPr txBox="1">
            <a:spLocks noChangeArrowheads="1"/>
          </p:cNvSpPr>
          <p:nvPr/>
        </p:nvSpPr>
        <p:spPr bwMode="auto">
          <a:xfrm>
            <a:off x="3368675" y="4572000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1800" b="1"/>
              <a:t>Data Exploration</a:t>
            </a:r>
          </a:p>
        </p:txBody>
      </p:sp>
      <p:sp>
        <p:nvSpPr>
          <p:cNvPr id="19478" name="Text Box 1047"/>
          <p:cNvSpPr txBox="1">
            <a:spLocks noChangeArrowheads="1"/>
          </p:cNvSpPr>
          <p:nvPr/>
        </p:nvSpPr>
        <p:spPr bwMode="auto">
          <a:xfrm>
            <a:off x="2133600" y="48768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 i="1">
                <a:latin typeface="Times New Roman" pitchFamily="18" charset="0"/>
              </a:rPr>
              <a:t>Statistical Summary, Querying, and Reporting</a:t>
            </a:r>
            <a:endParaRPr kumimoji="0" lang="en-US" altLang="zh-TW" sz="1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9" name="Text Box 1048"/>
          <p:cNvSpPr txBox="1">
            <a:spLocks noChangeArrowheads="1"/>
          </p:cNvSpPr>
          <p:nvPr/>
        </p:nvSpPr>
        <p:spPr bwMode="auto">
          <a:xfrm>
            <a:off x="1600200" y="5410200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zh-TW" b="1" dirty="0">
                <a:latin typeface="Calibri" pitchFamily="34" charset="0"/>
                <a:ea typeface="新細明體" pitchFamily="18" charset="-120"/>
              </a:rPr>
              <a:t>Data Preprocessing/Integration, </a:t>
            </a:r>
            <a:r>
              <a:rPr kumimoji="0" lang="en-US" altLang="zh-TW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Data Warehouses</a:t>
            </a:r>
          </a:p>
        </p:txBody>
      </p:sp>
      <p:sp>
        <p:nvSpPr>
          <p:cNvPr id="19480" name="Text Box 1049"/>
          <p:cNvSpPr txBox="1">
            <a:spLocks noChangeArrowheads="1"/>
          </p:cNvSpPr>
          <p:nvPr/>
        </p:nvSpPr>
        <p:spPr bwMode="auto">
          <a:xfrm>
            <a:off x="3581400" y="5791200"/>
            <a:ext cx="169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/>
              <a:t>Data Sources</a:t>
            </a:r>
            <a:endParaRPr kumimoji="0" lang="en-US" altLang="zh-TW" sz="1800" b="1">
              <a:solidFill>
                <a:schemeClr val="bg1"/>
              </a:solidFill>
            </a:endParaRPr>
          </a:p>
        </p:txBody>
      </p:sp>
      <p:sp>
        <p:nvSpPr>
          <p:cNvPr id="19481" name="Text Box 1050"/>
          <p:cNvSpPr txBox="1">
            <a:spLocks noChangeArrowheads="1"/>
          </p:cNvSpPr>
          <p:nvPr/>
        </p:nvSpPr>
        <p:spPr bwMode="auto">
          <a:xfrm>
            <a:off x="1066800" y="6096000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 i="1">
                <a:latin typeface="Times New Roman" pitchFamily="18" charset="0"/>
              </a:rPr>
              <a:t>Paper, Files, Web documents, Scientific experiments, Database Systems</a:t>
            </a:r>
          </a:p>
        </p:txBody>
      </p:sp>
      <p:sp>
        <p:nvSpPr>
          <p:cNvPr id="19482" name="Line 1051"/>
          <p:cNvSpPr>
            <a:spLocks noChangeShapeType="1"/>
          </p:cNvSpPr>
          <p:nvPr/>
        </p:nvSpPr>
        <p:spPr bwMode="auto">
          <a:xfrm>
            <a:off x="457200" y="647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83" name="投影片編號版面配置區 2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0C88E0-A506-4AAC-9810-319D5438124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436" name="文字方塊 32"/>
          <p:cNvSpPr txBox="1">
            <a:spLocks noChangeArrowheads="1"/>
          </p:cNvSpPr>
          <p:nvPr/>
        </p:nvSpPr>
        <p:spPr bwMode="auto">
          <a:xfrm>
            <a:off x="900113" y="6597650"/>
            <a:ext cx="7508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zh-TW" sz="12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kumimoji="0"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Jiawei Han and Micheline </a:t>
            </a:r>
            <a:r>
              <a:rPr kumimoji="0" lang="en-US" altLang="zh-TW" sz="1200" dirty="0" err="1" smtClean="0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kumimoji="0"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 (2006), Data Mining: Concepts and Techniques, Second Edition, Elsevier</a:t>
            </a:r>
            <a:endParaRPr kumimoji="0" lang="zh-TW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2987675" y="3751263"/>
            <a:ext cx="2917825" cy="654050"/>
          </a:xfrm>
          <a:prstGeom prst="roundRect">
            <a:avLst>
              <a:gd name="adj" fmla="val 4171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0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The Evolution of BI Capabilities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927100"/>
            <a:ext cx="613092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204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357F01-E2E1-4F6E-B411-1044EFC3FD6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195513" y="5943600"/>
            <a:ext cx="1152525" cy="509588"/>
          </a:xfrm>
          <a:prstGeom prst="roundRect">
            <a:avLst>
              <a:gd name="adj" fmla="val 4171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8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2000" dirty="0" smtClean="0">
                <a:solidFill>
                  <a:srgbClr val="FF0000"/>
                </a:solidFill>
              </a:rPr>
              <a:t>Data Science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4558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344488" y="0"/>
            <a:ext cx="8229600" cy="1143000"/>
          </a:xfrm>
        </p:spPr>
        <p:txBody>
          <a:bodyPr/>
          <a:lstStyle/>
          <a:p>
            <a:r>
              <a:rPr lang="en-US" altLang="zh-TW" sz="1800" smtClean="0"/>
              <a:t>Stephan Kudyba (2014), </a:t>
            </a: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>
                <a:solidFill>
                  <a:schemeClr val="accent1"/>
                </a:solidFill>
              </a:rPr>
              <a:t>Big Data, Mining, and Analytics: </a:t>
            </a:r>
            <a:br>
              <a:rPr lang="en-US" altLang="zh-TW" sz="2400" smtClean="0">
                <a:solidFill>
                  <a:schemeClr val="accent1"/>
                </a:solidFill>
              </a:rPr>
            </a:br>
            <a:r>
              <a:rPr lang="en-US" altLang="zh-TW" sz="2400" smtClean="0">
                <a:solidFill>
                  <a:schemeClr val="accent1"/>
                </a:solidFill>
              </a:rPr>
              <a:t>Components of Strategic Decision Making</a:t>
            </a:r>
            <a:r>
              <a:rPr lang="en-US" altLang="zh-TW" sz="1800" smtClean="0"/>
              <a:t>, Auerbach Publications</a:t>
            </a:r>
            <a:endParaRPr lang="zh-TW" altLang="en-US" sz="1800" smtClean="0"/>
          </a:p>
        </p:txBody>
      </p:sp>
      <p:sp>
        <p:nvSpPr>
          <p:cNvPr id="133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BE87C2-7615-4F17-AC11-AED715F4D32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268413"/>
            <a:ext cx="3536950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12963" y="6538913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hlinkClick r:id="rId3"/>
              </a:rPr>
              <a:t>http://www.amazon.com/gp/product/1466568704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65039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Architecture of Big Data Analytics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AB1A99-47C3-4E52-ACC5-DAA1AFB94F4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788" y="6597650"/>
            <a:ext cx="76184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Stephan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Kudyba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(2014), Big Data, Mining, and Analytics: Components of Strategic Decision Making,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Auerbach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618413" y="551497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618413" y="436562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OLAP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618413" y="331628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618413" y="220503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Queries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859338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Jaql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Hbase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Oozie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419350" y="2205038"/>
            <a:ext cx="1225550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Middleware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419350" y="3213100"/>
            <a:ext cx="1225550" cy="889000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Extract Transform Load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419350" y="4292600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419350" y="5362575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Traditional Format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CSV, Tables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41313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14351" name="Straight Arrow Connector 32"/>
          <p:cNvCxnSpPr>
            <a:cxnSpLocks noChangeShapeType="1"/>
          </p:cNvCxnSpPr>
          <p:nvPr/>
        </p:nvCxnSpPr>
        <p:spPr bwMode="auto">
          <a:xfrm>
            <a:off x="6210300" y="3644900"/>
            <a:ext cx="1408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7164388" y="3644900"/>
            <a:ext cx="454025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7164388" y="3660775"/>
            <a:ext cx="454025" cy="2198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7164388" y="2549525"/>
            <a:ext cx="454025" cy="1095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3644900" y="3657600"/>
            <a:ext cx="12144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1692275" y="3657600"/>
            <a:ext cx="7270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468313" y="1433513"/>
            <a:ext cx="1033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Sources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16150" y="1470025"/>
            <a:ext cx="1647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Transformation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02163" y="1470025"/>
            <a:ext cx="1866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Platforms &amp; Tools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86638" y="1281113"/>
            <a:ext cx="13636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Analytics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Applications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27763" y="2852738"/>
            <a:ext cx="1104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Analytics 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559175" y="2852738"/>
            <a:ext cx="14446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Transformed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Data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724025" y="2944813"/>
            <a:ext cx="650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Raw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Data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cxnSp>
        <p:nvCxnSpPr>
          <p:cNvPr id="14364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032125" y="2894013"/>
            <a:ext cx="0" cy="3190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5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3032125" y="4102100"/>
            <a:ext cx="0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6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3032125" y="5183188"/>
            <a:ext cx="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7106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Architecture of Big Data Analytics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175E1A-9600-4054-869C-2A959F6945A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788" y="6597650"/>
            <a:ext cx="76184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Stephan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Kudyba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(2014), Big Data, Mining, and Analytics: Components of Strategic Decision Making,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Auerbach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618413" y="551497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618413" y="436562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OLAP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618413" y="331628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618413" y="220503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Queries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859338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Jaql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Hbase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Oozie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419350" y="2205038"/>
            <a:ext cx="1225550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Middleware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419350" y="3213100"/>
            <a:ext cx="1225550" cy="889000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Extract Transform Load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419350" y="4292600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419350" y="5362575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Traditional Format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CSV, Tables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41313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15375" name="Straight Arrow Connector 32"/>
          <p:cNvCxnSpPr>
            <a:cxnSpLocks noChangeShapeType="1"/>
          </p:cNvCxnSpPr>
          <p:nvPr/>
        </p:nvCxnSpPr>
        <p:spPr bwMode="auto">
          <a:xfrm>
            <a:off x="6210300" y="3644900"/>
            <a:ext cx="1408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7164388" y="3644900"/>
            <a:ext cx="454025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7164388" y="3660775"/>
            <a:ext cx="454025" cy="2198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7164388" y="2549525"/>
            <a:ext cx="454025" cy="1095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3644900" y="3657600"/>
            <a:ext cx="12144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1692275" y="3657600"/>
            <a:ext cx="7270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468313" y="1433513"/>
            <a:ext cx="1033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Sources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16150" y="1470025"/>
            <a:ext cx="1647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Transformation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02163" y="1470025"/>
            <a:ext cx="1866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Platforms &amp; Tools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86638" y="1281113"/>
            <a:ext cx="13636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Analytics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Applications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27763" y="2852738"/>
            <a:ext cx="1104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Big Data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Analytics 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559175" y="2852738"/>
            <a:ext cx="14446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Transformed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Data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724025" y="2944813"/>
            <a:ext cx="650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Raw </a:t>
            </a:r>
            <a:br>
              <a:rPr lang="en-US" altLang="zh-TW" b="1" dirty="0">
                <a:latin typeface="+mn-lt"/>
                <a:ea typeface="新細明體" pitchFamily="18" charset="-120"/>
              </a:rPr>
            </a:br>
            <a:r>
              <a:rPr lang="en-US" altLang="zh-TW" b="1" dirty="0">
                <a:latin typeface="+mn-lt"/>
                <a:ea typeface="新細明體" pitchFamily="18" charset="-120"/>
              </a:rPr>
              <a:t>Data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cxnSp>
        <p:nvCxnSpPr>
          <p:cNvPr id="15388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032125" y="2894013"/>
            <a:ext cx="0" cy="3190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3032125" y="4102100"/>
            <a:ext cx="0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3032125" y="5183188"/>
            <a:ext cx="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圓角矩形 30"/>
          <p:cNvSpPr/>
          <p:nvPr/>
        </p:nvSpPr>
        <p:spPr>
          <a:xfrm>
            <a:off x="1619250" y="2163763"/>
            <a:ext cx="5889625" cy="4360862"/>
          </a:xfrm>
          <a:prstGeom prst="roundRect">
            <a:avLst>
              <a:gd name="adj" fmla="val 4665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7200" b="1" dirty="0">
                <a:solidFill>
                  <a:srgbClr val="FF0000"/>
                </a:solidFill>
              </a:rPr>
              <a:t>Data Mining</a:t>
            </a:r>
          </a:p>
          <a:p>
            <a:pPr algn="ctr">
              <a:defRPr/>
            </a:pPr>
            <a:r>
              <a:rPr lang="en-US" altLang="zh-TW" sz="7200" b="1" dirty="0">
                <a:solidFill>
                  <a:schemeClr val="accent1"/>
                </a:solidFill>
              </a:rPr>
              <a:t>Big Data Analytics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032048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Social Big </a:t>
            </a:r>
            <a:r>
              <a:rPr lang="en-US" altLang="zh-TW" dirty="0">
                <a:solidFill>
                  <a:schemeClr val="accent1"/>
                </a:solidFill>
              </a:rPr>
              <a:t>Data Mining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sz="2400" b="0" dirty="0">
                <a:solidFill>
                  <a:schemeClr val="bg1">
                    <a:lumMod val="65000"/>
                  </a:schemeClr>
                </a:solidFill>
              </a:rPr>
              <a:t>(Hiroshi Ishikawa, 2015)</a:t>
            </a:r>
            <a:endParaRPr lang="zh-TW" altLang="en-US" sz="24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F7FBE3-2BFC-48E0-9DA0-AC42D920434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19188"/>
            <a:ext cx="35290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63713" y="6519863"/>
            <a:ext cx="616426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hlinkClick r:id="rId3"/>
              </a:rPr>
              <a:t>http://www.amazon.com/Social-Data-Mining-Hiroshi-Ishikawa/dp/149871093X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083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邊形 15"/>
          <p:cNvSpPr/>
          <p:nvPr/>
        </p:nvSpPr>
        <p:spPr>
          <a:xfrm>
            <a:off x="2559050" y="5156200"/>
            <a:ext cx="4316413" cy="1228725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58432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Architecture </a:t>
            </a:r>
            <a:r>
              <a:rPr lang="en-US" altLang="zh-TW" dirty="0">
                <a:solidFill>
                  <a:schemeClr val="accent1"/>
                </a:solidFill>
              </a:rPr>
              <a:t>for </a:t>
            </a:r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>
                <a:solidFill>
                  <a:schemeClr val="accent1"/>
                </a:solidFill>
              </a:rPr>
              <a:t>Social </a:t>
            </a:r>
            <a:r>
              <a:rPr lang="en-US" altLang="zh-TW" dirty="0">
                <a:solidFill>
                  <a:schemeClr val="accent1"/>
                </a:solidFill>
              </a:rPr>
              <a:t>Big Data </a:t>
            </a:r>
            <a:r>
              <a:rPr lang="en-US" altLang="zh-TW" dirty="0" smtClean="0">
                <a:solidFill>
                  <a:schemeClr val="accent1"/>
                </a:solidFill>
              </a:rPr>
              <a:t>Mining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b="0" dirty="0">
                <a:solidFill>
                  <a:schemeClr val="bg1">
                    <a:lumMod val="65000"/>
                  </a:schemeClr>
                </a:solidFill>
              </a:rPr>
              <a:t>(Hiroshi Ishikawa, 2015)</a:t>
            </a:r>
            <a:endParaRPr lang="zh-TW" altLang="en-US" sz="2400" dirty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709684-336E-475A-8316-52163A1B9C6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流程圖: 磁碟 4"/>
          <p:cNvSpPr/>
          <p:nvPr/>
        </p:nvSpPr>
        <p:spPr>
          <a:xfrm>
            <a:off x="2663825" y="5445125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流程圖: 磁碟 6"/>
          <p:cNvSpPr/>
          <p:nvPr/>
        </p:nvSpPr>
        <p:spPr>
          <a:xfrm>
            <a:off x="2555875" y="5661025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2411413" y="5876925"/>
            <a:ext cx="360362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流程圖: 磁碟 8"/>
          <p:cNvSpPr/>
          <p:nvPr/>
        </p:nvSpPr>
        <p:spPr>
          <a:xfrm>
            <a:off x="6696075" y="5300663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流程圖: 磁碟 9"/>
          <p:cNvSpPr/>
          <p:nvPr/>
        </p:nvSpPr>
        <p:spPr>
          <a:xfrm>
            <a:off x="6591300" y="5516563"/>
            <a:ext cx="360363" cy="43338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流程圖: 磁碟 10"/>
          <p:cNvSpPr/>
          <p:nvPr/>
        </p:nvSpPr>
        <p:spPr>
          <a:xfrm>
            <a:off x="6446838" y="5732463"/>
            <a:ext cx="360362" cy="43338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平行四邊形 12"/>
          <p:cNvSpPr/>
          <p:nvPr/>
        </p:nvSpPr>
        <p:spPr>
          <a:xfrm>
            <a:off x="2846388" y="1844675"/>
            <a:ext cx="4318000" cy="1368425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平行四邊形 14"/>
          <p:cNvSpPr/>
          <p:nvPr/>
        </p:nvSpPr>
        <p:spPr>
          <a:xfrm>
            <a:off x="2654300" y="3429000"/>
            <a:ext cx="4318000" cy="1547813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平行四邊形 16"/>
          <p:cNvSpPr/>
          <p:nvPr/>
        </p:nvSpPr>
        <p:spPr>
          <a:xfrm>
            <a:off x="4464050" y="5661025"/>
            <a:ext cx="1633538" cy="396875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Hardware</a:t>
            </a:r>
            <a:endParaRPr lang="zh-TW" altLang="en-US" sz="2000" dirty="0"/>
          </a:p>
        </p:txBody>
      </p:sp>
      <p:sp>
        <p:nvSpPr>
          <p:cNvPr id="18" name="平行四邊形 17"/>
          <p:cNvSpPr/>
          <p:nvPr/>
        </p:nvSpPr>
        <p:spPr>
          <a:xfrm>
            <a:off x="3335338" y="5300663"/>
            <a:ext cx="1631950" cy="396875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Software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91138" y="5229225"/>
            <a:ext cx="1241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Social Data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13338" y="6083300"/>
            <a:ext cx="1511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新細明體" pitchFamily="18" charset="-120"/>
              </a:rPr>
              <a:t>Physical Layer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292725" y="4652963"/>
            <a:ext cx="13985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tx2"/>
                </a:solidFill>
                <a:latin typeface="+mn-lt"/>
                <a:ea typeface="新細明體" pitchFamily="18" charset="-120"/>
              </a:rPr>
              <a:t>Logical Layer</a:t>
            </a:r>
            <a:endParaRPr lang="zh-TW" altLang="en-US" b="1" dirty="0">
              <a:solidFill>
                <a:schemeClr val="tx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167063" y="1952625"/>
            <a:ext cx="3365500" cy="9318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/>
              <a:t>Integrated analysis</a:t>
            </a:r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2879725" y="4214813"/>
            <a:ext cx="1327150" cy="582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/>
              <a:t>Multivariate analysis</a:t>
            </a:r>
            <a:endParaRPr lang="zh-TW" altLang="en-US" sz="1400" dirty="0"/>
          </a:p>
        </p:txBody>
      </p:sp>
      <p:sp>
        <p:nvSpPr>
          <p:cNvPr id="25" name="橢圓 24"/>
          <p:cNvSpPr/>
          <p:nvPr/>
        </p:nvSpPr>
        <p:spPr>
          <a:xfrm>
            <a:off x="4294188" y="4149725"/>
            <a:ext cx="1327150" cy="5826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/>
              <a:t>Application specific task</a:t>
            </a:r>
            <a:endParaRPr lang="zh-TW" altLang="en-US" sz="1400" dirty="0"/>
          </a:p>
        </p:txBody>
      </p:sp>
      <p:sp>
        <p:nvSpPr>
          <p:cNvPr id="28" name="橢圓 27"/>
          <p:cNvSpPr/>
          <p:nvPr/>
        </p:nvSpPr>
        <p:spPr>
          <a:xfrm>
            <a:off x="5834063" y="2273300"/>
            <a:ext cx="430212" cy="292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0" name="橢圓 29"/>
          <p:cNvSpPr/>
          <p:nvPr/>
        </p:nvSpPr>
        <p:spPr>
          <a:xfrm>
            <a:off x="3827463" y="2160588"/>
            <a:ext cx="2006600" cy="539750"/>
          </a:xfrm>
          <a:prstGeom prst="ellipse">
            <a:avLst/>
          </a:prstGeom>
          <a:noFill/>
          <a:ln w="28575">
            <a:prstDash val="sys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1" name="橢圓 30"/>
          <p:cNvSpPr/>
          <p:nvPr/>
        </p:nvSpPr>
        <p:spPr>
          <a:xfrm>
            <a:off x="4597400" y="2565400"/>
            <a:ext cx="430213" cy="2905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2" name="橢圓 31"/>
          <p:cNvSpPr/>
          <p:nvPr/>
        </p:nvSpPr>
        <p:spPr>
          <a:xfrm>
            <a:off x="3397250" y="2273300"/>
            <a:ext cx="430213" cy="292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cxnSp>
        <p:nvCxnSpPr>
          <p:cNvPr id="33" name="直線接點 32"/>
          <p:cNvCxnSpPr>
            <a:stCxn id="32" idx="2"/>
            <a:endCxn id="24" idx="2"/>
          </p:cNvCxnSpPr>
          <p:nvPr/>
        </p:nvCxnSpPr>
        <p:spPr>
          <a:xfrm flipH="1">
            <a:off x="2879725" y="2419350"/>
            <a:ext cx="517525" cy="20859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32" idx="6"/>
            <a:endCxn id="24" idx="6"/>
          </p:cNvCxnSpPr>
          <p:nvPr/>
        </p:nvCxnSpPr>
        <p:spPr>
          <a:xfrm>
            <a:off x="3827463" y="2419350"/>
            <a:ext cx="379412" cy="20859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31" idx="2"/>
            <a:endCxn id="25" idx="2"/>
          </p:cNvCxnSpPr>
          <p:nvPr/>
        </p:nvCxnSpPr>
        <p:spPr>
          <a:xfrm flipH="1">
            <a:off x="4294188" y="2709863"/>
            <a:ext cx="303212" cy="17303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1" idx="6"/>
            <a:endCxn id="25" idx="6"/>
          </p:cNvCxnSpPr>
          <p:nvPr/>
        </p:nvCxnSpPr>
        <p:spPr>
          <a:xfrm>
            <a:off x="5027613" y="2709863"/>
            <a:ext cx="593725" cy="17303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5291138" y="3573463"/>
            <a:ext cx="1327150" cy="582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FF0000"/>
                </a:solidFill>
              </a:rPr>
              <a:t>Data </a:t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en-US" altLang="zh-TW" b="1" dirty="0">
                <a:solidFill>
                  <a:srgbClr val="FF0000"/>
                </a:solidFill>
              </a:rPr>
              <a:t>Mining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45" name="直線接點 44"/>
          <p:cNvCxnSpPr>
            <a:stCxn id="28" idx="6"/>
            <a:endCxn id="26" idx="6"/>
          </p:cNvCxnSpPr>
          <p:nvPr/>
        </p:nvCxnSpPr>
        <p:spPr>
          <a:xfrm>
            <a:off x="6264275" y="2419350"/>
            <a:ext cx="354013" cy="14446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28" idx="2"/>
          </p:cNvCxnSpPr>
          <p:nvPr/>
        </p:nvCxnSpPr>
        <p:spPr>
          <a:xfrm flipH="1">
            <a:off x="5280025" y="2419350"/>
            <a:ext cx="554038" cy="14446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087938" y="2916238"/>
            <a:ext cx="18240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新細明體" pitchFamily="18" charset="-120"/>
              </a:rPr>
              <a:t>Conceptual Layer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179388" y="1763713"/>
            <a:ext cx="2282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Enabling Technologies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732713" y="1763713"/>
            <a:ext cx="985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Analysts</a:t>
            </a:r>
            <a:endParaRPr lang="zh-TW" altLang="en-US" b="1" dirty="0">
              <a:latin typeface="+mn-lt"/>
              <a:ea typeface="新細明體" pitchFamily="18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7092950" y="2133600"/>
            <a:ext cx="1954213" cy="430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Model Construction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Explanation by Model </a:t>
            </a:r>
            <a:endParaRPr lang="zh-TW" altLang="en-US" sz="1400" b="1" dirty="0">
              <a:latin typeface="+mn-lt"/>
              <a:ea typeface="新細明體" pitchFamily="18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115175" y="3357563"/>
            <a:ext cx="1825625" cy="1722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Construction and </a:t>
            </a:r>
            <a:br>
              <a:rPr lang="en-US" altLang="zh-TW" sz="1400" b="1" dirty="0">
                <a:latin typeface="+mn-lt"/>
                <a:ea typeface="新細明體" pitchFamily="18" charset="-120"/>
              </a:rPr>
            </a:br>
            <a:r>
              <a:rPr lang="en-US" altLang="zh-TW" sz="1400" b="1" dirty="0">
                <a:latin typeface="+mn-lt"/>
                <a:ea typeface="新細明體" pitchFamily="18" charset="-120"/>
              </a:rPr>
              <a:t>confirmation </a:t>
            </a:r>
            <a:br>
              <a:rPr lang="en-US" altLang="zh-TW" sz="1400" b="1" dirty="0">
                <a:latin typeface="+mn-lt"/>
                <a:ea typeface="新細明體" pitchFamily="18" charset="-120"/>
              </a:rPr>
            </a:br>
            <a:r>
              <a:rPr lang="en-US" altLang="zh-TW" sz="1400" b="1" dirty="0">
                <a:latin typeface="+mn-lt"/>
                <a:ea typeface="新細明體" pitchFamily="18" charset="-120"/>
              </a:rPr>
              <a:t>of individual </a:t>
            </a:r>
            <a:br>
              <a:rPr lang="en-US" altLang="zh-TW" sz="1400" b="1" dirty="0">
                <a:latin typeface="+mn-lt"/>
                <a:ea typeface="新細明體" pitchFamily="18" charset="-120"/>
              </a:rPr>
            </a:br>
            <a:r>
              <a:rPr lang="en-US" altLang="zh-TW" sz="1400" b="1" dirty="0">
                <a:latin typeface="+mn-lt"/>
                <a:ea typeface="新細明體" pitchFamily="18" charset="-120"/>
              </a:rPr>
              <a:t>hypothesis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Description and </a:t>
            </a:r>
            <a:br>
              <a:rPr lang="en-US" altLang="zh-TW" sz="1400" b="1" dirty="0">
                <a:latin typeface="+mn-lt"/>
                <a:ea typeface="新細明體" pitchFamily="18" charset="-120"/>
              </a:rPr>
            </a:br>
            <a:r>
              <a:rPr lang="en-US" altLang="zh-TW" sz="1400" b="1" dirty="0">
                <a:latin typeface="+mn-lt"/>
                <a:ea typeface="新細明體" pitchFamily="18" charset="-120"/>
              </a:rPr>
              <a:t>execution of </a:t>
            </a:r>
            <a:br>
              <a:rPr lang="en-US" altLang="zh-TW" sz="1400" b="1" dirty="0">
                <a:latin typeface="+mn-lt"/>
                <a:ea typeface="新細明體" pitchFamily="18" charset="-120"/>
              </a:rPr>
            </a:br>
            <a:r>
              <a:rPr lang="en-US" altLang="zh-TW" sz="1400" b="1" dirty="0">
                <a:latin typeface="+mn-lt"/>
                <a:ea typeface="新細明體" pitchFamily="18" charset="-120"/>
              </a:rPr>
              <a:t>application-specific </a:t>
            </a:r>
            <a:br>
              <a:rPr lang="en-US" altLang="zh-TW" sz="1400" b="1" dirty="0">
                <a:latin typeface="+mn-lt"/>
                <a:ea typeface="新細明體" pitchFamily="18" charset="-120"/>
              </a:rPr>
            </a:br>
            <a:r>
              <a:rPr lang="en-US" altLang="zh-TW" sz="1400" b="1" dirty="0">
                <a:latin typeface="+mn-lt"/>
                <a:ea typeface="新細明體" pitchFamily="18" charset="-120"/>
              </a:rPr>
              <a:t>task</a:t>
            </a:r>
            <a:endParaRPr lang="zh-TW" altLang="en-US" sz="1400" b="1" dirty="0">
              <a:latin typeface="+mn-lt"/>
              <a:ea typeface="新細明體" pitchFamily="18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79375" y="2192338"/>
            <a:ext cx="220345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Integrated analysis model</a:t>
            </a:r>
            <a:endParaRPr lang="zh-TW" altLang="en-US" sz="1400" b="1" dirty="0">
              <a:latin typeface="+mn-lt"/>
              <a:ea typeface="新細明體" pitchFamily="18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79375" y="3486150"/>
            <a:ext cx="2417763" cy="12938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Natural Language Processing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Information Extraction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Anomaly Detection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Discovery of relationships </a:t>
            </a:r>
            <a:br>
              <a:rPr lang="en-US" altLang="zh-TW" sz="1400" b="1" dirty="0">
                <a:latin typeface="+mn-lt"/>
                <a:ea typeface="新細明體" pitchFamily="18" charset="-120"/>
              </a:rPr>
            </a:br>
            <a:r>
              <a:rPr lang="en-US" altLang="zh-TW" sz="1400" b="1" dirty="0">
                <a:latin typeface="+mn-lt"/>
                <a:ea typeface="新細明體" pitchFamily="18" charset="-120"/>
              </a:rPr>
              <a:t>among heterogeneous data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Large-scale visualization</a:t>
            </a:r>
            <a:endParaRPr lang="zh-TW" altLang="en-US" sz="1400" b="1" dirty="0">
              <a:latin typeface="+mn-lt"/>
              <a:ea typeface="新細明體" pitchFamily="18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68263" y="2133600"/>
            <a:ext cx="2525712" cy="3636963"/>
          </a:xfrm>
          <a:prstGeom prst="roundRect">
            <a:avLst>
              <a:gd name="adj" fmla="val 4171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9375" y="5283200"/>
            <a:ext cx="2462213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  <a:ea typeface="新細明體" pitchFamily="18" charset="-120"/>
              </a:rPr>
              <a:t>Parallel distrusted processing</a:t>
            </a:r>
            <a:endParaRPr lang="zh-TW" altLang="en-US" sz="1400" b="1" dirty="0">
              <a:latin typeface="+mn-lt"/>
              <a:ea typeface="新細明體" pitchFamily="18" charset="-120"/>
            </a:endParaRPr>
          </a:p>
        </p:txBody>
      </p:sp>
      <p:sp>
        <p:nvSpPr>
          <p:cNvPr id="61" name="圓角矩形 60"/>
          <p:cNvSpPr/>
          <p:nvPr/>
        </p:nvSpPr>
        <p:spPr>
          <a:xfrm>
            <a:off x="7121525" y="2095500"/>
            <a:ext cx="1925638" cy="3636963"/>
          </a:xfrm>
          <a:prstGeom prst="roundRect">
            <a:avLst>
              <a:gd name="adj" fmla="val 4171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4438" y="6638925"/>
            <a:ext cx="4572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新細明體" pitchFamily="18" charset="-120"/>
              </a:rPr>
              <a:t>Source: Hiroshi Ishikawa (2015), Social Big Data Mining, CRC Press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  <a:latin typeface="+mn-lt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42064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Big Data Analysis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4800" b="1" dirty="0" smtClean="0"/>
              <a:t>Too Big, </a:t>
            </a:r>
            <a:br>
              <a:rPr lang="en-US" altLang="zh-TW" sz="4800" b="1" dirty="0" smtClean="0"/>
            </a:br>
            <a:r>
              <a:rPr lang="en-US" altLang="zh-TW" sz="4800" b="1" dirty="0" smtClean="0"/>
              <a:t>too Unstructured, </a:t>
            </a:r>
            <a:br>
              <a:rPr lang="en-US" altLang="zh-TW" sz="4800" b="1" dirty="0" smtClean="0"/>
            </a:br>
            <a:r>
              <a:rPr lang="en-US" altLang="zh-TW" sz="4800" b="1" dirty="0" smtClean="0"/>
              <a:t>too many different source </a:t>
            </a:r>
            <a:br>
              <a:rPr lang="en-US" altLang="zh-TW" sz="4800" b="1" dirty="0" smtClean="0"/>
            </a:br>
            <a:r>
              <a:rPr lang="en-US" altLang="zh-TW" sz="4800" dirty="0" smtClean="0"/>
              <a:t>to be manageable through traditional databases</a:t>
            </a:r>
            <a:endParaRPr lang="zh-TW" altLang="en-US" sz="4800" dirty="0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5913F8-FF4E-46CB-8297-4A859E8BDCE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962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1389D4-D7AA-4646-92C6-8A6BFF432D4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633413"/>
            <a:ext cx="4760913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5288" y="6608763"/>
            <a:ext cx="777716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hlinkClick r:id="rId3"/>
              </a:rPr>
              <a:t>http://www.amazon.com/Data-Mining-Machine-Learning-Practitioners/dp/1118618041</a:t>
            </a:r>
            <a:endParaRPr lang="en-US" altLang="zh-TW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06276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/>
          <a:lstStyle/>
          <a:p>
            <a:r>
              <a:rPr lang="en-US" altLang="zh-TW" sz="8800" smtClean="0">
                <a:solidFill>
                  <a:schemeClr val="accent1"/>
                </a:solidFill>
              </a:rPr>
              <a:t>Deep Learning</a:t>
            </a:r>
            <a:br>
              <a:rPr lang="en-US" altLang="zh-TW" sz="8800" smtClean="0">
                <a:solidFill>
                  <a:schemeClr val="accent1"/>
                </a:solidFill>
              </a:rPr>
            </a:br>
            <a:r>
              <a:rPr lang="en-US" altLang="zh-TW" sz="4800" smtClean="0">
                <a:solidFill>
                  <a:schemeClr val="accent1"/>
                </a:solidFill>
              </a:rPr>
              <a:t>Intelligence from Big Data</a:t>
            </a:r>
            <a:endParaRPr lang="zh-TW" altLang="en-US" sz="4800" smtClean="0">
              <a:solidFill>
                <a:schemeClr val="accent1"/>
              </a:solidFill>
            </a:endParaRPr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B72739-E82C-446A-BD4D-7EBB6046A67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038" y="6565900"/>
            <a:ext cx="306863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  <a:hlinkClick r:id="rId2"/>
              </a:rPr>
              <a:t>https://www.vlab.org/events/deep-learning/</a:t>
            </a:r>
            <a:endParaRPr lang="en-US" altLang="zh-TW" sz="1000" dirty="0">
              <a:solidFill>
                <a:schemeClr val="bg1">
                  <a:lumMod val="75000"/>
                </a:schemeClr>
              </a:solidFill>
              <a:ea typeface="新細明體" pitchFamily="18" charset="-12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2708275"/>
            <a:ext cx="3933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001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C2EBC-63E7-4225-BBB3-F10928B49C9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41370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46213" y="6581775"/>
            <a:ext cx="62515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hlinkClick r:id="rId3"/>
              </a:rPr>
              <a:t>http://www.amazon.com/Big-Data-Analytics-Turning-Money/dp/1118147596</a:t>
            </a:r>
            <a:endParaRPr lang="en-US" altLang="zh-TW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722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D192B0-D3D8-4DC0-90A7-21C66FFB628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41288"/>
            <a:ext cx="4217988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9750" y="6597650"/>
            <a:ext cx="820896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Source: 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  <a:hlinkClick r:id="rId3"/>
              </a:rPr>
              <a:t>http://www.amazon.com/Big-Data-Revolution-Transform-Mayer-Schonberger/dp/B00D81X2YE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01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sz="2400" b="0" dirty="0">
                <a:solidFill>
                  <a:schemeClr val="accent1"/>
                </a:solidFill>
              </a:rPr>
              <a:t>Data Science for Business: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>What </a:t>
            </a:r>
            <a:r>
              <a:rPr lang="en-US" altLang="zh-TW" sz="2400" b="0" dirty="0">
                <a:solidFill>
                  <a:schemeClr val="accent1"/>
                </a:solidFill>
              </a:rPr>
              <a:t>you need to know about data mining and data-analytic thinking,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/>
            </a:r>
            <a:br>
              <a:rPr lang="en-US" altLang="zh-TW" sz="2400" b="0" dirty="0" smtClean="0">
                <a:solidFill>
                  <a:schemeClr val="accent1"/>
                </a:solidFill>
              </a:rPr>
            </a:br>
            <a:r>
              <a:rPr lang="en-US" altLang="zh-TW" sz="2400" b="0" dirty="0" smtClean="0">
                <a:solidFill>
                  <a:schemeClr val="accent1"/>
                </a:solidFill>
              </a:rPr>
              <a:t>Foster </a:t>
            </a:r>
            <a:r>
              <a:rPr lang="en-US" altLang="zh-TW" sz="2400" b="0" dirty="0">
                <a:solidFill>
                  <a:schemeClr val="accent1"/>
                </a:solidFill>
              </a:rPr>
              <a:t>Provost and Tom Fawcett, O'Reilly, 2013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52036" y="6639163"/>
            <a:ext cx="6839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https://www.amazon.com/Data-Science-Business-Data-Analytic-Thinking/dp/1449361323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53827"/>
            <a:ext cx="42957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7922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</a:rPr>
              <a:t>Business Intelligence Trends</a:t>
            </a:r>
            <a:endParaRPr lang="zh-TW" altLang="en-US" smtClean="0">
              <a:solidFill>
                <a:schemeClr val="tx2"/>
              </a:solidFill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rgbClr val="FF0000"/>
                </a:solidFill>
              </a:rPr>
              <a:t>Agile</a:t>
            </a:r>
            <a:r>
              <a:rPr lang="en-US" altLang="zh-TW" smtClean="0"/>
              <a:t> Information Management (IM)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rgbClr val="FF0000"/>
                </a:solidFill>
              </a:rPr>
              <a:t>Cloud</a:t>
            </a:r>
            <a:r>
              <a:rPr lang="en-US" altLang="zh-TW" smtClean="0"/>
              <a:t> Business Intelligence (BI)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rgbClr val="FF0000"/>
                </a:solidFill>
              </a:rPr>
              <a:t>Mobile</a:t>
            </a:r>
            <a:r>
              <a:rPr lang="en-US" altLang="zh-TW" smtClean="0"/>
              <a:t> Business Intelligence (BI)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rgbClr val="FF0000"/>
                </a:solidFill>
              </a:rPr>
              <a:t>Analytics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rgbClr val="FF0000"/>
                </a:solidFill>
              </a:rPr>
              <a:t>Big Data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ECDE1D-E8BB-4045-8081-F3D8704CA43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1749" name="矩形 5"/>
          <p:cNvSpPr>
            <a:spLocks noChangeArrowheads="1"/>
          </p:cNvSpPr>
          <p:nvPr/>
        </p:nvSpPr>
        <p:spPr bwMode="auto">
          <a:xfrm>
            <a:off x="755650" y="6526213"/>
            <a:ext cx="7859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Source: </a:t>
            </a:r>
            <a:r>
              <a:rPr lang="en-US" altLang="zh-TW" sz="1200">
                <a:latin typeface="Arial" charset="0"/>
                <a:hlinkClick r:id="rId2"/>
              </a:rPr>
              <a:t>http://www.businessspectator.com.au/article/2013/1/22/technology/five-business-intelligence-trends-2013</a:t>
            </a:r>
            <a:endParaRPr lang="zh-TW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615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12738" y="188913"/>
            <a:ext cx="8507412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Intelligence and Analytics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312738" y="1331913"/>
            <a:ext cx="8507412" cy="4976812"/>
          </a:xfrm>
        </p:spPr>
        <p:txBody>
          <a:bodyPr/>
          <a:lstStyle/>
          <a:p>
            <a:r>
              <a:rPr lang="en-US" altLang="zh-TW" smtClean="0"/>
              <a:t>Business Intelligence 2.0 (BI 2.0)</a:t>
            </a:r>
          </a:p>
          <a:p>
            <a:pPr lvl="1"/>
            <a:r>
              <a:rPr lang="en-US" altLang="zh-TW" smtClean="0"/>
              <a:t>Web Intelligence</a:t>
            </a:r>
          </a:p>
          <a:p>
            <a:pPr lvl="1"/>
            <a:r>
              <a:rPr lang="en-US" altLang="zh-TW" smtClean="0"/>
              <a:t>Web Analytics</a:t>
            </a:r>
          </a:p>
          <a:p>
            <a:pPr lvl="1"/>
            <a:r>
              <a:rPr lang="en-US" altLang="zh-TW" smtClean="0"/>
              <a:t>Web 2.0</a:t>
            </a:r>
          </a:p>
          <a:p>
            <a:pPr lvl="1"/>
            <a:r>
              <a:rPr lang="en-US" altLang="zh-TW" smtClean="0"/>
              <a:t>Social Networking and Microblogging sites</a:t>
            </a:r>
          </a:p>
          <a:p>
            <a:r>
              <a:rPr lang="en-US" altLang="zh-TW" smtClean="0"/>
              <a:t>Data Trends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Big Data</a:t>
            </a:r>
          </a:p>
          <a:p>
            <a:r>
              <a:rPr lang="en-US" altLang="zh-TW" smtClean="0"/>
              <a:t>Platform Technology Trends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Cloud computing platform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0D42E2-E10A-459F-B59F-C9E5DB391BD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3797" name="矩形 4"/>
          <p:cNvSpPr>
            <a:spLocks noChangeArrowheads="1"/>
          </p:cNvSpPr>
          <p:nvPr/>
        </p:nvSpPr>
        <p:spPr bwMode="auto">
          <a:xfrm>
            <a:off x="457200" y="6396038"/>
            <a:ext cx="786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Lim, E. P., Chen, H., &amp; Chen, G. (2013). Business Intelligence and Analytics: Research Directions. </a:t>
            </a:r>
            <a:br>
              <a:rPr lang="en-US" altLang="zh-TW" sz="1200">
                <a:solidFill>
                  <a:srgbClr val="A6A6A6"/>
                </a:solidFill>
                <a:latin typeface="Arial" charset="0"/>
              </a:rPr>
            </a:br>
            <a:r>
              <a:rPr lang="en-US" altLang="zh-TW" sz="1200" i="1">
                <a:solidFill>
                  <a:srgbClr val="A6A6A6"/>
                </a:solidFill>
                <a:latin typeface="Arial" charset="0"/>
              </a:rPr>
              <a:t>ACM Transactions on Management Information Systems (TMIS)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, </a:t>
            </a:r>
            <a:r>
              <a:rPr lang="en-US" altLang="zh-TW" sz="1200" i="1">
                <a:solidFill>
                  <a:srgbClr val="A6A6A6"/>
                </a:solidFill>
                <a:latin typeface="Arial" charset="0"/>
              </a:rPr>
              <a:t>3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(4), 17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521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312738" y="188913"/>
            <a:ext cx="8507412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Intelligence and Analytics: Research Directions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312738" y="1331913"/>
            <a:ext cx="8507412" cy="5064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</a:t>
            </a:r>
            <a:r>
              <a:rPr lang="en-US" altLang="zh-TW" sz="2800" smtClean="0">
                <a:solidFill>
                  <a:srgbClr val="FF0000"/>
                </a:solidFill>
              </a:rPr>
              <a:t>Big Data Analytics</a:t>
            </a:r>
          </a:p>
          <a:p>
            <a:pPr lvl="1"/>
            <a:r>
              <a:rPr lang="en-US" altLang="zh-TW" smtClean="0"/>
              <a:t>Data analytics using Hadoop / MapReduce framework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Text Analytics</a:t>
            </a:r>
          </a:p>
          <a:p>
            <a:pPr lvl="1"/>
            <a:r>
              <a:rPr lang="en-US" altLang="zh-TW" smtClean="0"/>
              <a:t>From Information Extraction to Question Answering</a:t>
            </a:r>
          </a:p>
          <a:p>
            <a:pPr lvl="1"/>
            <a:r>
              <a:rPr lang="en-US" altLang="zh-TW" smtClean="0"/>
              <a:t>From Sentiment Analysis to Opinion Mining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Network Analysis</a:t>
            </a:r>
          </a:p>
          <a:p>
            <a:pPr lvl="1"/>
            <a:r>
              <a:rPr lang="en-US" altLang="zh-TW" smtClean="0"/>
              <a:t>Link mining</a:t>
            </a:r>
          </a:p>
          <a:p>
            <a:pPr lvl="1"/>
            <a:r>
              <a:rPr lang="en-US" altLang="zh-TW" smtClean="0"/>
              <a:t>Community Detection</a:t>
            </a:r>
          </a:p>
          <a:p>
            <a:pPr lvl="1"/>
            <a:r>
              <a:rPr lang="en-US" altLang="zh-TW" smtClean="0"/>
              <a:t>Social Recommendation</a:t>
            </a: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DCE959-6B83-4FCC-A4D2-F63182D6D4B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457200" y="6396038"/>
            <a:ext cx="786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Lim, E. P., Chen, H., &amp; Chen, G. (2013). Business Intelligence and Analytics: Research Directions. </a:t>
            </a:r>
            <a:br>
              <a:rPr lang="en-US" altLang="zh-TW" sz="1200">
                <a:solidFill>
                  <a:srgbClr val="A6A6A6"/>
                </a:solidFill>
                <a:latin typeface="Arial" charset="0"/>
              </a:rPr>
            </a:br>
            <a:r>
              <a:rPr lang="en-US" altLang="zh-TW" sz="1200" i="1">
                <a:solidFill>
                  <a:srgbClr val="A6A6A6"/>
                </a:solidFill>
                <a:latin typeface="Arial" charset="0"/>
              </a:rPr>
              <a:t>ACM Transactions on Management Information Systems (TMIS)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, </a:t>
            </a:r>
            <a:r>
              <a:rPr lang="en-US" altLang="zh-TW" sz="1200" i="1">
                <a:solidFill>
                  <a:srgbClr val="A6A6A6"/>
                </a:solidFill>
                <a:latin typeface="Arial" charset="0"/>
              </a:rPr>
              <a:t>3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(4), 17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999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5225"/>
          </a:xfrm>
        </p:spPr>
        <p:txBody>
          <a:bodyPr/>
          <a:lstStyle/>
          <a:p>
            <a:r>
              <a:rPr lang="en-US" altLang="zh-TW" sz="9600" smtClean="0">
                <a:solidFill>
                  <a:srgbClr val="FF0000"/>
                </a:solidFill>
              </a:rPr>
              <a:t>Big Data, </a:t>
            </a:r>
            <a:br>
              <a:rPr lang="en-US" altLang="zh-TW" sz="9600" smtClean="0">
                <a:solidFill>
                  <a:srgbClr val="FF0000"/>
                </a:solidFill>
              </a:rPr>
            </a:br>
            <a:r>
              <a:rPr lang="en-US" altLang="zh-TW" sz="9600" smtClean="0">
                <a:solidFill>
                  <a:srgbClr val="FF0000"/>
                </a:solidFill>
              </a:rPr>
              <a:t>Big Analytics:</a:t>
            </a:r>
            <a:r>
              <a:rPr lang="en-US" altLang="zh-TW" sz="9600" smtClean="0"/>
              <a:t> 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Emerging Business Intelligence and Analytic Trends </a:t>
            </a:r>
            <a:br>
              <a:rPr lang="en-US" altLang="zh-TW" smtClean="0"/>
            </a:br>
            <a:r>
              <a:rPr lang="en-US" altLang="zh-TW" smtClean="0"/>
              <a:t>for Today's Businesses</a:t>
            </a:r>
            <a:r>
              <a:rPr lang="zh-TW" altLang="en-US" smtClean="0"/>
              <a:t/>
            </a:r>
            <a:br>
              <a:rPr lang="zh-TW" altLang="en-US" smtClean="0"/>
            </a:br>
            <a:endParaRPr lang="zh-TW" altLang="en-US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2C97D0-6B04-4925-8B51-A3A8B983F86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56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5225"/>
          </a:xfrm>
        </p:spPr>
        <p:txBody>
          <a:bodyPr/>
          <a:lstStyle/>
          <a:p>
            <a:pPr>
              <a:defRPr/>
            </a:pPr>
            <a:r>
              <a:rPr lang="en-US" altLang="zh-TW" sz="9600" dirty="0" smtClean="0">
                <a:solidFill>
                  <a:srgbClr val="FF0000"/>
                </a:solidFill>
              </a:rPr>
              <a:t>Big Data, </a:t>
            </a:r>
            <a:br>
              <a:rPr lang="en-US" altLang="zh-TW" sz="9600" dirty="0" smtClean="0">
                <a:solidFill>
                  <a:srgbClr val="FF0000"/>
                </a:solidFill>
              </a:rPr>
            </a:br>
            <a:r>
              <a:rPr lang="en-US" altLang="zh-TW" sz="9600" dirty="0" smtClean="0">
                <a:solidFill>
                  <a:schemeClr val="accent6">
                    <a:lumMod val="75000"/>
                  </a:schemeClr>
                </a:solidFill>
              </a:rPr>
              <a:t>Prediction </a:t>
            </a:r>
            <a:br>
              <a:rPr lang="en-US" altLang="zh-TW" sz="9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9600" dirty="0" smtClean="0">
                <a:solidFill>
                  <a:schemeClr val="accent6">
                    <a:lumMod val="75000"/>
                  </a:schemeClr>
                </a:solidFill>
              </a:rPr>
              <a:t>vs. </a:t>
            </a:r>
            <a:br>
              <a:rPr lang="en-US" altLang="zh-TW" sz="9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9600" dirty="0" smtClean="0">
                <a:solidFill>
                  <a:schemeClr val="accent6">
                    <a:lumMod val="75000"/>
                  </a:schemeClr>
                </a:solidFill>
              </a:rPr>
              <a:t>Explanation</a:t>
            </a:r>
            <a:endParaRPr lang="zh-TW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BF02A0-8F36-494C-A156-3FFA1F952BE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6263" y="6503988"/>
            <a:ext cx="79914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Agarwal, R., &amp;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Dhar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, V. (2014). Editorial—Big Data, Data Science, and Analytics: The Opportunity and Challenge for IS Research. Information Systems Research, 25(3), 443-448.</a:t>
            </a:r>
          </a:p>
        </p:txBody>
      </p:sp>
    </p:spTree>
    <p:extLst>
      <p:ext uri="{BB962C8B-B14F-4D97-AF65-F5344CB8AC3E}">
        <p14:creationId xmlns:p14="http://schemas.microsoft.com/office/powerpoint/2010/main" val="11035352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4DA36E-33DF-488A-87A5-D41DC5D1EA0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7400" y="6526213"/>
            <a:ext cx="78168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Source: McAfee, A., &amp; 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Brynjolfsson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, E. (2012). Big data: the management 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revolution.</a:t>
            </a:r>
            <a:r>
              <a:rPr lang="en-US" altLang="zh-TW" sz="12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Harvard</a:t>
            </a:r>
            <a:r>
              <a:rPr lang="en-US" altLang="zh-TW" sz="12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 business review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.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374650" y="701675"/>
            <a:ext cx="82296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sz="9600" b="1" dirty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+mj-cs"/>
              </a:rPr>
              <a:t>Big Data:</a:t>
            </a:r>
            <a:r>
              <a:rPr kumimoji="0" lang="en-US" altLang="zh-TW" sz="9600" b="1" dirty="0">
                <a:latin typeface="Calibri" pitchFamily="34" charset="0"/>
                <a:ea typeface="標楷體" pitchFamily="65" charset="-120"/>
                <a:cs typeface="+mj-cs"/>
              </a:rPr>
              <a:t> </a:t>
            </a:r>
            <a:r>
              <a:rPr kumimoji="0" lang="en-US" altLang="zh-TW" sz="4400" b="1" dirty="0">
                <a:latin typeface="Calibri" pitchFamily="34" charset="0"/>
                <a:ea typeface="標楷體" pitchFamily="65" charset="-120"/>
                <a:cs typeface="+mj-cs"/>
              </a:rPr>
              <a:t/>
            </a:r>
            <a:br>
              <a:rPr kumimoji="0" lang="en-US" altLang="zh-TW" sz="4400" b="1" dirty="0">
                <a:latin typeface="Calibri" pitchFamily="34" charset="0"/>
                <a:ea typeface="標楷體" pitchFamily="65" charset="-120"/>
                <a:cs typeface="+mj-cs"/>
              </a:rPr>
            </a:br>
            <a:r>
              <a:rPr kumimoji="0" lang="en-US" altLang="zh-TW" sz="7200" b="1" dirty="0">
                <a:latin typeface="Calibri" pitchFamily="34" charset="0"/>
                <a:ea typeface="標楷體" pitchFamily="65" charset="-120"/>
                <a:cs typeface="+mj-cs"/>
              </a:rPr>
              <a:t>The Management Revolution</a:t>
            </a:r>
            <a:r>
              <a:rPr kumimoji="0" lang="en-US" altLang="zh-TW" sz="4400" b="1" dirty="0">
                <a:latin typeface="Calibri" pitchFamily="34" charset="0"/>
                <a:ea typeface="標楷體" pitchFamily="65" charset="-120"/>
                <a:cs typeface="+mj-cs"/>
              </a:rPr>
              <a:t/>
            </a:r>
            <a:br>
              <a:rPr kumimoji="0" lang="en-US" altLang="zh-TW" sz="4400" b="1" dirty="0">
                <a:latin typeface="Calibri" pitchFamily="34" charset="0"/>
                <a:ea typeface="標楷體" pitchFamily="65" charset="-120"/>
                <a:cs typeface="+mj-cs"/>
              </a:rPr>
            </a:br>
            <a:endParaRPr kumimoji="0" lang="zh-TW" altLang="en-US" sz="2800" b="1" dirty="0">
              <a:latin typeface="Calibri" pitchFamily="34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10835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Intelligence and Enterprise Analytics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Predictive analytics</a:t>
            </a:r>
          </a:p>
          <a:p>
            <a:r>
              <a:rPr lang="en-US" altLang="zh-TW" smtClean="0"/>
              <a:t>Data mining</a:t>
            </a:r>
          </a:p>
          <a:p>
            <a:r>
              <a:rPr lang="en-US" altLang="zh-TW" smtClean="0"/>
              <a:t>Business analytics</a:t>
            </a:r>
          </a:p>
          <a:p>
            <a:r>
              <a:rPr lang="en-US" altLang="zh-TW" smtClean="0"/>
              <a:t>Web analytics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Big-data </a:t>
            </a:r>
            <a:r>
              <a:rPr lang="en-US" altLang="zh-TW" smtClean="0"/>
              <a:t>analytics</a:t>
            </a: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582025" y="6559550"/>
            <a:ext cx="527050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32C843-336C-4927-ABC6-E1E7F4197E3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1025" y="6562725"/>
            <a:ext cx="8105775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Source: Thomas H. Davenport, "Enterprise Analytics: Optimize Performance, Process, and Decisions Through Big Data", FT Press, 2012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45119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Three Types of Business Analytics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Prescriptive Analytics</a:t>
            </a:r>
          </a:p>
          <a:p>
            <a:r>
              <a:rPr lang="en-US" altLang="zh-TW" smtClean="0"/>
              <a:t>Predictive Analytics</a:t>
            </a:r>
          </a:p>
          <a:p>
            <a:r>
              <a:rPr lang="en-US" altLang="zh-TW" smtClean="0"/>
              <a:t>Descriptive Analytics</a:t>
            </a: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582025" y="6559550"/>
            <a:ext cx="527050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41C607-04D2-45FD-BDBF-477644349ED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1025" y="6562725"/>
            <a:ext cx="8105775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Source: Thomas H. Davenport, "Enterprise Analytics: Optimize Performance, Process, and Decisions Through Big Data", FT Press, 2012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3486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>
                <a:solidFill>
                  <a:schemeClr val="accent1">
                    <a:lumMod val="75000"/>
                  </a:schemeClr>
                </a:solidFill>
              </a:rPr>
              <a:t>Three Types of Business Analytics</a:t>
            </a:r>
            <a:endParaRPr lang="zh-TW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582025" y="6559550"/>
            <a:ext cx="527050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0752DF-5E4D-4957-B091-129C9F9921B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1025" y="6562725"/>
            <a:ext cx="8105775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新細明體" pitchFamily="18" charset="-120"/>
              </a:rPr>
              <a:t>Source: Thomas H. Davenport, "Enterprise Analytics: Optimize Performance, Process, and Decisions Through Big Data", FT Press, 2012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5400000" flipH="1" flipV="1">
            <a:off x="-2178843" y="3626644"/>
            <a:ext cx="5186362" cy="3810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395288" y="6211888"/>
            <a:ext cx="6840537" cy="26987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7" name="文字方塊 24"/>
          <p:cNvSpPr txBox="1">
            <a:spLocks noChangeArrowheads="1"/>
          </p:cNvSpPr>
          <p:nvPr/>
        </p:nvSpPr>
        <p:spPr bwMode="auto">
          <a:xfrm>
            <a:off x="457200" y="1268413"/>
            <a:ext cx="2459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Optimization</a:t>
            </a:r>
            <a:endParaRPr lang="zh-TW" alt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968" name="文字方塊 25"/>
          <p:cNvSpPr txBox="1">
            <a:spLocks noChangeArrowheads="1"/>
          </p:cNvSpPr>
          <p:nvPr/>
        </p:nvSpPr>
        <p:spPr bwMode="auto">
          <a:xfrm>
            <a:off x="433388" y="3068638"/>
            <a:ext cx="267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6600"/>
                </a:solidFill>
                <a:latin typeface="Arial" charset="0"/>
              </a:rPr>
              <a:t>Statistical Modeling</a:t>
            </a:r>
            <a:endParaRPr lang="zh-TW" altLang="en-US" sz="20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69" name="文字方塊 26"/>
          <p:cNvSpPr txBox="1">
            <a:spLocks noChangeArrowheads="1"/>
          </p:cNvSpPr>
          <p:nvPr/>
        </p:nvSpPr>
        <p:spPr bwMode="auto">
          <a:xfrm>
            <a:off x="466725" y="1804988"/>
            <a:ext cx="2674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Randomized Testing</a:t>
            </a:r>
            <a:endParaRPr lang="zh-TW" alt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970" name="文字方塊 27"/>
          <p:cNvSpPr txBox="1">
            <a:spLocks noChangeArrowheads="1"/>
          </p:cNvSpPr>
          <p:nvPr/>
        </p:nvSpPr>
        <p:spPr bwMode="auto">
          <a:xfrm>
            <a:off x="466725" y="2289175"/>
            <a:ext cx="267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6600"/>
                </a:solidFill>
                <a:latin typeface="Arial" charset="0"/>
              </a:rPr>
              <a:t>Predictive Modeling / Forecasting</a:t>
            </a:r>
            <a:endParaRPr lang="zh-TW" altLang="en-US" sz="20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66725" y="3821113"/>
            <a:ext cx="2674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Alerts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66725" y="4397375"/>
            <a:ext cx="2674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Query / Drill Down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66725" y="4881563"/>
            <a:ext cx="2674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Ad hoc Reports / Scorecards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57200" y="5765800"/>
            <a:ext cx="2674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Standard Report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33388" y="5661025"/>
            <a:ext cx="665956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395288" y="4881563"/>
            <a:ext cx="669766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395288" y="4292600"/>
            <a:ext cx="669766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33388" y="3644900"/>
            <a:ext cx="665956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395288" y="2997200"/>
            <a:ext cx="669766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395288" y="2205038"/>
            <a:ext cx="669766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457200" y="1685925"/>
            <a:ext cx="663575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2" name="文字方塊 41"/>
          <p:cNvSpPr txBox="1">
            <a:spLocks noChangeArrowheads="1"/>
          </p:cNvSpPr>
          <p:nvPr/>
        </p:nvSpPr>
        <p:spPr bwMode="auto">
          <a:xfrm>
            <a:off x="3108325" y="1228725"/>
            <a:ext cx="420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“What’s the best that can happen?”</a:t>
            </a:r>
            <a:endParaRPr lang="zh-TW" alt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983" name="文字方塊 42"/>
          <p:cNvSpPr txBox="1">
            <a:spLocks noChangeArrowheads="1"/>
          </p:cNvSpPr>
          <p:nvPr/>
        </p:nvSpPr>
        <p:spPr bwMode="auto">
          <a:xfrm>
            <a:off x="3132138" y="1773238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“What if we try this?”</a:t>
            </a:r>
            <a:endParaRPr lang="zh-TW" alt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984" name="文字方塊 43"/>
          <p:cNvSpPr txBox="1">
            <a:spLocks noChangeArrowheads="1"/>
          </p:cNvSpPr>
          <p:nvPr/>
        </p:nvSpPr>
        <p:spPr bwMode="auto">
          <a:xfrm>
            <a:off x="3141663" y="2289175"/>
            <a:ext cx="395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6600"/>
                </a:solidFill>
                <a:latin typeface="Arial" charset="0"/>
              </a:rPr>
              <a:t>“What will happen next?”</a:t>
            </a:r>
            <a:endParaRPr lang="zh-TW" altLang="en-US" sz="20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5" name="文字方塊 44"/>
          <p:cNvSpPr txBox="1">
            <a:spLocks noChangeArrowheads="1"/>
          </p:cNvSpPr>
          <p:nvPr/>
        </p:nvSpPr>
        <p:spPr bwMode="auto">
          <a:xfrm>
            <a:off x="3108325" y="3068638"/>
            <a:ext cx="398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6600"/>
                </a:solidFill>
                <a:latin typeface="Arial" charset="0"/>
              </a:rPr>
              <a:t>“Why is this happening?”</a:t>
            </a:r>
            <a:endParaRPr lang="zh-TW" altLang="en-US" sz="20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3108325" y="3821113"/>
            <a:ext cx="3984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“What actions are needed?”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132138" y="4397375"/>
            <a:ext cx="3960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“What exactly is the problem?”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141663" y="4941888"/>
            <a:ext cx="3951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“How many, how often, where?”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3132138" y="5765800"/>
            <a:ext cx="3744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“What happened?”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0990" name="文字方塊 57"/>
          <p:cNvSpPr txBox="1">
            <a:spLocks noChangeArrowheads="1"/>
          </p:cNvSpPr>
          <p:nvPr/>
        </p:nvSpPr>
        <p:spPr bwMode="auto">
          <a:xfrm>
            <a:off x="7235825" y="1285875"/>
            <a:ext cx="165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Prescriptive Analytics</a:t>
            </a:r>
          </a:p>
        </p:txBody>
      </p:sp>
      <p:sp>
        <p:nvSpPr>
          <p:cNvPr id="40991" name="文字方塊 58"/>
          <p:cNvSpPr txBox="1">
            <a:spLocks noChangeArrowheads="1"/>
          </p:cNvSpPr>
          <p:nvPr/>
        </p:nvSpPr>
        <p:spPr bwMode="auto">
          <a:xfrm>
            <a:off x="7235825" y="2457450"/>
            <a:ext cx="169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6600"/>
                </a:solidFill>
                <a:latin typeface="Arial" charset="0"/>
              </a:rPr>
              <a:t>Predictive Analytics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7273925" y="4292600"/>
            <a:ext cx="1690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Descriptive Analytics</a:t>
            </a:r>
            <a:endParaRPr lang="zh-TW" alt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8" name="右大括弧 67"/>
          <p:cNvSpPr/>
          <p:nvPr/>
        </p:nvSpPr>
        <p:spPr>
          <a:xfrm>
            <a:off x="7092950" y="1228725"/>
            <a:ext cx="142875" cy="94456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9" name="右大括弧 68"/>
          <p:cNvSpPr/>
          <p:nvPr/>
        </p:nvSpPr>
        <p:spPr>
          <a:xfrm>
            <a:off x="7092950" y="2289175"/>
            <a:ext cx="142875" cy="135572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6600"/>
              </a:solidFill>
            </a:endParaRPr>
          </a:p>
        </p:txBody>
      </p:sp>
      <p:sp>
        <p:nvSpPr>
          <p:cNvPr id="70" name="右大括弧 69"/>
          <p:cNvSpPr/>
          <p:nvPr/>
        </p:nvSpPr>
        <p:spPr>
          <a:xfrm>
            <a:off x="7092950" y="3719513"/>
            <a:ext cx="142875" cy="2446337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264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  <p:pic>
        <p:nvPicPr>
          <p:cNvPr id="91138" name="Picture 2" descr="http://mattturck.com/wp-content/uploads/2016/01/matt_turck_big_data_landscape_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38574" cy="64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179601" y="6639163"/>
            <a:ext cx="6784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</a:rPr>
              <a:t>Source: http://mattturck.com/wp-content/uploads/2016/01/matt_turck_big_data_landscape_full.png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4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9" y="1124744"/>
            <a:ext cx="4104456" cy="548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sz="2400" b="0" dirty="0">
                <a:solidFill>
                  <a:schemeClr val="accent1"/>
                </a:solidFill>
              </a:rPr>
              <a:t>Marketing Data Science: Modeling Techniques in Predictive Analytics with R and Python,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/>
            </a:r>
            <a:br>
              <a:rPr lang="en-US" altLang="zh-TW" sz="2400" b="0" dirty="0" smtClean="0">
                <a:solidFill>
                  <a:schemeClr val="accent1"/>
                </a:solidFill>
              </a:rPr>
            </a:br>
            <a:r>
              <a:rPr lang="en-US" altLang="zh-TW" sz="2400" b="0" dirty="0" smtClean="0">
                <a:solidFill>
                  <a:schemeClr val="accent1"/>
                </a:solidFill>
              </a:rPr>
              <a:t>Thomas </a:t>
            </a:r>
            <a:r>
              <a:rPr lang="en-US" altLang="zh-TW" sz="2400" b="0" dirty="0">
                <a:solidFill>
                  <a:schemeClr val="accent1"/>
                </a:solidFill>
              </a:rPr>
              <a:t>W. 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>Miller</a:t>
            </a:r>
            <a:r>
              <a:rPr lang="en-US" altLang="zh-TW" sz="2400" b="0" dirty="0">
                <a:solidFill>
                  <a:schemeClr val="accent1"/>
                </a:solidFill>
              </a:rPr>
              <a:t>, Pearson FT Press</a:t>
            </a:r>
            <a:r>
              <a:rPr lang="en-US" altLang="zh-TW" sz="2400" b="0" dirty="0" smtClean="0">
                <a:solidFill>
                  <a:schemeClr val="accent1"/>
                </a:solidFill>
              </a:rPr>
              <a:t>, 2015</a:t>
            </a:r>
            <a:endParaRPr lang="en-US" altLang="zh-TW" sz="2400" b="0" dirty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2036" y="6639163"/>
            <a:ext cx="6839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https://www.amazon.com/Marketing-Data-Science-Techniques-Predictive/dp/0133886557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7406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Summary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400" dirty="0" smtClean="0"/>
              <a:t>Data Science</a:t>
            </a:r>
          </a:p>
          <a:p>
            <a:endParaRPr lang="en-US" altLang="zh-TW" sz="4400" dirty="0" smtClean="0"/>
          </a:p>
          <a:p>
            <a:r>
              <a:rPr lang="en-US" altLang="zh-TW" sz="4400" dirty="0" smtClean="0"/>
              <a:t>Big Data Marketing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3932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64881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References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86019" name="內容版面配置區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/>
          <a:lstStyle/>
          <a:p>
            <a:r>
              <a:rPr lang="en-US" altLang="zh-TW" sz="2000" dirty="0"/>
              <a:t>Lisa Arthur (2013), </a:t>
            </a:r>
            <a:r>
              <a:rPr lang="en-US" altLang="zh-TW" sz="2000" dirty="0" smtClean="0"/>
              <a:t>Big </a:t>
            </a:r>
            <a:r>
              <a:rPr lang="en-US" altLang="zh-TW" sz="2000" dirty="0"/>
              <a:t>Data Marketing: Engage Your Customers More Effectively and Drive Value, Wiley.</a:t>
            </a:r>
          </a:p>
          <a:p>
            <a:r>
              <a:rPr lang="en-US" altLang="zh-TW" sz="2000" dirty="0" smtClean="0"/>
              <a:t>EMC Education Services (2015), Data Science and Big Data Analytics: Discovering, Analyzing, Visualizing and Presenting Data, Wiley.</a:t>
            </a:r>
          </a:p>
          <a:p>
            <a:r>
              <a:rPr lang="en-US" altLang="zh-TW" sz="2000" dirty="0"/>
              <a:t>Foster Provost and Tom Fawcett </a:t>
            </a:r>
            <a:r>
              <a:rPr lang="en-US" altLang="zh-TW" sz="2000" dirty="0" smtClean="0"/>
              <a:t> (2013), Data </a:t>
            </a:r>
            <a:r>
              <a:rPr lang="en-US" altLang="zh-TW" sz="2000" dirty="0"/>
              <a:t>Science for Business: What you need to know about data mining and data-analytic thinking</a:t>
            </a:r>
            <a:r>
              <a:rPr lang="en-US" altLang="zh-TW" sz="2000" dirty="0" smtClean="0"/>
              <a:t>, O'Reilly</a:t>
            </a:r>
          </a:p>
          <a:p>
            <a:r>
              <a:rPr lang="en-US" altLang="zh-TW" sz="2000" dirty="0"/>
              <a:t>Thomas W. </a:t>
            </a:r>
            <a:r>
              <a:rPr lang="en-US" altLang="zh-TW" sz="2000" dirty="0" smtClean="0"/>
              <a:t>Miller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(2013)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Marketing </a:t>
            </a:r>
            <a:r>
              <a:rPr lang="en-US" altLang="zh-TW" sz="2000" dirty="0"/>
              <a:t>Data Science: Modeling Techniques in Predictive Analytics with R and Python, </a:t>
            </a:r>
            <a:r>
              <a:rPr lang="en-US" altLang="zh-TW" sz="2000" dirty="0" smtClean="0"/>
              <a:t>Pearson </a:t>
            </a:r>
            <a:r>
              <a:rPr lang="en-US" altLang="zh-TW" sz="2000" dirty="0"/>
              <a:t>FT </a:t>
            </a:r>
            <a:r>
              <a:rPr lang="en-US" altLang="zh-TW" sz="2000" dirty="0" smtClean="0"/>
              <a:t>Press</a:t>
            </a:r>
            <a:endParaRPr lang="en-US" altLang="zh-TW" sz="2000" dirty="0"/>
          </a:p>
          <a:p>
            <a:r>
              <a:rPr lang="en-US" altLang="zh-TW" sz="2000" dirty="0"/>
              <a:t>Peter C. </a:t>
            </a:r>
            <a:r>
              <a:rPr lang="en-US" altLang="zh-TW" sz="2000" dirty="0" err="1"/>
              <a:t>Verhoef</a:t>
            </a:r>
            <a:r>
              <a:rPr lang="en-US" altLang="zh-TW" sz="2000" dirty="0"/>
              <a:t> and Edwin </a:t>
            </a:r>
            <a:r>
              <a:rPr lang="en-US" altLang="zh-TW" sz="2000" dirty="0" err="1" smtClean="0"/>
              <a:t>Kooge</a:t>
            </a:r>
            <a:r>
              <a:rPr lang="en-US" altLang="zh-TW" sz="2000" dirty="0" smtClean="0"/>
              <a:t> (2016),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Creating </a:t>
            </a:r>
            <a:r>
              <a:rPr lang="en-US" altLang="zh-TW" sz="2000" dirty="0"/>
              <a:t>Value with Big Data Analytics: Making Smarter Marketing Decisions</a:t>
            </a:r>
            <a:r>
              <a:rPr lang="en-US" altLang="zh-TW" sz="2000" dirty="0" smtClean="0"/>
              <a:t>, Routledge</a:t>
            </a:r>
          </a:p>
          <a:p>
            <a:r>
              <a:rPr lang="en-US" altLang="zh-TW" sz="2000" dirty="0" smtClean="0"/>
              <a:t>Stephan </a:t>
            </a:r>
            <a:r>
              <a:rPr lang="en-US" altLang="zh-TW" sz="2000" dirty="0" err="1"/>
              <a:t>Kudyba</a:t>
            </a:r>
            <a:r>
              <a:rPr lang="en-US" altLang="zh-TW" sz="2000" dirty="0"/>
              <a:t> (2014), </a:t>
            </a:r>
            <a:r>
              <a:rPr lang="en-US" altLang="zh-TW" sz="2000" dirty="0" smtClean="0"/>
              <a:t>Big </a:t>
            </a:r>
            <a:r>
              <a:rPr lang="en-US" altLang="zh-TW" sz="2000" dirty="0"/>
              <a:t>Data, Mining, and Analytics: Components of Strategic Decision Making, </a:t>
            </a:r>
            <a:r>
              <a:rPr lang="en-US" altLang="zh-TW" sz="2000" dirty="0" err="1"/>
              <a:t>Auerbach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Publications</a:t>
            </a:r>
          </a:p>
          <a:p>
            <a:r>
              <a:rPr lang="en-US" altLang="zh-TW" sz="2000" dirty="0"/>
              <a:t>Fan, S., Lau, R. Y., &amp; Zhao, J. L. (2015). Demystifying big data analytics for business intelligence through the lens of marketing mix. </a:t>
            </a:r>
            <a:r>
              <a:rPr lang="en-US" altLang="zh-TW" sz="2000" dirty="0" smtClean="0"/>
              <a:t>Big </a:t>
            </a:r>
            <a:r>
              <a:rPr lang="en-US" altLang="zh-TW" sz="2000" dirty="0"/>
              <a:t>Data Research,2(1), </a:t>
            </a:r>
            <a:r>
              <a:rPr lang="en-US" altLang="zh-TW" sz="2000" dirty="0" smtClean="0"/>
              <a:t>28-32</a:t>
            </a:r>
          </a:p>
          <a:p>
            <a:r>
              <a:rPr lang="en-US" altLang="zh-TW" sz="2000" dirty="0" err="1"/>
              <a:t>Erevelles</a:t>
            </a:r>
            <a:r>
              <a:rPr lang="en-US" altLang="zh-TW" sz="2000" dirty="0"/>
              <a:t>, S., </a:t>
            </a:r>
            <a:r>
              <a:rPr lang="en-US" altLang="zh-TW" sz="2000" dirty="0" err="1"/>
              <a:t>Fukawa</a:t>
            </a:r>
            <a:r>
              <a:rPr lang="en-US" altLang="zh-TW" sz="2000" dirty="0"/>
              <a:t>, N., &amp; Swayne, L. (2016). Big Data consumer analytics and the transformation of marketing. </a:t>
            </a:r>
            <a:r>
              <a:rPr lang="en-US" altLang="zh-TW" sz="2000" dirty="0" smtClean="0"/>
              <a:t>Journal </a:t>
            </a:r>
            <a:r>
              <a:rPr lang="en-US" altLang="zh-TW" sz="2000" dirty="0"/>
              <a:t>of Business Research, 69(2), 897-904.</a:t>
            </a:r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C40B7B-242C-4DA2-8212-B99FF8517C4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0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The Market: </a:t>
            </a:r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sz="3600" dirty="0" smtClean="0">
                <a:solidFill>
                  <a:schemeClr val="accent1"/>
                </a:solidFill>
              </a:rPr>
              <a:t>A </a:t>
            </a:r>
            <a:r>
              <a:rPr lang="en-US" altLang="zh-TW" sz="3600" dirty="0">
                <a:solidFill>
                  <a:schemeClr val="accent1"/>
                </a:solidFill>
              </a:rPr>
              <a:t>Meeting Place for Buyers and </a:t>
            </a:r>
            <a:r>
              <a:rPr lang="en-US" altLang="zh-TW" sz="3600" dirty="0" smtClean="0">
                <a:solidFill>
                  <a:schemeClr val="accent1"/>
                </a:solidFill>
              </a:rPr>
              <a:t>Sellers</a:t>
            </a:r>
            <a:endParaRPr lang="zh-TW" altLang="en-US" sz="36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3528" y="6639163"/>
            <a:ext cx="8280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</a:rPr>
              <a:t>Source: Thomas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W. Miller</a:t>
            </a:r>
            <a:r>
              <a:rPr lang="zh-TW" alt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(2013)</a:t>
            </a:r>
            <a:r>
              <a:rPr lang="zh-TW" alt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zh-TW" alt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Marketing Data Science: Modeling Techniques in Predictive Analytics with R and Python, Pearson FT Press</a:t>
            </a:r>
          </a:p>
        </p:txBody>
      </p:sp>
      <p:sp>
        <p:nvSpPr>
          <p:cNvPr id="8" name="Rectangle 3"/>
          <p:cNvSpPr/>
          <p:nvPr/>
        </p:nvSpPr>
        <p:spPr>
          <a:xfrm>
            <a:off x="323528" y="1300558"/>
            <a:ext cx="1872208" cy="3685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Seller History</a:t>
            </a:r>
            <a:endParaRPr lang="en-US" dirty="0"/>
          </a:p>
        </p:txBody>
      </p:sp>
      <p:sp>
        <p:nvSpPr>
          <p:cNvPr id="9" name="Rectangle 7"/>
          <p:cNvSpPr/>
          <p:nvPr/>
        </p:nvSpPr>
        <p:spPr>
          <a:xfrm>
            <a:off x="323528" y="1764284"/>
            <a:ext cx="1872208" cy="3685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Sector</a:t>
            </a:r>
            <a:endParaRPr lang="en-US" dirty="0"/>
          </a:p>
        </p:txBody>
      </p:sp>
      <p:sp>
        <p:nvSpPr>
          <p:cNvPr id="12" name="Rectangle 10"/>
          <p:cNvSpPr/>
          <p:nvPr/>
        </p:nvSpPr>
        <p:spPr>
          <a:xfrm>
            <a:off x="5112060" y="2164083"/>
            <a:ext cx="1764196" cy="6076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Sellers</a:t>
            </a:r>
            <a:endParaRPr lang="en-US" sz="3200" dirty="0"/>
          </a:p>
        </p:txBody>
      </p:sp>
      <p:sp>
        <p:nvSpPr>
          <p:cNvPr id="13" name="Rectangle 11"/>
          <p:cNvSpPr/>
          <p:nvPr/>
        </p:nvSpPr>
        <p:spPr>
          <a:xfrm>
            <a:off x="7164288" y="3057356"/>
            <a:ext cx="1800200" cy="8894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/>
              <a:t>Market</a:t>
            </a:r>
            <a:endParaRPr lang="en-US" sz="4000" dirty="0"/>
          </a:p>
        </p:txBody>
      </p:sp>
      <p:sp>
        <p:nvSpPr>
          <p:cNvPr id="14" name="Rectangle 12"/>
          <p:cNvSpPr/>
          <p:nvPr/>
        </p:nvSpPr>
        <p:spPr>
          <a:xfrm>
            <a:off x="4563412" y="4699452"/>
            <a:ext cx="2088232" cy="660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/>
              <a:t>Buyers</a:t>
            </a:r>
            <a:endParaRPr lang="en-US" sz="4000" dirty="0"/>
          </a:p>
        </p:txBody>
      </p:sp>
      <p:sp>
        <p:nvSpPr>
          <p:cNvPr id="15" name="Rectangle 13"/>
          <p:cNvSpPr/>
          <p:nvPr/>
        </p:nvSpPr>
        <p:spPr>
          <a:xfrm>
            <a:off x="323528" y="3736562"/>
            <a:ext cx="1872208" cy="3428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Buyer History</a:t>
            </a:r>
            <a:endParaRPr lang="en-US" dirty="0"/>
          </a:p>
        </p:txBody>
      </p:sp>
      <p:sp>
        <p:nvSpPr>
          <p:cNvPr id="29" name="Rectangle 3"/>
          <p:cNvSpPr/>
          <p:nvPr/>
        </p:nvSpPr>
        <p:spPr>
          <a:xfrm>
            <a:off x="755336" y="2268340"/>
            <a:ext cx="1872208" cy="3685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0" name="Rectangle 7"/>
          <p:cNvSpPr/>
          <p:nvPr/>
        </p:nvSpPr>
        <p:spPr>
          <a:xfrm>
            <a:off x="755336" y="2700388"/>
            <a:ext cx="1872208" cy="3685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Brands</a:t>
            </a:r>
            <a:endParaRPr lang="en-US" dirty="0"/>
          </a:p>
        </p:txBody>
      </p:sp>
      <p:sp>
        <p:nvSpPr>
          <p:cNvPr id="31" name="Rectangle 7"/>
          <p:cNvSpPr/>
          <p:nvPr/>
        </p:nvSpPr>
        <p:spPr>
          <a:xfrm>
            <a:off x="781078" y="3140968"/>
            <a:ext cx="1872208" cy="3685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32" name="Rectangle 10"/>
          <p:cNvSpPr/>
          <p:nvPr/>
        </p:nvSpPr>
        <p:spPr>
          <a:xfrm>
            <a:off x="3027930" y="2636912"/>
            <a:ext cx="1764196" cy="6076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Products</a:t>
            </a:r>
            <a:endParaRPr lang="en-US" sz="3200" dirty="0"/>
          </a:p>
        </p:txBody>
      </p:sp>
      <p:sp>
        <p:nvSpPr>
          <p:cNvPr id="56" name="Rectangle 13"/>
          <p:cNvSpPr/>
          <p:nvPr/>
        </p:nvSpPr>
        <p:spPr>
          <a:xfrm>
            <a:off x="323528" y="4149080"/>
            <a:ext cx="1898717" cy="3428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Segment</a:t>
            </a:r>
            <a:endParaRPr lang="en-US" dirty="0"/>
          </a:p>
        </p:txBody>
      </p:sp>
      <p:sp>
        <p:nvSpPr>
          <p:cNvPr id="57" name="Rectangle 13"/>
          <p:cNvSpPr/>
          <p:nvPr/>
        </p:nvSpPr>
        <p:spPr>
          <a:xfrm>
            <a:off x="683568" y="4598294"/>
            <a:ext cx="1872208" cy="3428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Attitudes</a:t>
            </a:r>
            <a:endParaRPr lang="en-US" dirty="0"/>
          </a:p>
        </p:txBody>
      </p:sp>
      <p:sp>
        <p:nvSpPr>
          <p:cNvPr id="58" name="Rectangle 13"/>
          <p:cNvSpPr/>
          <p:nvPr/>
        </p:nvSpPr>
        <p:spPr>
          <a:xfrm>
            <a:off x="670313" y="5013176"/>
            <a:ext cx="1898717" cy="3428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60" name="Rectangle 13"/>
          <p:cNvSpPr/>
          <p:nvPr/>
        </p:nvSpPr>
        <p:spPr>
          <a:xfrm>
            <a:off x="670312" y="5390382"/>
            <a:ext cx="1898717" cy="3428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Goals / Wants</a:t>
            </a:r>
            <a:endParaRPr lang="en-US" dirty="0"/>
          </a:p>
        </p:txBody>
      </p:sp>
      <p:sp>
        <p:nvSpPr>
          <p:cNvPr id="61" name="Rectangle 13"/>
          <p:cNvSpPr/>
          <p:nvPr/>
        </p:nvSpPr>
        <p:spPr>
          <a:xfrm>
            <a:off x="1891633" y="5822430"/>
            <a:ext cx="1872208" cy="3428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62" name="Rectangle 13"/>
          <p:cNvSpPr/>
          <p:nvPr/>
        </p:nvSpPr>
        <p:spPr>
          <a:xfrm>
            <a:off x="1881195" y="6237312"/>
            <a:ext cx="1898717" cy="3428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Budget</a:t>
            </a:r>
            <a:endParaRPr lang="en-US" dirty="0"/>
          </a:p>
        </p:txBody>
      </p:sp>
      <p:cxnSp>
        <p:nvCxnSpPr>
          <p:cNvPr id="80" name="弧形接點 79"/>
          <p:cNvCxnSpPr>
            <a:stCxn id="61" idx="3"/>
            <a:endCxn id="14" idx="1"/>
          </p:cNvCxnSpPr>
          <p:nvPr/>
        </p:nvCxnSpPr>
        <p:spPr>
          <a:xfrm flipV="1">
            <a:off x="3763841" y="5029479"/>
            <a:ext cx="799571" cy="964388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弧形接點 82"/>
          <p:cNvCxnSpPr>
            <a:stCxn id="62" idx="3"/>
            <a:endCxn id="14" idx="1"/>
          </p:cNvCxnSpPr>
          <p:nvPr/>
        </p:nvCxnSpPr>
        <p:spPr>
          <a:xfrm flipV="1">
            <a:off x="3779912" y="5029479"/>
            <a:ext cx="783500" cy="1379270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弧形接點 86"/>
          <p:cNvCxnSpPr>
            <a:stCxn id="14" idx="3"/>
            <a:endCxn id="13" idx="1"/>
          </p:cNvCxnSpPr>
          <p:nvPr/>
        </p:nvCxnSpPr>
        <p:spPr>
          <a:xfrm flipV="1">
            <a:off x="6651644" y="3502075"/>
            <a:ext cx="512644" cy="1527404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弧形接點 89"/>
          <p:cNvCxnSpPr>
            <a:stCxn id="60" idx="3"/>
            <a:endCxn id="14" idx="1"/>
          </p:cNvCxnSpPr>
          <p:nvPr/>
        </p:nvCxnSpPr>
        <p:spPr>
          <a:xfrm flipV="1">
            <a:off x="2569029" y="5029479"/>
            <a:ext cx="1994383" cy="532340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弧形接點 90"/>
          <p:cNvCxnSpPr>
            <a:stCxn id="58" idx="3"/>
            <a:endCxn id="14" idx="1"/>
          </p:cNvCxnSpPr>
          <p:nvPr/>
        </p:nvCxnSpPr>
        <p:spPr>
          <a:xfrm flipV="1">
            <a:off x="2569030" y="5029479"/>
            <a:ext cx="1994382" cy="155134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弧形接點 91"/>
          <p:cNvCxnSpPr>
            <a:stCxn id="57" idx="3"/>
          </p:cNvCxnSpPr>
          <p:nvPr/>
        </p:nvCxnSpPr>
        <p:spPr>
          <a:xfrm>
            <a:off x="2555776" y="4769731"/>
            <a:ext cx="1908212" cy="291490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弧形接點 92"/>
          <p:cNvCxnSpPr>
            <a:stCxn id="56" idx="3"/>
            <a:endCxn id="14" idx="1"/>
          </p:cNvCxnSpPr>
          <p:nvPr/>
        </p:nvCxnSpPr>
        <p:spPr>
          <a:xfrm>
            <a:off x="2222245" y="4320517"/>
            <a:ext cx="2341167" cy="708962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弧形接點 93"/>
          <p:cNvCxnSpPr>
            <a:stCxn id="15" idx="3"/>
            <a:endCxn id="14" idx="1"/>
          </p:cNvCxnSpPr>
          <p:nvPr/>
        </p:nvCxnSpPr>
        <p:spPr>
          <a:xfrm>
            <a:off x="2195736" y="3907999"/>
            <a:ext cx="2367676" cy="1121480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弧形接點 111"/>
          <p:cNvCxnSpPr>
            <a:stCxn id="12" idx="3"/>
            <a:endCxn id="13" idx="1"/>
          </p:cNvCxnSpPr>
          <p:nvPr/>
        </p:nvCxnSpPr>
        <p:spPr>
          <a:xfrm>
            <a:off x="6876256" y="2467929"/>
            <a:ext cx="288032" cy="103414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弧形接點 114"/>
          <p:cNvCxnSpPr>
            <a:stCxn id="8" idx="3"/>
            <a:endCxn id="12" idx="1"/>
          </p:cNvCxnSpPr>
          <p:nvPr/>
        </p:nvCxnSpPr>
        <p:spPr>
          <a:xfrm>
            <a:off x="2195736" y="1484844"/>
            <a:ext cx="2916324" cy="98308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弧形接點 117"/>
          <p:cNvCxnSpPr>
            <a:stCxn id="9" idx="3"/>
            <a:endCxn id="12" idx="1"/>
          </p:cNvCxnSpPr>
          <p:nvPr/>
        </p:nvCxnSpPr>
        <p:spPr>
          <a:xfrm>
            <a:off x="2195736" y="1948570"/>
            <a:ext cx="2916324" cy="519359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弧形接點 121"/>
          <p:cNvCxnSpPr>
            <a:stCxn id="29" idx="3"/>
            <a:endCxn id="32" idx="1"/>
          </p:cNvCxnSpPr>
          <p:nvPr/>
        </p:nvCxnSpPr>
        <p:spPr>
          <a:xfrm>
            <a:off x="2627544" y="2452626"/>
            <a:ext cx="400386" cy="48813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弧形接點 125"/>
          <p:cNvCxnSpPr>
            <a:stCxn id="30" idx="3"/>
            <a:endCxn id="32" idx="1"/>
          </p:cNvCxnSpPr>
          <p:nvPr/>
        </p:nvCxnSpPr>
        <p:spPr>
          <a:xfrm>
            <a:off x="2627544" y="2884674"/>
            <a:ext cx="400386" cy="56084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弧形接點 129"/>
          <p:cNvCxnSpPr>
            <a:stCxn id="31" idx="3"/>
            <a:endCxn id="32" idx="1"/>
          </p:cNvCxnSpPr>
          <p:nvPr/>
        </p:nvCxnSpPr>
        <p:spPr>
          <a:xfrm flipV="1">
            <a:off x="2653286" y="2940758"/>
            <a:ext cx="374644" cy="38449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弧形接點 132"/>
          <p:cNvCxnSpPr>
            <a:stCxn id="32" idx="3"/>
            <a:endCxn id="12" idx="1"/>
          </p:cNvCxnSpPr>
          <p:nvPr/>
        </p:nvCxnSpPr>
        <p:spPr>
          <a:xfrm flipV="1">
            <a:off x="4792126" y="2467929"/>
            <a:ext cx="319934" cy="472829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12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10668</TotalTime>
  <Words>2497</Words>
  <Application>Microsoft Office PowerPoint</Application>
  <PresentationFormat>如螢幕大小 (4:3)</PresentationFormat>
  <Paragraphs>550</Paragraphs>
  <Slides>81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81</vt:i4>
      </vt:variant>
    </vt:vector>
  </HeadingPairs>
  <TitlesOfParts>
    <vt:vector size="82" baseType="lpstr">
      <vt:lpstr>Office 佈景主題</vt:lpstr>
      <vt:lpstr>大數據行銷研究  Big Data Marketing Research</vt:lpstr>
      <vt:lpstr>PowerPoint 簡報</vt:lpstr>
      <vt:lpstr>PowerPoint 簡報</vt:lpstr>
      <vt:lpstr>PowerPoint 簡報</vt:lpstr>
      <vt:lpstr>Outline</vt:lpstr>
      <vt:lpstr>Data Science</vt:lpstr>
      <vt:lpstr>Data Science for Business: What you need to know about data mining and data-analytic thinking,  Foster Provost and Tom Fawcett, O'Reilly, 2013</vt:lpstr>
      <vt:lpstr>Marketing Data Science: Modeling Techniques in Predictive Analytics with R and Python,  Thomas W. Miller, Pearson FT Press, 2015</vt:lpstr>
      <vt:lpstr>The Market:  A Meeting Place for Buyers and Sellers</vt:lpstr>
      <vt:lpstr>EMC Education Services,  Data Science and Big Data Analytics:  Discovering, Analyzing, Visualizing and Presenting Data,  Wiley, 2015</vt:lpstr>
      <vt:lpstr>Internet Evolution Internet of People (IoP): Social Media Internet of Things (IoT): Machine to Machine</vt:lpstr>
      <vt:lpstr>Data Science and  Business Intelligence</vt:lpstr>
      <vt:lpstr>PowerPoint 簡報</vt:lpstr>
      <vt:lpstr>Big Data</vt:lpstr>
      <vt:lpstr>Big Data Growth  is increasingly unstructured</vt:lpstr>
      <vt:lpstr>Typical Analytic Architecture</vt:lpstr>
      <vt:lpstr>Data Evolution and the  Rise of Big Data Sources</vt:lpstr>
      <vt:lpstr>Emerging Big Data Ecosystem</vt:lpstr>
      <vt:lpstr>Key Roles for the New  Big Data Ecosystem</vt:lpstr>
      <vt:lpstr>Profile of a Data Scientist</vt:lpstr>
      <vt:lpstr>Data Scientist Profile</vt:lpstr>
      <vt:lpstr>Big Data Analytics Lifecycle</vt:lpstr>
      <vt:lpstr>Key Roles for a  Successful Analytics Project</vt:lpstr>
      <vt:lpstr>Overview of Data Analytics Lifecycle</vt:lpstr>
      <vt:lpstr>Overview of Data Analytics Lifecycle</vt:lpstr>
      <vt:lpstr>Key Outputs from a  Successful Analytics Project</vt:lpstr>
      <vt:lpstr>Big Data Marketing</vt:lpstr>
      <vt:lpstr>Big Data Marketing</vt:lpstr>
      <vt:lpstr>Big Data Marketing:  Engage Your Customers More Effectively and Drive Value,  Lisa Arthur, Wiley, 2013.</vt:lpstr>
      <vt:lpstr>PowerPoint 簡報</vt:lpstr>
      <vt:lpstr>PowerPoint 簡報</vt:lpstr>
      <vt:lpstr>Creating Value with Big Data Analytics:  Making Smarter Marketing Decisions,  Peter C. Verhoef and Edwin Kooge, Routledge, 2016</vt:lpstr>
      <vt:lpstr>Big Data Value Creation Model</vt:lpstr>
      <vt:lpstr>Predictive Marketing: Easy Ways Every Marketer Can Use Customer Analytics and Big Data,  Omer Artun and Dominique Levin, Wiley, 2015</vt:lpstr>
      <vt:lpstr>Predictive Marketing: Easy Ways Every Marketer Can Use Customer Analytics and Big Data,  Omer Artun and Dominique Levin, Wiley, 2015</vt:lpstr>
      <vt:lpstr>PowerPoint 簡報</vt:lpstr>
      <vt:lpstr>Marketing</vt:lpstr>
      <vt:lpstr>Marketing</vt:lpstr>
      <vt:lpstr>Value</vt:lpstr>
      <vt:lpstr>Value</vt:lpstr>
      <vt:lpstr>Customer Value Triad</vt:lpstr>
      <vt:lpstr>Value and Satisfaction</vt:lpstr>
      <vt:lpstr>Building  Customer Value, Satisfaction,  and  Loyalty</vt:lpstr>
      <vt:lpstr>Customer Perceived Value</vt:lpstr>
      <vt:lpstr>Customer Perceived Value</vt:lpstr>
      <vt:lpstr>Satisfaction</vt:lpstr>
      <vt:lpstr>Loyalty</vt:lpstr>
      <vt:lpstr>Customer Perceived Value, Customer Satisfaction, and Loyalty</vt:lpstr>
      <vt:lpstr>Marketing</vt:lpstr>
      <vt:lpstr>Marketing Management</vt:lpstr>
      <vt:lpstr>Marketing Research</vt:lpstr>
      <vt:lpstr>The Nature of Marketing Research</vt:lpstr>
      <vt:lpstr>Marketing Research  systematic design, collection, analysis, and reporting of  data and findings  relevant to a  specific marketing situation  facing the company.</vt:lpstr>
      <vt:lpstr>A Marketing Mix Framework for Big Data Management</vt:lpstr>
      <vt:lpstr>A resource-based view of the  impact of Big Data on competitive advantage</vt:lpstr>
      <vt:lpstr>Big Data Analytics   and  Data Mining</vt:lpstr>
      <vt:lpstr>Business Intelligence (BI) Infrastructure</vt:lpstr>
      <vt:lpstr>Data Warehouse Data Mining and Business Intelligence </vt:lpstr>
      <vt:lpstr>The Evolution of BI Capabilities</vt:lpstr>
      <vt:lpstr>Stephan Kudyba (2014),  Big Data, Mining, and Analytics:  Components of Strategic Decision Making, Auerbach Publications</vt:lpstr>
      <vt:lpstr>Architecture of Big Data Analytics</vt:lpstr>
      <vt:lpstr>Architecture of Big Data Analytics</vt:lpstr>
      <vt:lpstr>Social Big Data Mining (Hiroshi Ishikawa, 2015)</vt:lpstr>
      <vt:lpstr>Architecture for  Social Big Data Mining (Hiroshi Ishikawa, 2015)</vt:lpstr>
      <vt:lpstr>Big Data Analysis</vt:lpstr>
      <vt:lpstr>PowerPoint 簡報</vt:lpstr>
      <vt:lpstr>Deep Learning Intelligence from Big Data</vt:lpstr>
      <vt:lpstr>PowerPoint 簡報</vt:lpstr>
      <vt:lpstr>PowerPoint 簡報</vt:lpstr>
      <vt:lpstr>Business Intelligence Trends</vt:lpstr>
      <vt:lpstr>Business Intelligence and Analytics</vt:lpstr>
      <vt:lpstr>Business Intelligence and Analytics: Research Directions</vt:lpstr>
      <vt:lpstr>Big Data,  Big Analytics:  Emerging Business Intelligence and Analytic Trends  for Today's Businesses </vt:lpstr>
      <vt:lpstr>Big Data,  Prediction  vs.  Explanation</vt:lpstr>
      <vt:lpstr>PowerPoint 簡報</vt:lpstr>
      <vt:lpstr>Business Intelligence and Enterprise Analytics</vt:lpstr>
      <vt:lpstr>Three Types of Business Analytics</vt:lpstr>
      <vt:lpstr>Three Types of Business Analytics</vt:lpstr>
      <vt:lpstr>PowerPoint 簡報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大數據行銷研究 (Big Data Marketing Research)</dc:title>
  <dc:creator>myday</dc:creator>
  <cp:keywords>大數據行銷研究 (Big Data Marketing Research)</cp:keywords>
  <dc:description>Data Mining (資料探勘)</dc:description>
  <cp:lastModifiedBy>myday</cp:lastModifiedBy>
  <cp:revision>571</cp:revision>
  <dcterms:created xsi:type="dcterms:W3CDTF">2011-02-14T23:24:00Z</dcterms:created>
  <dcterms:modified xsi:type="dcterms:W3CDTF">2016-09-30T04:19:55Z</dcterms:modified>
</cp:coreProperties>
</file>