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2"/>
  </p:notesMasterIdLst>
  <p:handoutMasterIdLst>
    <p:handoutMasterId r:id="rId173"/>
  </p:handoutMasterIdLst>
  <p:sldIdLst>
    <p:sldId id="256" r:id="rId2"/>
    <p:sldId id="317" r:id="rId3"/>
    <p:sldId id="318" r:id="rId4"/>
    <p:sldId id="319" r:id="rId5"/>
    <p:sldId id="554" r:id="rId6"/>
    <p:sldId id="392" r:id="rId7"/>
    <p:sldId id="393" r:id="rId8"/>
    <p:sldId id="555" r:id="rId9"/>
    <p:sldId id="556" r:id="rId10"/>
    <p:sldId id="557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428" r:id="rId46"/>
    <p:sldId id="429" r:id="rId47"/>
    <p:sldId id="430" r:id="rId48"/>
    <p:sldId id="431" r:id="rId49"/>
    <p:sldId id="432" r:id="rId50"/>
    <p:sldId id="433" r:id="rId51"/>
    <p:sldId id="434" r:id="rId52"/>
    <p:sldId id="435" r:id="rId53"/>
    <p:sldId id="436" r:id="rId54"/>
    <p:sldId id="437" r:id="rId55"/>
    <p:sldId id="438" r:id="rId56"/>
    <p:sldId id="439" r:id="rId57"/>
    <p:sldId id="440" r:id="rId58"/>
    <p:sldId id="441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449" r:id="rId67"/>
    <p:sldId id="450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458" r:id="rId76"/>
    <p:sldId id="459" r:id="rId77"/>
    <p:sldId id="460" r:id="rId78"/>
    <p:sldId id="461" r:id="rId79"/>
    <p:sldId id="462" r:id="rId80"/>
    <p:sldId id="463" r:id="rId81"/>
    <p:sldId id="464" r:id="rId82"/>
    <p:sldId id="465" r:id="rId83"/>
    <p:sldId id="466" r:id="rId84"/>
    <p:sldId id="467" r:id="rId85"/>
    <p:sldId id="468" r:id="rId86"/>
    <p:sldId id="469" r:id="rId87"/>
    <p:sldId id="470" r:id="rId88"/>
    <p:sldId id="471" r:id="rId89"/>
    <p:sldId id="472" r:id="rId90"/>
    <p:sldId id="473" r:id="rId91"/>
    <p:sldId id="474" r:id="rId92"/>
    <p:sldId id="475" r:id="rId93"/>
    <p:sldId id="476" r:id="rId94"/>
    <p:sldId id="477" r:id="rId95"/>
    <p:sldId id="478" r:id="rId96"/>
    <p:sldId id="479" r:id="rId97"/>
    <p:sldId id="480" r:id="rId98"/>
    <p:sldId id="481" r:id="rId99"/>
    <p:sldId id="482" r:id="rId100"/>
    <p:sldId id="483" r:id="rId101"/>
    <p:sldId id="484" r:id="rId102"/>
    <p:sldId id="485" r:id="rId103"/>
    <p:sldId id="486" r:id="rId104"/>
    <p:sldId id="487" r:id="rId105"/>
    <p:sldId id="488" r:id="rId106"/>
    <p:sldId id="489" r:id="rId107"/>
    <p:sldId id="490" r:id="rId108"/>
    <p:sldId id="491" r:id="rId109"/>
    <p:sldId id="492" r:id="rId110"/>
    <p:sldId id="493" r:id="rId111"/>
    <p:sldId id="494" r:id="rId112"/>
    <p:sldId id="495" r:id="rId113"/>
    <p:sldId id="496" r:id="rId114"/>
    <p:sldId id="497" r:id="rId115"/>
    <p:sldId id="498" r:id="rId116"/>
    <p:sldId id="499" r:id="rId117"/>
    <p:sldId id="500" r:id="rId118"/>
    <p:sldId id="501" r:id="rId119"/>
    <p:sldId id="502" r:id="rId120"/>
    <p:sldId id="503" r:id="rId121"/>
    <p:sldId id="504" r:id="rId122"/>
    <p:sldId id="505" r:id="rId123"/>
    <p:sldId id="506" r:id="rId124"/>
    <p:sldId id="507" r:id="rId125"/>
    <p:sldId id="508" r:id="rId126"/>
    <p:sldId id="509" r:id="rId127"/>
    <p:sldId id="510" r:id="rId128"/>
    <p:sldId id="511" r:id="rId129"/>
    <p:sldId id="512" r:id="rId130"/>
    <p:sldId id="513" r:id="rId131"/>
    <p:sldId id="514" r:id="rId132"/>
    <p:sldId id="515" r:id="rId133"/>
    <p:sldId id="516" r:id="rId134"/>
    <p:sldId id="517" r:id="rId135"/>
    <p:sldId id="518" r:id="rId136"/>
    <p:sldId id="519" r:id="rId137"/>
    <p:sldId id="520" r:id="rId138"/>
    <p:sldId id="521" r:id="rId139"/>
    <p:sldId id="522" r:id="rId140"/>
    <p:sldId id="523" r:id="rId141"/>
    <p:sldId id="524" r:id="rId142"/>
    <p:sldId id="525" r:id="rId143"/>
    <p:sldId id="526" r:id="rId144"/>
    <p:sldId id="527" r:id="rId145"/>
    <p:sldId id="528" r:id="rId146"/>
    <p:sldId id="529" r:id="rId147"/>
    <p:sldId id="530" r:id="rId148"/>
    <p:sldId id="531" r:id="rId149"/>
    <p:sldId id="532" r:id="rId150"/>
    <p:sldId id="533" r:id="rId151"/>
    <p:sldId id="534" r:id="rId152"/>
    <p:sldId id="535" r:id="rId153"/>
    <p:sldId id="536" r:id="rId154"/>
    <p:sldId id="537" r:id="rId155"/>
    <p:sldId id="538" r:id="rId156"/>
    <p:sldId id="539" r:id="rId157"/>
    <p:sldId id="540" r:id="rId158"/>
    <p:sldId id="541" r:id="rId159"/>
    <p:sldId id="542" r:id="rId160"/>
    <p:sldId id="543" r:id="rId161"/>
    <p:sldId id="544" r:id="rId162"/>
    <p:sldId id="545" r:id="rId163"/>
    <p:sldId id="546" r:id="rId164"/>
    <p:sldId id="547" r:id="rId165"/>
    <p:sldId id="548" r:id="rId166"/>
    <p:sldId id="549" r:id="rId167"/>
    <p:sldId id="550" r:id="rId168"/>
    <p:sldId id="551" r:id="rId169"/>
    <p:sldId id="552" r:id="rId170"/>
    <p:sldId id="553" r:id="rId1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1" autoAdjust="0"/>
    <p:restoredTop sz="93846" autoAdjust="0"/>
  </p:normalViewPr>
  <p:slideViewPr>
    <p:cSldViewPr snapToGrid="0" snapToObjects="1">
      <p:cViewPr varScale="1">
        <p:scale>
          <a:sx n="97" d="100"/>
          <a:sy n="97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handoutMaster" Target="handoutMasters/handoutMaster1.xml"/><Relationship Id="rId174" Type="http://schemas.openxmlformats.org/officeDocument/2006/relationships/printerSettings" Target="printerSettings/printerSettings1.bin"/><Relationship Id="rId175" Type="http://schemas.openxmlformats.org/officeDocument/2006/relationships/presProps" Target="presProps.xml"/><Relationship Id="rId176" Type="http://schemas.openxmlformats.org/officeDocument/2006/relationships/viewProps" Target="viewProps.xml"/><Relationship Id="rId177" Type="http://schemas.openxmlformats.org/officeDocument/2006/relationships/theme" Target="theme/theme1.xml"/><Relationship Id="rId178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12/2/15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Relationship Id="rId3" Type="http://schemas.openxmlformats.org/officeDocument/2006/relationships/hyperlink" Target="http://developer.android.com/tools/publishing/app-signing.html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Relationship Id="rId3" Type="http://schemas.openxmlformats.org/officeDocument/2006/relationships/hyperlink" Target="http://developer.android.com/tools/publishing/app-signing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http://developer.android.com/tools/publishing/app-signing.html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Signing in Release Mode</a:t>
            </a:r>
          </a:p>
          <a:p>
            <a:r>
              <a:rPr lang="en-US" dirty="0" smtClean="0"/>
              <a:t>When your application is ready for release to other users, you must:</a:t>
            </a:r>
          </a:p>
          <a:p>
            <a:endParaRPr lang="en-US" dirty="0" smtClean="0"/>
          </a:p>
          <a:p>
            <a:r>
              <a:rPr lang="en-US" dirty="0" smtClean="0"/>
              <a:t>1. Obtain a suitable private key</a:t>
            </a:r>
          </a:p>
          <a:p>
            <a:r>
              <a:rPr lang="en-US" dirty="0" smtClean="0"/>
              <a:t>2. Compile the application in release mode</a:t>
            </a:r>
          </a:p>
          <a:p>
            <a:r>
              <a:rPr lang="en-US" dirty="0" smtClean="0"/>
              <a:t>3. Sign your application with your private key</a:t>
            </a:r>
          </a:p>
          <a:p>
            <a:r>
              <a:rPr lang="en-US" dirty="0" smtClean="0"/>
              <a:t>4. Align the final APK package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http://developer.android.com/tools/publishing/app-signing.html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Signing in Release Mode</a:t>
            </a:r>
          </a:p>
          <a:p>
            <a:r>
              <a:rPr lang="en-US" dirty="0" smtClean="0"/>
              <a:t>When your application is ready for release to other users, you must:</a:t>
            </a:r>
          </a:p>
          <a:p>
            <a:endParaRPr lang="en-US" dirty="0" smtClean="0"/>
          </a:p>
          <a:p>
            <a:r>
              <a:rPr lang="en-US" dirty="0" smtClean="0"/>
              <a:t>1. Obtain a suitable private key</a:t>
            </a:r>
          </a:p>
          <a:p>
            <a:r>
              <a:rPr lang="en-US" dirty="0" smtClean="0"/>
              <a:t>2. Compile the application in release mode</a:t>
            </a:r>
          </a:p>
          <a:p>
            <a:r>
              <a:rPr lang="en-US" dirty="0" smtClean="0"/>
              <a:t>3. Sign your application with your private key</a:t>
            </a:r>
          </a:p>
          <a:p>
            <a:r>
              <a:rPr lang="en-US" dirty="0" smtClean="0"/>
              <a:t>4. Align the final APK package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hyperlink" Target="http://www.slideshare.net/ThiagoPaiva/airbnb-12210879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referencelibrary/GettingStarted/RoadMapiOS/AppDevelopmentProcess.html" TargetMode="External"/><Relationship Id="rId3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s://developer.apple.com/library/ios/referencelibrary/GettingStarted/RoadMapiOS/WhereToGoFromHere.html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hyperlink" Target="http://developer.android.com/distribute/googleplay/promote/brand.html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documentation/IDEs/Conceptual/AppDistributionGuide/Introduction/Introduction.html" TargetMode="External"/><Relationship Id="rId3" Type="http://schemas.openxmlformats.org/officeDocument/2006/relationships/image" Target="../media/image2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s://developer.apple.com/library/ios/documentation/IDEs/Conceptual/AppDistributionGuide/Introduction/Introduction.html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3" Type="http://schemas.openxmlformats.org/officeDocument/2006/relationships/hyperlink" Target="https://play.google.com/store/apps/details?id=com.imtku.smap.mydaymobileapp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app-store/marketing/guidelines/" TargetMode="External"/><Relationship Id="rId3" Type="http://schemas.openxmlformats.org/officeDocument/2006/relationships/image" Target="../media/image29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3" Type="http://schemas.openxmlformats.org/officeDocument/2006/relationships/hyperlink" Target="https://play.google.com/apps/publish/?dev_acc=18117969802857634240%23MarketListingPlace:p=com.imtku.smap.mydaymobileapp" TargetMode="Externa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Relationship Id="rId3" Type="http://schemas.openxmlformats.org/officeDocument/2006/relationships/hyperlink" Target="https://play.google.com/store/search?q=Tamkang&amp;c=apps" TargetMode="Externa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hyperlink" Target="https://play.google.com/store/search?q=iMyday&amp;c=apps" TargetMode="Externa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3" Type="http://schemas.openxmlformats.org/officeDocument/2006/relationships/hyperlink" Target="https://play.google.com/store/apps/details?id=com.imtku.smap.mydaymobileapp" TargetMode="Externa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hyperlink" Target="http://developer.android.com/distribute/googleplay/promote/badges.html" TargetMode="Externa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hyperlink" Target="http://www.qrhacker.com/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developer.apple.com/app-store/marketing/guidelines/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build.phonegap.com/" TargetMode="External"/><Relationship Id="rId4" Type="http://schemas.openxmlformats.org/officeDocument/2006/relationships/hyperlink" Target="http://jquerymobile.com/" TargetMode="External"/><Relationship Id="rId5" Type="http://schemas.openxmlformats.org/officeDocument/2006/relationships/hyperlink" Target="http://tv.adobe.com/watch/building-mobile-apps-with-phonegap-build/introduction-to-phonegap-build-building-your-first-app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negap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s://developer.apple.com/app-store/marketing/guideline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://developer.android.com/distribute/googleplay/promote/brand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lay.google.com/store" TargetMode="Externa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hyperlink" Target="https://play.google.com/stor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hyperlink" Target="https://play.google.com/store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hyperlink" Target="https://play.google.com/stor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build.phonegap.com/faq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documentation/IDEs/Conceptual/AppDistributionGuide/Introduction/Introduction.html" TargetMode="Externa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s://developer.apple.com/library/ios/documentation/IDEs/Conceptual/AppDistributionGuide/Introduction/Introduction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s://developer.apple.com/programs/start/io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hyperlink" Target="https://developer.apple.com/programs/start/ios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://developer.android.com/tools/workflow/index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tools/workflow/index.html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ools/publishing/publishing_overview.html" TargetMode="External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hyperlink" Target="http://developer.android.com/distribute/index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index.html" TargetMode="External"/><Relationship Id="rId3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preparing.html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preparing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distribute/googleplay/publish/preparing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developer.android.com/distribute/googleplay/promote/badges.html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ools/workflow/index.html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eveloper.android.com/tools/publishing/app-signing.htm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eveloper.android.com/tools/publishing/app-signing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ools/publishing/app-signing.html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hyperlink" Target="http://developer.android.com/tools/publishing/app-signing.html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xtjuggernaut.com/blog/airbnb-business-model-canvas-how-airbnb-works-revenue-insights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xtjuggernaut.com/blog/airbnb-business-model-canvas-how-airbnb-works-revenue-insights/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hyperlink" Target="https://developers.google.com/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hyperlink" Target="https://play.google.com/apps/publish/signup/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hyperlink" Target="https://play.google.com/intl/ALL_us/about/developer-distribution-agreement.html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2015-12-0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</a:t>
            </a: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252206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1041SMAP09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8687)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2015)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Wed 9,10 (16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:10-18:00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) B310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5082" y="1366765"/>
            <a:ext cx="8665699" cy="1806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</a:rPr>
              <a:t>Case Study on Social Media Apps Programming and Marketing in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Google </a:t>
            </a:r>
            <a:r>
              <a:rPr lang="en-US" sz="4000" b="1" dirty="0">
                <a:solidFill>
                  <a:srgbClr val="FF0000"/>
                </a:solidFill>
              </a:rPr>
              <a:t>Play and App Store</a:t>
            </a:r>
          </a:p>
        </p:txBody>
      </p:sp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7C1D8FE-3B53-8048-9BA3-8CB94097D89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9876" name="Picture 2" descr="https://s-media-cache-ak0.pinimg.com/736x/71/bc/e0/71bce0c90b02a8fcefa981f1d67ff1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0188"/>
            <a:ext cx="84709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1375" y="6638925"/>
            <a:ext cx="457200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3"/>
              </a:rPr>
              <a:t>http://www.slideshare.net/ThiagoPaiva/airbnb-12210879</a:t>
            </a:r>
            <a:endParaRPr lang="en-US" altLang="zh-TW" sz="10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298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547"/>
            <a:ext cx="8229600" cy="5223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Complete registration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03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4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5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717" y="83091"/>
            <a:ext cx="8480567" cy="7109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2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4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6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717" y="83091"/>
            <a:ext cx="8480567" cy="7109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10"/>
            <a:ext cx="9144000" cy="59407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1717" y="83091"/>
            <a:ext cx="8480567" cy="546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4F81BD"/>
                </a:solidFill>
              </a:rPr>
              <a:t>Receipt of Google Play Developer Registration Fee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5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10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Keytool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16"/>
            <a:ext cx="9144000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358" y="4711716"/>
            <a:ext cx="7700211" cy="156966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keytool</a:t>
            </a:r>
            <a:r>
              <a:rPr lang="en-US" sz="2400" dirty="0"/>
              <a:t> -</a:t>
            </a:r>
            <a:r>
              <a:rPr lang="en-US" sz="2400" dirty="0" err="1"/>
              <a:t>genkey</a:t>
            </a:r>
            <a:r>
              <a:rPr lang="en-US" sz="2400" dirty="0"/>
              <a:t> -v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keystore</a:t>
            </a:r>
            <a:r>
              <a:rPr lang="en-US" sz="2400" dirty="0"/>
              <a:t> </a:t>
            </a:r>
            <a:r>
              <a:rPr lang="en-US" sz="2400" dirty="0" err="1"/>
              <a:t>my_release_key.keystore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/>
              <a:t>alias </a:t>
            </a:r>
            <a:r>
              <a:rPr lang="en-US" sz="2400" dirty="0" err="1"/>
              <a:t>my_android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keyalg</a:t>
            </a:r>
            <a:r>
              <a:rPr lang="en-US" sz="2400" dirty="0"/>
              <a:t> RSA </a:t>
            </a:r>
            <a:r>
              <a:rPr lang="en-US" sz="2400" dirty="0" smtClean="0"/>
              <a:t>-</a:t>
            </a:r>
            <a:r>
              <a:rPr lang="en-US" sz="2400" dirty="0"/>
              <a:t>validity 20000</a:t>
            </a:r>
          </a:p>
        </p:txBody>
      </p:sp>
    </p:spTree>
    <p:extLst>
      <p:ext uri="{BB962C8B-B14F-4D97-AF65-F5344CB8AC3E}">
        <p14:creationId xmlns:p14="http://schemas.microsoft.com/office/powerpoint/2010/main" val="26224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8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6" y="4475055"/>
            <a:ext cx="1970344" cy="3442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81520" y="3991095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key selected: </a:t>
            </a:r>
            <a:r>
              <a:rPr lang="en-US" dirty="0" err="1" smtClean="0">
                <a:solidFill>
                  <a:srgbClr val="FF0000"/>
                </a:solidFill>
              </a:rPr>
              <a:t>debug.apk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4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Mobile Apps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Push Notifications</a:t>
            </a:r>
          </a:p>
          <a:p>
            <a:r>
              <a:rPr lang="en-US" dirty="0" smtClean="0"/>
              <a:t>Loyalty Cards</a:t>
            </a:r>
          </a:p>
          <a:p>
            <a:r>
              <a:rPr lang="en-US" dirty="0" smtClean="0"/>
              <a:t>Click to Call</a:t>
            </a:r>
          </a:p>
          <a:p>
            <a:r>
              <a:rPr lang="en-US" dirty="0" smtClean="0"/>
              <a:t>GPS Coupons and Deals</a:t>
            </a:r>
          </a:p>
          <a:p>
            <a:r>
              <a:rPr lang="en-US" dirty="0" smtClean="0"/>
              <a:t>QR Code Coupons</a:t>
            </a:r>
          </a:p>
          <a:p>
            <a:r>
              <a:rPr lang="en-US" dirty="0" smtClean="0"/>
              <a:t>GPS Directions</a:t>
            </a:r>
          </a:p>
          <a:p>
            <a:r>
              <a:rPr lang="en-US" dirty="0" smtClean="0"/>
              <a:t>Check-In Rewards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293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64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41821" y="3461391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a key: </a:t>
            </a:r>
            <a:r>
              <a:rPr lang="en-US" dirty="0" err="1" smtClean="0">
                <a:solidFill>
                  <a:srgbClr val="FF0000"/>
                </a:solidFill>
              </a:rPr>
              <a:t>release.apk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34166" y="4451314"/>
            <a:ext cx="2183996" cy="2096325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8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2860" y="5507766"/>
            <a:ext cx="700303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40686" y="1529341"/>
            <a:ext cx="2694389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3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94119" y="5994444"/>
            <a:ext cx="700303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834070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0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869680"/>
            <a:ext cx="369142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454223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02420" y="3443937"/>
            <a:ext cx="499963" cy="366064"/>
          </a:xfrm>
          <a:prstGeom prst="roundRect">
            <a:avLst>
              <a:gd name="adj" fmla="val 5361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2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7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4726" y="3786589"/>
            <a:ext cx="759651" cy="26114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2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636"/>
          </a:xfrm>
        </p:spPr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r>
              <a:rPr lang="en-US" b="1" dirty="0" smtClean="0">
                <a:solidFill>
                  <a:srgbClr val="4F81BD"/>
                </a:solidFill>
              </a:rPr>
              <a:t> App </a:t>
            </a:r>
            <a:r>
              <a:rPr lang="en-US" b="1" dirty="0">
                <a:solidFill>
                  <a:srgbClr val="4F81BD"/>
                </a:solidFill>
              </a:rPr>
              <a:t>Development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AppDevelopmentProcess.html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157"/>
            <a:ext cx="9144000" cy="49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6125016"/>
            <a:ext cx="2753734" cy="4693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1717" y="83091"/>
            <a:ext cx="8480567" cy="71091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1824" y="3086248"/>
            <a:ext cx="2112779" cy="28488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1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871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1717" y="83091"/>
            <a:ext cx="8480567" cy="710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9430" y="3727238"/>
            <a:ext cx="3893211" cy="55789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4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99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99430" y="4736199"/>
            <a:ext cx="747781" cy="32049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99430" y="3986465"/>
            <a:ext cx="3893211" cy="20370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1717" y="83091"/>
            <a:ext cx="8480567" cy="710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4F81BD"/>
                </a:solidFill>
              </a:rPr>
              <a:t>Publish an Android App on Google Play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1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03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Upload new APK to Production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2860" y="4795556"/>
            <a:ext cx="1899126" cy="27458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Upload new APK to Production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54340" y="3952772"/>
            <a:ext cx="759652" cy="27458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8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MydayMobileApp-release.apk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8819" y="2136633"/>
            <a:ext cx="2718126" cy="1780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2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61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Upload new APK to Production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Release APK Uploaded to Production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6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Apps </a:t>
            </a:r>
            <a:r>
              <a:rPr lang="en-US" b="1" dirty="0">
                <a:solidFill>
                  <a:srgbClr val="4F81BD"/>
                </a:solidFill>
              </a:rPr>
              <a:t>Development </a:t>
            </a:r>
            <a:r>
              <a:rPr lang="en-US" b="1" dirty="0" smtClean="0">
                <a:solidFill>
                  <a:srgbClr val="4F81BD"/>
                </a:solidFill>
              </a:rPr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" y="1588781"/>
            <a:ext cx="9015941" cy="441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528" y="6565764"/>
            <a:ext cx="7872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WhereToGoFromHere.html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50702" y="2634225"/>
            <a:ext cx="1455326" cy="2132467"/>
          </a:xfrm>
          <a:prstGeom prst="roundRect">
            <a:avLst>
              <a:gd name="adj" fmla="val 658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91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Brand Guidelines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1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212" y="6474677"/>
            <a:ext cx="7943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brand.html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711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019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743"/>
            <a:ext cx="8343153" cy="9248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Store Listing: </a:t>
            </a:r>
            <a:r>
              <a:rPr lang="en-US" sz="4000" b="1" dirty="0">
                <a:solidFill>
                  <a:srgbClr val="4F81BD"/>
                </a:solidFill>
              </a:rPr>
              <a:t>Product Details</a:t>
            </a:r>
            <a:r>
              <a:rPr lang="en-US" sz="4000" b="1" dirty="0" smtClean="0">
                <a:solidFill>
                  <a:srgbClr val="4F81BD"/>
                </a:solidFill>
              </a:rPr>
              <a:t/>
            </a:r>
            <a:br>
              <a:rPr lang="en-US" sz="4000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Title, Description, Promo Text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1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6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5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49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Screenshots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8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High-res icon, Feature Graphic, Promo Graphic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9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Categorization, Contact Details, Privacy Policy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8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1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2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App Distribution on App Store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576012"/>
            <a:ext cx="822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https://developer.apple.com/library/ios/documentation/IDEs/Conceptual/AppDistributionGuide/Introduction/</a:t>
            </a:r>
            <a:r>
              <a:rPr lang="en-US" sz="1200" dirty="0" smtClean="0">
                <a:hlinkClick r:id="rId2"/>
              </a:rPr>
              <a:t>Introduction.html</a:t>
            </a:r>
            <a:endParaRPr lang="en-US" sz="1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2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2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3743"/>
            <a:ext cx="8343153" cy="9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Store Listing: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Categorization, Contact Details, Privacy Policy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8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59765"/>
            <a:ext cx="8343153" cy="77172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Pricing &amp; Distribution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1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9529"/>
            <a:ext cx="8343153" cy="77172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Pricing &amp; Distribution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for Education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for Education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4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43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for Education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7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125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Consent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6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43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2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438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4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197100"/>
            <a:ext cx="8547100" cy="245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74165"/>
            <a:ext cx="8229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Source: </a:t>
            </a:r>
            <a:r>
              <a:rPr lang="en-US" sz="1100" dirty="0" smtClean="0">
                <a:hlinkClick r:id="rId3"/>
              </a:rPr>
              <a:t>https</a:t>
            </a:r>
            <a:r>
              <a:rPr lang="en-US" sz="1100" dirty="0">
                <a:hlinkClick r:id="rId3"/>
              </a:rPr>
              <a:t>://developer.apple.com/library/ios/documentation/IDEs/Conceptual/AppDistributionGuide/Introduction/</a:t>
            </a:r>
            <a:r>
              <a:rPr lang="en-US" sz="1100" dirty="0" smtClean="0">
                <a:hlinkClick r:id="rId3"/>
              </a:rPr>
              <a:t>Introduction.html</a:t>
            </a:r>
            <a:endParaRPr lang="en-US" sz="11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5835224" y="2197099"/>
            <a:ext cx="3003975" cy="2451101"/>
          </a:xfrm>
          <a:prstGeom prst="roundRect">
            <a:avLst>
              <a:gd name="adj" fmla="val 1368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2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App Distribution on App Store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794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6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8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Ready to publish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8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615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6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Published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0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61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r>
              <a:rPr lang="en-US" b="1" dirty="0" smtClean="0">
                <a:solidFill>
                  <a:srgbClr val="4F81BD"/>
                </a:solidFill>
              </a:rPr>
              <a:t> Mobile App Statistics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7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Myday</a:t>
            </a:r>
            <a:r>
              <a:rPr lang="en-US" b="1" dirty="0">
                <a:solidFill>
                  <a:srgbClr val="4F81BD"/>
                </a:solidFill>
              </a:rPr>
              <a:t> Mobile App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68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290" y="6488668"/>
            <a:ext cx="8059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https://play.google.com/store/apps/details?id=</a:t>
            </a:r>
            <a:r>
              <a:rPr lang="en-US" dirty="0" smtClean="0">
                <a:hlinkClick r:id="rId3"/>
              </a:rPr>
              <a:t>com.imtku.smap.mydaymobileapp</a:t>
            </a: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366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Myday</a:t>
            </a:r>
            <a:r>
              <a:rPr lang="en-US" b="1" dirty="0" smtClean="0">
                <a:solidFill>
                  <a:schemeClr val="accent1"/>
                </a:solidFill>
              </a:rPr>
              <a:t> Mobile App on Google play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855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6756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Update Android App Screenshots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6757"/>
            <a:ext cx="8229600" cy="4283362"/>
          </a:xfrm>
        </p:spPr>
        <p:txBody>
          <a:bodyPr/>
          <a:lstStyle/>
          <a:p>
            <a:r>
              <a:rPr lang="en-US" dirty="0" smtClean="0"/>
              <a:t>Download Android App on Google play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Capture Screenshot from Android Device</a:t>
            </a:r>
          </a:p>
          <a:p>
            <a:r>
              <a:rPr lang="en-US" dirty="0" smtClean="0"/>
              <a:t>Install app-</a:t>
            </a:r>
            <a:r>
              <a:rPr lang="en-US" dirty="0" err="1" smtClean="0"/>
              <a:t>release.apk</a:t>
            </a:r>
            <a:r>
              <a:rPr lang="en-US" dirty="0" smtClean="0"/>
              <a:t> on Android Emulator</a:t>
            </a:r>
          </a:p>
          <a:p>
            <a:pPr lvl="1"/>
            <a:r>
              <a:rPr lang="en-US" dirty="0" smtClean="0"/>
              <a:t>Android SDK platform tools: </a:t>
            </a:r>
            <a:r>
              <a:rPr lang="en-US" dirty="0" err="1" smtClean="0"/>
              <a:t>abd</a:t>
            </a:r>
            <a:endParaRPr lang="en-US" dirty="0" smtClean="0"/>
          </a:p>
          <a:p>
            <a:pPr lvl="2"/>
            <a:r>
              <a:rPr lang="en-US" dirty="0" err="1" smtClean="0"/>
              <a:t>abd</a:t>
            </a:r>
            <a:r>
              <a:rPr lang="en-US" dirty="0" smtClean="0"/>
              <a:t> install </a:t>
            </a:r>
            <a:r>
              <a:rPr lang="en-US" dirty="0" err="1" smtClean="0"/>
              <a:t>myapp-release.apk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Capture Screenshot from Android Emulator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38" y="3964087"/>
            <a:ext cx="1686900" cy="2819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89" y="3964087"/>
            <a:ext cx="1683851" cy="2819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391" y="3964087"/>
            <a:ext cx="1688445" cy="281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85" y="3964087"/>
            <a:ext cx="1688445" cy="2819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35" y="3964087"/>
            <a:ext cx="1690752" cy="28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87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5" y="0"/>
            <a:ext cx="8424935" cy="5715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accent1"/>
                </a:solidFill>
              </a:rPr>
              <a:t>adb</a:t>
            </a:r>
            <a:r>
              <a:rPr lang="en-US" sz="3200" b="1" dirty="0" smtClean="0">
                <a:solidFill>
                  <a:schemeClr val="accent1"/>
                </a:solidFill>
              </a:rPr>
              <a:t> install </a:t>
            </a:r>
            <a:r>
              <a:rPr lang="en-US" sz="3200" b="1" dirty="0" err="1" smtClean="0">
                <a:solidFill>
                  <a:schemeClr val="accent1"/>
                </a:solidFill>
              </a:rPr>
              <a:t>MydayMobileApp-release.apk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1865" y="5842337"/>
            <a:ext cx="8523707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err="1"/>
              <a:t>iMydaytekiMacBook-Pro:platform-tools</a:t>
            </a:r>
            <a:r>
              <a:rPr lang="en-US" sz="1200" dirty="0"/>
              <a:t> </a:t>
            </a:r>
            <a:r>
              <a:rPr lang="en-US" sz="1200" dirty="0" err="1"/>
              <a:t>imyday</a:t>
            </a:r>
            <a:r>
              <a:rPr lang="en-US" sz="1200" dirty="0"/>
              <a:t>$ </a:t>
            </a:r>
            <a:r>
              <a:rPr lang="en-US" sz="2400" dirty="0">
                <a:solidFill>
                  <a:srgbClr val="FF0000"/>
                </a:solidFill>
              </a:rPr>
              <a:t>./</a:t>
            </a:r>
            <a:r>
              <a:rPr lang="en-US" sz="2400" dirty="0" err="1">
                <a:solidFill>
                  <a:srgbClr val="FF0000"/>
                </a:solidFill>
              </a:rPr>
              <a:t>adb</a:t>
            </a:r>
            <a:r>
              <a:rPr lang="en-US" sz="2400" dirty="0">
                <a:solidFill>
                  <a:srgbClr val="FF0000"/>
                </a:solidFill>
              </a:rPr>
              <a:t> install </a:t>
            </a:r>
            <a:r>
              <a:rPr lang="en-US" sz="2400" dirty="0" err="1">
                <a:solidFill>
                  <a:srgbClr val="FF0000"/>
                </a:solidFill>
              </a:rPr>
              <a:t>MydayMobileApp-release.apk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1200" dirty="0"/>
              <a:t>2007 KB/s (4647578 bytes in 2.260s)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pkg</a:t>
            </a:r>
            <a:r>
              <a:rPr lang="en-US" sz="1200" dirty="0"/>
              <a:t>: /data/local/</a:t>
            </a:r>
            <a:r>
              <a:rPr lang="en-US" sz="1200" dirty="0" err="1"/>
              <a:t>tmp</a:t>
            </a:r>
            <a:r>
              <a:rPr lang="en-US" sz="1200" dirty="0"/>
              <a:t>/</a:t>
            </a:r>
            <a:r>
              <a:rPr lang="en-US" sz="1200" dirty="0" err="1"/>
              <a:t>MydayMobileApp-release.apk</a:t>
            </a:r>
            <a:endParaRPr lang="en-US" sz="1200" dirty="0"/>
          </a:p>
          <a:p>
            <a:r>
              <a:rPr lang="en-US" sz="1200" dirty="0" smtClean="0"/>
              <a:t>Success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3810"/>
            <a:ext cx="4360053" cy="2465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-1" y="4242468"/>
            <a:ext cx="4765945" cy="7332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48150" y="4255296"/>
            <a:ext cx="821070" cy="901433"/>
          </a:xfrm>
          <a:prstGeom prst="roundRect">
            <a:avLst>
              <a:gd name="adj" fmla="val 729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973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534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3028" y="0"/>
            <a:ext cx="8837945" cy="71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/>
                </a:solidFill>
              </a:rPr>
              <a:t>Capture Screenshot from Android Emulator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644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0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3028" y="0"/>
            <a:ext cx="8837945" cy="71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/>
                </a:solidFill>
              </a:rPr>
              <a:t>Capture Screenshot from Android Emulator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09117" y="2276608"/>
            <a:ext cx="1984437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4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App Store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02633" y="6461695"/>
            <a:ext cx="703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https://developer.apple.com/app-store/marketing/guidelines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2187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735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06283" y="1555841"/>
            <a:ext cx="203808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7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Device Screen Capture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83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7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Device Screen Capture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438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92664" y="1207400"/>
            <a:ext cx="623680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028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77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Device Screen Capture (</a:t>
            </a:r>
            <a:r>
              <a:rPr lang="en-US" sz="3600" b="1" dirty="0" err="1" smtClean="0">
                <a:solidFill>
                  <a:srgbClr val="4F81BD"/>
                </a:solidFill>
              </a:rPr>
              <a:t>screenshot.png</a:t>
            </a:r>
            <a:r>
              <a:rPr lang="en-US" sz="3600" b="1" dirty="0" smtClean="0">
                <a:solidFill>
                  <a:srgbClr val="4F81BD"/>
                </a:solidFill>
              </a:rPr>
              <a:t>)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2664" y="1192459"/>
            <a:ext cx="623680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91313" y="3284037"/>
            <a:ext cx="623680" cy="17022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29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8979646" cy="89184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Update Screenshots on Google play </a:t>
            </a:r>
            <a:br>
              <a:rPr lang="en-US" sz="3200" b="1" dirty="0" smtClean="0">
                <a:solidFill>
                  <a:schemeClr val="accent1"/>
                </a:solidFill>
              </a:rPr>
            </a:br>
            <a:r>
              <a:rPr lang="en-US" sz="3200" b="1" dirty="0" smtClean="0">
                <a:solidFill>
                  <a:schemeClr val="accent1"/>
                </a:solidFill>
              </a:rPr>
              <a:t>Store Listing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731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38372" y="3669489"/>
            <a:ext cx="1078216" cy="1123607"/>
          </a:xfrm>
          <a:prstGeom prst="roundRect">
            <a:avLst>
              <a:gd name="adj" fmla="val 696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6297" y="6593415"/>
            <a:ext cx="8531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https://play.google.com/apps/publish/?dev_acc=18117969802857634240#MarketListingPlace:p=</a:t>
            </a:r>
            <a:r>
              <a:rPr lang="en-US" sz="1200" dirty="0" smtClean="0">
                <a:hlinkClick r:id="rId3"/>
              </a:rPr>
              <a:t>com.imtku.smap.mydaymobileapp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31312341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Search </a:t>
            </a:r>
            <a:r>
              <a:rPr lang="en-US" b="1" dirty="0" err="1" smtClean="0">
                <a:solidFill>
                  <a:srgbClr val="FF0000"/>
                </a:solidFill>
              </a:rPr>
              <a:t>Tamkang</a:t>
            </a:r>
            <a:r>
              <a:rPr lang="en-US" b="1" dirty="0" smtClean="0">
                <a:solidFill>
                  <a:srgbClr val="4F81BD"/>
                </a:solidFill>
              </a:rPr>
              <a:t> on Google play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85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768" y="6518850"/>
            <a:ext cx="5814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://play.google.com/store/search?q=Tamkang&amp;c=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380150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Search </a:t>
            </a:r>
            <a:r>
              <a:rPr lang="en-US" b="1" dirty="0" err="1" smtClean="0">
                <a:solidFill>
                  <a:srgbClr val="FF0000"/>
                </a:solidFill>
              </a:rPr>
              <a:t>iMyday</a:t>
            </a:r>
            <a:r>
              <a:rPr lang="en-US" b="1" dirty="0" smtClean="0">
                <a:solidFill>
                  <a:srgbClr val="4F81BD"/>
                </a:solidFill>
              </a:rPr>
              <a:t> on Google play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787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4768" y="6518850"/>
            <a:ext cx="5814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https://play.google.com/store/search?q=iMyday&amp;c=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506194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836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Myday</a:t>
            </a:r>
            <a:r>
              <a:rPr lang="en-US" b="1" dirty="0" smtClean="0">
                <a:solidFill>
                  <a:schemeClr val="accent1"/>
                </a:solidFill>
              </a:rPr>
              <a:t> Mobile App on Google play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32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670" y="6466443"/>
            <a:ext cx="8190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https://play.google.com/store/apps/details?id=</a:t>
            </a:r>
            <a:r>
              <a:rPr lang="en-US" dirty="0" smtClean="0">
                <a:hlinkClick r:id="rId3"/>
              </a:rPr>
              <a:t>com.imtku.smap.mydaymobileapp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525630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7657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Play Badges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733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480733"/>
            <a:ext cx="7963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badges.html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094941" y="4618503"/>
            <a:ext cx="386167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&lt;a </a:t>
            </a:r>
            <a:r>
              <a:rPr lang="en-US" sz="1200" dirty="0" err="1"/>
              <a:t>href</a:t>
            </a:r>
            <a:r>
              <a:rPr lang="en-US" sz="1200" dirty="0"/>
              <a:t>="https://</a:t>
            </a:r>
            <a:r>
              <a:rPr lang="en-US" sz="1200" dirty="0" err="1"/>
              <a:t>play.google.com</a:t>
            </a:r>
            <a:r>
              <a:rPr lang="en-US" sz="1200" dirty="0"/>
              <a:t>/store/apps/</a:t>
            </a:r>
            <a:r>
              <a:rPr lang="en-US" sz="1200" dirty="0" err="1"/>
              <a:t>details?id</a:t>
            </a:r>
            <a:r>
              <a:rPr lang="en-US" sz="1200" dirty="0"/>
              <a:t>=</a:t>
            </a:r>
            <a:r>
              <a:rPr lang="en-US" sz="1200" dirty="0" err="1"/>
              <a:t>com.imtku.smap.mydaymobileapp</a:t>
            </a:r>
            <a:r>
              <a:rPr lang="en-US" sz="1200" dirty="0"/>
              <a:t>"&gt;</a:t>
            </a:r>
          </a:p>
          <a:p>
            <a:r>
              <a:rPr lang="en-US" sz="1200" dirty="0"/>
              <a:t>  &lt;</a:t>
            </a:r>
            <a:r>
              <a:rPr lang="en-US" sz="1200" dirty="0" err="1"/>
              <a:t>img</a:t>
            </a:r>
            <a:r>
              <a:rPr lang="en-US" sz="1200" dirty="0"/>
              <a:t> alt="Android app on Google Play"</a:t>
            </a:r>
          </a:p>
          <a:p>
            <a:r>
              <a:rPr lang="en-US" sz="1200" dirty="0"/>
              <a:t>       </a:t>
            </a:r>
            <a:r>
              <a:rPr lang="en-US" sz="1200" dirty="0" err="1"/>
              <a:t>src</a:t>
            </a:r>
            <a:r>
              <a:rPr lang="en-US" sz="1200" dirty="0"/>
              <a:t>="https://</a:t>
            </a:r>
            <a:r>
              <a:rPr lang="en-US" sz="1200" dirty="0" err="1"/>
              <a:t>developer.android.com</a:t>
            </a:r>
            <a:r>
              <a:rPr lang="en-US" sz="1200" dirty="0"/>
              <a:t>/images/brand/en_app_rgb_wo_60.png" /&gt;</a:t>
            </a:r>
          </a:p>
          <a:p>
            <a:r>
              <a:rPr lang="en-US" sz="1200" dirty="0"/>
              <a:t>&lt;/a&gt;</a:t>
            </a:r>
          </a:p>
        </p:txBody>
      </p:sp>
    </p:spTree>
    <p:extLst>
      <p:ext uri="{BB962C8B-B14F-4D97-AF65-F5344CB8AC3E}">
        <p14:creationId xmlns:p14="http://schemas.microsoft.com/office/powerpoint/2010/main" val="107155051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0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Generate and Customize QR Code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06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7184" y="6523923"/>
            <a:ext cx="2749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http://www.qrhacker.com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113461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870"/>
            <a:ext cx="8229600" cy="555438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Case Study on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Social </a:t>
            </a:r>
            <a:r>
              <a:rPr lang="en-US" b="1" dirty="0">
                <a:solidFill>
                  <a:srgbClr val="558ED5"/>
                </a:solidFill>
              </a:rPr>
              <a:t>Media Apps </a:t>
            </a:r>
            <a:br>
              <a:rPr lang="en-US" b="1" dirty="0">
                <a:solidFill>
                  <a:srgbClr val="558ED5"/>
                </a:solidFill>
              </a:rPr>
            </a:br>
            <a:r>
              <a:rPr lang="en-US" b="1" dirty="0">
                <a:solidFill>
                  <a:srgbClr val="558ED5"/>
                </a:solidFill>
              </a:rPr>
              <a:t>Programming and </a:t>
            </a:r>
            <a:r>
              <a:rPr lang="en-US" b="1" dirty="0" smtClean="0">
                <a:solidFill>
                  <a:srgbClr val="558ED5"/>
                </a:solidFill>
              </a:rPr>
              <a:t>Marketing 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in </a:t>
            </a:r>
            <a:r>
              <a:rPr lang="en-US" b="1" dirty="0">
                <a:solidFill>
                  <a:srgbClr val="558ED5"/>
                </a:solidFill>
              </a:rPr>
              <a:t>Google Play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and </a:t>
            </a:r>
            <a:r>
              <a:rPr lang="en-US" b="1" dirty="0">
                <a:solidFill>
                  <a:srgbClr val="558ED5"/>
                </a:solidFill>
              </a:rPr>
              <a:t>App </a:t>
            </a:r>
            <a:r>
              <a:rPr lang="en-US" b="1" dirty="0" smtClean="0">
                <a:solidFill>
                  <a:srgbClr val="558ED5"/>
                </a:solidFill>
              </a:rPr>
              <a:t>Store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Business Model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Apps Development Life Cycle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Programming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16" y="2286000"/>
            <a:ext cx="2184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6" y="3428999"/>
            <a:ext cx="2233362" cy="661737"/>
          </a:xfrm>
          <a:prstGeom prst="rect">
            <a:avLst/>
          </a:prstGeom>
        </p:spPr>
      </p:pic>
      <p:pic>
        <p:nvPicPr>
          <p:cNvPr id="8" name="Picture 7" descr="iMydayApp_GooglePlay_QRCo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11" y="2"/>
            <a:ext cx="1324018" cy="14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2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App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9144000" cy="495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2633" y="6461695"/>
            <a:ext cx="703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https://developer.apple.com/app-store/marketing/guidelines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5294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/>
          </a:bodyPr>
          <a:lstStyle/>
          <a:p>
            <a:r>
              <a:rPr lang="en-US" sz="2400" dirty="0"/>
              <a:t>Beginning </a:t>
            </a:r>
            <a:r>
              <a:rPr lang="en-US" sz="2400" dirty="0" err="1"/>
              <a:t>PhoneGap</a:t>
            </a:r>
            <a:r>
              <a:rPr lang="en-US" sz="2400" dirty="0"/>
              <a:t>: Mobile Web Framework for JavaScript and HTML5, </a:t>
            </a:r>
            <a:r>
              <a:rPr lang="en-US" sz="2400" dirty="0" err="1"/>
              <a:t>Rohit</a:t>
            </a:r>
            <a:r>
              <a:rPr lang="en-US" sz="2400" dirty="0"/>
              <a:t> </a:t>
            </a:r>
            <a:r>
              <a:rPr lang="en-US" sz="2400" dirty="0" err="1"/>
              <a:t>Ghatol</a:t>
            </a:r>
            <a:r>
              <a:rPr lang="en-US" sz="2400" dirty="0"/>
              <a:t> &amp; </a:t>
            </a:r>
            <a:r>
              <a:rPr lang="en-US" sz="2400" dirty="0" err="1"/>
              <a:t>Yogesh</a:t>
            </a:r>
            <a:r>
              <a:rPr lang="en-US" sz="2400" dirty="0"/>
              <a:t> Patel, </a:t>
            </a:r>
            <a:r>
              <a:rPr lang="en-US" sz="2400" dirty="0" err="1"/>
              <a:t>Apress</a:t>
            </a:r>
            <a:r>
              <a:rPr lang="en-US" sz="2400" dirty="0"/>
              <a:t>, 2012</a:t>
            </a:r>
            <a:endParaRPr lang="en-US" sz="2400" dirty="0" smtClean="0"/>
          </a:p>
          <a:p>
            <a:r>
              <a:rPr lang="en-US" sz="2400" dirty="0" smtClean="0"/>
              <a:t>Learn </a:t>
            </a:r>
            <a:r>
              <a:rPr lang="en-US" sz="2400" dirty="0"/>
              <a:t>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for iPhone, </a:t>
            </a:r>
            <a:r>
              <a:rPr lang="en-US" sz="2400" dirty="0" err="1"/>
              <a:t>iPad</a:t>
            </a:r>
            <a:r>
              <a:rPr lang="en-US" sz="2400" dirty="0"/>
              <a:t>, and iPod touch, Scott Preston, </a:t>
            </a:r>
            <a:r>
              <a:rPr lang="en-US" sz="2400" dirty="0" err="1"/>
              <a:t>Apress</a:t>
            </a:r>
            <a:r>
              <a:rPr lang="en-US" sz="2400" dirty="0"/>
              <a:t>, </a:t>
            </a:r>
            <a:r>
              <a:rPr lang="en-US" sz="2400" dirty="0" smtClean="0"/>
              <a:t>2012</a:t>
            </a:r>
          </a:p>
          <a:p>
            <a:r>
              <a:rPr lang="en-US" sz="2400" dirty="0" err="1" smtClean="0"/>
              <a:t>PhoneGap</a:t>
            </a:r>
            <a:endParaRPr lang="en-US" sz="2400" dirty="0" smtClean="0"/>
          </a:p>
          <a:p>
            <a:pPr lvl="1"/>
            <a:r>
              <a:rPr lang="en-US" sz="2400" dirty="0">
                <a:hlinkClick r:id="rId2"/>
              </a:rPr>
              <a:t>http://phonegap.com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/>
          </a:p>
          <a:p>
            <a:r>
              <a:rPr lang="en-US" sz="2400" dirty="0" err="1" smtClean="0"/>
              <a:t>PhoneGap</a:t>
            </a:r>
            <a:r>
              <a:rPr lang="en-US" sz="2400" dirty="0" smtClean="0"/>
              <a:t> Build</a:t>
            </a:r>
          </a:p>
          <a:p>
            <a:pPr lvl="1"/>
            <a:r>
              <a:rPr lang="en-US" sz="2400" dirty="0">
                <a:hlinkClick r:id="rId3"/>
              </a:rPr>
              <a:t>https://build.phonegap.com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/>
          </a:p>
          <a:p>
            <a:r>
              <a:rPr lang="en-US" sz="2400" dirty="0" err="1" smtClean="0"/>
              <a:t>jQuery</a:t>
            </a:r>
            <a:r>
              <a:rPr lang="en-US" sz="2400" dirty="0" smtClean="0"/>
              <a:t> Mobile</a:t>
            </a:r>
          </a:p>
          <a:p>
            <a:pPr lvl="1"/>
            <a:r>
              <a:rPr lang="en-US" sz="2400" dirty="0">
                <a:hlinkClick r:id="rId4"/>
              </a:rPr>
              <a:t>http://jquerymobile.com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r>
              <a:rPr lang="en-US" sz="2400" dirty="0" smtClean="0"/>
              <a:t>Introduction to </a:t>
            </a:r>
            <a:r>
              <a:rPr lang="en-US" sz="2400" dirty="0" err="1" smtClean="0"/>
              <a:t>PhoneGap</a:t>
            </a:r>
            <a:r>
              <a:rPr lang="en-US" sz="2400" dirty="0" smtClean="0"/>
              <a:t> Build</a:t>
            </a:r>
          </a:p>
          <a:p>
            <a:pPr lvl="1"/>
            <a:r>
              <a:rPr lang="en-US" sz="1500" dirty="0">
                <a:hlinkClick r:id="rId5"/>
              </a:rPr>
              <a:t>http://tv.adobe.com/watch/building-mobile-apps-with-phonegap-build/introduction-to-phonegap-build-building-your-first-app/</a:t>
            </a:r>
            <a:endParaRPr lang="en-US" sz="1500" dirty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1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5125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Web Marketing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763"/>
            <a:ext cx="9144000" cy="495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2633" y="6461695"/>
            <a:ext cx="7031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https://developer.apple.com/app-store/marketing/guidelines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662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091"/>
            <a:ext cx="8229600" cy="4884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Google Play Brand Guidelines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07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422" y="6421591"/>
            <a:ext cx="731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brand.html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23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 2015/09/16   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Social </a:t>
            </a:r>
            <a:r>
              <a:rPr lang="en-US" sz="2400" dirty="0"/>
              <a:t>Media and Mobile Apps Programming</a:t>
            </a:r>
          </a:p>
          <a:p>
            <a:pPr marL="0" indent="0">
              <a:buNone/>
            </a:pPr>
            <a:r>
              <a:rPr lang="en-US" sz="2400" dirty="0"/>
              <a:t>2    2015/09/23    </a:t>
            </a:r>
            <a:r>
              <a:rPr lang="en-US" sz="2400" dirty="0" smtClean="0"/>
              <a:t>Introduction to Android / </a:t>
            </a:r>
            <a:r>
              <a:rPr lang="en-US" sz="2400" dirty="0" err="1" smtClean="0"/>
              <a:t>iOS</a:t>
            </a:r>
            <a:r>
              <a:rPr lang="en-US" sz="2400" dirty="0" smtClean="0"/>
              <a:t> Apps Programming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3    2015/09/30    Developing Android Native Apps with Java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(Android Studio) </a:t>
            </a:r>
            <a:r>
              <a:rPr lang="en-US" sz="2400" dirty="0"/>
              <a:t>(MIT App Inventor)</a:t>
            </a:r>
          </a:p>
          <a:p>
            <a:pPr marL="0" indent="0">
              <a:buNone/>
            </a:pPr>
            <a:r>
              <a:rPr lang="en-US" sz="2400" dirty="0"/>
              <a:t>4    2015/10/07    Developing iPhone / </a:t>
            </a:r>
            <a:r>
              <a:rPr lang="en-US" sz="2400" dirty="0" err="1"/>
              <a:t>iPad</a:t>
            </a:r>
            <a:r>
              <a:rPr lang="en-US" sz="2400" dirty="0"/>
              <a:t> Native Apps with </a:t>
            </a:r>
            <a:r>
              <a:rPr lang="en-US" sz="2400" dirty="0" smtClean="0"/>
              <a:t>Swift</a:t>
            </a:r>
            <a:br>
              <a:rPr lang="en-US" sz="2400" dirty="0" smtClean="0"/>
            </a:br>
            <a:r>
              <a:rPr lang="en-US" sz="2400" dirty="0" smtClean="0"/>
              <a:t>                                </a:t>
            </a:r>
            <a:r>
              <a:rPr lang="en-US" sz="2400" dirty="0"/>
              <a:t>(</a:t>
            </a:r>
            <a:r>
              <a:rPr lang="en-US" sz="2400" dirty="0" err="1"/>
              <a:t>XCode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5    2015/10/14    Mobile Apps using HTML5/CSS3/JavaScript</a:t>
            </a:r>
          </a:p>
          <a:p>
            <a:pPr marL="0" indent="0">
              <a:buNone/>
            </a:pPr>
            <a:r>
              <a:rPr lang="en-US" sz="2400" dirty="0"/>
              <a:t>6    2015/10/21    </a:t>
            </a:r>
            <a:r>
              <a:rPr lang="en-US" sz="2400" dirty="0" err="1"/>
              <a:t>jQuery</a:t>
            </a:r>
            <a:r>
              <a:rPr lang="en-US" sz="2400" dirty="0"/>
              <a:t> Mobile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18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Case Study on Google Play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64015" y="649730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https://play.google.com/</a:t>
            </a:r>
            <a:r>
              <a:rPr lang="en-US" dirty="0" smtClean="0">
                <a:hlinkClick r:id="rId2"/>
              </a:rPr>
              <a:t>store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19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4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Stanford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6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Stanford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iStanford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59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4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iStanford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9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iStanford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616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Tamkang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96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10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35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3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7    2015/10/28    Create 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8    2015/11/04    </a:t>
            </a:r>
            <a:r>
              <a:rPr lang="en-US" sz="2400" dirty="0" err="1"/>
              <a:t>jQuery</a:t>
            </a:r>
            <a:r>
              <a:rPr lang="en-US" sz="2400" dirty="0"/>
              <a:t> Mobile/</a:t>
            </a:r>
            <a:r>
              <a:rPr lang="en-US" sz="2400" dirty="0" err="1"/>
              <a:t>Phonegap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9    2015/11/11    </a:t>
            </a:r>
            <a:r>
              <a:rPr lang="en-US" sz="2400" dirty="0" err="1"/>
              <a:t>jQuery</a:t>
            </a:r>
            <a:r>
              <a:rPr lang="en-US" sz="2400" dirty="0"/>
              <a:t> Mobile/</a:t>
            </a:r>
            <a:r>
              <a:rPr lang="en-US" sz="2400" dirty="0" err="1"/>
              <a:t>Phonegap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 2015/11/18    Midterm Exam Week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(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Midterm Project Report)</a:t>
            </a:r>
          </a:p>
          <a:p>
            <a:pPr marL="0" indent="0">
              <a:buNone/>
            </a:pPr>
            <a:r>
              <a:rPr lang="en-US" sz="2400" dirty="0"/>
              <a:t>11    2015/11/25  Invited Talk: Business Intelligent and Analysis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in </a:t>
            </a:r>
            <a:r>
              <a:rPr lang="en-US" sz="2400" dirty="0"/>
              <a:t>PIXNET, the Dominant Blog Platform in </a:t>
            </a:r>
            <a:r>
              <a:rPr lang="en-US" sz="2400" dirty="0" smtClean="0"/>
              <a:t>Taiwan</a:t>
            </a:r>
            <a:br>
              <a:rPr lang="en-US" sz="2400" dirty="0" smtClean="0"/>
            </a:br>
            <a:r>
              <a:rPr lang="en-US" sz="2400" dirty="0" smtClean="0"/>
              <a:t>                                [Speaker</a:t>
            </a:r>
            <a:r>
              <a:rPr lang="en-US" sz="2400" dirty="0"/>
              <a:t>: </a:t>
            </a:r>
            <a:r>
              <a:rPr lang="en-US" sz="2400" dirty="0" smtClean="0"/>
              <a:t>Dr</a:t>
            </a:r>
            <a:r>
              <a:rPr lang="en-US" sz="2400" dirty="0"/>
              <a:t>. Rick Cheng-Yu Lu, </a:t>
            </a:r>
            <a:r>
              <a:rPr lang="en-US" sz="2400" dirty="0" smtClean="0"/>
              <a:t>CTO, PIXNET</a:t>
            </a:r>
            <a:r>
              <a:rPr lang="en-US" sz="2400" dirty="0"/>
              <a:t>]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12    2015</a:t>
            </a:r>
            <a:r>
              <a:rPr lang="en-US" sz="2400" dirty="0">
                <a:solidFill>
                  <a:srgbClr val="FF0000"/>
                </a:solidFill>
              </a:rPr>
              <a:t>/12/02   Case Study on Social Media Apps Programming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and </a:t>
            </a:r>
            <a:r>
              <a:rPr lang="en-US" sz="2400" dirty="0">
                <a:solidFill>
                  <a:srgbClr val="FF0000"/>
                </a:solidFill>
              </a:rPr>
              <a:t>Marketing in Google Play and App Store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616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iTKU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65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4015" y="64616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https://play.google.com/</a:t>
            </a:r>
            <a:r>
              <a:rPr lang="en-US" dirty="0" smtClean="0">
                <a:hlinkClick r:id="rId3"/>
              </a:rPr>
              <a:t>store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iMyday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9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iMyday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6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iMyday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59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13"/>
            <a:ext cx="8229600" cy="187417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PhoneGap</a:t>
            </a:r>
            <a:r>
              <a:rPr lang="en-US" b="1" dirty="0" smtClean="0">
                <a:solidFill>
                  <a:srgbClr val="558ED5"/>
                </a:solidFill>
              </a:rPr>
              <a:t> 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iOS</a:t>
            </a:r>
            <a:r>
              <a:rPr lang="en-US" b="1" dirty="0" smtClean="0">
                <a:solidFill>
                  <a:srgbClr val="558ED5"/>
                </a:solidFill>
              </a:rPr>
              <a:t>: App Store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Android: Google Play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8489"/>
            <a:ext cx="8229600" cy="4097674"/>
          </a:xfrm>
        </p:spPr>
        <p:txBody>
          <a:bodyPr/>
          <a:lstStyle/>
          <a:p>
            <a:r>
              <a:rPr lang="en-US" dirty="0" smtClean="0"/>
              <a:t>provide </a:t>
            </a:r>
            <a:r>
              <a:rPr lang="en-US" dirty="0"/>
              <a:t>the correct </a:t>
            </a:r>
            <a:r>
              <a:rPr lang="en-US" dirty="0" smtClean="0"/>
              <a:t>certificates</a:t>
            </a:r>
          </a:p>
          <a:p>
            <a:r>
              <a:rPr lang="en-US" dirty="0" smtClean="0"/>
              <a:t>signing </a:t>
            </a:r>
            <a:r>
              <a:rPr lang="en-US" dirty="0"/>
              <a:t>keys to allow </a:t>
            </a:r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8799" y="6466443"/>
            <a:ext cx="3226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https://build.phonegap.com/</a:t>
            </a:r>
            <a:r>
              <a:rPr lang="en-US" dirty="0" smtClean="0">
                <a:hlinkClick r:id="rId3"/>
              </a:rPr>
              <a:t>faq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645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2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1F497D"/>
                </a:solidFill>
              </a:rPr>
              <a:t>iOS</a:t>
            </a:r>
            <a:r>
              <a:rPr lang="en-US" b="1" dirty="0" smtClean="0">
                <a:solidFill>
                  <a:srgbClr val="1F497D"/>
                </a:solidFill>
              </a:rPr>
              <a:t> App Distribution on App Store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576012"/>
            <a:ext cx="822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https://developer.apple.com/library/ios/documentation/IDEs/Conceptual/AppDistributionGuide/Introduction/</a:t>
            </a:r>
            <a:r>
              <a:rPr lang="en-US" sz="1200" dirty="0" smtClean="0">
                <a:hlinkClick r:id="rId2"/>
              </a:rPr>
              <a:t>Introduction.html</a:t>
            </a:r>
            <a:endParaRPr lang="en-US" sz="1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826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tx2"/>
                </a:solidFill>
              </a:rPr>
              <a:t>Submit and Release </a:t>
            </a:r>
            <a:r>
              <a:rPr lang="en-US" altLang="zh-TW" b="1" dirty="0" err="1" smtClean="0">
                <a:solidFill>
                  <a:schemeClr val="tx2"/>
                </a:solidFill>
              </a:rPr>
              <a:t>iOS</a:t>
            </a:r>
            <a:r>
              <a:rPr lang="en-US" altLang="zh-TW" b="1" dirty="0" smtClean="0">
                <a:solidFill>
                  <a:schemeClr val="tx2"/>
                </a:solidFill>
              </a:rPr>
              <a:t> App</a:t>
            </a:r>
            <a:br>
              <a:rPr lang="en-US" altLang="zh-TW" b="1" dirty="0" smtClean="0">
                <a:solidFill>
                  <a:schemeClr val="tx2"/>
                </a:solidFill>
              </a:rPr>
            </a:br>
            <a:r>
              <a:rPr lang="en-US" altLang="zh-TW" b="1" dirty="0" smtClean="0">
                <a:solidFill>
                  <a:schemeClr val="tx2"/>
                </a:solidFill>
              </a:rPr>
              <a:t> on App Store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2" y="2186265"/>
            <a:ext cx="8686800" cy="3643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76012"/>
            <a:ext cx="822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https://developer.apple.com/library/ios/documentation/IDEs/Conceptual/AppDistributionGuide/Introduction/</a:t>
            </a:r>
            <a:r>
              <a:rPr lang="en-US" sz="1200" dirty="0" smtClean="0">
                <a:hlinkClick r:id="rId3"/>
              </a:rPr>
              <a:t>Introduction.html</a:t>
            </a:r>
            <a:endParaRPr lang="en-US" sz="12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715609" y="3187219"/>
            <a:ext cx="5313513" cy="2849546"/>
          </a:xfrm>
          <a:prstGeom prst="roundRect">
            <a:avLst>
              <a:gd name="adj" fmla="val 658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9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App Metadata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Upload metadata about your app so the store can present it to customers.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40" y="2755899"/>
            <a:ext cx="4057537" cy="32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1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Submit App to App Store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Verify that you’ve prepared your app correctly, and submit it to the store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62" y="2699826"/>
            <a:ext cx="3852458" cy="307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Release App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and maintain your app after submission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30" y="2956759"/>
            <a:ext cx="4022705" cy="31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(3/3)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13    2015/12/09    Google Cloud </a:t>
            </a:r>
            <a:r>
              <a:rPr lang="en-US" sz="2400" dirty="0" smtClean="0"/>
              <a:t>Platform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14    2015/12/16    Google App </a:t>
            </a:r>
            <a:r>
              <a:rPr lang="en-US" sz="2400" dirty="0" smtClean="0"/>
              <a:t>Engine and Google </a:t>
            </a:r>
            <a:r>
              <a:rPr lang="en-US" sz="2400" dirty="0"/>
              <a:t>Map API</a:t>
            </a:r>
          </a:p>
          <a:p>
            <a:pPr marL="0" indent="0">
              <a:buNone/>
            </a:pPr>
            <a:r>
              <a:rPr lang="en-US" sz="2400" dirty="0"/>
              <a:t>15    2015/12/23    Facebook API (Facebook JavaScript SDK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                                  (</a:t>
            </a:r>
            <a:r>
              <a:rPr lang="en-US" sz="2400" dirty="0"/>
              <a:t>Integrate Facebook with </a:t>
            </a:r>
            <a:r>
              <a:rPr lang="en-US" sz="2400" dirty="0" err="1"/>
              <a:t>iOS</a:t>
            </a:r>
            <a:r>
              <a:rPr lang="en-US" sz="2400" dirty="0"/>
              <a:t>/Android Apps)</a:t>
            </a:r>
          </a:p>
          <a:p>
            <a:pPr marL="0" indent="0">
              <a:buNone/>
            </a:pPr>
            <a:r>
              <a:rPr lang="en-US" sz="2400" dirty="0"/>
              <a:t>16    2015/12/30    Twitter API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984807"/>
                </a:solidFill>
              </a:rPr>
              <a:t>17    2016/01/06    Final Project Presentation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984807"/>
                </a:solidFill>
              </a:rPr>
              <a:t>18    2016/01/13    Final Exam Week (Final Project Presentation)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1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725"/>
            <a:ext cx="9144000" cy="5991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411" y="6578748"/>
            <a:ext cx="5192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https://developer.apple.com/programs/start/ios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28959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92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Compare </a:t>
            </a:r>
            <a:r>
              <a:rPr lang="en-US" b="1" dirty="0" err="1" smtClean="0">
                <a:solidFill>
                  <a:srgbClr val="1F497D"/>
                </a:solidFill>
              </a:rPr>
              <a:t>iOS</a:t>
            </a:r>
            <a:r>
              <a:rPr lang="en-US" b="1" dirty="0" smtClean="0">
                <a:solidFill>
                  <a:srgbClr val="1F497D"/>
                </a:solidFill>
              </a:rPr>
              <a:t> Developer Programs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256"/>
            <a:ext cx="9144000" cy="55991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411" y="6578748"/>
            <a:ext cx="5192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https://developer.apple.com/programs/start/ios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67280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4" y="274638"/>
            <a:ext cx="3359080" cy="36900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The development process for Android </a:t>
            </a:r>
            <a:r>
              <a:rPr lang="en-US" b="1" dirty="0" smtClean="0">
                <a:solidFill>
                  <a:srgbClr val="558ED5"/>
                </a:solidFill>
              </a:rPr>
              <a:t>applications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620" y="210238"/>
            <a:ext cx="3905300" cy="6251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9574" y="6453137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http://developer.android.com/tools/workflow/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744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7" y="1974516"/>
            <a:ext cx="8369073" cy="3366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9574" y="6453137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http://developer.android.com/tools/workflow/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896" y="5521260"/>
            <a:ext cx="2184400" cy="762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9914" y="274638"/>
            <a:ext cx="8496886" cy="13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58ED5"/>
                </a:solidFill>
              </a:rPr>
              <a:t>Publishing process for Android applications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906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Publishing is the last phase of the Android application development </a:t>
            </a:r>
            <a:r>
              <a:rPr lang="en-US" b="1" dirty="0" smtClean="0">
                <a:solidFill>
                  <a:srgbClr val="558ED5"/>
                </a:solidFill>
              </a:rPr>
              <a:t>process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1807" y="6421591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http://developer.android.com/tools/publishing/</a:t>
            </a:r>
            <a:r>
              <a:rPr lang="en-US" dirty="0" smtClean="0">
                <a:hlinkClick r:id="rId2"/>
              </a:rPr>
              <a:t>publishing_overview.html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882900"/>
            <a:ext cx="6997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14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Distribute Your Apps on Google Play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2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488346"/>
            <a:ext cx="5712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</a:t>
            </a:r>
            <a:r>
              <a:rPr lang="en-US" dirty="0" smtClean="0">
                <a:hlinkClick r:id="rId3"/>
              </a:rPr>
              <a:t>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99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02"/>
            <a:ext cx="8229600" cy="61897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Google Play Publishing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42724" y="6558776"/>
            <a:ext cx="5575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http://developer.android.com/distribute/googleplay/publish/</a:t>
            </a:r>
            <a:r>
              <a:rPr lang="en-US" sz="1200" dirty="0" smtClean="0">
                <a:hlinkClick r:id="rId2"/>
              </a:rPr>
              <a:t>index.html</a:t>
            </a:r>
            <a:endParaRPr lang="en-US" sz="1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68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6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83"/>
            <a:ext cx="8229600" cy="1269860"/>
          </a:xfrm>
        </p:spPr>
        <p:txBody>
          <a:bodyPr>
            <a:normAutofit fontScale="90000"/>
          </a:bodyPr>
          <a:lstStyle/>
          <a:p>
            <a:r>
              <a:rPr lang="en-US" dirty="0"/>
              <a:t>Launch Checklist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publish your app on Google </a:t>
            </a:r>
            <a:r>
              <a:rPr lang="en-US" dirty="0" smtClean="0">
                <a:solidFill>
                  <a:srgbClr val="FF0000"/>
                </a:solidFill>
              </a:rPr>
              <a:t>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98"/>
            <a:ext cx="8229600" cy="4894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Understand the publishing process</a:t>
            </a:r>
          </a:p>
          <a:p>
            <a:pPr marL="0" indent="0">
              <a:buNone/>
            </a:pPr>
            <a:r>
              <a:rPr lang="en-US" sz="2400" dirty="0"/>
              <a:t>2. Understand Google Play policies</a:t>
            </a:r>
          </a:p>
          <a:p>
            <a:pPr marL="0" indent="0">
              <a:buNone/>
            </a:pPr>
            <a:r>
              <a:rPr lang="en-US" sz="2400" dirty="0"/>
              <a:t>3. Test for core app quality</a:t>
            </a:r>
          </a:p>
          <a:p>
            <a:pPr marL="0" indent="0">
              <a:buNone/>
            </a:pPr>
            <a:r>
              <a:rPr lang="en-US" sz="2400" dirty="0"/>
              <a:t>4. Determine your content rating</a:t>
            </a:r>
          </a:p>
          <a:p>
            <a:pPr marL="0" indent="0">
              <a:buNone/>
            </a:pPr>
            <a:r>
              <a:rPr lang="en-US" sz="2400" dirty="0"/>
              <a:t>5. Determine country distribution</a:t>
            </a:r>
          </a:p>
          <a:p>
            <a:pPr marL="0" indent="0">
              <a:buNone/>
            </a:pPr>
            <a:r>
              <a:rPr lang="en-US" sz="2400" dirty="0"/>
              <a:t>6. Confirm the app's overall size</a:t>
            </a:r>
          </a:p>
          <a:p>
            <a:pPr marL="0" indent="0">
              <a:buNone/>
            </a:pPr>
            <a:r>
              <a:rPr lang="en-US" sz="2400" dirty="0"/>
              <a:t>7. Confirm app compatibility </a:t>
            </a:r>
            <a:r>
              <a:rPr lang="en-US" sz="2400" dirty="0" smtClean="0"/>
              <a:t>ranges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05522" y="6558776"/>
            <a:ext cx="5498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://developer.android.com/distribute/googleplay/publish/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preparing.html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83"/>
            <a:ext cx="8229600" cy="1269860"/>
          </a:xfrm>
        </p:spPr>
        <p:txBody>
          <a:bodyPr>
            <a:normAutofit fontScale="90000"/>
          </a:bodyPr>
          <a:lstStyle/>
          <a:p>
            <a:r>
              <a:rPr lang="en-US" dirty="0"/>
              <a:t>Launch Checklist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publish your app on Google </a:t>
            </a:r>
            <a:r>
              <a:rPr lang="en-US" dirty="0" smtClean="0">
                <a:solidFill>
                  <a:srgbClr val="FF0000"/>
                </a:solidFill>
              </a:rPr>
              <a:t>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98"/>
            <a:ext cx="8229600" cy="4894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8</a:t>
            </a:r>
            <a:r>
              <a:rPr lang="en-US" sz="2400" dirty="0"/>
              <a:t>. Decide on free or priced</a:t>
            </a:r>
          </a:p>
          <a:p>
            <a:pPr marL="0" indent="0">
              <a:buNone/>
            </a:pPr>
            <a:r>
              <a:rPr lang="en-US" sz="2400" dirty="0"/>
              <a:t>9. Consider In-app Billing</a:t>
            </a:r>
          </a:p>
          <a:p>
            <a:pPr marL="0" indent="0">
              <a:buNone/>
            </a:pPr>
            <a:r>
              <a:rPr lang="en-US" sz="2400" dirty="0"/>
              <a:t>10. Set prices for your apps</a:t>
            </a:r>
          </a:p>
          <a:p>
            <a:pPr marL="0" indent="0">
              <a:buNone/>
            </a:pPr>
            <a:r>
              <a:rPr lang="en-US" sz="2400" dirty="0"/>
              <a:t>11. Start localization early</a:t>
            </a:r>
          </a:p>
          <a:p>
            <a:pPr marL="0" indent="0">
              <a:buNone/>
            </a:pPr>
            <a:r>
              <a:rPr lang="en-US" sz="2400" dirty="0"/>
              <a:t>12. Prepare promotional graphics</a:t>
            </a:r>
          </a:p>
          <a:p>
            <a:pPr marL="0" indent="0">
              <a:buNone/>
            </a:pPr>
            <a:r>
              <a:rPr lang="en-US" sz="2400" dirty="0"/>
              <a:t>13. Build the release-ready APK</a:t>
            </a:r>
          </a:p>
          <a:p>
            <a:pPr marL="0" indent="0">
              <a:buNone/>
            </a:pPr>
            <a:r>
              <a:rPr lang="en-US" sz="2400" dirty="0"/>
              <a:t>14. Plan a beta </a:t>
            </a:r>
            <a:r>
              <a:rPr lang="en-US" sz="2400" dirty="0" smtClean="0"/>
              <a:t>release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5522" y="6558776"/>
            <a:ext cx="5498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://developer.android.com/distribute/googleplay/publish/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preparing.html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0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83"/>
            <a:ext cx="8229600" cy="1269860"/>
          </a:xfrm>
        </p:spPr>
        <p:txBody>
          <a:bodyPr>
            <a:normAutofit fontScale="90000"/>
          </a:bodyPr>
          <a:lstStyle/>
          <a:p>
            <a:r>
              <a:rPr lang="en-US" dirty="0"/>
              <a:t>Launch Checklist</a:t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publish your app on Google </a:t>
            </a:r>
            <a:r>
              <a:rPr lang="en-US" dirty="0" smtClean="0">
                <a:solidFill>
                  <a:srgbClr val="FF0000"/>
                </a:solidFill>
              </a:rPr>
              <a:t>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98"/>
            <a:ext cx="8229600" cy="48943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15</a:t>
            </a:r>
            <a:r>
              <a:rPr lang="en-US" sz="2400" dirty="0"/>
              <a:t>. Complete the product details</a:t>
            </a:r>
          </a:p>
          <a:p>
            <a:pPr marL="0" indent="0">
              <a:buNone/>
            </a:pPr>
            <a:r>
              <a:rPr lang="en-US" sz="2400" dirty="0"/>
              <a:t>16. Use Google Play badges</a:t>
            </a:r>
          </a:p>
          <a:p>
            <a:pPr marL="0" indent="0">
              <a:buNone/>
            </a:pPr>
            <a:r>
              <a:rPr lang="en-US" sz="2400" dirty="0"/>
              <a:t>17. Final checks and publishing</a:t>
            </a:r>
          </a:p>
          <a:p>
            <a:pPr marL="0" indent="0">
              <a:buNone/>
            </a:pPr>
            <a:r>
              <a:rPr lang="en-US" sz="2400" dirty="0"/>
              <a:t>18. Support users after 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5522" y="6558776"/>
            <a:ext cx="5498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://developer.android.com/distribute/googleplay/publish/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preparing.html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5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870"/>
            <a:ext cx="8229600" cy="555438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Case Study on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Social </a:t>
            </a:r>
            <a:r>
              <a:rPr lang="en-US" b="1" dirty="0">
                <a:solidFill>
                  <a:srgbClr val="558ED5"/>
                </a:solidFill>
              </a:rPr>
              <a:t>Media Apps </a:t>
            </a:r>
            <a:br>
              <a:rPr lang="en-US" b="1" dirty="0">
                <a:solidFill>
                  <a:srgbClr val="558ED5"/>
                </a:solidFill>
              </a:rPr>
            </a:br>
            <a:r>
              <a:rPr lang="en-US" b="1" dirty="0">
                <a:solidFill>
                  <a:srgbClr val="558ED5"/>
                </a:solidFill>
              </a:rPr>
              <a:t>Programming and </a:t>
            </a:r>
            <a:r>
              <a:rPr lang="en-US" b="1" dirty="0" smtClean="0">
                <a:solidFill>
                  <a:srgbClr val="558ED5"/>
                </a:solidFill>
              </a:rPr>
              <a:t>Marketing 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in </a:t>
            </a:r>
            <a:r>
              <a:rPr lang="en-US" b="1" dirty="0">
                <a:solidFill>
                  <a:srgbClr val="558ED5"/>
                </a:solidFill>
              </a:rPr>
              <a:t>Google Play 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and </a:t>
            </a:r>
            <a:r>
              <a:rPr lang="en-US" b="1" dirty="0">
                <a:solidFill>
                  <a:srgbClr val="558ED5"/>
                </a:solidFill>
              </a:rPr>
              <a:t>App </a:t>
            </a:r>
            <a:r>
              <a:rPr lang="en-US" b="1" dirty="0" smtClean="0">
                <a:solidFill>
                  <a:srgbClr val="558ED5"/>
                </a:solidFill>
              </a:rPr>
              <a:t>Store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Business Model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Apps Development Life Cycle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Programming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16" y="2286000"/>
            <a:ext cx="2184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6" y="3428999"/>
            <a:ext cx="2233362" cy="6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4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3" y="1697700"/>
            <a:ext cx="7415695" cy="4394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8712" cy="840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1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5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2942" y="6466443"/>
            <a:ext cx="7708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http://developer.android.com/distribute/googleplay/promote/</a:t>
            </a:r>
            <a:r>
              <a:rPr lang="en-US" dirty="0" smtClean="0">
                <a:hlinkClick r:id="rId3"/>
              </a:rPr>
              <a:t>badges.html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171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558ED5"/>
                </a:solidFill>
              </a:rPr>
              <a:t>Keytool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Keytool</a:t>
            </a:r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generate a </a:t>
            </a:r>
            <a:r>
              <a:rPr lang="en-US" dirty="0" err="1"/>
              <a:t>keystore</a:t>
            </a:r>
            <a:r>
              <a:rPr lang="en-US" dirty="0"/>
              <a:t> and private key, used to sign your .</a:t>
            </a:r>
            <a:r>
              <a:rPr lang="en-US" dirty="0" err="1"/>
              <a:t>apk</a:t>
            </a:r>
            <a:r>
              <a:rPr lang="en-US" dirty="0"/>
              <a:t> file. </a:t>
            </a:r>
            <a:endParaRPr lang="en-US" dirty="0" smtClean="0"/>
          </a:p>
          <a:p>
            <a:pPr lvl="1"/>
            <a:r>
              <a:rPr lang="en-US" dirty="0" err="1" smtClean="0"/>
              <a:t>Keytool</a:t>
            </a:r>
            <a:r>
              <a:rPr lang="en-US" dirty="0" smtClean="0"/>
              <a:t> </a:t>
            </a:r>
            <a:r>
              <a:rPr lang="en-US" dirty="0"/>
              <a:t>is part of the JDK.</a:t>
            </a:r>
          </a:p>
          <a:p>
            <a:r>
              <a:rPr lang="en-US" dirty="0" err="1"/>
              <a:t>Jarsigner</a:t>
            </a:r>
            <a:r>
              <a:rPr lang="en-US" dirty="0"/>
              <a:t> (or similar signing tool)</a:t>
            </a:r>
          </a:p>
          <a:p>
            <a:pPr lvl="1"/>
            <a:r>
              <a:rPr lang="en-US" dirty="0"/>
              <a:t>To sign your .</a:t>
            </a:r>
            <a:r>
              <a:rPr lang="en-US" dirty="0" err="1"/>
              <a:t>apk</a:t>
            </a:r>
            <a:r>
              <a:rPr lang="en-US" dirty="0"/>
              <a:t> file with a private key generated by </a:t>
            </a:r>
            <a:r>
              <a:rPr lang="en-US" dirty="0" err="1"/>
              <a:t>Keytool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err="1" smtClean="0"/>
              <a:t>Jarsigner</a:t>
            </a:r>
            <a:r>
              <a:rPr lang="en-US" dirty="0" smtClean="0"/>
              <a:t> </a:t>
            </a:r>
            <a:r>
              <a:rPr lang="en-US" dirty="0"/>
              <a:t>is part of the JDK.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13680" y="6421591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http://developer.android.com/tools/workflow/</a:t>
            </a:r>
            <a:r>
              <a:rPr lang="en-US" dirty="0" smtClean="0">
                <a:hlinkClick r:id="rId2"/>
              </a:rPr>
              <a:t>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266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Android: Signing in Release Mode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http://developer.android.com/tools/publishing/app-</a:t>
            </a:r>
            <a:r>
              <a:rPr lang="en-US" dirty="0" smtClean="0">
                <a:hlinkClick r:id="rId3"/>
              </a:rPr>
              <a:t>signing.html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12593" y="1453686"/>
            <a:ext cx="80742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Obtain a suitable private key</a:t>
            </a:r>
          </a:p>
          <a:p>
            <a:r>
              <a:rPr lang="en-US" sz="3200" dirty="0"/>
              <a:t>2. Compile the application in release mode</a:t>
            </a:r>
          </a:p>
          <a:p>
            <a:r>
              <a:rPr lang="en-US" sz="3200" dirty="0"/>
              <a:t>3. Sign your application with your private key</a:t>
            </a:r>
          </a:p>
          <a:p>
            <a:r>
              <a:rPr lang="en-US" sz="3200" dirty="0"/>
              <a:t>4. Align the final APK package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460" y="4111762"/>
            <a:ext cx="79133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$ </a:t>
            </a:r>
            <a:r>
              <a:rPr lang="en-US" sz="2400" dirty="0" err="1">
                <a:latin typeface="Courier"/>
                <a:cs typeface="Courier"/>
              </a:rPr>
              <a:t>keytool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genkey</a:t>
            </a:r>
            <a:r>
              <a:rPr lang="en-US" sz="2400" dirty="0">
                <a:latin typeface="Courier"/>
                <a:cs typeface="Courier"/>
              </a:rPr>
              <a:t> -v -</a:t>
            </a:r>
            <a:r>
              <a:rPr lang="en-US" sz="2400" dirty="0" err="1">
                <a:latin typeface="Courier"/>
                <a:cs typeface="Courier"/>
              </a:rPr>
              <a:t>keystore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/>
            </a:r>
            <a:br>
              <a:rPr lang="en-US" sz="2400" dirty="0" smtClean="0">
                <a:latin typeface="Courier"/>
                <a:cs typeface="Courier"/>
              </a:rPr>
            </a:br>
            <a:r>
              <a:rPr lang="en-US" sz="2400" dirty="0" smtClean="0">
                <a:solidFill>
                  <a:schemeClr val="accent1"/>
                </a:solidFill>
                <a:latin typeface="Courier"/>
                <a:cs typeface="Courier"/>
              </a:rPr>
              <a:t>my</a:t>
            </a:r>
            <a:r>
              <a:rPr lang="en-US" sz="2400" dirty="0">
                <a:solidFill>
                  <a:schemeClr val="accent1"/>
                </a:solidFill>
                <a:latin typeface="Courier"/>
                <a:cs typeface="Courier"/>
              </a:rPr>
              <a:t>-release-</a:t>
            </a:r>
            <a:r>
              <a:rPr lang="en-US" sz="2400" dirty="0" err="1">
                <a:solidFill>
                  <a:schemeClr val="accent1"/>
                </a:solidFill>
                <a:latin typeface="Courier"/>
                <a:cs typeface="Courier"/>
              </a:rPr>
              <a:t>key.keystore</a:t>
            </a:r>
            <a:endParaRPr lang="en-US" sz="2400" dirty="0">
              <a:solidFill>
                <a:schemeClr val="accent1"/>
              </a:solidFill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-alias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alias_name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keyalg</a:t>
            </a:r>
            <a:r>
              <a:rPr lang="en-US" sz="2400" dirty="0">
                <a:latin typeface="Courier"/>
                <a:cs typeface="Courier"/>
              </a:rPr>
              <a:t> RSA -</a:t>
            </a:r>
            <a:r>
              <a:rPr lang="en-US" sz="2400" dirty="0" err="1">
                <a:latin typeface="Courier"/>
                <a:cs typeface="Courier"/>
              </a:rPr>
              <a:t>keysize</a:t>
            </a:r>
            <a:r>
              <a:rPr lang="en-US" sz="2400" dirty="0">
                <a:latin typeface="Courier"/>
                <a:cs typeface="Courier"/>
              </a:rPr>
              <a:t> 2048 </a:t>
            </a:r>
            <a:r>
              <a:rPr lang="en-US" sz="2400" dirty="0" smtClean="0">
                <a:latin typeface="Courier"/>
                <a:cs typeface="Courier"/>
              </a:rPr>
              <a:t>–validity 20000</a:t>
            </a: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2272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Android: Signing in Release Mode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http://developer.android.com/tools/publishing/app-</a:t>
            </a:r>
            <a:r>
              <a:rPr lang="en-US" dirty="0" smtClean="0">
                <a:hlinkClick r:id="rId3"/>
              </a:rPr>
              <a:t>signing.html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773460" y="4111762"/>
            <a:ext cx="791333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Courier"/>
                <a:cs typeface="Courier"/>
              </a:rPr>
              <a:t>keytool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sz="2400" dirty="0">
                <a:latin typeface="Courier"/>
                <a:cs typeface="Courier"/>
              </a:rPr>
              <a:t>-</a:t>
            </a:r>
            <a:r>
              <a:rPr lang="en-US" sz="2400" dirty="0" err="1">
                <a:latin typeface="Courier"/>
                <a:cs typeface="Courier"/>
              </a:rPr>
              <a:t>genkey</a:t>
            </a:r>
            <a:r>
              <a:rPr lang="en-US" sz="2400" dirty="0">
                <a:latin typeface="Courier"/>
                <a:cs typeface="Courier"/>
              </a:rPr>
              <a:t> -v -</a:t>
            </a:r>
            <a:r>
              <a:rPr lang="en-US" sz="2400" dirty="0" err="1">
                <a:latin typeface="Courier"/>
                <a:cs typeface="Courier"/>
              </a:rPr>
              <a:t>keystore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/>
            </a:r>
            <a:br>
              <a:rPr lang="en-US" sz="2400" dirty="0" smtClean="0">
                <a:latin typeface="Courier"/>
                <a:cs typeface="Courier"/>
              </a:rPr>
            </a:br>
            <a:r>
              <a:rPr lang="en-US" sz="2400" dirty="0" smtClean="0">
                <a:solidFill>
                  <a:schemeClr val="accent1"/>
                </a:solidFill>
                <a:latin typeface="Courier"/>
                <a:cs typeface="Courier"/>
              </a:rPr>
              <a:t>my</a:t>
            </a:r>
            <a:r>
              <a:rPr lang="en-US" sz="2400" dirty="0">
                <a:solidFill>
                  <a:schemeClr val="accent1"/>
                </a:solidFill>
                <a:latin typeface="Courier"/>
                <a:cs typeface="Courier"/>
              </a:rPr>
              <a:t>-release-</a:t>
            </a:r>
            <a:r>
              <a:rPr lang="en-US" sz="2400" dirty="0" err="1">
                <a:solidFill>
                  <a:schemeClr val="accent1"/>
                </a:solidFill>
                <a:latin typeface="Courier"/>
                <a:cs typeface="Courier"/>
              </a:rPr>
              <a:t>key.keystore</a:t>
            </a:r>
            <a:endParaRPr lang="en-US" sz="2400" dirty="0">
              <a:solidFill>
                <a:schemeClr val="accent1"/>
              </a:solidFill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-alias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alias_name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keyalg</a:t>
            </a:r>
            <a:r>
              <a:rPr lang="en-US" sz="2400" dirty="0">
                <a:latin typeface="Courier"/>
                <a:cs typeface="Courier"/>
              </a:rPr>
              <a:t> RSA -</a:t>
            </a:r>
            <a:r>
              <a:rPr lang="en-US" sz="2400" dirty="0" err="1">
                <a:latin typeface="Courier"/>
                <a:cs typeface="Courier"/>
              </a:rPr>
              <a:t>keysize</a:t>
            </a:r>
            <a:r>
              <a:rPr lang="en-US" sz="2400" dirty="0">
                <a:latin typeface="Courier"/>
                <a:cs typeface="Courier"/>
              </a:rPr>
              <a:t> 2048 </a:t>
            </a:r>
            <a:r>
              <a:rPr lang="en-US" sz="2400" dirty="0" smtClean="0">
                <a:latin typeface="Courier"/>
                <a:cs typeface="Courier"/>
              </a:rPr>
              <a:t>–validity 20000</a:t>
            </a:r>
            <a:endParaRPr lang="en-US" sz="2400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460" y="1792296"/>
            <a:ext cx="7913339" cy="1569660"/>
          </a:xfrm>
          <a:prstGeom prst="rect">
            <a:avLst/>
          </a:prstGeom>
          <a:solidFill>
            <a:srgbClr val="DCE6F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/>
                <a:cs typeface="Courier"/>
              </a:rPr>
              <a:t>keytool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genkey</a:t>
            </a:r>
            <a:r>
              <a:rPr lang="en-US" sz="2400" dirty="0">
                <a:latin typeface="Courier"/>
                <a:cs typeface="Courier"/>
              </a:rPr>
              <a:t> -v -</a:t>
            </a:r>
            <a:r>
              <a:rPr lang="en-US" sz="2400" dirty="0" err="1">
                <a:latin typeface="Courier"/>
                <a:cs typeface="Courier"/>
              </a:rPr>
              <a:t>keystore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my_release_key.keystore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urier"/>
                <a:cs typeface="Courier"/>
              </a:rPr>
            </a:br>
            <a:r>
              <a:rPr lang="en-US" sz="2400" dirty="0" smtClean="0">
                <a:latin typeface="Courier"/>
                <a:cs typeface="Courier"/>
              </a:rPr>
              <a:t>-</a:t>
            </a:r>
            <a:r>
              <a:rPr lang="en-US" sz="2400" dirty="0">
                <a:latin typeface="Courier"/>
                <a:cs typeface="Courier"/>
              </a:rPr>
              <a:t>alias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my_android</a:t>
            </a:r>
            <a:r>
              <a:rPr lang="en-US" sz="2400" dirty="0">
                <a:latin typeface="Courier"/>
                <a:cs typeface="Courier"/>
              </a:rPr>
              <a:t> -</a:t>
            </a:r>
            <a:r>
              <a:rPr lang="en-US" sz="2400" dirty="0" err="1">
                <a:latin typeface="Courier"/>
                <a:cs typeface="Courier"/>
              </a:rPr>
              <a:t>keyalg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>RSA </a:t>
            </a:r>
            <a:br>
              <a:rPr lang="en-US" sz="2400" dirty="0" smtClean="0">
                <a:latin typeface="Courier"/>
                <a:cs typeface="Courier"/>
              </a:rPr>
            </a:br>
            <a:r>
              <a:rPr lang="en-US" sz="2400" dirty="0" smtClean="0">
                <a:latin typeface="Courier"/>
                <a:cs typeface="Courier"/>
              </a:rPr>
              <a:t>–</a:t>
            </a:r>
            <a:r>
              <a:rPr lang="en-US" sz="2400" dirty="0">
                <a:latin typeface="Courier"/>
                <a:cs typeface="Courier"/>
              </a:rPr>
              <a:t>validity 20000</a:t>
            </a:r>
          </a:p>
        </p:txBody>
      </p:sp>
    </p:spTree>
    <p:extLst>
      <p:ext uri="{BB962C8B-B14F-4D97-AF65-F5344CB8AC3E}">
        <p14:creationId xmlns:p14="http://schemas.microsoft.com/office/powerpoint/2010/main" val="205300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716"/>
            <a:ext cx="9144000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358" y="4949116"/>
            <a:ext cx="7700211" cy="156966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keytool</a:t>
            </a:r>
            <a:r>
              <a:rPr lang="en-US" sz="2400" dirty="0"/>
              <a:t> -</a:t>
            </a:r>
            <a:r>
              <a:rPr lang="en-US" sz="2400" dirty="0" err="1"/>
              <a:t>genkey</a:t>
            </a:r>
            <a:r>
              <a:rPr lang="en-US" sz="2400" dirty="0"/>
              <a:t> -v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keystore</a:t>
            </a:r>
            <a:r>
              <a:rPr lang="en-US" sz="2400" dirty="0"/>
              <a:t> </a:t>
            </a:r>
            <a:r>
              <a:rPr lang="en-US" sz="2400" dirty="0" err="1"/>
              <a:t>my_release_key.keystore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/>
              <a:t>alias </a:t>
            </a:r>
            <a:r>
              <a:rPr lang="en-US" sz="2400" dirty="0" err="1"/>
              <a:t>my_android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</a:t>
            </a:r>
            <a:r>
              <a:rPr lang="en-US" sz="2400" dirty="0" err="1"/>
              <a:t>keyalg</a:t>
            </a:r>
            <a:r>
              <a:rPr lang="en-US" sz="2400" dirty="0"/>
              <a:t> RSA </a:t>
            </a:r>
            <a:r>
              <a:rPr lang="en-US" sz="2400" dirty="0" smtClean="0"/>
              <a:t>-</a:t>
            </a:r>
            <a:r>
              <a:rPr lang="en-US" sz="2400" dirty="0"/>
              <a:t>validity 20000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58ED5"/>
                </a:solidFill>
              </a:rPr>
              <a:t>Applications/Utilities/</a:t>
            </a:r>
            <a:r>
              <a:rPr lang="en-US" b="1" dirty="0" err="1" smtClean="0">
                <a:solidFill>
                  <a:srgbClr val="558ED5"/>
                </a:solidFill>
              </a:rPr>
              <a:t>Terminal.app</a:t>
            </a:r>
            <a:endParaRPr lang="en-US" b="1" dirty="0">
              <a:solidFill>
                <a:srgbClr val="558ED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0" y="1009650"/>
            <a:ext cx="4864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my_release_key.keystore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1176"/>
            <a:ext cx="7467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8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558ED5"/>
                </a:solidFill>
              </a:rPr>
              <a:t>Keytool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875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Keytool</a:t>
            </a:r>
            <a:r>
              <a:rPr lang="en-US" dirty="0"/>
              <a:t> Option	Description</a:t>
            </a:r>
          </a:p>
          <a:p>
            <a:r>
              <a:rPr lang="en-US" dirty="0"/>
              <a:t>-</a:t>
            </a:r>
            <a:r>
              <a:rPr lang="en-US" dirty="0" err="1"/>
              <a:t>genkey</a:t>
            </a:r>
            <a:r>
              <a:rPr lang="en-US" dirty="0"/>
              <a:t>	Generate a key pair (public and private keys)</a:t>
            </a:r>
          </a:p>
          <a:p>
            <a:r>
              <a:rPr lang="en-US" dirty="0"/>
              <a:t>-v	Enable verbose output.</a:t>
            </a:r>
          </a:p>
          <a:p>
            <a:r>
              <a:rPr lang="en-US" dirty="0"/>
              <a:t>-alias &lt;</a:t>
            </a:r>
            <a:r>
              <a:rPr lang="en-US" dirty="0" err="1"/>
              <a:t>alias_name</a:t>
            </a:r>
            <a:r>
              <a:rPr lang="en-US" dirty="0"/>
              <a:t>&gt;	An alias for the key. Only the first 8 characters of the alias are used.</a:t>
            </a:r>
          </a:p>
          <a:p>
            <a:r>
              <a:rPr lang="en-US" dirty="0"/>
              <a:t>-</a:t>
            </a:r>
            <a:r>
              <a:rPr lang="en-US" dirty="0" err="1"/>
              <a:t>keyalg</a:t>
            </a:r>
            <a:r>
              <a:rPr lang="en-US" dirty="0"/>
              <a:t> &lt;</a:t>
            </a:r>
            <a:r>
              <a:rPr lang="en-US" dirty="0" err="1"/>
              <a:t>alg</a:t>
            </a:r>
            <a:r>
              <a:rPr lang="en-US" dirty="0"/>
              <a:t>&gt;	The encryption algorithm to use when generating the key. Both DSA and RSA are supported.</a:t>
            </a:r>
          </a:p>
          <a:p>
            <a:r>
              <a:rPr lang="en-US" dirty="0"/>
              <a:t>-</a:t>
            </a:r>
            <a:r>
              <a:rPr lang="en-US" dirty="0" err="1"/>
              <a:t>keysize</a:t>
            </a:r>
            <a:r>
              <a:rPr lang="en-US" dirty="0"/>
              <a:t> &lt;size&gt;	The size of each generated key (bits). 2048 bits or higher.</a:t>
            </a:r>
          </a:p>
          <a:p>
            <a:r>
              <a:rPr lang="en-US" dirty="0"/>
              <a:t>-validity &lt;</a:t>
            </a:r>
            <a:r>
              <a:rPr lang="en-US" dirty="0" err="1"/>
              <a:t>valdays</a:t>
            </a:r>
            <a:r>
              <a:rPr lang="en-US" dirty="0"/>
              <a:t>&gt;	The validity period for the key, in days</a:t>
            </a:r>
            <a:r>
              <a:rPr lang="en-US" dirty="0" smtClean="0"/>
              <a:t>. Note</a:t>
            </a:r>
            <a:r>
              <a:rPr lang="en-US" dirty="0"/>
              <a:t>: A value of 10000 or greater is recommended.</a:t>
            </a:r>
          </a:p>
          <a:p>
            <a:r>
              <a:rPr lang="en-US" dirty="0"/>
              <a:t>-</a:t>
            </a:r>
            <a:r>
              <a:rPr lang="en-US" dirty="0" err="1"/>
              <a:t>keystore</a:t>
            </a:r>
            <a:r>
              <a:rPr lang="en-US" dirty="0"/>
              <a:t> &lt;</a:t>
            </a:r>
            <a:r>
              <a:rPr lang="en-US" dirty="0" err="1"/>
              <a:t>keystore</a:t>
            </a:r>
            <a:r>
              <a:rPr lang="en-US" dirty="0"/>
              <a:t>-name&gt;.</a:t>
            </a:r>
            <a:r>
              <a:rPr lang="en-US" dirty="0" err="1"/>
              <a:t>keystore</a:t>
            </a:r>
            <a:r>
              <a:rPr lang="en-US" dirty="0"/>
              <a:t>	A name for the </a:t>
            </a:r>
            <a:r>
              <a:rPr lang="en-US" dirty="0" err="1"/>
              <a:t>keystore</a:t>
            </a:r>
            <a:r>
              <a:rPr lang="en-US" dirty="0"/>
              <a:t> containing the private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http://developer.android.com/tools/publishing/app-</a:t>
            </a:r>
            <a:r>
              <a:rPr lang="en-US" dirty="0" smtClean="0">
                <a:hlinkClick r:id="rId2"/>
              </a:rPr>
              <a:t>signing.html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574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8" y="274638"/>
            <a:ext cx="7367702" cy="6331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8855" y="6466443"/>
            <a:ext cx="712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http://developer.android.com/tools/publishing/app-</a:t>
            </a:r>
            <a:r>
              <a:rPr lang="en-US" dirty="0" smtClean="0">
                <a:hlinkClick r:id="rId3"/>
              </a:rPr>
              <a:t>signing.html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457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40" y="4485889"/>
            <a:ext cx="1650045" cy="1797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63" y="4253488"/>
            <a:ext cx="1808223" cy="2072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439" y="4721562"/>
            <a:ext cx="1290501" cy="150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06" y="4864075"/>
            <a:ext cx="1050833" cy="13645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322" y="2325169"/>
            <a:ext cx="822011" cy="16077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149" y="2375574"/>
            <a:ext cx="1627417" cy="15612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360" y="2289891"/>
            <a:ext cx="1130969" cy="16469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919" y="3047115"/>
            <a:ext cx="1224521" cy="81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0949" y="3106540"/>
            <a:ext cx="732836" cy="7860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2438" y="4240820"/>
            <a:ext cx="1244600" cy="2095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7342" y="4464359"/>
            <a:ext cx="1025005" cy="1830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8987" y="4748101"/>
            <a:ext cx="847464" cy="1546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7505" y="4017470"/>
            <a:ext cx="2293957" cy="22939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6261" y="2268059"/>
            <a:ext cx="1029153" cy="15988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46778" y="2305675"/>
            <a:ext cx="1166449" cy="15612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7737" y="2274079"/>
            <a:ext cx="1345676" cy="1592842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0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832"/>
            <a:ext cx="8229600" cy="6297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Modify </a:t>
            </a:r>
            <a:r>
              <a:rPr lang="en-US" b="1" dirty="0" err="1" smtClean="0">
                <a:solidFill>
                  <a:srgbClr val="4F81BD"/>
                </a:solidFill>
              </a:rPr>
              <a:t>config.xml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b="1" dirty="0" err="1" smtClean="0">
                <a:solidFill>
                  <a:srgbClr val="4F81BD"/>
                </a:solidFill>
              </a:rPr>
              <a:t>icon.png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740"/>
            <a:ext cx="9144000" cy="53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8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720"/>
            <a:ext cx="9144000" cy="52517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6832"/>
            <a:ext cx="8229600" cy="6297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Modify </a:t>
            </a:r>
            <a:r>
              <a:rPr lang="en-US" b="1" dirty="0" err="1" smtClean="0">
                <a:solidFill>
                  <a:srgbClr val="4F81BD"/>
                </a:solidFill>
              </a:rPr>
              <a:t>config.xml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b="1" dirty="0" err="1" smtClean="0">
                <a:solidFill>
                  <a:srgbClr val="4F81BD"/>
                </a:solidFill>
              </a:rPr>
              <a:t>icon.png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2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160"/>
            <a:ext cx="9144000" cy="52353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6832"/>
            <a:ext cx="8229600" cy="89026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Modify </a:t>
            </a:r>
            <a:r>
              <a:rPr lang="en-US" b="1" dirty="0" err="1" smtClean="0">
                <a:solidFill>
                  <a:srgbClr val="4F81BD"/>
                </a:solidFill>
              </a:rPr>
              <a:t>config.xml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b="1" dirty="0" err="1" smtClean="0">
                <a:solidFill>
                  <a:srgbClr val="4F81BD"/>
                </a:solidFill>
              </a:rPr>
              <a:t>screen.png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758620"/>
            <a:ext cx="4635500" cy="3568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8526" y="5487736"/>
            <a:ext cx="41682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.blink {</a:t>
            </a:r>
          </a:p>
          <a:p>
            <a:r>
              <a:rPr lang="en-US" dirty="0"/>
              <a:t>    </a:t>
            </a:r>
            <a:r>
              <a:rPr lang="en-US" dirty="0" err="1"/>
              <a:t>animation:fade</a:t>
            </a:r>
            <a:r>
              <a:rPr lang="en-US" dirty="0"/>
              <a:t> 1000ms infinite;</a:t>
            </a:r>
          </a:p>
          <a:p>
            <a:r>
              <a:rPr lang="en-US" dirty="0"/>
              <a:t>    -</a:t>
            </a:r>
            <a:r>
              <a:rPr lang="en-US" dirty="0" err="1"/>
              <a:t>webkit-animation:fade</a:t>
            </a:r>
            <a:r>
              <a:rPr lang="en-US" dirty="0"/>
              <a:t> 1000ms infinite;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58821" y="5487736"/>
            <a:ext cx="420837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.blink {</a:t>
            </a:r>
          </a:p>
          <a:p>
            <a:r>
              <a:rPr lang="en-US" dirty="0"/>
              <a:t>    </a:t>
            </a:r>
            <a:r>
              <a:rPr lang="en-US" dirty="0" err="1"/>
              <a:t>animation:fade</a:t>
            </a:r>
            <a:r>
              <a:rPr lang="en-US" dirty="0"/>
              <a:t> </a:t>
            </a:r>
            <a:r>
              <a:rPr lang="en-US" dirty="0" smtClean="0"/>
              <a:t>3000ms </a:t>
            </a:r>
            <a:r>
              <a:rPr lang="en-US" dirty="0"/>
              <a:t>infinite;</a:t>
            </a:r>
          </a:p>
          <a:p>
            <a:r>
              <a:rPr lang="en-US" dirty="0"/>
              <a:t>    -</a:t>
            </a:r>
            <a:r>
              <a:rPr lang="en-US" dirty="0" err="1"/>
              <a:t>webkit-animation:fade</a:t>
            </a:r>
            <a:r>
              <a:rPr lang="en-US" dirty="0"/>
              <a:t> </a:t>
            </a:r>
            <a:r>
              <a:rPr lang="en-US" dirty="0" smtClean="0"/>
              <a:t>3000ms </a:t>
            </a:r>
            <a:r>
              <a:rPr lang="en-US" dirty="0"/>
              <a:t>infinite;</a:t>
            </a:r>
          </a:p>
          <a:p>
            <a:r>
              <a:rPr lang="en-US" dirty="0"/>
              <a:t>}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06830"/>
            <a:ext cx="8229600" cy="115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Refine </a:t>
            </a:r>
            <a:r>
              <a:rPr lang="en-US" b="1" dirty="0" err="1" smtClean="0">
                <a:solidFill>
                  <a:srgbClr val="4F81BD"/>
                </a:solidFill>
              </a:rPr>
              <a:t>index.css</a:t>
            </a:r>
            <a:endParaRPr lang="en-US" b="1" dirty="0" smtClean="0">
              <a:solidFill>
                <a:srgbClr val="4F81BD"/>
              </a:solidFill>
            </a:endParaRPr>
          </a:p>
          <a:p>
            <a:r>
              <a:rPr lang="en-US" b="1" dirty="0" err="1" smtClean="0">
                <a:solidFill>
                  <a:srgbClr val="4F81BD"/>
                </a:solidFill>
              </a:rPr>
              <a:t>animation:fad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3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06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Refine </a:t>
            </a:r>
            <a:r>
              <a:rPr lang="en-US" b="1" dirty="0" err="1" smtClean="0">
                <a:solidFill>
                  <a:srgbClr val="4F81BD"/>
                </a:solidFill>
              </a:rPr>
              <a:t>index.css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79" y="862698"/>
            <a:ext cx="7486316" cy="55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Refine App Files and Update </a:t>
            </a:r>
            <a:r>
              <a:rPr lang="en-US" b="1" dirty="0" err="1" smtClean="0">
                <a:solidFill>
                  <a:srgbClr val="4F81BD"/>
                </a:solidFill>
              </a:rPr>
              <a:t>app.zip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59" y="2257272"/>
            <a:ext cx="3875865" cy="401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59" y="1382028"/>
            <a:ext cx="3123739" cy="43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592" y="2257272"/>
            <a:ext cx="2393438" cy="40426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54159" y="2160335"/>
            <a:ext cx="6394871" cy="4261436"/>
          </a:xfrm>
          <a:prstGeom prst="roundRect">
            <a:avLst>
              <a:gd name="adj" fmla="val 469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54159" y="1298936"/>
            <a:ext cx="6394871" cy="635904"/>
          </a:xfrm>
          <a:prstGeom prst="roundRect">
            <a:avLst>
              <a:gd name="adj" fmla="val 5526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Update code and Rebuild all </a:t>
            </a:r>
            <a:br>
              <a:rPr lang="en-US" sz="36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on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607"/>
            <a:ext cx="9144000" cy="571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3954" y="3917084"/>
            <a:ext cx="842740" cy="249351"/>
          </a:xfrm>
          <a:prstGeom prst="roundRect">
            <a:avLst>
              <a:gd name="adj" fmla="val 804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53"/>
            <a:ext cx="8229600" cy="6783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Update code: Upload </a:t>
            </a:r>
            <a:r>
              <a:rPr lang="en-US" b="1" dirty="0" err="1" smtClean="0">
                <a:solidFill>
                  <a:srgbClr val="4F81BD"/>
                </a:solidFill>
              </a:rPr>
              <a:t>app.zip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84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5826" y="4178229"/>
            <a:ext cx="2183995" cy="1377018"/>
          </a:xfrm>
          <a:prstGeom prst="roundRect">
            <a:avLst>
              <a:gd name="adj" fmla="val 804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Fullscreen_2013_12_12_上午07_32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78053"/>
            <a:ext cx="8229600" cy="67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4F81BD"/>
                </a:solidFill>
              </a:rPr>
              <a:t>Update code: Upload app.zip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16951" y="1887284"/>
            <a:ext cx="2646907" cy="18999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2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47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</a:rPr>
              <a:t>Update code and Rebuild all </a:t>
            </a:r>
            <a:br>
              <a:rPr lang="en-US" sz="36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on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4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993775"/>
          </a:xfrm>
        </p:spPr>
        <p:txBody>
          <a:bodyPr/>
          <a:lstStyle/>
          <a:p>
            <a:r>
              <a:rPr lang="en-US" b="1" dirty="0">
                <a:solidFill>
                  <a:srgbClr val="558ED5"/>
                </a:solidFill>
                <a:latin typeface="Calibri" charset="0"/>
                <a:ea typeface="標楷體" charset="0"/>
                <a:cs typeface="標楷體" charset="0"/>
              </a:rPr>
              <a:t>Business Model</a:t>
            </a: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F6020-688D-FD4D-88EC-54181B168C3B}" type="slidenum">
              <a:rPr kumimoji="0" lang="zh-TW" altLang="en-US" sz="1200">
                <a:solidFill>
                  <a:srgbClr val="898989"/>
                </a:solidFill>
                <a:latin typeface="Calibri" charset="0"/>
                <a:cs typeface="新細明體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  <a:cs typeface="新細明體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88" y="6611938"/>
            <a:ext cx="8137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Alexander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Osterwalder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Yves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Pigneur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Business Model Generation: A Handbook for Visionaries, Game Changers, and Challengers, Wiley, 2010.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4075" y="1268413"/>
            <a:ext cx="1584325" cy="201612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Activities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4075" y="3284538"/>
            <a:ext cx="1584325" cy="16573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Key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Resources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9925" y="1268413"/>
            <a:ext cx="1584325" cy="36734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Segments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750" y="1268413"/>
            <a:ext cx="1584325" cy="36734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Key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Partners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35600" y="1268413"/>
            <a:ext cx="1584325" cy="201612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Customer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Relationships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35600" y="3284538"/>
            <a:ext cx="1584325" cy="16573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Channels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4941888"/>
            <a:ext cx="4032250" cy="12954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</a:rPr>
              <a:t>Revenue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Streams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9750" y="4941888"/>
            <a:ext cx="4032250" cy="12954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accent1"/>
                </a:solidFill>
              </a:rPr>
              <a:t>Cost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Structure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08400" y="1268413"/>
            <a:ext cx="1727200" cy="36734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Value Proposition</a:t>
            </a:r>
          </a:p>
        </p:txBody>
      </p:sp>
      <p:sp>
        <p:nvSpPr>
          <p:cNvPr id="31757" name="TextBox 15"/>
          <p:cNvSpPr txBox="1">
            <a:spLocks noChangeArrowheads="1"/>
          </p:cNvSpPr>
          <p:nvPr/>
        </p:nvSpPr>
        <p:spPr bwMode="auto">
          <a:xfrm>
            <a:off x="7092950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1</a:t>
            </a:r>
          </a:p>
        </p:txBody>
      </p:sp>
      <p:sp>
        <p:nvSpPr>
          <p:cNvPr id="31758" name="TextBox 18"/>
          <p:cNvSpPr txBox="1">
            <a:spLocks noChangeArrowheads="1"/>
          </p:cNvSpPr>
          <p:nvPr/>
        </p:nvSpPr>
        <p:spPr bwMode="auto">
          <a:xfrm>
            <a:off x="377983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2</a:t>
            </a:r>
          </a:p>
        </p:txBody>
      </p:sp>
      <p:sp>
        <p:nvSpPr>
          <p:cNvPr id="31759" name="TextBox 20"/>
          <p:cNvSpPr txBox="1">
            <a:spLocks noChangeArrowheads="1"/>
          </p:cNvSpPr>
          <p:nvPr/>
        </p:nvSpPr>
        <p:spPr bwMode="auto">
          <a:xfrm>
            <a:off x="5508625" y="31527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3</a:t>
            </a:r>
          </a:p>
        </p:txBody>
      </p:sp>
      <p:sp>
        <p:nvSpPr>
          <p:cNvPr id="31760" name="TextBox 21"/>
          <p:cNvSpPr txBox="1">
            <a:spLocks noChangeArrowheads="1"/>
          </p:cNvSpPr>
          <p:nvPr/>
        </p:nvSpPr>
        <p:spPr bwMode="auto">
          <a:xfrm>
            <a:off x="2195513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6</a:t>
            </a:r>
          </a:p>
        </p:txBody>
      </p:sp>
      <p:sp>
        <p:nvSpPr>
          <p:cNvPr id="31761" name="TextBox 22"/>
          <p:cNvSpPr txBox="1">
            <a:spLocks noChangeArrowheads="1"/>
          </p:cNvSpPr>
          <p:nvPr/>
        </p:nvSpPr>
        <p:spPr bwMode="auto">
          <a:xfrm>
            <a:off x="2195513" y="3225800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7</a:t>
            </a:r>
          </a:p>
        </p:txBody>
      </p:sp>
      <p:sp>
        <p:nvSpPr>
          <p:cNvPr id="31762" name="TextBox 23"/>
          <p:cNvSpPr txBox="1">
            <a:spLocks noChangeArrowheads="1"/>
          </p:cNvSpPr>
          <p:nvPr/>
        </p:nvSpPr>
        <p:spPr bwMode="auto">
          <a:xfrm>
            <a:off x="5508625" y="1196975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4</a:t>
            </a:r>
          </a:p>
        </p:txBody>
      </p:sp>
      <p:sp>
        <p:nvSpPr>
          <p:cNvPr id="31763" name="TextBox 24"/>
          <p:cNvSpPr txBox="1">
            <a:spLocks noChangeArrowheads="1"/>
          </p:cNvSpPr>
          <p:nvPr/>
        </p:nvSpPr>
        <p:spPr bwMode="auto">
          <a:xfrm>
            <a:off x="539750" y="4881563"/>
            <a:ext cx="71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9</a:t>
            </a:r>
          </a:p>
        </p:txBody>
      </p:sp>
      <p:sp>
        <p:nvSpPr>
          <p:cNvPr id="31764" name="TextBox 25"/>
          <p:cNvSpPr txBox="1">
            <a:spLocks noChangeArrowheads="1"/>
          </p:cNvSpPr>
          <p:nvPr/>
        </p:nvSpPr>
        <p:spPr bwMode="auto">
          <a:xfrm>
            <a:off x="4643438" y="4881563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5</a:t>
            </a:r>
          </a:p>
        </p:txBody>
      </p:sp>
      <p:sp>
        <p:nvSpPr>
          <p:cNvPr id="31765" name="TextBox 26"/>
          <p:cNvSpPr txBox="1">
            <a:spLocks noChangeArrowheads="1"/>
          </p:cNvSpPr>
          <p:nvPr/>
        </p:nvSpPr>
        <p:spPr bwMode="auto">
          <a:xfrm>
            <a:off x="611188" y="1196975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cs typeface="新細明體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803451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477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91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4F81BD"/>
                </a:solidFill>
              </a:rPr>
              <a:t>Update code and Rebuild all </a:t>
            </a:r>
            <a:br>
              <a:rPr lang="en-US" sz="3600" b="1" smtClean="0">
                <a:solidFill>
                  <a:srgbClr val="4F81BD"/>
                </a:solidFill>
              </a:rPr>
            </a:br>
            <a:r>
              <a:rPr lang="en-US" sz="3200" b="1" smtClean="0">
                <a:solidFill>
                  <a:srgbClr val="4F81BD"/>
                </a:solidFill>
              </a:rPr>
              <a:t>on PhoneGap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5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077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No key selected: </a:t>
            </a:r>
            <a:r>
              <a:rPr lang="en-US" b="1" dirty="0" err="1" smtClean="0">
                <a:solidFill>
                  <a:srgbClr val="4F81BD"/>
                </a:solidFill>
              </a:rPr>
              <a:t>debug.apk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77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86689" y="4391893"/>
            <a:ext cx="3655818" cy="39174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5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61"/>
            <a:ext cx="8229600" cy="7851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Download </a:t>
            </a:r>
            <a:r>
              <a:rPr lang="en-US" b="1" dirty="0" err="1" smtClean="0">
                <a:solidFill>
                  <a:srgbClr val="4F81BD"/>
                </a:solidFill>
              </a:rPr>
              <a:t>debug.apk</a:t>
            </a:r>
            <a:r>
              <a:rPr lang="en-US" b="1" dirty="0" smtClean="0">
                <a:solidFill>
                  <a:srgbClr val="4F81BD"/>
                </a:solidFill>
              </a:rPr>
              <a:t> for Testing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12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11640" y="4463152"/>
            <a:ext cx="866476" cy="39174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4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990"/>
            <a:ext cx="9144000" cy="5715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34165" y="4486914"/>
            <a:ext cx="3620211" cy="3442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704" y="6101271"/>
            <a:ext cx="2708161" cy="43448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67806"/>
            <a:ext cx="8229600" cy="55800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accent1"/>
                </a:solidFill>
              </a:rPr>
              <a:t>Download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debug.apk</a:t>
            </a:r>
            <a:r>
              <a:rPr lang="en-US" altLang="zh-TW" b="1" dirty="0" smtClean="0">
                <a:solidFill>
                  <a:schemeClr val="accent1"/>
                </a:solidFill>
              </a:rPr>
              <a:t> for Testing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5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740"/>
            <a:ext cx="8229600" cy="95134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chemeClr val="accent1"/>
                </a:solidFill>
              </a:rPr>
              <a:t>Add</a:t>
            </a:r>
            <a:r>
              <a:rPr lang="en-US" altLang="zh-TW" sz="4000" b="1" dirty="0">
                <a:solidFill>
                  <a:schemeClr val="accent1"/>
                </a:solidFill>
              </a:rPr>
              <a:t> </a:t>
            </a:r>
            <a:r>
              <a:rPr lang="en-US" altLang="zh-TW" sz="4000" b="1" dirty="0" smtClean="0">
                <a:solidFill>
                  <a:schemeClr val="accent1"/>
                </a:solidFill>
              </a:rPr>
              <a:t>a key to Build </a:t>
            </a:r>
            <a:r>
              <a:rPr lang="en-US" altLang="zh-TW" sz="4000" b="1" dirty="0" err="1" smtClean="0">
                <a:solidFill>
                  <a:schemeClr val="accent1"/>
                </a:solidFill>
              </a:rPr>
              <a:t>release.apk</a:t>
            </a:r>
            <a:r>
              <a:rPr lang="en-US" altLang="zh-TW" sz="4000" b="1" dirty="0" smtClean="0">
                <a:solidFill>
                  <a:schemeClr val="accent1"/>
                </a:solidFill>
              </a:rPr>
              <a:t> </a:t>
            </a:r>
            <a:br>
              <a:rPr lang="en-US" altLang="zh-TW" sz="4000" b="1" dirty="0" smtClean="0">
                <a:solidFill>
                  <a:schemeClr val="accent1"/>
                </a:solidFill>
              </a:rPr>
            </a:br>
            <a:r>
              <a:rPr lang="en-US" altLang="zh-TW" sz="3600" b="1" dirty="0" smtClean="0">
                <a:solidFill>
                  <a:schemeClr val="accent1"/>
                </a:solidFill>
              </a:rPr>
              <a:t>for Google Play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34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30914" y="4765856"/>
            <a:ext cx="1448083" cy="23149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6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8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6" y="4475055"/>
            <a:ext cx="1970344" cy="3442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81520" y="3991095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key selected: </a:t>
            </a:r>
            <a:r>
              <a:rPr lang="en-US" dirty="0" err="1" smtClean="0">
                <a:solidFill>
                  <a:srgbClr val="FF0000"/>
                </a:solidFill>
              </a:rPr>
              <a:t>debug.apk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64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41821" y="3461391"/>
            <a:ext cx="3325377" cy="472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a key: </a:t>
            </a:r>
            <a:r>
              <a:rPr lang="en-US" dirty="0" err="1" smtClean="0">
                <a:solidFill>
                  <a:srgbClr val="FF0000"/>
                </a:solidFill>
              </a:rPr>
              <a:t>release.apk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34166" y="4451314"/>
            <a:ext cx="2183996" cy="2096325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67806"/>
            <a:ext cx="8229600" cy="5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1"/>
                </a:solidFill>
              </a:rPr>
              <a:t>Add a key to Build </a:t>
            </a:r>
            <a:r>
              <a:rPr lang="en-US" altLang="zh-TW" b="1" dirty="0" err="1" smtClean="0">
                <a:solidFill>
                  <a:schemeClr val="accent1"/>
                </a:solidFill>
              </a:rPr>
              <a:t>release.apk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2860" y="5507766"/>
            <a:ext cx="700303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40686" y="1529341"/>
            <a:ext cx="2694389" cy="201793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3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94119" y="5994444"/>
            <a:ext cx="700303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9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834070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0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How Airbnb Works?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/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66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Insights into </a:t>
            </a:r>
            <a:br>
              <a:rPr lang="en-US" altLang="zh-TW" sz="66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66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Business Model </a:t>
            </a:r>
            <a:br>
              <a:rPr lang="en-US" altLang="zh-TW" sz="66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66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&amp; </a:t>
            </a:r>
            <a:br>
              <a:rPr lang="en-US" altLang="zh-TW" sz="66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66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Revenue Model</a:t>
            </a:r>
            <a:endParaRPr lang="zh-TW" altLang="en-US" sz="6600">
              <a:solidFill>
                <a:srgbClr val="FF0000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DA252617-6C92-E249-86AA-B2676086BA2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2988" y="6611938"/>
            <a:ext cx="6751637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2"/>
              </a:rPr>
              <a:t>http://nextjuggernaut.com/blog/airbnb-business-model-canvas-how-airbnb-works-revenue-insights/</a:t>
            </a:r>
            <a:endParaRPr lang="en-US" altLang="zh-TW" sz="10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053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869680"/>
            <a:ext cx="369142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4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77206" y="3454223"/>
            <a:ext cx="344218" cy="292056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02420" y="3443937"/>
            <a:ext cx="499963" cy="366064"/>
          </a:xfrm>
          <a:prstGeom prst="roundRect">
            <a:avLst>
              <a:gd name="adj" fmla="val 5361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7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4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34167" y="3371133"/>
            <a:ext cx="3691428" cy="410757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3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4726" y="3786589"/>
            <a:ext cx="759651" cy="26114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3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6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Download </a:t>
            </a:r>
            <a:r>
              <a:rPr lang="en-US" sz="3200" b="1" dirty="0" err="1" smtClean="0">
                <a:solidFill>
                  <a:srgbClr val="4F81BD"/>
                </a:solidFill>
              </a:rPr>
              <a:t>MydayMobileApp-release.apk</a:t>
            </a:r>
            <a:r>
              <a:rPr lang="en-US" sz="3200" b="1" dirty="0" smtClean="0">
                <a:solidFill>
                  <a:srgbClr val="4F81BD"/>
                </a:solidFill>
              </a:rPr>
              <a:t> </a:t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from </a:t>
            </a:r>
            <a:r>
              <a:rPr lang="en-US" sz="3200" b="1" dirty="0" err="1" smtClean="0">
                <a:solidFill>
                  <a:srgbClr val="4F81BD"/>
                </a:solidFill>
              </a:rPr>
              <a:t>PhoneGap</a:t>
            </a:r>
            <a:r>
              <a:rPr lang="en-US" sz="3200" b="1" dirty="0" smtClean="0">
                <a:solidFill>
                  <a:srgbClr val="4F81BD"/>
                </a:solidFill>
              </a:rPr>
              <a:t> Build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6125016"/>
            <a:ext cx="2753734" cy="4693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5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1955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app.zip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MydayMobileApp-debug.apk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my_release_key.keystore</a:t>
            </a:r>
            <a:r>
              <a:rPr lang="en-US" b="1" dirty="0" smtClean="0">
                <a:solidFill>
                  <a:srgbClr val="558ED5"/>
                </a:solidFill>
              </a:rPr>
              <a:t/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err="1" smtClean="0">
                <a:solidFill>
                  <a:srgbClr val="558ED5"/>
                </a:solidFill>
              </a:rPr>
              <a:t>MydayMobileApp-release.apk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48" y="2558481"/>
            <a:ext cx="1346200" cy="132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194" y="2558481"/>
            <a:ext cx="2654300" cy="147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364" y="4481475"/>
            <a:ext cx="2667000" cy="149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95" y="4481475"/>
            <a:ext cx="2400300" cy="15621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408295" y="3145599"/>
            <a:ext cx="1292044" cy="2967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560695" y="5375281"/>
            <a:ext cx="1292044" cy="2967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/>
          <p:cNvSpPr/>
          <p:nvPr/>
        </p:nvSpPr>
        <p:spPr>
          <a:xfrm>
            <a:off x="415429" y="5104180"/>
            <a:ext cx="450126" cy="567856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690005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Demo:</a:t>
            </a:r>
            <a:br>
              <a:rPr lang="en-US" b="1" dirty="0" smtClean="0">
                <a:solidFill>
                  <a:srgbClr val="558ED5"/>
                </a:solidFill>
              </a:rPr>
            </a:br>
            <a:r>
              <a:rPr lang="en-US" b="1" dirty="0" smtClean="0">
                <a:solidFill>
                  <a:srgbClr val="558ED5"/>
                </a:solidFill>
              </a:rPr>
              <a:t>Publishing App on Google Play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14" y="3270543"/>
            <a:ext cx="5832868" cy="1791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588" y="5379637"/>
            <a:ext cx="2874217" cy="10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9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Airbnb Business Model Canvas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88350" y="6611938"/>
            <a:ext cx="720725" cy="273050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DCACD5A2-FC9A-8E44-8736-28584BC75A6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2988" y="6611938"/>
            <a:ext cx="6751637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BFBFBF"/>
                </a:solidFill>
              </a:rPr>
              <a:t>Source: </a:t>
            </a:r>
            <a:r>
              <a:rPr lang="en-US" altLang="zh-TW" sz="1000">
                <a:solidFill>
                  <a:srgbClr val="BFBFBF"/>
                </a:solidFill>
                <a:hlinkClick r:id="rId2"/>
              </a:rPr>
              <a:t>http://nextjuggernaut.com/blog/airbnb-business-model-canvas-how-airbnb-works-revenue-insights/</a:t>
            </a:r>
            <a:endParaRPr lang="en-US" altLang="zh-TW" sz="1000">
              <a:solidFill>
                <a:srgbClr val="BFBFBF"/>
              </a:solidFill>
            </a:endParaRPr>
          </a:p>
        </p:txBody>
      </p:sp>
      <p:pic>
        <p:nvPicPr>
          <p:cNvPr id="788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52513"/>
            <a:ext cx="84105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 descr="C:\Users\myday\Downloads\airbnb-logos\airbnb_vertical_lockup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2225"/>
            <a:ext cx="89693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8653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83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Developers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6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9256" y="648866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https://developers.google.com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941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7924" y="6480941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https://play.google.com/apps/publish/signup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0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Publish App on Google Play</a:t>
            </a:r>
            <a:r>
              <a:rPr lang="en-US" sz="3200" b="1" dirty="0" smtClean="0">
                <a:solidFill>
                  <a:srgbClr val="4F81BD"/>
                </a:solidFill>
              </a:rPr>
              <a:t/>
            </a:r>
            <a:br>
              <a:rPr lang="en-US" sz="3200" b="1" dirty="0" smtClean="0">
                <a:solidFill>
                  <a:srgbClr val="4F81BD"/>
                </a:solidFill>
              </a:rPr>
            </a:br>
            <a:r>
              <a:rPr lang="en-US" sz="3200" b="1" dirty="0" smtClean="0">
                <a:solidFill>
                  <a:srgbClr val="4F81BD"/>
                </a:solidFill>
              </a:rPr>
              <a:t>Signup Google Developer Account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8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1" y="94961"/>
            <a:ext cx="8985244" cy="58164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Google play Developer Distribution Agreement 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2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5689" y="6512865"/>
            <a:ext cx="5879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https://play.google.com/intl/ALL_us/about/developer-distribution-</a:t>
            </a:r>
            <a:r>
              <a:rPr lang="en-US" sz="1200" dirty="0" smtClean="0">
                <a:hlinkClick r:id="rId3"/>
              </a:rPr>
              <a:t>agreement.html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42260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1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51" y="94961"/>
            <a:ext cx="8985244" cy="58164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Google play Developer Distribution Agreement 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Accept Developer Agreement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0" y="3608535"/>
            <a:ext cx="2284665" cy="1958581"/>
          </a:xfrm>
          <a:prstGeom prst="roundRect">
            <a:avLst>
              <a:gd name="adj" fmla="val 590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0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50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Set up Google Wallet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1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 descr="Fullscreen_2013_12_9_下午23_41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" y="838442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66183"/>
            <a:ext cx="8229600" cy="593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Set up Google Wallet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5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 descr="Fullscreen_2013_12_9_下午23_45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" y="74911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83091"/>
            <a:ext cx="8229600" cy="67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Review your purchase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1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pic>
        <p:nvPicPr>
          <p:cNvPr id="7" name="Picture 6" descr="Fullscreen_2013_12_9_下午23_51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57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83091"/>
            <a:ext cx="8229600" cy="676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Update billing information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2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4F81BD"/>
                </a:solidFill>
              </a:rPr>
              <a:t>Your Payment is Complete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8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2284</Words>
  <Application>Microsoft Macintosh PowerPoint</Application>
  <PresentationFormat>On-screen Show (4:3)</PresentationFormat>
  <Paragraphs>542</Paragraphs>
  <Slides>170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Android /iOS Apps Programming</vt:lpstr>
      <vt:lpstr>Business Model</vt:lpstr>
      <vt:lpstr>How Airbnb Works? Insights into  Business Model  &amp;  Revenue Model</vt:lpstr>
      <vt:lpstr>Airbnb Business Model Canvas</vt:lpstr>
      <vt:lpstr>PowerPoint Presentation</vt:lpstr>
      <vt:lpstr>Mobile Apps Marketing</vt:lpstr>
      <vt:lpstr>iOS App Development Process</vt:lpstr>
      <vt:lpstr>Apps Development Life Cycle</vt:lpstr>
      <vt:lpstr>App Distribution on App Store</vt:lpstr>
      <vt:lpstr>App Distribution on App Store</vt:lpstr>
      <vt:lpstr>App Store Marketing</vt:lpstr>
      <vt:lpstr>App Marketing</vt:lpstr>
      <vt:lpstr>Web Marketing</vt:lpstr>
      <vt:lpstr>Google Play Brand Guidelines</vt:lpstr>
      <vt:lpstr>Case Study on Google Play</vt:lpstr>
      <vt:lpstr>Stanford</vt:lpstr>
      <vt:lpstr>Stanford</vt:lpstr>
      <vt:lpstr>iStanford</vt:lpstr>
      <vt:lpstr>iStanford</vt:lpstr>
      <vt:lpstr>iStanford</vt:lpstr>
      <vt:lpstr>Tamkang</vt:lpstr>
      <vt:lpstr>iTKU</vt:lpstr>
      <vt:lpstr>iTKU</vt:lpstr>
      <vt:lpstr>iTKU</vt:lpstr>
      <vt:lpstr>iTKU</vt:lpstr>
      <vt:lpstr>iMyday</vt:lpstr>
      <vt:lpstr>iMyday</vt:lpstr>
      <vt:lpstr>iMyday</vt:lpstr>
      <vt:lpstr>PhoneGap  iOS: App Store Android: Google Play</vt:lpstr>
      <vt:lpstr>iOS App Distribution on App Store</vt:lpstr>
      <vt:lpstr>Submit and Release iOS App  on App Store</vt:lpstr>
      <vt:lpstr>App Metadata</vt:lpstr>
      <vt:lpstr>Submit App to App Store</vt:lpstr>
      <vt:lpstr>Release App</vt:lpstr>
      <vt:lpstr>PowerPoint Presentation</vt:lpstr>
      <vt:lpstr>Compare iOS Developer Programs</vt:lpstr>
      <vt:lpstr>The development process for Android applications</vt:lpstr>
      <vt:lpstr>PowerPoint Presentation</vt:lpstr>
      <vt:lpstr>Publishing is the last phase of the Android application development process</vt:lpstr>
      <vt:lpstr>Distribute Your Apps on Google Play</vt:lpstr>
      <vt:lpstr>Google Play Publishing</vt:lpstr>
      <vt:lpstr>Launch Checklist for publish your app on Google Play</vt:lpstr>
      <vt:lpstr>Launch Checklist for publish your app on Google Play</vt:lpstr>
      <vt:lpstr>Launch Checklist for publish your app on Google Play</vt:lpstr>
      <vt:lpstr>PowerPoint Presentation</vt:lpstr>
      <vt:lpstr>PowerPoint Presentation</vt:lpstr>
      <vt:lpstr>Keytool</vt:lpstr>
      <vt:lpstr>PowerPoint Presentation</vt:lpstr>
      <vt:lpstr>Android: Signing in Release Mode</vt:lpstr>
      <vt:lpstr>Android: Signing in Release Mode</vt:lpstr>
      <vt:lpstr>PowerPoint Presentation</vt:lpstr>
      <vt:lpstr>my_release_key.keystore</vt:lpstr>
      <vt:lpstr>Keytool</vt:lpstr>
      <vt:lpstr>PowerPoint Presentation</vt:lpstr>
      <vt:lpstr>Modify config.xml: icon.png</vt:lpstr>
      <vt:lpstr>Modify config.xml: icon.png</vt:lpstr>
      <vt:lpstr>Modify config.xml: screen.png</vt:lpstr>
      <vt:lpstr>PowerPoint Presentation</vt:lpstr>
      <vt:lpstr>Refine index.css</vt:lpstr>
      <vt:lpstr>Refine App Files and Update app.zip</vt:lpstr>
      <vt:lpstr>Update code and Rebuild all  on PhoneGap Build</vt:lpstr>
      <vt:lpstr>Update code: Upload app.zip</vt:lpstr>
      <vt:lpstr>PowerPoint Presentation</vt:lpstr>
      <vt:lpstr>Update code and Rebuild all  on PhoneGap Build</vt:lpstr>
      <vt:lpstr>PowerPoint Presentation</vt:lpstr>
      <vt:lpstr>No key selected: debug.apk</vt:lpstr>
      <vt:lpstr>Download debug.apk for Testing</vt:lpstr>
      <vt:lpstr>Download debug.apk for Testing</vt:lpstr>
      <vt:lpstr>Add a key to Build release.apk  for Google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MydayMobileApp-release.apk  from PhoneGap Build</vt:lpstr>
      <vt:lpstr>Download MydayMobileApp-release.apk  from PhoneGap Build</vt:lpstr>
      <vt:lpstr>Download MydayMobileApp-release.apk  from PhoneGap Build</vt:lpstr>
      <vt:lpstr>app.zip MydayMobileApp-debug.apk my_release_key.keystore MydayMobileApp-release.apk</vt:lpstr>
      <vt:lpstr>Demo: Publishing App on Google Play</vt:lpstr>
      <vt:lpstr>Google Developers</vt:lpstr>
      <vt:lpstr>Publish App on Google Play Signup Google Developer Account</vt:lpstr>
      <vt:lpstr>Google play Developer Distribution Agreement </vt:lpstr>
      <vt:lpstr>Google play Developer Distribution Agreement </vt:lpstr>
      <vt:lpstr>Accept Developer Agreement</vt:lpstr>
      <vt:lpstr>Set up Google Wallet</vt:lpstr>
      <vt:lpstr>PowerPoint Presentation</vt:lpstr>
      <vt:lpstr>PowerPoint Presentation</vt:lpstr>
      <vt:lpstr>PowerPoint Presentation</vt:lpstr>
      <vt:lpstr>Your Payment is Complete</vt:lpstr>
      <vt:lpstr>Complete registration</vt:lpstr>
      <vt:lpstr>Publish an Android App on Google Play</vt:lpstr>
      <vt:lpstr>PowerPoint Presentation</vt:lpstr>
      <vt:lpstr>PowerPoint Presentation</vt:lpstr>
      <vt:lpstr>PowerPoint Presentation</vt:lpstr>
      <vt:lpstr>PowerPoint Presentation</vt:lpstr>
      <vt:lpstr>Publish an Android App on Google Play</vt:lpstr>
      <vt:lpstr>PowerPoint Presentation</vt:lpstr>
      <vt:lpstr>Keytool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MydayMobileApp-release.apk  from PhoneGap Build</vt:lpstr>
      <vt:lpstr>Download MydayMobileApp-release.apk  from PhoneGap Build</vt:lpstr>
      <vt:lpstr>Download MydayMobileApp-release.apk  from PhoneGap Build</vt:lpstr>
      <vt:lpstr>Publish an Android App on Google Play</vt:lpstr>
      <vt:lpstr>PowerPoint Presentation</vt:lpstr>
      <vt:lpstr>PowerPoint Presentation</vt:lpstr>
      <vt:lpstr>Upload new APK to Production</vt:lpstr>
      <vt:lpstr>Upload new APK to Production</vt:lpstr>
      <vt:lpstr>MydayMobileApp-release.apk</vt:lpstr>
      <vt:lpstr>Upload new APK to Production</vt:lpstr>
      <vt:lpstr>Release APK Uploaded to Production</vt:lpstr>
      <vt:lpstr>Google play Brand Guidelines</vt:lpstr>
      <vt:lpstr>Store Listing: Product Details Title, Description, Promo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Pricing &amp; Distribution</vt:lpstr>
      <vt:lpstr>Pricing &amp; Distribution</vt:lpstr>
      <vt:lpstr>Google play for Education</vt:lpstr>
      <vt:lpstr>Google play for Education</vt:lpstr>
      <vt:lpstr>Google play for Education</vt:lpstr>
      <vt:lpstr>Consent</vt:lpstr>
      <vt:lpstr>Ready to publish</vt:lpstr>
      <vt:lpstr>Ready to publish</vt:lpstr>
      <vt:lpstr>Ready to publish</vt:lpstr>
      <vt:lpstr>Ready to publish</vt:lpstr>
      <vt:lpstr>Published</vt:lpstr>
      <vt:lpstr>Myday Mobile App Statistics</vt:lpstr>
      <vt:lpstr>Myday Mobile App Statistics</vt:lpstr>
      <vt:lpstr>Myday Mobile App on Google play</vt:lpstr>
      <vt:lpstr>Update Android App Screenshots</vt:lpstr>
      <vt:lpstr>adb install MydayMobileApp-release.apk</vt:lpstr>
      <vt:lpstr>PowerPoint Presentation</vt:lpstr>
      <vt:lpstr>PowerPoint Presentation</vt:lpstr>
      <vt:lpstr>Device Screen Capture</vt:lpstr>
      <vt:lpstr>Device Screen Capture</vt:lpstr>
      <vt:lpstr>Device Screen Capture (screenshot.png)</vt:lpstr>
      <vt:lpstr>Update Screenshots on Google play  Store Listing</vt:lpstr>
      <vt:lpstr>Search Tamkang on Google play</vt:lpstr>
      <vt:lpstr>Search iMyday on Google play</vt:lpstr>
      <vt:lpstr>Myday Mobile App on Google play</vt:lpstr>
      <vt:lpstr>Google Play Badges</vt:lpstr>
      <vt:lpstr>Generate and Customize QR Code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/>
  <cp:lastModifiedBy>MY DAY</cp:lastModifiedBy>
  <cp:revision>152</cp:revision>
  <dcterms:created xsi:type="dcterms:W3CDTF">2013-09-24T21:30:58Z</dcterms:created>
  <dcterms:modified xsi:type="dcterms:W3CDTF">2015-12-02T08:09:47Z</dcterms:modified>
  <cp:category/>
</cp:coreProperties>
</file>