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2" r:id="rId3"/>
    <p:sldId id="307" r:id="rId4"/>
    <p:sldId id="305" r:id="rId5"/>
    <p:sldId id="306" r:id="rId6"/>
    <p:sldId id="315" r:id="rId7"/>
    <p:sldId id="308" r:id="rId8"/>
    <p:sldId id="257" r:id="rId9"/>
    <p:sldId id="260" r:id="rId10"/>
    <p:sldId id="261" r:id="rId11"/>
    <p:sldId id="264" r:id="rId12"/>
    <p:sldId id="265" r:id="rId13"/>
    <p:sldId id="266" r:id="rId14"/>
    <p:sldId id="267" r:id="rId15"/>
    <p:sldId id="270" r:id="rId16"/>
    <p:sldId id="269" r:id="rId17"/>
    <p:sldId id="313" r:id="rId18"/>
    <p:sldId id="277" r:id="rId19"/>
    <p:sldId id="271" r:id="rId20"/>
    <p:sldId id="276" r:id="rId21"/>
    <p:sldId id="303" r:id="rId22"/>
    <p:sldId id="310" r:id="rId23"/>
    <p:sldId id="311" r:id="rId24"/>
    <p:sldId id="272" r:id="rId25"/>
    <p:sldId id="275" r:id="rId26"/>
    <p:sldId id="314" r:id="rId27"/>
    <p:sldId id="316" r:id="rId28"/>
    <p:sldId id="278" r:id="rId29"/>
    <p:sldId id="279" r:id="rId30"/>
    <p:sldId id="281" r:id="rId31"/>
    <p:sldId id="304" r:id="rId32"/>
    <p:sldId id="282" r:id="rId33"/>
    <p:sldId id="295" r:id="rId34"/>
    <p:sldId id="296" r:id="rId35"/>
    <p:sldId id="297" r:id="rId36"/>
    <p:sldId id="298" r:id="rId37"/>
    <p:sldId id="299" r:id="rId38"/>
    <p:sldId id="284" r:id="rId39"/>
    <p:sldId id="291" r:id="rId40"/>
    <p:sldId id="292" r:id="rId41"/>
    <p:sldId id="293" r:id="rId42"/>
    <p:sldId id="294" r:id="rId43"/>
    <p:sldId id="286" r:id="rId44"/>
    <p:sldId id="287" r:id="rId45"/>
    <p:sldId id="28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28600"/>
            </a:sp3d>
          </c:spPr>
          <c:dPt>
            <c:idx val="0"/>
            <c:bubble3D val="0"/>
            <c:explosion val="3"/>
          </c:dPt>
          <c:dPt>
            <c:idx val="1"/>
            <c:bubble3D val="0"/>
            <c:explosion val="8"/>
          </c:dPt>
          <c:dPt>
            <c:idx val="2"/>
            <c:bubble3D val="0"/>
            <c:explosion val="7"/>
          </c:dPt>
          <c:dLbls>
            <c:txPr>
              <a:bodyPr lIns="2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Hybrid Apps</c:v>
                </c:pt>
                <c:pt idx="1">
                  <c:v>Native Apps</c:v>
                </c:pt>
                <c:pt idx="2">
                  <c:v>Web Apps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/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28C4-A54A-1940-AEED-15EAB8C3363A}" type="datetimeFigureOut">
              <a:rPr lang="en-US" smtClean="0"/>
              <a:t>15/9/16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DD7A-EE99-204B-A96C-DECC67F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3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2C95E-49E4-9C4F-B7FE-E4B64BFF9BDF}" type="datetimeFigureOut">
              <a:rPr lang="en-US" smtClean="0"/>
              <a:t>15/9/16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08DA-075C-8B48-8B18-EEE506531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915-F944-1347-B34B-D686BE927996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8C4-518A-0848-A862-84BD9FA7F82B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1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DC32-9558-B54A-AFDC-82A69DAF80FB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88D0-51D0-8F4E-A6F5-14ECB1623D37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F47D-E5E3-774E-8269-F6D1833CC049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0109-EB37-4E4D-84DD-FA18163594E6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7C4-945E-3446-9758-24BB529E6FA3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281-F7B5-9447-890C-A5F320970236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BC9B-9F21-9B4C-8DAC-8986F293BCE8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4B8-D8F9-084B-B263-A0134B617292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F12-B6A4-BF4A-B718-E58253843C03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29" y="64800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A85D-3A07-6244-B7A4-99E28DC81968}" type="datetime1">
              <a:rPr lang="zh-TW" altLang="en-US" smtClean="0"/>
              <a:t>15/9/16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0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407" y="6606257"/>
            <a:ext cx="574622" cy="22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u.edu.tw/" TargetMode="External"/><Relationship Id="rId4" Type="http://schemas.openxmlformats.org/officeDocument/2006/relationships/hyperlink" Target="http://mail.tku.edu.tw/myday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m.tku.edu.tw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il.tku.edu.tw/myday/teaching.htm%231041SMAP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honegap.com/" TargetMode="External"/><Relationship Id="rId4" Type="http://schemas.openxmlformats.org/officeDocument/2006/relationships/hyperlink" Target="http://appinventor.mit.edu/" TargetMode="External"/><Relationship Id="rId5" Type="http://schemas.openxmlformats.org/officeDocument/2006/relationships/hyperlink" Target="https://developer.apple.com/" TargetMode="External"/><Relationship Id="rId6" Type="http://schemas.openxmlformats.org/officeDocument/2006/relationships/hyperlink" Target="http://developer.android.com/" TargetMode="External"/><Relationship Id="rId7" Type="http://schemas.openxmlformats.org/officeDocument/2006/relationships/hyperlink" Target="https://developers.facebook.com/" TargetMode="External"/><Relationship Id="rId8" Type="http://schemas.openxmlformats.org/officeDocument/2006/relationships/hyperlink" Target="https://dev.twitter.com/" TargetMode="External"/><Relationship Id="rId9" Type="http://schemas.openxmlformats.org/officeDocument/2006/relationships/hyperlink" Target="https://developers.google.com/appengine/" TargetMode="External"/><Relationship Id="rId10" Type="http://schemas.openxmlformats.org/officeDocument/2006/relationships/hyperlink" Target="https://gephi.org/" TargetMode="External"/><Relationship Id="rId11" Type="http://schemas.openxmlformats.org/officeDocument/2006/relationships/hyperlink" Target="https://apps.facebook.com/netviz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querymobile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www.amazon.com/Learn-HTML5-JavaScript-iOS-Standards-based/dp/1430240385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Building-iPhone-Apps-HTML-JavaScript/dp/0596805780" TargetMode="Externa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www.amazon.com/Building-Android-Apps-HTML-JavaScript/dp/144931641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://www.amazon.com/Beginning-PhoneGap-Mobile-Framework-JavaScript/dp/143023903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jQuery-Mobile-Running-Maximiliano-Firtman/dp/1449397654" TargetMode="Externa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gp/product/1941222641" TargetMode="Externa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://www.ihealthspot.com/ResponsiveWebsiteDesign.asp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querymobile.com/" TargetMode="Externa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negap.com/" TargetMode="Externa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hyperlink" Target="http://blog.commontime.com/hybrid-apps-the-right-response-to-byod-in-busines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apple.com/" TargetMode="Externa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apple.com/swift/" TargetMode="Externa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" TargetMode="Externa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s.facebook.com/" TargetMode="Externa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s://developers.facebook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s.facebook.com/docs/ios/" TargetMode="External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s.facebook.com/" TargetMode="External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s.facebook.com/docs/android" TargetMode="External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.twitter.com/" TargetMode="External"/><Relationship Id="rId3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hyperlink" Target="https://cloud.googl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www.amazon.com/Building-Android-Apps-HTML-JavaScript/dp/1449316417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https://cloud.google.com/products/app-engine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hyperlink" Target="https://cloud.google.com/products/cloud-datastore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hyperlink" Target="https://developers.google.com/appengine/docs/java/endpoints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phi.org/" TargetMode="External"/><Relationship Id="rId3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u.edu.tw/" TargetMode="External"/><Relationship Id="rId4" Type="http://schemas.openxmlformats.org/officeDocument/2006/relationships/hyperlink" Target="mailto:myday@mail.tku.edu.tw" TargetMode="External"/><Relationship Id="rId5" Type="http://schemas.openxmlformats.org/officeDocument/2006/relationships/hyperlink" Target="http://mail.tku.edu.tw/myday/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.tku.edu.tw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Building-iPhone-Apps-HTML-JavaScript/dp/0596805780" TargetMode="External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gp/product/1941222641" TargetMode="External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ribd.com/doc/50805466/Native-Web-or-Hybrid-Mobile-App-Developmen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773"/>
            <a:ext cx="7772400" cy="887992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Social Media Apps Programming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365" y="4335342"/>
            <a:ext cx="7247555" cy="2190002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</a:rPr>
              <a:t>Min-</a:t>
            </a:r>
            <a:r>
              <a:rPr lang="en-US" sz="5100" dirty="0" err="1" smtClean="0">
                <a:solidFill>
                  <a:schemeClr val="accent1">
                    <a:lumMod val="75000"/>
                  </a:schemeClr>
                </a:solidFill>
              </a:rPr>
              <a:t>Yuh</a:t>
            </a:r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</a:rPr>
              <a:t> Day, Ph.D.</a:t>
            </a:r>
          </a:p>
          <a:p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</a:rPr>
              <a:t>Assistant Professor</a:t>
            </a:r>
          </a:p>
          <a:p>
            <a:r>
              <a:rPr lang="en-US" sz="5100" dirty="0" smtClean="0">
                <a:hlinkClick r:id="rId2"/>
              </a:rPr>
              <a:t>Department of Information Management</a:t>
            </a:r>
            <a:endParaRPr lang="en-US" sz="5100" dirty="0" smtClean="0"/>
          </a:p>
          <a:p>
            <a:r>
              <a:rPr lang="en-US" sz="5100" dirty="0" err="1" smtClean="0">
                <a:hlinkClick r:id="rId3"/>
              </a:rPr>
              <a:t>Tamkang</a:t>
            </a:r>
            <a:r>
              <a:rPr lang="en-US" sz="5100" dirty="0" smtClean="0">
                <a:hlinkClick r:id="rId3"/>
              </a:rPr>
              <a:t> University</a:t>
            </a:r>
            <a:endParaRPr lang="en-US" sz="5100" dirty="0" smtClean="0"/>
          </a:p>
          <a:p>
            <a:endParaRPr lang="en-US" sz="2600" dirty="0" smtClean="0">
              <a:hlinkClick r:id="rId4"/>
            </a:endParaRPr>
          </a:p>
          <a:p>
            <a:r>
              <a:rPr lang="en-US" sz="2600" dirty="0" smtClean="0">
                <a:hlinkClick r:id="rId4"/>
              </a:rPr>
              <a:t>http://mail.tku.edu.tw/myday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661" y="1491019"/>
            <a:ext cx="8158678" cy="127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Course Orientation and Introduction to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Social Media and Mobile Apps Programming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6" cstate="print"/>
          <a:srcRect l="10527" t="1544" r="10527" b="25148"/>
          <a:stretch>
            <a:fillRect/>
          </a:stretch>
        </p:blipFill>
        <p:spPr bwMode="auto">
          <a:xfrm>
            <a:off x="2112146" y="4335342"/>
            <a:ext cx="712845" cy="882570"/>
          </a:xfrm>
          <a:prstGeom prst="rect">
            <a:avLst/>
          </a:prstGeom>
          <a:noFill/>
        </p:spPr>
      </p:pic>
      <p:sp>
        <p:nvSpPr>
          <p:cNvPr id="11" name="副標題 2"/>
          <p:cNvSpPr txBox="1">
            <a:spLocks/>
          </p:cNvSpPr>
          <p:nvPr/>
        </p:nvSpPr>
        <p:spPr>
          <a:xfrm>
            <a:off x="2195736" y="6569740"/>
            <a:ext cx="4752528" cy="2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2015-09-16</a:t>
            </a:r>
          </a:p>
        </p:txBody>
      </p:sp>
      <p:sp>
        <p:nvSpPr>
          <p:cNvPr id="13" name="副標題 2"/>
          <p:cNvSpPr txBox="1">
            <a:spLocks/>
          </p:cNvSpPr>
          <p:nvPr/>
        </p:nvSpPr>
        <p:spPr>
          <a:xfrm>
            <a:off x="2195736" y="2911762"/>
            <a:ext cx="4752528" cy="1009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914400">
              <a:defRPr/>
            </a:pP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1041SMAP01</a:t>
            </a: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  <a:p>
            <a:pPr algn="ctr" defTabSz="914400">
              <a:defRPr/>
            </a:pP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TLMXM1A</a:t>
            </a:r>
            <a:r>
              <a:rPr lang="zh-TW" altLang="en-US" sz="1400" dirty="0" smtClean="0">
                <a:solidFill>
                  <a:schemeClr val="tx1">
                    <a:tint val="75000"/>
                  </a:schemeClr>
                </a:solidFill>
              </a:rPr>
              <a:t> (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8687) </a:t>
            </a: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(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M2143</a:t>
            </a: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)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(Fall 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2015)</a:t>
            </a: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  <a:p>
            <a:pPr lvl="0" algn="ctr" defTabSz="914400">
              <a:defRPr/>
            </a:pP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(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MIS MBA) (2 Credits, Elective) 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[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Full English Course]</a:t>
            </a:r>
          </a:p>
          <a:p>
            <a:pPr lvl="0" algn="ctr" defTabSz="914400">
              <a:defRPr/>
            </a:pP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Wed 9,10 (16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:10-18:00</a:t>
            </a:r>
            <a:r>
              <a:rPr lang="en-US" altLang="zh-TW" sz="1400" dirty="0" smtClean="0">
                <a:solidFill>
                  <a:schemeClr val="tx1">
                    <a:tint val="75000"/>
                  </a:schemeClr>
                </a:solidFill>
              </a:rPr>
              <a:t>) B310</a:t>
            </a:r>
            <a:endParaRPr lang="es-ES_tradnl" altLang="zh-TW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ctr" defTabSz="914400">
              <a:defRPr/>
            </a:pPr>
            <a:r>
              <a:rPr lang="es-ES_tradnl" altLang="zh-TW" sz="1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6" descr="qrcode.myda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88" y="5672576"/>
            <a:ext cx="1185424" cy="11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Department Core Competences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modern management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Logical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Critical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Integration of information technology and business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and innovation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Theory and applications data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 and communication security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Verbal and writing communication skills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39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Course Introduction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06" y="878424"/>
            <a:ext cx="8611573" cy="58228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course introduces the </a:t>
            </a:r>
            <a:r>
              <a:rPr lang="en-US" dirty="0">
                <a:solidFill>
                  <a:srgbClr val="800000"/>
                </a:solidFill>
              </a:rPr>
              <a:t>fundamental concepts </a:t>
            </a:r>
            <a:r>
              <a:rPr lang="en-US" dirty="0"/>
              <a:t>and </a:t>
            </a:r>
            <a:r>
              <a:rPr lang="en-US" dirty="0">
                <a:solidFill>
                  <a:srgbClr val="800000"/>
                </a:solidFill>
              </a:rPr>
              <a:t>practices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social </a:t>
            </a:r>
            <a:r>
              <a:rPr lang="en-US" dirty="0" smtClean="0">
                <a:solidFill>
                  <a:srgbClr val="FF0000"/>
                </a:solidFill>
              </a:rPr>
              <a:t>media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mobile apps programming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Topics </a:t>
            </a:r>
            <a:r>
              <a:rPr lang="en-US" dirty="0"/>
              <a:t>include </a:t>
            </a:r>
            <a:endParaRPr lang="en-US" dirty="0" smtClean="0"/>
          </a:p>
          <a:p>
            <a:pPr lvl="1"/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Android /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iOS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apps programming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Developing </a:t>
            </a:r>
            <a:r>
              <a:rPr lang="en-US" dirty="0">
                <a:solidFill>
                  <a:srgbClr val="558ED5"/>
                </a:solidFill>
              </a:rPr>
              <a:t>Android native apps with Java (Eclipse)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Developing </a:t>
            </a:r>
            <a:r>
              <a:rPr lang="en-US" dirty="0" smtClean="0">
                <a:solidFill>
                  <a:srgbClr val="558ED5"/>
                </a:solidFill>
              </a:rPr>
              <a:t>iPhone </a:t>
            </a:r>
            <a:r>
              <a:rPr lang="en-US" dirty="0">
                <a:solidFill>
                  <a:srgbClr val="558ED5"/>
                </a:solidFill>
              </a:rPr>
              <a:t>/ iPad apps native apps with </a:t>
            </a:r>
            <a:r>
              <a:rPr lang="en-US" dirty="0" smtClean="0">
                <a:solidFill>
                  <a:srgbClr val="558ED5"/>
                </a:solidFill>
              </a:rPr>
              <a:t>Swift (</a:t>
            </a:r>
            <a:r>
              <a:rPr lang="en-US" dirty="0" err="1">
                <a:solidFill>
                  <a:srgbClr val="558ED5"/>
                </a:solidFill>
              </a:rPr>
              <a:t>XCode</a:t>
            </a:r>
            <a:r>
              <a:rPr lang="en-US" dirty="0">
                <a:solidFill>
                  <a:srgbClr val="558ED5"/>
                </a:solidFill>
              </a:rPr>
              <a:t>)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Mobile </a:t>
            </a:r>
            <a:r>
              <a:rPr lang="en-US" dirty="0">
                <a:solidFill>
                  <a:srgbClr val="558ED5"/>
                </a:solidFill>
              </a:rPr>
              <a:t>apps </a:t>
            </a:r>
            <a:r>
              <a:rPr lang="en-US" dirty="0" smtClean="0">
                <a:solidFill>
                  <a:srgbClr val="558ED5"/>
                </a:solidFill>
              </a:rPr>
              <a:t>using HTML5</a:t>
            </a:r>
            <a:r>
              <a:rPr lang="en-US" dirty="0">
                <a:solidFill>
                  <a:srgbClr val="558ED5"/>
                </a:solidFill>
              </a:rPr>
              <a:t>/CSS3/JavaScript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558ED5"/>
                </a:solidFill>
              </a:rPr>
              <a:t>jQuery</a:t>
            </a:r>
            <a:r>
              <a:rPr lang="en-US" dirty="0" smtClean="0">
                <a:solidFill>
                  <a:srgbClr val="558ED5"/>
                </a:solidFill>
              </a:rPr>
              <a:t> </a:t>
            </a:r>
            <a:r>
              <a:rPr lang="en-US" dirty="0">
                <a:solidFill>
                  <a:srgbClr val="558ED5"/>
                </a:solidFill>
              </a:rPr>
              <a:t>Mobile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>
                <a:solidFill>
                  <a:srgbClr val="558ED5"/>
                </a:solidFill>
              </a:rPr>
              <a:t>hybrid apps with </a:t>
            </a:r>
            <a:r>
              <a:rPr lang="en-US" dirty="0" err="1">
                <a:solidFill>
                  <a:srgbClr val="558ED5"/>
                </a:solidFill>
              </a:rPr>
              <a:t>Phonegap</a:t>
            </a:r>
            <a:r>
              <a:rPr lang="en-US" dirty="0" smtClean="0"/>
              <a:t>, </a:t>
            </a:r>
          </a:p>
          <a:p>
            <a:pPr lvl="1"/>
            <a:r>
              <a:rPr lang="en-US" altLang="zh-TW" dirty="0">
                <a:solidFill>
                  <a:schemeClr val="accent1"/>
                </a:solidFill>
              </a:rPr>
              <a:t>Google Cloud </a:t>
            </a:r>
            <a:r>
              <a:rPr lang="en-US" altLang="zh-TW" dirty="0" smtClean="0">
                <a:solidFill>
                  <a:schemeClr val="accent1"/>
                </a:solidFill>
              </a:rPr>
              <a:t>Platform</a:t>
            </a:r>
            <a:r>
              <a:rPr lang="en-US" altLang="zh-TW" dirty="0" smtClean="0"/>
              <a:t>,</a:t>
            </a:r>
            <a:endParaRPr lang="en-US" altLang="zh-TW" dirty="0"/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Google </a:t>
            </a:r>
            <a:r>
              <a:rPr lang="en-US" dirty="0">
                <a:solidFill>
                  <a:srgbClr val="558ED5"/>
                </a:solidFill>
              </a:rPr>
              <a:t>app engine, Google map API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Facebook </a:t>
            </a:r>
            <a:r>
              <a:rPr lang="en-US" dirty="0">
                <a:solidFill>
                  <a:srgbClr val="558ED5"/>
                </a:solidFill>
              </a:rPr>
              <a:t>API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Twitter API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Case </a:t>
            </a:r>
            <a:r>
              <a:rPr lang="en-US" dirty="0"/>
              <a:t>study </a:t>
            </a:r>
            <a:r>
              <a:rPr lang="en-US" dirty="0" smtClean="0"/>
              <a:t>on social </a:t>
            </a:r>
            <a:r>
              <a:rPr lang="en-US" dirty="0"/>
              <a:t>media apps programming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558ED5"/>
                </a:solidFill>
              </a:rPr>
              <a:t>marketing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>
                <a:solidFill>
                  <a:srgbClr val="558ED5"/>
                </a:solidFill>
              </a:rPr>
              <a:t>Google Play </a:t>
            </a:r>
            <a:r>
              <a:rPr lang="en-US" dirty="0"/>
              <a:t>and </a:t>
            </a:r>
            <a:r>
              <a:rPr lang="en-US" dirty="0">
                <a:solidFill>
                  <a:srgbClr val="558ED5"/>
                </a:solidFill>
              </a:rPr>
              <a:t>App Store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2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Teaching Objectives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Students will be able to </a:t>
            </a:r>
            <a:br>
              <a:rPr lang="en-US" sz="3600" dirty="0" smtClean="0"/>
            </a:br>
            <a:r>
              <a:rPr lang="en-US" sz="3600" dirty="0" smtClean="0"/>
              <a:t>understand and apply </a:t>
            </a:r>
            <a:br>
              <a:rPr lang="en-US" sz="3600" dirty="0" smtClean="0"/>
            </a:br>
            <a:r>
              <a:rPr lang="en-US" sz="3600" dirty="0" smtClean="0"/>
              <a:t>the fundamental concepts </a:t>
            </a:r>
            <a:br>
              <a:rPr lang="en-US" sz="3600" dirty="0" smtClean="0"/>
            </a:br>
            <a:r>
              <a:rPr lang="en-US" sz="3600" dirty="0" smtClean="0"/>
              <a:t>and practices of </a:t>
            </a:r>
            <a:br>
              <a:rPr lang="en-US" sz="3600" dirty="0" smtClean="0"/>
            </a:br>
            <a:r>
              <a:rPr lang="en-US" sz="3600" dirty="0" smtClean="0"/>
              <a:t>social media and </a:t>
            </a:r>
            <a:br>
              <a:rPr lang="en-US" sz="3600" dirty="0" smtClean="0"/>
            </a:br>
            <a:r>
              <a:rPr lang="en-US" sz="3600" dirty="0" smtClean="0"/>
              <a:t>mobile apps programming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3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Teaching Methods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Lecture</a:t>
            </a:r>
          </a:p>
          <a:p>
            <a:pPr algn="ctr"/>
            <a:r>
              <a:rPr lang="en-US" sz="4000" dirty="0" smtClean="0"/>
              <a:t>Discussion</a:t>
            </a:r>
          </a:p>
          <a:p>
            <a:pPr algn="ctr"/>
            <a:r>
              <a:rPr lang="en-US" sz="4000" dirty="0" smtClean="0"/>
              <a:t>Simulation</a:t>
            </a:r>
          </a:p>
          <a:p>
            <a:pPr algn="ctr"/>
            <a:r>
              <a:rPr lang="en-US" sz="4000" dirty="0" smtClean="0"/>
              <a:t>Practicum</a:t>
            </a:r>
          </a:p>
          <a:p>
            <a:pPr algn="ctr"/>
            <a:r>
              <a:rPr lang="en-US" sz="4000" dirty="0" smtClean="0"/>
              <a:t>Problem Solving</a:t>
            </a:r>
          </a:p>
          <a:p>
            <a:pPr algn="ctr"/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0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Assessment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Practicum</a:t>
            </a:r>
          </a:p>
          <a:p>
            <a:pPr algn="ctr"/>
            <a:r>
              <a:rPr lang="en-US" sz="4000" dirty="0" smtClean="0"/>
              <a:t>Report</a:t>
            </a:r>
          </a:p>
          <a:p>
            <a:pPr algn="ctr"/>
            <a:r>
              <a:rPr lang="en-US" sz="4000" dirty="0" smtClean="0"/>
              <a:t>Participation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Course Schedule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(1/3)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7" y="952448"/>
            <a:ext cx="8482486" cy="5653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Week    Date    Subject/Topics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    2015/09/16    Course Orientation and Introduction to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                               Social </a:t>
            </a:r>
            <a:r>
              <a:rPr lang="en-US" sz="2400" dirty="0">
                <a:solidFill>
                  <a:srgbClr val="FF0000"/>
                </a:solidFill>
              </a:rPr>
              <a:t>Media and Mobile Apps Programming</a:t>
            </a:r>
          </a:p>
          <a:p>
            <a:pPr marL="0" indent="0">
              <a:buNone/>
            </a:pPr>
            <a:r>
              <a:rPr lang="en-US" sz="2400" dirty="0"/>
              <a:t>2    2015/09/23    Introduction to Android / </a:t>
            </a:r>
            <a:r>
              <a:rPr lang="en-US" sz="2400" dirty="0" err="1"/>
              <a:t>iOS</a:t>
            </a:r>
            <a:r>
              <a:rPr lang="en-US" sz="2400" dirty="0"/>
              <a:t> Apps Programming</a:t>
            </a:r>
          </a:p>
          <a:p>
            <a:pPr marL="0" indent="0">
              <a:buNone/>
            </a:pPr>
            <a:r>
              <a:rPr lang="en-US" sz="2400" dirty="0"/>
              <a:t>3    2015/09/30    Developing Android Native Apps with Java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(</a:t>
            </a:r>
            <a:r>
              <a:rPr lang="en-US" sz="2400" dirty="0"/>
              <a:t>Eclipse) (MIT App Inventor)</a:t>
            </a:r>
          </a:p>
          <a:p>
            <a:pPr marL="0" indent="0">
              <a:buNone/>
            </a:pPr>
            <a:r>
              <a:rPr lang="en-US" sz="2400" dirty="0"/>
              <a:t>4    2015/10/07    Developing iPhone / </a:t>
            </a:r>
            <a:r>
              <a:rPr lang="en-US" sz="2400" dirty="0" err="1"/>
              <a:t>iPad</a:t>
            </a:r>
            <a:r>
              <a:rPr lang="en-US" sz="2400" dirty="0"/>
              <a:t> Native Apps with </a:t>
            </a:r>
            <a:r>
              <a:rPr lang="en-US" sz="2400" dirty="0" smtClean="0"/>
              <a:t>Swift</a:t>
            </a:r>
            <a:br>
              <a:rPr lang="en-US" sz="2400" dirty="0" smtClean="0"/>
            </a:br>
            <a:r>
              <a:rPr lang="en-US" sz="2400" dirty="0" smtClean="0"/>
              <a:t>                                </a:t>
            </a:r>
            <a:r>
              <a:rPr lang="en-US" sz="2400" dirty="0"/>
              <a:t>(</a:t>
            </a:r>
            <a:r>
              <a:rPr lang="en-US" sz="2400" dirty="0" err="1"/>
              <a:t>XCode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5    2015/10/14    Mobile Apps using HTML5/CSS3/JavaScript</a:t>
            </a:r>
          </a:p>
          <a:p>
            <a:pPr marL="0" indent="0">
              <a:buNone/>
            </a:pPr>
            <a:r>
              <a:rPr lang="en-US" sz="2400" dirty="0"/>
              <a:t>6    2015/10/21    </a:t>
            </a:r>
            <a:r>
              <a:rPr lang="en-US" sz="2400" dirty="0" err="1"/>
              <a:t>jQuery</a:t>
            </a:r>
            <a:r>
              <a:rPr lang="en-US" sz="2400" dirty="0"/>
              <a:t> Mobile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Course Schedule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(2/3)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7" y="952448"/>
            <a:ext cx="8482486" cy="5653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Week    Date    Subject/Topics</a:t>
            </a:r>
          </a:p>
          <a:p>
            <a:pPr marL="0" indent="0">
              <a:buNone/>
            </a:pPr>
            <a:r>
              <a:rPr lang="en-US" sz="2400" dirty="0"/>
              <a:t>7    2015/10/28    Create Hybrid Apps with </a:t>
            </a:r>
            <a:r>
              <a:rPr lang="en-US" sz="2400" dirty="0" err="1"/>
              <a:t>Phonegap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8    2015/11/04    </a:t>
            </a:r>
            <a:r>
              <a:rPr lang="en-US" sz="2400" dirty="0" err="1"/>
              <a:t>jQuery</a:t>
            </a:r>
            <a:r>
              <a:rPr lang="en-US" sz="2400" dirty="0"/>
              <a:t> Mobile/</a:t>
            </a:r>
            <a:r>
              <a:rPr lang="en-US" sz="2400" dirty="0" err="1"/>
              <a:t>Phonegap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9    2015/11/11    </a:t>
            </a:r>
            <a:r>
              <a:rPr lang="en-US" sz="2400" dirty="0" err="1"/>
              <a:t>jQuery</a:t>
            </a:r>
            <a:r>
              <a:rPr lang="en-US" sz="2400" dirty="0"/>
              <a:t> Mobile/</a:t>
            </a:r>
            <a:r>
              <a:rPr lang="en-US" sz="2400" dirty="0" err="1"/>
              <a:t>Phonegap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10    2015/11/18    Midterm Exam Week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Midterm Project Report)</a:t>
            </a:r>
          </a:p>
          <a:p>
            <a:pPr marL="0" indent="0">
              <a:buNone/>
            </a:pPr>
            <a:r>
              <a:rPr lang="en-US" sz="2400" dirty="0"/>
              <a:t>11    2015/11/25    Case Study on Social Media Apps </a:t>
            </a:r>
            <a:r>
              <a:rPr lang="en-US" sz="2400" dirty="0" smtClean="0"/>
              <a:t>Programming</a:t>
            </a:r>
            <a:br>
              <a:rPr lang="en-US" sz="2400" dirty="0" smtClean="0"/>
            </a:br>
            <a:r>
              <a:rPr lang="en-US" sz="2400" dirty="0" smtClean="0"/>
              <a:t>                                  and </a:t>
            </a:r>
            <a:r>
              <a:rPr lang="en-US" sz="2400" dirty="0"/>
              <a:t>Marketing in Google Play and App Store</a:t>
            </a:r>
          </a:p>
          <a:p>
            <a:pPr marL="0" indent="0">
              <a:buNone/>
            </a:pPr>
            <a:r>
              <a:rPr lang="en-US" sz="2400" dirty="0"/>
              <a:t>12    2015/12/02    Google Cloud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Course Schedule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(3/3)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7" y="952448"/>
            <a:ext cx="8482486" cy="5653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Week    Date    Subject/Topics</a:t>
            </a:r>
          </a:p>
          <a:p>
            <a:pPr marL="0" indent="0">
              <a:buNone/>
            </a:pPr>
            <a:r>
              <a:rPr lang="en-US" sz="2400" dirty="0"/>
              <a:t>13    2015/12/09    Google App Engine</a:t>
            </a:r>
          </a:p>
          <a:p>
            <a:pPr marL="0" indent="0">
              <a:buNone/>
            </a:pPr>
            <a:r>
              <a:rPr lang="en-US" sz="2400" dirty="0"/>
              <a:t>14    2015/12/16    Google Map API</a:t>
            </a:r>
          </a:p>
          <a:p>
            <a:pPr marL="0" indent="0">
              <a:buNone/>
            </a:pPr>
            <a:r>
              <a:rPr lang="en-US" sz="2400" dirty="0"/>
              <a:t>15    2015/12/23    Facebook API (Facebook JavaScript SDK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                                  (</a:t>
            </a:r>
            <a:r>
              <a:rPr lang="en-US" sz="2400" dirty="0"/>
              <a:t>Integrate Facebook with </a:t>
            </a:r>
            <a:r>
              <a:rPr lang="en-US" sz="2400" dirty="0" err="1"/>
              <a:t>iOS</a:t>
            </a:r>
            <a:r>
              <a:rPr lang="en-US" sz="2400" dirty="0"/>
              <a:t>/Android Apps)</a:t>
            </a:r>
          </a:p>
          <a:p>
            <a:pPr marL="0" indent="0">
              <a:buNone/>
            </a:pPr>
            <a:r>
              <a:rPr lang="en-US" sz="2400" dirty="0"/>
              <a:t>16    2015/12/30    Twitter API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84807"/>
                </a:solidFill>
              </a:rPr>
              <a:t>17    2016/01/06    Final Project Presentation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84807"/>
                </a:solidFill>
              </a:rPr>
              <a:t>18    2016/01/13    Final Exam Week (Final Project Presentation)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4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Grading Policy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of Usual: 50%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Final Apps Project: 50%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Midterm Project Report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Final Project Report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Textbooks and References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Textbook: Slides</a:t>
            </a:r>
          </a:p>
          <a:p>
            <a:pPr lvl="1"/>
            <a:r>
              <a:rPr lang="en-US" sz="2600" dirty="0" smtClean="0">
                <a:hlinkClick r:id="rId2"/>
              </a:rPr>
              <a:t>http</a:t>
            </a:r>
            <a:r>
              <a:rPr lang="en-US" sz="2600" dirty="0">
                <a:hlinkClick r:id="rId2"/>
              </a:rPr>
              <a:t>://mail.tku.edu.tw/myday/teaching.htm#</a:t>
            </a:r>
            <a:r>
              <a:rPr lang="en-US" sz="2600" dirty="0" smtClean="0">
                <a:hlinkClick r:id="rId2"/>
              </a:rPr>
              <a:t>1041SMAP</a:t>
            </a:r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dirty="0" smtClean="0"/>
              <a:t>Jonathan </a:t>
            </a:r>
            <a:r>
              <a:rPr lang="en-US" dirty="0"/>
              <a:t>Stark, Building iPhone Apps with HTML, CSS, and JavaScript: Making App </a:t>
            </a:r>
            <a:r>
              <a:rPr lang="en-US" dirty="0" smtClean="0"/>
              <a:t>Store Apps </a:t>
            </a:r>
            <a:r>
              <a:rPr lang="en-US" dirty="0"/>
              <a:t>Without Objective-C or Cocoa, </a:t>
            </a:r>
            <a:r>
              <a:rPr lang="en-US" dirty="0" err="1"/>
              <a:t>O’reilly</a:t>
            </a:r>
            <a:r>
              <a:rPr lang="en-US" dirty="0"/>
              <a:t>, 2010.</a:t>
            </a:r>
          </a:p>
          <a:p>
            <a:r>
              <a:rPr lang="en-US" dirty="0" err="1"/>
              <a:t>Rohit</a:t>
            </a:r>
            <a:r>
              <a:rPr lang="en-US" dirty="0"/>
              <a:t> </a:t>
            </a:r>
            <a:r>
              <a:rPr lang="en-US" dirty="0" err="1"/>
              <a:t>Ghatol</a:t>
            </a:r>
            <a:r>
              <a:rPr lang="en-US" dirty="0"/>
              <a:t> and </a:t>
            </a:r>
            <a:r>
              <a:rPr lang="en-US" dirty="0" err="1"/>
              <a:t>Yogesh</a:t>
            </a:r>
            <a:r>
              <a:rPr lang="en-US" dirty="0"/>
              <a:t> Patel, Beginning </a:t>
            </a:r>
            <a:r>
              <a:rPr lang="en-US" dirty="0" err="1"/>
              <a:t>PhoneGap</a:t>
            </a:r>
            <a:r>
              <a:rPr lang="en-US" dirty="0"/>
              <a:t>: Mobile Web Framework </a:t>
            </a:r>
            <a:r>
              <a:rPr lang="en-US" dirty="0" smtClean="0"/>
              <a:t>for JavaScript </a:t>
            </a:r>
            <a:r>
              <a:rPr lang="en-US" dirty="0"/>
              <a:t>and HTML5, </a:t>
            </a:r>
            <a:r>
              <a:rPr lang="en-US" dirty="0" err="1" smtClean="0"/>
              <a:t>Apress</a:t>
            </a:r>
            <a:r>
              <a:rPr lang="en-US" dirty="0" smtClean="0"/>
              <a:t>, 2012</a:t>
            </a:r>
            <a:r>
              <a:rPr lang="en-US" dirty="0"/>
              <a:t>.</a:t>
            </a:r>
          </a:p>
          <a:p>
            <a:r>
              <a:rPr lang="en-US" dirty="0"/>
              <a:t>Jon Reid, </a:t>
            </a:r>
            <a:r>
              <a:rPr lang="en-US" dirty="0" err="1"/>
              <a:t>jQuery</a:t>
            </a:r>
            <a:r>
              <a:rPr lang="en-US" dirty="0"/>
              <a:t> Mobile, </a:t>
            </a:r>
            <a:r>
              <a:rPr lang="en-US" dirty="0" err="1"/>
              <a:t>O’reilly</a:t>
            </a:r>
            <a:r>
              <a:rPr lang="en-US" dirty="0"/>
              <a:t>, 2012</a:t>
            </a:r>
            <a:r>
              <a:rPr lang="en-US" dirty="0" smtClean="0"/>
              <a:t>.</a:t>
            </a:r>
          </a:p>
          <a:p>
            <a:r>
              <a:rPr lang="en-US" dirty="0"/>
              <a:t>Chris </a:t>
            </a:r>
            <a:r>
              <a:rPr lang="en-US" dirty="0" smtClean="0"/>
              <a:t>Adamson and </a:t>
            </a:r>
            <a:r>
              <a:rPr lang="en-US" dirty="0"/>
              <a:t>Janie </a:t>
            </a:r>
            <a:r>
              <a:rPr lang="en-US" dirty="0" smtClean="0"/>
              <a:t>Clayton, </a:t>
            </a:r>
            <a:r>
              <a:rPr lang="en-US" dirty="0" err="1"/>
              <a:t>iOS</a:t>
            </a:r>
            <a:r>
              <a:rPr lang="en-US" dirty="0"/>
              <a:t> 8 SDK Development: Creating iPhone and </a:t>
            </a:r>
            <a:r>
              <a:rPr lang="en-US" dirty="0" err="1"/>
              <a:t>iPad</a:t>
            </a:r>
            <a:r>
              <a:rPr lang="en-US" dirty="0"/>
              <a:t> Apps with Swift, Pragmatic Bookshelf, 2nd Edition,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9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8"/>
            <a:ext cx="8229600" cy="94658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Android 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iOS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Apps Programming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40" y="4485889"/>
            <a:ext cx="1650045" cy="1797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462" y="4559617"/>
            <a:ext cx="2553707" cy="1770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462" y="4390436"/>
            <a:ext cx="1102166" cy="1939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317" y="2333241"/>
            <a:ext cx="796446" cy="1684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634" y="2247558"/>
            <a:ext cx="1190339" cy="173313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57201" y="1437281"/>
            <a:ext cx="2779130" cy="5185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Native Apps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35786" y="1437281"/>
            <a:ext cx="2612665" cy="5185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Mobile Web Apps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66763" y="1433507"/>
            <a:ext cx="2459682" cy="518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Hybrid Apps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763" y="4253488"/>
            <a:ext cx="1808223" cy="2072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439" y="4721562"/>
            <a:ext cx="1290501" cy="150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06" y="4864075"/>
            <a:ext cx="1050833" cy="13645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3322" y="2325169"/>
            <a:ext cx="822011" cy="16077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0149" y="2375574"/>
            <a:ext cx="1627417" cy="15612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1360" y="2289891"/>
            <a:ext cx="1130969" cy="16469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7505" y="4017470"/>
            <a:ext cx="2293957" cy="22939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919" y="3047115"/>
            <a:ext cx="1224521" cy="8198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0949" y="3106540"/>
            <a:ext cx="732836" cy="7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2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90"/>
            <a:ext cx="8229600" cy="816015"/>
          </a:xfrm>
        </p:spPr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References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69" y="1090654"/>
            <a:ext cx="8683262" cy="5515604"/>
          </a:xfrm>
        </p:spPr>
        <p:txBody>
          <a:bodyPr>
            <a:noAutofit/>
          </a:bodyPr>
          <a:lstStyle/>
          <a:p>
            <a:r>
              <a:rPr lang="en-US" sz="2400" dirty="0" err="1"/>
              <a:t>jQuery</a:t>
            </a:r>
            <a:r>
              <a:rPr lang="en-US" sz="2400" dirty="0"/>
              <a:t> Mobil: </a:t>
            </a:r>
            <a:r>
              <a:rPr lang="en-US" sz="2400" dirty="0">
                <a:hlinkClick r:id="rId2"/>
              </a:rPr>
              <a:t>http://jquerymobile.com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/>
          </a:p>
          <a:p>
            <a:r>
              <a:rPr lang="en-US" sz="2400" dirty="0" err="1"/>
              <a:t>PhoneGap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http://phonegap.com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/>
          </a:p>
          <a:p>
            <a:r>
              <a:rPr lang="en-US" sz="2400" dirty="0"/>
              <a:t>MIT App Inventor: </a:t>
            </a:r>
            <a:r>
              <a:rPr lang="en-US" sz="2400" dirty="0">
                <a:hlinkClick r:id="rId4"/>
              </a:rPr>
              <a:t>http://appinventor.mit.edu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/>
          </a:p>
          <a:p>
            <a:r>
              <a:rPr lang="en-US" sz="2400" dirty="0"/>
              <a:t>Apple Developer: </a:t>
            </a:r>
            <a:r>
              <a:rPr lang="en-US" sz="2400" dirty="0">
                <a:hlinkClick r:id="rId5"/>
              </a:rPr>
              <a:t>https://developer.apple.com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/>
          </a:p>
          <a:p>
            <a:r>
              <a:rPr lang="en-US" sz="2400" dirty="0"/>
              <a:t>Android Developer: </a:t>
            </a:r>
            <a:r>
              <a:rPr lang="en-US" sz="2400" dirty="0">
                <a:hlinkClick r:id="rId6"/>
              </a:rPr>
              <a:t>http://developer.android.com</a:t>
            </a:r>
            <a:r>
              <a:rPr lang="en-US" sz="2400" dirty="0" smtClean="0">
                <a:hlinkClick r:id="rId6"/>
              </a:rPr>
              <a:t>/</a:t>
            </a:r>
            <a:endParaRPr lang="en-US" sz="2400" dirty="0"/>
          </a:p>
          <a:p>
            <a:r>
              <a:rPr lang="en-US" sz="2400" dirty="0"/>
              <a:t>Facebook Developers: </a:t>
            </a:r>
            <a:r>
              <a:rPr lang="en-US" sz="2400" dirty="0">
                <a:hlinkClick r:id="rId7"/>
              </a:rPr>
              <a:t>https://developers.facebook.com</a:t>
            </a:r>
            <a:r>
              <a:rPr lang="en-US" sz="2400" dirty="0" smtClean="0">
                <a:hlinkClick r:id="rId7"/>
              </a:rPr>
              <a:t>/</a:t>
            </a:r>
            <a:endParaRPr lang="en-US" sz="2400" dirty="0"/>
          </a:p>
          <a:p>
            <a:r>
              <a:rPr lang="en-US" sz="2400" dirty="0"/>
              <a:t>Twitter Developers: </a:t>
            </a:r>
            <a:r>
              <a:rPr lang="en-US" sz="2400" dirty="0">
                <a:hlinkClick r:id="rId8"/>
              </a:rPr>
              <a:t>https://dev.twitter.com</a:t>
            </a:r>
            <a:r>
              <a:rPr lang="en-US" sz="2400" dirty="0" smtClean="0">
                <a:hlinkClick r:id="rId8"/>
              </a:rPr>
              <a:t>/</a:t>
            </a:r>
            <a:endParaRPr lang="en-US" sz="2400" dirty="0"/>
          </a:p>
          <a:p>
            <a:r>
              <a:rPr lang="en-US" sz="2400" dirty="0"/>
              <a:t>Google App Engine: </a:t>
            </a:r>
            <a:r>
              <a:rPr lang="en-US" sz="2400" dirty="0">
                <a:hlinkClick r:id="rId9"/>
              </a:rPr>
              <a:t>https://developers.google.com/appengine</a:t>
            </a:r>
            <a:r>
              <a:rPr lang="en-US" sz="2400" dirty="0" smtClean="0">
                <a:hlinkClick r:id="rId9"/>
              </a:rPr>
              <a:t>/</a:t>
            </a:r>
            <a:endParaRPr lang="en-US" sz="2400" dirty="0"/>
          </a:p>
          <a:p>
            <a:r>
              <a:rPr lang="en-US" sz="2400" dirty="0" err="1"/>
              <a:t>Gephi</a:t>
            </a:r>
            <a:r>
              <a:rPr lang="en-US" sz="2400" dirty="0"/>
              <a:t>: Social Network Analysis and Visualization: </a:t>
            </a:r>
            <a:r>
              <a:rPr lang="en-US" sz="2400" dirty="0">
                <a:hlinkClick r:id="rId10"/>
              </a:rPr>
              <a:t>https://gephi.org</a:t>
            </a:r>
            <a:r>
              <a:rPr lang="en-US" sz="2400" dirty="0" smtClean="0">
                <a:hlinkClick r:id="rId10"/>
              </a:rPr>
              <a:t>/</a:t>
            </a:r>
            <a:endParaRPr lang="en-US" sz="2400" dirty="0"/>
          </a:p>
          <a:p>
            <a:r>
              <a:rPr lang="en-US" sz="2400" dirty="0" err="1"/>
              <a:t>Netvizz</a:t>
            </a:r>
            <a:r>
              <a:rPr lang="en-US" sz="2400" dirty="0"/>
              <a:t>: Facebook </a:t>
            </a:r>
            <a:r>
              <a:rPr lang="en-US" sz="2400" dirty="0" err="1"/>
              <a:t>Netvizz</a:t>
            </a:r>
            <a:r>
              <a:rPr lang="en-US" sz="2400" dirty="0"/>
              <a:t> app: </a:t>
            </a:r>
            <a:r>
              <a:rPr lang="en-US" sz="2400" dirty="0">
                <a:hlinkClick r:id="rId11"/>
              </a:rPr>
              <a:t>https://apps.facebook.com/netvizz</a:t>
            </a:r>
            <a:r>
              <a:rPr lang="en-US" sz="2400" dirty="0" smtClean="0">
                <a:hlinkClick r:id="rId11"/>
              </a:rPr>
              <a:t>/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51" y="803878"/>
            <a:ext cx="4686094" cy="58007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4473" y="6606257"/>
            <a:ext cx="65884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://www.amazon.com/Learn-HTML5-JavaScript-iOS-Standards-based/dp/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1430240385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747" y="-1"/>
            <a:ext cx="8625347" cy="803879"/>
          </a:xfrm>
        </p:spPr>
        <p:txBody>
          <a:bodyPr>
            <a:noAutofit/>
          </a:bodyPr>
          <a:lstStyle/>
          <a:p>
            <a:r>
              <a:rPr lang="en-US" sz="2400" dirty="0"/>
              <a:t>Learn HTML5 and JavaScript for </a:t>
            </a:r>
            <a:r>
              <a:rPr lang="en-US" sz="2400" dirty="0" err="1"/>
              <a:t>iOS</a:t>
            </a:r>
            <a:r>
              <a:rPr lang="en-US" sz="2400" dirty="0"/>
              <a:t>: Web Standards-based Apps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iPhone, </a:t>
            </a:r>
            <a:r>
              <a:rPr lang="en-US" sz="2400" dirty="0" err="1"/>
              <a:t>iPad</a:t>
            </a:r>
            <a:r>
              <a:rPr lang="en-US" sz="2400" dirty="0"/>
              <a:t>, and iPod touch</a:t>
            </a:r>
            <a:r>
              <a:rPr lang="en-US" sz="2000" dirty="0"/>
              <a:t>, </a:t>
            </a:r>
            <a:r>
              <a:rPr lang="en-US" sz="1600" dirty="0"/>
              <a:t>Scott Preston, </a:t>
            </a:r>
            <a:r>
              <a:rPr lang="en-US" sz="1600" dirty="0" err="1"/>
              <a:t>Apress</a:t>
            </a:r>
            <a:r>
              <a:rPr lang="en-US" sz="16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89644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 smtClean="0"/>
              <a:t>Building iPhone Apps with HTML, CSS, and JavaScript: Making App Store Apps Without Objective-C or Cocoa</a:t>
            </a:r>
            <a:r>
              <a:rPr lang="en-US" sz="1600" dirty="0" smtClean="0"/>
              <a:t>, </a:t>
            </a:r>
            <a:r>
              <a:rPr lang="en-US" sz="1600" dirty="0"/>
              <a:t>Jonathan Stark, </a:t>
            </a:r>
            <a:r>
              <a:rPr lang="en-US" sz="1600" dirty="0" err="1"/>
              <a:t>O’reilly</a:t>
            </a:r>
            <a:r>
              <a:rPr lang="en-US" sz="1600" dirty="0" smtClean="0"/>
              <a:t>, 2010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</a:t>
            </a:r>
            <a:r>
              <a:rPr lang="en-US" altLang="zh-TW" sz="1000" dirty="0" smtClean="0">
                <a:solidFill>
                  <a:srgbClr val="A6A6A6"/>
                </a:solidFill>
              </a:rPr>
              <a:t>: </a:t>
            </a:r>
            <a:r>
              <a:rPr lang="en-US" altLang="zh-TW" sz="1000" dirty="0" smtClean="0">
                <a:solidFill>
                  <a:srgbClr val="A6A6A6"/>
                </a:solidFill>
                <a:hlinkClick r:id="rId2"/>
              </a:rPr>
              <a:t>http://www.amazon.com/Building-iPhone-Apps-HTML-JavaScript/dp/0596805780</a:t>
            </a:r>
            <a:endParaRPr lang="en-US" altLang="zh-TW" sz="1000" dirty="0" smtClean="0">
              <a:solidFill>
                <a:srgbClr val="A6A6A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77" y="694126"/>
            <a:ext cx="4429482" cy="58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3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64" y="922774"/>
            <a:ext cx="4112184" cy="5383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/>
              <a:t>Building Android Apps with HTML, CSS, and JavaScript: Making Native Apps with Standards-Based Web </a:t>
            </a:r>
            <a:r>
              <a:rPr lang="en-US" sz="2400" dirty="0" smtClean="0"/>
              <a:t>Tools</a:t>
            </a:r>
            <a:r>
              <a:rPr lang="en-US" sz="1600" dirty="0" smtClean="0"/>
              <a:t>, Jonathan Stark &amp; </a:t>
            </a:r>
            <a:r>
              <a:rPr lang="en-US" sz="1600" dirty="0"/>
              <a:t>Brian Jepson, </a:t>
            </a:r>
            <a:r>
              <a:rPr lang="en-US" sz="1600" dirty="0" err="1" smtClean="0"/>
              <a:t>O’reilly</a:t>
            </a:r>
            <a:r>
              <a:rPr lang="en-US" sz="1600" dirty="0" smtClean="0"/>
              <a:t>, 2012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05715" y="6558776"/>
            <a:ext cx="8125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A6A6A6"/>
                </a:solidFill>
              </a:rPr>
              <a:t>Source: </a:t>
            </a:r>
            <a:r>
              <a:rPr lang="en-US" sz="1200" dirty="0" smtClean="0">
                <a:solidFill>
                  <a:srgbClr val="A6A6A6"/>
                </a:solidFill>
                <a:hlinkClick r:id="rId3"/>
              </a:rPr>
              <a:t>http</a:t>
            </a:r>
            <a:r>
              <a:rPr lang="en-US" sz="1200" dirty="0">
                <a:solidFill>
                  <a:srgbClr val="A6A6A6"/>
                </a:solidFill>
                <a:hlinkClick r:id="rId3"/>
              </a:rPr>
              <a:t>://www.amazon.com/Building-Android-Apps-HTML-JavaScript/dp/</a:t>
            </a:r>
            <a:r>
              <a:rPr lang="en-US" sz="1200" dirty="0" smtClean="0">
                <a:solidFill>
                  <a:srgbClr val="A6A6A6"/>
                </a:solidFill>
                <a:hlinkClick r:id="rId3"/>
              </a:rPr>
              <a:t>1449316417</a:t>
            </a:r>
            <a:endParaRPr lang="en-US" sz="12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51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Rohit</a:t>
            </a:r>
            <a:r>
              <a:rPr lang="en-US" sz="2400" dirty="0" smtClean="0"/>
              <a:t> </a:t>
            </a:r>
            <a:r>
              <a:rPr lang="en-US" sz="2400" dirty="0" err="1" smtClean="0"/>
              <a:t>Ghatol</a:t>
            </a:r>
            <a:r>
              <a:rPr lang="en-US" sz="2400" dirty="0" smtClean="0"/>
              <a:t> and </a:t>
            </a:r>
            <a:r>
              <a:rPr lang="en-US" sz="2400" dirty="0" err="1" smtClean="0"/>
              <a:t>Yogesh</a:t>
            </a:r>
            <a:r>
              <a:rPr lang="en-US" sz="2400" dirty="0" smtClean="0"/>
              <a:t> Patel, Beginning </a:t>
            </a:r>
            <a:r>
              <a:rPr lang="en-US" sz="2400" dirty="0" err="1" smtClean="0"/>
              <a:t>PhoneGap</a:t>
            </a:r>
            <a:r>
              <a:rPr lang="en-US" sz="2400" dirty="0" smtClean="0"/>
              <a:t>: Mobile Web Framework for JavaScript and HTML5, </a:t>
            </a:r>
            <a:r>
              <a:rPr lang="en-US" sz="2400" dirty="0" err="1" smtClean="0"/>
              <a:t>Apress</a:t>
            </a:r>
            <a:r>
              <a:rPr lang="en-US" sz="2400" dirty="0" smtClean="0"/>
              <a:t>, 2012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48" y="861738"/>
            <a:ext cx="4504067" cy="5587551"/>
          </a:xfrm>
          <a:prstGeom prst="rect">
            <a:avLst/>
          </a:prstGeom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</a:t>
            </a:r>
            <a:r>
              <a:rPr lang="en-US" altLang="zh-TW" sz="1000" dirty="0" smtClean="0">
                <a:solidFill>
                  <a:srgbClr val="A6A6A6"/>
                </a:solidFill>
              </a:rPr>
              <a:t>: </a:t>
            </a:r>
            <a:r>
              <a:rPr lang="en-US" altLang="zh-TW" sz="1000" dirty="0" smtClean="0">
                <a:solidFill>
                  <a:srgbClr val="A6A6A6"/>
                </a:solidFill>
                <a:hlinkClick r:id="rId3"/>
              </a:rPr>
              <a:t>http://www.amazon.com/Beginning-PhoneGap-Mobile-Framework-JavaScript/dp/1430239034</a:t>
            </a:r>
            <a:endParaRPr lang="en-US" altLang="zh-TW" sz="10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44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 smtClean="0"/>
              <a:t>Jon Reid, </a:t>
            </a:r>
            <a:r>
              <a:rPr lang="en-US" sz="2400" dirty="0" err="1" smtClean="0"/>
              <a:t>jQuery</a:t>
            </a:r>
            <a:r>
              <a:rPr lang="en-US" sz="2400" dirty="0" smtClean="0"/>
              <a:t> Mobile, </a:t>
            </a:r>
            <a:r>
              <a:rPr lang="en-US" sz="2400" dirty="0" err="1" smtClean="0"/>
              <a:t>O’reilly</a:t>
            </a:r>
            <a:r>
              <a:rPr lang="en-US" sz="2400" dirty="0" smtClean="0"/>
              <a:t>, 2012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</a:t>
            </a:r>
            <a:r>
              <a:rPr lang="en-US" altLang="zh-TW" sz="1000" dirty="0" smtClean="0">
                <a:solidFill>
                  <a:srgbClr val="A6A6A6"/>
                </a:solidFill>
              </a:rPr>
              <a:t>: </a:t>
            </a:r>
            <a:r>
              <a:rPr lang="en-US" altLang="zh-TW" sz="1000" dirty="0" smtClean="0">
                <a:solidFill>
                  <a:srgbClr val="A6A6A6"/>
                </a:solidFill>
                <a:hlinkClick r:id="rId2"/>
              </a:rPr>
              <a:t>http://www.amazon.com/jQuery-Mobile-Running-Maximiliano-Firtman/dp/1449397654</a:t>
            </a:r>
            <a:endParaRPr lang="en-US" altLang="zh-TW" sz="1000" dirty="0" smtClean="0">
              <a:solidFill>
                <a:srgbClr val="A6A6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21" y="680320"/>
            <a:ext cx="4408357" cy="58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9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083" y="1"/>
            <a:ext cx="8830253" cy="1118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Chris Adamson and Janie Clayton,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iOS</a:t>
            </a:r>
            <a:r>
              <a:rPr lang="en-US" sz="2400" dirty="0" smtClean="0"/>
              <a:t> </a:t>
            </a:r>
            <a:r>
              <a:rPr lang="en-US" sz="2400" dirty="0"/>
              <a:t>8 SDK Development: Creating iPhone and </a:t>
            </a:r>
            <a:r>
              <a:rPr lang="en-US" sz="2400" dirty="0" err="1"/>
              <a:t>iPad</a:t>
            </a:r>
            <a:r>
              <a:rPr lang="en-US" sz="2400" dirty="0"/>
              <a:t> Apps with Swift, </a:t>
            </a:r>
            <a:r>
              <a:rPr lang="en-US" sz="1800" dirty="0"/>
              <a:t>Pragmatic Bookshelf, 2nd Edition,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65292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://www.amazon.com/gp/product/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1941222641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785" y="1132071"/>
            <a:ext cx="4466431" cy="53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3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Responsive Design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rgbClr val="558ED5"/>
                </a:solidFill>
              </a:rPr>
              <a:t>HTML5</a:t>
            </a:r>
            <a:r>
              <a:rPr lang="en-US" dirty="0">
                <a:solidFill>
                  <a:srgbClr val="558ED5"/>
                </a:solidFill>
              </a:rPr>
              <a:t>/CSS3/JavaScript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3" y="1851330"/>
            <a:ext cx="8954175" cy="41341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5561" y="653926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://www.ihealthspot.com/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ResponsiveWebsiteDesign.aspx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3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jQuery</a:t>
            </a:r>
            <a:r>
              <a:rPr lang="en-US" sz="2400" dirty="0" smtClean="0"/>
              <a:t> Mobil: </a:t>
            </a:r>
            <a:r>
              <a:rPr lang="en-US" sz="2400" dirty="0" smtClean="0">
                <a:hlinkClick r:id="rId2"/>
              </a:rPr>
              <a:t>http://jquerymobile.com/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084"/>
            <a:ext cx="9144000" cy="54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7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PhoneGap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http://phonegap.com/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60" y="891986"/>
            <a:ext cx="9144000" cy="54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Enterprise Apps in 2015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158484"/>
              </p:ext>
            </p:extLst>
          </p:nvPr>
        </p:nvGraphicFramePr>
        <p:xfrm>
          <a:off x="457200" y="995114"/>
          <a:ext cx="81153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5768444"/>
            <a:ext cx="843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Gartner recommend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hybrid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apps </a:t>
            </a:r>
            <a:r>
              <a:rPr lang="en-US" sz="2400" dirty="0"/>
              <a:t>over </a:t>
            </a:r>
            <a:r>
              <a:rPr lang="en-US" sz="2400" dirty="0">
                <a:solidFill>
                  <a:srgbClr val="FF0000"/>
                </a:solidFill>
              </a:rPr>
              <a:t>native </a:t>
            </a:r>
            <a:r>
              <a:rPr lang="en-US" sz="2400" dirty="0" smtClean="0">
                <a:solidFill>
                  <a:srgbClr val="FF0000"/>
                </a:solidFill>
              </a:rPr>
              <a:t>apps </a:t>
            </a:r>
            <a:r>
              <a:rPr lang="en-US" sz="2400" dirty="0" smtClean="0"/>
              <a:t>development </a:t>
            </a:r>
            <a:r>
              <a:rPr lang="en-US" sz="2400" dirty="0"/>
              <a:t>for businesses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1" y="6616655"/>
            <a:ext cx="8074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://blog.commontime.com/hybrid-apps-the-right-response-to-byod-in-business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2063" y="3643789"/>
            <a:ext cx="22705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Hybrid Apps</a:t>
            </a:r>
            <a:endParaRPr lang="en-US" sz="32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8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-1"/>
            <a:ext cx="8830253" cy="119817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Apple Developer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hlinkClick r:id="rId2"/>
              </a:rPr>
              <a:t>https://developer.apple.com/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1" y="1227736"/>
            <a:ext cx="8900384" cy="53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9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4099"/>
            <a:ext cx="8229600" cy="7815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Apple Swift for iOS 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26156" y="6519148"/>
            <a:ext cx="2891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https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://developer.apple.com/swift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/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202"/>
            <a:ext cx="9144000" cy="54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99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62874"/>
            <a:ext cx="8830253" cy="94311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4F81BD"/>
                </a:solidFill>
              </a:rPr>
              <a:t>Android Developer </a:t>
            </a:r>
            <a:br>
              <a:rPr lang="en-US" sz="4000" b="1" dirty="0" smtClean="0">
                <a:solidFill>
                  <a:srgbClr val="4F81BD"/>
                </a:solidFill>
              </a:rPr>
            </a:br>
            <a:r>
              <a:rPr lang="en-US" sz="2400" dirty="0" smtClean="0">
                <a:hlinkClick r:id="rId2"/>
              </a:rPr>
              <a:t>http://developer.android.com/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" y="1196148"/>
            <a:ext cx="9144000" cy="53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9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20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Facebook Developers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3840" y="645753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https://developers.facebook.com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7" y="773118"/>
            <a:ext cx="7425577" cy="57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Integrate Facebook with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your native </a:t>
            </a:r>
            <a:r>
              <a:rPr lang="en-US" b="1" dirty="0" err="1" smtClean="0">
                <a:solidFill>
                  <a:schemeClr val="accent1"/>
                </a:solidFill>
              </a:rPr>
              <a:t>iOS</a:t>
            </a:r>
            <a:r>
              <a:rPr lang="en-US" b="1" dirty="0" smtClean="0">
                <a:solidFill>
                  <a:schemeClr val="accent1"/>
                </a:solidFill>
              </a:rPr>
              <a:t> apps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17" y="1971826"/>
            <a:ext cx="6467873" cy="3659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3840" y="645753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https://developers.facebook.com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11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7823" y="6488668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https://developers.facebook.com/docs/ios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4099"/>
            <a:ext cx="8229600" cy="7815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Facebook SDK for </a:t>
            </a:r>
            <a:r>
              <a:rPr lang="en-US" b="1" dirty="0" err="1" smtClean="0">
                <a:solidFill>
                  <a:srgbClr val="4F81BD"/>
                </a:solidFill>
              </a:rPr>
              <a:t>iOS</a:t>
            </a:r>
            <a:endParaRPr lang="en-US" b="1" dirty="0">
              <a:solidFill>
                <a:srgbClr val="4F81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0" y="920129"/>
            <a:ext cx="8481366" cy="54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Integrate Facebook with </a:t>
            </a:r>
            <a:r>
              <a:rPr lang="en-US" b="1" dirty="0" smtClean="0">
                <a:solidFill>
                  <a:srgbClr val="4F81BD"/>
                </a:solidFill>
              </a:rPr>
              <a:t/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your </a:t>
            </a:r>
            <a:r>
              <a:rPr lang="en-US" b="1" dirty="0">
                <a:solidFill>
                  <a:srgbClr val="4F81BD"/>
                </a:solidFill>
              </a:rPr>
              <a:t>native Android apps</a:t>
            </a:r>
            <a:r>
              <a:rPr lang="en-US" b="1" dirty="0" smtClean="0">
                <a:solidFill>
                  <a:srgbClr val="4F81BD"/>
                </a:solidFill>
              </a:rPr>
              <a:t>.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63840" y="645753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https://developers.facebook.com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39" y="1934388"/>
            <a:ext cx="7120662" cy="37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4099"/>
            <a:ext cx="8229600" cy="781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4F81BD"/>
                </a:solidFill>
              </a:rPr>
              <a:t>Facebook SDK for Android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2292" y="6555430"/>
            <a:ext cx="4961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://developers.facebook.com/docs/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android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25" y="952246"/>
            <a:ext cx="8549979" cy="55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1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11579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Twitter Developers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>
                <a:hlinkClick r:id="rId2"/>
              </a:rPr>
              <a:t>https://dev.twitter.com/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950"/>
            <a:ext cx="9144000" cy="52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9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0"/>
            <a:ext cx="8229600" cy="6120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Google Cloud Platform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60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2149" y="6488668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https://cloud.google.com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02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64" y="922774"/>
            <a:ext cx="4112184" cy="5383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/>
              <a:t>Building Android Apps with HTML, CSS, and JavaScript: Making Native Apps with Standards-Based Web </a:t>
            </a:r>
            <a:r>
              <a:rPr lang="en-US" sz="2400" dirty="0" smtClean="0"/>
              <a:t>Tools</a:t>
            </a:r>
            <a:r>
              <a:rPr lang="en-US" sz="1600" dirty="0" smtClean="0"/>
              <a:t>, Jonathan Stark &amp; </a:t>
            </a:r>
            <a:r>
              <a:rPr lang="en-US" sz="1600" dirty="0"/>
              <a:t>Brian Jepson, </a:t>
            </a:r>
            <a:r>
              <a:rPr lang="en-US" sz="1600" dirty="0" err="1" smtClean="0"/>
              <a:t>O’reilly</a:t>
            </a:r>
            <a:r>
              <a:rPr lang="en-US" sz="1600" dirty="0" smtClean="0"/>
              <a:t>, 2012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05715" y="6558776"/>
            <a:ext cx="8125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A6A6A6"/>
                </a:solidFill>
              </a:rPr>
              <a:t>Source: </a:t>
            </a:r>
            <a:r>
              <a:rPr lang="en-US" sz="1200" dirty="0" smtClean="0">
                <a:solidFill>
                  <a:srgbClr val="A6A6A6"/>
                </a:solidFill>
                <a:hlinkClick r:id="rId3"/>
              </a:rPr>
              <a:t>http</a:t>
            </a:r>
            <a:r>
              <a:rPr lang="en-US" sz="1200" dirty="0">
                <a:solidFill>
                  <a:srgbClr val="A6A6A6"/>
                </a:solidFill>
                <a:hlinkClick r:id="rId3"/>
              </a:rPr>
              <a:t>://www.amazon.com/Building-Android-Apps-HTML-JavaScript/dp/</a:t>
            </a:r>
            <a:r>
              <a:rPr lang="en-US" sz="1200" dirty="0" smtClean="0">
                <a:solidFill>
                  <a:srgbClr val="A6A6A6"/>
                </a:solidFill>
                <a:hlinkClick r:id="rId3"/>
              </a:rPr>
              <a:t>1449316417</a:t>
            </a:r>
            <a:endParaRPr lang="en-US" sz="12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73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54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App Engine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15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2923" y="6488668"/>
            <a:ext cx="5158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https://cloud.google.com/products/app-engine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0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Google Cloud </a:t>
            </a:r>
            <a:r>
              <a:rPr lang="en-US" b="1" dirty="0" err="1" smtClean="0">
                <a:solidFill>
                  <a:srgbClr val="4F81BD"/>
                </a:solidFill>
              </a:rPr>
              <a:t>Datastore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56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99" y="6421591"/>
            <a:ext cx="529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https://cloud.google.com/products/cloud-datastore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016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Cloud </a:t>
            </a:r>
            <a:r>
              <a:rPr lang="en-US" b="1" dirty="0" smtClean="0">
                <a:solidFill>
                  <a:schemeClr val="accent1"/>
                </a:solidFill>
              </a:rPr>
              <a:t>Endpoints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992"/>
            <a:ext cx="9144000" cy="428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9539" y="6488668"/>
            <a:ext cx="656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https://developers.google.com/appengine/docs/java/endpoints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87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Gephi</a:t>
            </a:r>
            <a:r>
              <a:rPr lang="en-US" sz="2400" dirty="0" smtClean="0"/>
              <a:t>: Social Network Analysis and Visualization: </a:t>
            </a:r>
            <a:r>
              <a:rPr lang="en-US" sz="2400" dirty="0" smtClean="0">
                <a:hlinkClick r:id="rId2"/>
              </a:rPr>
              <a:t>https://gephi.org/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66"/>
            <a:ext cx="8229600" cy="7455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6906" y="878424"/>
            <a:ext cx="8611573" cy="58228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course introduces the </a:t>
            </a:r>
            <a:r>
              <a:rPr lang="en-US" dirty="0">
                <a:solidFill>
                  <a:srgbClr val="800000"/>
                </a:solidFill>
              </a:rPr>
              <a:t>fundamental concepts </a:t>
            </a:r>
            <a:r>
              <a:rPr lang="en-US" dirty="0"/>
              <a:t>and </a:t>
            </a:r>
            <a:r>
              <a:rPr lang="en-US" dirty="0">
                <a:solidFill>
                  <a:srgbClr val="800000"/>
                </a:solidFill>
              </a:rPr>
              <a:t>practices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social </a:t>
            </a:r>
            <a:r>
              <a:rPr lang="en-US" dirty="0" smtClean="0">
                <a:solidFill>
                  <a:srgbClr val="FF0000"/>
                </a:solidFill>
              </a:rPr>
              <a:t>media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mobile apps programming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Topics </a:t>
            </a:r>
            <a:r>
              <a:rPr lang="en-US" dirty="0"/>
              <a:t>include </a:t>
            </a:r>
            <a:endParaRPr lang="en-US" dirty="0" smtClean="0"/>
          </a:p>
          <a:p>
            <a:pPr lvl="1"/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Android /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iOS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apps programming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Developing </a:t>
            </a:r>
            <a:r>
              <a:rPr lang="en-US" dirty="0">
                <a:solidFill>
                  <a:srgbClr val="558ED5"/>
                </a:solidFill>
              </a:rPr>
              <a:t>Android native apps with Java (Eclipse)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Developing </a:t>
            </a:r>
            <a:r>
              <a:rPr lang="en-US" dirty="0" smtClean="0">
                <a:solidFill>
                  <a:srgbClr val="558ED5"/>
                </a:solidFill>
              </a:rPr>
              <a:t>iPhone </a:t>
            </a:r>
            <a:r>
              <a:rPr lang="en-US" dirty="0">
                <a:solidFill>
                  <a:srgbClr val="558ED5"/>
                </a:solidFill>
              </a:rPr>
              <a:t>/ iPad apps native apps with </a:t>
            </a:r>
            <a:r>
              <a:rPr lang="en-US" dirty="0" smtClean="0">
                <a:solidFill>
                  <a:srgbClr val="558ED5"/>
                </a:solidFill>
              </a:rPr>
              <a:t>Swift (</a:t>
            </a:r>
            <a:r>
              <a:rPr lang="en-US" dirty="0" err="1">
                <a:solidFill>
                  <a:srgbClr val="558ED5"/>
                </a:solidFill>
              </a:rPr>
              <a:t>XCode</a:t>
            </a:r>
            <a:r>
              <a:rPr lang="en-US" dirty="0">
                <a:solidFill>
                  <a:srgbClr val="558ED5"/>
                </a:solidFill>
              </a:rPr>
              <a:t>)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Mobile </a:t>
            </a:r>
            <a:r>
              <a:rPr lang="en-US" dirty="0">
                <a:solidFill>
                  <a:srgbClr val="558ED5"/>
                </a:solidFill>
              </a:rPr>
              <a:t>apps </a:t>
            </a:r>
            <a:r>
              <a:rPr lang="en-US" dirty="0" smtClean="0">
                <a:solidFill>
                  <a:srgbClr val="558ED5"/>
                </a:solidFill>
              </a:rPr>
              <a:t>using HTML5</a:t>
            </a:r>
            <a:r>
              <a:rPr lang="en-US" dirty="0">
                <a:solidFill>
                  <a:srgbClr val="558ED5"/>
                </a:solidFill>
              </a:rPr>
              <a:t>/CSS3/JavaScript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558ED5"/>
                </a:solidFill>
              </a:rPr>
              <a:t>jQuery</a:t>
            </a:r>
            <a:r>
              <a:rPr lang="en-US" dirty="0" smtClean="0">
                <a:solidFill>
                  <a:srgbClr val="558ED5"/>
                </a:solidFill>
              </a:rPr>
              <a:t> </a:t>
            </a:r>
            <a:r>
              <a:rPr lang="en-US" dirty="0">
                <a:solidFill>
                  <a:srgbClr val="558ED5"/>
                </a:solidFill>
              </a:rPr>
              <a:t>Mobile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>
                <a:solidFill>
                  <a:srgbClr val="558ED5"/>
                </a:solidFill>
              </a:rPr>
              <a:t>hybrid apps with </a:t>
            </a:r>
            <a:r>
              <a:rPr lang="en-US" dirty="0" err="1">
                <a:solidFill>
                  <a:srgbClr val="558ED5"/>
                </a:solidFill>
              </a:rPr>
              <a:t>Phonegap</a:t>
            </a:r>
            <a:r>
              <a:rPr lang="en-US" dirty="0" smtClean="0"/>
              <a:t>, </a:t>
            </a:r>
          </a:p>
          <a:p>
            <a:pPr lvl="1"/>
            <a:r>
              <a:rPr lang="en-US" altLang="zh-TW" dirty="0">
                <a:solidFill>
                  <a:schemeClr val="accent1"/>
                </a:solidFill>
              </a:rPr>
              <a:t>Google Cloud </a:t>
            </a:r>
            <a:r>
              <a:rPr lang="en-US" altLang="zh-TW" dirty="0" smtClean="0">
                <a:solidFill>
                  <a:schemeClr val="accent1"/>
                </a:solidFill>
              </a:rPr>
              <a:t>Platform</a:t>
            </a:r>
            <a:r>
              <a:rPr lang="en-US" altLang="zh-TW" dirty="0" smtClean="0"/>
              <a:t>,</a:t>
            </a:r>
            <a:endParaRPr lang="en-US" altLang="zh-TW" dirty="0"/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Google </a:t>
            </a:r>
            <a:r>
              <a:rPr lang="en-US" dirty="0">
                <a:solidFill>
                  <a:srgbClr val="558ED5"/>
                </a:solidFill>
              </a:rPr>
              <a:t>app engine, Google map API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Facebook </a:t>
            </a:r>
            <a:r>
              <a:rPr lang="en-US" dirty="0">
                <a:solidFill>
                  <a:srgbClr val="558ED5"/>
                </a:solidFill>
              </a:rPr>
              <a:t>API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Twitter API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Case </a:t>
            </a:r>
            <a:r>
              <a:rPr lang="en-US" dirty="0"/>
              <a:t>study </a:t>
            </a:r>
            <a:r>
              <a:rPr lang="en-US" dirty="0" smtClean="0"/>
              <a:t>on social </a:t>
            </a:r>
            <a:r>
              <a:rPr lang="en-US" dirty="0"/>
              <a:t>media apps programming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558ED5"/>
                </a:solidFill>
              </a:rPr>
              <a:t>marketing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>
                <a:solidFill>
                  <a:srgbClr val="558ED5"/>
                </a:solidFill>
              </a:rPr>
              <a:t>Google Play </a:t>
            </a:r>
            <a:r>
              <a:rPr lang="en-US" dirty="0"/>
              <a:t>and </a:t>
            </a:r>
            <a:r>
              <a:rPr lang="en-US" dirty="0">
                <a:solidFill>
                  <a:srgbClr val="558ED5"/>
                </a:solidFill>
              </a:rPr>
              <a:t>App Store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805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73"/>
            <a:ext cx="8229600" cy="803681"/>
          </a:xfrm>
        </p:spPr>
        <p:txBody>
          <a:bodyPr>
            <a:normAutofit/>
          </a:bodyPr>
          <a:lstStyle/>
          <a:p>
            <a:r>
              <a:rPr lang="en-US" b="1" dirty="0" smtClean="0"/>
              <a:t>Contact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059" y="2018910"/>
            <a:ext cx="6354741" cy="47199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  <a:t>Min-</a:t>
            </a:r>
            <a:r>
              <a:rPr lang="en-US" sz="4500" dirty="0" err="1" smtClean="0">
                <a:solidFill>
                  <a:schemeClr val="accent1">
                    <a:lumMod val="75000"/>
                  </a:schemeClr>
                </a:solidFill>
              </a:rPr>
              <a:t>Yuh</a:t>
            </a:r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  <a:t> Day</a:t>
            </a:r>
            <a:r>
              <a:rPr lang="en-US" sz="4500" dirty="0" smtClean="0"/>
              <a:t>, Ph.D.</a:t>
            </a:r>
          </a:p>
          <a:p>
            <a:pPr marL="0" indent="0">
              <a:buNone/>
            </a:pPr>
            <a:r>
              <a:rPr lang="en-US" sz="4500" dirty="0" smtClean="0"/>
              <a:t>　</a:t>
            </a:r>
          </a:p>
          <a:p>
            <a:pPr marL="0" indent="0">
              <a:buNone/>
            </a:pPr>
            <a:r>
              <a:rPr lang="en-US" sz="4500" dirty="0" smtClean="0"/>
              <a:t>Assistant Professor</a:t>
            </a:r>
          </a:p>
          <a:p>
            <a:pPr marL="0" indent="0">
              <a:buNone/>
            </a:pPr>
            <a:r>
              <a:rPr lang="en-US" sz="4500" dirty="0" smtClean="0">
                <a:hlinkClick r:id="rId2"/>
              </a:rPr>
              <a:t>Department of Information Management</a:t>
            </a:r>
            <a:r>
              <a:rPr lang="en-US" sz="4500" dirty="0" smtClean="0"/>
              <a:t>, </a:t>
            </a:r>
            <a:r>
              <a:rPr lang="en-US" sz="4500" dirty="0" err="1" smtClean="0">
                <a:hlinkClick r:id="rId3"/>
              </a:rPr>
              <a:t>Tamkang</a:t>
            </a:r>
            <a:r>
              <a:rPr lang="en-US" sz="4500" dirty="0" smtClean="0">
                <a:hlinkClick r:id="rId3"/>
              </a:rPr>
              <a:t> University</a:t>
            </a:r>
            <a:endParaRPr lang="en-US" sz="4500" dirty="0" smtClean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Tel: 886-2-26215656 ext. 2846</a:t>
            </a:r>
          </a:p>
          <a:p>
            <a:pPr marL="0" indent="0">
              <a:buNone/>
            </a:pPr>
            <a:r>
              <a:rPr lang="en-US" sz="3400" dirty="0" smtClean="0"/>
              <a:t>Fax: 886-2-26209737</a:t>
            </a:r>
          </a:p>
          <a:p>
            <a:pPr marL="0" indent="0">
              <a:buNone/>
            </a:pPr>
            <a:r>
              <a:rPr lang="en-US" sz="3400" dirty="0" smtClean="0"/>
              <a:t>Office: B929  </a:t>
            </a:r>
          </a:p>
          <a:p>
            <a:pPr marL="0" indent="0">
              <a:buNone/>
            </a:pPr>
            <a:r>
              <a:rPr lang="en-US" sz="3400" dirty="0" smtClean="0"/>
              <a:t>Address: No.151, </a:t>
            </a:r>
            <a:r>
              <a:rPr lang="en-US" sz="3400" dirty="0" err="1" smtClean="0"/>
              <a:t>Yingzhuan</a:t>
            </a:r>
            <a:r>
              <a:rPr lang="en-US" sz="3400" dirty="0" smtClean="0"/>
              <a:t> Rd., </a:t>
            </a:r>
            <a:r>
              <a:rPr lang="en-US" sz="3400" dirty="0" err="1" smtClean="0"/>
              <a:t>Danshui</a:t>
            </a:r>
            <a:r>
              <a:rPr lang="en-US" sz="3400" dirty="0" smtClean="0"/>
              <a:t> Dist.</a:t>
            </a:r>
            <a:r>
              <a:rPr lang="en-US" sz="3400" smtClean="0"/>
              <a:t>, </a:t>
            </a:r>
            <a:br>
              <a:rPr lang="en-US" sz="3400" smtClean="0"/>
            </a:br>
            <a:r>
              <a:rPr lang="en-US" sz="3400" smtClean="0"/>
              <a:t>New </a:t>
            </a:r>
            <a:r>
              <a:rPr lang="en-US" sz="3400" dirty="0" smtClean="0"/>
              <a:t>Taipei City 25137, Taiwan (R.O.C.)</a:t>
            </a:r>
          </a:p>
          <a:p>
            <a:pPr marL="0" indent="0">
              <a:buNone/>
            </a:pPr>
            <a:r>
              <a:rPr lang="en-US" sz="3400" dirty="0" smtClean="0"/>
              <a:t>Email: </a:t>
            </a:r>
            <a:r>
              <a:rPr lang="en-US" sz="3400" dirty="0" smtClean="0">
                <a:hlinkClick r:id="rId4"/>
              </a:rPr>
              <a:t>myday@mail.tku.edu.tw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Web: </a:t>
            </a:r>
            <a:r>
              <a:rPr lang="en-US" sz="3400" dirty="0" smtClean="0">
                <a:hlinkClick r:id="rId5"/>
              </a:rPr>
              <a:t>http://mail.tku.edu.tw/myday/</a:t>
            </a:r>
            <a:endParaRPr lang="en-US" sz="3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6" cstate="print"/>
          <a:srcRect l="10527" t="1544" r="10527" b="25148"/>
          <a:stretch>
            <a:fillRect/>
          </a:stretch>
        </p:blipFill>
        <p:spPr bwMode="auto">
          <a:xfrm>
            <a:off x="603545" y="2003969"/>
            <a:ext cx="1668750" cy="2066072"/>
          </a:xfrm>
          <a:prstGeom prst="rect">
            <a:avLst/>
          </a:prstGeom>
          <a:noFill/>
        </p:spPr>
      </p:pic>
      <p:pic>
        <p:nvPicPr>
          <p:cNvPr id="6" name="Picture 5" descr="qrcode.myda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88" y="5672576"/>
            <a:ext cx="1185424" cy="1185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478781"/>
            <a:ext cx="7772400" cy="887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76092"/>
                </a:solidFill>
              </a:rPr>
              <a:t>Social Media Apps Programming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6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" y="0"/>
            <a:ext cx="8830253" cy="680320"/>
          </a:xfrm>
        </p:spPr>
        <p:txBody>
          <a:bodyPr>
            <a:noAutofit/>
          </a:bodyPr>
          <a:lstStyle/>
          <a:p>
            <a:r>
              <a:rPr lang="en-US" sz="2400" dirty="0" smtClean="0"/>
              <a:t>Building iPhone Apps with HTML, CSS, and JavaScript: Making App Store Apps Without Objective-C or Cocoa</a:t>
            </a:r>
            <a:r>
              <a:rPr lang="en-US" sz="1600" dirty="0" smtClean="0"/>
              <a:t>, </a:t>
            </a:r>
            <a:r>
              <a:rPr lang="en-US" sz="1600" dirty="0"/>
              <a:t>Jonathan Stark, </a:t>
            </a:r>
            <a:r>
              <a:rPr lang="en-US" sz="1600" dirty="0" err="1"/>
              <a:t>O’reilly</a:t>
            </a:r>
            <a:r>
              <a:rPr lang="en-US" sz="1600" dirty="0" smtClean="0"/>
              <a:t>, 2010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</a:t>
            </a:r>
            <a:r>
              <a:rPr lang="en-US" altLang="zh-TW" sz="1000" dirty="0" smtClean="0">
                <a:solidFill>
                  <a:srgbClr val="A6A6A6"/>
                </a:solidFill>
              </a:rPr>
              <a:t>: </a:t>
            </a:r>
            <a:r>
              <a:rPr lang="en-US" altLang="zh-TW" sz="1000" dirty="0" smtClean="0">
                <a:solidFill>
                  <a:srgbClr val="A6A6A6"/>
                </a:solidFill>
                <a:hlinkClick r:id="rId2"/>
              </a:rPr>
              <a:t>http://www.amazon.com/Building-iPhone-Apps-HTML-JavaScript/dp/0596805780</a:t>
            </a:r>
            <a:endParaRPr lang="en-US" altLang="zh-TW" sz="1000" dirty="0" smtClean="0">
              <a:solidFill>
                <a:srgbClr val="A6A6A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77" y="694126"/>
            <a:ext cx="4429482" cy="58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083" y="1"/>
            <a:ext cx="8830253" cy="1118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Chris Adamson and Janie Clayton,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iOS</a:t>
            </a:r>
            <a:r>
              <a:rPr lang="en-US" sz="2400" dirty="0" smtClean="0"/>
              <a:t> </a:t>
            </a:r>
            <a:r>
              <a:rPr lang="en-US" sz="2400" dirty="0"/>
              <a:t>8 SDK Development: Creating iPhone and </a:t>
            </a:r>
            <a:r>
              <a:rPr lang="en-US" sz="2400" dirty="0" err="1"/>
              <a:t>iPad</a:t>
            </a:r>
            <a:r>
              <a:rPr lang="en-US" sz="2400" dirty="0"/>
              <a:t> Apps with Swift, </a:t>
            </a:r>
            <a:r>
              <a:rPr lang="en-US" sz="1800" dirty="0"/>
              <a:t>Pragmatic Bookshelf, 2nd Edition, </a:t>
            </a:r>
            <a:r>
              <a:rPr lang="en-US" sz="1800" dirty="0" smtClean="0"/>
              <a:t>2015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65292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://www.amazon.com/gp/product/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1941222641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785" y="1132071"/>
            <a:ext cx="4466431" cy="53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0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706925" y="5195583"/>
            <a:ext cx="7237366" cy="798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App Development Comparison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56352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://www.scribd.com/doc/50805466/Native-Web-or-Hybrid-Mobile-App-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Development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187124"/>
            <a:ext cx="1203385" cy="798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Web Apps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3904858"/>
            <a:ext cx="1203385" cy="7984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Hybrid Apps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2621838"/>
            <a:ext cx="1203385" cy="798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Native Apps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06926" y="2621838"/>
            <a:ext cx="7237366" cy="798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1624" y="2710104"/>
            <a:ext cx="1203385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Full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36036" y="5273028"/>
            <a:ext cx="1203385" cy="628280"/>
          </a:xfrm>
          <a:prstGeom prst="roundRect">
            <a:avLst/>
          </a:prstGeom>
          <a:solidFill>
            <a:srgbClr val="FF80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11565" y="2710104"/>
            <a:ext cx="1203385" cy="628280"/>
          </a:xfrm>
          <a:prstGeom prst="roundRect">
            <a:avLst/>
          </a:prstGeom>
          <a:solidFill>
            <a:srgbClr val="FF00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Mandatory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46121" y="2710104"/>
            <a:ext cx="1203385" cy="628280"/>
          </a:xfrm>
          <a:prstGeom prst="roundRect">
            <a:avLst/>
          </a:prstGeom>
          <a:solidFill>
            <a:srgbClr val="FF00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Expensive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91624" y="5273028"/>
            <a:ext cx="1203385" cy="628280"/>
          </a:xfrm>
          <a:prstGeom prst="roundRect">
            <a:avLst/>
          </a:prstGeom>
          <a:solidFill>
            <a:srgbClr val="FF00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Partial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53301" y="2710104"/>
            <a:ext cx="1203385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Very Fast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29979" y="2710104"/>
            <a:ext cx="1203385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Available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3527" y="5273028"/>
            <a:ext cx="1203385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Reasonable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29979" y="5273028"/>
            <a:ext cx="1203385" cy="628280"/>
          </a:xfrm>
          <a:prstGeom prst="roundRect">
            <a:avLst/>
          </a:prstGeom>
          <a:solidFill>
            <a:srgbClr val="FF80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 Available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11566" y="5273028"/>
            <a:ext cx="1213820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06925" y="3881341"/>
            <a:ext cx="7237365" cy="798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46121" y="3978318"/>
            <a:ext cx="1203385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Reasonable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29979" y="3972983"/>
            <a:ext cx="1203385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Available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3754" y="3978318"/>
            <a:ext cx="1203385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Native Speed as Necessary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9850" y="3972983"/>
            <a:ext cx="1203385" cy="6282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Full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11565" y="3972983"/>
            <a:ext cx="1203385" cy="628280"/>
          </a:xfrm>
          <a:prstGeom prst="roundRect">
            <a:avLst/>
          </a:prstGeom>
          <a:solidFill>
            <a:srgbClr val="FF80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Low Overhead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06924" y="1435414"/>
            <a:ext cx="7237368" cy="897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91624" y="1490034"/>
            <a:ext cx="1203385" cy="693019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Device Access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53301" y="1490034"/>
            <a:ext cx="1203385" cy="693019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Speed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73527" y="1490034"/>
            <a:ext cx="1403128" cy="693019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Development Cost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229980" y="1490034"/>
            <a:ext cx="1203385" cy="693019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App Store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11565" y="1490034"/>
            <a:ext cx="1203385" cy="693019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Approval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Process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4693" y="3714038"/>
            <a:ext cx="8981336" cy="1215255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9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57"/>
            <a:ext cx="8229600" cy="15738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Course Syllabus</a:t>
            </a:r>
            <a:r>
              <a:rPr lang="en-US" dirty="0" smtClean="0">
                <a:solidFill>
                  <a:srgbClr val="376092"/>
                </a:solidFill>
              </a:rPr>
              <a:t/>
            </a:r>
            <a:br>
              <a:rPr lang="en-US" dirty="0" smtClean="0">
                <a:solidFill>
                  <a:srgbClr val="376092"/>
                </a:solidFill>
              </a:rPr>
            </a:br>
            <a:r>
              <a:rPr lang="en-US" sz="3100" dirty="0" err="1" smtClean="0"/>
              <a:t>Tamkang</a:t>
            </a:r>
            <a:r>
              <a:rPr lang="en-US" sz="3100" dirty="0" smtClean="0"/>
              <a:t> University </a:t>
            </a:r>
            <a:br>
              <a:rPr lang="en-US" sz="3100" dirty="0" smtClean="0"/>
            </a:br>
            <a:r>
              <a:rPr lang="en-US" sz="3100" dirty="0" smtClean="0"/>
              <a:t>Academic Year 104,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Semester (Fall, 2015)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563"/>
            <a:ext cx="8229600" cy="44142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Course Title: Social Media Apps Programming</a:t>
            </a:r>
          </a:p>
          <a:p>
            <a:r>
              <a:rPr lang="en-US" dirty="0" smtClean="0"/>
              <a:t>Instructor: Min-</a:t>
            </a:r>
            <a:r>
              <a:rPr lang="en-US" dirty="0" err="1" smtClean="0"/>
              <a:t>Yuh</a:t>
            </a:r>
            <a:r>
              <a:rPr lang="en-US" dirty="0" smtClean="0"/>
              <a:t> Day</a:t>
            </a:r>
          </a:p>
          <a:p>
            <a:r>
              <a:rPr lang="en-US" dirty="0" smtClean="0"/>
              <a:t>Course Class: TLMXM1A (MIS MBA)</a:t>
            </a:r>
          </a:p>
          <a:p>
            <a:pPr lvl="1"/>
            <a:r>
              <a:rPr lang="en-US" dirty="0" smtClean="0"/>
              <a:t>Master’s Program, Department of Information Management, 1A</a:t>
            </a:r>
          </a:p>
          <a:p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Selective</a:t>
            </a:r>
          </a:p>
          <a:p>
            <a:pPr lvl="1"/>
            <a:r>
              <a:rPr lang="en-US" dirty="0" smtClean="0"/>
              <a:t>One Semester</a:t>
            </a:r>
          </a:p>
          <a:p>
            <a:pPr lvl="1"/>
            <a:r>
              <a:rPr lang="en-US" dirty="0" smtClean="0"/>
              <a:t>2 Credits</a:t>
            </a:r>
          </a:p>
          <a:p>
            <a:r>
              <a:rPr lang="en-US" dirty="0" smtClean="0"/>
              <a:t>Time &amp; Place: </a:t>
            </a:r>
            <a:r>
              <a:rPr lang="da-DK" dirty="0" err="1"/>
              <a:t>Wed</a:t>
            </a:r>
            <a:r>
              <a:rPr lang="da-DK" dirty="0"/>
              <a:t> 9,10 (16:10-18:00</a:t>
            </a:r>
            <a:r>
              <a:rPr lang="da-DK" dirty="0" smtClean="0"/>
              <a:t>)</a:t>
            </a:r>
            <a:r>
              <a:rPr lang="en-US" dirty="0" smtClean="0"/>
              <a:t> </a:t>
            </a:r>
            <a:r>
              <a:rPr lang="en-US" altLang="zh-TW" dirty="0" smtClean="0"/>
              <a:t>B310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9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Department Teaching Objectives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Devoting to the integration and research of information technology and business management knowledge</a:t>
            </a:r>
          </a:p>
          <a:p>
            <a:r>
              <a:rPr lang="en-US" dirty="0" smtClean="0"/>
              <a:t>Cultivating for society, middle and higher level managers with both information capabilities and modern management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7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1451</Words>
  <Application>Microsoft Macintosh PowerPoint</Application>
  <PresentationFormat>On-screen Show (4:3)</PresentationFormat>
  <Paragraphs>268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Social Media Apps Programming</vt:lpstr>
      <vt:lpstr>Android /iOS Apps Programming</vt:lpstr>
      <vt:lpstr>Enterprise Apps in 2015</vt:lpstr>
      <vt:lpstr>Building Android Apps with HTML, CSS, and JavaScript: Making Native Apps with Standards-Based Web Tools, Jonathan Stark &amp; Brian Jepson, O’reilly, 2012</vt:lpstr>
      <vt:lpstr>Building iPhone Apps with HTML, CSS, and JavaScript: Making App Store Apps Without Objective-C or Cocoa, Jonathan Stark, O’reilly, 2010</vt:lpstr>
      <vt:lpstr>PowerPoint Presentation</vt:lpstr>
      <vt:lpstr>App Development Comparison</vt:lpstr>
      <vt:lpstr>Course Syllabus Tamkang University  Academic Year 104, 1st Semester (Fall, 2015)</vt:lpstr>
      <vt:lpstr>Department Teaching Objectives</vt:lpstr>
      <vt:lpstr>Department Core Competences</vt:lpstr>
      <vt:lpstr>Course Introduction</vt:lpstr>
      <vt:lpstr>Teaching Objectives</vt:lpstr>
      <vt:lpstr>Teaching Methods</vt:lpstr>
      <vt:lpstr>Assessment</vt:lpstr>
      <vt:lpstr>Course Schedule (1/3)</vt:lpstr>
      <vt:lpstr>Course Schedule (2/3)</vt:lpstr>
      <vt:lpstr>Course Schedule (3/3)</vt:lpstr>
      <vt:lpstr>Grading Policy</vt:lpstr>
      <vt:lpstr>Textbooks and References</vt:lpstr>
      <vt:lpstr>References</vt:lpstr>
      <vt:lpstr>Learn HTML5 and JavaScript for iOS: Web Standards-based Apps  for iPhone, iPad, and iPod touch, Scott Preston, Apress, 2012</vt:lpstr>
      <vt:lpstr>Building iPhone Apps with HTML, CSS, and JavaScript: Making App Store Apps Without Objective-C or Cocoa, Jonathan Stark, O’reilly, 2010</vt:lpstr>
      <vt:lpstr>Building Android Apps with HTML, CSS, and JavaScript: Making Native Apps with Standards-Based Web Tools, Jonathan Stark &amp; Brian Jepson, O’reilly, 2012</vt:lpstr>
      <vt:lpstr>Rohit Ghatol and Yogesh Patel, Beginning PhoneGap: Mobile Web Framework for JavaScript and HTML5, Apress, 2012</vt:lpstr>
      <vt:lpstr>Jon Reid, jQuery Mobile, O’reilly, 2012</vt:lpstr>
      <vt:lpstr>PowerPoint Presentation</vt:lpstr>
      <vt:lpstr>Responsive Design  HTML5/CSS3/JavaScript</vt:lpstr>
      <vt:lpstr>jQuery Mobil: http://jquerymobile.com/</vt:lpstr>
      <vt:lpstr>PhoneGap: http://phonegap.com/</vt:lpstr>
      <vt:lpstr>Apple Developer https://developer.apple.com/</vt:lpstr>
      <vt:lpstr>Apple Swift for iOS </vt:lpstr>
      <vt:lpstr>Android Developer  http://developer.android.com/</vt:lpstr>
      <vt:lpstr>Facebook Developers</vt:lpstr>
      <vt:lpstr>Integrate Facebook with  your native iOS apps</vt:lpstr>
      <vt:lpstr>Facebook SDK for iOS</vt:lpstr>
      <vt:lpstr>Integrate Facebook with  your native Android apps.</vt:lpstr>
      <vt:lpstr>PowerPoint Presentation</vt:lpstr>
      <vt:lpstr>Twitter Developers https://dev.twitter.com/</vt:lpstr>
      <vt:lpstr>Google Cloud Platform</vt:lpstr>
      <vt:lpstr>Google App Engine</vt:lpstr>
      <vt:lpstr>Google Cloud Datastore</vt:lpstr>
      <vt:lpstr>Google Cloud Endpoints</vt:lpstr>
      <vt:lpstr>Gephi: Social Network Analysis and Visualization: https://gephi.org/</vt:lpstr>
      <vt:lpstr>Summary</vt:lpstr>
      <vt:lpstr>Contact</vt:lpstr>
    </vt:vector>
  </TitlesOfParts>
  <Manager/>
  <Company>TKU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Apps Programming</dc:title>
  <dc:subject/>
  <dc:creator>MY DAY</dc:creator>
  <cp:keywords/>
  <dc:description/>
  <cp:lastModifiedBy>MY DAY</cp:lastModifiedBy>
  <cp:revision>69</cp:revision>
  <dcterms:created xsi:type="dcterms:W3CDTF">2013-09-24T21:30:58Z</dcterms:created>
  <dcterms:modified xsi:type="dcterms:W3CDTF">2015-09-16T01:26:59Z</dcterms:modified>
  <cp:category/>
</cp:coreProperties>
</file>