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256" r:id="rId2"/>
    <p:sldId id="313" r:id="rId3"/>
    <p:sldId id="314" r:id="rId4"/>
    <p:sldId id="315" r:id="rId5"/>
    <p:sldId id="317" r:id="rId6"/>
    <p:sldId id="402" r:id="rId7"/>
    <p:sldId id="403" r:id="rId8"/>
    <p:sldId id="404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401" r:id="rId21"/>
    <p:sldId id="405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54" r:id="rId48"/>
    <p:sldId id="355" r:id="rId49"/>
    <p:sldId id="356" r:id="rId50"/>
    <p:sldId id="357" r:id="rId51"/>
    <p:sldId id="358" r:id="rId52"/>
    <p:sldId id="359" r:id="rId53"/>
    <p:sldId id="360" r:id="rId54"/>
    <p:sldId id="361" r:id="rId55"/>
    <p:sldId id="362" r:id="rId56"/>
    <p:sldId id="363" r:id="rId57"/>
    <p:sldId id="364" r:id="rId58"/>
    <p:sldId id="365" r:id="rId59"/>
    <p:sldId id="366" r:id="rId60"/>
    <p:sldId id="367" r:id="rId61"/>
    <p:sldId id="368" r:id="rId62"/>
    <p:sldId id="369" r:id="rId63"/>
    <p:sldId id="370" r:id="rId64"/>
    <p:sldId id="371" r:id="rId65"/>
    <p:sldId id="372" r:id="rId66"/>
    <p:sldId id="373" r:id="rId67"/>
    <p:sldId id="374" r:id="rId68"/>
    <p:sldId id="375" r:id="rId69"/>
    <p:sldId id="376" r:id="rId70"/>
    <p:sldId id="377" r:id="rId71"/>
    <p:sldId id="378" r:id="rId72"/>
    <p:sldId id="379" r:id="rId73"/>
    <p:sldId id="380" r:id="rId74"/>
    <p:sldId id="381" r:id="rId75"/>
    <p:sldId id="382" r:id="rId76"/>
    <p:sldId id="383" r:id="rId77"/>
    <p:sldId id="384" r:id="rId78"/>
    <p:sldId id="385" r:id="rId79"/>
    <p:sldId id="386" r:id="rId80"/>
    <p:sldId id="387" r:id="rId81"/>
    <p:sldId id="388" r:id="rId82"/>
    <p:sldId id="389" r:id="rId83"/>
    <p:sldId id="390" r:id="rId84"/>
    <p:sldId id="391" r:id="rId85"/>
    <p:sldId id="392" r:id="rId86"/>
    <p:sldId id="393" r:id="rId87"/>
    <p:sldId id="400" r:id="rId88"/>
    <p:sldId id="394" r:id="rId89"/>
    <p:sldId id="395" r:id="rId90"/>
    <p:sldId id="396" r:id="rId91"/>
    <p:sldId id="397" r:id="rId92"/>
    <p:sldId id="398" r:id="rId93"/>
    <p:sldId id="399" r:id="rId9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4" autoAdjust="0"/>
    <p:restoredTop sz="94188" autoAdjust="0"/>
  </p:normalViewPr>
  <p:slideViewPr>
    <p:cSldViewPr snapToGrid="0" snapToObjects="1">
      <p:cViewPr varScale="1">
        <p:scale>
          <a:sx n="66" d="100"/>
          <a:sy n="66" d="100"/>
        </p:scale>
        <p:origin x="-1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notesMaster" Target="notesMasters/notesMaster1.xml"/><Relationship Id="rId96" Type="http://schemas.openxmlformats.org/officeDocument/2006/relationships/handoutMaster" Target="handoutMasters/handout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14/12/23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14/12/23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14/12/23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14/12/23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14/12/23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14/12/23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14/12/23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14/12/23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14/12/23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14/12/23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14/12/23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14/12/23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14/12/23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14/12/23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4" Type="http://schemas.openxmlformats.org/officeDocument/2006/relationships/hyperlink" Target="http://mail.tku.edu.tw/myday" TargetMode="External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m.tku.edu.tw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evelopers.facebook.com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hyperlink" Target="https://developers.facebook.com/docs/ios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facebook.com/" TargetMode="Externa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developers.facebook.com/docs/web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s://developers.facebook.com/docs/web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s://developers.facebook.com/docs/web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s://developers.facebook.com/docs/web/gettingstarted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hyperlink" Target="https://developers.facebook.com/docs/web/gettingstarted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hyperlink" Target="https://developers.facebook.com/docs/facebook-login/v2.2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hyperlink" Target="https://developers.facebook.com/docs/facebook-login/v2.2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hyperlink" Target="https://developers.facebook.com/docs/facebook-login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https://developers.facebook.com/docs/facebook-login/login-flow-for-web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s://developers.facebook.com/docs/facebook-login/login-flow-for-web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facebook.com/docs/facebook-login/login-flow-for-web/" TargetMode="External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facebook.com/docs/facebook-login/login-flow-for-web/" TargetMode="External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facebook.com/docs/facebook-login/login-flow-for-web/" TargetMode="External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hyperlink" Target="https://developers.facebook.com/docs/facebook-login/login-flow-for-web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s://developers.facebook.com/apps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hyperlink" Target="https://developers.facebook.com/apps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hyperlink" Target="https://developers.facebook.com/apps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hyperlink" Target="https://developers.facebook.com/apps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hyperlink" Target="https://developers.facebook.com/apps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hyperlink" Target="https://developers.facebook.com/apps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hyperlink" Target="http://mail.tku.edu.tw/myday/app/facebook.html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il.tku.edu.tw/myday/app/facebook.html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hyperlink" Target="http://mail.tku.edu.tw/myday/app/facebook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hyperlink" Target="http://mail.tku.edu.tw/myday/app/facebook.html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hyperlink" Target="https://developers.facebook.com/docs/javascript/gettingstarted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hyperlink" Target="https://developers.facebook.com/docs/javascript/gettingstarted/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hyperlink" Target="https://developers.facebook.com/docs/reference/javascript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facebook.com/docs/reference/javascript/" TargetMode="External"/><Relationship Id="rId3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facebook.com/docs/reference/javascript/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hyperlink" Target="https://developers.facebook.com/docs/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hyperlink" Target="https://developers.facebook.com/docs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https://developers.facebook.com/docs/plugins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hyperlink" Target="https://developers.facebook.com/docs/plugins/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hyperlink" Target="https://developers.facebook.com/docs/plugins/like-button/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hyperlink" Target="https://developers.facebook.com/docs/plugins/like-button/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facebook.com/docs/plugins/like-button/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hyperlink" Target="https://developers.facebook.com/docs/plugins/share-button/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facebook.com/docs/plugins/share-button/" TargetMode="External"/><Relationship Id="rId3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facebook.com/docs/opengraph/" TargetMode="External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facebook.com/docs/opengraph/overview/" TargetMode="External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facebook.com/docs/opengraph/getting-started/" TargetMode="External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https://developers.facebook.com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hyperlink" Target="https://developers.facebook.com/docs/opengraph/getting-started/" TargetMode="External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facebook.com/docs/opengraph/getting-started/" TargetMode="External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facebook.com/docs/opengraph/getting-started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facebook.com/docs/opengraph/getting-started/" TargetMode="External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hyperlink" Target="https://developers.facebook.com/docs/opengraph/getting-started/" TargetMode="External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facebook.com/docs/opengraph/getting-started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hyperlink" Target="https://developers.facebook.com/docs/opengraph/getting-started/" TargetMode="External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rZMajQAowKs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M24gqVJbrN8&amp;list=PL8D1E905D80087F6F" TargetMode="External"/><Relationship Id="rId3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hyperlink" Target="https://developers.facebook.com/docs/reference/apis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s://developers.facebook.com/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hyperlink" Target="https://developers.facebook.com/docs/graph-api/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hyperlink" Target="https://developers.facebook.com/docs/graph-api/quickstart/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hyperlink" Target="http://www.youtube.com/watch?v=WteK95AppF4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hyperlink" Target="https://developers.facebook.com/docs/graph-api/quickstart/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hyperlink" Target="https://developers.facebook.com/docs/graph-api/quickstart/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hyperlink" Target="https://developers.facebook.com/tools/explorer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hyperlink" Target="https://developers.facebook.com/tools/explorer?method=GET&amp;path=me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hyperlink" Target="https://developers.facebook.com/tools/explorer?method=GET&amp;path=me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hyperlink" Target="https://developers.facebook.com/tools/explorer?method=GET&amp;path=me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hyperlink" Target="https://developers.facebook.com/tools/explorer?method=GET&amp;path=m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s://developers.facebook.com/docs/apps/upgrading/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hyperlink" Target="https://developers.facebook.com/tools/explorer?method=GET&amp;path=me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hyperlink" Target="https://developers.facebook.com/tools/explorer?method=GET&amp;path=me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hyperlink" Target="https://developers.facebook.com/tools/explorer?method=GET&amp;path=me/friends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40aKlrL-2V8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developers.facebook.com/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40aKlrL-2V8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40aKlrL-2V8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facebook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8773"/>
            <a:ext cx="7772400" cy="887992"/>
          </a:xfrm>
        </p:spPr>
        <p:txBody>
          <a:bodyPr/>
          <a:lstStyle/>
          <a:p>
            <a:r>
              <a:rPr lang="en-US" b="1" dirty="0" smtClean="0">
                <a:solidFill>
                  <a:srgbClr val="376092"/>
                </a:solidFill>
              </a:rPr>
              <a:t>Social Media Apps Programming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365" y="4335342"/>
            <a:ext cx="7247555" cy="2190002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5100" dirty="0" err="1" smtClean="0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 Day, Ph.D.</a:t>
            </a:r>
          </a:p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Assistant Professor</a:t>
            </a:r>
          </a:p>
          <a:p>
            <a:r>
              <a:rPr lang="en-US" sz="5100" dirty="0" smtClean="0">
                <a:hlinkClick r:id="rId2"/>
              </a:rPr>
              <a:t>Department of Information Management</a:t>
            </a:r>
            <a:endParaRPr lang="en-US" sz="5100" dirty="0" smtClean="0"/>
          </a:p>
          <a:p>
            <a:r>
              <a:rPr lang="en-US" sz="5100" dirty="0" err="1" smtClean="0">
                <a:hlinkClick r:id="rId3"/>
              </a:rPr>
              <a:t>Tamkang</a:t>
            </a:r>
            <a:r>
              <a:rPr lang="en-US" sz="5100" dirty="0" smtClean="0">
                <a:hlinkClick r:id="rId3"/>
              </a:rPr>
              <a:t> University</a:t>
            </a:r>
            <a:endParaRPr lang="en-US" sz="5100" dirty="0" smtClean="0"/>
          </a:p>
          <a:p>
            <a:endParaRPr lang="en-US" sz="2600" dirty="0" smtClean="0">
              <a:hlinkClick r:id="rId4"/>
            </a:endParaRPr>
          </a:p>
          <a:p>
            <a:r>
              <a:rPr lang="en-US" sz="2600" dirty="0" smtClean="0">
                <a:hlinkClick r:id="rId4"/>
              </a:rPr>
              <a:t>http://mail.tku.edu.tw/myday</a:t>
            </a:r>
            <a:endParaRPr lang="en-US" sz="2600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5082" y="1454209"/>
            <a:ext cx="8665699" cy="1660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Facebook API </a:t>
            </a:r>
          </a:p>
          <a:p>
            <a:r>
              <a:rPr lang="en-US" b="1" dirty="0">
                <a:solidFill>
                  <a:srgbClr val="FF0000"/>
                </a:solidFill>
              </a:rPr>
              <a:t>(Facebook JavaScript SDK)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(Integrate Facebook with </a:t>
            </a:r>
            <a:r>
              <a:rPr lang="en-US" sz="3600" b="1" dirty="0" err="1">
                <a:solidFill>
                  <a:srgbClr val="FF0000"/>
                </a:solidFill>
              </a:rPr>
              <a:t>iOS</a:t>
            </a:r>
            <a:r>
              <a:rPr lang="en-US" sz="3600" b="1" dirty="0">
                <a:solidFill>
                  <a:srgbClr val="FF0000"/>
                </a:solidFill>
              </a:rPr>
              <a:t>/Android Apps)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335342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97352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2014-12</a:t>
            </a: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-24</a:t>
            </a:r>
            <a:endParaRPr kumimoji="0" lang="en-US" altLang="zh-TW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3224647"/>
            <a:ext cx="4752528" cy="1009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1031SMAP12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TLMXM1A</a:t>
            </a:r>
            <a:r>
              <a:rPr lang="zh-TW" altLang="en-US" sz="1400" dirty="0" smtClean="0">
                <a:solidFill>
                  <a:schemeClr val="tx1">
                    <a:tint val="75000"/>
                  </a:schemeClr>
                </a:solidFill>
              </a:rPr>
              <a:t> (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8687) 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M2143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)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(Fall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2014)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MIS MBA) (2 Credits, Elective)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[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Full English Course]</a:t>
            </a: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Thu 8,9 (15:10-17:00) V201</a:t>
            </a:r>
            <a:endParaRPr lang="es-ES_tradnl" altLang="zh-TW" sz="14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Integrate Facebook with 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your native </a:t>
            </a:r>
            <a:r>
              <a:rPr lang="en-US" b="1" dirty="0" err="1" smtClean="0">
                <a:solidFill>
                  <a:schemeClr val="accent1"/>
                </a:solidFill>
              </a:rPr>
              <a:t>iOS</a:t>
            </a:r>
            <a:r>
              <a:rPr lang="en-US" b="1" dirty="0" smtClean="0">
                <a:solidFill>
                  <a:schemeClr val="accent1"/>
                </a:solidFill>
              </a:rPr>
              <a:t> apps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17" y="1971826"/>
            <a:ext cx="6467873" cy="3659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3840" y="645753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370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04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27823" y="6488668"/>
            <a:ext cx="428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https://developers.facebook.com/docs/ios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4099"/>
            <a:ext cx="8229600" cy="78150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Facebook SDK for </a:t>
            </a:r>
            <a:r>
              <a:rPr lang="en-US" b="1" dirty="0" err="1" smtClean="0">
                <a:solidFill>
                  <a:srgbClr val="4F81BD"/>
                </a:solidFill>
              </a:rPr>
              <a:t>iOS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4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Integrate Facebook with </a:t>
            </a:r>
            <a:r>
              <a:rPr lang="en-US" b="1" dirty="0" smtClean="0">
                <a:solidFill>
                  <a:srgbClr val="4F81BD"/>
                </a:solidFill>
              </a:rPr>
              <a:t/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your </a:t>
            </a:r>
            <a:r>
              <a:rPr lang="en-US" b="1" dirty="0">
                <a:solidFill>
                  <a:srgbClr val="4F81BD"/>
                </a:solidFill>
              </a:rPr>
              <a:t>native Android apps</a:t>
            </a:r>
            <a:r>
              <a:rPr lang="en-US" b="1" dirty="0" smtClean="0">
                <a:solidFill>
                  <a:srgbClr val="4F81BD"/>
                </a:solidFill>
              </a:rPr>
              <a:t>.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63840" y="645753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https://developers.facebook.com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339" y="1934388"/>
            <a:ext cx="7120662" cy="37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3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604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74099"/>
            <a:ext cx="8229600" cy="781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Facebook SDK for Android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4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366"/>
            <a:ext cx="8229600" cy="12962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Integrate Facebook with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your </a:t>
            </a:r>
            <a:r>
              <a:rPr lang="en-US" b="1" dirty="0" smtClean="0">
                <a:solidFill>
                  <a:schemeClr val="accent1"/>
                </a:solidFill>
              </a:rPr>
              <a:t>Web Apps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720" y="2108199"/>
            <a:ext cx="6557238" cy="37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78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892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7291" y="6524385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https://developers.facebook.com/docs/web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04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Facebook for Web Developers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5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316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7291" y="6524385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https://developers.facebook.com/docs/web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04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Facebook for Web Developers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02932" y="3036843"/>
            <a:ext cx="2307764" cy="31044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102932" y="3994862"/>
            <a:ext cx="2307764" cy="31044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45115" y="1744060"/>
            <a:ext cx="1848574" cy="2561247"/>
          </a:xfrm>
          <a:prstGeom prst="roundRect">
            <a:avLst>
              <a:gd name="adj" fmla="val 10019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8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756"/>
            <a:ext cx="9144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7291" y="6524385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https://developers.facebook.com/docs/web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772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1"/>
                </a:solidFill>
              </a:rPr>
              <a:t>Facebook for Web Developers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102932" y="2130111"/>
            <a:ext cx="2307764" cy="314054"/>
          </a:xfrm>
          <a:prstGeom prst="roundRect">
            <a:avLst>
              <a:gd name="adj" fmla="val 8702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102932" y="4467240"/>
            <a:ext cx="2621838" cy="314054"/>
          </a:xfrm>
          <a:prstGeom prst="roundRect">
            <a:avLst>
              <a:gd name="adj" fmla="val 8702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8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468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01184" y="6488668"/>
            <a:ext cx="6245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https://developers.facebook.com/docs/web/gettingstarted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04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Facebook for Web Developers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5257005"/>
            <a:ext cx="1509178" cy="204818"/>
          </a:xfrm>
          <a:prstGeom prst="roundRect">
            <a:avLst>
              <a:gd name="adj" fmla="val 8702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1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Adding social features with </a:t>
            </a:r>
            <a:r>
              <a:rPr lang="en-US" b="1" dirty="0" smtClean="0">
                <a:solidFill>
                  <a:srgbClr val="4F81BD"/>
                </a:solidFill>
              </a:rPr>
              <a:t>Plugins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207" y="2175331"/>
            <a:ext cx="4495800" cy="49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807" y="4203700"/>
            <a:ext cx="7340600" cy="154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44643" y="3013501"/>
            <a:ext cx="16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4F81BD"/>
                </a:solidFill>
              </a:rPr>
              <a:t>Like Button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804944" y="6051873"/>
            <a:ext cx="2112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4F81BD"/>
                </a:solidFill>
              </a:rPr>
              <a:t>Comments Box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01184" y="6488668"/>
            <a:ext cx="6245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https://developers.facebook.com/docs/web/gettingstarted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5771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(1/3)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r>
              <a:rPr lang="en-US" sz="2400" dirty="0"/>
              <a:t>1    2014/09/17    Course Orientation and Introduction to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  Social </a:t>
            </a:r>
            <a:r>
              <a:rPr lang="en-US" sz="2400" dirty="0"/>
              <a:t>Media and Mobile Apps Programming</a:t>
            </a:r>
          </a:p>
          <a:p>
            <a:r>
              <a:rPr lang="en-US" sz="2400" dirty="0"/>
              <a:t>2    2014/09/24    Introduction to Android / iOS Apps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  Programming</a:t>
            </a:r>
            <a:endParaRPr lang="en-US" sz="2400" dirty="0"/>
          </a:p>
          <a:p>
            <a:r>
              <a:rPr lang="en-US" sz="2400" dirty="0"/>
              <a:t>3    2014/10/01    Developing Android Native Apps with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  Java </a:t>
            </a:r>
            <a:r>
              <a:rPr lang="en-US" sz="2400" dirty="0"/>
              <a:t>(Eclipse) (MIT App Inventor)</a:t>
            </a:r>
          </a:p>
          <a:p>
            <a:r>
              <a:rPr lang="en-US" sz="2400" dirty="0"/>
              <a:t>4    2014/10/08    Developing iPhone / iPad Native Apps with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  Swift </a:t>
            </a:r>
            <a:r>
              <a:rPr lang="en-US" sz="2400" dirty="0"/>
              <a:t>/ Objective-C (</a:t>
            </a:r>
            <a:r>
              <a:rPr lang="en-US" sz="2400" dirty="0" err="1"/>
              <a:t>XCode</a:t>
            </a:r>
            <a:r>
              <a:rPr lang="en-US" sz="2400" dirty="0"/>
              <a:t>)</a:t>
            </a:r>
          </a:p>
          <a:p>
            <a:r>
              <a:rPr lang="en-US" sz="2400" dirty="0"/>
              <a:t>5    2014/10/15    Mobile Apps </a:t>
            </a:r>
            <a:r>
              <a:rPr lang="en-US" sz="2400" dirty="0" smtClean="0"/>
              <a:t>Using </a:t>
            </a:r>
            <a:r>
              <a:rPr lang="en-US" sz="2400" dirty="0"/>
              <a:t>HTML5/CSS3/JavaScript</a:t>
            </a:r>
          </a:p>
          <a:p>
            <a:r>
              <a:rPr lang="en-US" sz="2400" dirty="0"/>
              <a:t>6    2014/10/22    jQuery Mobile</a:t>
            </a: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9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54"/>
            <a:ext cx="8229600" cy="764526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The new Facebook </a:t>
            </a:r>
            <a:r>
              <a:rPr lang="en-US" b="1" dirty="0">
                <a:solidFill>
                  <a:srgbClr val="4F81BD"/>
                </a:solidFill>
              </a:rPr>
              <a:t>Login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63" y="915092"/>
            <a:ext cx="7240760" cy="56136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1607" y="6490228"/>
            <a:ext cx="6660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https://developers.facebook.com/docs/facebook-login/</a:t>
            </a:r>
            <a:r>
              <a:rPr lang="en-US" dirty="0" smtClean="0">
                <a:hlinkClick r:id="rId3"/>
              </a:rPr>
              <a:t>v2.2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5091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1672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62954"/>
            <a:ext cx="8229600" cy="76452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The new Facebook Login </a:t>
            </a:r>
            <a:r>
              <a:rPr lang="en-US" sz="3600" b="1" dirty="0" smtClean="0">
                <a:solidFill>
                  <a:srgbClr val="4F81BD"/>
                </a:solidFill>
              </a:rPr>
              <a:t>(April 30, 2015)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1241607" y="6490228"/>
            <a:ext cx="6660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https://developers.facebook.com/docs/facebook-login/</a:t>
            </a:r>
            <a:r>
              <a:rPr lang="en-US" dirty="0" smtClean="0">
                <a:hlinkClick r:id="rId3"/>
              </a:rPr>
              <a:t>v2.2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862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332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421591"/>
            <a:ext cx="5400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https://developers.facebook.com/docs/facebook-login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500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4F81BD"/>
                </a:solidFill>
              </a:rPr>
              <a:t>Facebook Login</a:t>
            </a:r>
            <a:endParaRPr lang="en-US" sz="4000" b="1" dirty="0">
              <a:solidFill>
                <a:srgbClr val="4F81BD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7956" y="2212039"/>
            <a:ext cx="1618421" cy="300401"/>
          </a:xfrm>
          <a:prstGeom prst="roundRect">
            <a:avLst>
              <a:gd name="adj" fmla="val 8702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118777" y="4028095"/>
            <a:ext cx="2783513" cy="491564"/>
          </a:xfrm>
          <a:prstGeom prst="roundRect">
            <a:avLst>
              <a:gd name="adj" fmla="val 8702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73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500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4F81BD"/>
                </a:solidFill>
              </a:rPr>
              <a:t>Facebook Login for JavaScript</a:t>
            </a:r>
            <a:endParaRPr lang="en-US" sz="40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8291"/>
            <a:ext cx="9144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0576" y="6466443"/>
            <a:ext cx="7702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https://developers.facebook.com/docs/facebook-login/login-flow-for-web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76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756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0576" y="6466443"/>
            <a:ext cx="7702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https://developers.facebook.com/docs/facebook-login/login-flow-for-web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835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Facebook Login for JavaScript</a:t>
            </a:r>
            <a:endParaRPr lang="en-US" sz="40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82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5800"/>
            <a:ext cx="9144000" cy="294361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835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Facebook Login for JavaScript</a:t>
            </a:r>
            <a:endParaRPr lang="en-US" sz="4000" b="1" dirty="0">
              <a:solidFill>
                <a:srgbClr val="4F81B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0576" y="6466443"/>
            <a:ext cx="7702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https://developers.facebook.com/docs/facebook-login/login-flow-for-web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1679615" y="3583025"/>
            <a:ext cx="1420163" cy="31044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0" y="21918"/>
            <a:ext cx="924022" cy="6574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41063" y="0"/>
            <a:ext cx="702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1/3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2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13" y="694932"/>
            <a:ext cx="7717678" cy="589655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94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Facebook Login for JavaScript</a:t>
            </a:r>
            <a:endParaRPr lang="en-US" sz="4000" b="1" dirty="0">
              <a:solidFill>
                <a:srgbClr val="4F81B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0576" y="6466443"/>
            <a:ext cx="7702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https://developers.facebook.com/docs/facebook-login/login-flow-for-web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0" y="21918"/>
            <a:ext cx="924022" cy="6574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41063" y="0"/>
            <a:ext cx="702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2/3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9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19" y="811085"/>
            <a:ext cx="8686800" cy="572832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94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Facebook Login for JavaScript</a:t>
            </a:r>
            <a:endParaRPr lang="en-US" sz="4000" b="1" dirty="0">
              <a:solidFill>
                <a:srgbClr val="4F81B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0576" y="6466443"/>
            <a:ext cx="7702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https://developers.facebook.com/docs/facebook-login/login-flow-for-web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0" y="21918"/>
            <a:ext cx="924022" cy="6574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41063" y="0"/>
            <a:ext cx="702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3/3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1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1" y="878557"/>
            <a:ext cx="9004300" cy="5727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0576" y="6466443"/>
            <a:ext cx="7702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https://developers.facebook.com/docs/facebook-login/login-flow-for-web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694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Facebook Login for JavaScript</a:t>
            </a:r>
            <a:endParaRPr lang="en-US" sz="40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741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31620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Demo: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Facebook Apps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Create New App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65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(2/3)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r>
              <a:rPr lang="en-US" sz="2400" dirty="0"/>
              <a:t>7    2014/10/29    </a:t>
            </a:r>
            <a:r>
              <a:rPr lang="en-US" sz="2400" dirty="0" smtClean="0"/>
              <a:t> Create </a:t>
            </a:r>
            <a:r>
              <a:rPr lang="en-US" sz="2400" dirty="0"/>
              <a:t>Hybrid Apps with </a:t>
            </a:r>
            <a:r>
              <a:rPr lang="en-US" sz="2400" dirty="0" err="1"/>
              <a:t>Phonegap</a:t>
            </a:r>
            <a:endParaRPr lang="en-US" sz="2400" dirty="0"/>
          </a:p>
          <a:p>
            <a:r>
              <a:rPr lang="en-US" sz="2400" dirty="0"/>
              <a:t>8    2014/11/05    </a:t>
            </a:r>
            <a:r>
              <a:rPr lang="en-US" sz="2400" dirty="0" smtClean="0"/>
              <a:t> jQuery </a:t>
            </a:r>
            <a:r>
              <a:rPr lang="en-US" sz="2400" dirty="0"/>
              <a:t>Mobile/</a:t>
            </a:r>
            <a:r>
              <a:rPr lang="en-US" sz="2400" dirty="0" err="1"/>
              <a:t>Phonegap</a:t>
            </a:r>
            <a:endParaRPr lang="en-US" sz="2400" dirty="0"/>
          </a:p>
          <a:p>
            <a:r>
              <a:rPr lang="en-US" sz="2400" dirty="0"/>
              <a:t>9    2014/11/12    </a:t>
            </a:r>
            <a:r>
              <a:rPr lang="en-US" sz="2400" dirty="0" smtClean="0"/>
              <a:t> jQuery </a:t>
            </a:r>
            <a:r>
              <a:rPr lang="en-US" sz="2400" dirty="0"/>
              <a:t>Mobile/</a:t>
            </a:r>
            <a:r>
              <a:rPr lang="en-US" sz="2400" dirty="0" err="1"/>
              <a:t>Phonegap</a:t>
            </a:r>
            <a:endParaRPr lang="en-US" sz="2400" dirty="0"/>
          </a:p>
          <a:p>
            <a:r>
              <a:rPr lang="en-US" sz="2400" dirty="0">
                <a:solidFill>
                  <a:srgbClr val="C00000"/>
                </a:solidFill>
              </a:rPr>
              <a:t>10    2014/11/19    Midterm Exam Week </a:t>
            </a:r>
            <a:r>
              <a:rPr lang="en-US" sz="2400" dirty="0" smtClean="0">
                <a:solidFill>
                  <a:srgbClr val="C00000"/>
                </a:solidFill>
              </a:rPr>
              <a:t/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                                  (</a:t>
            </a:r>
            <a:r>
              <a:rPr lang="en-US" sz="2400" dirty="0">
                <a:solidFill>
                  <a:srgbClr val="C00000"/>
                </a:solidFill>
              </a:rPr>
              <a:t>Midterm Project Report)</a:t>
            </a:r>
          </a:p>
          <a:p>
            <a:r>
              <a:rPr lang="en-US" sz="2400" dirty="0"/>
              <a:t>11    2014/11/26    Case Study on Social Media Apps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    Programming </a:t>
            </a:r>
            <a:r>
              <a:rPr lang="en-US" sz="2400" dirty="0"/>
              <a:t>and Marketing in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    Google </a:t>
            </a:r>
            <a:r>
              <a:rPr lang="en-US" sz="2400" dirty="0"/>
              <a:t>Play and App Store</a:t>
            </a:r>
          </a:p>
          <a:p>
            <a:r>
              <a:rPr lang="en-US" sz="2400" dirty="0"/>
              <a:t>12    2014/12/03    Google Cloud Platform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5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044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43603" y="6492640"/>
            <a:ext cx="3856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https://developers.facebook.com/</a:t>
            </a:r>
            <a:r>
              <a:rPr lang="en-US" dirty="0" smtClean="0">
                <a:hlinkClick r:id="rId3"/>
              </a:rPr>
              <a:t>apps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694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Facebook Apps: Create New App</a:t>
            </a:r>
            <a:endParaRPr lang="en-US" sz="4000" b="1" dirty="0">
              <a:solidFill>
                <a:srgbClr val="4F81B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1766" y="1927572"/>
            <a:ext cx="13572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Apps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89953" y="1330024"/>
            <a:ext cx="431955" cy="31044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573432" y="1626337"/>
            <a:ext cx="1277377" cy="31044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6241789" y="1670403"/>
            <a:ext cx="310445" cy="40287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96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332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43603" y="6492640"/>
            <a:ext cx="3856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https://developers.facebook.com/</a:t>
            </a:r>
            <a:r>
              <a:rPr lang="en-US" dirty="0" smtClean="0">
                <a:hlinkClick r:id="rId3"/>
              </a:rPr>
              <a:t>apps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694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Facebook Apps: Create New App</a:t>
            </a:r>
            <a:endParaRPr lang="en-US" sz="40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4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62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43603" y="6492640"/>
            <a:ext cx="3856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https://developers.facebook.com/</a:t>
            </a:r>
            <a:r>
              <a:rPr lang="en-US" dirty="0" smtClean="0">
                <a:hlinkClick r:id="rId3"/>
              </a:rPr>
              <a:t>apps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694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Facebook Apps: Create New App</a:t>
            </a:r>
            <a:endParaRPr lang="en-US" sz="40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43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43603" y="6492640"/>
            <a:ext cx="3856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https://developers.facebook.com/</a:t>
            </a:r>
            <a:r>
              <a:rPr lang="en-US" dirty="0" smtClean="0">
                <a:hlinkClick r:id="rId3"/>
              </a:rPr>
              <a:t>apps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694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Facebook Apps: Create New App</a:t>
            </a:r>
            <a:endParaRPr lang="en-US" sz="40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77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892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43603" y="6492640"/>
            <a:ext cx="3856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https://developers.facebook.com/</a:t>
            </a:r>
            <a:r>
              <a:rPr lang="en-US" dirty="0" smtClean="0">
                <a:hlinkClick r:id="rId3"/>
              </a:rPr>
              <a:t>apps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694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Facebook Apps: Create New App</a:t>
            </a:r>
            <a:endParaRPr lang="en-US" sz="40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4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6" y="891257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05836" y="1740803"/>
            <a:ext cx="3942280" cy="646331"/>
          </a:xfrm>
          <a:prstGeom prst="rect">
            <a:avLst/>
          </a:prstGeom>
          <a:solidFill>
            <a:srgbClr val="FDEADA"/>
          </a:solidFill>
          <a:ln>
            <a:solidFill>
              <a:srgbClr val="E46C0A"/>
            </a:solidFill>
          </a:ln>
        </p:spPr>
        <p:txBody>
          <a:bodyPr wrap="square">
            <a:spAutoFit/>
          </a:bodyPr>
          <a:lstStyle/>
          <a:p>
            <a:r>
              <a:rPr lang="de-DE" sz="1200" dirty="0" err="1" smtClean="0"/>
              <a:t>iMyday</a:t>
            </a:r>
            <a:endParaRPr lang="de-DE" sz="1200" dirty="0"/>
          </a:p>
          <a:p>
            <a:r>
              <a:rPr lang="de-DE" sz="1200" dirty="0">
                <a:solidFill>
                  <a:srgbClr val="FF0000"/>
                </a:solidFill>
              </a:rPr>
              <a:t>App ID:	1378880249017680</a:t>
            </a:r>
          </a:p>
          <a:p>
            <a:r>
              <a:rPr lang="de-DE" sz="1200" dirty="0"/>
              <a:t>App </a:t>
            </a:r>
            <a:r>
              <a:rPr lang="de-DE" sz="1200" dirty="0" err="1"/>
              <a:t>Secret</a:t>
            </a:r>
            <a:r>
              <a:rPr lang="de-DE" sz="1200" dirty="0"/>
              <a:t>:	c64d6b231b7c22003b8ddc25a99e20ec(</a:t>
            </a:r>
            <a:r>
              <a:rPr lang="de-DE" sz="1200" dirty="0" err="1"/>
              <a:t>reset</a:t>
            </a:r>
            <a:r>
              <a:rPr lang="de-DE" sz="1200" dirty="0"/>
              <a:t>)</a:t>
            </a:r>
            <a:endParaRPr lang="en-US" sz="1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694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Facebook Apps: Create New App</a:t>
            </a:r>
            <a:endParaRPr lang="en-US" sz="40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044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43603" y="6492640"/>
            <a:ext cx="3856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https://developers.facebook.com/</a:t>
            </a:r>
            <a:r>
              <a:rPr lang="en-US" dirty="0" smtClean="0">
                <a:hlinkClick r:id="rId3"/>
              </a:rPr>
              <a:t>apps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694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4F81BD"/>
                </a:solidFill>
              </a:rPr>
              <a:t>Facebook Apps: Create New App</a:t>
            </a:r>
            <a:endParaRPr lang="en-US" sz="40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94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49" y="274638"/>
            <a:ext cx="5184459" cy="6151466"/>
          </a:xfrm>
          <a:prstGeom prst="rect">
            <a:avLst/>
          </a:prstGeom>
          <a:ln>
            <a:solidFill>
              <a:srgbClr val="E46C0A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768020" y="6487834"/>
            <a:ext cx="6085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http://mail.tku.edu.tw/myday/app/</a:t>
            </a:r>
            <a:r>
              <a:rPr lang="en-US" dirty="0" smtClean="0">
                <a:hlinkClick r:id="rId3"/>
              </a:rPr>
              <a:t>facebook.html</a:t>
            </a:r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65874" y="427038"/>
            <a:ext cx="2840155" cy="139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accent1"/>
                </a:solidFill>
              </a:rPr>
              <a:t>Facebook.htm</a:t>
            </a:r>
            <a:r>
              <a:rPr lang="en-US" b="1" dirty="0" err="1">
                <a:solidFill>
                  <a:schemeClr val="accent1"/>
                </a:solidFill>
              </a:rPr>
              <a:t>l</a:t>
            </a:r>
            <a:r>
              <a:rPr lang="en-US" b="1" dirty="0" smtClean="0">
                <a:solidFill>
                  <a:schemeClr val="accent1"/>
                </a:solidFill>
              </a:rPr>
              <a:t> Facebook Login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err="1" smtClean="0">
                <a:solidFill>
                  <a:schemeClr val="accent1"/>
                </a:solidFill>
              </a:rPr>
              <a:t>appID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9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Facebook Login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err="1" smtClean="0">
                <a:solidFill>
                  <a:schemeClr val="accent1"/>
                </a:solidFill>
              </a:rPr>
              <a:t>appID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136338"/>
            <a:ext cx="8229599" cy="2739212"/>
          </a:xfrm>
          <a:prstGeom prst="rect">
            <a:avLst/>
          </a:prstGeom>
          <a:solidFill>
            <a:srgbClr val="FDEADA"/>
          </a:solidFill>
          <a:ln>
            <a:solidFill>
              <a:srgbClr val="E46C0A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&lt;script&gt;</a:t>
            </a: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window.fbAsyncInit</a:t>
            </a:r>
            <a:r>
              <a:rPr lang="en-US" dirty="0">
                <a:latin typeface="Courier"/>
                <a:cs typeface="Courier"/>
              </a:rPr>
              <a:t> = function() {</a:t>
            </a: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FB.init</a:t>
            </a:r>
            <a:r>
              <a:rPr lang="en-US" dirty="0">
                <a:latin typeface="Courier"/>
                <a:cs typeface="Courier"/>
              </a:rPr>
              <a:t>({</a:t>
            </a:r>
          </a:p>
          <a:p>
            <a:r>
              <a:rPr lang="en-US" sz="2800" dirty="0">
                <a:latin typeface="Courier"/>
                <a:cs typeface="Courier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appId</a:t>
            </a:r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      : '1378880249017680'</a:t>
            </a:r>
            <a:r>
              <a:rPr lang="en-US" sz="2800" dirty="0">
                <a:latin typeface="Courier"/>
                <a:cs typeface="Courier"/>
              </a:rPr>
              <a:t>,</a:t>
            </a:r>
          </a:p>
          <a:p>
            <a:r>
              <a:rPr lang="en-US" dirty="0">
                <a:latin typeface="Courier"/>
                <a:cs typeface="Courier"/>
              </a:rPr>
              <a:t>    status     : true, // check login status</a:t>
            </a:r>
          </a:p>
          <a:p>
            <a:r>
              <a:rPr lang="en-US" dirty="0">
                <a:latin typeface="Courier"/>
                <a:cs typeface="Courier"/>
              </a:rPr>
              <a:t>    cookie     : true, // enable cookies to allow the server to access the session</a:t>
            </a:r>
          </a:p>
          <a:p>
            <a:r>
              <a:rPr lang="en-US" dirty="0">
                <a:latin typeface="Courier"/>
                <a:cs typeface="Courier"/>
              </a:rPr>
              <a:t>    </a:t>
            </a:r>
            <a:r>
              <a:rPr lang="en-US" dirty="0" err="1">
                <a:latin typeface="Courier"/>
                <a:cs typeface="Courier"/>
              </a:rPr>
              <a:t>xfbml</a:t>
            </a:r>
            <a:r>
              <a:rPr lang="en-US" dirty="0">
                <a:latin typeface="Courier"/>
                <a:cs typeface="Courier"/>
              </a:rPr>
              <a:t>      : true  // parse XFBML</a:t>
            </a:r>
          </a:p>
          <a:p>
            <a:r>
              <a:rPr lang="en-US" dirty="0">
                <a:latin typeface="Courier"/>
                <a:cs typeface="Courier"/>
              </a:rPr>
              <a:t>  });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8020" y="6487834"/>
            <a:ext cx="6085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http://mail.tku.edu.tw/myday/app/</a:t>
            </a:r>
            <a:r>
              <a:rPr lang="en-US" dirty="0" smtClean="0">
                <a:hlinkClick r:id="rId2"/>
              </a:rPr>
              <a:t>facebook.html</a:t>
            </a:r>
            <a:endParaRPr lang="en-US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1092433" y="2990346"/>
            <a:ext cx="6909634" cy="436947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64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64" y="693836"/>
            <a:ext cx="8483039" cy="59124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-77615"/>
            <a:ext cx="8229600" cy="712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</a:rPr>
              <a:t>Facebook Login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8020" y="6487834"/>
            <a:ext cx="6085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http://mail.tku.edu.tw/myday/app/</a:t>
            </a:r>
            <a:r>
              <a:rPr lang="en-US" dirty="0" smtClean="0">
                <a:hlinkClick r:id="rId3"/>
              </a:rPr>
              <a:t>facebook.html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177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rgbClr val="A6A6A6"/>
                </a:solidFill>
              </a:rPr>
              <a:t>(3/3)</a:t>
            </a:r>
            <a:endParaRPr lang="en-US" sz="2400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r>
              <a:rPr lang="en-US" sz="2400" dirty="0"/>
              <a:t>13    2014/12/10    </a:t>
            </a:r>
            <a:r>
              <a:rPr lang="en-US" sz="2400" dirty="0" smtClean="0"/>
              <a:t>Invited Talk: Social</a:t>
            </a:r>
            <a:r>
              <a:rPr lang="en-US" sz="2400" dirty="0"/>
              <a:t>, Data and Business </a:t>
            </a:r>
            <a:r>
              <a:rPr lang="en-US" sz="2400" dirty="0" smtClean="0"/>
              <a:t>Model </a:t>
            </a:r>
            <a:br>
              <a:rPr lang="en-US" sz="2400" dirty="0" smtClean="0"/>
            </a:br>
            <a:r>
              <a:rPr lang="en-US" sz="2400" dirty="0" smtClean="0"/>
              <a:t>                                                         - </a:t>
            </a:r>
            <a:r>
              <a:rPr lang="en-US" sz="2400" dirty="0"/>
              <a:t>Let’s </a:t>
            </a:r>
            <a:r>
              <a:rPr lang="en-US" sz="2400" dirty="0" smtClean="0"/>
              <a:t>see PIXNET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                                  [</a:t>
            </a:r>
            <a:r>
              <a:rPr lang="en-US" sz="2400" dirty="0"/>
              <a:t>Invited </a:t>
            </a:r>
            <a:r>
              <a:rPr lang="en-US" sz="2400" dirty="0" smtClean="0"/>
              <a:t>Speaker: Dr</a:t>
            </a:r>
            <a:r>
              <a:rPr lang="en-US" sz="2400" dirty="0"/>
              <a:t>. Rick Cheng-Yu Lu</a:t>
            </a:r>
            <a:r>
              <a:rPr lang="en-US" sz="2400" dirty="0" smtClean="0"/>
              <a:t>, </a:t>
            </a:r>
            <a:br>
              <a:rPr lang="en-US" sz="2400" dirty="0" smtClean="0"/>
            </a:br>
            <a:r>
              <a:rPr lang="en-US" sz="2400" dirty="0" smtClean="0"/>
              <a:t>                                                                 Technical Director, PIXNET]</a:t>
            </a:r>
            <a:endParaRPr lang="en-US" sz="2300" dirty="0"/>
          </a:p>
          <a:p>
            <a:r>
              <a:rPr lang="en-US" sz="2400" dirty="0"/>
              <a:t>14    2014/12/17    Google App </a:t>
            </a:r>
            <a:r>
              <a:rPr lang="en-US" sz="2400" dirty="0" smtClean="0"/>
              <a:t>Engine and Google Maps </a:t>
            </a:r>
            <a:r>
              <a:rPr lang="en-US" sz="2400" dirty="0"/>
              <a:t>API</a:t>
            </a:r>
          </a:p>
          <a:p>
            <a:r>
              <a:rPr lang="en-US" sz="2400" dirty="0">
                <a:solidFill>
                  <a:srgbClr val="FF0000"/>
                </a:solidFill>
              </a:rPr>
              <a:t>15    2014/12/24    Facebook API (Facebook JavaScript SDK</a:t>
            </a:r>
            <a:r>
              <a:rPr lang="en-US" sz="2400" dirty="0" smtClean="0">
                <a:solidFill>
                  <a:srgbClr val="FF0000"/>
                </a:solidFill>
              </a:rPr>
              <a:t>)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                                 (</a:t>
            </a:r>
            <a:r>
              <a:rPr lang="en-US" sz="2400" dirty="0">
                <a:solidFill>
                  <a:srgbClr val="FF0000"/>
                </a:solidFill>
              </a:rPr>
              <a:t>Integrate Facebook with iOS/Android Apps)</a:t>
            </a:r>
          </a:p>
          <a:p>
            <a:r>
              <a:rPr lang="en-US" sz="2400" dirty="0"/>
              <a:t>16    2014/01/31    Twitter API</a:t>
            </a:r>
          </a:p>
          <a:p>
            <a:r>
              <a:rPr lang="en-US" sz="2400" dirty="0"/>
              <a:t>17    2015/01/07    Final Project Presentation</a:t>
            </a:r>
          </a:p>
          <a:p>
            <a:r>
              <a:rPr lang="en-US" sz="2400" dirty="0">
                <a:solidFill>
                  <a:srgbClr val="C00000"/>
                </a:solidFill>
              </a:rPr>
              <a:t>18    2015/01/14    Final Exam Week (Final Project Report)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3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926" y="2189213"/>
            <a:ext cx="6951288" cy="23061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68020" y="6487834"/>
            <a:ext cx="6085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http://mail.tku.edu.tw/myday/app/</a:t>
            </a:r>
            <a:r>
              <a:rPr lang="en-US" dirty="0" smtClean="0">
                <a:hlinkClick r:id="rId3"/>
              </a:rPr>
              <a:t>facebook.html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-77615"/>
            <a:ext cx="8229600" cy="712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</a:rPr>
              <a:t>Facebook Login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82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557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Test Facebook Login on </a:t>
            </a:r>
            <a:r>
              <a:rPr lang="en-US" b="1" dirty="0" err="1" smtClean="0">
                <a:solidFill>
                  <a:srgbClr val="4F81BD"/>
                </a:solidFill>
              </a:rPr>
              <a:t>jsbin.com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577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64701" y="1078710"/>
            <a:ext cx="1543062" cy="24578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04832" y="2471473"/>
            <a:ext cx="1870790" cy="125093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193433" y="1857024"/>
            <a:ext cx="1388472" cy="50521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2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180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557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Test </a:t>
            </a:r>
            <a:r>
              <a:rPr lang="en-US" b="1" dirty="0" err="1" smtClean="0">
                <a:solidFill>
                  <a:srgbClr val="4F81BD"/>
                </a:solidFill>
              </a:rPr>
              <a:t>Facbook</a:t>
            </a:r>
            <a:r>
              <a:rPr lang="en-US" b="1" dirty="0" smtClean="0">
                <a:solidFill>
                  <a:srgbClr val="4F81BD"/>
                </a:solidFill>
              </a:rPr>
              <a:t> Login on </a:t>
            </a:r>
            <a:r>
              <a:rPr lang="en-US" b="1" dirty="0" err="1" smtClean="0">
                <a:solidFill>
                  <a:srgbClr val="4F81BD"/>
                </a:solidFill>
              </a:rPr>
              <a:t>jsbin.com</a:t>
            </a:r>
            <a:endParaRPr lang="en-US" b="1" dirty="0">
              <a:solidFill>
                <a:srgbClr val="4F81B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738" y="4969612"/>
            <a:ext cx="3924300" cy="1358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799914" y="2840385"/>
            <a:ext cx="2878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http://</a:t>
            </a:r>
            <a:r>
              <a:rPr lang="en-US" dirty="0" err="1">
                <a:solidFill>
                  <a:srgbClr val="FF0000"/>
                </a:solidFill>
              </a:rPr>
              <a:t>jsbin.com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OYAxevU</a:t>
            </a:r>
            <a:r>
              <a:rPr lang="en-US" dirty="0">
                <a:solidFill>
                  <a:srgbClr val="FF0000"/>
                </a:solidFill>
              </a:rPr>
              <a:t>/1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0465"/>
            <a:ext cx="9144000" cy="96506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99914" y="3632128"/>
            <a:ext cx="2252586" cy="395978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534" y="2360273"/>
            <a:ext cx="5957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Select how your app integrates with Facebook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97691" y="4987030"/>
            <a:ext cx="2386949" cy="395978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25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04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Facebook SDK for JavaScript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044"/>
            <a:ext cx="9144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1977" y="6521257"/>
            <a:ext cx="7669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https://developers.facebook.com/docs/javascript/gettingstarted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152955" y="5628795"/>
            <a:ext cx="1868045" cy="395978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3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9144000" cy="52149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1977" y="6521257"/>
            <a:ext cx="7669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https://developers.facebook.com/docs/javascript/gettingstarted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04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Facebook SDK for JavaScript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26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332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4586" y="6488668"/>
            <a:ext cx="5934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https://developers.facebook.com/docs/reference/javascript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04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Facebook SDK for JavaScript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90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40567" y="6502867"/>
            <a:ext cx="7462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https://developers.facebook.com/docs/reference/javascript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0"/>
            <a:ext cx="8583351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4586" y="6488668"/>
            <a:ext cx="5934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https://developers.facebook.com/docs/reference/javascript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37586" y="0"/>
            <a:ext cx="4549213" cy="628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4F81BD"/>
                </a:solidFill>
              </a:rPr>
              <a:t>Facebook SDK for JavaScript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6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4163" y="537768"/>
            <a:ext cx="8229600" cy="6001641"/>
          </a:xfrm>
          <a:prstGeom prst="rect">
            <a:avLst/>
          </a:prstGeom>
          <a:solidFill>
            <a:srgbClr val="FDEADA"/>
          </a:solidFill>
          <a:ln>
            <a:solidFill>
              <a:srgbClr val="E46C0A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&lt;div id="</a:t>
            </a:r>
            <a:r>
              <a:rPr lang="en-US" sz="1200" dirty="0" err="1"/>
              <a:t>fb</a:t>
            </a:r>
            <a:r>
              <a:rPr lang="en-US" sz="1200" dirty="0"/>
              <a:t>-root"&gt;&lt;/div&gt;</a:t>
            </a:r>
          </a:p>
          <a:p>
            <a:r>
              <a:rPr lang="en-US" sz="1200" dirty="0"/>
              <a:t>&lt;script&gt;</a:t>
            </a:r>
          </a:p>
          <a:p>
            <a:r>
              <a:rPr lang="en-US" sz="1200" dirty="0"/>
              <a:t>  </a:t>
            </a:r>
            <a:r>
              <a:rPr lang="en-US" sz="1200" dirty="0" err="1"/>
              <a:t>window.fbAsyncInit</a:t>
            </a:r>
            <a:r>
              <a:rPr lang="en-US" sz="1200" dirty="0"/>
              <a:t> = function() {</a:t>
            </a:r>
          </a:p>
          <a:p>
            <a:r>
              <a:rPr lang="en-US" sz="1200" dirty="0"/>
              <a:t>    // </a:t>
            </a:r>
            <a:r>
              <a:rPr lang="en-US" sz="1200" dirty="0" err="1"/>
              <a:t>init</a:t>
            </a:r>
            <a:r>
              <a:rPr lang="en-US" sz="1200" dirty="0"/>
              <a:t> the FB JS SDK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FB.init</a:t>
            </a:r>
            <a:r>
              <a:rPr lang="en-US" sz="1200" dirty="0"/>
              <a:t>({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appId</a:t>
            </a:r>
            <a:r>
              <a:rPr lang="en-US" sz="1200" dirty="0"/>
              <a:t>      : 'YOUR_APP_ID',                        // App ID from the app dashboard</a:t>
            </a:r>
          </a:p>
          <a:p>
            <a:r>
              <a:rPr lang="en-US" sz="1200" dirty="0"/>
              <a:t>      status     : true,                                 // Check Facebook Login status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xfbml</a:t>
            </a:r>
            <a:r>
              <a:rPr lang="en-US" sz="1200" dirty="0"/>
              <a:t>      : true                                  // Look for social plugins on the page</a:t>
            </a:r>
          </a:p>
          <a:p>
            <a:r>
              <a:rPr lang="en-US" sz="1200" dirty="0"/>
              <a:t>    });</a:t>
            </a:r>
          </a:p>
          <a:p>
            <a:endParaRPr lang="en-US" sz="1200" dirty="0"/>
          </a:p>
          <a:p>
            <a:r>
              <a:rPr lang="en-US" sz="1200" dirty="0"/>
              <a:t>    // Additional initialization code such as adding Event Listeners goes here</a:t>
            </a:r>
          </a:p>
          <a:p>
            <a:r>
              <a:rPr lang="en-US" sz="1200" dirty="0"/>
              <a:t>  };</a:t>
            </a:r>
          </a:p>
          <a:p>
            <a:endParaRPr lang="en-US" sz="1200" dirty="0"/>
          </a:p>
          <a:p>
            <a:r>
              <a:rPr lang="en-US" sz="1200" dirty="0"/>
              <a:t>  // Load the SDK asynchronously</a:t>
            </a:r>
          </a:p>
          <a:p>
            <a:r>
              <a:rPr lang="en-US" sz="1200" dirty="0"/>
              <a:t>  (function(){</a:t>
            </a:r>
          </a:p>
          <a:p>
            <a:r>
              <a:rPr lang="en-US" sz="1200" dirty="0"/>
              <a:t>     // If we've already installed the SDK, we're done</a:t>
            </a:r>
          </a:p>
          <a:p>
            <a:r>
              <a:rPr lang="en-US" sz="1200" dirty="0"/>
              <a:t>     if (</a:t>
            </a:r>
            <a:r>
              <a:rPr lang="en-US" sz="1200" dirty="0" err="1"/>
              <a:t>document.getElementById</a:t>
            </a:r>
            <a:r>
              <a:rPr lang="en-US" sz="1200" dirty="0"/>
              <a:t>('</a:t>
            </a:r>
            <a:r>
              <a:rPr lang="en-US" sz="1200" dirty="0" err="1"/>
              <a:t>facebook-jssdk</a:t>
            </a:r>
            <a:r>
              <a:rPr lang="en-US" sz="1200" dirty="0"/>
              <a:t>')) {return;}</a:t>
            </a:r>
          </a:p>
          <a:p>
            <a:endParaRPr lang="en-US" sz="1200" dirty="0"/>
          </a:p>
          <a:p>
            <a:r>
              <a:rPr lang="en-US" sz="1200" dirty="0"/>
              <a:t>     // Get the first script element, which we'll use to find the parent node</a:t>
            </a:r>
          </a:p>
          <a:p>
            <a:r>
              <a:rPr lang="en-US" sz="1200" dirty="0"/>
              <a:t>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firstScriptElement</a:t>
            </a:r>
            <a:r>
              <a:rPr lang="en-US" sz="1200" dirty="0"/>
              <a:t> = </a:t>
            </a:r>
            <a:r>
              <a:rPr lang="en-US" sz="1200" dirty="0" err="1"/>
              <a:t>document.getElementsByTagName</a:t>
            </a:r>
            <a:r>
              <a:rPr lang="en-US" sz="1200" dirty="0"/>
              <a:t>('script')[0];</a:t>
            </a:r>
          </a:p>
          <a:p>
            <a:endParaRPr lang="en-US" sz="1200" dirty="0"/>
          </a:p>
          <a:p>
            <a:r>
              <a:rPr lang="en-US" sz="1200" dirty="0"/>
              <a:t>     // Create a new script element and set its id</a:t>
            </a:r>
          </a:p>
          <a:p>
            <a:r>
              <a:rPr lang="en-US" sz="1200" dirty="0"/>
              <a:t>     </a:t>
            </a:r>
            <a:r>
              <a:rPr lang="en-US" sz="1200" dirty="0" err="1"/>
              <a:t>var</a:t>
            </a:r>
            <a:r>
              <a:rPr lang="en-US" sz="1200" dirty="0"/>
              <a:t> </a:t>
            </a:r>
            <a:r>
              <a:rPr lang="en-US" sz="1200" dirty="0" err="1"/>
              <a:t>facebookJS</a:t>
            </a:r>
            <a:r>
              <a:rPr lang="en-US" sz="1200" dirty="0"/>
              <a:t> = </a:t>
            </a:r>
            <a:r>
              <a:rPr lang="en-US" sz="1200" dirty="0" err="1"/>
              <a:t>document.createElement</a:t>
            </a:r>
            <a:r>
              <a:rPr lang="en-US" sz="1200" dirty="0"/>
              <a:t>('script'); </a:t>
            </a:r>
          </a:p>
          <a:p>
            <a:r>
              <a:rPr lang="en-US" sz="1200" dirty="0"/>
              <a:t>     </a:t>
            </a:r>
            <a:r>
              <a:rPr lang="en-US" sz="1200" dirty="0" err="1"/>
              <a:t>facebookJS.id</a:t>
            </a:r>
            <a:r>
              <a:rPr lang="en-US" sz="1200" dirty="0"/>
              <a:t> = '</a:t>
            </a:r>
            <a:r>
              <a:rPr lang="en-US" sz="1200" dirty="0" err="1"/>
              <a:t>facebook-jssdk</a:t>
            </a:r>
            <a:r>
              <a:rPr lang="en-US" sz="1200" dirty="0"/>
              <a:t>';</a:t>
            </a:r>
          </a:p>
          <a:p>
            <a:endParaRPr lang="en-US" sz="1200" dirty="0"/>
          </a:p>
          <a:p>
            <a:r>
              <a:rPr lang="en-US" sz="1200" dirty="0"/>
              <a:t>     // Set the new script's source to the source of the Facebook JS SDK</a:t>
            </a:r>
          </a:p>
          <a:p>
            <a:r>
              <a:rPr lang="en-US" sz="1200" dirty="0"/>
              <a:t>     </a:t>
            </a:r>
            <a:r>
              <a:rPr lang="en-US" sz="1200" dirty="0" err="1"/>
              <a:t>facebookJS.src</a:t>
            </a:r>
            <a:r>
              <a:rPr lang="en-US" sz="1200" dirty="0"/>
              <a:t> = '//</a:t>
            </a:r>
            <a:r>
              <a:rPr lang="en-US" sz="1200" dirty="0" err="1"/>
              <a:t>connect.facebook.net</a:t>
            </a:r>
            <a:r>
              <a:rPr lang="en-US" sz="1200" dirty="0"/>
              <a:t>/</a:t>
            </a:r>
            <a:r>
              <a:rPr lang="en-US" sz="1200" dirty="0" err="1"/>
              <a:t>en_US</a:t>
            </a:r>
            <a:r>
              <a:rPr lang="en-US" sz="1200" dirty="0"/>
              <a:t>/</a:t>
            </a:r>
            <a:r>
              <a:rPr lang="en-US" sz="1200" dirty="0" err="1"/>
              <a:t>all.js</a:t>
            </a:r>
            <a:r>
              <a:rPr lang="en-US" sz="1200" dirty="0"/>
              <a:t>';</a:t>
            </a:r>
          </a:p>
          <a:p>
            <a:endParaRPr lang="en-US" sz="1200" dirty="0"/>
          </a:p>
          <a:p>
            <a:r>
              <a:rPr lang="en-US" sz="1200" dirty="0"/>
              <a:t>     // Insert the Facebook JS SDK into the DOM</a:t>
            </a:r>
          </a:p>
          <a:p>
            <a:r>
              <a:rPr lang="en-US" sz="1200" dirty="0"/>
              <a:t>     </a:t>
            </a:r>
            <a:r>
              <a:rPr lang="en-US" sz="1200" dirty="0" err="1"/>
              <a:t>firstScriptElement.parentNode.insertBefore</a:t>
            </a:r>
            <a:r>
              <a:rPr lang="en-US" sz="1200" dirty="0"/>
              <a:t>(</a:t>
            </a:r>
            <a:r>
              <a:rPr lang="en-US" sz="1200" dirty="0" err="1"/>
              <a:t>facebookJS</a:t>
            </a:r>
            <a:r>
              <a:rPr lang="en-US" sz="1200" dirty="0"/>
              <a:t>, </a:t>
            </a:r>
            <a:r>
              <a:rPr lang="en-US" sz="1200" dirty="0" err="1"/>
              <a:t>firstScriptElement</a:t>
            </a:r>
            <a:r>
              <a:rPr lang="en-US" sz="1200" dirty="0"/>
              <a:t>);</a:t>
            </a:r>
          </a:p>
          <a:p>
            <a:r>
              <a:rPr lang="en-US" sz="1200" dirty="0"/>
              <a:t>   }());</a:t>
            </a:r>
          </a:p>
          <a:p>
            <a:r>
              <a:rPr lang="en-US" sz="1200" dirty="0"/>
              <a:t>&lt;/script&gt;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4586" y="6488668"/>
            <a:ext cx="5934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https://developers.facebook.com/docs/reference/javascript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93076" y="0"/>
            <a:ext cx="6357849" cy="537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4F81BD"/>
                </a:solidFill>
              </a:rPr>
              <a:t>Facebook SDK for JavaScript</a:t>
            </a:r>
            <a:endParaRPr lang="en-US" sz="36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5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144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Facebook for Mobile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443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05281" y="6466443"/>
            <a:ext cx="393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4691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443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751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4F81BD"/>
                </a:solidFill>
              </a:rPr>
              <a:t>Facebook for Mobile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73955" y="3048084"/>
            <a:ext cx="1280862" cy="24266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173955" y="3760321"/>
            <a:ext cx="1280862" cy="24266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173955" y="4431594"/>
            <a:ext cx="1280862" cy="24266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05281" y="6466443"/>
            <a:ext cx="393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007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Outline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2918"/>
            <a:ext cx="8229600" cy="536333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58ED5"/>
                </a:solidFill>
              </a:rPr>
              <a:t>Facebook API</a:t>
            </a:r>
          </a:p>
          <a:p>
            <a:pPr lvl="1"/>
            <a:r>
              <a:rPr lang="en-US" b="1" dirty="0">
                <a:solidFill>
                  <a:srgbClr val="558ED5"/>
                </a:solidFill>
              </a:rPr>
              <a:t>Facebook JavaScript SDK</a:t>
            </a:r>
          </a:p>
          <a:p>
            <a:pPr lvl="1"/>
            <a:r>
              <a:rPr lang="en-US" b="1" dirty="0">
                <a:solidFill>
                  <a:srgbClr val="558ED5"/>
                </a:solidFill>
              </a:rPr>
              <a:t>Integrate Facebook with </a:t>
            </a:r>
            <a:r>
              <a:rPr lang="en-US" b="1" dirty="0" err="1">
                <a:solidFill>
                  <a:srgbClr val="558ED5"/>
                </a:solidFill>
              </a:rPr>
              <a:t>iOS</a:t>
            </a:r>
            <a:r>
              <a:rPr lang="en-US" b="1" dirty="0">
                <a:solidFill>
                  <a:srgbClr val="558ED5"/>
                </a:solidFill>
              </a:rPr>
              <a:t>/Android Apps</a:t>
            </a:r>
          </a:p>
          <a:p>
            <a:pPr lvl="1"/>
            <a:r>
              <a:rPr lang="en-US" b="1" dirty="0">
                <a:solidFill>
                  <a:srgbClr val="558ED5"/>
                </a:solidFill>
              </a:rPr>
              <a:t>Facebook Login</a:t>
            </a:r>
          </a:p>
          <a:p>
            <a:pPr lvl="1"/>
            <a:r>
              <a:rPr lang="en-US" b="1" dirty="0">
                <a:solidFill>
                  <a:srgbClr val="558ED5"/>
                </a:solidFill>
              </a:rPr>
              <a:t>Facebook Open Graph API</a:t>
            </a:r>
          </a:p>
          <a:p>
            <a:pPr lvl="1"/>
            <a:r>
              <a:rPr lang="en-US" b="1" dirty="0">
                <a:solidFill>
                  <a:srgbClr val="558ED5"/>
                </a:solidFill>
              </a:rPr>
              <a:t>Facebook Graph </a:t>
            </a:r>
            <a:r>
              <a:rPr lang="en-US" b="1" dirty="0" smtClean="0">
                <a:solidFill>
                  <a:srgbClr val="558ED5"/>
                </a:solidFill>
              </a:rPr>
              <a:t>API</a:t>
            </a:r>
            <a:endParaRPr lang="en-US" b="1" dirty="0">
              <a:solidFill>
                <a:srgbClr val="558ED5"/>
              </a:solidFill>
            </a:endParaRPr>
          </a:p>
          <a:p>
            <a:endParaRPr lang="en-US" b="1" dirty="0" smtClean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63" y="4589184"/>
            <a:ext cx="8855394" cy="16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8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636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3068" y="6463931"/>
            <a:ext cx="5817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https://developers.facebook.com/docs/plugins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751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4F81BD"/>
                </a:solidFill>
              </a:rPr>
              <a:t>Facebook for Mobile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1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Facebook Like Button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462" y="2196388"/>
            <a:ext cx="6060349" cy="19812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5705" y="4411626"/>
            <a:ext cx="73686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Let </a:t>
            </a:r>
            <a:r>
              <a:rPr lang="en-US" sz="3200" dirty="0"/>
              <a:t>people share pages and content from your site back to their Facebook profile with one click, so all their friends can read them.</a:t>
            </a:r>
          </a:p>
        </p:txBody>
      </p:sp>
      <p:sp>
        <p:nvSpPr>
          <p:cNvPr id="7" name="Rectangle 6"/>
          <p:cNvSpPr/>
          <p:nvPr/>
        </p:nvSpPr>
        <p:spPr>
          <a:xfrm>
            <a:off x="2001946" y="6463931"/>
            <a:ext cx="5817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https://developers.facebook.com/docs/plugins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134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67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62814" y="6421591"/>
            <a:ext cx="6018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https://developers.facebook.com/docs/plugins/like-button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2171208" y="6079400"/>
            <a:ext cx="846635" cy="398269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7924" y="0"/>
            <a:ext cx="8088153" cy="76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Facebook Like Button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8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015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62814" y="6421591"/>
            <a:ext cx="6018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https://developers.facebook.com/docs/plugins/like-button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7924" y="0"/>
            <a:ext cx="8088153" cy="76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Facebook Like Button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7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0744" y="1123947"/>
            <a:ext cx="7990663" cy="3046988"/>
          </a:xfrm>
          <a:prstGeom prst="rect">
            <a:avLst/>
          </a:prstGeom>
          <a:solidFill>
            <a:srgbClr val="FDEADA"/>
          </a:solidFill>
          <a:ln>
            <a:solidFill>
              <a:srgbClr val="E46C0A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&lt;div id="</a:t>
            </a:r>
            <a:r>
              <a:rPr lang="en-US" sz="2400" dirty="0" err="1"/>
              <a:t>fb</a:t>
            </a:r>
            <a:r>
              <a:rPr lang="en-US" sz="2400" dirty="0"/>
              <a:t>-root"&gt;&lt;/div&gt;</a:t>
            </a:r>
          </a:p>
          <a:p>
            <a:r>
              <a:rPr lang="en-US" sz="2400" dirty="0"/>
              <a:t>&lt;script&gt;(function(d, s, id) {</a:t>
            </a:r>
          </a:p>
          <a:p>
            <a:r>
              <a:rPr lang="en-US" sz="2400" dirty="0"/>
              <a:t>  </a:t>
            </a:r>
            <a:r>
              <a:rPr lang="en-US" sz="2400" dirty="0" err="1"/>
              <a:t>var</a:t>
            </a:r>
            <a:r>
              <a:rPr lang="en-US" sz="2400" dirty="0"/>
              <a:t> </a:t>
            </a:r>
            <a:r>
              <a:rPr lang="en-US" sz="2400" dirty="0" err="1"/>
              <a:t>js</a:t>
            </a:r>
            <a:r>
              <a:rPr lang="en-US" sz="2400" dirty="0"/>
              <a:t>, </a:t>
            </a:r>
            <a:r>
              <a:rPr lang="en-US" sz="2400" dirty="0" err="1"/>
              <a:t>fjs</a:t>
            </a:r>
            <a:r>
              <a:rPr lang="en-US" sz="2400" dirty="0"/>
              <a:t> = </a:t>
            </a:r>
            <a:r>
              <a:rPr lang="en-US" sz="2400" dirty="0" err="1"/>
              <a:t>d.getElementsByTagName</a:t>
            </a:r>
            <a:r>
              <a:rPr lang="en-US" sz="2400" dirty="0"/>
              <a:t>(s)[0];</a:t>
            </a:r>
          </a:p>
          <a:p>
            <a:r>
              <a:rPr lang="en-US" sz="2400" dirty="0"/>
              <a:t>  if (</a:t>
            </a:r>
            <a:r>
              <a:rPr lang="en-US" sz="2400" dirty="0" err="1"/>
              <a:t>d.getElementById</a:t>
            </a:r>
            <a:r>
              <a:rPr lang="en-US" sz="2400" dirty="0"/>
              <a:t>(id)) return;</a:t>
            </a:r>
          </a:p>
          <a:p>
            <a:r>
              <a:rPr lang="en-US" sz="2400" dirty="0"/>
              <a:t>  </a:t>
            </a:r>
            <a:r>
              <a:rPr lang="en-US" sz="2400" dirty="0" err="1"/>
              <a:t>js</a:t>
            </a:r>
            <a:r>
              <a:rPr lang="en-US" sz="2400" dirty="0"/>
              <a:t> = </a:t>
            </a:r>
            <a:r>
              <a:rPr lang="en-US" sz="2400" dirty="0" err="1"/>
              <a:t>d.createElement</a:t>
            </a:r>
            <a:r>
              <a:rPr lang="en-US" sz="2400" dirty="0"/>
              <a:t>(s); </a:t>
            </a:r>
            <a:r>
              <a:rPr lang="en-US" sz="2400" dirty="0" err="1"/>
              <a:t>js.id</a:t>
            </a:r>
            <a:r>
              <a:rPr lang="en-US" sz="2400" dirty="0"/>
              <a:t> = id;</a:t>
            </a:r>
          </a:p>
          <a:p>
            <a:r>
              <a:rPr lang="en-US" sz="2400" dirty="0"/>
              <a:t>  </a:t>
            </a:r>
            <a:r>
              <a:rPr lang="en-US" sz="2400" dirty="0" err="1"/>
              <a:t>js.src</a:t>
            </a:r>
            <a:r>
              <a:rPr lang="en-US" sz="2400" dirty="0"/>
              <a:t> = "//</a:t>
            </a:r>
            <a:r>
              <a:rPr lang="en-US" sz="2400" dirty="0" err="1"/>
              <a:t>connect.facebook.net</a:t>
            </a:r>
            <a:r>
              <a:rPr lang="en-US" sz="2400" dirty="0"/>
              <a:t>/</a:t>
            </a:r>
            <a:r>
              <a:rPr lang="en-US" sz="2400" dirty="0" err="1"/>
              <a:t>en_US</a:t>
            </a:r>
            <a:r>
              <a:rPr lang="en-US" sz="2400" dirty="0"/>
              <a:t>/</a:t>
            </a:r>
            <a:r>
              <a:rPr lang="en-US" sz="2400" dirty="0" err="1"/>
              <a:t>all.js#xfbml</a:t>
            </a:r>
            <a:r>
              <a:rPr lang="en-US" sz="2400" dirty="0"/>
              <a:t>=1";</a:t>
            </a:r>
          </a:p>
          <a:p>
            <a:r>
              <a:rPr lang="en-US" sz="2400" dirty="0"/>
              <a:t>  </a:t>
            </a:r>
            <a:r>
              <a:rPr lang="en-US" sz="2400" dirty="0" err="1"/>
              <a:t>fjs.parentNode.insertBefore</a:t>
            </a:r>
            <a:r>
              <a:rPr lang="en-US" sz="2400" dirty="0"/>
              <a:t>(</a:t>
            </a:r>
            <a:r>
              <a:rPr lang="en-US" sz="2400" dirty="0" err="1"/>
              <a:t>js</a:t>
            </a:r>
            <a:r>
              <a:rPr lang="en-US" sz="2400" dirty="0"/>
              <a:t>, </a:t>
            </a:r>
            <a:r>
              <a:rPr lang="en-US" sz="2400" dirty="0" err="1"/>
              <a:t>fjs</a:t>
            </a:r>
            <a:r>
              <a:rPr lang="en-US" sz="2400" dirty="0"/>
              <a:t>);</a:t>
            </a:r>
          </a:p>
          <a:p>
            <a:r>
              <a:rPr lang="en-US" sz="2400" dirty="0"/>
              <a:t>}(document, 'script', '</a:t>
            </a:r>
            <a:r>
              <a:rPr lang="en-US" sz="2400" dirty="0" err="1"/>
              <a:t>facebook-jssdk</a:t>
            </a:r>
            <a:r>
              <a:rPr lang="en-US" sz="2400" dirty="0"/>
              <a:t>'));&lt;/script&gt;</a:t>
            </a:r>
          </a:p>
        </p:txBody>
      </p:sp>
      <p:sp>
        <p:nvSpPr>
          <p:cNvPr id="8" name="Rectangle 7"/>
          <p:cNvSpPr/>
          <p:nvPr/>
        </p:nvSpPr>
        <p:spPr>
          <a:xfrm>
            <a:off x="540744" y="4859713"/>
            <a:ext cx="7990663" cy="923330"/>
          </a:xfrm>
          <a:prstGeom prst="rect">
            <a:avLst/>
          </a:prstGeom>
          <a:solidFill>
            <a:srgbClr val="FDEADA"/>
          </a:solidFill>
          <a:ln>
            <a:solidFill>
              <a:srgbClr val="E46C0A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&lt;div class="</a:t>
            </a:r>
            <a:r>
              <a:rPr lang="en-US" dirty="0" err="1"/>
              <a:t>fb</a:t>
            </a:r>
            <a:r>
              <a:rPr lang="en-US" dirty="0"/>
              <a:t>-like" data-</a:t>
            </a:r>
            <a:r>
              <a:rPr lang="en-US" dirty="0" err="1"/>
              <a:t>href</a:t>
            </a:r>
            <a:r>
              <a:rPr lang="en-US" dirty="0"/>
              <a:t>="https://</a:t>
            </a:r>
            <a:r>
              <a:rPr lang="en-US" dirty="0" err="1"/>
              <a:t>developers.facebook.com</a:t>
            </a:r>
            <a:r>
              <a:rPr lang="en-US" dirty="0"/>
              <a:t>/docs/plugins/" data-layout="standard" data-action="like" data-show-faces="true" data-share="true"&gt;&lt;/div&gt;</a:t>
            </a:r>
          </a:p>
        </p:txBody>
      </p:sp>
      <p:sp>
        <p:nvSpPr>
          <p:cNvPr id="9" name="Rectangle 8"/>
          <p:cNvSpPr/>
          <p:nvPr/>
        </p:nvSpPr>
        <p:spPr>
          <a:xfrm>
            <a:off x="1562814" y="6421591"/>
            <a:ext cx="6018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https://developers.facebook.com/docs/plugins/like-button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7181" y="0"/>
            <a:ext cx="8088153" cy="76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Facebook Like Button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7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635"/>
            <a:ext cx="9144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1600" y="6451667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https://developers.facebook.com/docs/plugins/share-button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7924" y="0"/>
            <a:ext cx="8088153" cy="76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Facebook Share Button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9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71600" y="6451667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https://developers.facebook.com/docs/plugins/share-button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670"/>
            <a:ext cx="9144000" cy="571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7924" y="0"/>
            <a:ext cx="8088153" cy="76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Facebook Share Button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61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4818"/>
            <a:ext cx="8229600" cy="96748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Facebook Open Graph API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67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68588" y="6477670"/>
            <a:ext cx="560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https://developers.facebook.com/docs/opengraph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262197" y="2488245"/>
            <a:ext cx="1772457" cy="761537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8" y="1"/>
            <a:ext cx="532528" cy="5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729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Open Graph Overview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29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9296" y="6494919"/>
            <a:ext cx="6245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https://developers.facebook.com/docs/opengraph/overview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262197" y="2430512"/>
            <a:ext cx="1772457" cy="245783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8" y="1"/>
            <a:ext cx="532528" cy="5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333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998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Getting Started with Open </a:t>
            </a:r>
            <a:r>
              <a:rPr lang="en-US" b="1" dirty="0" smtClean="0">
                <a:solidFill>
                  <a:srgbClr val="4F81BD"/>
                </a:solidFill>
              </a:rPr>
              <a:t>Graph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98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4305" y="6488668"/>
            <a:ext cx="6535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https://developers.facebook.com/docs/opengraph/getting-started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262197" y="2703612"/>
            <a:ext cx="1772457" cy="245783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8" y="1"/>
            <a:ext cx="532528" cy="5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03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916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04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Facebook Developers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3840" y="645753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64726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85407" y="0"/>
            <a:ext cx="537318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4F81BD"/>
                </a:solidFill>
              </a:rPr>
              <a:t>Step 1: Create a Facebook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45" y="871456"/>
            <a:ext cx="7389537" cy="279521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45" y="3798293"/>
            <a:ext cx="7388974" cy="255107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304305" y="6488668"/>
            <a:ext cx="6535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https://developers.facebook.com/docs/opengraph/getting-started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8" y="1"/>
            <a:ext cx="532528" cy="5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120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61073" y="21859"/>
            <a:ext cx="402185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4F81BD"/>
                </a:solidFill>
              </a:rPr>
              <a:t>Step 2: Set Up the </a:t>
            </a:r>
            <a:r>
              <a:rPr lang="en-US" sz="3200" b="1" dirty="0" smtClean="0">
                <a:solidFill>
                  <a:srgbClr val="4F81BD"/>
                </a:solidFill>
              </a:rPr>
              <a:t>App</a:t>
            </a:r>
            <a:endParaRPr lang="en-US" sz="3200" b="1" dirty="0">
              <a:solidFill>
                <a:srgbClr val="4F81BD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040" y="723691"/>
            <a:ext cx="6063921" cy="58017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04305" y="6488668"/>
            <a:ext cx="6535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https://developers.facebook.com/docs/opengraph/getting-started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441063" y="0"/>
            <a:ext cx="702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1/3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8" y="1"/>
            <a:ext cx="532528" cy="5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35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61073" y="21859"/>
            <a:ext cx="402185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4F81BD"/>
                </a:solidFill>
              </a:rPr>
              <a:t>Step 2: Set Up the App</a:t>
            </a:r>
          </a:p>
        </p:txBody>
      </p:sp>
      <p:sp>
        <p:nvSpPr>
          <p:cNvPr id="7" name="Rectangle 6"/>
          <p:cNvSpPr/>
          <p:nvPr/>
        </p:nvSpPr>
        <p:spPr>
          <a:xfrm>
            <a:off x="1304305" y="6488668"/>
            <a:ext cx="6535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https://developers.facebook.com/docs/opengraph/getting-started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223" y="697892"/>
            <a:ext cx="4465555" cy="1895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223" y="2662157"/>
            <a:ext cx="4465555" cy="3944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41063" y="0"/>
            <a:ext cx="702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2/3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8" y="1"/>
            <a:ext cx="532528" cy="5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075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92" y="702220"/>
            <a:ext cx="7592061" cy="56059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61073" y="21859"/>
            <a:ext cx="402185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4F81BD"/>
                </a:solidFill>
              </a:rPr>
              <a:t>Step 2: Set Up the App</a:t>
            </a:r>
          </a:p>
        </p:txBody>
      </p:sp>
      <p:sp>
        <p:nvSpPr>
          <p:cNvPr id="7" name="Rectangle 6"/>
          <p:cNvSpPr/>
          <p:nvPr/>
        </p:nvSpPr>
        <p:spPr>
          <a:xfrm>
            <a:off x="1304305" y="6488668"/>
            <a:ext cx="6535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https://developers.facebook.com/docs/opengraph/getting-started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8441063" y="0"/>
            <a:ext cx="702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3/3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8" y="1"/>
            <a:ext cx="532528" cy="5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489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80009" y="89972"/>
            <a:ext cx="398398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4F81BD"/>
                </a:solidFill>
              </a:rPr>
              <a:t>Step 3: Publish a Story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54" y="998653"/>
            <a:ext cx="8318500" cy="2184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44" y="3422650"/>
            <a:ext cx="8369300" cy="2857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304305" y="6488668"/>
            <a:ext cx="6535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https://developers.facebook.com/docs/opengraph/getting-started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8" y="1"/>
            <a:ext cx="532528" cy="5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692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80009" y="89972"/>
            <a:ext cx="398398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4F81BD"/>
                </a:solidFill>
              </a:rPr>
              <a:t>Step 3: Publish a Story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304305" y="6488668"/>
            <a:ext cx="6535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https://developers.facebook.com/docs/opengraph/getting-started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65" y="1461038"/>
            <a:ext cx="8088240" cy="4290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8" y="1"/>
            <a:ext cx="532528" cy="5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818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21176" y="49007"/>
            <a:ext cx="690164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4F81BD"/>
                </a:solidFill>
              </a:rPr>
              <a:t>Step 4: Submit Your Actions For Review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195" y="850901"/>
            <a:ext cx="5663177" cy="3190848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195" y="4184810"/>
            <a:ext cx="5663177" cy="1654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062" y="5839582"/>
            <a:ext cx="1905000" cy="444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04305" y="6488668"/>
            <a:ext cx="6535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https://developers.facebook.com/docs/opengraph/getting-started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8" y="1"/>
            <a:ext cx="532528" cy="5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393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82"/>
            <a:ext cx="8229600" cy="86023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Open Graph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61584" y="6421591"/>
            <a:ext cx="5820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http://www.youtube.com/watch?v=</a:t>
            </a:r>
            <a:r>
              <a:rPr lang="en-US" dirty="0" smtClean="0">
                <a:hlinkClick r:id="rId2"/>
              </a:rPr>
              <a:t>rZMajQAowKs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70" y="966076"/>
            <a:ext cx="6927743" cy="5421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8" y="1"/>
            <a:ext cx="532528" cy="5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52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Facebook Open Graph API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Facebook API to share information</a:t>
            </a:r>
          </a:p>
          <a:p>
            <a:pPr lvl="1"/>
            <a:r>
              <a:rPr lang="en-US" dirty="0" smtClean="0"/>
              <a:t>From your app</a:t>
            </a:r>
          </a:p>
          <a:p>
            <a:pPr lvl="1"/>
            <a:r>
              <a:rPr lang="en-US" dirty="0" smtClean="0"/>
              <a:t>To Facebook</a:t>
            </a:r>
          </a:p>
          <a:p>
            <a:r>
              <a:rPr lang="en-US" dirty="0" smtClean="0"/>
              <a:t>Ex</a:t>
            </a:r>
          </a:p>
          <a:p>
            <a:pPr lvl="1"/>
            <a:r>
              <a:rPr lang="en-US" dirty="0" err="1" smtClean="0"/>
              <a:t>Pinterest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15331" y="6534298"/>
            <a:ext cx="6773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https://www.youtube.com/watch?v=M24gqVJbrN8&amp;list=</a:t>
            </a:r>
            <a:r>
              <a:rPr lang="en-US" sz="1200" dirty="0" smtClean="0">
                <a:hlinkClick r:id="rId2"/>
              </a:rPr>
              <a:t>PL8D1E905D80087F6F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8" y="1"/>
            <a:ext cx="532528" cy="5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5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912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Facebook </a:t>
            </a:r>
            <a:r>
              <a:rPr lang="en-US" b="1" dirty="0" smtClean="0">
                <a:solidFill>
                  <a:srgbClr val="4F81BD"/>
                </a:solidFill>
              </a:rPr>
              <a:t>APIs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947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89275" y="2198394"/>
            <a:ext cx="1147058" cy="245783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102930" y="3183722"/>
            <a:ext cx="1133402" cy="245783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59453" y="2020875"/>
            <a:ext cx="1775201" cy="2225693"/>
          </a:xfrm>
          <a:prstGeom prst="roundRect">
            <a:avLst>
              <a:gd name="adj" fmla="val 4437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02930" y="6481265"/>
            <a:ext cx="56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https://developers.facebook.com/docs/reference/apis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2863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Facebook Graph API v2.x and the 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new Facebook Login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0900"/>
            <a:ext cx="9144000" cy="26049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63840" y="645753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79458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363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Facebook </a:t>
            </a:r>
            <a:r>
              <a:rPr lang="en-US" b="1" dirty="0" smtClean="0">
                <a:solidFill>
                  <a:srgbClr val="4F81BD"/>
                </a:solidFill>
              </a:rPr>
              <a:t>Graph API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635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5999" y="6466443"/>
            <a:ext cx="5169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https://developers.facebook.com/docs/graph-api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259453" y="2648984"/>
            <a:ext cx="1775201" cy="204818"/>
          </a:xfrm>
          <a:prstGeom prst="roundRect">
            <a:avLst>
              <a:gd name="adj" fmla="val 4437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815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82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2308" y="6488668"/>
            <a:ext cx="6139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https://developers.facebook.com/docs/graph-api/quickstart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3635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4F81BD"/>
                </a:solidFill>
              </a:rPr>
              <a:t>Quickstart</a:t>
            </a:r>
            <a:r>
              <a:rPr lang="en-US" b="1" dirty="0" smtClean="0">
                <a:solidFill>
                  <a:srgbClr val="4F81BD"/>
                </a:solidFill>
              </a:rPr>
              <a:t> for Graph API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59453" y="2689949"/>
            <a:ext cx="1775201" cy="204818"/>
          </a:xfrm>
          <a:prstGeom prst="roundRect">
            <a:avLst>
              <a:gd name="adj" fmla="val 4437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788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336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Getting Started with the Graph API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88" y="663361"/>
            <a:ext cx="7242193" cy="5719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39783" y="6466443"/>
            <a:ext cx="56477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http://www.youtube.com/watch?v=</a:t>
            </a:r>
            <a:r>
              <a:rPr lang="en-US" dirty="0" smtClean="0">
                <a:hlinkClick r:id="rId3"/>
              </a:rPr>
              <a:t>WteK95AppF4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929600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635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2308" y="6488668"/>
            <a:ext cx="6139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https://developers.facebook.com/docs/graph-api/quickstart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363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How the Graph API is structured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3817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729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Load the Graph API Explorer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29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2308" y="6488668"/>
            <a:ext cx="6139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https://developers.facebook.com/docs/graph-api/quickstart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74109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67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Facebook Graph API Explorer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327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82244" y="6466443"/>
            <a:ext cx="55795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https://developers.facebook.com/tools/</a:t>
            </a:r>
            <a:r>
              <a:rPr lang="en-US" dirty="0" smtClean="0">
                <a:hlinkClick r:id="rId3"/>
              </a:rPr>
              <a:t>explorer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075705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Facebook Graph API Explorer /me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325"/>
            <a:ext cx="9144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8020" y="6441020"/>
            <a:ext cx="7701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https://developers.facebook.com/tools/explorer?method=GET&amp;path=</a:t>
            </a:r>
            <a:r>
              <a:rPr lang="en-US" dirty="0" smtClean="0">
                <a:hlinkClick r:id="rId3"/>
              </a:rPr>
              <a:t>me</a:t>
            </a:r>
            <a:endParaRPr lang="en-US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7851857" y="2853813"/>
            <a:ext cx="679550" cy="245783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160776" y="2241558"/>
            <a:ext cx="1254107" cy="245783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197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05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36844" y="1900199"/>
            <a:ext cx="1417973" cy="245783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88020" y="6441020"/>
            <a:ext cx="7701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https://developers.facebook.com/tools/explorer?method=GET&amp;path=</a:t>
            </a:r>
            <a:r>
              <a:rPr lang="en-US" dirty="0" smtClean="0">
                <a:hlinkClick r:id="rId3"/>
              </a:rPr>
              <a:t>me</a:t>
            </a:r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4F81BD"/>
                </a:solidFill>
              </a:rPr>
              <a:t>Facebook Graph API Explorer /me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233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36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36844" y="1927509"/>
            <a:ext cx="1417973" cy="245783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683804" y="5015638"/>
            <a:ext cx="1217521" cy="245783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88020" y="6441020"/>
            <a:ext cx="7701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https://developers.facebook.com/tools/explorer?method=GET&amp;path=</a:t>
            </a:r>
            <a:r>
              <a:rPr lang="en-US" dirty="0" smtClean="0">
                <a:hlinkClick r:id="rId3"/>
              </a:rPr>
              <a:t>me</a:t>
            </a:r>
            <a:endParaRPr lang="en-US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Facebook Graph API Explorer /me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54817" y="3270055"/>
            <a:ext cx="1338230" cy="245783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697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015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673145" y="6177268"/>
            <a:ext cx="457200" cy="245782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88020" y="6441020"/>
            <a:ext cx="7701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https://developers.facebook.com/tools/explorer?method=GET&amp;path=</a:t>
            </a:r>
            <a:r>
              <a:rPr lang="en-US" dirty="0" smtClean="0">
                <a:hlinkClick r:id="rId3"/>
              </a:rPr>
              <a:t>me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Facebook Graph API Explorer /me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06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016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Facebook Platform Upgrade (v2.x)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916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08787" y="6505779"/>
            <a:ext cx="5660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https://developers.facebook.com/docs/apps/upgrading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28282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015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8020" y="6441020"/>
            <a:ext cx="7701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https://developers.facebook.com/tools/explorer?method=GET&amp;path=</a:t>
            </a:r>
            <a:r>
              <a:rPr lang="en-US" dirty="0" smtClean="0">
                <a:hlinkClick r:id="rId3"/>
              </a:rPr>
              <a:t>me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Facebook Graph API Explorer /me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2212038"/>
            <a:ext cx="5004962" cy="245782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879167" y="2856002"/>
            <a:ext cx="652239" cy="245782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94622" y="2856002"/>
            <a:ext cx="652239" cy="245782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476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29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8020" y="6441020"/>
            <a:ext cx="7701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https://developers.facebook.com/tools/explorer?method=GET&amp;path=</a:t>
            </a:r>
            <a:r>
              <a:rPr lang="en-US" dirty="0" smtClean="0">
                <a:hlinkClick r:id="rId3"/>
              </a:rPr>
              <a:t>me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Facebook Graph API Explorer /me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2089143"/>
            <a:ext cx="5004962" cy="245782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879167" y="2733107"/>
            <a:ext cx="652239" cy="245782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094622" y="2733107"/>
            <a:ext cx="652239" cy="245782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696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 descr="Fullscreen_2013_12_27_上午06_52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064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6426" y="6495578"/>
            <a:ext cx="8165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https://developers.facebook.com/tools/explorer?method=GET&amp;path=me%</a:t>
            </a:r>
            <a:r>
              <a:rPr lang="en-US" dirty="0" smtClean="0">
                <a:hlinkClick r:id="rId3"/>
              </a:rPr>
              <a:t>2Ffriends</a:t>
            </a: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Facebook Graph API Explorer /me/friends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065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196" y="2149100"/>
            <a:ext cx="6577460" cy="423584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507" y="1417637"/>
            <a:ext cx="2795010" cy="67142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56912" y="2553398"/>
            <a:ext cx="1747892" cy="355022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896440" y="3907399"/>
            <a:ext cx="1747892" cy="355022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770916" y="5857804"/>
            <a:ext cx="1747892" cy="476924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14698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Facebook Graph API Explorer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Publish actions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787196" y="1417636"/>
            <a:ext cx="2920763" cy="671428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145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187"/>
            <a:ext cx="9144000" cy="571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-1"/>
            <a:ext cx="8229600" cy="1146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Facebook Graph API Explorer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Post Message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3545" y="2935732"/>
            <a:ext cx="8229600" cy="846580"/>
          </a:xfrm>
          <a:prstGeom prst="roundRect">
            <a:avLst>
              <a:gd name="adj" fmla="val 9494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924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498600"/>
            <a:ext cx="9055100" cy="38481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-1"/>
            <a:ext cx="8229600" cy="1146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Facebook Graph API Explorer </a:t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Post Message</a:t>
            </a:r>
            <a:endParaRPr lang="en-US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999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965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4F81BD"/>
                </a:solidFill>
              </a:rPr>
              <a:t>http://</a:t>
            </a:r>
            <a:r>
              <a:rPr lang="en-US" sz="3600" b="1" dirty="0" err="1">
                <a:solidFill>
                  <a:srgbClr val="4F81BD"/>
                </a:solidFill>
              </a:rPr>
              <a:t>graph.facebook.com</a:t>
            </a:r>
            <a:r>
              <a:rPr lang="en-US" sz="3600" b="1" dirty="0">
                <a:solidFill>
                  <a:srgbClr val="4F81BD"/>
                </a:solidFill>
              </a:rPr>
              <a:t>/4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33" y="1421363"/>
            <a:ext cx="6086949" cy="38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968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8609" y="1321419"/>
            <a:ext cx="7549637" cy="50167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{</a:t>
            </a:r>
          </a:p>
          <a:p>
            <a:r>
              <a:rPr lang="en-US" sz="3200" dirty="0"/>
              <a:t>   "id": "4",</a:t>
            </a:r>
          </a:p>
          <a:p>
            <a:r>
              <a:rPr lang="en-US" sz="3200" dirty="0"/>
              <a:t>   "</a:t>
            </a:r>
            <a:r>
              <a:rPr lang="en-US" sz="3200" dirty="0" err="1"/>
              <a:t>first_name</a:t>
            </a:r>
            <a:r>
              <a:rPr lang="en-US" sz="3200" dirty="0"/>
              <a:t>": "Mark",</a:t>
            </a:r>
          </a:p>
          <a:p>
            <a:r>
              <a:rPr lang="en-US" sz="3200" dirty="0"/>
              <a:t>   "gender": "male",</a:t>
            </a:r>
          </a:p>
          <a:p>
            <a:r>
              <a:rPr lang="en-US" sz="3200" dirty="0"/>
              <a:t>   "</a:t>
            </a:r>
            <a:r>
              <a:rPr lang="en-US" sz="3200" dirty="0" err="1"/>
              <a:t>last_name</a:t>
            </a:r>
            <a:r>
              <a:rPr lang="en-US" sz="3200" dirty="0"/>
              <a:t>": "</a:t>
            </a:r>
            <a:r>
              <a:rPr lang="en-US" sz="3200" dirty="0" err="1"/>
              <a:t>Zuckerberg</a:t>
            </a:r>
            <a:r>
              <a:rPr lang="en-US" sz="3200" dirty="0"/>
              <a:t>",</a:t>
            </a:r>
          </a:p>
          <a:p>
            <a:r>
              <a:rPr lang="en-US" sz="3200" dirty="0"/>
              <a:t>   "link": "https://</a:t>
            </a:r>
            <a:r>
              <a:rPr lang="en-US" sz="3200" dirty="0" err="1"/>
              <a:t>www.facebook.com</a:t>
            </a:r>
            <a:r>
              <a:rPr lang="en-US" sz="3200" dirty="0"/>
              <a:t>/</a:t>
            </a:r>
            <a:r>
              <a:rPr lang="en-US" sz="3200" dirty="0" err="1"/>
              <a:t>zuck</a:t>
            </a:r>
            <a:r>
              <a:rPr lang="en-US" sz="3200" dirty="0"/>
              <a:t>",</a:t>
            </a:r>
          </a:p>
          <a:p>
            <a:r>
              <a:rPr lang="en-US" sz="3200" dirty="0"/>
              <a:t>   "locale": "</a:t>
            </a:r>
            <a:r>
              <a:rPr lang="en-US" sz="3200" dirty="0" err="1"/>
              <a:t>en_US</a:t>
            </a:r>
            <a:r>
              <a:rPr lang="en-US" sz="3200" dirty="0"/>
              <a:t>",</a:t>
            </a:r>
          </a:p>
          <a:p>
            <a:r>
              <a:rPr lang="en-US" sz="3200" dirty="0"/>
              <a:t>   "name": "Mark </a:t>
            </a:r>
            <a:r>
              <a:rPr lang="en-US" sz="3200" dirty="0" err="1"/>
              <a:t>Zuckerberg</a:t>
            </a:r>
            <a:r>
              <a:rPr lang="en-US" sz="3200" dirty="0"/>
              <a:t>",</a:t>
            </a:r>
          </a:p>
          <a:p>
            <a:r>
              <a:rPr lang="en-US" sz="3200" dirty="0"/>
              <a:t>   "username": "</a:t>
            </a:r>
            <a:r>
              <a:rPr lang="en-US" sz="3200" dirty="0" err="1"/>
              <a:t>zuck</a:t>
            </a:r>
            <a:r>
              <a:rPr lang="en-US" sz="3200" dirty="0"/>
              <a:t>"</a:t>
            </a:r>
          </a:p>
          <a:p>
            <a:r>
              <a:rPr lang="en-US" sz="3200" dirty="0"/>
              <a:t>}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9654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rgbClr val="4F81BD"/>
                </a:solidFill>
              </a:rPr>
              <a:t>Facebook API (JSON)</a:t>
            </a:r>
            <a:br>
              <a:rPr lang="en-US" sz="4900" b="1" dirty="0" smtClean="0">
                <a:solidFill>
                  <a:srgbClr val="4F81BD"/>
                </a:solidFill>
              </a:rPr>
            </a:br>
            <a:r>
              <a:rPr lang="en-US" sz="3600" b="1" dirty="0" smtClean="0">
                <a:solidFill>
                  <a:srgbClr val="4F81BD"/>
                </a:solidFill>
              </a:rPr>
              <a:t>http</a:t>
            </a:r>
            <a:r>
              <a:rPr lang="en-US" sz="3600" b="1" dirty="0">
                <a:solidFill>
                  <a:srgbClr val="4F81BD"/>
                </a:solidFill>
              </a:rPr>
              <a:t>://</a:t>
            </a:r>
            <a:r>
              <a:rPr lang="en-US" sz="3600" b="1" dirty="0" err="1">
                <a:solidFill>
                  <a:srgbClr val="4F81BD"/>
                </a:solidFill>
              </a:rPr>
              <a:t>graph.facebook.com</a:t>
            </a:r>
            <a:r>
              <a:rPr lang="en-US" sz="3600" b="1" dirty="0">
                <a:solidFill>
                  <a:srgbClr val="4F81BD"/>
                </a:solidFill>
              </a:rPr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8079901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486" y="274638"/>
            <a:ext cx="8712148" cy="85869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4F81BD"/>
                </a:solidFill>
              </a:rPr>
              <a:t>http://</a:t>
            </a:r>
            <a:r>
              <a:rPr lang="en-US" sz="3600" b="1" dirty="0" err="1">
                <a:solidFill>
                  <a:srgbClr val="4F81BD"/>
                </a:solidFill>
              </a:rPr>
              <a:t>graph.facebook.com</a:t>
            </a:r>
            <a:r>
              <a:rPr lang="en-US" sz="3600" b="1" dirty="0">
                <a:solidFill>
                  <a:srgbClr val="4F81BD"/>
                </a:solidFill>
              </a:rPr>
              <a:t>/</a:t>
            </a:r>
            <a:r>
              <a:rPr lang="en-US" sz="3600" b="1" dirty="0" err="1">
                <a:solidFill>
                  <a:srgbClr val="4F81BD"/>
                </a:solidFill>
              </a:rPr>
              <a:t>minyuhday</a:t>
            </a:r>
            <a:endParaRPr lang="en-US" sz="3600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461" y="1788126"/>
            <a:ext cx="6260497" cy="352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337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JavaScript vs. JSON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JSON</a:t>
            </a:r>
          </a:p>
          <a:p>
            <a:pPr lvl="1"/>
            <a:r>
              <a:rPr lang="en-US" dirty="0" smtClean="0"/>
              <a:t>JavaScript Object Notation</a:t>
            </a:r>
          </a:p>
          <a:p>
            <a:pPr lvl="2"/>
            <a:r>
              <a:rPr lang="en-US" dirty="0" smtClean="0"/>
              <a:t>Format for sharing data</a:t>
            </a:r>
          </a:p>
          <a:p>
            <a:pPr lvl="2"/>
            <a:r>
              <a:rPr lang="en-US" dirty="0" smtClean="0"/>
              <a:t>Derived from JavaScript</a:t>
            </a:r>
          </a:p>
          <a:p>
            <a:pPr lvl="2"/>
            <a:r>
              <a:rPr lang="en-US" dirty="0" smtClean="0"/>
              <a:t>Language independent</a:t>
            </a:r>
          </a:p>
          <a:p>
            <a:pPr lvl="2"/>
            <a:r>
              <a:rPr lang="en-US" dirty="0" smtClean="0"/>
              <a:t>An alternative to XML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85460" y="6627332"/>
            <a:ext cx="6773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https://www.youtube.com/watch?v=40aKlrL-</a:t>
            </a:r>
            <a:r>
              <a:rPr lang="en-US" sz="1200" dirty="0" smtClean="0">
                <a:hlinkClick r:id="rId2"/>
              </a:rPr>
              <a:t>2V8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1286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04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Facebook Developers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044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63840" y="645753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435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404"/>
            <a:ext cx="8229600" cy="83557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JSON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6385"/>
            <a:ext cx="8229600" cy="546987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Easy to read</a:t>
            </a:r>
          </a:p>
          <a:p>
            <a:pPr lvl="1"/>
            <a:r>
              <a:rPr lang="en-US" dirty="0" smtClean="0"/>
              <a:t>Easy to write</a:t>
            </a:r>
          </a:p>
          <a:p>
            <a:pPr lvl="1"/>
            <a:r>
              <a:rPr lang="en-US" dirty="0" smtClean="0"/>
              <a:t>Easy to Parse</a:t>
            </a:r>
          </a:p>
          <a:p>
            <a:pPr marL="914400" lvl="2" indent="0">
              <a:buNone/>
            </a:pP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Var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 info =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JSON.parse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(data);</a:t>
            </a:r>
          </a:p>
          <a:p>
            <a:pPr marL="914400" lvl="2" indent="0">
              <a:buNone/>
            </a:pP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Info.name</a:t>
            </a:r>
            <a:endParaRPr lang="en-US" dirty="0" smtClean="0">
              <a:solidFill>
                <a:schemeClr val="accent3">
                  <a:lumMod val="75000"/>
                </a:schemeClr>
              </a:solidFill>
              <a:latin typeface="Courier"/>
              <a:cs typeface="Courier"/>
            </a:endParaRPr>
          </a:p>
          <a:p>
            <a:pPr marL="914400" lvl="2" indent="0">
              <a:buNone/>
            </a:pP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Info.position</a:t>
            </a:r>
            <a:endParaRPr lang="en-US" dirty="0" smtClean="0">
              <a:solidFill>
                <a:schemeClr val="accent3">
                  <a:lumMod val="75000"/>
                </a:schemeClr>
              </a:solidFill>
              <a:latin typeface="Courier"/>
              <a:cs typeface="Courier"/>
            </a:endParaRPr>
          </a:p>
          <a:p>
            <a:pPr marL="914400" lvl="2" indent="0">
              <a:buNone/>
            </a:pP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Info.courses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[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i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Courier"/>
                <a:cs typeface="Courier"/>
              </a:rPr>
              <a:t>]</a:t>
            </a:r>
          </a:p>
          <a:p>
            <a:pPr lvl="1"/>
            <a:r>
              <a:rPr lang="en-US" dirty="0" smtClean="0"/>
              <a:t>Learner than XML</a:t>
            </a:r>
          </a:p>
          <a:p>
            <a:pPr lvl="1"/>
            <a:r>
              <a:rPr lang="en-US" dirty="0" smtClean="0"/>
              <a:t>Growing support in APIs (i.e., Facebook, Twitter)</a:t>
            </a:r>
          </a:p>
          <a:p>
            <a:pPr lvl="1"/>
            <a:r>
              <a:rPr lang="en-US" dirty="0" smtClean="0"/>
              <a:t>Natural format for JavaScript</a:t>
            </a:r>
          </a:p>
          <a:p>
            <a:pPr lvl="1"/>
            <a:r>
              <a:rPr lang="en-US" dirty="0" smtClean="0"/>
              <a:t>Implementation in many languages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85460" y="6627332"/>
            <a:ext cx="6773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https://www.youtube.com/watch?v=40aKlrL-</a:t>
            </a:r>
            <a:r>
              <a:rPr lang="en-US" sz="1200" dirty="0" smtClean="0">
                <a:hlinkClick r:id="rId2"/>
              </a:rPr>
              <a:t>2V8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9988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201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JSON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1903" y="1010437"/>
            <a:ext cx="6588989" cy="43967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{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“name”	:	“Min-</a:t>
            </a:r>
            <a:r>
              <a:rPr lang="en-US" sz="2400" dirty="0" err="1" smtClean="0"/>
              <a:t>Yuh</a:t>
            </a:r>
            <a:r>
              <a:rPr lang="en-US" sz="2400" dirty="0" smtClean="0"/>
              <a:t> Day”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“position”	:	“Assistant Professor”</a:t>
            </a:r>
          </a:p>
          <a:p>
            <a:pPr marL="0" indent="0">
              <a:buNone/>
            </a:pPr>
            <a:r>
              <a:rPr lang="en-US" sz="2400" dirty="0" smtClean="0"/>
              <a:t>	“courses”	:	[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“Social Media Apps Programming”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“Social Media Marketing”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“Data Mining”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]</a:t>
            </a:r>
          </a:p>
          <a:p>
            <a:pPr marL="0" indent="0">
              <a:buNone/>
            </a:pPr>
            <a:r>
              <a:rPr lang="en-US" sz="2400" dirty="0" smtClean="0"/>
              <a:t>}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34833" y="5212830"/>
            <a:ext cx="4572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rgbClr val="77933C"/>
                </a:solidFill>
                <a:latin typeface="Courier"/>
                <a:cs typeface="Courier"/>
              </a:rPr>
              <a:t>var</a:t>
            </a:r>
            <a:r>
              <a:rPr lang="en-US" dirty="0" smtClean="0">
                <a:solidFill>
                  <a:srgbClr val="77933C"/>
                </a:solidFill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77933C"/>
                </a:solidFill>
                <a:latin typeface="Courier"/>
                <a:cs typeface="Courier"/>
              </a:rPr>
              <a:t>info = </a:t>
            </a:r>
            <a:r>
              <a:rPr lang="en-US" dirty="0" err="1">
                <a:solidFill>
                  <a:srgbClr val="77933C"/>
                </a:solidFill>
                <a:latin typeface="Courier"/>
                <a:cs typeface="Courier"/>
              </a:rPr>
              <a:t>JSON.parse</a:t>
            </a:r>
            <a:r>
              <a:rPr lang="en-US" dirty="0">
                <a:solidFill>
                  <a:srgbClr val="77933C"/>
                </a:solidFill>
                <a:latin typeface="Courier"/>
                <a:cs typeface="Courier"/>
              </a:rPr>
              <a:t>(data);</a:t>
            </a:r>
          </a:p>
          <a:p>
            <a:r>
              <a:rPr lang="en-US" dirty="0" err="1" smtClean="0">
                <a:solidFill>
                  <a:srgbClr val="77933C"/>
                </a:solidFill>
                <a:latin typeface="Courier"/>
                <a:cs typeface="Courier"/>
              </a:rPr>
              <a:t>info.name</a:t>
            </a:r>
            <a:endParaRPr lang="en-US" dirty="0">
              <a:solidFill>
                <a:srgbClr val="77933C"/>
              </a:solidFill>
              <a:latin typeface="Courier"/>
              <a:cs typeface="Courier"/>
            </a:endParaRPr>
          </a:p>
          <a:p>
            <a:r>
              <a:rPr lang="en-US" dirty="0" err="1" smtClean="0">
                <a:solidFill>
                  <a:srgbClr val="77933C"/>
                </a:solidFill>
                <a:latin typeface="Courier"/>
                <a:cs typeface="Courier"/>
              </a:rPr>
              <a:t>info.position</a:t>
            </a:r>
            <a:endParaRPr lang="en-US" dirty="0">
              <a:solidFill>
                <a:srgbClr val="77933C"/>
              </a:solidFill>
              <a:latin typeface="Courier"/>
              <a:cs typeface="Courier"/>
            </a:endParaRPr>
          </a:p>
          <a:p>
            <a:r>
              <a:rPr lang="en-US" dirty="0" err="1" smtClean="0">
                <a:solidFill>
                  <a:srgbClr val="77933C"/>
                </a:solidFill>
                <a:latin typeface="Courier"/>
                <a:cs typeface="Courier"/>
              </a:rPr>
              <a:t>info.courses</a:t>
            </a:r>
            <a:r>
              <a:rPr lang="en-US" dirty="0">
                <a:solidFill>
                  <a:srgbClr val="77933C"/>
                </a:solidFill>
                <a:latin typeface="Courier"/>
                <a:cs typeface="Courier"/>
              </a:rPr>
              <a:t>[</a:t>
            </a:r>
            <a:r>
              <a:rPr lang="en-US" dirty="0" err="1">
                <a:solidFill>
                  <a:srgbClr val="77933C"/>
                </a:solidFill>
                <a:latin typeface="Courier"/>
                <a:cs typeface="Courier"/>
              </a:rPr>
              <a:t>i</a:t>
            </a:r>
            <a:r>
              <a:rPr lang="en-US" dirty="0">
                <a:solidFill>
                  <a:srgbClr val="77933C"/>
                </a:solidFill>
                <a:latin typeface="Courier"/>
                <a:cs typeface="Courier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5460" y="6627332"/>
            <a:ext cx="6773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https://www.youtube.com/watch?v=40aKlrL-</a:t>
            </a:r>
            <a:r>
              <a:rPr lang="en-US" sz="1200" dirty="0" smtClean="0">
                <a:hlinkClick r:id="rId2"/>
              </a:rPr>
              <a:t>2V8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6236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9672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Summary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2918"/>
            <a:ext cx="8229600" cy="536333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58ED5"/>
                </a:solidFill>
              </a:rPr>
              <a:t>Facebook API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Facebook JavaScript SDK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Integrate </a:t>
            </a:r>
            <a:r>
              <a:rPr lang="en-US" b="1" dirty="0">
                <a:solidFill>
                  <a:srgbClr val="558ED5"/>
                </a:solidFill>
              </a:rPr>
              <a:t>Facebook with </a:t>
            </a:r>
            <a:r>
              <a:rPr lang="en-US" b="1" dirty="0" err="1">
                <a:solidFill>
                  <a:srgbClr val="558ED5"/>
                </a:solidFill>
              </a:rPr>
              <a:t>iOS</a:t>
            </a:r>
            <a:r>
              <a:rPr lang="en-US" b="1" dirty="0">
                <a:solidFill>
                  <a:srgbClr val="558ED5"/>
                </a:solidFill>
              </a:rPr>
              <a:t>/Android </a:t>
            </a:r>
            <a:r>
              <a:rPr lang="en-US" b="1" dirty="0" smtClean="0">
                <a:solidFill>
                  <a:srgbClr val="558ED5"/>
                </a:solidFill>
              </a:rPr>
              <a:t>Apps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Facebook Login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Facebook Open Graph API</a:t>
            </a:r>
          </a:p>
          <a:p>
            <a:pPr lvl="1"/>
            <a:r>
              <a:rPr lang="en-US" b="1" dirty="0" smtClean="0">
                <a:solidFill>
                  <a:srgbClr val="558ED5"/>
                </a:solidFill>
              </a:rPr>
              <a:t>Facebook Graph API</a:t>
            </a:r>
          </a:p>
          <a:p>
            <a:endParaRPr lang="en-US" b="1" dirty="0">
              <a:solidFill>
                <a:srgbClr val="558ED5"/>
              </a:solidFill>
            </a:endParaRPr>
          </a:p>
          <a:p>
            <a:endParaRPr lang="en-US" b="1" dirty="0" smtClean="0">
              <a:solidFill>
                <a:srgbClr val="558ED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63" y="4589184"/>
            <a:ext cx="8855394" cy="16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8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799"/>
            <a:ext cx="8229600" cy="8780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References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34873"/>
            <a:ext cx="8381895" cy="557138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Facebook Developers, </a:t>
            </a:r>
            <a:r>
              <a:rPr lang="en-US" sz="2400" dirty="0">
                <a:hlinkClick r:id="rId2"/>
              </a:rPr>
              <a:t>https://developers.facebook.com/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34737</TotalTime>
  <Words>2389</Words>
  <Application>Microsoft Macintosh PowerPoint</Application>
  <PresentationFormat>On-screen Show (4:3)</PresentationFormat>
  <Paragraphs>425</Paragraphs>
  <Slides>93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Office Theme</vt:lpstr>
      <vt:lpstr>Social Media Apps Programming</vt:lpstr>
      <vt:lpstr>Course Schedule (1/3)</vt:lpstr>
      <vt:lpstr>Course Schedule (2/3)</vt:lpstr>
      <vt:lpstr>Course Schedule (3/3)</vt:lpstr>
      <vt:lpstr>Outline</vt:lpstr>
      <vt:lpstr>Facebook Developers</vt:lpstr>
      <vt:lpstr>Facebook Graph API v2.x and the  new Facebook Login</vt:lpstr>
      <vt:lpstr>Facebook Platform Upgrade (v2.x)</vt:lpstr>
      <vt:lpstr>Facebook Developers</vt:lpstr>
      <vt:lpstr>Integrate Facebook with  your native iOS apps</vt:lpstr>
      <vt:lpstr>Facebook SDK for iOS</vt:lpstr>
      <vt:lpstr>Integrate Facebook with  your native Android apps.</vt:lpstr>
      <vt:lpstr>PowerPoint Presentation</vt:lpstr>
      <vt:lpstr>Integrate Facebook with  your Web Apps</vt:lpstr>
      <vt:lpstr>Facebook for Web Developers</vt:lpstr>
      <vt:lpstr>Facebook for Web Developers</vt:lpstr>
      <vt:lpstr>PowerPoint Presentation</vt:lpstr>
      <vt:lpstr>Facebook for Web Developers</vt:lpstr>
      <vt:lpstr>Adding social features with Plugins</vt:lpstr>
      <vt:lpstr>The new Facebook Login</vt:lpstr>
      <vt:lpstr>The new Facebook Login (April 30, 2015)</vt:lpstr>
      <vt:lpstr>Facebook Login</vt:lpstr>
      <vt:lpstr>Facebook Login for JavaScript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Demo: Facebook Apps Create New App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Facebook Login appID</vt:lpstr>
      <vt:lpstr>PowerPoint Presentation</vt:lpstr>
      <vt:lpstr>PowerPoint Presentation</vt:lpstr>
      <vt:lpstr>Test Facebook Login on jsbin.com</vt:lpstr>
      <vt:lpstr>Test Facbook Login on jsbin.com</vt:lpstr>
      <vt:lpstr>Facebook SDK for JavaScript</vt:lpstr>
      <vt:lpstr>Facebook SDK for JavaScript</vt:lpstr>
      <vt:lpstr>Facebook SDK for JavaScript</vt:lpstr>
      <vt:lpstr>PowerPoint Presentation</vt:lpstr>
      <vt:lpstr>PowerPoint Presentation</vt:lpstr>
      <vt:lpstr>Facebook for Mobile</vt:lpstr>
      <vt:lpstr>PowerPoint Presentation</vt:lpstr>
      <vt:lpstr>PowerPoint Presentation</vt:lpstr>
      <vt:lpstr>Facebook Like Button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Facebook Open Graph API</vt:lpstr>
      <vt:lpstr>Open Graph Overview</vt:lpstr>
      <vt:lpstr>Getting Started with Open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Graph</vt:lpstr>
      <vt:lpstr>Facebook Open Graph API</vt:lpstr>
      <vt:lpstr>Facebook APIs</vt:lpstr>
      <vt:lpstr>Facebook Graph API</vt:lpstr>
      <vt:lpstr>Quickstart for Graph API</vt:lpstr>
      <vt:lpstr>Getting Started with the Graph API</vt:lpstr>
      <vt:lpstr>How the Graph API is structured</vt:lpstr>
      <vt:lpstr>Load the Graph API Explorer</vt:lpstr>
      <vt:lpstr>Facebook Graph API Explorer</vt:lpstr>
      <vt:lpstr>Facebook Graph API Explorer /me</vt:lpstr>
      <vt:lpstr>PowerPoint Presentation</vt:lpstr>
      <vt:lpstr>Facebook Graph API Explorer /me</vt:lpstr>
      <vt:lpstr>Facebook Graph API Explorer /me</vt:lpstr>
      <vt:lpstr>Facebook Graph API Explorer /me</vt:lpstr>
      <vt:lpstr>Facebook Graph API Explorer /me</vt:lpstr>
      <vt:lpstr>PowerPoint Presentation</vt:lpstr>
      <vt:lpstr>Facebook Graph API Explorer  Publish actions</vt:lpstr>
      <vt:lpstr>PowerPoint Presentation</vt:lpstr>
      <vt:lpstr>PowerPoint Presentation</vt:lpstr>
      <vt:lpstr>http://graph.facebook.com/4</vt:lpstr>
      <vt:lpstr>Facebook API (JSON) http://graph.facebook.com/4</vt:lpstr>
      <vt:lpstr>http://graph.facebook.com/minyuhday</vt:lpstr>
      <vt:lpstr>JavaScript vs. JSON</vt:lpstr>
      <vt:lpstr>JSON</vt:lpstr>
      <vt:lpstr>JSON</vt:lpstr>
      <vt:lpstr>Summary</vt:lpstr>
      <vt:lpstr>References</vt:lpstr>
    </vt:vector>
  </TitlesOfParts>
  <Company>TKU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Apps Programming</dc:title>
  <dc:creator>MY DAY</dc:creator>
  <cp:lastModifiedBy>MY DAY</cp:lastModifiedBy>
  <cp:revision>237</cp:revision>
  <dcterms:created xsi:type="dcterms:W3CDTF">2013-09-24T21:30:58Z</dcterms:created>
  <dcterms:modified xsi:type="dcterms:W3CDTF">2014-12-22T23:18:26Z</dcterms:modified>
</cp:coreProperties>
</file>