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13" r:id="rId3"/>
    <p:sldId id="314" r:id="rId4"/>
    <p:sldId id="315" r:id="rId5"/>
    <p:sldId id="481" r:id="rId6"/>
    <p:sldId id="478" r:id="rId7"/>
    <p:sldId id="482" r:id="rId8"/>
    <p:sldId id="508" r:id="rId9"/>
    <p:sldId id="510" r:id="rId10"/>
    <p:sldId id="537" r:id="rId11"/>
    <p:sldId id="484" r:id="rId12"/>
    <p:sldId id="485" r:id="rId13"/>
    <p:sldId id="483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33" r:id="rId33"/>
    <p:sldId id="564" r:id="rId34"/>
    <p:sldId id="565" r:id="rId35"/>
    <p:sldId id="566" r:id="rId36"/>
    <p:sldId id="567" r:id="rId37"/>
    <p:sldId id="568" r:id="rId38"/>
    <p:sldId id="562" r:id="rId39"/>
    <p:sldId id="555" r:id="rId40"/>
    <p:sldId id="557" r:id="rId41"/>
    <p:sldId id="558" r:id="rId42"/>
    <p:sldId id="559" r:id="rId43"/>
    <p:sldId id="560" r:id="rId44"/>
    <p:sldId id="561" r:id="rId45"/>
    <p:sldId id="523" r:id="rId46"/>
    <p:sldId id="538" r:id="rId47"/>
    <p:sldId id="539" r:id="rId48"/>
    <p:sldId id="524" r:id="rId49"/>
    <p:sldId id="525" r:id="rId50"/>
    <p:sldId id="530" r:id="rId51"/>
    <p:sldId id="516" r:id="rId52"/>
    <p:sldId id="512" r:id="rId53"/>
    <p:sldId id="513" r:id="rId54"/>
    <p:sldId id="514" r:id="rId55"/>
    <p:sldId id="515" r:id="rId56"/>
    <p:sldId id="526" r:id="rId57"/>
    <p:sldId id="527" r:id="rId58"/>
    <p:sldId id="528" r:id="rId59"/>
    <p:sldId id="529" r:id="rId60"/>
    <p:sldId id="531" r:id="rId61"/>
    <p:sldId id="540" r:id="rId62"/>
    <p:sldId id="563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4" autoAdjust="0"/>
    <p:restoredTop sz="94188" autoAdjust="0"/>
  </p:normalViewPr>
  <p:slideViewPr>
    <p:cSldViewPr snapToGrid="0" snapToObjects="1">
      <p:cViewPr varScale="1">
        <p:scale>
          <a:sx n="83" d="100"/>
          <a:sy n="83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28C4-A54A-1940-AEED-15EAB8C3363A}" type="datetimeFigureOut">
              <a:rPr lang="en-US" smtClean="0"/>
              <a:t>14/12/3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DD7A-EE99-204B-A96C-DECC67F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3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2C95E-49E4-9C4F-B7FE-E4B64BFF9BDF}" type="datetimeFigureOut">
              <a:rPr lang="en-US" smtClean="0"/>
              <a:t>14/12/3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08DA-075C-8B48-8B18-EEE506531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Relationship Id="rId3" Type="http://schemas.openxmlformats.org/officeDocument/2006/relationships/hyperlink" Target="http://www.youtube.com/watch?v=QJp6hmASstQ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Relationship Id="rId3" Type="http://schemas.openxmlformats.org/officeDocument/2006/relationships/hyperlink" Target="http://www.youtube.com/watch?v=fQazhzcC-r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</a:t>
            </a:r>
            <a:r>
              <a:rPr lang="en-US" dirty="0" smtClean="0"/>
              <a:t>App Engine Architecture and Services, </a:t>
            </a:r>
            <a:r>
              <a:rPr lang="en-US" dirty="0" smtClean="0">
                <a:hlinkClick r:id="rId3"/>
              </a:rPr>
              <a:t>http://www.youtube.com/watch?v=QJp6hmASstQ</a:t>
            </a:r>
            <a:endParaRPr lang="en-US" dirty="0" smtClean="0"/>
          </a:p>
          <a:p>
            <a:r>
              <a:rPr lang="en-US" dirty="0" err="1" smtClean="0"/>
              <a:t>GoogleDevelopers</a:t>
            </a:r>
            <a:endParaRPr lang="en-US" dirty="0" smtClean="0"/>
          </a:p>
          <a:p>
            <a:r>
              <a:rPr lang="en-US" dirty="0" smtClean="0"/>
              <a:t>Published on Feb 5, 2013</a:t>
            </a:r>
          </a:p>
          <a:p>
            <a:endParaRPr lang="en-US" dirty="0" smtClean="0"/>
          </a:p>
          <a:p>
            <a:r>
              <a:rPr lang="en-US" dirty="0" smtClean="0"/>
              <a:t>This lesson introduces how App Engine solves the needs of a real-time earthquake monitor in Japan, in a robust scalable way that handles peak request throughput during earthquakes without needing to keep server resources up and running all the time.</a:t>
            </a:r>
          </a:p>
          <a:p>
            <a:endParaRPr lang="en-US" dirty="0" smtClean="0"/>
          </a:p>
          <a:p>
            <a:r>
              <a:rPr lang="en-US" dirty="0" smtClean="0"/>
              <a:t>Learn how to configure your App Engine applications to best take advantage of the underlying Google infrastructure, including edge caching and load balancing, to optimize response speed and minimize cost.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Datastore</a:t>
            </a:r>
            <a:r>
              <a:rPr lang="en-US" dirty="0" smtClean="0"/>
              <a:t> Introduction, </a:t>
            </a:r>
            <a:r>
              <a:rPr lang="en-US" dirty="0" smtClean="0">
                <a:hlinkClick r:id="rId3"/>
              </a:rPr>
              <a:t>http://www.youtube.com/watch?v=fQazhzcC-rg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GoogleDevelopers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Published on Feb 5, 2013</a:t>
            </a:r>
          </a:p>
          <a:p>
            <a:r>
              <a:rPr lang="en-US" dirty="0" err="1" smtClean="0"/>
              <a:t>Datastore</a:t>
            </a:r>
            <a:r>
              <a:rPr lang="en-US" dirty="0" smtClean="0"/>
              <a:t> service in App Engine is the core component of the platform and an essential part of learning App Engine technologies. In this lesson we will cover topics including "What is </a:t>
            </a:r>
            <a:r>
              <a:rPr lang="en-US" dirty="0" err="1" smtClean="0"/>
              <a:t>Datastore</a:t>
            </a:r>
            <a:r>
              <a:rPr lang="en-US" dirty="0" smtClean="0"/>
              <a:t>?", "</a:t>
            </a:r>
            <a:r>
              <a:rPr lang="en-US" dirty="0" err="1" smtClean="0"/>
              <a:t>Datastore</a:t>
            </a:r>
            <a:r>
              <a:rPr lang="en-US" dirty="0" smtClean="0"/>
              <a:t> Internals" and "</a:t>
            </a:r>
            <a:r>
              <a:rPr lang="en-US" dirty="0" err="1" smtClean="0"/>
              <a:t>Datastore</a:t>
            </a:r>
            <a:r>
              <a:rPr lang="en-US" dirty="0" smtClean="0"/>
              <a:t> Basic Operation". We will be looking at basic concepts including the difference between a Relational Database and </a:t>
            </a:r>
            <a:r>
              <a:rPr lang="en-US" dirty="0" err="1" smtClean="0"/>
              <a:t>Datastore</a:t>
            </a:r>
            <a:r>
              <a:rPr lang="en-US" dirty="0" smtClean="0"/>
              <a:t>, scalability, reliability and performance characteristics of </a:t>
            </a:r>
            <a:r>
              <a:rPr lang="en-US" dirty="0" err="1" smtClean="0"/>
              <a:t>Datastore</a:t>
            </a:r>
            <a:r>
              <a:rPr lang="en-US" dirty="0" smtClean="0"/>
              <a:t>. We will also dive deeper into the underlying technology, Google </a:t>
            </a:r>
            <a:r>
              <a:rPr lang="en-US" dirty="0" err="1" smtClean="0"/>
              <a:t>Bigtable</a:t>
            </a:r>
            <a:r>
              <a:rPr lang="en-US" dirty="0" smtClean="0"/>
              <a:t>. As basic operations, we will learn </a:t>
            </a:r>
            <a:r>
              <a:rPr lang="en-US" dirty="0" err="1" smtClean="0"/>
              <a:t>Datastore</a:t>
            </a:r>
            <a:r>
              <a:rPr lang="en-US" dirty="0" smtClean="0"/>
              <a:t> concepts like Entity, Property and Key as well as </a:t>
            </a:r>
            <a:r>
              <a:rPr lang="en-US" dirty="0" err="1" smtClean="0"/>
              <a:t>Datastore</a:t>
            </a:r>
            <a:r>
              <a:rPr lang="en-US" dirty="0" smtClean="0"/>
              <a:t> APIs.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915-F944-1347-B34B-D686BE927996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8C4-518A-0848-A862-84BD9FA7F82B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1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DC32-9558-B54A-AFDC-82A69DAF80FB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88D0-51D0-8F4E-A6F5-14ECB1623D37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F47D-E5E3-774E-8269-F6D1833CC049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0109-EB37-4E4D-84DD-FA18163594E6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7C4-945E-3446-9758-24BB529E6FA3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281-F7B5-9447-890C-A5F320970236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BC9B-9F21-9B4C-8DAC-8986F293BCE8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4B8-D8F9-084B-B263-A0134B617292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F12-B6A4-BF4A-B718-E58253843C03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29" y="64800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A85D-3A07-6244-B7A4-99E28DC81968}" type="datetime1">
              <a:rPr lang="zh-TW" altLang="en-US" smtClean="0"/>
              <a:t>14/12/3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0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407" y="6606257"/>
            <a:ext cx="574622" cy="22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u.edu.tw/" TargetMode="External"/><Relationship Id="rId4" Type="http://schemas.openxmlformats.org/officeDocument/2006/relationships/hyperlink" Target="http://mail.tku.edu.tw/myday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m.tku.edu.tw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why-google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cloud.googl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cloud.google.com/customer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s://cloud.google.com/customer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s://cloud.google.com/product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s://cloud.google.com/product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cloud.google.com/product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s://cloud.google.com/product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cloud.google.com/product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s://cloud.google.com/solution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s://cloud.google.com/solutions/mobil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https://cloud.google.com/solutions/mobil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s://cloud.google.com/developers/articles/mobile-application-solution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developers/articles/mobile-application-solution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developers/articles/mobile-application-solutions/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developers/articles/mobile-application-solution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appengine/docs/java/datastor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s://cloud.google.com/developers/articles/mobile-application-solution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appengine/do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appengine/docs/whatisgoogleappengin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hyperlink" Target="https://cloud.google.com/appengine/docs/whatisgoogleappengin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cloud.google.com/appengi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cloud.google.com/appengi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cloud.google.com/datastore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cloud.google.com/datastore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endpoints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s://cloud.google.com/endpoin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appengine/docs/java/endpoints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hyperlink" Target="http://www.youtube.com/watch?v=v5u_Owtbfe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hyperlink" Target="http://www.youtube.com/watch?v=6_oO9Gwf_do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ZNb1NOPTp8" TargetMode="External"/><Relationship Id="rId3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Jp6hmASstQ" TargetMode="External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hyperlink" Target="http://www.youtube.com/watch?v=fQazhzcC-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QazhzcC-r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docs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docs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docs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sole.developers.google.com/start/appengine" TargetMode="External"/><Relationship Id="rId3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cloud.google.com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appengine/" TargetMode="External"/><Relationship Id="rId4" Type="http://schemas.openxmlformats.org/officeDocument/2006/relationships/hyperlink" Target="https://cloud.google.com/datastore/" TargetMode="External"/><Relationship Id="rId5" Type="http://schemas.openxmlformats.org/officeDocument/2006/relationships/hyperlink" Target="https://cloud.google.com/endpoin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products/" TargetMode="Externa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cloud.google.com/products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773"/>
            <a:ext cx="7772400" cy="887992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Social Media Apps Programming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365" y="4335342"/>
            <a:ext cx="7247555" cy="2190002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</a:rPr>
              <a:t>Min-</a:t>
            </a:r>
            <a:r>
              <a:rPr lang="en-US" sz="5100" dirty="0" err="1" smtClean="0">
                <a:solidFill>
                  <a:schemeClr val="accent1">
                    <a:lumMod val="75000"/>
                  </a:schemeClr>
                </a:solidFill>
              </a:rPr>
              <a:t>Yuh</a:t>
            </a:r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</a:rPr>
              <a:t> Day, Ph.D.</a:t>
            </a:r>
          </a:p>
          <a:p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</a:rPr>
              <a:t>Assistant Professor</a:t>
            </a:r>
          </a:p>
          <a:p>
            <a:r>
              <a:rPr lang="en-US" sz="5100" dirty="0" smtClean="0">
                <a:hlinkClick r:id="rId2"/>
              </a:rPr>
              <a:t>Department of Information Management</a:t>
            </a:r>
            <a:endParaRPr lang="en-US" sz="5100" dirty="0" smtClean="0"/>
          </a:p>
          <a:p>
            <a:r>
              <a:rPr lang="en-US" sz="5100" dirty="0" err="1" smtClean="0">
                <a:hlinkClick r:id="rId3"/>
              </a:rPr>
              <a:t>Tamkang</a:t>
            </a:r>
            <a:r>
              <a:rPr lang="en-US" sz="5100" dirty="0" smtClean="0">
                <a:hlinkClick r:id="rId3"/>
              </a:rPr>
              <a:t> University</a:t>
            </a:r>
            <a:endParaRPr lang="en-US" sz="5100" dirty="0" smtClean="0"/>
          </a:p>
          <a:p>
            <a:endParaRPr lang="en-US" sz="2600" dirty="0" smtClean="0">
              <a:hlinkClick r:id="rId4"/>
            </a:endParaRPr>
          </a:p>
          <a:p>
            <a:r>
              <a:rPr lang="en-US" sz="2600" dirty="0" smtClean="0">
                <a:hlinkClick r:id="rId4"/>
              </a:rPr>
              <a:t>http://mail.tku.edu.tw/myday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5082" y="1454209"/>
            <a:ext cx="8665699" cy="1660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Google Cloud Platform</a:t>
            </a:r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6" cstate="print"/>
          <a:srcRect l="10527" t="1544" r="10527" b="25148"/>
          <a:stretch>
            <a:fillRect/>
          </a:stretch>
        </p:blipFill>
        <p:spPr bwMode="auto">
          <a:xfrm>
            <a:off x="2112146" y="4335342"/>
            <a:ext cx="712845" cy="882570"/>
          </a:xfrm>
          <a:prstGeom prst="rect">
            <a:avLst/>
          </a:prstGeom>
          <a:noFill/>
        </p:spPr>
      </p:pic>
      <p:sp>
        <p:nvSpPr>
          <p:cNvPr id="11" name="副標題 2"/>
          <p:cNvSpPr txBox="1">
            <a:spLocks/>
          </p:cNvSpPr>
          <p:nvPr/>
        </p:nvSpPr>
        <p:spPr>
          <a:xfrm>
            <a:off x="2195736" y="6597352"/>
            <a:ext cx="4752528" cy="2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2014-12-03</a:t>
            </a:r>
          </a:p>
        </p:txBody>
      </p:sp>
      <p:sp>
        <p:nvSpPr>
          <p:cNvPr id="13" name="副標題 2"/>
          <p:cNvSpPr txBox="1">
            <a:spLocks/>
          </p:cNvSpPr>
          <p:nvPr/>
        </p:nvSpPr>
        <p:spPr>
          <a:xfrm>
            <a:off x="2195736" y="3224647"/>
            <a:ext cx="4752528" cy="1009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914400">
              <a:defRPr/>
            </a:pP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1031SMAP10</a:t>
            </a: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  <a:p>
            <a:pPr algn="ctr" defTabSz="914400">
              <a:defRPr/>
            </a:pP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TLMXM1A</a:t>
            </a:r>
            <a:r>
              <a:rPr lang="zh-TW" altLang="en-US" sz="1400" dirty="0" smtClean="0">
                <a:solidFill>
                  <a:schemeClr val="tx1">
                    <a:tint val="75000"/>
                  </a:schemeClr>
                </a:solidFill>
              </a:rPr>
              <a:t> (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8687) </a:t>
            </a: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(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M2143</a:t>
            </a: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)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(Fall 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2014)</a:t>
            </a: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  <a:p>
            <a:pPr lvl="0" algn="ctr" defTabSz="914400">
              <a:defRPr/>
            </a:pP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(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MIS MBA) (2 Credits, Elective) 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[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Full English Course]</a:t>
            </a:r>
          </a:p>
          <a:p>
            <a:pPr lvl="0" algn="ctr" defTabSz="914400">
              <a:defRPr/>
            </a:pP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Thu 8,9 (15:10-17:00) V201</a:t>
            </a:r>
            <a:endParaRPr lang="es-ES_tradnl" altLang="zh-TW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ctr" defTabSz="914400">
              <a:defRPr/>
            </a:pP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6" descr="qrcode.myda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88" y="5672576"/>
            <a:ext cx="1185424" cy="11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588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553" y="6581001"/>
            <a:ext cx="3122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://cloud.google.com/why-google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19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Why 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9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417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819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Why 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2449" y="6584620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4"/>
              </a:rPr>
              <a:t>://cloud.google.com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04"/>
            <a:ext cx="8229600" cy="6887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Customers of 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832"/>
            <a:ext cx="9144000" cy="5851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3865" y="6513385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://cloud.google.com/customers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6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351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Angry Birds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51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3865" y="6513385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://cloud.google.com/customers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29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Compute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20" y="853485"/>
            <a:ext cx="8686800" cy="5766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4673" y="6601042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://cloud.google.com/products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3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10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Storage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018"/>
            <a:ext cx="9144000" cy="5759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4673" y="6601042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://cloud.google.com/products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2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4F81BD"/>
                </a:solidFill>
              </a:rPr>
              <a:t>BigQuery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739" y="1600200"/>
            <a:ext cx="7956062" cy="4525963"/>
          </a:xfrm>
        </p:spPr>
        <p:txBody>
          <a:bodyPr/>
          <a:lstStyle/>
          <a:p>
            <a:r>
              <a:rPr lang="en-US" dirty="0"/>
              <a:t>Analyze Big Data in the cloud with </a:t>
            </a:r>
            <a:r>
              <a:rPr lang="en-US" dirty="0" err="1"/>
              <a:t>BigQuery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/>
              <a:t>fast, SQL-like queries against multi-terabyte datasets in seconds. </a:t>
            </a:r>
            <a:endParaRPr lang="en-US" dirty="0" smtClean="0"/>
          </a:p>
          <a:p>
            <a:r>
              <a:rPr lang="en-US" dirty="0" smtClean="0"/>
              <a:t>Scalable </a:t>
            </a:r>
            <a:r>
              <a:rPr lang="en-US" dirty="0"/>
              <a:t>and easy to use, </a:t>
            </a:r>
            <a:r>
              <a:rPr lang="en-US" dirty="0" err="1"/>
              <a:t>BigQuery</a:t>
            </a:r>
            <a:r>
              <a:rPr lang="en-US" dirty="0"/>
              <a:t> gives you real-time insights about your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8" y="170024"/>
            <a:ext cx="1574800" cy="1430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4673" y="6601042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://cloud.google.com/products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5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Services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8" y="711600"/>
            <a:ext cx="7047773" cy="5894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4673" y="6601042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://cloud.google.com/products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6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Prediction </a:t>
            </a:r>
            <a:r>
              <a:rPr lang="en-US" b="1" dirty="0" smtClean="0">
                <a:solidFill>
                  <a:srgbClr val="4F81BD"/>
                </a:solidFill>
              </a:rPr>
              <a:t>API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Google’s machine learning algorithms to analyze data and predict future outcomes using a familiar </a:t>
            </a:r>
            <a:r>
              <a:rPr lang="en-US" dirty="0" err="1"/>
              <a:t>RESTful</a:t>
            </a:r>
            <a:r>
              <a:rPr lang="en-US" dirty="0"/>
              <a:t> interface.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39" y="274638"/>
            <a:ext cx="1270000" cy="1130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4673" y="6601042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://cloud.google.com/products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3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07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Google Cloud Platform Solutions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778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8261" y="6564133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BFBFBF"/>
                </a:solidFill>
              </a:rPr>
              <a:t>Source: 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BFBFBF"/>
                </a:solidFill>
                <a:hlinkClick r:id="rId3"/>
              </a:rPr>
              <a:t>://cloud.google.com/solutions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/</a:t>
            </a:r>
            <a:endParaRPr lang="en-US" sz="1200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5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Course Schedule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(1/3)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7" y="952448"/>
            <a:ext cx="8482486" cy="5653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Week    Date    Subject/Topics</a:t>
            </a:r>
          </a:p>
          <a:p>
            <a:r>
              <a:rPr lang="en-US" sz="2400" dirty="0"/>
              <a:t>1    2014/09/17    Course Orientation and Introduction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Social </a:t>
            </a:r>
            <a:r>
              <a:rPr lang="en-US" sz="2400" dirty="0"/>
              <a:t>Media and Mobile Apps Programming</a:t>
            </a:r>
          </a:p>
          <a:p>
            <a:r>
              <a:rPr lang="en-US" sz="2400" dirty="0"/>
              <a:t>2    2014/09/24    Introduction to Android / iOS Apps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Programming</a:t>
            </a:r>
            <a:endParaRPr lang="en-US" sz="2400" dirty="0"/>
          </a:p>
          <a:p>
            <a:r>
              <a:rPr lang="en-US" sz="2400" dirty="0"/>
              <a:t>3    2014/10/01    Developing Android Native Apps with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Java </a:t>
            </a:r>
            <a:r>
              <a:rPr lang="en-US" sz="2400" dirty="0"/>
              <a:t>(Eclipse) (MIT App Inventor)</a:t>
            </a:r>
          </a:p>
          <a:p>
            <a:r>
              <a:rPr lang="en-US" sz="2400" dirty="0"/>
              <a:t>4    2014/10/08    Developing iPhone / iPad Native Apps with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Swift </a:t>
            </a:r>
            <a:r>
              <a:rPr lang="en-US" sz="2400" dirty="0"/>
              <a:t>/ Objective-C (</a:t>
            </a:r>
            <a:r>
              <a:rPr lang="en-US" sz="2400" dirty="0" err="1"/>
              <a:t>XCode</a:t>
            </a:r>
            <a:r>
              <a:rPr lang="en-US" sz="2400" dirty="0"/>
              <a:t>)</a:t>
            </a:r>
          </a:p>
          <a:p>
            <a:r>
              <a:rPr lang="en-US" sz="2400" dirty="0"/>
              <a:t>5    2014/10/15    Mobile Apps </a:t>
            </a:r>
            <a:r>
              <a:rPr lang="en-US" sz="2400" dirty="0" smtClean="0"/>
              <a:t>Using </a:t>
            </a:r>
            <a:r>
              <a:rPr lang="en-US" sz="2400" dirty="0"/>
              <a:t>HTML5/CSS3/JavaScript</a:t>
            </a:r>
          </a:p>
          <a:p>
            <a:r>
              <a:rPr lang="en-US" sz="2400" dirty="0"/>
              <a:t>6    2014/10/22    jQuery Mobile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9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1" y="-8172"/>
            <a:ext cx="8706556" cy="89553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4F81BD"/>
                </a:solidFill>
              </a:rPr>
              <a:t>Mobile App with Google </a:t>
            </a:r>
            <a:r>
              <a:rPr lang="en-US" sz="4000" b="1" dirty="0">
                <a:solidFill>
                  <a:srgbClr val="4F81BD"/>
                </a:solidFill>
              </a:rPr>
              <a:t>Cloud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365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4604" y="6566820"/>
            <a:ext cx="3454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BFBFBF"/>
                </a:solidFill>
              </a:rPr>
              <a:t>Source: 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BFBFBF"/>
                </a:solidFill>
                <a:hlinkClick r:id="rId3"/>
              </a:rPr>
              <a:t>://cloud.google.com/solutions/mobile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/</a:t>
            </a:r>
            <a:endParaRPr lang="en-US" sz="1200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57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4604" y="6566820"/>
            <a:ext cx="3454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BFBFBF"/>
                </a:solidFill>
              </a:rPr>
              <a:t>Source: 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BFBFBF"/>
                </a:solidFill>
                <a:hlinkClick r:id="rId3"/>
              </a:rPr>
              <a:t>://cloud.google.com/solutions/mobile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/</a:t>
            </a:r>
            <a:endParaRPr lang="en-US" sz="1200" dirty="0" smtClean="0">
              <a:solidFill>
                <a:srgbClr val="BFBFB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111" y="-8172"/>
            <a:ext cx="8706556" cy="89553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4F81BD"/>
                </a:solidFill>
              </a:rPr>
              <a:t>Mobile App with Google </a:t>
            </a:r>
            <a:r>
              <a:rPr lang="en-US" sz="4000" b="1" dirty="0">
                <a:solidFill>
                  <a:srgbClr val="4F81BD"/>
                </a:solidFill>
              </a:rPr>
              <a:t>Cloud Platform</a:t>
            </a:r>
          </a:p>
        </p:txBody>
      </p:sp>
    </p:spTree>
    <p:extLst>
      <p:ext uri="{BB962C8B-B14F-4D97-AF65-F5344CB8AC3E}">
        <p14:creationId xmlns:p14="http://schemas.microsoft.com/office/powerpoint/2010/main" val="332807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mobile-app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77"/>
            <a:ext cx="9144000" cy="6213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1693" y="6606257"/>
            <a:ext cx="5900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BFBFBF"/>
                </a:solidFill>
              </a:rPr>
              <a:t>Source: 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BFBFBF"/>
                </a:solidFill>
                <a:hlinkClick r:id="rId3"/>
              </a:rPr>
              <a:t>://cloud.google.com/developers/articles/mobile-application-solutions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/</a:t>
            </a:r>
            <a:endParaRPr lang="en-US" sz="1200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Mobile </a:t>
            </a:r>
            <a:r>
              <a:rPr lang="en-US" b="1" dirty="0">
                <a:solidFill>
                  <a:srgbClr val="4F81BD"/>
                </a:solidFill>
              </a:rPr>
              <a:t>S</a:t>
            </a:r>
            <a:r>
              <a:rPr lang="en-US" b="1" dirty="0" smtClean="0">
                <a:solidFill>
                  <a:srgbClr val="4F81BD"/>
                </a:solidFill>
              </a:rPr>
              <a:t>olution </a:t>
            </a:r>
            <a:r>
              <a:rPr lang="en-US" b="1" dirty="0">
                <a:solidFill>
                  <a:srgbClr val="4F81BD"/>
                </a:solidFill>
              </a:rPr>
              <a:t>on 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Google </a:t>
            </a:r>
            <a:r>
              <a:rPr lang="en-US" b="1" dirty="0">
                <a:solidFill>
                  <a:srgbClr val="4F81BD"/>
                </a:solidFill>
              </a:rPr>
              <a:t>Cloud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3262" cy="48084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Support </a:t>
            </a:r>
            <a:r>
              <a:rPr lang="en-US" dirty="0"/>
              <a:t>for Android and </a:t>
            </a:r>
            <a:r>
              <a:rPr lang="en-US" dirty="0" err="1"/>
              <a:t>iOS</a:t>
            </a:r>
            <a:r>
              <a:rPr lang="en-US" dirty="0"/>
              <a:t> devices through native applications</a:t>
            </a:r>
          </a:p>
          <a:p>
            <a:r>
              <a:rPr lang="en-US" dirty="0"/>
              <a:t>Storage, retrieval, and processing data outside of mobile devices</a:t>
            </a:r>
          </a:p>
          <a:p>
            <a:r>
              <a:rPr lang="en-US" dirty="0"/>
              <a:t>Orchestrating push notification to Android and IOS devices</a:t>
            </a:r>
          </a:p>
          <a:p>
            <a:r>
              <a:rPr lang="en-US" dirty="0"/>
              <a:t>Geo-location awareness and geo-proximity search</a:t>
            </a:r>
          </a:p>
          <a:p>
            <a:r>
              <a:rPr lang="en-US" dirty="0"/>
              <a:t>User authentication</a:t>
            </a:r>
          </a:p>
          <a:p>
            <a:r>
              <a:rPr lang="en-US" dirty="0"/>
              <a:t>High scalability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1693" y="6606257"/>
            <a:ext cx="5900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BFBFBF"/>
                </a:solidFill>
              </a:rPr>
              <a:t>Source: </a:t>
            </a:r>
            <a:r>
              <a:rPr lang="en-US" sz="1200" dirty="0" smtClean="0">
                <a:solidFill>
                  <a:srgbClr val="BFBFBF"/>
                </a:solidFill>
                <a:hlinkClick r:id="rId2"/>
              </a:rPr>
              <a:t>https</a:t>
            </a:r>
            <a:r>
              <a:rPr lang="en-US" sz="1200" dirty="0">
                <a:solidFill>
                  <a:srgbClr val="BFBFBF"/>
                </a:solidFill>
                <a:hlinkClick r:id="rId2"/>
              </a:rPr>
              <a:t>://cloud.google.com/developers/articles/mobile-application-solutions</a:t>
            </a:r>
            <a:r>
              <a:rPr lang="en-US" sz="1200" dirty="0" smtClean="0">
                <a:solidFill>
                  <a:srgbClr val="BFBFBF"/>
                </a:solidFill>
                <a:hlinkClick r:id="rId2"/>
              </a:rPr>
              <a:t>/</a:t>
            </a:r>
            <a:endParaRPr lang="en-US" sz="1200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8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Mobile App Solutions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rchitecture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2" y="1767240"/>
            <a:ext cx="85090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1693" y="6606257"/>
            <a:ext cx="5900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BFBFBF"/>
                </a:solidFill>
              </a:rPr>
              <a:t>Source: 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BFBFBF"/>
                </a:solidFill>
                <a:hlinkClick r:id="rId3"/>
              </a:rPr>
              <a:t>://cloud.google.com/developers/articles/mobile-application-solutions</a:t>
            </a:r>
            <a:r>
              <a:rPr lang="en-US" sz="1200" dirty="0" smtClean="0">
                <a:solidFill>
                  <a:srgbClr val="BFBFBF"/>
                </a:solidFill>
                <a:hlinkClick r:id="rId3"/>
              </a:rPr>
              <a:t>/</a:t>
            </a:r>
            <a:endParaRPr lang="en-US" sz="1200" dirty="0" smtClean="0">
              <a:solidFill>
                <a:srgbClr val="BFBFB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7" y="3431057"/>
            <a:ext cx="639233" cy="10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 Mobile </a:t>
            </a:r>
            <a:r>
              <a:rPr lang="en-US" b="1" dirty="0" smtClean="0">
                <a:solidFill>
                  <a:srgbClr val="4F81BD"/>
                </a:solidFill>
              </a:rPr>
              <a:t>App Solutions Architecture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and/or </a:t>
            </a:r>
            <a:r>
              <a:rPr lang="en-US" dirty="0" err="1"/>
              <a:t>iOS</a:t>
            </a:r>
            <a:r>
              <a:rPr lang="en-US" dirty="0"/>
              <a:t> mobile clients.</a:t>
            </a:r>
          </a:p>
          <a:p>
            <a:r>
              <a:rPr lang="en-US" dirty="0"/>
              <a:t>Google Cloud Endpoints used for communications between the clients and the backend over REST API with optional OAuth2 authentication.</a:t>
            </a:r>
          </a:p>
          <a:p>
            <a:r>
              <a:rPr lang="en-US" dirty="0"/>
              <a:t>Your mobile backend application code running on Google App Engine and responsible for serving requests from the clients.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1693" y="6606257"/>
            <a:ext cx="5900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BFBFBF"/>
                </a:solidFill>
              </a:rPr>
              <a:t>Source: </a:t>
            </a:r>
            <a:r>
              <a:rPr lang="en-US" sz="1200" dirty="0" smtClean="0">
                <a:solidFill>
                  <a:srgbClr val="BFBFBF"/>
                </a:solidFill>
                <a:hlinkClick r:id="rId2"/>
              </a:rPr>
              <a:t>https</a:t>
            </a:r>
            <a:r>
              <a:rPr lang="en-US" sz="1200" dirty="0">
                <a:solidFill>
                  <a:srgbClr val="BFBFBF"/>
                </a:solidFill>
                <a:hlinkClick r:id="rId2"/>
              </a:rPr>
              <a:t>://cloud.google.com/developers/articles/mobile-application-solutions</a:t>
            </a:r>
            <a:r>
              <a:rPr lang="en-US" sz="1200" dirty="0" smtClean="0">
                <a:solidFill>
                  <a:srgbClr val="BFBFBF"/>
                </a:solidFill>
                <a:hlinkClick r:id="rId2"/>
              </a:rPr>
              <a:t>/</a:t>
            </a:r>
            <a:endParaRPr lang="en-US" sz="1200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40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9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Storing </a:t>
            </a:r>
            <a:r>
              <a:rPr lang="en-US" b="1" dirty="0" smtClean="0">
                <a:solidFill>
                  <a:schemeClr val="accent1"/>
                </a:solidFill>
              </a:rPr>
              <a:t>data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7" y="734947"/>
            <a:ext cx="5949462" cy="59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2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App Engine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err="1" smtClean="0">
                <a:solidFill>
                  <a:schemeClr val="accent1"/>
                </a:solidFill>
              </a:rPr>
              <a:t>Datastore</a:t>
            </a:r>
            <a:r>
              <a:rPr lang="en-US" b="1" dirty="0" smtClean="0">
                <a:solidFill>
                  <a:schemeClr val="accent1"/>
                </a:solidFill>
              </a:rPr>
              <a:t> Quotas </a:t>
            </a:r>
            <a:r>
              <a:rPr lang="en-US" b="1" dirty="0">
                <a:solidFill>
                  <a:schemeClr val="accent1"/>
                </a:solidFill>
              </a:rPr>
              <a:t>and </a:t>
            </a:r>
            <a:r>
              <a:rPr lang="en-US" b="1" dirty="0" smtClean="0">
                <a:solidFill>
                  <a:schemeClr val="accent1"/>
                </a:solidFill>
              </a:rPr>
              <a:t>limits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923694"/>
              </p:ext>
            </p:extLst>
          </p:nvPr>
        </p:nvGraphicFramePr>
        <p:xfrm>
          <a:off x="457201" y="2343577"/>
          <a:ext cx="8074206" cy="2816860"/>
        </p:xfrm>
        <a:graphic>
          <a:graphicData uri="http://schemas.openxmlformats.org/drawingml/2006/table">
            <a:tbl>
              <a:tblPr/>
              <a:tblGrid>
                <a:gridCol w="5990011"/>
                <a:gridCol w="2084195"/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Limit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Amount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entity size</a:t>
                      </a:r>
                    </a:p>
                  </a:txBody>
                  <a:tcPr marL="12700" marR="127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megabyte</a:t>
                      </a:r>
                    </a:p>
                  </a:txBody>
                  <a:tcPr marL="12700" marR="127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transaction size</a:t>
                      </a:r>
                    </a:p>
                  </a:txBody>
                  <a:tcPr marL="12700" marR="127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megabytes</a:t>
                      </a:r>
                    </a:p>
                  </a:txBody>
                  <a:tcPr marL="12700" marR="127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number of index entries for an entity</a:t>
                      </a:r>
                    </a:p>
                  </a:txBody>
                  <a:tcPr marL="12700" marR="127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20000</a:t>
                      </a:r>
                    </a:p>
                  </a:txBody>
                  <a:tcPr marL="12700" marR="127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 number of bytes in composite indexes for an entity</a:t>
                      </a:r>
                    </a:p>
                  </a:txBody>
                  <a:tcPr marL="12700" marR="127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megabytes</a:t>
                      </a:r>
                    </a:p>
                  </a:txBody>
                  <a:tcPr marL="12700" marR="127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6599752"/>
            <a:ext cx="5119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://cloud.google.com/appengine/docs/java/datastore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1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0"/>
            <a:ext cx="8699500" cy="84991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4F81BD"/>
                </a:solidFill>
              </a:rPr>
              <a:t>Optimizing data access with </a:t>
            </a:r>
            <a:r>
              <a:rPr lang="en-US" sz="4000" b="1" dirty="0" err="1" smtClean="0">
                <a:solidFill>
                  <a:srgbClr val="4F81BD"/>
                </a:solidFill>
              </a:rPr>
              <a:t>Memcache</a:t>
            </a:r>
            <a:endParaRPr lang="en-US" sz="4000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86684"/>
            <a:ext cx="8699500" cy="55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7" y="2688167"/>
            <a:ext cx="788811" cy="1240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1693" y="6606257"/>
            <a:ext cx="5900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BFBFBF"/>
                </a:solidFill>
              </a:rPr>
              <a:t>Source: </a:t>
            </a:r>
            <a:r>
              <a:rPr lang="en-US" sz="1200" dirty="0" smtClean="0">
                <a:solidFill>
                  <a:srgbClr val="BFBFBF"/>
                </a:solidFill>
                <a:hlinkClick r:id="rId4"/>
              </a:rPr>
              <a:t>https</a:t>
            </a:r>
            <a:r>
              <a:rPr lang="en-US" sz="1200" dirty="0">
                <a:solidFill>
                  <a:srgbClr val="BFBFBF"/>
                </a:solidFill>
                <a:hlinkClick r:id="rId4"/>
              </a:rPr>
              <a:t>://cloud.google.com/developers/articles/mobile-application-solutions</a:t>
            </a:r>
            <a:r>
              <a:rPr lang="en-US" sz="1200" dirty="0" smtClean="0">
                <a:solidFill>
                  <a:srgbClr val="BFBFBF"/>
                </a:solidFill>
                <a:hlinkClick r:id="rId4"/>
              </a:rPr>
              <a:t>/</a:t>
            </a:r>
            <a:endParaRPr lang="en-US" sz="1200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42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443"/>
            <a:ext cx="8229600" cy="32878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Google App </a:t>
            </a:r>
            <a:r>
              <a:rPr lang="en-US" b="1" dirty="0" smtClean="0">
                <a:solidFill>
                  <a:srgbClr val="4F81BD"/>
                </a:solidFill>
              </a:rPr>
              <a:t>Engine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Platform </a:t>
            </a:r>
            <a:r>
              <a:rPr lang="en-US" dirty="0"/>
              <a:t>as a </a:t>
            </a:r>
            <a:r>
              <a:rPr lang="en-US" dirty="0" smtClean="0"/>
              <a:t>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01260" y="6582112"/>
            <a:ext cx="3341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://cloud.google.com/appengine/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docs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6278" y="4417003"/>
            <a:ext cx="5771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build and run applications on Google’s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9019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Course Schedule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(2/3)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7" y="952448"/>
            <a:ext cx="8482486" cy="5653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Week    Date    Subject/Topics</a:t>
            </a:r>
          </a:p>
          <a:p>
            <a:r>
              <a:rPr lang="en-US" sz="2400" dirty="0"/>
              <a:t>7    2014/10/29    </a:t>
            </a:r>
            <a:r>
              <a:rPr lang="en-US" sz="2400" dirty="0" smtClean="0"/>
              <a:t> Create </a:t>
            </a:r>
            <a:r>
              <a:rPr lang="en-US" sz="2400" dirty="0"/>
              <a:t>Hybrid Apps with </a:t>
            </a:r>
            <a:r>
              <a:rPr lang="en-US" sz="2400" dirty="0" err="1"/>
              <a:t>Phonegap</a:t>
            </a:r>
            <a:endParaRPr lang="en-US" sz="2400" dirty="0"/>
          </a:p>
          <a:p>
            <a:r>
              <a:rPr lang="en-US" sz="2400" dirty="0"/>
              <a:t>8    2014/11/05    </a:t>
            </a:r>
            <a:r>
              <a:rPr lang="en-US" sz="2400" dirty="0" smtClean="0"/>
              <a:t> jQuery </a:t>
            </a:r>
            <a:r>
              <a:rPr lang="en-US" sz="2400" dirty="0"/>
              <a:t>Mobile/</a:t>
            </a:r>
            <a:r>
              <a:rPr lang="en-US" sz="2400" dirty="0" err="1"/>
              <a:t>Phonegap</a:t>
            </a:r>
            <a:endParaRPr lang="en-US" sz="2400" dirty="0"/>
          </a:p>
          <a:p>
            <a:r>
              <a:rPr lang="en-US" sz="2400" dirty="0"/>
              <a:t>9    2014/11/12    </a:t>
            </a:r>
            <a:r>
              <a:rPr lang="en-US" sz="2400" dirty="0" smtClean="0"/>
              <a:t> jQuery </a:t>
            </a:r>
            <a:r>
              <a:rPr lang="en-US" sz="2400" dirty="0"/>
              <a:t>Mobile/</a:t>
            </a:r>
            <a:r>
              <a:rPr lang="en-US" sz="2400" dirty="0" err="1"/>
              <a:t>Phonegap</a:t>
            </a:r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10    2014/11/19    Midterm Exam Week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                            (</a:t>
            </a:r>
            <a:r>
              <a:rPr lang="en-US" sz="2400" dirty="0">
                <a:solidFill>
                  <a:srgbClr val="C00000"/>
                </a:solidFill>
              </a:rPr>
              <a:t>Midterm Project Report)</a:t>
            </a:r>
          </a:p>
          <a:p>
            <a:r>
              <a:rPr lang="en-US" sz="2400" dirty="0"/>
              <a:t>11    2014/11/26    Case Study on Social Media Apps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  Programming </a:t>
            </a:r>
            <a:r>
              <a:rPr lang="en-US" sz="2400" dirty="0"/>
              <a:t>and Marketing in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  Google </a:t>
            </a:r>
            <a:r>
              <a:rPr lang="en-US" sz="2400" dirty="0"/>
              <a:t>Play and App Store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12    2014/12/03    Google Cloud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Google App Engine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 GB </a:t>
            </a:r>
            <a:r>
              <a:rPr lang="en-US" sz="4400" dirty="0"/>
              <a:t>of data storage and traffic for </a:t>
            </a:r>
            <a:r>
              <a:rPr lang="en-US" sz="4400" dirty="0" smtClean="0">
                <a:solidFill>
                  <a:srgbClr val="FF0000"/>
                </a:solidFill>
              </a:rPr>
              <a:t>free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sz="4400" dirty="0" smtClean="0"/>
              <a:t>can </a:t>
            </a:r>
            <a:r>
              <a:rPr lang="en-US" sz="4400" dirty="0"/>
              <a:t>be increased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by </a:t>
            </a:r>
            <a:r>
              <a:rPr lang="en-US" sz="4400" dirty="0"/>
              <a:t>enabling paid </a:t>
            </a:r>
            <a:r>
              <a:rPr lang="en-US" sz="4400" dirty="0" smtClean="0"/>
              <a:t>applications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58056" y="6604218"/>
            <a:ext cx="582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://cloud.google.com/appengine/docs/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whatisgoogleappengine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3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889"/>
            <a:ext cx="8229600" cy="9736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App Engine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50" y="2292486"/>
            <a:ext cx="3141133" cy="106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62" y="2144680"/>
            <a:ext cx="1975555" cy="1208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262" y="3927969"/>
            <a:ext cx="1840089" cy="1840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79" y="4286391"/>
            <a:ext cx="952500" cy="1168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95746" y="3397050"/>
            <a:ext cx="13674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Python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7879" y="3400668"/>
            <a:ext cx="89399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Java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0546" y="5505590"/>
            <a:ext cx="86433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PHP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5439" y="5505590"/>
            <a:ext cx="6599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9" y="1144391"/>
            <a:ext cx="8348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Google App Engine supports </a:t>
            </a:r>
            <a:r>
              <a:rPr lang="en-US" sz="2800" dirty="0"/>
              <a:t>apps written in a variety of programming </a:t>
            </a:r>
            <a:r>
              <a:rPr lang="en-US" sz="2800" dirty="0" smtClean="0"/>
              <a:t>languages: </a:t>
            </a:r>
            <a:r>
              <a:rPr lang="en-US" sz="2800" dirty="0">
                <a:solidFill>
                  <a:srgbClr val="558ED5"/>
                </a:solidFill>
              </a:rPr>
              <a:t>Python, Java, PHP, Go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58056" y="6604218"/>
            <a:ext cx="5827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6"/>
              </a:rPr>
              <a:t>://cloud.google.com/appengine/docs/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whatisgoogleappengine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4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360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9333" y="6489508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https://cloud.google.com/appengine/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32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94"/>
            <a:ext cx="9144000" cy="44281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9333" y="6489508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https://cloud.google.com/appengine/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49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257"/>
            <a:ext cx="9144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" y="42333"/>
            <a:ext cx="846667" cy="7689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Cloud </a:t>
            </a:r>
            <a:r>
              <a:rPr lang="en-US" b="1" dirty="0" err="1" smtClean="0">
                <a:solidFill>
                  <a:schemeClr val="accent1"/>
                </a:solidFill>
              </a:rPr>
              <a:t>Datastore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6789" y="6466443"/>
            <a:ext cx="365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https://cloud.google.com/datastore/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23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6" y="1287974"/>
            <a:ext cx="8686800" cy="5150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" y="42333"/>
            <a:ext cx="846667" cy="7689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Cloud </a:t>
            </a:r>
            <a:r>
              <a:rPr lang="en-US" b="1" dirty="0" err="1" smtClean="0">
                <a:solidFill>
                  <a:schemeClr val="accent1"/>
                </a:solidFill>
              </a:rPr>
              <a:t>Datastore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6789" y="6466443"/>
            <a:ext cx="365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https://cloud.google.com/datastore/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78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587" y="107096"/>
            <a:ext cx="6150827" cy="6617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Cloud Endpoints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861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9877" y="6488668"/>
            <a:ext cx="4444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://cloud.google.com/endpoints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4" y="61199"/>
            <a:ext cx="707178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4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96587" y="107096"/>
            <a:ext cx="6150827" cy="6617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Cloud Endpoints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" y="61199"/>
            <a:ext cx="707178" cy="642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9144000" cy="44711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9877" y="6488668"/>
            <a:ext cx="4444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https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4"/>
              </a:rPr>
              <a:t>://cloud.google.com/endpoints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64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717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Mobile Apps Backend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on Google App Engine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71" y="1931811"/>
            <a:ext cx="9144000" cy="428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65587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://cloud.google.com/appengine/docs/java/endpoints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4582" y="4727751"/>
            <a:ext cx="20579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Cloud </a:t>
            </a:r>
            <a:r>
              <a:rPr lang="en-US" sz="2200" dirty="0">
                <a:solidFill>
                  <a:srgbClr val="0000FF"/>
                </a:solidFill>
              </a:rPr>
              <a:t>Endpoints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6975" y="4927805"/>
            <a:ext cx="159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App Engine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485" y="5836779"/>
            <a:ext cx="8051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</a:rPr>
              <a:t>Google Cloud Endpoints Architecture</a:t>
            </a:r>
            <a:endParaRPr lang="en-US" sz="4000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" y="40393"/>
            <a:ext cx="1749778" cy="2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5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6" y="153048"/>
            <a:ext cx="8879248" cy="63053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Mobile App, </a:t>
            </a:r>
            <a:r>
              <a:rPr lang="en-US" sz="3200" b="1" dirty="0" err="1" smtClean="0">
                <a:solidFill>
                  <a:srgbClr val="4F81BD"/>
                </a:solidFill>
              </a:rPr>
              <a:t>Goolge</a:t>
            </a:r>
            <a:r>
              <a:rPr lang="en-US" sz="3200" b="1" dirty="0" smtClean="0">
                <a:solidFill>
                  <a:srgbClr val="4F81BD"/>
                </a:solidFill>
              </a:rPr>
              <a:t> App Engine, Cloud </a:t>
            </a:r>
            <a:r>
              <a:rPr lang="en-US" sz="3200" b="1" dirty="0" err="1" smtClean="0">
                <a:solidFill>
                  <a:srgbClr val="4F81BD"/>
                </a:solidFill>
              </a:rPr>
              <a:t>Datasotre</a:t>
            </a:r>
            <a:endParaRPr lang="en-US" sz="3200" b="1" dirty="0">
              <a:solidFill>
                <a:srgbClr val="4F81BD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19" b="519"/>
          <a:stretch>
            <a:fillRect/>
          </a:stretch>
        </p:blipFill>
        <p:spPr>
          <a:xfrm>
            <a:off x="145708" y="1188878"/>
            <a:ext cx="8879249" cy="48832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0539" y="6421591"/>
            <a:ext cx="5802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v5u_Owtbfew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89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Course Schedule </a:t>
            </a:r>
            <a:r>
              <a:rPr lang="en-US" sz="2400" dirty="0" smtClean="0">
                <a:solidFill>
                  <a:srgbClr val="A6A6A6"/>
                </a:solidFill>
              </a:rPr>
              <a:t>(3/3)</a:t>
            </a:r>
            <a:endParaRPr lang="en-US" sz="2400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7" y="952448"/>
            <a:ext cx="8482486" cy="5653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Week    Date    Subject/Topics</a:t>
            </a:r>
          </a:p>
          <a:p>
            <a:r>
              <a:rPr lang="en-US" sz="2400" dirty="0"/>
              <a:t>13    2014/12/10    </a:t>
            </a:r>
            <a:r>
              <a:rPr lang="en-US" sz="2400" dirty="0" smtClean="0"/>
              <a:t>Invited Talk: Social</a:t>
            </a:r>
            <a:r>
              <a:rPr lang="en-US" sz="2400" dirty="0"/>
              <a:t>, Data and Business </a:t>
            </a:r>
            <a:r>
              <a:rPr lang="en-US" sz="2400" dirty="0" smtClean="0"/>
              <a:t>Model 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                - </a:t>
            </a:r>
            <a:r>
              <a:rPr lang="en-US" sz="2400" dirty="0"/>
              <a:t>Let’s </a:t>
            </a:r>
            <a:r>
              <a:rPr lang="en-US" sz="2400" dirty="0" smtClean="0"/>
              <a:t>see PIXNET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                               [</a:t>
            </a:r>
            <a:r>
              <a:rPr lang="en-US" sz="2400" dirty="0"/>
              <a:t>Invited </a:t>
            </a:r>
            <a:r>
              <a:rPr lang="en-US" sz="2400" dirty="0" smtClean="0"/>
              <a:t>Speaker: Dr</a:t>
            </a:r>
            <a:r>
              <a:rPr lang="en-US" sz="2400" dirty="0"/>
              <a:t>. Rick Cheng-Yu Lu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                        Technical Director, PIXNET]</a:t>
            </a:r>
            <a:endParaRPr lang="en-US" sz="2300" dirty="0"/>
          </a:p>
          <a:p>
            <a:r>
              <a:rPr lang="en-US" sz="2400" dirty="0"/>
              <a:t>14    2014/12/17    Google App </a:t>
            </a:r>
            <a:r>
              <a:rPr lang="en-US" sz="2400" dirty="0" smtClean="0"/>
              <a:t>Engine and Google </a:t>
            </a:r>
            <a:r>
              <a:rPr lang="en-US" sz="2400" dirty="0"/>
              <a:t>Map API</a:t>
            </a:r>
          </a:p>
          <a:p>
            <a:r>
              <a:rPr lang="en-US" sz="2400" dirty="0"/>
              <a:t>15    2014/12/24    Facebook API (Facebook JavaScript SDK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r>
              <a:rPr lang="en-US" sz="2400" dirty="0" smtClean="0"/>
              <a:t>                                  (</a:t>
            </a:r>
            <a:r>
              <a:rPr lang="en-US" sz="2400" dirty="0"/>
              <a:t>Integrate Facebook with iOS/Android Apps)</a:t>
            </a:r>
          </a:p>
          <a:p>
            <a:r>
              <a:rPr lang="en-US" sz="2400" dirty="0"/>
              <a:t>16    2014/01/31    Twitter API</a:t>
            </a:r>
          </a:p>
          <a:p>
            <a:r>
              <a:rPr lang="en-US" sz="2400" dirty="0"/>
              <a:t>17    2015/01/07    Final Project Presentation</a:t>
            </a:r>
          </a:p>
          <a:p>
            <a:r>
              <a:rPr lang="en-US" sz="2400" dirty="0">
                <a:solidFill>
                  <a:srgbClr val="C00000"/>
                </a:solidFill>
              </a:rPr>
              <a:t>18    2015/01/14    Final Exam Week (Final Project Report)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Mobile, Web and Cloud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579600"/>
            <a:ext cx="8191500" cy="5956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8460" y="6492563"/>
            <a:ext cx="588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6_oO9Gwf_do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52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98" y="0"/>
            <a:ext cx="8674470" cy="6469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Build your mobile app with Google Cloud Platform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4769" y="6488668"/>
            <a:ext cx="599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ZZNb1NOPTp8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15" y="646999"/>
            <a:ext cx="7221415" cy="58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7058" y="6449572"/>
            <a:ext cx="575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QJp6hmASstQ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4969"/>
            <a:ext cx="8397429" cy="58146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698" y="0"/>
            <a:ext cx="8674470" cy="6469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App Engine Architecture and Services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1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660400"/>
            <a:ext cx="8280400" cy="5524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6530" y="6184900"/>
            <a:ext cx="6110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A6A6A6"/>
                </a:solidFill>
              </a:rPr>
              <a:t>Source: </a:t>
            </a:r>
            <a:r>
              <a:rPr lang="en-US" dirty="0" err="1" smtClean="0">
                <a:solidFill>
                  <a:srgbClr val="A6A6A6"/>
                </a:solidFill>
              </a:rPr>
              <a:t>Datastore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>
                <a:solidFill>
                  <a:srgbClr val="A6A6A6"/>
                </a:solidFill>
              </a:rPr>
              <a:t>Introduction, </a:t>
            </a:r>
            <a:r>
              <a:rPr lang="en-US" dirty="0">
                <a:solidFill>
                  <a:srgbClr val="A6A6A6"/>
                </a:solidFill>
                <a:hlinkClick r:id="rId4"/>
              </a:rPr>
              <a:t>http://www.youtube.com/watch?v=fQazhzcC-rg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698" y="0"/>
            <a:ext cx="8674470" cy="646999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1"/>
                </a:solidFill>
              </a:rPr>
              <a:t>Datastore</a:t>
            </a:r>
            <a:r>
              <a:rPr lang="en-US" sz="4000" b="1" dirty="0" smtClean="0">
                <a:solidFill>
                  <a:schemeClr val="accent1"/>
                </a:solidFill>
              </a:rPr>
              <a:t> Introduction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7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Google Cloud </a:t>
            </a:r>
            <a:r>
              <a:rPr lang="en-US" b="1" dirty="0" err="1" smtClean="0">
                <a:solidFill>
                  <a:srgbClr val="4F81BD"/>
                </a:solidFill>
              </a:rPr>
              <a:t>Datastore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6530" y="6581514"/>
            <a:ext cx="61109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A6A6A6"/>
                </a:solidFill>
              </a:rPr>
              <a:t>Source: </a:t>
            </a:r>
            <a:r>
              <a:rPr lang="en-US" sz="1200" dirty="0" err="1" smtClean="0">
                <a:solidFill>
                  <a:srgbClr val="A6A6A6"/>
                </a:solidFill>
              </a:rPr>
              <a:t>Datastore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>
                <a:solidFill>
                  <a:srgbClr val="A6A6A6"/>
                </a:solidFill>
              </a:rPr>
              <a:t>Introduction, </a:t>
            </a:r>
            <a:r>
              <a:rPr lang="en-US" sz="1200" dirty="0">
                <a:solidFill>
                  <a:srgbClr val="A6A6A6"/>
                </a:solidFill>
                <a:hlinkClick r:id="rId2"/>
              </a:rPr>
              <a:t>http://www.youtube.com/watch?v=fQazhzcC-rg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60" y="1074169"/>
            <a:ext cx="876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Datasotre</a:t>
            </a:r>
            <a:r>
              <a:rPr lang="en-US" sz="2800" dirty="0" smtClean="0"/>
              <a:t> is a database (persistent storage) for </a:t>
            </a:r>
            <a:r>
              <a:rPr lang="en-US" sz="2800" dirty="0" smtClean="0">
                <a:solidFill>
                  <a:srgbClr val="FF0000"/>
                </a:solidFill>
              </a:rPr>
              <a:t>App Engine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665402" y="1981858"/>
            <a:ext cx="2860770" cy="7955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Google App Engine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734392" y="1981857"/>
            <a:ext cx="2860770" cy="78157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Traditional </a:t>
            </a:r>
            <a:br>
              <a:rPr lang="en-US" sz="2000" dirty="0" smtClean="0"/>
            </a:br>
            <a:r>
              <a:rPr lang="en-US" sz="2000" dirty="0" smtClean="0"/>
              <a:t>Web applications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665402" y="2956580"/>
            <a:ext cx="2860770" cy="1411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Google App Engine</a:t>
            </a:r>
          </a:p>
          <a:p>
            <a:pPr algn="ctr"/>
            <a:r>
              <a:rPr lang="en-US" sz="2400" dirty="0" smtClean="0"/>
              <a:t>(Java, Python, Go)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665401" y="4546525"/>
            <a:ext cx="2860771" cy="16921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Datastore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34392" y="4546525"/>
            <a:ext cx="2860770" cy="16921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RDBMS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MySQL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PostgreSQL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SQL Server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Oracle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734392" y="2956580"/>
            <a:ext cx="2860770" cy="141188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Perl/CGI</a:t>
            </a:r>
          </a:p>
          <a:p>
            <a:pPr algn="ctr"/>
            <a:r>
              <a:rPr lang="en-US" sz="2000" dirty="0" smtClean="0"/>
              <a:t>PHP</a:t>
            </a:r>
          </a:p>
          <a:p>
            <a:pPr algn="ctr"/>
            <a:r>
              <a:rPr lang="en-US" sz="2000" dirty="0" smtClean="0"/>
              <a:t>Ruby on Rails</a:t>
            </a:r>
          </a:p>
          <a:p>
            <a:pPr algn="ctr"/>
            <a:r>
              <a:rPr lang="en-US" sz="2000" dirty="0" smtClean="0"/>
              <a:t>ASP/JSP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33816" y="2970537"/>
            <a:ext cx="2150170" cy="14118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application framework</a:t>
            </a:r>
          </a:p>
          <a:p>
            <a:pPr algn="ctr"/>
            <a:r>
              <a:rPr lang="en-US" sz="2000" dirty="0" smtClean="0"/>
              <a:t>(AP)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33816" y="4531445"/>
            <a:ext cx="2150170" cy="17072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Persistent storage</a:t>
            </a:r>
          </a:p>
          <a:p>
            <a:pPr algn="ctr"/>
            <a:r>
              <a:rPr lang="en-US" sz="2000" dirty="0" smtClean="0"/>
              <a:t>(Database)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555532" y="1842287"/>
            <a:ext cx="3124811" cy="456857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9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257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3484" y="521925"/>
            <a:ext cx="317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https://cloud.google.com/docs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25222" y="0"/>
            <a:ext cx="6533445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54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34" y="112890"/>
            <a:ext cx="7768766" cy="7126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Try Google Cloud Platform for </a:t>
            </a:r>
            <a:r>
              <a:rPr lang="en-US" b="1" dirty="0" smtClean="0">
                <a:solidFill>
                  <a:srgbClr val="4F81BD"/>
                </a:solidFill>
              </a:rPr>
              <a:t>free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395"/>
            <a:ext cx="9144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3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164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0112" y="112890"/>
            <a:ext cx="7656688" cy="7126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Try Google Cloud Platform for </a:t>
            </a:r>
            <a:r>
              <a:rPr lang="en-US" b="1" dirty="0" smtClean="0">
                <a:solidFill>
                  <a:srgbClr val="4F81BD"/>
                </a:solidFill>
              </a:rPr>
              <a:t>free</a:t>
            </a:r>
            <a:endParaRPr lang="en-US" b="1" dirty="0">
              <a:solidFill>
                <a:srgbClr val="4F81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0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479"/>
            <a:ext cx="9144000" cy="5715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037667" y="3598333"/>
            <a:ext cx="3118555" cy="1326445"/>
          </a:xfrm>
          <a:prstGeom prst="roundRect">
            <a:avLst>
              <a:gd name="adj" fmla="val 11348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3484" y="521925"/>
            <a:ext cx="317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https://cloud.google.com/docs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25222" y="0"/>
            <a:ext cx="6533445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08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75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3484" y="521925"/>
            <a:ext cx="317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https://cloud.google.com/docs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25222" y="0"/>
            <a:ext cx="6533445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9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672"/>
          </a:xfrm>
        </p:spPr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Outline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18"/>
            <a:ext cx="8229600" cy="536333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Google Cloud Platform</a:t>
            </a:r>
          </a:p>
          <a:p>
            <a:pPr lvl="1"/>
            <a:r>
              <a:rPr lang="en-US" b="1" dirty="0" smtClean="0">
                <a:solidFill>
                  <a:srgbClr val="558ED5"/>
                </a:solidFill>
              </a:rPr>
              <a:t>Google App Engine</a:t>
            </a:r>
          </a:p>
          <a:p>
            <a:pPr lvl="1"/>
            <a:r>
              <a:rPr lang="en-US" b="1" dirty="0" smtClean="0">
                <a:solidFill>
                  <a:srgbClr val="558ED5"/>
                </a:solidFill>
              </a:rPr>
              <a:t>Google Cloud </a:t>
            </a:r>
            <a:r>
              <a:rPr lang="en-US" b="1" dirty="0" err="1" smtClean="0">
                <a:solidFill>
                  <a:srgbClr val="558ED5"/>
                </a:solidFill>
              </a:rPr>
              <a:t>Datastore</a:t>
            </a:r>
            <a:endParaRPr lang="en-US" b="1" dirty="0" smtClean="0">
              <a:solidFill>
                <a:srgbClr val="558ED5"/>
              </a:solidFill>
            </a:endParaRPr>
          </a:p>
          <a:p>
            <a:pPr lvl="1"/>
            <a:r>
              <a:rPr lang="en-US" b="1" dirty="0" smtClean="0">
                <a:solidFill>
                  <a:srgbClr val="558ED5"/>
                </a:solidFill>
              </a:rPr>
              <a:t>Google Cloud Endpoints</a:t>
            </a:r>
          </a:p>
          <a:p>
            <a:pPr lvl="1"/>
            <a:endParaRPr lang="en-US" b="1" dirty="0">
              <a:solidFill>
                <a:srgbClr val="558ED5"/>
              </a:solidFill>
            </a:endParaRPr>
          </a:p>
          <a:p>
            <a:r>
              <a:rPr lang="en-US" b="1" dirty="0" smtClean="0">
                <a:solidFill>
                  <a:srgbClr val="558ED5"/>
                </a:solidFill>
              </a:rPr>
              <a:t>Mobile App with Google Cloud Platform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59" y="4617296"/>
            <a:ext cx="5152402" cy="645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716" y="1790798"/>
            <a:ext cx="547447" cy="482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716" y="2413742"/>
            <a:ext cx="547447" cy="497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716" y="3013679"/>
            <a:ext cx="547447" cy="4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000"/>
            <a:ext cx="8229600" cy="9172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App Engine "Hello World" </a:t>
            </a:r>
            <a:r>
              <a:rPr lang="en-US" b="1" dirty="0" smtClean="0">
                <a:solidFill>
                  <a:srgbClr val="4F81BD"/>
                </a:solidFill>
              </a:rPr>
              <a:t>starter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0444"/>
            <a:ext cx="8229600" cy="3275719"/>
          </a:xfrm>
        </p:spPr>
        <p:txBody>
          <a:bodyPr/>
          <a:lstStyle/>
          <a:p>
            <a:r>
              <a:rPr lang="en-US" dirty="0"/>
              <a:t>Start editing a working "Hello World" app right now, in the browser.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gives you a good starting point and a feel for what it's like editing a working App Engine </a:t>
            </a:r>
            <a:r>
              <a:rPr lang="en-US" dirty="0" smtClean="0"/>
              <a:t>application.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0334" y="1785034"/>
            <a:ext cx="557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https://console.developers.google.com/start/</a:t>
            </a:r>
            <a:r>
              <a:rPr lang="en-US" dirty="0" smtClean="0">
                <a:hlinkClick r:id="rId2"/>
              </a:rPr>
              <a:t>appengine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5711" y="28222"/>
            <a:ext cx="6372578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Google App 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84666"/>
            <a:ext cx="768659" cy="677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80662" y="2164813"/>
            <a:ext cx="63826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Deploy your first app in five minutes</a:t>
            </a:r>
          </a:p>
        </p:txBody>
      </p:sp>
    </p:spTree>
    <p:extLst>
      <p:ext uri="{BB962C8B-B14F-4D97-AF65-F5344CB8AC3E}">
        <p14:creationId xmlns:p14="http://schemas.microsoft.com/office/powerpoint/2010/main" val="2470162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Try Google App Engine </a:t>
            </a:r>
            <a:r>
              <a:rPr lang="en-US" b="1" dirty="0" smtClean="0">
                <a:solidFill>
                  <a:schemeClr val="accent1"/>
                </a:solidFill>
              </a:rPr>
              <a:t>Now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NAME YOUR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YOUR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EXPLORE THE STARTER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GOOGLE CLOUD SDK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YOUR APP LOCALLY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YOUR PROJECT AND DEPLOY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7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942"/>
            <a:ext cx="9144000" cy="5715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32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164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4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831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05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25" y="945444"/>
            <a:ext cx="8432346" cy="56608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85711" y="0"/>
            <a:ext cx="6372578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1"/>
                </a:solidFill>
              </a:rPr>
              <a:t>Google App 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58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75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8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609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18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053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2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257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5711" y="0"/>
            <a:ext cx="6372578" cy="677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</a:t>
            </a:r>
            <a:r>
              <a:rPr lang="en-US" b="1" dirty="0">
                <a:solidFill>
                  <a:schemeClr val="accent1"/>
                </a:solidFill>
              </a:rPr>
              <a:t>App </a:t>
            </a:r>
            <a:r>
              <a:rPr lang="en-US" b="1" dirty="0" smtClean="0">
                <a:solidFill>
                  <a:schemeClr val="accent1"/>
                </a:solidFill>
              </a:rPr>
              <a:t>Engine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" y="56444"/>
            <a:ext cx="768659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3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590"/>
            <a:ext cx="9144000" cy="571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3753" y="511367"/>
            <a:ext cx="4036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4F81BD"/>
                </a:solidFill>
              </a:rPr>
              <a:t>Google Cloud Platform</a:t>
            </a:r>
            <a:endParaRPr lang="en-US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246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75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819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1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672"/>
          </a:xfrm>
        </p:spPr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Summary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18"/>
            <a:ext cx="8229600" cy="536333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Google Cloud Platform</a:t>
            </a:r>
          </a:p>
          <a:p>
            <a:pPr lvl="1"/>
            <a:r>
              <a:rPr lang="en-US" b="1" dirty="0" smtClean="0">
                <a:solidFill>
                  <a:srgbClr val="558ED5"/>
                </a:solidFill>
              </a:rPr>
              <a:t>Google App Engine</a:t>
            </a:r>
          </a:p>
          <a:p>
            <a:pPr lvl="1"/>
            <a:r>
              <a:rPr lang="en-US" b="1" dirty="0" smtClean="0">
                <a:solidFill>
                  <a:srgbClr val="558ED5"/>
                </a:solidFill>
              </a:rPr>
              <a:t>Google Cloud </a:t>
            </a:r>
            <a:r>
              <a:rPr lang="en-US" b="1" dirty="0" err="1" smtClean="0">
                <a:solidFill>
                  <a:srgbClr val="558ED5"/>
                </a:solidFill>
              </a:rPr>
              <a:t>Datastore</a:t>
            </a:r>
            <a:endParaRPr lang="en-US" b="1" dirty="0" smtClean="0">
              <a:solidFill>
                <a:srgbClr val="558ED5"/>
              </a:solidFill>
            </a:endParaRPr>
          </a:p>
          <a:p>
            <a:pPr lvl="1"/>
            <a:r>
              <a:rPr lang="en-US" b="1" dirty="0" smtClean="0">
                <a:solidFill>
                  <a:srgbClr val="558ED5"/>
                </a:solidFill>
              </a:rPr>
              <a:t>Google Cloud Endpoints</a:t>
            </a:r>
          </a:p>
          <a:p>
            <a:pPr lvl="1"/>
            <a:endParaRPr lang="en-US" b="1" dirty="0">
              <a:solidFill>
                <a:srgbClr val="558ED5"/>
              </a:solidFill>
            </a:endParaRPr>
          </a:p>
          <a:p>
            <a:r>
              <a:rPr lang="en-US" b="1" dirty="0" smtClean="0">
                <a:solidFill>
                  <a:srgbClr val="558ED5"/>
                </a:solidFill>
              </a:rPr>
              <a:t>Mobile App with Google Cloud Platform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59" y="4617296"/>
            <a:ext cx="5152402" cy="645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716" y="1790798"/>
            <a:ext cx="547447" cy="482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716" y="2413742"/>
            <a:ext cx="547447" cy="497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716" y="3013679"/>
            <a:ext cx="547447" cy="4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99"/>
            <a:ext cx="8229600" cy="8780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References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34873"/>
            <a:ext cx="8381895" cy="55713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Google Cloud Platform, 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://cloud.google.com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/>
          </a:p>
          <a:p>
            <a:r>
              <a:rPr lang="en-US" sz="2400" dirty="0" smtClean="0"/>
              <a:t>Google </a:t>
            </a:r>
            <a:r>
              <a:rPr lang="en-US" sz="2400" dirty="0" smtClean="0"/>
              <a:t>App Engine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://cloud.google.com/appengine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Google Cloud </a:t>
            </a:r>
            <a:r>
              <a:rPr lang="en-US" sz="2400" dirty="0" err="1" smtClean="0"/>
              <a:t>Datastore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://cloud.google.com/</a:t>
            </a:r>
            <a:r>
              <a:rPr lang="en-US" sz="2400" dirty="0" smtClean="0">
                <a:hlinkClick r:id="rId4"/>
              </a:rPr>
              <a:t>datastore/</a:t>
            </a:r>
            <a:endParaRPr lang="en-US" sz="2400" dirty="0" smtClean="0"/>
          </a:p>
          <a:p>
            <a:r>
              <a:rPr lang="en-US" sz="2400" dirty="0"/>
              <a:t>Google Cloud </a:t>
            </a:r>
            <a:r>
              <a:rPr lang="en-US" sz="2400" dirty="0" smtClean="0"/>
              <a:t>Endpoints, </a:t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://cloud.google.com/endpoints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0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F81BD"/>
                </a:solidFill>
              </a:rPr>
              <a:t>Google Cloud </a:t>
            </a:r>
            <a:r>
              <a:rPr lang="en-US" b="1" dirty="0" smtClean="0">
                <a:solidFill>
                  <a:srgbClr val="4F81BD"/>
                </a:solidFill>
              </a:rPr>
              <a:t>Platform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475163"/>
          </a:xfrm>
        </p:spPr>
        <p:txBody>
          <a:bodyPr/>
          <a:lstStyle/>
          <a:p>
            <a:r>
              <a:rPr lang="en-US" dirty="0"/>
              <a:t>Google Cloud Platform is a set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modular </a:t>
            </a:r>
            <a:r>
              <a:rPr lang="en-US" dirty="0">
                <a:solidFill>
                  <a:srgbClr val="FF0000"/>
                </a:solidFill>
              </a:rPr>
              <a:t>cloud-based services </a:t>
            </a:r>
            <a:r>
              <a:rPr lang="en-US" dirty="0"/>
              <a:t>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 </a:t>
            </a:r>
            <a:r>
              <a:rPr lang="en-US" dirty="0"/>
              <a:t>you to create anything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simple websites to complex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2449" y="6584620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://cloud.google.com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/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82" y="4349925"/>
            <a:ext cx="7116005" cy="8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2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4586" y="648866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://cloud.google.com/products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06765" y="3457297"/>
            <a:ext cx="193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Big Data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36993" y="3457297"/>
            <a:ext cx="193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Storage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3513" y="3241854"/>
            <a:ext cx="1931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Hosting + Compute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10210" y="3457297"/>
            <a:ext cx="193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Services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0"/>
            <a:ext cx="8229600" cy="819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97556" y="1337966"/>
            <a:ext cx="2074333" cy="51507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12297" y="1355021"/>
            <a:ext cx="2074333" cy="51507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32677" y="1355021"/>
            <a:ext cx="2074333" cy="51507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17077" y="1352077"/>
            <a:ext cx="2074333" cy="51507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2" y="3142698"/>
            <a:ext cx="1257300" cy="1130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4586" y="648866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3"/>
              </a:rPr>
              <a:t>://cloud.google.com/products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86" y="1453798"/>
            <a:ext cx="1250673" cy="1102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40" y="4837103"/>
            <a:ext cx="1216564" cy="1216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902" y="1453798"/>
            <a:ext cx="1244600" cy="1130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5902" y="3142698"/>
            <a:ext cx="1244600" cy="1130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5902" y="4837103"/>
            <a:ext cx="1244600" cy="113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5674" y="3150563"/>
            <a:ext cx="1244600" cy="1130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5008" y="1453798"/>
            <a:ext cx="1244600" cy="1130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2308" y="3142698"/>
            <a:ext cx="1270000" cy="1130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2308" y="4837103"/>
            <a:ext cx="1270000" cy="1130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8817" y="4263994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Compute Engine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817" y="2555876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App Engine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7556" y="5998246"/>
            <a:ext cx="2074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Container Engine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2297" y="2555876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Cloud </a:t>
            </a:r>
            <a:r>
              <a:rPr lang="en-US" sz="2000" dirty="0" err="1" smtClean="0">
                <a:solidFill>
                  <a:srgbClr val="FF0000"/>
                </a:solidFill>
              </a:rPr>
              <a:t>Datastore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12297" y="4263994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Cloud SQL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2297" y="5998246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Cloud Storage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2069" y="4280863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Big Query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2069" y="814747"/>
            <a:ext cx="193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Big Data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12297" y="814747"/>
            <a:ext cx="193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Storage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8817" y="814747"/>
            <a:ext cx="193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71403" y="814747"/>
            <a:ext cx="193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Services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71403" y="2555876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Cloud Endpoints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71403" y="4263994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Translate API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71403" y="5998246"/>
            <a:ext cx="1931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Prediction API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0"/>
            <a:ext cx="8229600" cy="819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Google Cloud Platform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78" y="0"/>
            <a:ext cx="973534" cy="85103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97556" y="1337966"/>
            <a:ext cx="2074333" cy="51507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12297" y="1355021"/>
            <a:ext cx="2074333" cy="51507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32677" y="1355021"/>
            <a:ext cx="2074333" cy="51507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17077" y="1352077"/>
            <a:ext cx="2074333" cy="51507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15070</TotalTime>
  <Words>1569</Words>
  <Application>Microsoft Macintosh PowerPoint</Application>
  <PresentationFormat>On-screen Show (4:3)</PresentationFormat>
  <Paragraphs>318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Social Media Apps Programming</vt:lpstr>
      <vt:lpstr>Course Schedule (1/3)</vt:lpstr>
      <vt:lpstr>Course Schedule (2/3)</vt:lpstr>
      <vt:lpstr>Course Schedule (3/3)</vt:lpstr>
      <vt:lpstr>Outline</vt:lpstr>
      <vt:lpstr>PowerPoint Presentation</vt:lpstr>
      <vt:lpstr>Google Cloud Platform</vt:lpstr>
      <vt:lpstr>PowerPoint Presentation</vt:lpstr>
      <vt:lpstr>PowerPoint Presentation</vt:lpstr>
      <vt:lpstr>PowerPoint Presentation</vt:lpstr>
      <vt:lpstr>PowerPoint Presentation</vt:lpstr>
      <vt:lpstr>Customers of Google Cloud Platform</vt:lpstr>
      <vt:lpstr>Angry Birds</vt:lpstr>
      <vt:lpstr>Compute</vt:lpstr>
      <vt:lpstr>Storage</vt:lpstr>
      <vt:lpstr>BigQuery</vt:lpstr>
      <vt:lpstr>Services</vt:lpstr>
      <vt:lpstr>Prediction API</vt:lpstr>
      <vt:lpstr>Google Cloud Platform Solutions</vt:lpstr>
      <vt:lpstr>Mobile App with Google Cloud Platform</vt:lpstr>
      <vt:lpstr>Mobile App with Google Cloud Platform</vt:lpstr>
      <vt:lpstr>PowerPoint Presentation</vt:lpstr>
      <vt:lpstr>Mobile Solution on  Google Cloud Platform</vt:lpstr>
      <vt:lpstr>Mobile App Solutions Architecture</vt:lpstr>
      <vt:lpstr> Mobile App Solutions Architecture</vt:lpstr>
      <vt:lpstr>Storing data</vt:lpstr>
      <vt:lpstr>Google App Engine  Datastore Quotas and limits</vt:lpstr>
      <vt:lpstr>Optimizing data access with Memcache</vt:lpstr>
      <vt:lpstr>Google App Engine  Platform as a Service (PaaS)</vt:lpstr>
      <vt:lpstr>Google App Engine </vt:lpstr>
      <vt:lpstr>Google App Engine </vt:lpstr>
      <vt:lpstr>Google App Engine</vt:lpstr>
      <vt:lpstr>Google App Engine</vt:lpstr>
      <vt:lpstr>Google Cloud Datastore</vt:lpstr>
      <vt:lpstr>Google Cloud Datastore</vt:lpstr>
      <vt:lpstr>Google Cloud Endpoints</vt:lpstr>
      <vt:lpstr>Google Cloud Endpoints</vt:lpstr>
      <vt:lpstr>Mobile Apps Backend  on Google App Engine </vt:lpstr>
      <vt:lpstr>Mobile App, Goolge App Engine, Cloud Datasotre</vt:lpstr>
      <vt:lpstr>Mobile, Web and Cloud</vt:lpstr>
      <vt:lpstr>Build your mobile app with Google Cloud Platform</vt:lpstr>
      <vt:lpstr>App Engine Architecture and Services</vt:lpstr>
      <vt:lpstr>Datastore Introduction</vt:lpstr>
      <vt:lpstr>Google Cloud Datastore</vt:lpstr>
      <vt:lpstr>PowerPoint Presentation</vt:lpstr>
      <vt:lpstr>Try Google Cloud Platform for free</vt:lpstr>
      <vt:lpstr>Try Google Cloud Platform for free</vt:lpstr>
      <vt:lpstr>PowerPoint Presentation</vt:lpstr>
      <vt:lpstr>PowerPoint Presentation</vt:lpstr>
      <vt:lpstr>App Engine "Hello World" starter</vt:lpstr>
      <vt:lpstr>Try Google App Engine Now</vt:lpstr>
      <vt:lpstr>Google App Engine</vt:lpstr>
      <vt:lpstr>Google App Engine</vt:lpstr>
      <vt:lpstr>Google App Engine</vt:lpstr>
      <vt:lpstr>PowerPoint Presentation</vt:lpstr>
      <vt:lpstr>Google App Engine</vt:lpstr>
      <vt:lpstr>Google App Engine</vt:lpstr>
      <vt:lpstr>Google App Engine</vt:lpstr>
      <vt:lpstr>Google App Engine</vt:lpstr>
      <vt:lpstr>PowerPoint Presentation</vt:lpstr>
      <vt:lpstr>Summary</vt:lpstr>
      <vt:lpstr>References</vt:lpstr>
    </vt:vector>
  </TitlesOfParts>
  <Company>TKU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Apps Programming</dc:title>
  <dc:creator>MY DAY</dc:creator>
  <cp:lastModifiedBy>MY DAY</cp:lastModifiedBy>
  <cp:revision>224</cp:revision>
  <dcterms:created xsi:type="dcterms:W3CDTF">2013-09-24T21:30:58Z</dcterms:created>
  <dcterms:modified xsi:type="dcterms:W3CDTF">2014-12-03T02:54:14Z</dcterms:modified>
</cp:coreProperties>
</file>