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8"/>
  </p:notesMasterIdLst>
  <p:handoutMasterIdLst>
    <p:handoutMasterId r:id="rId99"/>
  </p:handoutMasterIdLst>
  <p:sldIdLst>
    <p:sldId id="256" r:id="rId2"/>
    <p:sldId id="313" r:id="rId3"/>
    <p:sldId id="314" r:id="rId4"/>
    <p:sldId id="315" r:id="rId5"/>
    <p:sldId id="316" r:id="rId6"/>
    <p:sldId id="402" r:id="rId7"/>
    <p:sldId id="318" r:id="rId8"/>
    <p:sldId id="319" r:id="rId9"/>
    <p:sldId id="320" r:id="rId10"/>
    <p:sldId id="321" r:id="rId11"/>
    <p:sldId id="325" r:id="rId12"/>
    <p:sldId id="326" r:id="rId13"/>
    <p:sldId id="327" r:id="rId14"/>
    <p:sldId id="328" r:id="rId15"/>
    <p:sldId id="329" r:id="rId16"/>
    <p:sldId id="330" r:id="rId17"/>
    <p:sldId id="399" r:id="rId18"/>
    <p:sldId id="332" r:id="rId19"/>
    <p:sldId id="333" r:id="rId20"/>
    <p:sldId id="334" r:id="rId21"/>
    <p:sldId id="335" r:id="rId22"/>
    <p:sldId id="403" r:id="rId23"/>
    <p:sldId id="404" r:id="rId24"/>
    <p:sldId id="405" r:id="rId25"/>
    <p:sldId id="418" r:id="rId26"/>
    <p:sldId id="419" r:id="rId27"/>
    <p:sldId id="420" r:id="rId28"/>
    <p:sldId id="407" r:id="rId29"/>
    <p:sldId id="408" r:id="rId30"/>
    <p:sldId id="417" r:id="rId31"/>
    <p:sldId id="409" r:id="rId32"/>
    <p:sldId id="410" r:id="rId33"/>
    <p:sldId id="411" r:id="rId34"/>
    <p:sldId id="412" r:id="rId35"/>
    <p:sldId id="413" r:id="rId36"/>
    <p:sldId id="414" r:id="rId37"/>
    <p:sldId id="415" r:id="rId38"/>
    <p:sldId id="416" r:id="rId39"/>
    <p:sldId id="341" r:id="rId40"/>
    <p:sldId id="342" r:id="rId41"/>
    <p:sldId id="343" r:id="rId42"/>
    <p:sldId id="344" r:id="rId43"/>
    <p:sldId id="345" r:id="rId44"/>
    <p:sldId id="346" r:id="rId45"/>
    <p:sldId id="347" r:id="rId46"/>
    <p:sldId id="348" r:id="rId47"/>
    <p:sldId id="349" r:id="rId48"/>
    <p:sldId id="350" r:id="rId49"/>
    <p:sldId id="351" r:id="rId50"/>
    <p:sldId id="352" r:id="rId51"/>
    <p:sldId id="353" r:id="rId52"/>
    <p:sldId id="354" r:id="rId53"/>
    <p:sldId id="355" r:id="rId54"/>
    <p:sldId id="356" r:id="rId55"/>
    <p:sldId id="357" r:id="rId56"/>
    <p:sldId id="358" r:id="rId57"/>
    <p:sldId id="359" r:id="rId58"/>
    <p:sldId id="360" r:id="rId59"/>
    <p:sldId id="361" r:id="rId60"/>
    <p:sldId id="362" r:id="rId61"/>
    <p:sldId id="363" r:id="rId62"/>
    <p:sldId id="364" r:id="rId63"/>
    <p:sldId id="365" r:id="rId64"/>
    <p:sldId id="366" r:id="rId65"/>
    <p:sldId id="367" r:id="rId66"/>
    <p:sldId id="368" r:id="rId67"/>
    <p:sldId id="369" r:id="rId68"/>
    <p:sldId id="370" r:id="rId69"/>
    <p:sldId id="371" r:id="rId70"/>
    <p:sldId id="372" r:id="rId71"/>
    <p:sldId id="373" r:id="rId72"/>
    <p:sldId id="374" r:id="rId73"/>
    <p:sldId id="375" r:id="rId74"/>
    <p:sldId id="376" r:id="rId75"/>
    <p:sldId id="377" r:id="rId76"/>
    <p:sldId id="378" r:id="rId77"/>
    <p:sldId id="379" r:id="rId78"/>
    <p:sldId id="380" r:id="rId79"/>
    <p:sldId id="381" r:id="rId80"/>
    <p:sldId id="382" r:id="rId81"/>
    <p:sldId id="383" r:id="rId82"/>
    <p:sldId id="384" r:id="rId83"/>
    <p:sldId id="385" r:id="rId84"/>
    <p:sldId id="386" r:id="rId85"/>
    <p:sldId id="387" r:id="rId86"/>
    <p:sldId id="388" r:id="rId87"/>
    <p:sldId id="389" r:id="rId88"/>
    <p:sldId id="390" r:id="rId89"/>
    <p:sldId id="391" r:id="rId90"/>
    <p:sldId id="392" r:id="rId91"/>
    <p:sldId id="393" r:id="rId92"/>
    <p:sldId id="394" r:id="rId93"/>
    <p:sldId id="400" r:id="rId94"/>
    <p:sldId id="401" r:id="rId95"/>
    <p:sldId id="396" r:id="rId96"/>
    <p:sldId id="397" r:id="rId9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93" autoAdjust="0"/>
    <p:restoredTop sz="95110" autoAdjust="0"/>
  </p:normalViewPr>
  <p:slideViewPr>
    <p:cSldViewPr snapToGrid="0" snapToObjects="1">
      <p:cViewPr varScale="1">
        <p:scale>
          <a:sx n="90" d="100"/>
          <a:sy n="90" d="100"/>
        </p:scale>
        <p:origin x="-1200"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presProps" Target="presProps.xml"/><Relationship Id="rId102" Type="http://schemas.openxmlformats.org/officeDocument/2006/relationships/viewProps" Target="viewProps.xml"/><Relationship Id="rId103" Type="http://schemas.openxmlformats.org/officeDocument/2006/relationships/theme" Target="theme/theme1.xml"/><Relationship Id="rId10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notesMaster" Target="notesMasters/notesMaster1.xml"/><Relationship Id="rId99" Type="http://schemas.openxmlformats.org/officeDocument/2006/relationships/handoutMaster" Target="handoutMasters/handout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printerSettings" Target="printerSettings/printerSettings1.bin"/><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E028C4-A54A-1940-AEED-15EAB8C3363A}" type="datetimeFigureOut">
              <a:rPr lang="en-US" smtClean="0"/>
              <a:t>2014/10/1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F22DD7A-EE99-204B-A96C-DECC67FADD2C}" type="slidenum">
              <a:rPr lang="en-US" smtClean="0"/>
              <a:t>‹#›</a:t>
            </a:fld>
            <a:endParaRPr lang="en-US"/>
          </a:p>
        </p:txBody>
      </p:sp>
    </p:spTree>
    <p:extLst>
      <p:ext uri="{BB962C8B-B14F-4D97-AF65-F5344CB8AC3E}">
        <p14:creationId xmlns:p14="http://schemas.microsoft.com/office/powerpoint/2010/main" val="37866839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42C95E-49E4-9C4F-B7FE-E4B64BFF9BDF}" type="datetimeFigureOut">
              <a:rPr lang="en-US" smtClean="0"/>
              <a:t>2014/10/1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3108DA-075C-8B48-8B18-EEE5065310D5}" type="slidenum">
              <a:rPr lang="en-US" smtClean="0"/>
              <a:t>‹#›</a:t>
            </a:fld>
            <a:endParaRPr lang="en-US"/>
          </a:p>
        </p:txBody>
      </p:sp>
    </p:spTree>
    <p:extLst>
      <p:ext uri="{BB962C8B-B14F-4D97-AF65-F5344CB8AC3E}">
        <p14:creationId xmlns:p14="http://schemas.microsoft.com/office/powerpoint/2010/main" val="271598314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Illustration of how Android roughly maps actual sizes and densities to generalized sizes and densities</a:t>
            </a:r>
            <a:endParaRPr lang="en-US" dirty="0"/>
          </a:p>
        </p:txBody>
      </p:sp>
      <p:sp>
        <p:nvSpPr>
          <p:cNvPr id="4" name="Slide Number Placeholder 3"/>
          <p:cNvSpPr>
            <a:spLocks noGrp="1"/>
          </p:cNvSpPr>
          <p:nvPr>
            <p:ph type="sldNum" sz="quarter" idx="10"/>
          </p:nvPr>
        </p:nvSpPr>
        <p:spPr/>
        <p:txBody>
          <a:bodyPr/>
          <a:lstStyle/>
          <a:p>
            <a:fld id="{463108DA-075C-8B48-8B18-EEE5065310D5}" type="slidenum">
              <a:rPr lang="en-US" smtClean="0"/>
              <a:t>20</a:t>
            </a:fld>
            <a:endParaRPr lang="en-US"/>
          </a:p>
        </p:txBody>
      </p:sp>
    </p:spTree>
    <p:extLst>
      <p:ext uri="{BB962C8B-B14F-4D97-AF65-F5344CB8AC3E}">
        <p14:creationId xmlns:p14="http://schemas.microsoft.com/office/powerpoint/2010/main" val="3416129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Installing the Eclipse ADT Bundle</a:t>
            </a:r>
          </a:p>
          <a:p>
            <a:endParaRPr lang="en-US" dirty="0" smtClean="0"/>
          </a:p>
          <a:p>
            <a:r>
              <a:rPr lang="en-US" dirty="0" smtClean="0"/>
              <a:t>The Eclipse ADT Bundle provides everything you need to start developing apps, including the Android SDK tools and a version of the Eclipse IDE with built-in ADT (Android Developer Tools) to streamline your Android app development.</a:t>
            </a:r>
          </a:p>
          <a:p>
            <a:endParaRPr lang="en-US" dirty="0" smtClean="0"/>
          </a:p>
          <a:p>
            <a:r>
              <a:rPr lang="en-US" dirty="0" smtClean="0"/>
              <a:t>If you didn't download the Eclipse ADT bundle, go download the Eclipse ADT bundle now, or switch to the Android Studio install or stand-alone SDK Tools install instructions.</a:t>
            </a:r>
          </a:p>
          <a:p>
            <a:endParaRPr lang="en-US" dirty="0" smtClean="0"/>
          </a:p>
          <a:p>
            <a:r>
              <a:rPr lang="en-US" dirty="0" smtClean="0"/>
              <a:t>To set up the ADT Bundle:</a:t>
            </a:r>
          </a:p>
          <a:p>
            <a:endParaRPr lang="en-US" dirty="0" smtClean="0"/>
          </a:p>
          <a:p>
            <a:r>
              <a:rPr lang="en-US" dirty="0" smtClean="0"/>
              <a:t>Unpack the ZIP file (named </a:t>
            </a:r>
            <a:r>
              <a:rPr lang="en-US" dirty="0" err="1" smtClean="0"/>
              <a:t>adt</a:t>
            </a:r>
            <a:r>
              <a:rPr lang="en-US" dirty="0" smtClean="0"/>
              <a:t>-bundle-&lt;</a:t>
            </a:r>
            <a:r>
              <a:rPr lang="en-US" dirty="0" err="1" smtClean="0"/>
              <a:t>os_platform</a:t>
            </a:r>
            <a:r>
              <a:rPr lang="en-US" dirty="0" smtClean="0"/>
              <a:t>&gt;.zip) and save it to an appropriate location, such as a "Development" directory in your home directory.</a:t>
            </a:r>
          </a:p>
          <a:p>
            <a:r>
              <a:rPr lang="en-US" dirty="0" smtClean="0"/>
              <a:t>Open the </a:t>
            </a:r>
            <a:r>
              <a:rPr lang="en-US" dirty="0" err="1" smtClean="0"/>
              <a:t>adt</a:t>
            </a:r>
            <a:r>
              <a:rPr lang="en-US" dirty="0" smtClean="0"/>
              <a:t>-bundle-&lt;</a:t>
            </a:r>
            <a:r>
              <a:rPr lang="en-US" dirty="0" err="1" smtClean="0"/>
              <a:t>os_platform</a:t>
            </a:r>
            <a:r>
              <a:rPr lang="en-US" dirty="0" smtClean="0"/>
              <a:t>&gt;/eclipse/ directory and launch Eclipse.</a:t>
            </a:r>
          </a:p>
          <a:p>
            <a:r>
              <a:rPr lang="en-US" dirty="0" smtClean="0"/>
              <a:t>Caution: Do not move any of the files or directories from the </a:t>
            </a:r>
            <a:r>
              <a:rPr lang="en-US" dirty="0" err="1" smtClean="0"/>
              <a:t>adt</a:t>
            </a:r>
            <a:r>
              <a:rPr lang="en-US" dirty="0" smtClean="0"/>
              <a:t>-bundle-&lt;</a:t>
            </a:r>
            <a:r>
              <a:rPr lang="en-US" dirty="0" err="1" smtClean="0"/>
              <a:t>os_platform</a:t>
            </a:r>
            <a:r>
              <a:rPr lang="en-US" dirty="0" smtClean="0"/>
              <a:t>&gt; directory. If you move the eclipse/ or </a:t>
            </a:r>
            <a:r>
              <a:rPr lang="en-US" dirty="0" err="1" smtClean="0"/>
              <a:t>sdk</a:t>
            </a:r>
            <a:r>
              <a:rPr lang="en-US" dirty="0" smtClean="0"/>
              <a:t>/ directory, ADT will not be able to locate the SDK and you'll need to manually update the ADT preferences.</a:t>
            </a:r>
          </a:p>
          <a:p>
            <a:endParaRPr lang="en-US" dirty="0" smtClean="0"/>
          </a:p>
          <a:p>
            <a:r>
              <a:rPr lang="en-US" dirty="0" smtClean="0"/>
              <a:t>Eclipse with ADT is now ready and loaded with the Android developer tools, but there are still a couple packages you should add to make your Android SDK complete.</a:t>
            </a:r>
          </a:p>
          <a:p>
            <a:endParaRPr lang="en-US" dirty="0" smtClean="0"/>
          </a:p>
          <a:p>
            <a:r>
              <a:rPr lang="en-US" dirty="0" smtClean="0"/>
              <a:t>http://</a:t>
            </a:r>
            <a:r>
              <a:rPr lang="en-US" dirty="0" err="1" smtClean="0"/>
              <a:t>developer.android.com</a:t>
            </a:r>
            <a:r>
              <a:rPr lang="en-US" dirty="0" smtClean="0"/>
              <a:t>/</a:t>
            </a:r>
            <a:r>
              <a:rPr lang="en-US" dirty="0" err="1" smtClean="0"/>
              <a:t>sdk</a:t>
            </a:r>
            <a:r>
              <a:rPr lang="en-US" dirty="0" smtClean="0"/>
              <a:t>/installing/</a:t>
            </a:r>
            <a:r>
              <a:rPr lang="en-US" dirty="0" err="1" smtClean="0"/>
              <a:t>index.html?pkg</a:t>
            </a:r>
            <a:r>
              <a:rPr lang="en-US" dirty="0" smtClean="0"/>
              <a:t>=</a:t>
            </a:r>
            <a:r>
              <a:rPr lang="en-US" dirty="0" err="1" smtClean="0"/>
              <a:t>adt</a:t>
            </a:r>
            <a:endParaRPr lang="en-US" dirty="0"/>
          </a:p>
        </p:txBody>
      </p:sp>
      <p:sp>
        <p:nvSpPr>
          <p:cNvPr id="4" name="Slide Number Placeholder 3"/>
          <p:cNvSpPr>
            <a:spLocks noGrp="1"/>
          </p:cNvSpPr>
          <p:nvPr>
            <p:ph type="sldNum" sz="quarter" idx="10"/>
          </p:nvPr>
        </p:nvSpPr>
        <p:spPr/>
        <p:txBody>
          <a:bodyPr/>
          <a:lstStyle/>
          <a:p>
            <a:fld id="{463108DA-075C-8B48-8B18-EEE5065310D5}" type="slidenum">
              <a:rPr lang="en-US" smtClean="0"/>
              <a:t>29</a:t>
            </a:fld>
            <a:endParaRPr lang="en-US"/>
          </a:p>
        </p:txBody>
      </p:sp>
    </p:spTree>
    <p:extLst>
      <p:ext uri="{BB962C8B-B14F-4D97-AF65-F5344CB8AC3E}">
        <p14:creationId xmlns:p14="http://schemas.microsoft.com/office/powerpoint/2010/main" val="404834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developer.android.com</a:t>
            </a:r>
            <a:r>
              <a:rPr lang="en-US" dirty="0" smtClean="0"/>
              <a:t>/guide/components/</a:t>
            </a:r>
            <a:r>
              <a:rPr lang="en-US" dirty="0" err="1" smtClean="0"/>
              <a:t>fundamentals.html</a:t>
            </a:r>
            <a:endParaRPr lang="en-US" dirty="0" smtClean="0"/>
          </a:p>
          <a:p>
            <a:endParaRPr lang="en-US" dirty="0" smtClean="0"/>
          </a:p>
          <a:p>
            <a:r>
              <a:rPr lang="en-US" dirty="0" smtClean="0"/>
              <a:t>Application Components</a:t>
            </a:r>
          </a:p>
          <a:p>
            <a:r>
              <a:rPr lang="en-US" dirty="0" smtClean="0"/>
              <a:t>Application components are the essential building blocks of an Android application. Each component is a different point through which the system can enter your application. Not all components are actual entry points for the user and some depend on each other, but each one exists as its own entity and plays a specific role—each one is a unique building block that helps define your application's overall behavior.</a:t>
            </a:r>
          </a:p>
          <a:p>
            <a:endParaRPr lang="en-US" dirty="0" smtClean="0"/>
          </a:p>
          <a:p>
            <a:r>
              <a:rPr lang="en-US" dirty="0" smtClean="0"/>
              <a:t>There are four different types of application components. Each type serves a distinct purpose and has a distinct lifecycle that defines how the component is created and destroyed.</a:t>
            </a:r>
          </a:p>
          <a:p>
            <a:endParaRPr lang="en-US" dirty="0" smtClean="0"/>
          </a:p>
          <a:p>
            <a:r>
              <a:rPr lang="en-US" dirty="0" smtClean="0"/>
              <a:t>Here are the four types of application components:</a:t>
            </a:r>
          </a:p>
          <a:p>
            <a:endParaRPr lang="en-US" dirty="0" smtClean="0"/>
          </a:p>
          <a:p>
            <a:r>
              <a:rPr lang="en-US" dirty="0" smtClean="0"/>
              <a:t>Activities</a:t>
            </a:r>
          </a:p>
          <a:p>
            <a:r>
              <a:rPr lang="en-US" dirty="0" smtClean="0"/>
              <a:t>An activity represents a single screen with a user interface. For example, an email application might have one activity that shows a list of new emails, another activity to compose an email, and another activity for reading emails. Although the activities work together to form a cohesive user experience in the email application, each one is independent of the others. As such, a different application can start any one of these activities (if the email application allows it). For example, a camera application can start the activity in the email application that composes new mail, in order for the user to share a picture.</a:t>
            </a:r>
          </a:p>
          <a:p>
            <a:r>
              <a:rPr lang="en-US" dirty="0" smtClean="0"/>
              <a:t>An activity is implemented as a subclass of Activity and you can learn more about it in the Activities developer guide.</a:t>
            </a:r>
          </a:p>
          <a:p>
            <a:endParaRPr lang="en-US" dirty="0" smtClean="0"/>
          </a:p>
          <a:p>
            <a:r>
              <a:rPr lang="en-US" dirty="0" smtClean="0"/>
              <a:t>Services</a:t>
            </a:r>
          </a:p>
          <a:p>
            <a:r>
              <a:rPr lang="en-US" dirty="0" smtClean="0"/>
              <a:t>A service is a component that runs in the background to perform long-running operations or to perform work for remote processes. A service does not provide a user interface. For example, a service might play music in the background while the user is in a different application, or it might fetch data over the network without blocking user interaction with an activity. Another component, such as an activity, can start the service and let it run or bind to it in order to interact with it.</a:t>
            </a:r>
          </a:p>
          <a:p>
            <a:r>
              <a:rPr lang="en-US" dirty="0" smtClean="0"/>
              <a:t>A service is implemented as a subclass of Service and you can learn more about it in the Services developer guide.</a:t>
            </a:r>
          </a:p>
          <a:p>
            <a:endParaRPr lang="en-US" dirty="0" smtClean="0"/>
          </a:p>
          <a:p>
            <a:r>
              <a:rPr lang="en-US" dirty="0" smtClean="0"/>
              <a:t>Content providers</a:t>
            </a:r>
          </a:p>
          <a:p>
            <a:r>
              <a:rPr lang="en-US" dirty="0" smtClean="0"/>
              <a:t>A content provider manages a shared set of application data. You can store the data in the file system, an SQLite database, on the web, or any other persistent storage location your application can access. Through the content provider, other applications can query or even modify the data (if the content provider allows it). For example, the Android system provides a content provider that manages the user's contact information. As such, any application with the proper permissions can query part of the content provider (such as </a:t>
            </a:r>
            <a:r>
              <a:rPr lang="en-US" dirty="0" err="1" smtClean="0"/>
              <a:t>ContactsContract.Data</a:t>
            </a:r>
            <a:r>
              <a:rPr lang="en-US" dirty="0" smtClean="0"/>
              <a:t>) to read and write information about a particular person.</a:t>
            </a:r>
          </a:p>
          <a:p>
            <a:r>
              <a:rPr lang="en-US" dirty="0" smtClean="0"/>
              <a:t>Content providers are also useful for reading and writing data that is private to your application and not shared. For example, the Note Pad sample application uses a content provider to save notes.</a:t>
            </a:r>
          </a:p>
          <a:p>
            <a:endParaRPr lang="en-US" dirty="0" smtClean="0"/>
          </a:p>
          <a:p>
            <a:r>
              <a:rPr lang="en-US" dirty="0" smtClean="0"/>
              <a:t>A content provider is implemented as a subclass of </a:t>
            </a:r>
            <a:r>
              <a:rPr lang="en-US" dirty="0" err="1" smtClean="0"/>
              <a:t>ContentProvider</a:t>
            </a:r>
            <a:r>
              <a:rPr lang="en-US" dirty="0" smtClean="0"/>
              <a:t> and must implement a standard set of APIs that enable other applications to perform transactions. For more information, see the Content Providers developer guide.</a:t>
            </a:r>
          </a:p>
          <a:p>
            <a:endParaRPr lang="en-US" dirty="0" smtClean="0"/>
          </a:p>
          <a:p>
            <a:r>
              <a:rPr lang="en-US" dirty="0" smtClean="0"/>
              <a:t>Broadcast receivers</a:t>
            </a:r>
          </a:p>
          <a:p>
            <a:r>
              <a:rPr lang="en-US" dirty="0" smtClean="0"/>
              <a:t>A broadcast receiver is a component that responds to system-wide broadcast announcements. Many broadcasts originate from the system—for example, a broadcast announcing that the screen has turned off, the battery is low, or a picture was captured. Applications can also initiate broadcasts—for example, to let other applications know that some data has been downloaded to the device and is available for them to use. Although broadcast receivers don't display a user interface, they may create a status bar notification to alert the user when a broadcast event occurs. More commonly, though, a broadcast receiver is just a "gateway" to other components and is intended to do a very minimal amount of work. For instance, it might initiate a service to perform some work based on the event.</a:t>
            </a:r>
          </a:p>
          <a:p>
            <a:r>
              <a:rPr lang="en-US" dirty="0" smtClean="0"/>
              <a:t>A broadcast receiver is implemented as a subclass of </a:t>
            </a:r>
            <a:r>
              <a:rPr lang="en-US" dirty="0" err="1" smtClean="0"/>
              <a:t>BroadcastReceiver</a:t>
            </a:r>
            <a:r>
              <a:rPr lang="en-US" dirty="0" smtClean="0"/>
              <a:t> and each broadcast is delivered as an Intent object. For more information, see the </a:t>
            </a:r>
            <a:r>
              <a:rPr lang="en-US" dirty="0" err="1" smtClean="0"/>
              <a:t>BroadcastReceiver</a:t>
            </a:r>
            <a:r>
              <a:rPr lang="en-US" dirty="0" smtClean="0"/>
              <a:t> class.</a:t>
            </a:r>
          </a:p>
          <a:p>
            <a:endParaRPr lang="en-US" dirty="0" smtClean="0"/>
          </a:p>
          <a:p>
            <a:r>
              <a:rPr lang="en-US" dirty="0" smtClean="0"/>
              <a:t>A unique aspect of the Android system design is that any application can start another application’s component. For example, if you want the user to capture a photo with the device camera, there's probably another application that does that and your application can use it, instead of developing an activity to capture a photo yourself. You don't need to incorporate or even link to the code from the camera application. Instead, you can simply start the activity in the camera application that captures a photo. When complete, the photo is even returned to your application so you can use it. To the user, it seems as if the camera is actually a part of your application.</a:t>
            </a:r>
          </a:p>
          <a:p>
            <a:endParaRPr lang="en-US" dirty="0" smtClean="0"/>
          </a:p>
          <a:p>
            <a:r>
              <a:rPr lang="en-US" dirty="0" smtClean="0"/>
              <a:t>When the system starts a component, it starts the process for that application (if it's not already running) and instantiates the classes needed for the component. For example, if your application starts the activity in the camera application that captures a photo, that activity runs in the process that belongs to the camera application, not in your application's process. Therefore, unlike applications on most other systems, Android applications don't have a single entry point (there's no main() function, for example).</a:t>
            </a:r>
          </a:p>
          <a:p>
            <a:endParaRPr lang="en-US" dirty="0" smtClean="0"/>
          </a:p>
          <a:p>
            <a:r>
              <a:rPr lang="en-US" dirty="0" smtClean="0"/>
              <a:t>Because the system runs each application in a separate process with file permissions that restrict access to other applications, your application cannot directly activate a component from another application. The Android system, however, can. So, to activate a component in another application, you must deliver a message to the system that specifies your intent to start a particular component. The system then activates the component for you.</a:t>
            </a:r>
          </a:p>
          <a:p>
            <a:endParaRPr lang="en-US" dirty="0" smtClean="0"/>
          </a:p>
          <a:p>
            <a:endParaRPr lang="en-US" dirty="0" smtClean="0"/>
          </a:p>
          <a:p>
            <a:r>
              <a:rPr lang="en-US" dirty="0" smtClean="0"/>
              <a:t>Activating Components</a:t>
            </a:r>
          </a:p>
          <a:p>
            <a:endParaRPr lang="en-US" dirty="0" smtClean="0"/>
          </a:p>
          <a:p>
            <a:r>
              <a:rPr lang="en-US" dirty="0" smtClean="0"/>
              <a:t>Three of the four component types—activities, services, and broadcast receivers—are activated by an asynchronous message called an intent. Intents bind individual components to each other at runtime (you can think of them as the messengers that request an action from other components), whether the component belongs to your application or another.</a:t>
            </a:r>
          </a:p>
          <a:p>
            <a:endParaRPr lang="en-US" dirty="0" smtClean="0"/>
          </a:p>
          <a:p>
            <a:r>
              <a:rPr lang="en-US" dirty="0" smtClean="0"/>
              <a:t>An intent is created with an Intent object, which defines a message to activate either a specific component or a specific type of component—an intent can be either explicit or implicit, respectively.</a:t>
            </a:r>
          </a:p>
          <a:p>
            <a:endParaRPr lang="en-US" dirty="0" smtClean="0"/>
          </a:p>
          <a:p>
            <a:r>
              <a:rPr lang="en-US" dirty="0" smtClean="0"/>
              <a:t>For activities and services, an intent defines the action to perform (for example, to "view" or "send" something) and may specify the URI of the data to act on (among other things that the component being started might need to know). For example, an intent might convey a request for an activity to show an image or to open a web page. In some cases, you can start an activity to receive a result, in which case, the activity also returns the result in an Intent (for example, you can issue an intent to let the user pick a personal contact and have it returned to you—the return intent includes a URI pointing to the chosen contact).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63108DA-075C-8B48-8B18-EEE5065310D5}" type="slidenum">
              <a:rPr lang="en-US" smtClean="0"/>
              <a:t>39</a:t>
            </a:fld>
            <a:endParaRPr lang="en-US"/>
          </a:p>
        </p:txBody>
      </p:sp>
    </p:spTree>
    <p:extLst>
      <p:ext uri="{BB962C8B-B14F-4D97-AF65-F5344CB8AC3E}">
        <p14:creationId xmlns:p14="http://schemas.microsoft.com/office/powerpoint/2010/main" val="752483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developer.android.com</a:t>
            </a:r>
            <a:r>
              <a:rPr lang="en-US" dirty="0" smtClean="0"/>
              <a:t>/guide/components/</a:t>
            </a:r>
            <a:r>
              <a:rPr lang="en-US" dirty="0" err="1" smtClean="0"/>
              <a:t>fundamentals.html</a:t>
            </a:r>
            <a:endParaRPr lang="en-US" dirty="0" smtClean="0"/>
          </a:p>
          <a:p>
            <a:endParaRPr lang="en-US" dirty="0" smtClean="0"/>
          </a:p>
          <a:p>
            <a:r>
              <a:rPr lang="en-US" dirty="0" smtClean="0"/>
              <a:t>Application Components</a:t>
            </a:r>
          </a:p>
          <a:p>
            <a:r>
              <a:rPr lang="en-US" dirty="0" smtClean="0"/>
              <a:t>Application components are the essential building blocks of an Android application. Each component is a different point through which the system can enter your application. Not all components are actual entry points for the user and some depend on each other, but each one exists as its own entity and plays a specific role—each one is a unique building block that helps define your application's overall behavior.</a:t>
            </a:r>
          </a:p>
          <a:p>
            <a:endParaRPr lang="en-US" dirty="0" smtClean="0"/>
          </a:p>
          <a:p>
            <a:r>
              <a:rPr lang="en-US" dirty="0" smtClean="0"/>
              <a:t>There are four different types of application components. Each type serves a distinct purpose and has a distinct lifecycle that defines how the component is created and destroyed.</a:t>
            </a:r>
          </a:p>
          <a:p>
            <a:endParaRPr lang="en-US" dirty="0" smtClean="0"/>
          </a:p>
          <a:p>
            <a:r>
              <a:rPr lang="en-US" dirty="0" smtClean="0"/>
              <a:t>Here are the four types of application components:</a:t>
            </a:r>
          </a:p>
          <a:p>
            <a:endParaRPr lang="en-US" dirty="0" smtClean="0"/>
          </a:p>
          <a:p>
            <a:r>
              <a:rPr lang="en-US" dirty="0" smtClean="0"/>
              <a:t>Activities</a:t>
            </a:r>
          </a:p>
          <a:p>
            <a:r>
              <a:rPr lang="en-US" dirty="0" smtClean="0"/>
              <a:t>An activity represents a single screen with a user interface. For example, an email application might have one activity that shows a list of new emails, another activity to compose an email, and another activity for reading emails. Although the activities work together to form a cohesive user experience in the email application, each one is independent of the others. As such, a different application can start any one of these activities (if the email application allows it). For example, a camera application can start the activity in the email application that composes new mail, in order for the user to share a picture.</a:t>
            </a:r>
          </a:p>
          <a:p>
            <a:r>
              <a:rPr lang="en-US" dirty="0" smtClean="0"/>
              <a:t>An activity is implemented as a subclass of Activity and you can learn more about it in the Activities developer guide.</a:t>
            </a:r>
          </a:p>
          <a:p>
            <a:endParaRPr lang="en-US" dirty="0" smtClean="0"/>
          </a:p>
          <a:p>
            <a:r>
              <a:rPr lang="en-US" dirty="0" smtClean="0"/>
              <a:t>Services</a:t>
            </a:r>
          </a:p>
          <a:p>
            <a:r>
              <a:rPr lang="en-US" dirty="0" smtClean="0"/>
              <a:t>A service is a component that runs in the background to perform long-running operations or to perform work for remote processes. A service does not provide a user interface. For example, a service might play music in the background while the user is in a different application, or it might fetch data over the network without blocking user interaction with an activity. Another component, such as an activity, can start the service and let it run or bind to it in order to interact with it.</a:t>
            </a:r>
          </a:p>
          <a:p>
            <a:r>
              <a:rPr lang="en-US" dirty="0" smtClean="0"/>
              <a:t>A service is implemented as a subclass of Service and you can learn more about it in the Services developer guide.</a:t>
            </a:r>
          </a:p>
          <a:p>
            <a:endParaRPr lang="en-US" dirty="0" smtClean="0"/>
          </a:p>
          <a:p>
            <a:r>
              <a:rPr lang="en-US" dirty="0" smtClean="0"/>
              <a:t>Content providers</a:t>
            </a:r>
          </a:p>
          <a:p>
            <a:r>
              <a:rPr lang="en-US" dirty="0" smtClean="0"/>
              <a:t>A content provider manages a shared set of application data. You can store the data in the file system, an SQLite database, on the web, or any other persistent storage location your application can access. Through the content provider, other applications can query or even modify the data (if the content provider allows it). For example, the Android system provides a content provider that manages the user's contact information. As such, any application with the proper permissions can query part of the content provider (such as </a:t>
            </a:r>
            <a:r>
              <a:rPr lang="en-US" dirty="0" err="1" smtClean="0"/>
              <a:t>ContactsContract.Data</a:t>
            </a:r>
            <a:r>
              <a:rPr lang="en-US" dirty="0" smtClean="0"/>
              <a:t>) to read and write information about a particular person.</a:t>
            </a:r>
          </a:p>
          <a:p>
            <a:r>
              <a:rPr lang="en-US" dirty="0" smtClean="0"/>
              <a:t>Content providers are also useful for reading and writing data that is private to your application and not shared. For example, the Note Pad sample application uses a content provider to save notes.</a:t>
            </a:r>
          </a:p>
          <a:p>
            <a:endParaRPr lang="en-US" dirty="0" smtClean="0"/>
          </a:p>
          <a:p>
            <a:r>
              <a:rPr lang="en-US" dirty="0" smtClean="0"/>
              <a:t>A content provider is implemented as a subclass of </a:t>
            </a:r>
            <a:r>
              <a:rPr lang="en-US" dirty="0" err="1" smtClean="0"/>
              <a:t>ContentProvider</a:t>
            </a:r>
            <a:r>
              <a:rPr lang="en-US" dirty="0" smtClean="0"/>
              <a:t> and must implement a standard set of APIs that enable other applications to perform transactions. For more information, see the Content Providers developer guide.</a:t>
            </a:r>
          </a:p>
          <a:p>
            <a:endParaRPr lang="en-US" dirty="0" smtClean="0"/>
          </a:p>
          <a:p>
            <a:r>
              <a:rPr lang="en-US" dirty="0" smtClean="0"/>
              <a:t>Broadcast receivers</a:t>
            </a:r>
          </a:p>
          <a:p>
            <a:r>
              <a:rPr lang="en-US" dirty="0" smtClean="0"/>
              <a:t>A broadcast receiver is a component that responds to system-wide broadcast announcements. Many broadcasts originate from the system—for example, a broadcast announcing that the screen has turned off, the battery is low, or a picture was captured. Applications can also initiate broadcasts—for example, to let other applications know that some data has been downloaded to the device and is available for them to use. Although broadcast receivers don't display a user interface, they may create a status bar notification to alert the user when a broadcast event occurs. More commonly, though, a broadcast receiver is just a "gateway" to other components and is intended to do a very minimal amount of work. For instance, it might initiate a service to perform some work based on the event.</a:t>
            </a:r>
          </a:p>
          <a:p>
            <a:r>
              <a:rPr lang="en-US" dirty="0" smtClean="0"/>
              <a:t>A broadcast receiver is implemented as a subclass of </a:t>
            </a:r>
            <a:r>
              <a:rPr lang="en-US" dirty="0" err="1" smtClean="0"/>
              <a:t>BroadcastReceiver</a:t>
            </a:r>
            <a:r>
              <a:rPr lang="en-US" dirty="0" smtClean="0"/>
              <a:t> and each broadcast is delivered as an Intent object. For more information, see the </a:t>
            </a:r>
            <a:r>
              <a:rPr lang="en-US" dirty="0" err="1" smtClean="0"/>
              <a:t>BroadcastReceiver</a:t>
            </a:r>
            <a:r>
              <a:rPr lang="en-US" dirty="0" smtClean="0"/>
              <a:t> class.</a:t>
            </a:r>
          </a:p>
          <a:p>
            <a:endParaRPr lang="en-US" dirty="0" smtClean="0"/>
          </a:p>
          <a:p>
            <a:r>
              <a:rPr lang="en-US" dirty="0" smtClean="0"/>
              <a:t>A unique aspect of the Android system design is that any application can start another application’s component. For example, if you want the user to capture a photo with the device camera, there's probably another application that does that and your application can use it, instead of developing an activity to capture a photo yourself. You don't need to incorporate or even link to the code from the camera application. Instead, you can simply start the activity in the camera application that captures a photo. When complete, the photo is even returned to your application so you can use it. To the user, it seems as if the camera is actually a part of your application.</a:t>
            </a:r>
          </a:p>
          <a:p>
            <a:endParaRPr lang="en-US" dirty="0" smtClean="0"/>
          </a:p>
          <a:p>
            <a:r>
              <a:rPr lang="en-US" dirty="0" smtClean="0"/>
              <a:t>When the system starts a component, it starts the process for that application (if it's not already running) and instantiates the classes needed for the component. For example, if your application starts the activity in the camera application that captures a photo, that activity runs in the process that belongs to the camera application, not in your application's process. Therefore, unlike applications on most other systems, Android applications don't have a single entry point (there's no main() function, for example).</a:t>
            </a:r>
          </a:p>
          <a:p>
            <a:endParaRPr lang="en-US" dirty="0" smtClean="0"/>
          </a:p>
          <a:p>
            <a:r>
              <a:rPr lang="en-US" dirty="0" smtClean="0"/>
              <a:t>Because the system runs each application in a separate process with file permissions that restrict access to other applications, your application cannot directly activate a component from another application. The Android system, however, can. So, to activate a component in another application, you must deliver a message to the system that specifies your intent to start a particular component. The system then activates the component for you.</a:t>
            </a:r>
          </a:p>
          <a:p>
            <a:endParaRPr lang="en-US" dirty="0" smtClean="0"/>
          </a:p>
          <a:p>
            <a:endParaRPr lang="en-US" dirty="0" smtClean="0"/>
          </a:p>
          <a:p>
            <a:r>
              <a:rPr lang="en-US" dirty="0" smtClean="0"/>
              <a:t>Activating Components</a:t>
            </a:r>
          </a:p>
          <a:p>
            <a:endParaRPr lang="en-US" dirty="0" smtClean="0"/>
          </a:p>
          <a:p>
            <a:r>
              <a:rPr lang="en-US" dirty="0" smtClean="0"/>
              <a:t>Three of the four component types—activities, services, and broadcast receivers—are activated by an asynchronous message called an intent. Intents bind individual components to each other at runtime (you can think of them as the messengers that request an action from other components), whether the component belongs to your application or another.</a:t>
            </a:r>
          </a:p>
          <a:p>
            <a:endParaRPr lang="en-US" dirty="0" smtClean="0"/>
          </a:p>
          <a:p>
            <a:r>
              <a:rPr lang="en-US" dirty="0" smtClean="0"/>
              <a:t>An intent is created with an Intent object, which defines a message to activate either a specific component or a specific type of component—an intent can be either explicit or implicit, respectively.</a:t>
            </a:r>
          </a:p>
          <a:p>
            <a:endParaRPr lang="en-US" dirty="0" smtClean="0"/>
          </a:p>
          <a:p>
            <a:r>
              <a:rPr lang="en-US" dirty="0" smtClean="0"/>
              <a:t>For activities and services, an intent defines the action to perform (for example, to "view" or "send" something) and may specify the URI of the data to act on (among other things that the component being started might need to know). For example, an intent might convey a request for an activity to show an image or to open a web page. In some cases, you can start an activity to receive a result, in which case, the activity also returns the result in an Intent (for example, you can issue an intent to let the user pick a personal contact and have it returned to you—the return intent includes a URI pointing to the chosen contact).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63108DA-075C-8B48-8B18-EEE5065310D5}" type="slidenum">
              <a:rPr lang="en-US" smtClean="0"/>
              <a:t>40</a:t>
            </a:fld>
            <a:endParaRPr lang="en-US"/>
          </a:p>
        </p:txBody>
      </p:sp>
    </p:spTree>
    <p:extLst>
      <p:ext uri="{BB962C8B-B14F-4D97-AF65-F5344CB8AC3E}">
        <p14:creationId xmlns:p14="http://schemas.microsoft.com/office/powerpoint/2010/main" val="752483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developer.android.com</a:t>
            </a:r>
            <a:r>
              <a:rPr lang="en-US" dirty="0" smtClean="0"/>
              <a:t>/guide/components/</a:t>
            </a:r>
            <a:r>
              <a:rPr lang="en-US" dirty="0" err="1" smtClean="0"/>
              <a:t>fundamentals.html</a:t>
            </a:r>
            <a:endParaRPr lang="en-US" dirty="0" smtClean="0"/>
          </a:p>
          <a:p>
            <a:endParaRPr lang="en-US" dirty="0" smtClean="0"/>
          </a:p>
          <a:p>
            <a:r>
              <a:rPr lang="en-US" dirty="0" smtClean="0"/>
              <a:t>Application Components</a:t>
            </a:r>
          </a:p>
          <a:p>
            <a:r>
              <a:rPr lang="en-US" dirty="0" smtClean="0"/>
              <a:t>Application components are the essential building blocks of an Android application. Each component is a different point through which the system can enter your application. Not all components are actual entry points for the user and some depend on each other, but each one exists as its own entity and plays a specific role—each one is a unique building block that helps define your application's overall behavior.</a:t>
            </a:r>
          </a:p>
          <a:p>
            <a:endParaRPr lang="en-US" dirty="0" smtClean="0"/>
          </a:p>
          <a:p>
            <a:r>
              <a:rPr lang="en-US" dirty="0" smtClean="0"/>
              <a:t>There are four different types of application components. Each type serves a distinct purpose and has a distinct lifecycle that defines how the component is created and destroyed.</a:t>
            </a:r>
          </a:p>
          <a:p>
            <a:endParaRPr lang="en-US" dirty="0" smtClean="0"/>
          </a:p>
          <a:p>
            <a:r>
              <a:rPr lang="en-US" dirty="0" smtClean="0"/>
              <a:t>Here are the four types of application components:</a:t>
            </a:r>
          </a:p>
          <a:p>
            <a:endParaRPr lang="en-US" dirty="0" smtClean="0"/>
          </a:p>
          <a:p>
            <a:r>
              <a:rPr lang="en-US" dirty="0" smtClean="0"/>
              <a:t>Activities</a:t>
            </a:r>
          </a:p>
          <a:p>
            <a:r>
              <a:rPr lang="en-US" dirty="0" smtClean="0"/>
              <a:t>An activity represents a single screen with a user interface. For example, an email application might have one activity that shows a list of new emails, another activity to compose an email, and another activity for reading emails. Although the activities work together to form a cohesive user experience in the email application, each one is independent of the others. As such, a different application can start any one of these activities (if the email application allows it). For example, a camera application can start the activity in the email application that composes new mail, in order for the user to share a picture.</a:t>
            </a:r>
          </a:p>
          <a:p>
            <a:r>
              <a:rPr lang="en-US" dirty="0" smtClean="0"/>
              <a:t>An activity is implemented as a subclass of Activity and you can learn more about it in the Activities developer guide.</a:t>
            </a:r>
          </a:p>
          <a:p>
            <a:endParaRPr lang="en-US" dirty="0" smtClean="0"/>
          </a:p>
          <a:p>
            <a:r>
              <a:rPr lang="en-US" dirty="0" smtClean="0"/>
              <a:t>Services</a:t>
            </a:r>
          </a:p>
          <a:p>
            <a:r>
              <a:rPr lang="en-US" dirty="0" smtClean="0"/>
              <a:t>A service is a component that runs in the background to perform long-running operations or to perform work for remote processes. A service does not provide a user interface. For example, a service might play music in the background while the user is in a different application, or it might fetch data over the network without blocking user interaction with an activity. Another component, such as an activity, can start the service and let it run or bind to it in order to interact with it.</a:t>
            </a:r>
          </a:p>
          <a:p>
            <a:r>
              <a:rPr lang="en-US" dirty="0" smtClean="0"/>
              <a:t>A service is implemented as a subclass of Service and you can learn more about it in the Services developer guide.</a:t>
            </a:r>
          </a:p>
          <a:p>
            <a:endParaRPr lang="en-US" dirty="0" smtClean="0"/>
          </a:p>
          <a:p>
            <a:r>
              <a:rPr lang="en-US" dirty="0" smtClean="0"/>
              <a:t>Content providers</a:t>
            </a:r>
          </a:p>
          <a:p>
            <a:r>
              <a:rPr lang="en-US" dirty="0" smtClean="0"/>
              <a:t>A content provider manages a shared set of application data. You can store the data in the file system, an SQLite database, on the web, or any other persistent storage location your application can access. Through the content provider, other applications can query or even modify the data (if the content provider allows it). For example, the Android system provides a content provider that manages the user's contact information. As such, any application with the proper permissions can query part of the content provider (such as </a:t>
            </a:r>
            <a:r>
              <a:rPr lang="en-US" dirty="0" err="1" smtClean="0"/>
              <a:t>ContactsContract.Data</a:t>
            </a:r>
            <a:r>
              <a:rPr lang="en-US" dirty="0" smtClean="0"/>
              <a:t>) to read and write information about a particular person.</a:t>
            </a:r>
          </a:p>
          <a:p>
            <a:r>
              <a:rPr lang="en-US" dirty="0" smtClean="0"/>
              <a:t>Content providers are also useful for reading and writing data that is private to your application and not shared. For example, the Note Pad sample application uses a content provider to save notes.</a:t>
            </a:r>
          </a:p>
          <a:p>
            <a:endParaRPr lang="en-US" dirty="0" smtClean="0"/>
          </a:p>
          <a:p>
            <a:r>
              <a:rPr lang="en-US" dirty="0" smtClean="0"/>
              <a:t>A content provider is implemented as a subclass of </a:t>
            </a:r>
            <a:r>
              <a:rPr lang="en-US" dirty="0" err="1" smtClean="0"/>
              <a:t>ContentProvider</a:t>
            </a:r>
            <a:r>
              <a:rPr lang="en-US" dirty="0" smtClean="0"/>
              <a:t> and must implement a standard set of APIs that enable other applications to perform transactions. For more information, see the Content Providers developer guide.</a:t>
            </a:r>
          </a:p>
          <a:p>
            <a:endParaRPr lang="en-US" dirty="0" smtClean="0"/>
          </a:p>
          <a:p>
            <a:r>
              <a:rPr lang="en-US" dirty="0" smtClean="0"/>
              <a:t>Broadcast receivers</a:t>
            </a:r>
          </a:p>
          <a:p>
            <a:r>
              <a:rPr lang="en-US" dirty="0" smtClean="0"/>
              <a:t>A broadcast receiver is a component that responds to system-wide broadcast announcements. Many broadcasts originate from the system—for example, a broadcast announcing that the screen has turned off, the battery is low, or a picture was captured. Applications can also initiate broadcasts—for example, to let other applications know that some data has been downloaded to the device and is available for them to use. Although broadcast receivers don't display a user interface, they may create a status bar notification to alert the user when a broadcast event occurs. More commonly, though, a broadcast receiver is just a "gateway" to other components and is intended to do a very minimal amount of work. For instance, it might initiate a service to perform some work based on the event.</a:t>
            </a:r>
          </a:p>
          <a:p>
            <a:r>
              <a:rPr lang="en-US" dirty="0" smtClean="0"/>
              <a:t>A broadcast receiver is implemented as a subclass of </a:t>
            </a:r>
            <a:r>
              <a:rPr lang="en-US" dirty="0" err="1" smtClean="0"/>
              <a:t>BroadcastReceiver</a:t>
            </a:r>
            <a:r>
              <a:rPr lang="en-US" dirty="0" smtClean="0"/>
              <a:t> and each broadcast is delivered as an Intent object. For more information, see the </a:t>
            </a:r>
            <a:r>
              <a:rPr lang="en-US" dirty="0" err="1" smtClean="0"/>
              <a:t>BroadcastReceiver</a:t>
            </a:r>
            <a:r>
              <a:rPr lang="en-US" dirty="0" smtClean="0"/>
              <a:t> class.</a:t>
            </a:r>
          </a:p>
          <a:p>
            <a:endParaRPr lang="en-US" dirty="0" smtClean="0"/>
          </a:p>
          <a:p>
            <a:r>
              <a:rPr lang="en-US" dirty="0" smtClean="0"/>
              <a:t>A unique aspect of the Android system design is that any application can start another application’s component. For example, if you want the user to capture a photo with the device camera, there's probably another application that does that and your application can use it, instead of developing an activity to capture a photo yourself. You don't need to incorporate or even link to the code from the camera application. Instead, you can simply start the activity in the camera application that captures a photo. When complete, the photo is even returned to your application so you can use it. To the user, it seems as if the camera is actually a part of your application.</a:t>
            </a:r>
          </a:p>
          <a:p>
            <a:endParaRPr lang="en-US" dirty="0" smtClean="0"/>
          </a:p>
          <a:p>
            <a:r>
              <a:rPr lang="en-US" dirty="0" smtClean="0"/>
              <a:t>When the system starts a component, it starts the process for that application (if it's not already running) and instantiates the classes needed for the component. For example, if your application starts the activity in the camera application that captures a photo, that activity runs in the process that belongs to the camera application, not in your application's process. Therefore, unlike applications on most other systems, Android applications don't have a single entry point (there's no main() function, for example).</a:t>
            </a:r>
          </a:p>
          <a:p>
            <a:endParaRPr lang="en-US" dirty="0" smtClean="0"/>
          </a:p>
          <a:p>
            <a:r>
              <a:rPr lang="en-US" dirty="0" smtClean="0"/>
              <a:t>Because the system runs each application in a separate process with file permissions that restrict access to other applications, your application cannot directly activate a component from another application. The Android system, however, can. So, to activate a component in another application, you must deliver a message to the system that specifies your intent to start a particular component. The system then activates the component for you.</a:t>
            </a:r>
          </a:p>
          <a:p>
            <a:endParaRPr lang="en-US" dirty="0" smtClean="0"/>
          </a:p>
          <a:p>
            <a:endParaRPr lang="en-US" dirty="0" smtClean="0"/>
          </a:p>
          <a:p>
            <a:r>
              <a:rPr lang="en-US" dirty="0" smtClean="0"/>
              <a:t>Activating Components</a:t>
            </a:r>
          </a:p>
          <a:p>
            <a:endParaRPr lang="en-US" dirty="0" smtClean="0"/>
          </a:p>
          <a:p>
            <a:r>
              <a:rPr lang="en-US" dirty="0" smtClean="0"/>
              <a:t>Three of the four component types—activities, services, and broadcast receivers—are activated by an asynchronous message called an intent. Intents bind individual components to each other at runtime (you can think of them as the messengers that request an action from other components), whether the component belongs to your application or another.</a:t>
            </a:r>
          </a:p>
          <a:p>
            <a:endParaRPr lang="en-US" dirty="0" smtClean="0"/>
          </a:p>
          <a:p>
            <a:r>
              <a:rPr lang="en-US" dirty="0" smtClean="0"/>
              <a:t>An intent is created with an Intent object, which defines a message to activate either a specific component or a specific type of component—an intent can be either explicit or implicit, respectively.</a:t>
            </a:r>
          </a:p>
          <a:p>
            <a:endParaRPr lang="en-US" dirty="0" smtClean="0"/>
          </a:p>
          <a:p>
            <a:r>
              <a:rPr lang="en-US" dirty="0" smtClean="0"/>
              <a:t>For activities and services, an intent defines the action to perform (for example, to "view" or "send" something) and may specify the URI of the data to act on (among other things that the component being started might need to know). For example, an intent might convey a request for an activity to show an image or to open a web page. In some cases, you can start an activity to receive a result, in which case, the activity also returns the result in an Intent (for example, you can issue an intent to let the user pick a personal contact and have it returned to you—the return intent includes a URI pointing to the chosen contact).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63108DA-075C-8B48-8B18-EEE5065310D5}" type="slidenum">
              <a:rPr lang="en-US" smtClean="0"/>
              <a:t>41</a:t>
            </a:fld>
            <a:endParaRPr lang="en-US"/>
          </a:p>
        </p:txBody>
      </p:sp>
    </p:spTree>
    <p:extLst>
      <p:ext uri="{BB962C8B-B14F-4D97-AF65-F5344CB8AC3E}">
        <p14:creationId xmlns:p14="http://schemas.microsoft.com/office/powerpoint/2010/main" val="752483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developer.android.com</a:t>
            </a:r>
            <a:r>
              <a:rPr lang="en-US" dirty="0" smtClean="0"/>
              <a:t>/guide/components/</a:t>
            </a:r>
            <a:r>
              <a:rPr lang="en-US" dirty="0" err="1" smtClean="0"/>
              <a:t>fundamentals.html</a:t>
            </a:r>
            <a:endParaRPr lang="en-US" dirty="0" smtClean="0"/>
          </a:p>
          <a:p>
            <a:endParaRPr lang="en-US" dirty="0" smtClean="0"/>
          </a:p>
          <a:p>
            <a:r>
              <a:rPr lang="en-US" dirty="0" smtClean="0"/>
              <a:t>Application Components</a:t>
            </a:r>
          </a:p>
          <a:p>
            <a:r>
              <a:rPr lang="en-US" dirty="0" smtClean="0"/>
              <a:t>Application components are the essential building blocks of an Android application. Each component is a different point through which the system can enter your application. Not all components are actual entry points for the user and some depend on each other, but each one exists as its own entity and plays a specific role—each one is a unique building block that helps define your application's overall behavior.</a:t>
            </a:r>
          </a:p>
          <a:p>
            <a:endParaRPr lang="en-US" dirty="0" smtClean="0"/>
          </a:p>
          <a:p>
            <a:r>
              <a:rPr lang="en-US" dirty="0" smtClean="0"/>
              <a:t>There are four different types of application components. Each type serves a distinct purpose and has a distinct lifecycle that defines how the component is created and destroyed.</a:t>
            </a:r>
          </a:p>
          <a:p>
            <a:endParaRPr lang="en-US" dirty="0" smtClean="0"/>
          </a:p>
          <a:p>
            <a:r>
              <a:rPr lang="en-US" dirty="0" smtClean="0"/>
              <a:t>Here are the four types of application components:</a:t>
            </a:r>
          </a:p>
          <a:p>
            <a:endParaRPr lang="en-US" dirty="0" smtClean="0"/>
          </a:p>
          <a:p>
            <a:r>
              <a:rPr lang="en-US" dirty="0" smtClean="0"/>
              <a:t>Activities</a:t>
            </a:r>
          </a:p>
          <a:p>
            <a:r>
              <a:rPr lang="en-US" dirty="0" smtClean="0"/>
              <a:t>An activity represents a single screen with a user interface. For example, an email application might have one activity that shows a list of new emails, another activity to compose an email, and another activity for reading emails. Although the activities work together to form a cohesive user experience in the email application, each one is independent of the others. As such, a different application can start any one of these activities (if the email application allows it). For example, a camera application can start the activity in the email application that composes new mail, in order for the user to share a picture.</a:t>
            </a:r>
          </a:p>
          <a:p>
            <a:r>
              <a:rPr lang="en-US" dirty="0" smtClean="0"/>
              <a:t>An activity is implemented as a subclass of Activity and you can learn more about it in the Activities developer guide.</a:t>
            </a:r>
          </a:p>
          <a:p>
            <a:endParaRPr lang="en-US" dirty="0" smtClean="0"/>
          </a:p>
          <a:p>
            <a:r>
              <a:rPr lang="en-US" dirty="0" smtClean="0"/>
              <a:t>Services</a:t>
            </a:r>
          </a:p>
          <a:p>
            <a:r>
              <a:rPr lang="en-US" dirty="0" smtClean="0"/>
              <a:t>A service is a component that runs in the background to perform long-running operations or to perform work for remote processes. A service does not provide a user interface. For example, a service might play music in the background while the user is in a different application, or it might fetch data over the network without blocking user interaction with an activity. Another component, such as an activity, can start the service and let it run or bind to it in order to interact with it.</a:t>
            </a:r>
          </a:p>
          <a:p>
            <a:r>
              <a:rPr lang="en-US" dirty="0" smtClean="0"/>
              <a:t>A service is implemented as a subclass of Service and you can learn more about it in the Services developer guide.</a:t>
            </a:r>
          </a:p>
          <a:p>
            <a:endParaRPr lang="en-US" dirty="0" smtClean="0"/>
          </a:p>
          <a:p>
            <a:r>
              <a:rPr lang="en-US" dirty="0" smtClean="0"/>
              <a:t>Content providers</a:t>
            </a:r>
          </a:p>
          <a:p>
            <a:r>
              <a:rPr lang="en-US" dirty="0" smtClean="0"/>
              <a:t>A content provider manages a shared set of application data. You can store the data in the file system, an SQLite database, on the web, or any other persistent storage location your application can access. Through the content provider, other applications can query or even modify the data (if the content provider allows it). For example, the Android system provides a content provider that manages the user's contact information. As such, any application with the proper permissions can query part of the content provider (such as </a:t>
            </a:r>
            <a:r>
              <a:rPr lang="en-US" dirty="0" err="1" smtClean="0"/>
              <a:t>ContactsContract.Data</a:t>
            </a:r>
            <a:r>
              <a:rPr lang="en-US" dirty="0" smtClean="0"/>
              <a:t>) to read and write information about a particular person.</a:t>
            </a:r>
          </a:p>
          <a:p>
            <a:r>
              <a:rPr lang="en-US" dirty="0" smtClean="0"/>
              <a:t>Content providers are also useful for reading and writing data that is private to your application and not shared. For example, the Note Pad sample application uses a content provider to save notes.</a:t>
            </a:r>
          </a:p>
          <a:p>
            <a:endParaRPr lang="en-US" dirty="0" smtClean="0"/>
          </a:p>
          <a:p>
            <a:r>
              <a:rPr lang="en-US" dirty="0" smtClean="0"/>
              <a:t>A content provider is implemented as a subclass of </a:t>
            </a:r>
            <a:r>
              <a:rPr lang="en-US" dirty="0" err="1" smtClean="0"/>
              <a:t>ContentProvider</a:t>
            </a:r>
            <a:r>
              <a:rPr lang="en-US" dirty="0" smtClean="0"/>
              <a:t> and must implement a standard set of APIs that enable other applications to perform transactions. For more information, see the Content Providers developer guide.</a:t>
            </a:r>
          </a:p>
          <a:p>
            <a:endParaRPr lang="en-US" dirty="0" smtClean="0"/>
          </a:p>
          <a:p>
            <a:r>
              <a:rPr lang="en-US" dirty="0" smtClean="0"/>
              <a:t>Broadcast receivers</a:t>
            </a:r>
          </a:p>
          <a:p>
            <a:r>
              <a:rPr lang="en-US" dirty="0" smtClean="0"/>
              <a:t>A broadcast receiver is a component that responds to system-wide broadcast announcements. Many broadcasts originate from the system—for example, a broadcast announcing that the screen has turned off, the battery is low, or a picture was captured. Applications can also initiate broadcasts—for example, to let other applications know that some data has been downloaded to the device and is available for them to use. Although broadcast receivers don't display a user interface, they may create a status bar notification to alert the user when a broadcast event occurs. More commonly, though, a broadcast receiver is just a "gateway" to other components and is intended to do a very minimal amount of work. For instance, it might initiate a service to perform some work based on the event.</a:t>
            </a:r>
          </a:p>
          <a:p>
            <a:r>
              <a:rPr lang="en-US" dirty="0" smtClean="0"/>
              <a:t>A broadcast receiver is implemented as a subclass of </a:t>
            </a:r>
            <a:r>
              <a:rPr lang="en-US" dirty="0" err="1" smtClean="0"/>
              <a:t>BroadcastReceiver</a:t>
            </a:r>
            <a:r>
              <a:rPr lang="en-US" dirty="0" smtClean="0"/>
              <a:t> and each broadcast is delivered as an Intent object. For more information, see the </a:t>
            </a:r>
            <a:r>
              <a:rPr lang="en-US" dirty="0" err="1" smtClean="0"/>
              <a:t>BroadcastReceiver</a:t>
            </a:r>
            <a:r>
              <a:rPr lang="en-US" dirty="0" smtClean="0"/>
              <a:t> class.</a:t>
            </a:r>
          </a:p>
          <a:p>
            <a:endParaRPr lang="en-US" dirty="0" smtClean="0"/>
          </a:p>
          <a:p>
            <a:r>
              <a:rPr lang="en-US" dirty="0" smtClean="0"/>
              <a:t>A unique aspect of the Android system design is that any application can start another application’s component. For example, if you want the user to capture a photo with the device camera, there's probably another application that does that and your application can use it, instead of developing an activity to capture a photo yourself. You don't need to incorporate or even link to the code from the camera application. Instead, you can simply start the activity in the camera application that captures a photo. When complete, the photo is even returned to your application so you can use it. To the user, it seems as if the camera is actually a part of your application.</a:t>
            </a:r>
          </a:p>
          <a:p>
            <a:endParaRPr lang="en-US" dirty="0" smtClean="0"/>
          </a:p>
          <a:p>
            <a:r>
              <a:rPr lang="en-US" dirty="0" smtClean="0"/>
              <a:t>When the system starts a component, it starts the process for that application (if it's not already running) and instantiates the classes needed for the component. For example, if your application starts the activity in the camera application that captures a photo, that activity runs in the process that belongs to the camera application, not in your application's process. Therefore, unlike applications on most other systems, Android applications don't have a single entry point (there's no main() function, for example).</a:t>
            </a:r>
          </a:p>
          <a:p>
            <a:endParaRPr lang="en-US" dirty="0" smtClean="0"/>
          </a:p>
          <a:p>
            <a:r>
              <a:rPr lang="en-US" dirty="0" smtClean="0"/>
              <a:t>Because the system runs each application in a separate process with file permissions that restrict access to other applications, your application cannot directly activate a component from another application. The Android system, however, can. So, to activate a component in another application, you must deliver a message to the system that specifies your intent to start a particular component. The system then activates the component for you.</a:t>
            </a:r>
          </a:p>
          <a:p>
            <a:endParaRPr lang="en-US" dirty="0" smtClean="0"/>
          </a:p>
          <a:p>
            <a:endParaRPr lang="en-US" dirty="0" smtClean="0"/>
          </a:p>
          <a:p>
            <a:r>
              <a:rPr lang="en-US" dirty="0" smtClean="0"/>
              <a:t>Activating Components</a:t>
            </a:r>
          </a:p>
          <a:p>
            <a:endParaRPr lang="en-US" dirty="0" smtClean="0"/>
          </a:p>
          <a:p>
            <a:r>
              <a:rPr lang="en-US" dirty="0" smtClean="0"/>
              <a:t>Three of the four component types—activities, services, and broadcast receivers—are activated by an asynchronous message called an intent. Intents bind individual components to each other at runtime (you can think of them as the messengers that request an action from other components), whether the component belongs to your application or another.</a:t>
            </a:r>
          </a:p>
          <a:p>
            <a:endParaRPr lang="en-US" dirty="0" smtClean="0"/>
          </a:p>
          <a:p>
            <a:r>
              <a:rPr lang="en-US" dirty="0" smtClean="0"/>
              <a:t>An intent is created with an Intent object, which defines a message to activate either a specific component or a specific type of component—an intent can be either explicit or implicit, respectively.</a:t>
            </a:r>
          </a:p>
          <a:p>
            <a:endParaRPr lang="en-US" dirty="0" smtClean="0"/>
          </a:p>
          <a:p>
            <a:r>
              <a:rPr lang="en-US" dirty="0" smtClean="0"/>
              <a:t>For activities and services, an intent defines the action to perform (for example, to "view" or "send" something) and may specify the URI of the data to act on (among other things that the component being started might need to know). For example, an intent might convey a request for an activity to show an image or to open a web page. In some cases, you can start an activity to receive a result, in which case, the activity also returns the result in an Intent (for example, you can issue an intent to let the user pick a personal contact and have it returned to you—the return intent includes a URI pointing to the chosen contact).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63108DA-075C-8B48-8B18-EEE5065310D5}" type="slidenum">
              <a:rPr lang="en-US" smtClean="0"/>
              <a:t>42</a:t>
            </a:fld>
            <a:endParaRPr lang="en-US"/>
          </a:p>
        </p:txBody>
      </p:sp>
    </p:spTree>
    <p:extLst>
      <p:ext uri="{BB962C8B-B14F-4D97-AF65-F5344CB8AC3E}">
        <p14:creationId xmlns:p14="http://schemas.microsoft.com/office/powerpoint/2010/main" val="752483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developer.android.com</a:t>
            </a:r>
            <a:r>
              <a:rPr lang="en-US" dirty="0" smtClean="0"/>
              <a:t>/guide/components/</a:t>
            </a:r>
            <a:r>
              <a:rPr lang="en-US" dirty="0" err="1" smtClean="0"/>
              <a:t>fundamentals.html</a:t>
            </a:r>
            <a:endParaRPr lang="en-US" dirty="0" smtClean="0"/>
          </a:p>
          <a:p>
            <a:endParaRPr lang="en-US" dirty="0" smtClean="0"/>
          </a:p>
          <a:p>
            <a:r>
              <a:rPr lang="en-US" dirty="0" smtClean="0"/>
              <a:t>Application Components</a:t>
            </a:r>
          </a:p>
          <a:p>
            <a:r>
              <a:rPr lang="en-US" dirty="0" smtClean="0"/>
              <a:t>Application components are the essential building blocks of an Android application. Each component is a different point through which the system can enter your application. Not all components are actual entry points for the user and some depend on each other, but each one exists as its own entity and plays a specific role—each one is a unique building block that helps define your application's overall behavior.</a:t>
            </a:r>
          </a:p>
          <a:p>
            <a:endParaRPr lang="en-US" dirty="0" smtClean="0"/>
          </a:p>
          <a:p>
            <a:r>
              <a:rPr lang="en-US" dirty="0" smtClean="0"/>
              <a:t>There are four different types of application components. Each type serves a distinct purpose and has a distinct lifecycle that defines how the component is created and destroyed.</a:t>
            </a:r>
          </a:p>
          <a:p>
            <a:endParaRPr lang="en-US" dirty="0" smtClean="0"/>
          </a:p>
          <a:p>
            <a:r>
              <a:rPr lang="en-US" dirty="0" smtClean="0"/>
              <a:t>Here are the four types of application components:</a:t>
            </a:r>
          </a:p>
          <a:p>
            <a:endParaRPr lang="en-US" dirty="0" smtClean="0"/>
          </a:p>
          <a:p>
            <a:r>
              <a:rPr lang="en-US" dirty="0" smtClean="0"/>
              <a:t>Activities</a:t>
            </a:r>
          </a:p>
          <a:p>
            <a:r>
              <a:rPr lang="en-US" dirty="0" smtClean="0"/>
              <a:t>An activity represents a single screen with a user interface. For example, an email application might have one activity that shows a list of new emails, another activity to compose an email, and another activity for reading emails. Although the activities work together to form a cohesive user experience in the email application, each one is independent of the others. As such, a different application can start any one of these activities (if the email application allows it). For example, a camera application can start the activity in the email application that composes new mail, in order for the user to share a picture.</a:t>
            </a:r>
          </a:p>
          <a:p>
            <a:r>
              <a:rPr lang="en-US" dirty="0" smtClean="0"/>
              <a:t>An activity is implemented as a subclass of Activity and you can learn more about it in the Activities developer guide.</a:t>
            </a:r>
          </a:p>
          <a:p>
            <a:endParaRPr lang="en-US" dirty="0" smtClean="0"/>
          </a:p>
          <a:p>
            <a:r>
              <a:rPr lang="en-US" dirty="0" smtClean="0"/>
              <a:t>Services</a:t>
            </a:r>
          </a:p>
          <a:p>
            <a:r>
              <a:rPr lang="en-US" dirty="0" smtClean="0"/>
              <a:t>A service is a component that runs in the background to perform long-running operations or to perform work for remote processes. A service does not provide a user interface. For example, a service might play music in the background while the user is in a different application, or it might fetch data over the network without blocking user interaction with an activity. Another component, such as an activity, can start the service and let it run or bind to it in order to interact with it.</a:t>
            </a:r>
          </a:p>
          <a:p>
            <a:r>
              <a:rPr lang="en-US" dirty="0" smtClean="0"/>
              <a:t>A service is implemented as a subclass of Service and you can learn more about it in the Services developer guide.</a:t>
            </a:r>
          </a:p>
          <a:p>
            <a:endParaRPr lang="en-US" dirty="0" smtClean="0"/>
          </a:p>
          <a:p>
            <a:r>
              <a:rPr lang="en-US" dirty="0" smtClean="0"/>
              <a:t>Content providers</a:t>
            </a:r>
          </a:p>
          <a:p>
            <a:r>
              <a:rPr lang="en-US" dirty="0" smtClean="0"/>
              <a:t>A content provider manages a shared set of application data. You can store the data in the file system, an SQLite database, on the web, or any other persistent storage location your application can access. Through the content provider, other applications can query or even modify the data (if the content provider allows it). For example, the Android system provides a content provider that manages the user's contact information. As such, any application with the proper permissions can query part of the content provider (such as </a:t>
            </a:r>
            <a:r>
              <a:rPr lang="en-US" dirty="0" err="1" smtClean="0"/>
              <a:t>ContactsContract.Data</a:t>
            </a:r>
            <a:r>
              <a:rPr lang="en-US" dirty="0" smtClean="0"/>
              <a:t>) to read and write information about a particular person.</a:t>
            </a:r>
          </a:p>
          <a:p>
            <a:r>
              <a:rPr lang="en-US" dirty="0" smtClean="0"/>
              <a:t>Content providers are also useful for reading and writing data that is private to your application and not shared. For example, the Note Pad sample application uses a content provider to save notes.</a:t>
            </a:r>
          </a:p>
          <a:p>
            <a:endParaRPr lang="en-US" dirty="0" smtClean="0"/>
          </a:p>
          <a:p>
            <a:r>
              <a:rPr lang="en-US" dirty="0" smtClean="0"/>
              <a:t>A content provider is implemented as a subclass of </a:t>
            </a:r>
            <a:r>
              <a:rPr lang="en-US" dirty="0" err="1" smtClean="0"/>
              <a:t>ContentProvider</a:t>
            </a:r>
            <a:r>
              <a:rPr lang="en-US" dirty="0" smtClean="0"/>
              <a:t> and must implement a standard set of APIs that enable other applications to perform transactions. For more information, see the Content Providers developer guide.</a:t>
            </a:r>
          </a:p>
          <a:p>
            <a:endParaRPr lang="en-US" dirty="0" smtClean="0"/>
          </a:p>
          <a:p>
            <a:r>
              <a:rPr lang="en-US" dirty="0" smtClean="0"/>
              <a:t>Broadcast receivers</a:t>
            </a:r>
          </a:p>
          <a:p>
            <a:r>
              <a:rPr lang="en-US" dirty="0" smtClean="0"/>
              <a:t>A broadcast receiver is a component that responds to system-wide broadcast announcements. Many broadcasts originate from the system—for example, a broadcast announcing that the screen has turned off, the battery is low, or a picture was captured. Applications can also initiate broadcasts—for example, to let other applications know that some data has been downloaded to the device and is available for them to use. Although broadcast receivers don't display a user interface, they may create a status bar notification to alert the user when a broadcast event occurs. More commonly, though, a broadcast receiver is just a "gateway" to other components and is intended to do a very minimal amount of work. For instance, it might initiate a service to perform some work based on the event.</a:t>
            </a:r>
          </a:p>
          <a:p>
            <a:r>
              <a:rPr lang="en-US" dirty="0" smtClean="0"/>
              <a:t>A broadcast receiver is implemented as a subclass of </a:t>
            </a:r>
            <a:r>
              <a:rPr lang="en-US" dirty="0" err="1" smtClean="0"/>
              <a:t>BroadcastReceiver</a:t>
            </a:r>
            <a:r>
              <a:rPr lang="en-US" dirty="0" smtClean="0"/>
              <a:t> and each broadcast is delivered as an Intent object. For more information, see the </a:t>
            </a:r>
            <a:r>
              <a:rPr lang="en-US" dirty="0" err="1" smtClean="0"/>
              <a:t>BroadcastReceiver</a:t>
            </a:r>
            <a:r>
              <a:rPr lang="en-US" dirty="0" smtClean="0"/>
              <a:t> class.</a:t>
            </a:r>
          </a:p>
          <a:p>
            <a:endParaRPr lang="en-US" dirty="0" smtClean="0"/>
          </a:p>
          <a:p>
            <a:r>
              <a:rPr lang="en-US" dirty="0" smtClean="0"/>
              <a:t>A unique aspect of the Android system design is that any application can start another application’s component. For example, if you want the user to capture a photo with the device camera, there's probably another application that does that and your application can use it, instead of developing an activity to capture a photo yourself. You don't need to incorporate or even link to the code from the camera application. Instead, you can simply start the activity in the camera application that captures a photo. When complete, the photo is even returned to your application so you can use it. To the user, it seems as if the camera is actually a part of your application.</a:t>
            </a:r>
          </a:p>
          <a:p>
            <a:endParaRPr lang="en-US" dirty="0" smtClean="0"/>
          </a:p>
          <a:p>
            <a:r>
              <a:rPr lang="en-US" dirty="0" smtClean="0"/>
              <a:t>When the system starts a component, it starts the process for that application (if it's not already running) and instantiates the classes needed for the component. For example, if your application starts the activity in the camera application that captures a photo, that activity runs in the process that belongs to the camera application, not in your application's process. Therefore, unlike applications on most other systems, Android applications don't have a single entry point (there's no main() function, for example).</a:t>
            </a:r>
          </a:p>
          <a:p>
            <a:endParaRPr lang="en-US" dirty="0" smtClean="0"/>
          </a:p>
          <a:p>
            <a:r>
              <a:rPr lang="en-US" dirty="0" smtClean="0"/>
              <a:t>Because the system runs each application in a separate process with file permissions that restrict access to other applications, your application cannot directly activate a component from another application. The Android system, however, can. So, to activate a component in another application, you must deliver a message to the system that specifies your intent to start a particular component. The system then activates the component for you.</a:t>
            </a:r>
          </a:p>
          <a:p>
            <a:endParaRPr lang="en-US" dirty="0" smtClean="0"/>
          </a:p>
          <a:p>
            <a:endParaRPr lang="en-US" dirty="0" smtClean="0"/>
          </a:p>
          <a:p>
            <a:r>
              <a:rPr lang="en-US" dirty="0" smtClean="0"/>
              <a:t>Activating Components</a:t>
            </a:r>
          </a:p>
          <a:p>
            <a:endParaRPr lang="en-US" dirty="0" smtClean="0"/>
          </a:p>
          <a:p>
            <a:r>
              <a:rPr lang="en-US" dirty="0" smtClean="0"/>
              <a:t>Three of the four component types—activities, services, and broadcast receivers—are activated by an asynchronous message called an intent. Intents bind individual components to each other at runtime (you can think of them as the messengers that request an action from other components), whether the component belongs to your application or another.</a:t>
            </a:r>
          </a:p>
          <a:p>
            <a:endParaRPr lang="en-US" dirty="0" smtClean="0"/>
          </a:p>
          <a:p>
            <a:r>
              <a:rPr lang="en-US" dirty="0" smtClean="0"/>
              <a:t>An intent is created with an Intent object, which defines a message to activate either a specific component or a specific type of component—an intent can be either explicit or implicit, respectively.</a:t>
            </a:r>
          </a:p>
          <a:p>
            <a:endParaRPr lang="en-US" dirty="0" smtClean="0"/>
          </a:p>
          <a:p>
            <a:r>
              <a:rPr lang="en-US" dirty="0" smtClean="0"/>
              <a:t>For activities and services, an intent defines the action to perform (for example, to "view" or "send" something) and may specify the URI of the data to act on (among other things that the component being started might need to know). For example, an intent might convey a request for an activity to show an image or to open a web page. In some cases, you can start an activity to receive a result, in which case, the activity also returns the result in an Intent (for example, you can issue an intent to let the user pick a personal contact and have it returned to you—the return intent includes a URI pointing to the chosen contact).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63108DA-075C-8B48-8B18-EEE5065310D5}" type="slidenum">
              <a:rPr lang="en-US" smtClean="0"/>
              <a:t>43</a:t>
            </a:fld>
            <a:endParaRPr lang="en-US"/>
          </a:p>
        </p:txBody>
      </p:sp>
    </p:spTree>
    <p:extLst>
      <p:ext uri="{BB962C8B-B14F-4D97-AF65-F5344CB8AC3E}">
        <p14:creationId xmlns:p14="http://schemas.microsoft.com/office/powerpoint/2010/main" val="752483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developer.android.com</a:t>
            </a:r>
            <a:r>
              <a:rPr lang="en-US" dirty="0" smtClean="0"/>
              <a:t>/guide/components/</a:t>
            </a:r>
            <a:r>
              <a:rPr lang="en-US" dirty="0" err="1" smtClean="0"/>
              <a:t>fundamentals.html</a:t>
            </a:r>
            <a:endParaRPr lang="en-US" dirty="0" smtClean="0"/>
          </a:p>
          <a:p>
            <a:endParaRPr lang="en-US" dirty="0" smtClean="0"/>
          </a:p>
          <a:p>
            <a:r>
              <a:rPr lang="en-US" dirty="0" smtClean="0"/>
              <a:t>Application Components</a:t>
            </a:r>
          </a:p>
          <a:p>
            <a:r>
              <a:rPr lang="en-US" dirty="0" smtClean="0"/>
              <a:t>Application components are the essential building blocks of an Android application. Each component is a different point through which the system can enter your application. Not all components are actual entry points for the user and some depend on each other, but each one exists as its own entity and plays a specific role—each one is a unique building block that helps define your application's overall behavior.</a:t>
            </a:r>
          </a:p>
          <a:p>
            <a:endParaRPr lang="en-US" dirty="0" smtClean="0"/>
          </a:p>
          <a:p>
            <a:r>
              <a:rPr lang="en-US" dirty="0" smtClean="0"/>
              <a:t>There are four different types of application components. Each type serves a distinct purpose and has a distinct lifecycle that defines how the component is created and destroyed.</a:t>
            </a:r>
          </a:p>
          <a:p>
            <a:endParaRPr lang="en-US" dirty="0" smtClean="0"/>
          </a:p>
          <a:p>
            <a:r>
              <a:rPr lang="en-US" dirty="0" smtClean="0"/>
              <a:t>Here are the four types of application components:</a:t>
            </a:r>
          </a:p>
          <a:p>
            <a:endParaRPr lang="en-US" dirty="0" smtClean="0"/>
          </a:p>
          <a:p>
            <a:r>
              <a:rPr lang="en-US" dirty="0" smtClean="0"/>
              <a:t>Activities</a:t>
            </a:r>
          </a:p>
          <a:p>
            <a:r>
              <a:rPr lang="en-US" dirty="0" smtClean="0"/>
              <a:t>An activity represents a single screen with a user interface. For example, an email application might have one activity that shows a list of new emails, another activity to compose an email, and another activity for reading emails. Although the activities work together to form a cohesive user experience in the email application, each one is independent of the others. As such, a different application can start any one of these activities (if the email application allows it). For example, a camera application can start the activity in the email application that composes new mail, in order for the user to share a picture.</a:t>
            </a:r>
          </a:p>
          <a:p>
            <a:r>
              <a:rPr lang="en-US" dirty="0" smtClean="0"/>
              <a:t>An activity is implemented as a subclass of Activity and you can learn more about it in the Activities developer guide.</a:t>
            </a:r>
          </a:p>
          <a:p>
            <a:endParaRPr lang="en-US" dirty="0" smtClean="0"/>
          </a:p>
          <a:p>
            <a:r>
              <a:rPr lang="en-US" dirty="0" smtClean="0"/>
              <a:t>Services</a:t>
            </a:r>
          </a:p>
          <a:p>
            <a:r>
              <a:rPr lang="en-US" dirty="0" smtClean="0"/>
              <a:t>A service is a component that runs in the background to perform long-running operations or to perform work for remote processes. A service does not provide a user interface. For example, a service might play music in the background while the user is in a different application, or it might fetch data over the network without blocking user interaction with an activity. Another component, such as an activity, can start the service and let it run or bind to it in order to interact with it.</a:t>
            </a:r>
          </a:p>
          <a:p>
            <a:r>
              <a:rPr lang="en-US" dirty="0" smtClean="0"/>
              <a:t>A service is implemented as a subclass of Service and you can learn more about it in the Services developer guide.</a:t>
            </a:r>
          </a:p>
          <a:p>
            <a:endParaRPr lang="en-US" dirty="0" smtClean="0"/>
          </a:p>
          <a:p>
            <a:r>
              <a:rPr lang="en-US" dirty="0" smtClean="0"/>
              <a:t>Content providers</a:t>
            </a:r>
          </a:p>
          <a:p>
            <a:r>
              <a:rPr lang="en-US" dirty="0" smtClean="0"/>
              <a:t>A content provider manages a shared set of application data. You can store the data in the file system, an SQLite database, on the web, or any other persistent storage location your application can access. Through the content provider, other applications can query or even modify the data (if the content provider allows it). For example, the Android system provides a content provider that manages the user's contact information. As such, any application with the proper permissions can query part of the content provider (such as </a:t>
            </a:r>
            <a:r>
              <a:rPr lang="en-US" dirty="0" err="1" smtClean="0"/>
              <a:t>ContactsContract.Data</a:t>
            </a:r>
            <a:r>
              <a:rPr lang="en-US" dirty="0" smtClean="0"/>
              <a:t>) to read and write information about a particular person.</a:t>
            </a:r>
          </a:p>
          <a:p>
            <a:r>
              <a:rPr lang="en-US" dirty="0" smtClean="0"/>
              <a:t>Content providers are also useful for reading and writing data that is private to your application and not shared. For example, the Note Pad sample application uses a content provider to save notes.</a:t>
            </a:r>
          </a:p>
          <a:p>
            <a:endParaRPr lang="en-US" dirty="0" smtClean="0"/>
          </a:p>
          <a:p>
            <a:r>
              <a:rPr lang="en-US" dirty="0" smtClean="0"/>
              <a:t>A content provider is implemented as a subclass of </a:t>
            </a:r>
            <a:r>
              <a:rPr lang="en-US" dirty="0" err="1" smtClean="0"/>
              <a:t>ContentProvider</a:t>
            </a:r>
            <a:r>
              <a:rPr lang="en-US" dirty="0" smtClean="0"/>
              <a:t> and must implement a standard set of APIs that enable other applications to perform transactions. For more information, see the Content Providers developer guide.</a:t>
            </a:r>
          </a:p>
          <a:p>
            <a:endParaRPr lang="en-US" dirty="0" smtClean="0"/>
          </a:p>
          <a:p>
            <a:r>
              <a:rPr lang="en-US" dirty="0" smtClean="0"/>
              <a:t>Broadcast receivers</a:t>
            </a:r>
          </a:p>
          <a:p>
            <a:r>
              <a:rPr lang="en-US" dirty="0" smtClean="0"/>
              <a:t>A broadcast receiver is a component that responds to system-wide broadcast announcements. Many broadcasts originate from the system—for example, a broadcast announcing that the screen has turned off, the battery is low, or a picture was captured. Applications can also initiate broadcasts—for example, to let other applications know that some data has been downloaded to the device and is available for them to use. Although broadcast receivers don't display a user interface, they may create a status bar notification to alert the user when a broadcast event occurs. More commonly, though, a broadcast receiver is just a "gateway" to other components and is intended to do a very minimal amount of work. For instance, it might initiate a service to perform some work based on the event.</a:t>
            </a:r>
          </a:p>
          <a:p>
            <a:r>
              <a:rPr lang="en-US" dirty="0" smtClean="0"/>
              <a:t>A broadcast receiver is implemented as a subclass of </a:t>
            </a:r>
            <a:r>
              <a:rPr lang="en-US" dirty="0" err="1" smtClean="0"/>
              <a:t>BroadcastReceiver</a:t>
            </a:r>
            <a:r>
              <a:rPr lang="en-US" dirty="0" smtClean="0"/>
              <a:t> and each broadcast is delivered as an Intent object. For more information, see the </a:t>
            </a:r>
            <a:r>
              <a:rPr lang="en-US" dirty="0" err="1" smtClean="0"/>
              <a:t>BroadcastReceiver</a:t>
            </a:r>
            <a:r>
              <a:rPr lang="en-US" dirty="0" smtClean="0"/>
              <a:t> class.</a:t>
            </a:r>
          </a:p>
          <a:p>
            <a:endParaRPr lang="en-US" dirty="0" smtClean="0"/>
          </a:p>
          <a:p>
            <a:r>
              <a:rPr lang="en-US" dirty="0" smtClean="0"/>
              <a:t>A unique aspect of the Android system design is that any application can start another application’s component. For example, if you want the user to capture a photo with the device camera, there's probably another application that does that and your application can use it, instead of developing an activity to capture a photo yourself. You don't need to incorporate or even link to the code from the camera application. Instead, you can simply start the activity in the camera application that captures a photo. When complete, the photo is even returned to your application so you can use it. To the user, it seems as if the camera is actually a part of your application.</a:t>
            </a:r>
          </a:p>
          <a:p>
            <a:endParaRPr lang="en-US" dirty="0" smtClean="0"/>
          </a:p>
          <a:p>
            <a:r>
              <a:rPr lang="en-US" dirty="0" smtClean="0"/>
              <a:t>When the system starts a component, it starts the process for that application (if it's not already running) and instantiates the classes needed for the component. For example, if your application starts the activity in the camera application that captures a photo, that activity runs in the process that belongs to the camera application, not in your application's process. Therefore, unlike applications on most other systems, Android applications don't have a single entry point (there's no main() function, for example).</a:t>
            </a:r>
          </a:p>
          <a:p>
            <a:endParaRPr lang="en-US" dirty="0" smtClean="0"/>
          </a:p>
          <a:p>
            <a:r>
              <a:rPr lang="en-US" dirty="0" smtClean="0"/>
              <a:t>Because the system runs each application in a separate process with file permissions that restrict access to other applications, your application cannot directly activate a component from another application. The Android system, however, can. So, to activate a component in another application, you must deliver a message to the system that specifies your intent to start a particular component. The system then activates the component for you.</a:t>
            </a:r>
          </a:p>
          <a:p>
            <a:endParaRPr lang="en-US" dirty="0" smtClean="0"/>
          </a:p>
          <a:p>
            <a:endParaRPr lang="en-US" dirty="0" smtClean="0"/>
          </a:p>
          <a:p>
            <a:r>
              <a:rPr lang="en-US" dirty="0" smtClean="0"/>
              <a:t>Activating Components</a:t>
            </a:r>
          </a:p>
          <a:p>
            <a:endParaRPr lang="en-US" dirty="0" smtClean="0"/>
          </a:p>
          <a:p>
            <a:r>
              <a:rPr lang="en-US" dirty="0" smtClean="0"/>
              <a:t>Three of the four component types—activities, services, and broadcast receivers—are activated by an asynchronous message called an intent. Intents bind individual components to each other at runtime (you can think of them as the messengers that request an action from other components), whether the component belongs to your application or another.</a:t>
            </a:r>
          </a:p>
          <a:p>
            <a:endParaRPr lang="en-US" dirty="0" smtClean="0"/>
          </a:p>
          <a:p>
            <a:r>
              <a:rPr lang="en-US" dirty="0" smtClean="0"/>
              <a:t>An intent is created with an Intent object, which defines a message to activate either a specific component or a specific type of component—an intent can be either explicit or implicit, respectively.</a:t>
            </a:r>
          </a:p>
          <a:p>
            <a:endParaRPr lang="en-US" dirty="0" smtClean="0"/>
          </a:p>
          <a:p>
            <a:r>
              <a:rPr lang="en-US" dirty="0" smtClean="0"/>
              <a:t>For activities and services, an intent defines the action to perform (for example, to "view" or "send" something) and may specify the URI of the data to act on (among other things that the component being started might need to know). For example, an intent might convey a request for an activity to show an image or to open a web page. In some cases, you can start an activity to receive a result, in which case, the activity also returns the result in an Intent (for example, you can issue an intent to let the user pick a personal contact and have it returned to you—the return intent includes a URI pointing to the chosen contact).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63108DA-075C-8B48-8B18-EEE5065310D5}" type="slidenum">
              <a:rPr lang="en-US" smtClean="0"/>
              <a:t>44</a:t>
            </a:fld>
            <a:endParaRPr lang="en-US"/>
          </a:p>
        </p:txBody>
      </p:sp>
    </p:spTree>
    <p:extLst>
      <p:ext uri="{BB962C8B-B14F-4D97-AF65-F5344CB8AC3E}">
        <p14:creationId xmlns:p14="http://schemas.microsoft.com/office/powerpoint/2010/main" val="752483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ED0E915-F944-1347-B34B-D686BE927996}" type="datetime1">
              <a:rPr lang="zh-TW" altLang="en-US" smtClean="0"/>
              <a:t>2014/10/1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580663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EC8C4-518A-0848-A862-84BD9FA7F82B}" type="datetime1">
              <a:rPr lang="zh-TW" altLang="en-US" smtClean="0"/>
              <a:t>2014/10/1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1732815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91DC32-9558-B54A-AFDC-82A69DAF80FB}" type="datetime1">
              <a:rPr lang="zh-TW" altLang="en-US" smtClean="0"/>
              <a:t>2014/10/1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10223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6A88D0-51D0-8F4E-A6F5-14ECB1623D37}" type="datetime1">
              <a:rPr lang="zh-TW" altLang="en-US" smtClean="0"/>
              <a:t>2014/10/1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262683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B5F47D-E5E3-774E-8269-F6D1833CC049}" type="datetime1">
              <a:rPr lang="zh-TW" altLang="en-US" smtClean="0"/>
              <a:t>2014/10/1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1201839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8A0109-EB37-4E4D-84DD-FA18163594E6}" type="datetime1">
              <a:rPr lang="zh-TW" altLang="en-US" smtClean="0"/>
              <a:t>2014/10/1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2071409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B1587C4-945E-3446-9758-24BB529E6FA3}" type="datetime1">
              <a:rPr lang="zh-TW" altLang="en-US" smtClean="0"/>
              <a:t>2014/10/1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1844821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DE06281-F7B5-9447-890C-A5F320970236}" type="datetime1">
              <a:rPr lang="zh-TW" altLang="en-US" smtClean="0"/>
              <a:t>2014/10/1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3145700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4BBC9B-9F21-9B4C-8DAC-8986F293BCE8}" type="datetime1">
              <a:rPr lang="zh-TW" altLang="en-US" smtClean="0"/>
              <a:t>2014/10/1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2813584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CFE4B8-D8F9-084B-B263-A0134B617292}" type="datetime1">
              <a:rPr lang="zh-TW" altLang="en-US" smtClean="0"/>
              <a:t>2014/10/1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1436714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1E7F12-B6A4-BF4A-B718-E58253843C03}" type="datetime1">
              <a:rPr lang="zh-TW" altLang="en-US" smtClean="0"/>
              <a:t>2014/10/1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540028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829" y="648004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4FA85D-3A07-6244-B7A4-99E28DC81968}" type="datetime1">
              <a:rPr lang="zh-TW" altLang="en-US" smtClean="0"/>
              <a:t>2014/10/1</a:t>
            </a:fld>
            <a:endParaRPr lang="en-US"/>
          </a:p>
        </p:txBody>
      </p:sp>
      <p:sp>
        <p:nvSpPr>
          <p:cNvPr id="5" name="Footer Placeholder 4"/>
          <p:cNvSpPr>
            <a:spLocks noGrp="1"/>
          </p:cNvSpPr>
          <p:nvPr>
            <p:ph type="ftr" sz="quarter" idx="3"/>
          </p:nvPr>
        </p:nvSpPr>
        <p:spPr>
          <a:xfrm>
            <a:off x="3124200" y="6480047"/>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31407" y="6606257"/>
            <a:ext cx="574622" cy="229518"/>
          </a:xfrm>
          <a:prstGeom prst="rect">
            <a:avLst/>
          </a:prstGeom>
        </p:spPr>
        <p:txBody>
          <a:bodyPr vert="horz" lIns="91440" tIns="45720" rIns="91440" bIns="45720" rtlCol="0" anchor="ctr"/>
          <a:lstStyle>
            <a:lvl1pPr algn="r">
              <a:defRPr sz="1200">
                <a:solidFill>
                  <a:schemeClr val="tx1">
                    <a:tint val="75000"/>
                  </a:schemeClr>
                </a:solidFill>
              </a:defRPr>
            </a:lvl1pPr>
          </a:lstStyle>
          <a:p>
            <a:fld id="{5424488C-161F-514B-8FF5-CF5173A03E8D}" type="slidenum">
              <a:rPr lang="en-US" smtClean="0"/>
              <a:t>‹#›</a:t>
            </a:fld>
            <a:endParaRPr lang="en-US"/>
          </a:p>
        </p:txBody>
      </p:sp>
    </p:spTree>
    <p:extLst>
      <p:ext uri="{BB962C8B-B14F-4D97-AF65-F5344CB8AC3E}">
        <p14:creationId xmlns:p14="http://schemas.microsoft.com/office/powerpoint/2010/main" val="2883226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tku.edu.tw/" TargetMode="External"/><Relationship Id="rId4" Type="http://schemas.openxmlformats.org/officeDocument/2006/relationships/hyperlink" Target="http://mail.tku.edu.tw/myday" TargetMode="External"/><Relationship Id="rId5" Type="http://schemas.openxmlformats.org/officeDocument/2006/relationships/image" Target="../media/image1.jpeg"/><Relationship Id="rId6" Type="http://schemas.openxmlformats.org/officeDocument/2006/relationships/image" Target="../media/image2.jpeg"/><Relationship Id="rId7"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hyperlink" Target="http://www.im.tku.edu.tw/"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ndroid.com/" TargetMode="External"/><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hyperlink" Target="http://developer.android.com/about/dashboards/index.html"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developer.android.com/about/dashboards/index.html" TargetMode="External"/><Relationship Id="rId3"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developer.android.com/about/dashboards/index.html" TargetMode="External"/><Relationship Id="rId3"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hyperlink" Target="http://developer.android.com/guide/practices/screens_support.html"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oracle.com/technetwork/java/javase/downloads/index.html" TargetMode="External"/><Relationship Id="rId3" Type="http://schemas.openxmlformats.org/officeDocument/2006/relationships/hyperlink" Target="http://developer.android.com/sdk/index.html"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oracle.com/technetwork/java/javase/downloads/index.html" TargetMode="External"/><Relationship Id="rId3"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developer.android.com/sdk/index.html" TargetMode="External"/><Relationship Id="rId3"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developer.android.com/sdk/index.html" TargetMode="External"/><Relationship Id="rId3" Type="http://schemas.openxmlformats.org/officeDocument/2006/relationships/hyperlink" Target="http://developer.android.com/training/basics/firstapp/index.html"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developer.android.com/training/basics/firstapp/index.html"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developer.android.com/sdk/installing/index.html?pkg=adt"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developer.android.com/sdk/installing/index.html?pkg=adt"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hyperlink" Target="http://developer.android.com/sdk/installing/index.html?pkg=adt"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hyperlink" Target="http://developer.android.com/sdk/installing/adding-packages.html"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hyperlink" Target="http://developer.android.com/sdk/installing/adding-packages.html"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hyperlink" Target="http://developer.android.com/sdk/installing/adding-packages.html"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hyperlink" Target="http://developer.android.com/sdk/installing/adding-packages.html"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hyperlink" Target="http://developer.android.com/sdk/installing/adding-packages.html"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hyperlink" Target="http://developer.android.com/sdk/installing/adding-packages.html"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developer.android.com/training/basics/firstapp/index.html" TargetMode="External"/><Relationship Id="rId3"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developer.android.com/training/basics/firstapp/building-ui.html"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developer.android.com/training/basics/firstapp/building-ui.html"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developer.android.com/training/basics/firstapp/building-ui.html" TargetMode="External"/><Relationship Id="rId3" Type="http://schemas.openxmlformats.org/officeDocument/2006/relationships/image" Target="../media/image4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developer.android.com/reference/android/app/Activity.html" TargetMode="External"/><Relationship Id="rId3"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hyperlink" Target="http://developer.android.com/training/basics/firstapp/index.html"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openxmlformats.org/officeDocument/2006/relationships/hyperlink" Target="http://developer.android.com/training/basics/firstapp/creating-project.html"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6.xml.rels><?xml version="1.0" encoding="UTF-8" standalone="yes"?>
<Relationships xmlns="http://schemas.openxmlformats.org/package/2006/relationships"><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hyperlink" Target="http://www.scribd.com/doc/50805466/Native-Web-or-Hybrid-Mobile-App-Development"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 Id="rId3" Type="http://schemas.openxmlformats.org/officeDocument/2006/relationships/hyperlink" Target="http://developer.android.com/training/basics/firstapp/starting-activity.html"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hyperlink" Target="http://www.scribd.com/doc/50805466/Native-Web-or-Hybrid-Mobile-App-Development"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hyperlink" Target="http://www.scribd.com/doc/50805466/Native-Web-or-Hybrid-Mobile-App-Development"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appery.io" TargetMode="External"/><Relationship Id="rId4" Type="http://schemas.openxmlformats.org/officeDocument/2006/relationships/hyperlink" Target="http://www.appnotch.com/" TargetMode="External"/><Relationship Id="rId1" Type="http://schemas.openxmlformats.org/officeDocument/2006/relationships/slideLayout" Target="../slideLayouts/slideLayout2.xml"/><Relationship Id="rId2" Type="http://schemas.openxmlformats.org/officeDocument/2006/relationships/hyperlink" Target="http://appinventor.mit.edu/"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appinventor.mit.edu/" TargetMode="External"/><Relationship Id="rId3" Type="http://schemas.openxmlformats.org/officeDocument/2006/relationships/image" Target="../media/image8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 Id="rId3" Type="http://schemas.openxmlformats.org/officeDocument/2006/relationships/hyperlink" Target="http://appery.io/"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 Id="rId3" Type="http://schemas.openxmlformats.org/officeDocument/2006/relationships/hyperlink" Target="http://appery.io/"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 Id="rId3" Type="http://schemas.openxmlformats.org/officeDocument/2006/relationships/hyperlink" Target="http://www.appnotch.com/"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appinventor.mit.edu/" TargetMode="External"/><Relationship Id="rId4" Type="http://schemas.openxmlformats.org/officeDocument/2006/relationships/hyperlink" Target="https://www.youtube.com/watch?v=Ns-JS4amlTc" TargetMode="External"/><Relationship Id="rId1" Type="http://schemas.openxmlformats.org/officeDocument/2006/relationships/slideLayout" Target="../slideLayouts/slideLayout2.xml"/><Relationship Id="rId2" Type="http://schemas.openxmlformats.org/officeDocument/2006/relationships/hyperlink" Target="http://developer.android.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8773"/>
            <a:ext cx="7772400" cy="887992"/>
          </a:xfrm>
        </p:spPr>
        <p:txBody>
          <a:bodyPr/>
          <a:lstStyle/>
          <a:p>
            <a:r>
              <a:rPr lang="en-US" b="1" dirty="0" smtClean="0">
                <a:solidFill>
                  <a:srgbClr val="376092"/>
                </a:solidFill>
              </a:rPr>
              <a:t>Social Media Apps Programming</a:t>
            </a:r>
            <a:endParaRPr lang="en-US" b="1" dirty="0">
              <a:solidFill>
                <a:srgbClr val="376092"/>
              </a:solidFill>
            </a:endParaRPr>
          </a:p>
        </p:txBody>
      </p:sp>
      <p:sp>
        <p:nvSpPr>
          <p:cNvPr id="3" name="Subtitle 2"/>
          <p:cNvSpPr>
            <a:spLocks noGrp="1"/>
          </p:cNvSpPr>
          <p:nvPr>
            <p:ph type="subTitle" idx="1"/>
          </p:nvPr>
        </p:nvSpPr>
        <p:spPr>
          <a:xfrm>
            <a:off x="1035365" y="4335342"/>
            <a:ext cx="7247555" cy="2190002"/>
          </a:xfrm>
        </p:spPr>
        <p:txBody>
          <a:bodyPr>
            <a:normAutofit fontScale="55000" lnSpcReduction="20000"/>
          </a:bodyPr>
          <a:lstStyle/>
          <a:p>
            <a:r>
              <a:rPr lang="en-US" sz="5100" dirty="0" smtClean="0">
                <a:solidFill>
                  <a:schemeClr val="accent1">
                    <a:lumMod val="75000"/>
                  </a:schemeClr>
                </a:solidFill>
              </a:rPr>
              <a:t>Min-</a:t>
            </a:r>
            <a:r>
              <a:rPr lang="en-US" sz="5100" dirty="0" err="1" smtClean="0">
                <a:solidFill>
                  <a:schemeClr val="accent1">
                    <a:lumMod val="75000"/>
                  </a:schemeClr>
                </a:solidFill>
              </a:rPr>
              <a:t>Yuh</a:t>
            </a:r>
            <a:r>
              <a:rPr lang="en-US" sz="5100" dirty="0" smtClean="0">
                <a:solidFill>
                  <a:schemeClr val="accent1">
                    <a:lumMod val="75000"/>
                  </a:schemeClr>
                </a:solidFill>
              </a:rPr>
              <a:t> Day, Ph.D.</a:t>
            </a:r>
          </a:p>
          <a:p>
            <a:r>
              <a:rPr lang="en-US" sz="5100" dirty="0" smtClean="0">
                <a:solidFill>
                  <a:schemeClr val="accent1">
                    <a:lumMod val="75000"/>
                  </a:schemeClr>
                </a:solidFill>
              </a:rPr>
              <a:t>Assistant Professor</a:t>
            </a:r>
          </a:p>
          <a:p>
            <a:r>
              <a:rPr lang="en-US" sz="5100" dirty="0" smtClean="0">
                <a:hlinkClick r:id="rId2"/>
              </a:rPr>
              <a:t>Department of Information Management</a:t>
            </a:r>
            <a:endParaRPr lang="en-US" sz="5100" dirty="0" smtClean="0"/>
          </a:p>
          <a:p>
            <a:r>
              <a:rPr lang="en-US" sz="5100" dirty="0" err="1" smtClean="0">
                <a:hlinkClick r:id="rId3"/>
              </a:rPr>
              <a:t>Tamkang</a:t>
            </a:r>
            <a:r>
              <a:rPr lang="en-US" sz="5100" dirty="0" smtClean="0">
                <a:hlinkClick r:id="rId3"/>
              </a:rPr>
              <a:t> University</a:t>
            </a:r>
            <a:endParaRPr lang="en-US" sz="5100" dirty="0" smtClean="0"/>
          </a:p>
          <a:p>
            <a:endParaRPr lang="en-US" sz="2600" dirty="0" smtClean="0">
              <a:hlinkClick r:id="rId4"/>
            </a:endParaRPr>
          </a:p>
          <a:p>
            <a:r>
              <a:rPr lang="en-US" sz="2600" dirty="0" smtClean="0">
                <a:hlinkClick r:id="rId4"/>
              </a:rPr>
              <a:t>http://mail.tku.edu.tw/myday</a:t>
            </a:r>
            <a:endParaRPr lang="en-US" sz="2600" dirty="0" smtClean="0"/>
          </a:p>
          <a:p>
            <a:endParaRPr lang="en-US" dirty="0"/>
          </a:p>
        </p:txBody>
      </p:sp>
      <p:sp>
        <p:nvSpPr>
          <p:cNvPr id="4" name="Title 1"/>
          <p:cNvSpPr txBox="1">
            <a:spLocks/>
          </p:cNvSpPr>
          <p:nvPr/>
        </p:nvSpPr>
        <p:spPr>
          <a:xfrm>
            <a:off x="225082" y="1491019"/>
            <a:ext cx="8665699" cy="127012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FF0000"/>
                </a:solidFill>
              </a:rPr>
              <a:t>Developing Android Native Apps </a:t>
            </a:r>
            <a:r>
              <a:rPr lang="en-US" sz="4000" b="1" dirty="0" smtClean="0">
                <a:solidFill>
                  <a:srgbClr val="FF0000"/>
                </a:solidFill>
              </a:rPr>
              <a:t/>
            </a:r>
            <a:br>
              <a:rPr lang="en-US" sz="4000" b="1" dirty="0" smtClean="0">
                <a:solidFill>
                  <a:srgbClr val="FF0000"/>
                </a:solidFill>
              </a:rPr>
            </a:br>
            <a:r>
              <a:rPr lang="en-US" sz="4000" b="1" dirty="0" smtClean="0">
                <a:solidFill>
                  <a:srgbClr val="FF0000"/>
                </a:solidFill>
              </a:rPr>
              <a:t>with </a:t>
            </a:r>
            <a:r>
              <a:rPr lang="en-US" sz="4000" b="1" dirty="0">
                <a:solidFill>
                  <a:srgbClr val="FF0000"/>
                </a:solidFill>
              </a:rPr>
              <a:t>Java (Eclipse</a:t>
            </a:r>
            <a:r>
              <a:rPr lang="en-US" sz="4000" b="1" dirty="0" smtClean="0">
                <a:solidFill>
                  <a:srgbClr val="FF0000"/>
                </a:solidFill>
              </a:rPr>
              <a:t>)(</a:t>
            </a:r>
            <a:r>
              <a:rPr lang="en-US" sz="4000" b="1" dirty="0">
                <a:solidFill>
                  <a:srgbClr val="FF0000"/>
                </a:solidFill>
              </a:rPr>
              <a:t>MIT App Inventor)</a:t>
            </a:r>
          </a:p>
        </p:txBody>
      </p:sp>
      <p:pic>
        <p:nvPicPr>
          <p:cNvPr id="5" name="Picture 5" descr="C:\Users\myday\Downloads\TKU-logo-12cm.jpg"/>
          <p:cNvPicPr>
            <a:picLocks noChangeAspect="1" noChangeArrowheads="1"/>
          </p:cNvPicPr>
          <p:nvPr/>
        </p:nvPicPr>
        <p:blipFill>
          <a:blip r:embed="rId5" cstate="print"/>
          <a:srcRect/>
          <a:stretch>
            <a:fillRect/>
          </a:stretch>
        </p:blipFill>
        <p:spPr bwMode="auto">
          <a:xfrm>
            <a:off x="7337898" y="27612"/>
            <a:ext cx="633388" cy="630640"/>
          </a:xfrm>
          <a:prstGeom prst="rect">
            <a:avLst/>
          </a:prstGeom>
          <a:noFill/>
          <a:ln w="9525">
            <a:noFill/>
            <a:miter lim="800000"/>
            <a:headEnd/>
            <a:tailEnd/>
          </a:ln>
        </p:spPr>
      </p:pic>
      <p:sp>
        <p:nvSpPr>
          <p:cNvPr id="6" name="文字方塊 14"/>
          <p:cNvSpPr txBox="1">
            <a:spLocks noChangeArrowheads="1"/>
          </p:cNvSpPr>
          <p:nvPr/>
        </p:nvSpPr>
        <p:spPr bwMode="auto">
          <a:xfrm>
            <a:off x="7971286" y="-1464"/>
            <a:ext cx="1153735" cy="646331"/>
          </a:xfrm>
          <a:prstGeom prst="rect">
            <a:avLst/>
          </a:prstGeom>
          <a:noFill/>
          <a:ln w="9525">
            <a:noFill/>
            <a:miter lim="800000"/>
            <a:headEnd/>
            <a:tailEnd/>
          </a:ln>
        </p:spPr>
        <p:txBody>
          <a:bodyPr wrap="square">
            <a:spAutoFit/>
          </a:bodyPr>
          <a:lstStyle/>
          <a:p>
            <a:r>
              <a:rPr kumimoji="0" lang="en-US" altLang="zh-TW" b="1" dirty="0" err="1">
                <a:solidFill>
                  <a:srgbClr val="FF0000"/>
                </a:solidFill>
                <a:latin typeface="Calibri" pitchFamily="34" charset="0"/>
              </a:rPr>
              <a:t>Tamkang</a:t>
            </a:r>
            <a:r>
              <a:rPr kumimoji="0" lang="en-US" altLang="zh-TW" b="1" dirty="0">
                <a:solidFill>
                  <a:srgbClr val="FF0000"/>
                </a:solidFill>
                <a:latin typeface="Calibri" pitchFamily="34" charset="0"/>
              </a:rPr>
              <a:t> </a:t>
            </a:r>
            <a:r>
              <a:rPr kumimoji="0" lang="en-US" altLang="zh-TW" b="1" dirty="0" smtClean="0">
                <a:solidFill>
                  <a:srgbClr val="FF0000"/>
                </a:solidFill>
                <a:latin typeface="Calibri" pitchFamily="34" charset="0"/>
              </a:rPr>
              <a:t/>
            </a:r>
            <a:br>
              <a:rPr kumimoji="0" lang="en-US" altLang="zh-TW" b="1" dirty="0" smtClean="0">
                <a:solidFill>
                  <a:srgbClr val="FF0000"/>
                </a:solidFill>
                <a:latin typeface="Calibri" pitchFamily="34" charset="0"/>
              </a:rPr>
            </a:br>
            <a:r>
              <a:rPr kumimoji="0" lang="en-US" altLang="zh-TW" b="1" dirty="0" smtClean="0">
                <a:solidFill>
                  <a:srgbClr val="FF0000"/>
                </a:solidFill>
                <a:latin typeface="Calibri" pitchFamily="34" charset="0"/>
              </a:rPr>
              <a:t>University</a:t>
            </a:r>
            <a:endParaRPr kumimoji="0" lang="zh-TW" altLang="en-US" b="1" dirty="0">
              <a:solidFill>
                <a:srgbClr val="FF0000"/>
              </a:solidFill>
              <a:latin typeface="Calibri" pitchFamily="34" charset="0"/>
            </a:endParaRPr>
          </a:p>
        </p:txBody>
      </p:sp>
      <p:pic>
        <p:nvPicPr>
          <p:cNvPr id="8" name="Picture 4" descr="http://mail.tku.edu.tw/myday/images/Myday_Photo.jpg"/>
          <p:cNvPicPr>
            <a:picLocks noChangeAspect="1" noChangeArrowheads="1"/>
          </p:cNvPicPr>
          <p:nvPr/>
        </p:nvPicPr>
        <p:blipFill>
          <a:blip r:embed="rId6" cstate="print"/>
          <a:srcRect l="10527" t="1544" r="10527" b="25148"/>
          <a:stretch>
            <a:fillRect/>
          </a:stretch>
        </p:blipFill>
        <p:spPr bwMode="auto">
          <a:xfrm>
            <a:off x="2112146" y="4335342"/>
            <a:ext cx="712845" cy="882570"/>
          </a:xfrm>
          <a:prstGeom prst="rect">
            <a:avLst/>
          </a:prstGeom>
          <a:noFill/>
        </p:spPr>
      </p:pic>
      <p:sp>
        <p:nvSpPr>
          <p:cNvPr id="11" name="副標題 2"/>
          <p:cNvSpPr txBox="1">
            <a:spLocks/>
          </p:cNvSpPr>
          <p:nvPr/>
        </p:nvSpPr>
        <p:spPr>
          <a:xfrm>
            <a:off x="2195736" y="6597352"/>
            <a:ext cx="4752528" cy="260648"/>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Aft>
                <a:spcPts val="0"/>
              </a:spcAft>
              <a:buClrTx/>
              <a:buSzTx/>
              <a:buFont typeface="Arial" pitchFamily="34" charset="0"/>
              <a:buNone/>
              <a:tabLst/>
              <a:defRPr/>
            </a:pPr>
            <a:r>
              <a:rPr kumimoji="0" lang="en-US" altLang="zh-TW" sz="1400" b="0" i="0" u="none" strike="noStrike" kern="1200" cap="none" spc="0" normalizeH="0" baseline="0" noProof="0" dirty="0" smtClean="0">
                <a:ln>
                  <a:noFill/>
                </a:ln>
                <a:solidFill>
                  <a:schemeClr val="tx1">
                    <a:tint val="75000"/>
                  </a:schemeClr>
                </a:solidFill>
                <a:effectLst/>
                <a:uLnTx/>
                <a:uFillTx/>
                <a:latin typeface="+mn-lt"/>
                <a:ea typeface="+mn-ea"/>
                <a:cs typeface="+mn-cs"/>
              </a:rPr>
              <a:t>2014-10-01</a:t>
            </a:r>
          </a:p>
        </p:txBody>
      </p:sp>
      <p:sp>
        <p:nvSpPr>
          <p:cNvPr id="13" name="副標題 2"/>
          <p:cNvSpPr txBox="1">
            <a:spLocks/>
          </p:cNvSpPr>
          <p:nvPr/>
        </p:nvSpPr>
        <p:spPr>
          <a:xfrm>
            <a:off x="2195736" y="2911762"/>
            <a:ext cx="4752528" cy="1009072"/>
          </a:xfrm>
          <a:prstGeom prst="rect">
            <a:avLst/>
          </a:prstGeom>
        </p:spPr>
        <p:txBody>
          <a:bodyPr vert="horz" lIns="91440" tIns="45720" rIns="91440" bIns="45720" rtlCol="0">
            <a:noAutofit/>
          </a:bodyPr>
          <a:lstStyle/>
          <a:p>
            <a:pPr lvl="0" algn="ctr" defTabSz="914400">
              <a:defRPr/>
            </a:pPr>
            <a:r>
              <a:rPr lang="es-ES_tradnl" altLang="zh-TW" sz="1400" dirty="0" smtClean="0">
                <a:solidFill>
                  <a:schemeClr val="tx1">
                    <a:tint val="75000"/>
                  </a:schemeClr>
                </a:solidFill>
              </a:rPr>
              <a:t>1031SMAP03</a:t>
            </a:r>
            <a:endParaRPr lang="es-ES_tradnl" altLang="zh-TW" sz="1400" dirty="0">
              <a:solidFill>
                <a:schemeClr val="tx1">
                  <a:tint val="75000"/>
                </a:schemeClr>
              </a:solidFill>
            </a:endParaRPr>
          </a:p>
          <a:p>
            <a:pPr algn="ctr" defTabSz="914400">
              <a:defRPr/>
            </a:pPr>
            <a:r>
              <a:rPr lang="es-ES_tradnl" altLang="zh-TW" sz="1400" dirty="0" smtClean="0">
                <a:solidFill>
                  <a:schemeClr val="tx1">
                    <a:tint val="75000"/>
                  </a:schemeClr>
                </a:solidFill>
              </a:rPr>
              <a:t>TLMXM1A</a:t>
            </a:r>
            <a:r>
              <a:rPr lang="zh-TW" altLang="en-US" sz="1400" dirty="0" smtClean="0">
                <a:solidFill>
                  <a:schemeClr val="tx1">
                    <a:tint val="75000"/>
                  </a:schemeClr>
                </a:solidFill>
              </a:rPr>
              <a:t> (</a:t>
            </a:r>
            <a:r>
              <a:rPr lang="en-US" altLang="zh-TW" sz="1400" dirty="0" smtClean="0">
                <a:solidFill>
                  <a:schemeClr val="tx1">
                    <a:tint val="75000"/>
                  </a:schemeClr>
                </a:solidFill>
              </a:rPr>
              <a:t>8687) </a:t>
            </a:r>
            <a:r>
              <a:rPr lang="es-ES_tradnl" altLang="zh-TW" sz="1400" dirty="0" smtClean="0">
                <a:solidFill>
                  <a:schemeClr val="tx1">
                    <a:tint val="75000"/>
                  </a:schemeClr>
                </a:solidFill>
              </a:rPr>
              <a:t>(</a:t>
            </a:r>
            <a:r>
              <a:rPr lang="en-US" altLang="zh-TW" sz="1400" dirty="0">
                <a:solidFill>
                  <a:schemeClr val="tx1">
                    <a:tint val="75000"/>
                  </a:schemeClr>
                </a:solidFill>
              </a:rPr>
              <a:t>M2143</a:t>
            </a:r>
            <a:r>
              <a:rPr lang="es-ES_tradnl" altLang="zh-TW" sz="1400" dirty="0" smtClean="0">
                <a:solidFill>
                  <a:schemeClr val="tx1">
                    <a:tint val="75000"/>
                  </a:schemeClr>
                </a:solidFill>
              </a:rPr>
              <a:t>)</a:t>
            </a:r>
            <a:r>
              <a:rPr lang="en-US" altLang="zh-TW" sz="1400" dirty="0" smtClean="0">
                <a:solidFill>
                  <a:schemeClr val="tx1">
                    <a:tint val="75000"/>
                  </a:schemeClr>
                </a:solidFill>
              </a:rPr>
              <a:t> </a:t>
            </a:r>
            <a:r>
              <a:rPr lang="en-US" altLang="zh-TW" sz="1400" dirty="0">
                <a:solidFill>
                  <a:schemeClr val="tx1">
                    <a:tint val="75000"/>
                  </a:schemeClr>
                </a:solidFill>
              </a:rPr>
              <a:t>(Fall </a:t>
            </a:r>
            <a:r>
              <a:rPr lang="en-US" altLang="zh-TW" sz="1400" dirty="0" smtClean="0">
                <a:solidFill>
                  <a:schemeClr val="tx1">
                    <a:tint val="75000"/>
                  </a:schemeClr>
                </a:solidFill>
              </a:rPr>
              <a:t>2014)</a:t>
            </a:r>
            <a:endParaRPr lang="es-ES_tradnl" altLang="zh-TW" sz="1400" dirty="0">
              <a:solidFill>
                <a:schemeClr val="tx1">
                  <a:tint val="75000"/>
                </a:schemeClr>
              </a:solidFill>
            </a:endParaRPr>
          </a:p>
          <a:p>
            <a:pPr lvl="0" algn="ctr" defTabSz="914400">
              <a:defRPr/>
            </a:pPr>
            <a:r>
              <a:rPr lang="en-US" altLang="zh-TW" sz="1400" dirty="0" smtClean="0">
                <a:solidFill>
                  <a:schemeClr val="tx1">
                    <a:tint val="75000"/>
                  </a:schemeClr>
                </a:solidFill>
              </a:rPr>
              <a:t>(</a:t>
            </a:r>
            <a:r>
              <a:rPr lang="en-US" altLang="zh-TW" sz="1400" dirty="0">
                <a:solidFill>
                  <a:schemeClr val="tx1">
                    <a:tint val="75000"/>
                  </a:schemeClr>
                </a:solidFill>
              </a:rPr>
              <a:t>MIS MBA) (2 Credits, Elective) </a:t>
            </a:r>
            <a:r>
              <a:rPr lang="en-US" altLang="zh-TW" sz="1400" dirty="0" smtClean="0">
                <a:solidFill>
                  <a:schemeClr val="tx1">
                    <a:tint val="75000"/>
                  </a:schemeClr>
                </a:solidFill>
              </a:rPr>
              <a:t>[</a:t>
            </a:r>
            <a:r>
              <a:rPr lang="en-US" altLang="zh-TW" sz="1400" dirty="0">
                <a:solidFill>
                  <a:schemeClr val="tx1">
                    <a:tint val="75000"/>
                  </a:schemeClr>
                </a:solidFill>
              </a:rPr>
              <a:t>Full English Course]</a:t>
            </a:r>
          </a:p>
          <a:p>
            <a:pPr lvl="0" algn="ctr" defTabSz="914400">
              <a:defRPr/>
            </a:pPr>
            <a:r>
              <a:rPr lang="en-US" altLang="zh-TW" sz="1400" dirty="0" smtClean="0">
                <a:solidFill>
                  <a:schemeClr val="tx1">
                    <a:tint val="75000"/>
                  </a:schemeClr>
                </a:solidFill>
              </a:rPr>
              <a:t>Thu 8,9 (15:10-17:00) V201</a:t>
            </a:r>
            <a:endParaRPr lang="es-ES_tradnl" altLang="zh-TW" sz="1400" dirty="0" smtClean="0">
              <a:solidFill>
                <a:schemeClr val="tx1">
                  <a:tint val="75000"/>
                </a:schemeClr>
              </a:solidFill>
            </a:endParaRPr>
          </a:p>
          <a:p>
            <a:pPr lvl="0" algn="ctr" defTabSz="914400">
              <a:defRPr/>
            </a:pPr>
            <a:r>
              <a:rPr lang="es-ES_tradnl" altLang="zh-TW" sz="1400" dirty="0" smtClean="0">
                <a:solidFill>
                  <a:schemeClr val="tx1">
                    <a:tint val="75000"/>
                  </a:schemeClr>
                </a:solidFill>
              </a:rPr>
              <a:t> </a:t>
            </a:r>
            <a:endParaRPr lang="es-ES_tradnl" altLang="zh-TW" sz="1400" dirty="0">
              <a:solidFill>
                <a:schemeClr val="tx1">
                  <a:tint val="75000"/>
                </a:schemeClr>
              </a:solidFill>
            </a:endParaRPr>
          </a:p>
        </p:txBody>
      </p:sp>
      <p:pic>
        <p:nvPicPr>
          <p:cNvPr id="7" name="Picture 6" descr="qrcode.myday.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65488" y="5672576"/>
            <a:ext cx="1185424" cy="1185424"/>
          </a:xfrm>
          <a:prstGeom prst="rect">
            <a:avLst/>
          </a:prstGeom>
        </p:spPr>
      </p:pic>
    </p:spTree>
    <p:extLst>
      <p:ext uri="{BB962C8B-B14F-4D97-AF65-F5344CB8AC3E}">
        <p14:creationId xmlns:p14="http://schemas.microsoft.com/office/powerpoint/2010/main" val="194665304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10</a:t>
            </a:fld>
            <a:endParaRPr lang="en-US"/>
          </a:p>
        </p:txBody>
      </p:sp>
      <p:sp>
        <p:nvSpPr>
          <p:cNvPr id="7" name="Rectangle 6"/>
          <p:cNvSpPr/>
          <p:nvPr/>
        </p:nvSpPr>
        <p:spPr>
          <a:xfrm>
            <a:off x="4161486" y="6581001"/>
            <a:ext cx="1826717" cy="276999"/>
          </a:xfrm>
          <a:prstGeom prst="rect">
            <a:avLst/>
          </a:prstGeom>
        </p:spPr>
        <p:txBody>
          <a:bodyPr wrap="none">
            <a:spAutoFit/>
          </a:bodyPr>
          <a:lstStyle/>
          <a:p>
            <a:r>
              <a:rPr lang="en-US" sz="1200" dirty="0">
                <a:hlinkClick r:id="rId2"/>
              </a:rPr>
              <a:t>http://www.android.com</a:t>
            </a:r>
            <a:r>
              <a:rPr lang="en-US" sz="1200" dirty="0" smtClean="0">
                <a:hlinkClick r:id="rId2"/>
              </a:rPr>
              <a:t>/</a:t>
            </a:r>
            <a:endParaRPr lang="en-US" sz="1200" dirty="0" smtClean="0"/>
          </a:p>
        </p:txBody>
      </p:sp>
      <p:pic>
        <p:nvPicPr>
          <p:cNvPr id="2" name="Picture 1"/>
          <p:cNvPicPr>
            <a:picLocks noChangeAspect="1"/>
          </p:cNvPicPr>
          <p:nvPr/>
        </p:nvPicPr>
        <p:blipFill>
          <a:blip r:embed="rId3"/>
          <a:stretch>
            <a:fillRect/>
          </a:stretch>
        </p:blipFill>
        <p:spPr>
          <a:xfrm>
            <a:off x="0" y="571500"/>
            <a:ext cx="9144000" cy="5715000"/>
          </a:xfrm>
          <a:prstGeom prst="rect">
            <a:avLst/>
          </a:prstGeom>
        </p:spPr>
      </p:pic>
    </p:spTree>
    <p:extLst>
      <p:ext uri="{BB962C8B-B14F-4D97-AF65-F5344CB8AC3E}">
        <p14:creationId xmlns:p14="http://schemas.microsoft.com/office/powerpoint/2010/main" val="1652753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11</a:t>
            </a:fld>
            <a:endParaRPr lang="en-US"/>
          </a:p>
        </p:txBody>
      </p:sp>
      <p:pic>
        <p:nvPicPr>
          <p:cNvPr id="5" name="Picture 4"/>
          <p:cNvPicPr>
            <a:picLocks noChangeAspect="1"/>
          </p:cNvPicPr>
          <p:nvPr/>
        </p:nvPicPr>
        <p:blipFill>
          <a:blip r:embed="rId2"/>
          <a:stretch>
            <a:fillRect/>
          </a:stretch>
        </p:blipFill>
        <p:spPr>
          <a:xfrm>
            <a:off x="0" y="1358900"/>
            <a:ext cx="9144000" cy="4138033"/>
          </a:xfrm>
          <a:prstGeom prst="rect">
            <a:avLst/>
          </a:prstGeom>
        </p:spPr>
      </p:pic>
    </p:spTree>
    <p:extLst>
      <p:ext uri="{BB962C8B-B14F-4D97-AF65-F5344CB8AC3E}">
        <p14:creationId xmlns:p14="http://schemas.microsoft.com/office/powerpoint/2010/main" val="534672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12</a:t>
            </a:fld>
            <a:endParaRPr lang="en-US"/>
          </a:p>
        </p:txBody>
      </p:sp>
      <p:pic>
        <p:nvPicPr>
          <p:cNvPr id="5" name="Picture 4"/>
          <p:cNvPicPr>
            <a:picLocks noChangeAspect="1"/>
          </p:cNvPicPr>
          <p:nvPr/>
        </p:nvPicPr>
        <p:blipFill>
          <a:blip r:embed="rId2"/>
          <a:stretch>
            <a:fillRect/>
          </a:stretch>
        </p:blipFill>
        <p:spPr>
          <a:xfrm>
            <a:off x="0" y="1320800"/>
            <a:ext cx="9144000" cy="4214191"/>
          </a:xfrm>
          <a:prstGeom prst="rect">
            <a:avLst/>
          </a:prstGeom>
        </p:spPr>
      </p:pic>
    </p:spTree>
    <p:extLst>
      <p:ext uri="{BB962C8B-B14F-4D97-AF65-F5344CB8AC3E}">
        <p14:creationId xmlns:p14="http://schemas.microsoft.com/office/powerpoint/2010/main" val="563391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13</a:t>
            </a:fld>
            <a:endParaRPr lang="en-US"/>
          </a:p>
        </p:txBody>
      </p:sp>
      <p:pic>
        <p:nvPicPr>
          <p:cNvPr id="5" name="Picture 4"/>
          <p:cNvPicPr>
            <a:picLocks noChangeAspect="1"/>
          </p:cNvPicPr>
          <p:nvPr/>
        </p:nvPicPr>
        <p:blipFill>
          <a:blip r:embed="rId2"/>
          <a:stretch>
            <a:fillRect/>
          </a:stretch>
        </p:blipFill>
        <p:spPr>
          <a:xfrm>
            <a:off x="0" y="1308100"/>
            <a:ext cx="9144000" cy="4236400"/>
          </a:xfrm>
          <a:prstGeom prst="rect">
            <a:avLst/>
          </a:prstGeom>
        </p:spPr>
      </p:pic>
    </p:spTree>
    <p:extLst>
      <p:ext uri="{BB962C8B-B14F-4D97-AF65-F5344CB8AC3E}">
        <p14:creationId xmlns:p14="http://schemas.microsoft.com/office/powerpoint/2010/main" val="2668998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14</a:t>
            </a:fld>
            <a:endParaRPr lang="en-US"/>
          </a:p>
        </p:txBody>
      </p:sp>
      <p:pic>
        <p:nvPicPr>
          <p:cNvPr id="5" name="Picture 4"/>
          <p:cNvPicPr>
            <a:picLocks noChangeAspect="1"/>
          </p:cNvPicPr>
          <p:nvPr/>
        </p:nvPicPr>
        <p:blipFill>
          <a:blip r:embed="rId2"/>
          <a:stretch>
            <a:fillRect/>
          </a:stretch>
        </p:blipFill>
        <p:spPr>
          <a:xfrm>
            <a:off x="0" y="1295400"/>
            <a:ext cx="9144000" cy="4263676"/>
          </a:xfrm>
          <a:prstGeom prst="rect">
            <a:avLst/>
          </a:prstGeom>
        </p:spPr>
      </p:pic>
    </p:spTree>
    <p:extLst>
      <p:ext uri="{BB962C8B-B14F-4D97-AF65-F5344CB8AC3E}">
        <p14:creationId xmlns:p14="http://schemas.microsoft.com/office/powerpoint/2010/main" val="1924759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15</a:t>
            </a:fld>
            <a:endParaRPr lang="en-US"/>
          </a:p>
        </p:txBody>
      </p:sp>
      <p:pic>
        <p:nvPicPr>
          <p:cNvPr id="7" name="Picture 6"/>
          <p:cNvPicPr>
            <a:picLocks noChangeAspect="1"/>
          </p:cNvPicPr>
          <p:nvPr/>
        </p:nvPicPr>
        <p:blipFill>
          <a:blip r:embed="rId2"/>
          <a:stretch>
            <a:fillRect/>
          </a:stretch>
        </p:blipFill>
        <p:spPr>
          <a:xfrm>
            <a:off x="0" y="1539520"/>
            <a:ext cx="9144000" cy="4321361"/>
          </a:xfrm>
          <a:prstGeom prst="rect">
            <a:avLst/>
          </a:prstGeom>
        </p:spPr>
      </p:pic>
    </p:spTree>
    <p:extLst>
      <p:ext uri="{BB962C8B-B14F-4D97-AF65-F5344CB8AC3E}">
        <p14:creationId xmlns:p14="http://schemas.microsoft.com/office/powerpoint/2010/main" val="3629376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16</a:t>
            </a:fld>
            <a:endParaRPr lang="en-US"/>
          </a:p>
        </p:txBody>
      </p:sp>
      <p:pic>
        <p:nvPicPr>
          <p:cNvPr id="6" name="Picture 5"/>
          <p:cNvPicPr>
            <a:picLocks noChangeAspect="1"/>
          </p:cNvPicPr>
          <p:nvPr/>
        </p:nvPicPr>
        <p:blipFill>
          <a:blip r:embed="rId2"/>
          <a:stretch>
            <a:fillRect/>
          </a:stretch>
        </p:blipFill>
        <p:spPr>
          <a:xfrm>
            <a:off x="-1" y="1538106"/>
            <a:ext cx="9106029" cy="4288758"/>
          </a:xfrm>
          <a:prstGeom prst="rect">
            <a:avLst/>
          </a:prstGeom>
        </p:spPr>
      </p:pic>
    </p:spTree>
    <p:extLst>
      <p:ext uri="{BB962C8B-B14F-4D97-AF65-F5344CB8AC3E}">
        <p14:creationId xmlns:p14="http://schemas.microsoft.com/office/powerpoint/2010/main" val="1345634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17</a:t>
            </a:fld>
            <a:endParaRPr lang="en-US"/>
          </a:p>
        </p:txBody>
      </p:sp>
      <p:pic>
        <p:nvPicPr>
          <p:cNvPr id="5" name="Picture 4"/>
          <p:cNvPicPr>
            <a:picLocks noChangeAspect="1"/>
          </p:cNvPicPr>
          <p:nvPr/>
        </p:nvPicPr>
        <p:blipFill>
          <a:blip r:embed="rId2"/>
          <a:stretch>
            <a:fillRect/>
          </a:stretch>
        </p:blipFill>
        <p:spPr>
          <a:xfrm>
            <a:off x="1765609" y="1114399"/>
            <a:ext cx="6217881" cy="5219154"/>
          </a:xfrm>
          <a:prstGeom prst="rect">
            <a:avLst/>
          </a:prstGeom>
        </p:spPr>
      </p:pic>
      <p:sp>
        <p:nvSpPr>
          <p:cNvPr id="6" name="Title 1"/>
          <p:cNvSpPr>
            <a:spLocks noGrp="1"/>
          </p:cNvSpPr>
          <p:nvPr>
            <p:ph type="title"/>
          </p:nvPr>
        </p:nvSpPr>
        <p:spPr>
          <a:xfrm>
            <a:off x="457200" y="274638"/>
            <a:ext cx="8229600" cy="816015"/>
          </a:xfrm>
        </p:spPr>
        <p:txBody>
          <a:bodyPr/>
          <a:lstStyle/>
          <a:p>
            <a:r>
              <a:rPr lang="en-US" b="1" dirty="0" smtClean="0">
                <a:solidFill>
                  <a:srgbClr val="4F81BD"/>
                </a:solidFill>
              </a:rPr>
              <a:t>Android Platform</a:t>
            </a:r>
            <a:endParaRPr lang="en-US" b="1" dirty="0">
              <a:solidFill>
                <a:srgbClr val="4F81BD"/>
              </a:solidFill>
            </a:endParaRPr>
          </a:p>
        </p:txBody>
      </p:sp>
      <p:sp>
        <p:nvSpPr>
          <p:cNvPr id="7" name="Rectangle 6"/>
          <p:cNvSpPr/>
          <p:nvPr/>
        </p:nvSpPr>
        <p:spPr>
          <a:xfrm>
            <a:off x="2128881" y="6556076"/>
            <a:ext cx="4572000" cy="276999"/>
          </a:xfrm>
          <a:prstGeom prst="rect">
            <a:avLst/>
          </a:prstGeom>
        </p:spPr>
        <p:txBody>
          <a:bodyPr>
            <a:spAutoFit/>
          </a:bodyPr>
          <a:lstStyle/>
          <a:p>
            <a:pPr algn="ctr"/>
            <a:r>
              <a:rPr lang="en-US" sz="1200" dirty="0">
                <a:hlinkClick r:id="rId3"/>
              </a:rPr>
              <a:t>http://developer.android.com/about/dashboards/</a:t>
            </a:r>
            <a:r>
              <a:rPr lang="en-US" sz="1200" dirty="0" smtClean="0">
                <a:hlinkClick r:id="rId3"/>
              </a:rPr>
              <a:t>index.html</a:t>
            </a:r>
            <a:endParaRPr lang="en-US" sz="1200" dirty="0" smtClean="0"/>
          </a:p>
        </p:txBody>
      </p:sp>
    </p:spTree>
    <p:extLst>
      <p:ext uri="{BB962C8B-B14F-4D97-AF65-F5344CB8AC3E}">
        <p14:creationId xmlns:p14="http://schemas.microsoft.com/office/powerpoint/2010/main" val="3395453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4F81BD"/>
                </a:solidFill>
              </a:rPr>
              <a:t>Android Platform</a:t>
            </a:r>
            <a:endParaRPr lang="en-US"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18</a:t>
            </a:fld>
            <a:endParaRPr lang="en-US"/>
          </a:p>
        </p:txBody>
      </p:sp>
      <p:sp>
        <p:nvSpPr>
          <p:cNvPr id="5" name="Rectangle 4"/>
          <p:cNvSpPr/>
          <p:nvPr/>
        </p:nvSpPr>
        <p:spPr>
          <a:xfrm>
            <a:off x="2128881" y="6556076"/>
            <a:ext cx="4572000" cy="276999"/>
          </a:xfrm>
          <a:prstGeom prst="rect">
            <a:avLst/>
          </a:prstGeom>
        </p:spPr>
        <p:txBody>
          <a:bodyPr>
            <a:spAutoFit/>
          </a:bodyPr>
          <a:lstStyle/>
          <a:p>
            <a:pPr algn="ctr"/>
            <a:r>
              <a:rPr lang="en-US" sz="1200" dirty="0">
                <a:hlinkClick r:id="rId2"/>
              </a:rPr>
              <a:t>http://developer.android.com/about/dashboards/</a:t>
            </a:r>
            <a:r>
              <a:rPr lang="en-US" sz="1200" dirty="0" smtClean="0">
                <a:hlinkClick r:id="rId2"/>
              </a:rPr>
              <a:t>index.html</a:t>
            </a:r>
            <a:endParaRPr lang="en-US" sz="1200" dirty="0" smtClean="0"/>
          </a:p>
        </p:txBody>
      </p:sp>
      <p:sp>
        <p:nvSpPr>
          <p:cNvPr id="8" name="Rectangle 7"/>
          <p:cNvSpPr/>
          <p:nvPr/>
        </p:nvSpPr>
        <p:spPr>
          <a:xfrm>
            <a:off x="1990831" y="6349350"/>
            <a:ext cx="5311943" cy="307777"/>
          </a:xfrm>
          <a:prstGeom prst="rect">
            <a:avLst/>
          </a:prstGeom>
        </p:spPr>
        <p:txBody>
          <a:bodyPr wrap="square">
            <a:spAutoFit/>
          </a:bodyPr>
          <a:lstStyle/>
          <a:p>
            <a:r>
              <a:rPr lang="en-US" sz="1400" dirty="0">
                <a:solidFill>
                  <a:schemeClr val="bg1">
                    <a:lumMod val="65000"/>
                  </a:schemeClr>
                </a:solidFill>
              </a:rPr>
              <a:t>Data collected during a 7-day period ending on September 9, 2014.</a:t>
            </a:r>
          </a:p>
        </p:txBody>
      </p:sp>
      <p:pic>
        <p:nvPicPr>
          <p:cNvPr id="3" name="Picture 2"/>
          <p:cNvPicPr>
            <a:picLocks noChangeAspect="1"/>
          </p:cNvPicPr>
          <p:nvPr/>
        </p:nvPicPr>
        <p:blipFill>
          <a:blip r:embed="rId3"/>
          <a:stretch>
            <a:fillRect/>
          </a:stretch>
        </p:blipFill>
        <p:spPr>
          <a:xfrm>
            <a:off x="805901" y="1562313"/>
            <a:ext cx="8032504" cy="4626565"/>
          </a:xfrm>
          <a:prstGeom prst="rect">
            <a:avLst/>
          </a:prstGeom>
        </p:spPr>
      </p:pic>
    </p:spTree>
    <p:extLst>
      <p:ext uri="{BB962C8B-B14F-4D97-AF65-F5344CB8AC3E}">
        <p14:creationId xmlns:p14="http://schemas.microsoft.com/office/powerpoint/2010/main" val="1020782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16015"/>
          </a:xfrm>
        </p:spPr>
        <p:txBody>
          <a:bodyPr>
            <a:normAutofit fontScale="90000"/>
          </a:bodyPr>
          <a:lstStyle/>
          <a:p>
            <a:r>
              <a:rPr lang="en-US" b="1" dirty="0" smtClean="0">
                <a:solidFill>
                  <a:srgbClr val="4F81BD"/>
                </a:solidFill>
              </a:rPr>
              <a:t>Android Screen </a:t>
            </a:r>
            <a:r>
              <a:rPr lang="en-US" b="1" dirty="0">
                <a:solidFill>
                  <a:srgbClr val="4F81BD"/>
                </a:solidFill>
              </a:rPr>
              <a:t>Sizes and Densities</a:t>
            </a:r>
          </a:p>
        </p:txBody>
      </p:sp>
      <p:sp>
        <p:nvSpPr>
          <p:cNvPr id="4" name="Slide Number Placeholder 3"/>
          <p:cNvSpPr>
            <a:spLocks noGrp="1"/>
          </p:cNvSpPr>
          <p:nvPr>
            <p:ph type="sldNum" sz="quarter" idx="12"/>
          </p:nvPr>
        </p:nvSpPr>
        <p:spPr/>
        <p:txBody>
          <a:bodyPr/>
          <a:lstStyle/>
          <a:p>
            <a:fld id="{5424488C-161F-514B-8FF5-CF5173A03E8D}" type="slidenum">
              <a:rPr lang="en-US" smtClean="0"/>
              <a:t>19</a:t>
            </a:fld>
            <a:endParaRPr lang="en-US"/>
          </a:p>
        </p:txBody>
      </p:sp>
      <p:sp>
        <p:nvSpPr>
          <p:cNvPr id="6" name="Rectangle 5"/>
          <p:cNvSpPr/>
          <p:nvPr/>
        </p:nvSpPr>
        <p:spPr>
          <a:xfrm>
            <a:off x="2128881" y="6556076"/>
            <a:ext cx="4572000" cy="276999"/>
          </a:xfrm>
          <a:prstGeom prst="rect">
            <a:avLst/>
          </a:prstGeom>
        </p:spPr>
        <p:txBody>
          <a:bodyPr>
            <a:spAutoFit/>
          </a:bodyPr>
          <a:lstStyle/>
          <a:p>
            <a:pPr algn="ctr"/>
            <a:r>
              <a:rPr lang="en-US" sz="1200" dirty="0">
                <a:hlinkClick r:id="rId2"/>
              </a:rPr>
              <a:t>http://developer.android.com/about/dashboards/</a:t>
            </a:r>
            <a:r>
              <a:rPr lang="en-US" sz="1200" dirty="0" smtClean="0">
                <a:hlinkClick r:id="rId2"/>
              </a:rPr>
              <a:t>index.html</a:t>
            </a:r>
            <a:endParaRPr lang="en-US" sz="1200" dirty="0" smtClean="0"/>
          </a:p>
        </p:txBody>
      </p:sp>
      <p:sp>
        <p:nvSpPr>
          <p:cNvPr id="7" name="Rectangle 6"/>
          <p:cNvSpPr/>
          <p:nvPr/>
        </p:nvSpPr>
        <p:spPr>
          <a:xfrm>
            <a:off x="1990831" y="6349350"/>
            <a:ext cx="5311943" cy="307777"/>
          </a:xfrm>
          <a:prstGeom prst="rect">
            <a:avLst/>
          </a:prstGeom>
        </p:spPr>
        <p:txBody>
          <a:bodyPr wrap="square">
            <a:spAutoFit/>
          </a:bodyPr>
          <a:lstStyle/>
          <a:p>
            <a:r>
              <a:rPr lang="en-US" sz="1400" dirty="0">
                <a:solidFill>
                  <a:schemeClr val="bg1">
                    <a:lumMod val="65000"/>
                  </a:schemeClr>
                </a:solidFill>
              </a:rPr>
              <a:t>Data collected during a 7-day period ending on September 9, 2014.</a:t>
            </a:r>
          </a:p>
        </p:txBody>
      </p:sp>
      <p:pic>
        <p:nvPicPr>
          <p:cNvPr id="3" name="Picture 2"/>
          <p:cNvPicPr>
            <a:picLocks noChangeAspect="1"/>
          </p:cNvPicPr>
          <p:nvPr/>
        </p:nvPicPr>
        <p:blipFill>
          <a:blip r:embed="rId3"/>
          <a:stretch>
            <a:fillRect/>
          </a:stretch>
        </p:blipFill>
        <p:spPr>
          <a:xfrm>
            <a:off x="473277" y="1260819"/>
            <a:ext cx="8324055" cy="4926940"/>
          </a:xfrm>
          <a:prstGeom prst="rect">
            <a:avLst/>
          </a:prstGeom>
        </p:spPr>
      </p:pic>
    </p:spTree>
    <p:extLst>
      <p:ext uri="{BB962C8B-B14F-4D97-AF65-F5344CB8AC3E}">
        <p14:creationId xmlns:p14="http://schemas.microsoft.com/office/powerpoint/2010/main" val="4104734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828"/>
            <a:ext cx="8229600" cy="846620"/>
          </a:xfrm>
        </p:spPr>
        <p:txBody>
          <a:bodyPr>
            <a:normAutofit/>
          </a:bodyPr>
          <a:lstStyle/>
          <a:p>
            <a:r>
              <a:rPr lang="en-US" b="1" dirty="0" smtClean="0">
                <a:solidFill>
                  <a:srgbClr val="4F81BD"/>
                </a:solidFill>
              </a:rPr>
              <a:t>Course Schedule </a:t>
            </a:r>
            <a:r>
              <a:rPr lang="en-US" sz="2400" dirty="0" smtClean="0">
                <a:solidFill>
                  <a:schemeClr val="bg1">
                    <a:lumMod val="65000"/>
                  </a:schemeClr>
                </a:solidFill>
              </a:rPr>
              <a:t>(1/3)</a:t>
            </a:r>
            <a:endParaRPr lang="en-US" sz="2400" dirty="0">
              <a:solidFill>
                <a:schemeClr val="bg1">
                  <a:lumMod val="65000"/>
                </a:schemeClr>
              </a:solidFill>
            </a:endParaRPr>
          </a:p>
        </p:txBody>
      </p:sp>
      <p:sp>
        <p:nvSpPr>
          <p:cNvPr id="3" name="Content Placeholder 2"/>
          <p:cNvSpPr>
            <a:spLocks noGrp="1"/>
          </p:cNvSpPr>
          <p:nvPr>
            <p:ph idx="1"/>
          </p:nvPr>
        </p:nvSpPr>
        <p:spPr>
          <a:xfrm>
            <a:off x="317527" y="952448"/>
            <a:ext cx="8482486" cy="5653809"/>
          </a:xfrm>
        </p:spPr>
        <p:txBody>
          <a:bodyPr>
            <a:noAutofit/>
          </a:bodyPr>
          <a:lstStyle/>
          <a:p>
            <a:pPr marL="0" indent="0">
              <a:buNone/>
            </a:pPr>
            <a:r>
              <a:rPr lang="en-US" sz="2400" dirty="0" smtClean="0"/>
              <a:t>Week    Date    Subject/Topics</a:t>
            </a:r>
          </a:p>
          <a:p>
            <a:r>
              <a:rPr lang="en-US" sz="2400" dirty="0"/>
              <a:t>1    2014/09/17    Course Orientation and Introduction to </a:t>
            </a:r>
            <a:r>
              <a:rPr lang="en-US" sz="2400" dirty="0" smtClean="0"/>
              <a:t/>
            </a:r>
            <a:br>
              <a:rPr lang="en-US" sz="2400" dirty="0" smtClean="0"/>
            </a:br>
            <a:r>
              <a:rPr lang="en-US" sz="2400" dirty="0" smtClean="0"/>
              <a:t>                                Social </a:t>
            </a:r>
            <a:r>
              <a:rPr lang="en-US" sz="2400" dirty="0"/>
              <a:t>Media and Mobile Apps Programming</a:t>
            </a:r>
          </a:p>
          <a:p>
            <a:r>
              <a:rPr lang="en-US" sz="2400" dirty="0"/>
              <a:t>2    2014/09/24    Introduction to Android / iOS Apps </a:t>
            </a:r>
            <a:r>
              <a:rPr lang="en-US" sz="2400" dirty="0" smtClean="0"/>
              <a:t/>
            </a:r>
            <a:br>
              <a:rPr lang="en-US" sz="2400" dirty="0" smtClean="0"/>
            </a:br>
            <a:r>
              <a:rPr lang="en-US" sz="2400" dirty="0" smtClean="0"/>
              <a:t>                                Programming</a:t>
            </a:r>
            <a:endParaRPr lang="en-US" sz="2400" dirty="0"/>
          </a:p>
          <a:p>
            <a:r>
              <a:rPr lang="en-US" sz="2400" dirty="0">
                <a:solidFill>
                  <a:srgbClr val="FF0000"/>
                </a:solidFill>
              </a:rPr>
              <a:t>3    2014/10/01    Developing Android Native Apps with </a:t>
            </a:r>
            <a:r>
              <a:rPr lang="en-US" sz="2400" dirty="0" smtClean="0">
                <a:solidFill>
                  <a:srgbClr val="FF0000"/>
                </a:solidFill>
              </a:rPr>
              <a:t/>
            </a:r>
            <a:br>
              <a:rPr lang="en-US" sz="2400" dirty="0" smtClean="0">
                <a:solidFill>
                  <a:srgbClr val="FF0000"/>
                </a:solidFill>
              </a:rPr>
            </a:br>
            <a:r>
              <a:rPr lang="en-US" sz="2400" dirty="0" smtClean="0">
                <a:solidFill>
                  <a:srgbClr val="FF0000"/>
                </a:solidFill>
              </a:rPr>
              <a:t>                                Java </a:t>
            </a:r>
            <a:r>
              <a:rPr lang="en-US" sz="2400" dirty="0">
                <a:solidFill>
                  <a:srgbClr val="FF0000"/>
                </a:solidFill>
              </a:rPr>
              <a:t>(Eclipse) (MIT App Inventor)</a:t>
            </a:r>
          </a:p>
          <a:p>
            <a:r>
              <a:rPr lang="en-US" sz="2400" dirty="0"/>
              <a:t>4    2014/10/08    Developing iPhone / iPad Native Apps with </a:t>
            </a:r>
            <a:r>
              <a:rPr lang="en-US" sz="2400" dirty="0" smtClean="0"/>
              <a:t/>
            </a:r>
            <a:br>
              <a:rPr lang="en-US" sz="2400" dirty="0" smtClean="0"/>
            </a:br>
            <a:r>
              <a:rPr lang="en-US" sz="2400" dirty="0" smtClean="0"/>
              <a:t>                                Swift </a:t>
            </a:r>
            <a:r>
              <a:rPr lang="en-US" sz="2400" dirty="0"/>
              <a:t>/ Objective-C (</a:t>
            </a:r>
            <a:r>
              <a:rPr lang="en-US" sz="2400" dirty="0" err="1"/>
              <a:t>XCode</a:t>
            </a:r>
            <a:r>
              <a:rPr lang="en-US" sz="2400" dirty="0"/>
              <a:t>)</a:t>
            </a:r>
          </a:p>
          <a:p>
            <a:r>
              <a:rPr lang="en-US" sz="2400" dirty="0"/>
              <a:t>5    2014/10/15    Mobile Apps using HTML5/CSS3/JavaScript</a:t>
            </a:r>
          </a:p>
          <a:p>
            <a:r>
              <a:rPr lang="en-US" sz="2400" dirty="0"/>
              <a:t>6    2014/10/22    jQuery Mobile</a:t>
            </a:r>
            <a:endParaRPr lang="en-US" sz="2400" dirty="0" smtClean="0"/>
          </a:p>
        </p:txBody>
      </p:sp>
      <p:sp>
        <p:nvSpPr>
          <p:cNvPr id="4" name="Slide Number Placeholder 3"/>
          <p:cNvSpPr>
            <a:spLocks noGrp="1"/>
          </p:cNvSpPr>
          <p:nvPr>
            <p:ph type="sldNum" sz="quarter" idx="12"/>
          </p:nvPr>
        </p:nvSpPr>
        <p:spPr/>
        <p:txBody>
          <a:bodyPr/>
          <a:lstStyle/>
          <a:p>
            <a:fld id="{5424488C-161F-514B-8FF5-CF5173A03E8D}" type="slidenum">
              <a:rPr lang="en-US" smtClean="0"/>
              <a:t>2</a:t>
            </a:fld>
            <a:endParaRPr lang="en-US"/>
          </a:p>
        </p:txBody>
      </p:sp>
    </p:spTree>
    <p:extLst>
      <p:ext uri="{BB962C8B-B14F-4D97-AF65-F5344CB8AC3E}">
        <p14:creationId xmlns:p14="http://schemas.microsoft.com/office/powerpoint/2010/main" val="198989419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443" y="274638"/>
            <a:ext cx="8517467" cy="826029"/>
          </a:xfrm>
        </p:spPr>
        <p:txBody>
          <a:bodyPr>
            <a:normAutofit/>
          </a:bodyPr>
          <a:lstStyle/>
          <a:p>
            <a:r>
              <a:rPr lang="en-US" b="1" dirty="0">
                <a:solidFill>
                  <a:srgbClr val="4F81BD"/>
                </a:solidFill>
              </a:rPr>
              <a:t>Android Screen Sizes and Densities</a:t>
            </a:r>
            <a:endParaRPr lang="en-US"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20</a:t>
            </a:fld>
            <a:endParaRPr lang="en-US"/>
          </a:p>
        </p:txBody>
      </p:sp>
      <p:pic>
        <p:nvPicPr>
          <p:cNvPr id="5" name="Picture 4"/>
          <p:cNvPicPr>
            <a:picLocks noChangeAspect="1"/>
          </p:cNvPicPr>
          <p:nvPr/>
        </p:nvPicPr>
        <p:blipFill>
          <a:blip r:embed="rId3"/>
          <a:stretch>
            <a:fillRect/>
          </a:stretch>
        </p:blipFill>
        <p:spPr>
          <a:xfrm>
            <a:off x="457199" y="2335695"/>
            <a:ext cx="8229601" cy="2624156"/>
          </a:xfrm>
          <a:prstGeom prst="rect">
            <a:avLst/>
          </a:prstGeom>
        </p:spPr>
      </p:pic>
      <p:sp>
        <p:nvSpPr>
          <p:cNvPr id="6" name="Rectangle 5"/>
          <p:cNvSpPr/>
          <p:nvPr/>
        </p:nvSpPr>
        <p:spPr>
          <a:xfrm>
            <a:off x="457199" y="6545112"/>
            <a:ext cx="8229601" cy="276999"/>
          </a:xfrm>
          <a:prstGeom prst="rect">
            <a:avLst/>
          </a:prstGeom>
        </p:spPr>
        <p:txBody>
          <a:bodyPr wrap="square">
            <a:spAutoFit/>
          </a:bodyPr>
          <a:lstStyle/>
          <a:p>
            <a:pPr algn="ctr"/>
            <a:r>
              <a:rPr lang="en-US" sz="1200" dirty="0">
                <a:hlinkClick r:id="rId4"/>
              </a:rPr>
              <a:t>http://developer.android.com/guide/practices/</a:t>
            </a:r>
            <a:r>
              <a:rPr lang="en-US" sz="1200" dirty="0" smtClean="0">
                <a:hlinkClick r:id="rId4"/>
              </a:rPr>
              <a:t>screens_support.html</a:t>
            </a:r>
            <a:endParaRPr lang="en-US" sz="1200" dirty="0" smtClean="0"/>
          </a:p>
        </p:txBody>
      </p:sp>
    </p:spTree>
    <p:extLst>
      <p:ext uri="{BB962C8B-B14F-4D97-AF65-F5344CB8AC3E}">
        <p14:creationId xmlns:p14="http://schemas.microsoft.com/office/powerpoint/2010/main" val="770886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7128"/>
            <a:ext cx="8229600" cy="746360"/>
          </a:xfrm>
        </p:spPr>
        <p:txBody>
          <a:bodyPr>
            <a:normAutofit fontScale="90000"/>
          </a:bodyPr>
          <a:lstStyle/>
          <a:p>
            <a:r>
              <a:rPr lang="en-US" b="1" dirty="0" smtClean="0">
                <a:solidFill>
                  <a:srgbClr val="4F81BD"/>
                </a:solidFill>
              </a:rPr>
              <a:t>Android Development Environment</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21</a:t>
            </a:fld>
            <a:endParaRPr lang="en-US"/>
          </a:p>
        </p:txBody>
      </p:sp>
      <p:sp>
        <p:nvSpPr>
          <p:cNvPr id="5" name="Rounded Rectangle 4"/>
          <p:cNvSpPr/>
          <p:nvPr/>
        </p:nvSpPr>
        <p:spPr>
          <a:xfrm>
            <a:off x="3293269" y="1059587"/>
            <a:ext cx="3146252" cy="518546"/>
          </a:xfrm>
          <a:prstGeom prst="roundRect">
            <a:avLst/>
          </a:prstGeom>
          <a:solidFill>
            <a:schemeClr val="accent6">
              <a:lumMod val="75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Android Native Apps</a:t>
            </a:r>
            <a:endParaRPr lang="en-US" sz="2400" dirty="0">
              <a:solidFill>
                <a:schemeClr val="tx1"/>
              </a:solidFill>
            </a:endParaRPr>
          </a:p>
        </p:txBody>
      </p:sp>
      <p:sp>
        <p:nvSpPr>
          <p:cNvPr id="6" name="Rounded Rectangle 5"/>
          <p:cNvSpPr/>
          <p:nvPr/>
        </p:nvSpPr>
        <p:spPr>
          <a:xfrm>
            <a:off x="2439848" y="1884803"/>
            <a:ext cx="4853094" cy="1624399"/>
          </a:xfrm>
          <a:prstGeom prst="roundRect">
            <a:avLst/>
          </a:prstGeom>
          <a:solidFill>
            <a:schemeClr val="tx2">
              <a:lumMod val="40000"/>
              <a:lumOff val="6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smtClean="0">
                <a:solidFill>
                  <a:srgbClr val="FF0000"/>
                </a:solidFill>
              </a:rPr>
              <a:t>JDK</a:t>
            </a:r>
            <a:r>
              <a:rPr lang="en-US" altLang="zh-TW" sz="2400" b="1" dirty="0">
                <a:solidFill>
                  <a:srgbClr val="FF0000"/>
                </a:solidFill>
              </a:rPr>
              <a:t> </a:t>
            </a:r>
            <a:r>
              <a:rPr lang="en-US" altLang="zh-TW" sz="2400" b="1" dirty="0" smtClean="0">
                <a:solidFill>
                  <a:schemeClr val="tx1"/>
                </a:solidFill>
              </a:rPr>
              <a:t/>
            </a:r>
            <a:br>
              <a:rPr lang="en-US" altLang="zh-TW" sz="2400" b="1" dirty="0" smtClean="0">
                <a:solidFill>
                  <a:schemeClr val="tx1"/>
                </a:solidFill>
              </a:rPr>
            </a:br>
            <a:r>
              <a:rPr lang="en-US" altLang="zh-TW" sz="2400" dirty="0" smtClean="0">
                <a:solidFill>
                  <a:schemeClr val="tx1"/>
                </a:solidFill>
              </a:rPr>
              <a:t>(</a:t>
            </a:r>
            <a:r>
              <a:rPr lang="en-US" sz="2400" dirty="0" smtClean="0">
                <a:solidFill>
                  <a:schemeClr val="tx1"/>
                </a:solidFill>
              </a:rPr>
              <a:t>Java Development Kit)</a:t>
            </a:r>
            <a:endParaRPr lang="en-US" sz="2400" dirty="0">
              <a:solidFill>
                <a:schemeClr val="tx1"/>
              </a:solidFill>
            </a:endParaRPr>
          </a:p>
        </p:txBody>
      </p:sp>
      <p:sp>
        <p:nvSpPr>
          <p:cNvPr id="7" name="Rounded Rectangle 6"/>
          <p:cNvSpPr/>
          <p:nvPr/>
        </p:nvSpPr>
        <p:spPr>
          <a:xfrm>
            <a:off x="2439848" y="4281749"/>
            <a:ext cx="4853094" cy="1702225"/>
          </a:xfrm>
          <a:prstGeom prst="roundRect">
            <a:avLst/>
          </a:prstGeom>
          <a:solidFill>
            <a:schemeClr val="tx2">
              <a:lumMod val="40000"/>
              <a:lumOff val="6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srgbClr val="FF0000"/>
                </a:solidFill>
              </a:rPr>
              <a:t>ADT Bundle </a:t>
            </a:r>
          </a:p>
          <a:p>
            <a:pPr algn="ctr"/>
            <a:r>
              <a:rPr lang="en-US" sz="2400" dirty="0" smtClean="0">
                <a:solidFill>
                  <a:schemeClr val="tx1"/>
                </a:solidFill>
              </a:rPr>
              <a:t>(Android </a:t>
            </a:r>
            <a:r>
              <a:rPr lang="en-US" sz="2400" dirty="0">
                <a:solidFill>
                  <a:schemeClr val="tx1"/>
                </a:solidFill>
              </a:rPr>
              <a:t>Developer </a:t>
            </a:r>
            <a:r>
              <a:rPr lang="en-US" sz="2400" dirty="0" smtClean="0">
                <a:solidFill>
                  <a:schemeClr val="tx1"/>
                </a:solidFill>
              </a:rPr>
              <a:t>Tools Bundle)</a:t>
            </a:r>
          </a:p>
          <a:p>
            <a:pPr algn="ctr"/>
            <a:r>
              <a:rPr lang="en-US" sz="2400" dirty="0" smtClean="0">
                <a:solidFill>
                  <a:schemeClr val="tx1"/>
                </a:solidFill>
              </a:rPr>
              <a:t>(Eclipse + ADT plugin + Android SDK + Android Platform + emulator )</a:t>
            </a:r>
            <a:endParaRPr lang="en-US" sz="2400" dirty="0">
              <a:solidFill>
                <a:schemeClr val="tx1"/>
              </a:solidFill>
            </a:endParaRPr>
          </a:p>
        </p:txBody>
      </p:sp>
      <p:sp>
        <p:nvSpPr>
          <p:cNvPr id="8" name="Rectangle 7"/>
          <p:cNvSpPr/>
          <p:nvPr/>
        </p:nvSpPr>
        <p:spPr>
          <a:xfrm>
            <a:off x="1239564" y="3747443"/>
            <a:ext cx="7253662" cy="369332"/>
          </a:xfrm>
          <a:prstGeom prst="rect">
            <a:avLst/>
          </a:prstGeom>
        </p:spPr>
        <p:txBody>
          <a:bodyPr wrap="square">
            <a:spAutoFit/>
          </a:bodyPr>
          <a:lstStyle/>
          <a:p>
            <a:r>
              <a:rPr lang="en-US" dirty="0">
                <a:hlinkClick r:id="rId2"/>
              </a:rPr>
              <a:t>http://www.oracle.com/technetwork/java/javase/downloads/</a:t>
            </a:r>
            <a:r>
              <a:rPr lang="en-US" dirty="0" smtClean="0">
                <a:hlinkClick r:id="rId2"/>
              </a:rPr>
              <a:t>index.html</a:t>
            </a:r>
            <a:endParaRPr lang="en-US" dirty="0" smtClean="0"/>
          </a:p>
        </p:txBody>
      </p:sp>
      <p:sp>
        <p:nvSpPr>
          <p:cNvPr id="9" name="Rectangle 8"/>
          <p:cNvSpPr/>
          <p:nvPr/>
        </p:nvSpPr>
        <p:spPr>
          <a:xfrm>
            <a:off x="2611643" y="6223544"/>
            <a:ext cx="4509505" cy="369332"/>
          </a:xfrm>
          <a:prstGeom prst="rect">
            <a:avLst/>
          </a:prstGeom>
        </p:spPr>
        <p:txBody>
          <a:bodyPr wrap="none">
            <a:spAutoFit/>
          </a:bodyPr>
          <a:lstStyle/>
          <a:p>
            <a:r>
              <a:rPr lang="en-US" dirty="0">
                <a:hlinkClick r:id="rId3"/>
              </a:rPr>
              <a:t>http://developer.android.com/sdk/</a:t>
            </a:r>
            <a:r>
              <a:rPr lang="en-US" dirty="0" smtClean="0">
                <a:hlinkClick r:id="rId3"/>
              </a:rPr>
              <a:t>index.html</a:t>
            </a:r>
            <a:endParaRPr lang="en-US" dirty="0" smtClean="0"/>
          </a:p>
        </p:txBody>
      </p:sp>
      <p:sp>
        <p:nvSpPr>
          <p:cNvPr id="10" name="TextBox 9"/>
          <p:cNvSpPr txBox="1"/>
          <p:nvPr/>
        </p:nvSpPr>
        <p:spPr>
          <a:xfrm>
            <a:off x="1283919" y="2011802"/>
            <a:ext cx="613645" cy="1107996"/>
          </a:xfrm>
          <a:prstGeom prst="rect">
            <a:avLst/>
          </a:prstGeom>
          <a:noFill/>
        </p:spPr>
        <p:txBody>
          <a:bodyPr wrap="none" rtlCol="0">
            <a:spAutoFit/>
          </a:bodyPr>
          <a:lstStyle/>
          <a:p>
            <a:r>
              <a:rPr lang="en-US" sz="6600" b="1" dirty="0" smtClean="0">
                <a:solidFill>
                  <a:srgbClr val="FF0000"/>
                </a:solidFill>
              </a:rPr>
              <a:t>1</a:t>
            </a:r>
            <a:endParaRPr lang="en-US" sz="6600" b="1" dirty="0">
              <a:solidFill>
                <a:srgbClr val="FF0000"/>
              </a:solidFill>
            </a:endParaRPr>
          </a:p>
        </p:txBody>
      </p:sp>
      <p:sp>
        <p:nvSpPr>
          <p:cNvPr id="11" name="TextBox 10"/>
          <p:cNvSpPr txBox="1"/>
          <p:nvPr/>
        </p:nvSpPr>
        <p:spPr>
          <a:xfrm>
            <a:off x="1283919" y="4446135"/>
            <a:ext cx="613645" cy="1107996"/>
          </a:xfrm>
          <a:prstGeom prst="rect">
            <a:avLst/>
          </a:prstGeom>
          <a:noFill/>
        </p:spPr>
        <p:txBody>
          <a:bodyPr wrap="none" rtlCol="0">
            <a:spAutoFit/>
          </a:bodyPr>
          <a:lstStyle/>
          <a:p>
            <a:r>
              <a:rPr lang="en-US" sz="6600" b="1" dirty="0" smtClean="0">
                <a:solidFill>
                  <a:srgbClr val="FF0000"/>
                </a:solidFill>
              </a:rPr>
              <a:t>2</a:t>
            </a:r>
            <a:endParaRPr lang="en-US" sz="6600" b="1" dirty="0">
              <a:solidFill>
                <a:srgbClr val="FF0000"/>
              </a:solidFill>
            </a:endParaRPr>
          </a:p>
        </p:txBody>
      </p:sp>
    </p:spTree>
    <p:extLst>
      <p:ext uri="{BB962C8B-B14F-4D97-AF65-F5344CB8AC3E}">
        <p14:creationId xmlns:p14="http://schemas.microsoft.com/office/powerpoint/2010/main" val="4178110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752"/>
            <a:ext cx="8229600" cy="663158"/>
          </a:xfrm>
        </p:spPr>
        <p:txBody>
          <a:bodyPr>
            <a:normAutofit fontScale="90000"/>
          </a:bodyPr>
          <a:lstStyle/>
          <a:p>
            <a:r>
              <a:rPr lang="en-US" b="1" dirty="0" smtClean="0">
                <a:solidFill>
                  <a:srgbClr val="4F81BD"/>
                </a:solidFill>
              </a:rPr>
              <a:t>JDK (Java </a:t>
            </a:r>
            <a:r>
              <a:rPr lang="en-US" b="1" dirty="0">
                <a:solidFill>
                  <a:srgbClr val="4F81BD"/>
                </a:solidFill>
              </a:rPr>
              <a:t>Development Kit</a:t>
            </a:r>
            <a:r>
              <a:rPr lang="en-US" b="1" dirty="0" smtClean="0">
                <a:solidFill>
                  <a:srgbClr val="4F81BD"/>
                </a:solidFill>
              </a:rPr>
              <a:t>)</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22</a:t>
            </a:fld>
            <a:endParaRPr lang="en-US"/>
          </a:p>
        </p:txBody>
      </p:sp>
      <p:sp>
        <p:nvSpPr>
          <p:cNvPr id="6" name="Rectangle 5"/>
          <p:cNvSpPr/>
          <p:nvPr/>
        </p:nvSpPr>
        <p:spPr>
          <a:xfrm>
            <a:off x="1277745" y="6445503"/>
            <a:ext cx="7253662" cy="369332"/>
          </a:xfrm>
          <a:prstGeom prst="rect">
            <a:avLst/>
          </a:prstGeom>
        </p:spPr>
        <p:txBody>
          <a:bodyPr wrap="square">
            <a:spAutoFit/>
          </a:bodyPr>
          <a:lstStyle/>
          <a:p>
            <a:r>
              <a:rPr lang="en-US" dirty="0">
                <a:hlinkClick r:id="rId2"/>
              </a:rPr>
              <a:t>http://www.oracle.com/technetwork/java/javase/downloads/</a:t>
            </a:r>
            <a:r>
              <a:rPr lang="en-US" dirty="0" smtClean="0">
                <a:hlinkClick r:id="rId2"/>
              </a:rPr>
              <a:t>index.html</a:t>
            </a:r>
            <a:endParaRPr lang="en-US" dirty="0" smtClean="0"/>
          </a:p>
        </p:txBody>
      </p:sp>
      <p:sp>
        <p:nvSpPr>
          <p:cNvPr id="7" name="TextBox 6"/>
          <p:cNvSpPr txBox="1"/>
          <p:nvPr/>
        </p:nvSpPr>
        <p:spPr>
          <a:xfrm>
            <a:off x="775919" y="-6087"/>
            <a:ext cx="535648" cy="923330"/>
          </a:xfrm>
          <a:prstGeom prst="rect">
            <a:avLst/>
          </a:prstGeom>
          <a:noFill/>
        </p:spPr>
        <p:txBody>
          <a:bodyPr wrap="none" rtlCol="0">
            <a:spAutoFit/>
          </a:bodyPr>
          <a:lstStyle/>
          <a:p>
            <a:r>
              <a:rPr lang="en-US" sz="5400" b="1" dirty="0" smtClean="0">
                <a:solidFill>
                  <a:srgbClr val="FF0000"/>
                </a:solidFill>
              </a:rPr>
              <a:t>1</a:t>
            </a:r>
            <a:endParaRPr lang="en-US" sz="5400" b="1" dirty="0">
              <a:solidFill>
                <a:srgbClr val="FF0000"/>
              </a:solidFill>
            </a:endParaRPr>
          </a:p>
        </p:txBody>
      </p:sp>
      <p:pic>
        <p:nvPicPr>
          <p:cNvPr id="8" name="Picture 7"/>
          <p:cNvPicPr>
            <a:picLocks noChangeAspect="1"/>
          </p:cNvPicPr>
          <p:nvPr/>
        </p:nvPicPr>
        <p:blipFill>
          <a:blip r:embed="rId3"/>
          <a:stretch>
            <a:fillRect/>
          </a:stretch>
        </p:blipFill>
        <p:spPr>
          <a:xfrm>
            <a:off x="0" y="796410"/>
            <a:ext cx="9144000" cy="5715000"/>
          </a:xfrm>
          <a:prstGeom prst="rect">
            <a:avLst/>
          </a:prstGeom>
        </p:spPr>
      </p:pic>
    </p:spTree>
    <p:extLst>
      <p:ext uri="{BB962C8B-B14F-4D97-AF65-F5344CB8AC3E}">
        <p14:creationId xmlns:p14="http://schemas.microsoft.com/office/powerpoint/2010/main" val="1491731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9886"/>
            <a:ext cx="8229600" cy="506366"/>
          </a:xfrm>
        </p:spPr>
        <p:txBody>
          <a:bodyPr>
            <a:normAutofit fontScale="90000"/>
          </a:bodyPr>
          <a:lstStyle/>
          <a:p>
            <a:r>
              <a:rPr lang="en-US" b="1" dirty="0">
                <a:solidFill>
                  <a:srgbClr val="4F81BD"/>
                </a:solidFill>
              </a:rPr>
              <a:t>ADT Bundle </a:t>
            </a:r>
            <a:endParaRPr lang="en-US"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23</a:t>
            </a:fld>
            <a:endParaRPr lang="en-US"/>
          </a:p>
        </p:txBody>
      </p:sp>
      <p:sp>
        <p:nvSpPr>
          <p:cNvPr id="6" name="Rectangle 5"/>
          <p:cNvSpPr/>
          <p:nvPr/>
        </p:nvSpPr>
        <p:spPr>
          <a:xfrm>
            <a:off x="2490422" y="6488668"/>
            <a:ext cx="4509505" cy="369332"/>
          </a:xfrm>
          <a:prstGeom prst="rect">
            <a:avLst/>
          </a:prstGeom>
        </p:spPr>
        <p:txBody>
          <a:bodyPr wrap="none">
            <a:spAutoFit/>
          </a:bodyPr>
          <a:lstStyle/>
          <a:p>
            <a:r>
              <a:rPr lang="en-US" dirty="0">
                <a:hlinkClick r:id="rId2"/>
              </a:rPr>
              <a:t>http://developer.android.com/sdk/</a:t>
            </a:r>
            <a:r>
              <a:rPr lang="en-US" dirty="0" smtClean="0">
                <a:hlinkClick r:id="rId2"/>
              </a:rPr>
              <a:t>index.html</a:t>
            </a:r>
            <a:endParaRPr lang="en-US" dirty="0" smtClean="0"/>
          </a:p>
        </p:txBody>
      </p:sp>
      <p:sp>
        <p:nvSpPr>
          <p:cNvPr id="7" name="TextBox 6"/>
          <p:cNvSpPr txBox="1"/>
          <p:nvPr/>
        </p:nvSpPr>
        <p:spPr>
          <a:xfrm>
            <a:off x="775919" y="-6087"/>
            <a:ext cx="535648" cy="923330"/>
          </a:xfrm>
          <a:prstGeom prst="rect">
            <a:avLst/>
          </a:prstGeom>
          <a:noFill/>
        </p:spPr>
        <p:txBody>
          <a:bodyPr wrap="none" rtlCol="0">
            <a:spAutoFit/>
          </a:bodyPr>
          <a:lstStyle/>
          <a:p>
            <a:r>
              <a:rPr lang="en-US" sz="5400" b="1" dirty="0" smtClean="0">
                <a:solidFill>
                  <a:srgbClr val="FF0000"/>
                </a:solidFill>
              </a:rPr>
              <a:t>2</a:t>
            </a:r>
            <a:endParaRPr lang="en-US" sz="5400" b="1" dirty="0">
              <a:solidFill>
                <a:srgbClr val="FF0000"/>
              </a:solidFill>
            </a:endParaRPr>
          </a:p>
        </p:txBody>
      </p:sp>
      <p:pic>
        <p:nvPicPr>
          <p:cNvPr id="3" name="Picture 2"/>
          <p:cNvPicPr>
            <a:picLocks noChangeAspect="1"/>
          </p:cNvPicPr>
          <p:nvPr/>
        </p:nvPicPr>
        <p:blipFill>
          <a:blip r:embed="rId3"/>
          <a:stretch>
            <a:fillRect/>
          </a:stretch>
        </p:blipFill>
        <p:spPr>
          <a:xfrm>
            <a:off x="0" y="796410"/>
            <a:ext cx="9144000" cy="5715000"/>
          </a:xfrm>
          <a:prstGeom prst="rect">
            <a:avLst/>
          </a:prstGeom>
        </p:spPr>
      </p:pic>
    </p:spTree>
    <p:extLst>
      <p:ext uri="{BB962C8B-B14F-4D97-AF65-F5344CB8AC3E}">
        <p14:creationId xmlns:p14="http://schemas.microsoft.com/office/powerpoint/2010/main" val="184628545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4F81BD"/>
                </a:solidFill>
              </a:rPr>
              <a:t>Option 1. </a:t>
            </a:r>
            <a:r>
              <a:rPr lang="en-US" b="1" dirty="0" smtClean="0">
                <a:solidFill>
                  <a:srgbClr val="604A7B"/>
                </a:solidFill>
              </a:rPr>
              <a:t>Eclipse ADT Bundle</a:t>
            </a:r>
            <a:br>
              <a:rPr lang="en-US" b="1" dirty="0" smtClean="0">
                <a:solidFill>
                  <a:srgbClr val="604A7B"/>
                </a:solidFill>
              </a:rPr>
            </a:br>
            <a:r>
              <a:rPr lang="en-US" b="1" dirty="0" smtClean="0">
                <a:solidFill>
                  <a:srgbClr val="4F81BD"/>
                </a:solidFill>
              </a:rPr>
              <a:t>Option 2. </a:t>
            </a:r>
            <a:r>
              <a:rPr lang="en-US" b="1" dirty="0" smtClean="0">
                <a:solidFill>
                  <a:schemeClr val="accent3">
                    <a:lumMod val="75000"/>
                  </a:schemeClr>
                </a:solidFill>
              </a:rPr>
              <a:t>Android Studio</a:t>
            </a:r>
            <a:endParaRPr lang="en-US" b="1" dirty="0">
              <a:solidFill>
                <a:schemeClr val="accent3">
                  <a:lumMod val="75000"/>
                </a:schemeClr>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24</a:t>
            </a:fld>
            <a:endParaRPr lang="en-US"/>
          </a:p>
        </p:txBody>
      </p:sp>
      <p:pic>
        <p:nvPicPr>
          <p:cNvPr id="5" name="Picture 4"/>
          <p:cNvPicPr>
            <a:picLocks noChangeAspect="1"/>
          </p:cNvPicPr>
          <p:nvPr/>
        </p:nvPicPr>
        <p:blipFill>
          <a:blip r:embed="rId2"/>
          <a:stretch>
            <a:fillRect/>
          </a:stretch>
        </p:blipFill>
        <p:spPr>
          <a:xfrm>
            <a:off x="5390073" y="1770202"/>
            <a:ext cx="2311400" cy="3225800"/>
          </a:xfrm>
          <a:prstGeom prst="rect">
            <a:avLst/>
          </a:prstGeom>
        </p:spPr>
      </p:pic>
      <p:pic>
        <p:nvPicPr>
          <p:cNvPr id="6" name="Picture 5"/>
          <p:cNvPicPr>
            <a:picLocks noChangeAspect="1"/>
          </p:cNvPicPr>
          <p:nvPr/>
        </p:nvPicPr>
        <p:blipFill>
          <a:blip r:embed="rId3"/>
          <a:stretch>
            <a:fillRect/>
          </a:stretch>
        </p:blipFill>
        <p:spPr>
          <a:xfrm>
            <a:off x="1186531" y="1982369"/>
            <a:ext cx="2735934" cy="2814747"/>
          </a:xfrm>
          <a:prstGeom prst="rect">
            <a:avLst/>
          </a:prstGeom>
        </p:spPr>
      </p:pic>
      <p:sp>
        <p:nvSpPr>
          <p:cNvPr id="7" name="TextBox 6"/>
          <p:cNvSpPr txBox="1"/>
          <p:nvPr/>
        </p:nvSpPr>
        <p:spPr>
          <a:xfrm>
            <a:off x="901340" y="5198284"/>
            <a:ext cx="3005824" cy="523220"/>
          </a:xfrm>
          <a:prstGeom prst="rect">
            <a:avLst/>
          </a:prstGeom>
          <a:noFill/>
        </p:spPr>
        <p:txBody>
          <a:bodyPr wrap="square" rtlCol="0">
            <a:spAutoFit/>
          </a:bodyPr>
          <a:lstStyle/>
          <a:p>
            <a:pPr algn="ctr"/>
            <a:r>
              <a:rPr lang="en-US" sz="2800" b="1" dirty="0" smtClean="0">
                <a:solidFill>
                  <a:schemeClr val="accent4">
                    <a:lumMod val="75000"/>
                  </a:schemeClr>
                </a:solidFill>
              </a:rPr>
              <a:t>Eclipse ADT Bundle</a:t>
            </a:r>
            <a:endParaRPr lang="en-US" sz="2800" b="1" dirty="0">
              <a:solidFill>
                <a:schemeClr val="accent4">
                  <a:lumMod val="75000"/>
                </a:schemeClr>
              </a:solidFill>
            </a:endParaRPr>
          </a:p>
        </p:txBody>
      </p:sp>
      <p:sp>
        <p:nvSpPr>
          <p:cNvPr id="8" name="TextBox 7"/>
          <p:cNvSpPr txBox="1"/>
          <p:nvPr/>
        </p:nvSpPr>
        <p:spPr>
          <a:xfrm>
            <a:off x="5047187" y="5127030"/>
            <a:ext cx="3005824" cy="584776"/>
          </a:xfrm>
          <a:prstGeom prst="rect">
            <a:avLst/>
          </a:prstGeom>
          <a:noFill/>
        </p:spPr>
        <p:txBody>
          <a:bodyPr wrap="square" rtlCol="0">
            <a:spAutoFit/>
          </a:bodyPr>
          <a:lstStyle/>
          <a:p>
            <a:pPr algn="ctr"/>
            <a:r>
              <a:rPr lang="en-US" sz="3200" b="1" dirty="0" smtClean="0">
                <a:solidFill>
                  <a:schemeClr val="accent3">
                    <a:lumMod val="75000"/>
                  </a:schemeClr>
                </a:solidFill>
              </a:rPr>
              <a:t>Android Studio</a:t>
            </a:r>
            <a:endParaRPr lang="en-US" sz="3200" b="1" dirty="0">
              <a:solidFill>
                <a:schemeClr val="accent3">
                  <a:lumMod val="75000"/>
                </a:schemeClr>
              </a:solidFill>
            </a:endParaRPr>
          </a:p>
        </p:txBody>
      </p:sp>
    </p:spTree>
    <p:extLst>
      <p:ext uri="{BB962C8B-B14F-4D97-AF65-F5344CB8AC3E}">
        <p14:creationId xmlns:p14="http://schemas.microsoft.com/office/powerpoint/2010/main" val="39731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638"/>
            <a:ext cx="8229600" cy="1143000"/>
          </a:xfrm>
        </p:spPr>
        <p:txBody>
          <a:bodyPr/>
          <a:lstStyle/>
          <a:p>
            <a:r>
              <a:rPr lang="en-US" b="1" dirty="0">
                <a:solidFill>
                  <a:srgbClr val="4F81BD"/>
                </a:solidFill>
              </a:rPr>
              <a:t>Building Your First </a:t>
            </a:r>
            <a:r>
              <a:rPr lang="en-US" b="1" dirty="0" smtClean="0">
                <a:solidFill>
                  <a:srgbClr val="4F81BD"/>
                </a:solidFill>
              </a:rPr>
              <a:t>Android App</a:t>
            </a:r>
            <a:endParaRPr lang="en-US" b="1" dirty="0">
              <a:solidFill>
                <a:srgbClr val="4F81BD"/>
              </a:solidFill>
            </a:endParaRPr>
          </a:p>
        </p:txBody>
      </p:sp>
      <p:sp>
        <p:nvSpPr>
          <p:cNvPr id="3" name="Content Placeholder 2"/>
          <p:cNvSpPr>
            <a:spLocks noGrp="1"/>
          </p:cNvSpPr>
          <p:nvPr>
            <p:ph idx="1"/>
          </p:nvPr>
        </p:nvSpPr>
        <p:spPr>
          <a:xfrm>
            <a:off x="457200" y="1417638"/>
            <a:ext cx="8229600" cy="4708525"/>
          </a:xfrm>
        </p:spPr>
        <p:txBody>
          <a:bodyPr/>
          <a:lstStyle/>
          <a:p>
            <a:pPr marL="514350" indent="-514350">
              <a:buFont typeface="+mj-lt"/>
              <a:buAutoNum type="arabicPeriod"/>
            </a:pPr>
            <a:r>
              <a:rPr lang="en-US" dirty="0"/>
              <a:t>Download the Android SDK</a:t>
            </a:r>
            <a:r>
              <a:rPr lang="en-US" dirty="0" smtClean="0"/>
              <a:t>.</a:t>
            </a:r>
          </a:p>
          <a:p>
            <a:pPr lvl="1"/>
            <a:r>
              <a:rPr lang="en-US" dirty="0">
                <a:hlinkClick r:id="rId2"/>
              </a:rPr>
              <a:t>http://developer.android.com/sdk/</a:t>
            </a:r>
            <a:r>
              <a:rPr lang="en-US" dirty="0" smtClean="0">
                <a:hlinkClick r:id="rId2"/>
              </a:rPr>
              <a:t>index.html</a:t>
            </a:r>
            <a:endParaRPr lang="en-US" dirty="0"/>
          </a:p>
          <a:p>
            <a:pPr marL="514350" indent="-514350">
              <a:buFont typeface="+mj-lt"/>
              <a:buAutoNum type="arabicPeriod"/>
            </a:pPr>
            <a:r>
              <a:rPr lang="en-US" dirty="0"/>
              <a:t>Install the ADT plugin for </a:t>
            </a:r>
            <a:r>
              <a:rPr lang="en-US" dirty="0" smtClean="0"/>
              <a:t>Eclipse</a:t>
            </a:r>
            <a:endParaRPr lang="en-US" dirty="0"/>
          </a:p>
          <a:p>
            <a:pPr marL="514350" indent="-514350">
              <a:buFont typeface="+mj-lt"/>
              <a:buAutoNum type="arabicPeriod"/>
            </a:pPr>
            <a:r>
              <a:rPr lang="en-US" dirty="0"/>
              <a:t>Download the latest SDK tools and platforms using the SDK Manager.</a:t>
            </a:r>
          </a:p>
          <a:p>
            <a:endParaRPr lang="en-US" dirty="0"/>
          </a:p>
        </p:txBody>
      </p:sp>
      <p:sp>
        <p:nvSpPr>
          <p:cNvPr id="4" name="Slide Number Placeholder 3"/>
          <p:cNvSpPr>
            <a:spLocks noGrp="1"/>
          </p:cNvSpPr>
          <p:nvPr>
            <p:ph type="sldNum" sz="quarter" idx="12"/>
          </p:nvPr>
        </p:nvSpPr>
        <p:spPr/>
        <p:txBody>
          <a:bodyPr/>
          <a:lstStyle/>
          <a:p>
            <a:fld id="{5424488C-161F-514B-8FF5-CF5173A03E8D}" type="slidenum">
              <a:rPr lang="en-US" smtClean="0"/>
              <a:t>25</a:t>
            </a:fld>
            <a:endParaRPr lang="en-US"/>
          </a:p>
        </p:txBody>
      </p:sp>
      <p:sp>
        <p:nvSpPr>
          <p:cNvPr id="5" name="Rounded Rectangle 4"/>
          <p:cNvSpPr/>
          <p:nvPr/>
        </p:nvSpPr>
        <p:spPr>
          <a:xfrm>
            <a:off x="2199959" y="4423938"/>
            <a:ext cx="4853094" cy="1702225"/>
          </a:xfrm>
          <a:prstGeom prst="roundRect">
            <a:avLst/>
          </a:prstGeom>
          <a:solidFill>
            <a:schemeClr val="tx2">
              <a:lumMod val="40000"/>
              <a:lumOff val="6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srgbClr val="FF0000"/>
                </a:solidFill>
              </a:rPr>
              <a:t>ADT Bundle </a:t>
            </a:r>
          </a:p>
          <a:p>
            <a:pPr algn="ctr"/>
            <a:r>
              <a:rPr lang="en-US" sz="2400" dirty="0" smtClean="0">
                <a:solidFill>
                  <a:schemeClr val="tx1"/>
                </a:solidFill>
              </a:rPr>
              <a:t>(Android </a:t>
            </a:r>
            <a:r>
              <a:rPr lang="en-US" sz="2400" dirty="0">
                <a:solidFill>
                  <a:schemeClr val="tx1"/>
                </a:solidFill>
              </a:rPr>
              <a:t>Developer </a:t>
            </a:r>
            <a:r>
              <a:rPr lang="en-US" sz="2400" dirty="0" smtClean="0">
                <a:solidFill>
                  <a:schemeClr val="tx1"/>
                </a:solidFill>
              </a:rPr>
              <a:t>Tools Bundle)</a:t>
            </a:r>
          </a:p>
          <a:p>
            <a:pPr algn="ctr"/>
            <a:r>
              <a:rPr lang="en-US" sz="2400" dirty="0" smtClean="0">
                <a:solidFill>
                  <a:schemeClr val="tx1"/>
                </a:solidFill>
              </a:rPr>
              <a:t>(Eclipse + ADT plugin + Android SDK + Android Platform + emulator )</a:t>
            </a:r>
            <a:endParaRPr lang="en-US" sz="2400" dirty="0">
              <a:solidFill>
                <a:schemeClr val="tx1"/>
              </a:solidFill>
            </a:endParaRPr>
          </a:p>
        </p:txBody>
      </p:sp>
      <p:sp>
        <p:nvSpPr>
          <p:cNvPr id="6" name="Rectangle 5"/>
          <p:cNvSpPr/>
          <p:nvPr/>
        </p:nvSpPr>
        <p:spPr>
          <a:xfrm>
            <a:off x="2286000" y="6545112"/>
            <a:ext cx="4572000" cy="276999"/>
          </a:xfrm>
          <a:prstGeom prst="rect">
            <a:avLst/>
          </a:prstGeom>
        </p:spPr>
        <p:txBody>
          <a:bodyPr>
            <a:spAutoFit/>
          </a:bodyPr>
          <a:lstStyle/>
          <a:p>
            <a:pPr algn="ctr"/>
            <a:r>
              <a:rPr lang="en-US" sz="1200" dirty="0">
                <a:hlinkClick r:id="rId3"/>
              </a:rPr>
              <a:t>http://developer.android.com/training/basics/firstapp/</a:t>
            </a:r>
            <a:r>
              <a:rPr lang="en-US" sz="1200" dirty="0" smtClean="0">
                <a:hlinkClick r:id="rId3"/>
              </a:rPr>
              <a:t>index.html</a:t>
            </a:r>
            <a:endParaRPr lang="en-US" sz="1200" dirty="0" smtClean="0"/>
          </a:p>
        </p:txBody>
      </p:sp>
    </p:spTree>
    <p:extLst>
      <p:ext uri="{BB962C8B-B14F-4D97-AF65-F5344CB8AC3E}">
        <p14:creationId xmlns:p14="http://schemas.microsoft.com/office/powerpoint/2010/main" val="3885557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FF0000"/>
                </a:solidFill>
              </a:rPr>
              <a:t>ADT Bundle</a:t>
            </a:r>
            <a:r>
              <a:rPr lang="en-US" dirty="0"/>
              <a:t/>
            </a:r>
            <a:br>
              <a:rPr lang="en-US" dirty="0"/>
            </a:br>
            <a:r>
              <a:rPr lang="en-US" b="1" dirty="0"/>
              <a:t>ADT (Android Developer Tools)</a:t>
            </a:r>
          </a:p>
        </p:txBody>
      </p:sp>
      <p:sp>
        <p:nvSpPr>
          <p:cNvPr id="3" name="Content Placeholder 2"/>
          <p:cNvSpPr>
            <a:spLocks noGrp="1"/>
          </p:cNvSpPr>
          <p:nvPr>
            <p:ph idx="1"/>
          </p:nvPr>
        </p:nvSpPr>
        <p:spPr>
          <a:xfrm>
            <a:off x="457199" y="1600200"/>
            <a:ext cx="8420025" cy="4525963"/>
          </a:xfrm>
        </p:spPr>
        <p:txBody>
          <a:bodyPr>
            <a:normAutofit fontScale="92500"/>
          </a:bodyPr>
          <a:lstStyle/>
          <a:p>
            <a:r>
              <a:rPr lang="en-US" dirty="0">
                <a:solidFill>
                  <a:schemeClr val="accent1">
                    <a:lumMod val="75000"/>
                  </a:schemeClr>
                </a:solidFill>
              </a:rPr>
              <a:t>With a single download, the ADT Bundle includes everything you need to begin developing apps:</a:t>
            </a:r>
          </a:p>
          <a:p>
            <a:endParaRPr lang="en-US" dirty="0"/>
          </a:p>
          <a:p>
            <a:pPr marL="514350" indent="-514350">
              <a:buFont typeface="+mj-lt"/>
              <a:buAutoNum type="arabicPeriod"/>
            </a:pPr>
            <a:r>
              <a:rPr lang="en-US" b="1" dirty="0">
                <a:solidFill>
                  <a:srgbClr val="FF0000"/>
                </a:solidFill>
              </a:rPr>
              <a:t>Eclipse + ADT plugin</a:t>
            </a:r>
          </a:p>
          <a:p>
            <a:pPr marL="514350" indent="-514350">
              <a:buFont typeface="+mj-lt"/>
              <a:buAutoNum type="arabicPeriod"/>
            </a:pPr>
            <a:r>
              <a:rPr lang="en-US" b="1" dirty="0">
                <a:solidFill>
                  <a:srgbClr val="FF0000"/>
                </a:solidFill>
              </a:rPr>
              <a:t>Android SDK Tools</a:t>
            </a:r>
          </a:p>
          <a:p>
            <a:pPr marL="514350" indent="-514350">
              <a:buFont typeface="+mj-lt"/>
              <a:buAutoNum type="arabicPeriod"/>
            </a:pPr>
            <a:r>
              <a:rPr lang="en-US" dirty="0"/>
              <a:t>Android Platform-tools</a:t>
            </a:r>
          </a:p>
          <a:p>
            <a:pPr marL="514350" indent="-514350">
              <a:buFont typeface="+mj-lt"/>
              <a:buAutoNum type="arabicPeriod"/>
            </a:pPr>
            <a:r>
              <a:rPr lang="en-US" dirty="0"/>
              <a:t>The latest Android platform</a:t>
            </a:r>
          </a:p>
          <a:p>
            <a:pPr marL="514350" indent="-514350">
              <a:buFont typeface="+mj-lt"/>
              <a:buAutoNum type="arabicPeriod"/>
            </a:pPr>
            <a:r>
              <a:rPr lang="en-US" dirty="0"/>
              <a:t>The latest Android system image for the </a:t>
            </a:r>
            <a:r>
              <a:rPr lang="en-US" dirty="0">
                <a:solidFill>
                  <a:srgbClr val="FF0000"/>
                </a:solidFill>
              </a:rPr>
              <a:t>emulator</a:t>
            </a:r>
          </a:p>
        </p:txBody>
      </p:sp>
      <p:sp>
        <p:nvSpPr>
          <p:cNvPr id="4" name="Slide Number Placeholder 3"/>
          <p:cNvSpPr>
            <a:spLocks noGrp="1"/>
          </p:cNvSpPr>
          <p:nvPr>
            <p:ph type="sldNum" sz="quarter" idx="12"/>
          </p:nvPr>
        </p:nvSpPr>
        <p:spPr/>
        <p:txBody>
          <a:bodyPr/>
          <a:lstStyle/>
          <a:p>
            <a:fld id="{5424488C-161F-514B-8FF5-CF5173A03E8D}" type="slidenum">
              <a:rPr lang="en-US" smtClean="0"/>
              <a:t>26</a:t>
            </a:fld>
            <a:endParaRPr lang="en-US"/>
          </a:p>
        </p:txBody>
      </p:sp>
      <p:sp>
        <p:nvSpPr>
          <p:cNvPr id="5" name="Rectangle 4"/>
          <p:cNvSpPr/>
          <p:nvPr/>
        </p:nvSpPr>
        <p:spPr>
          <a:xfrm>
            <a:off x="2286000" y="6545112"/>
            <a:ext cx="4572000" cy="276999"/>
          </a:xfrm>
          <a:prstGeom prst="rect">
            <a:avLst/>
          </a:prstGeom>
        </p:spPr>
        <p:txBody>
          <a:bodyPr>
            <a:spAutoFit/>
          </a:bodyPr>
          <a:lstStyle/>
          <a:p>
            <a:pPr algn="ctr"/>
            <a:r>
              <a:rPr lang="en-US" sz="1200" dirty="0">
                <a:hlinkClick r:id="rId2"/>
              </a:rPr>
              <a:t>http://developer.android.com/training/basics/firstapp/</a:t>
            </a:r>
            <a:r>
              <a:rPr lang="en-US" sz="1200" dirty="0" smtClean="0">
                <a:hlinkClick r:id="rId2"/>
              </a:rPr>
              <a:t>index.html</a:t>
            </a:r>
            <a:endParaRPr lang="en-US" sz="1200" dirty="0" smtClean="0"/>
          </a:p>
        </p:txBody>
      </p:sp>
    </p:spTree>
    <p:extLst>
      <p:ext uri="{BB962C8B-B14F-4D97-AF65-F5344CB8AC3E}">
        <p14:creationId xmlns:p14="http://schemas.microsoft.com/office/powerpoint/2010/main" val="100626846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89000"/>
          </a:xfrm>
        </p:spPr>
        <p:txBody>
          <a:bodyPr>
            <a:normAutofit/>
          </a:bodyPr>
          <a:lstStyle/>
          <a:p>
            <a:r>
              <a:rPr lang="en-US" b="1" dirty="0" smtClean="0">
                <a:solidFill>
                  <a:srgbClr val="4F81BD"/>
                </a:solidFill>
              </a:rPr>
              <a:t>ADT</a:t>
            </a:r>
            <a:endParaRPr lang="en-US" b="1" dirty="0">
              <a:solidFill>
                <a:srgbClr val="4F81BD"/>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27</a:t>
            </a:fld>
            <a:endParaRPr lang="en-US"/>
          </a:p>
        </p:txBody>
      </p:sp>
      <p:pic>
        <p:nvPicPr>
          <p:cNvPr id="5" name="Picture 4"/>
          <p:cNvPicPr>
            <a:picLocks noChangeAspect="1"/>
          </p:cNvPicPr>
          <p:nvPr/>
        </p:nvPicPr>
        <p:blipFill>
          <a:blip r:embed="rId2"/>
          <a:stretch>
            <a:fillRect/>
          </a:stretch>
        </p:blipFill>
        <p:spPr>
          <a:xfrm>
            <a:off x="330200" y="994846"/>
            <a:ext cx="8470900" cy="5080000"/>
          </a:xfrm>
          <a:prstGeom prst="rect">
            <a:avLst/>
          </a:prstGeom>
        </p:spPr>
      </p:pic>
    </p:spTree>
    <p:extLst>
      <p:ext uri="{BB962C8B-B14F-4D97-AF65-F5344CB8AC3E}">
        <p14:creationId xmlns:p14="http://schemas.microsoft.com/office/powerpoint/2010/main" val="1866842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28</a:t>
            </a:fld>
            <a:endParaRPr lang="en-US"/>
          </a:p>
        </p:txBody>
      </p:sp>
      <p:pic>
        <p:nvPicPr>
          <p:cNvPr id="5" name="Picture 4"/>
          <p:cNvPicPr>
            <a:picLocks noChangeAspect="1"/>
          </p:cNvPicPr>
          <p:nvPr/>
        </p:nvPicPr>
        <p:blipFill>
          <a:blip r:embed="rId2"/>
          <a:stretch>
            <a:fillRect/>
          </a:stretch>
        </p:blipFill>
        <p:spPr>
          <a:xfrm>
            <a:off x="0" y="944120"/>
            <a:ext cx="9144000" cy="5715000"/>
          </a:xfrm>
          <a:prstGeom prst="rect">
            <a:avLst/>
          </a:prstGeom>
        </p:spPr>
      </p:pic>
      <p:sp>
        <p:nvSpPr>
          <p:cNvPr id="6" name="Title 1"/>
          <p:cNvSpPr>
            <a:spLocks noGrp="1"/>
          </p:cNvSpPr>
          <p:nvPr>
            <p:ph type="title"/>
          </p:nvPr>
        </p:nvSpPr>
        <p:spPr>
          <a:xfrm>
            <a:off x="457200" y="0"/>
            <a:ext cx="8229600" cy="925162"/>
          </a:xfrm>
        </p:spPr>
        <p:txBody>
          <a:bodyPr>
            <a:noAutofit/>
          </a:bodyPr>
          <a:lstStyle/>
          <a:p>
            <a:r>
              <a:rPr lang="en-US" sz="3600" b="1" dirty="0" smtClean="0">
                <a:solidFill>
                  <a:schemeClr val="accent1"/>
                </a:solidFill>
              </a:rPr>
              <a:t>Get the Android SDK </a:t>
            </a:r>
            <a:br>
              <a:rPr lang="en-US" sz="3600" b="1" dirty="0" smtClean="0">
                <a:solidFill>
                  <a:schemeClr val="accent1"/>
                </a:solidFill>
              </a:rPr>
            </a:br>
            <a:r>
              <a:rPr lang="en-US" sz="3600" b="1" dirty="0" smtClean="0">
                <a:solidFill>
                  <a:schemeClr val="accent1"/>
                </a:solidFill>
              </a:rPr>
              <a:t>Eclipse </a:t>
            </a:r>
            <a:r>
              <a:rPr lang="en-US" sz="3600" b="1" dirty="0">
                <a:solidFill>
                  <a:schemeClr val="accent1"/>
                </a:solidFill>
              </a:rPr>
              <a:t>ADT Bundle</a:t>
            </a:r>
          </a:p>
        </p:txBody>
      </p:sp>
    </p:spTree>
    <p:extLst>
      <p:ext uri="{BB962C8B-B14F-4D97-AF65-F5344CB8AC3E}">
        <p14:creationId xmlns:p14="http://schemas.microsoft.com/office/powerpoint/2010/main" val="1241656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b="1" dirty="0">
                <a:solidFill>
                  <a:schemeClr val="accent1"/>
                </a:solidFill>
              </a:rPr>
              <a:t>Installing the Eclipse ADT Bundle</a:t>
            </a:r>
          </a:p>
        </p:txBody>
      </p:sp>
      <p:sp>
        <p:nvSpPr>
          <p:cNvPr id="3" name="Content Placeholder 2"/>
          <p:cNvSpPr>
            <a:spLocks noGrp="1"/>
          </p:cNvSpPr>
          <p:nvPr>
            <p:ph idx="1"/>
          </p:nvPr>
        </p:nvSpPr>
        <p:spPr>
          <a:xfrm>
            <a:off x="457200" y="1619158"/>
            <a:ext cx="8229600" cy="4525963"/>
          </a:xfrm>
        </p:spPr>
        <p:txBody>
          <a:bodyPr/>
          <a:lstStyle/>
          <a:p>
            <a:pPr marL="514350" indent="-514350">
              <a:buFont typeface="+mj-lt"/>
              <a:buAutoNum type="arabicPeriod"/>
            </a:pPr>
            <a:r>
              <a:rPr lang="en-US" dirty="0"/>
              <a:t>Unpack the ZIP file (named </a:t>
            </a:r>
            <a:r>
              <a:rPr lang="en-US" dirty="0" err="1">
                <a:solidFill>
                  <a:srgbClr val="FF0000"/>
                </a:solidFill>
              </a:rPr>
              <a:t>adt</a:t>
            </a:r>
            <a:r>
              <a:rPr lang="en-US" dirty="0">
                <a:solidFill>
                  <a:srgbClr val="FF0000"/>
                </a:solidFill>
              </a:rPr>
              <a:t>-bundle-&lt;</a:t>
            </a:r>
            <a:r>
              <a:rPr lang="en-US" dirty="0" err="1">
                <a:solidFill>
                  <a:srgbClr val="FF0000"/>
                </a:solidFill>
              </a:rPr>
              <a:t>os_platform</a:t>
            </a:r>
            <a:r>
              <a:rPr lang="en-US" dirty="0">
                <a:solidFill>
                  <a:srgbClr val="FF0000"/>
                </a:solidFill>
              </a:rPr>
              <a:t>&gt;.zip</a:t>
            </a:r>
            <a:r>
              <a:rPr lang="en-US" dirty="0"/>
              <a:t>) and </a:t>
            </a:r>
            <a:r>
              <a:rPr lang="en-US" dirty="0" smtClean="0"/>
              <a:t/>
            </a:r>
            <a:br>
              <a:rPr lang="en-US" dirty="0" smtClean="0"/>
            </a:br>
            <a:r>
              <a:rPr lang="en-US" dirty="0" smtClean="0"/>
              <a:t>save </a:t>
            </a:r>
            <a:r>
              <a:rPr lang="en-US" dirty="0"/>
              <a:t>it to an appropriate location, such as a "</a:t>
            </a:r>
            <a:r>
              <a:rPr lang="en-US" dirty="0">
                <a:solidFill>
                  <a:srgbClr val="FF0000"/>
                </a:solidFill>
              </a:rPr>
              <a:t>Development</a:t>
            </a:r>
            <a:r>
              <a:rPr lang="en-US" dirty="0"/>
              <a:t>" directory in your home directory.</a:t>
            </a:r>
          </a:p>
          <a:p>
            <a:pPr marL="514350" indent="-514350">
              <a:buFont typeface="+mj-lt"/>
              <a:buAutoNum type="arabicPeriod"/>
            </a:pPr>
            <a:r>
              <a:rPr lang="en-US" dirty="0"/>
              <a:t>Open the </a:t>
            </a:r>
            <a:r>
              <a:rPr lang="en-US" dirty="0" err="1">
                <a:solidFill>
                  <a:srgbClr val="FF0000"/>
                </a:solidFill>
              </a:rPr>
              <a:t>adt</a:t>
            </a:r>
            <a:r>
              <a:rPr lang="en-US" dirty="0">
                <a:solidFill>
                  <a:srgbClr val="FF0000"/>
                </a:solidFill>
              </a:rPr>
              <a:t>-bundle-&lt;</a:t>
            </a:r>
            <a:r>
              <a:rPr lang="en-US" dirty="0" err="1">
                <a:solidFill>
                  <a:srgbClr val="FF0000"/>
                </a:solidFill>
              </a:rPr>
              <a:t>os_platform</a:t>
            </a:r>
            <a:r>
              <a:rPr lang="en-US" dirty="0">
                <a:solidFill>
                  <a:srgbClr val="FF0000"/>
                </a:solidFill>
              </a:rPr>
              <a:t>&gt;/eclipse/ </a:t>
            </a:r>
            <a:r>
              <a:rPr lang="en-US" dirty="0"/>
              <a:t>directory and launch </a:t>
            </a:r>
            <a:r>
              <a:rPr lang="en-US" dirty="0" smtClean="0"/>
              <a:t>Eclipse.</a:t>
            </a:r>
            <a:endParaRPr lang="en-US" dirty="0"/>
          </a:p>
        </p:txBody>
      </p:sp>
      <p:sp>
        <p:nvSpPr>
          <p:cNvPr id="4" name="Slide Number Placeholder 3"/>
          <p:cNvSpPr>
            <a:spLocks noGrp="1"/>
          </p:cNvSpPr>
          <p:nvPr>
            <p:ph type="sldNum" sz="quarter" idx="12"/>
          </p:nvPr>
        </p:nvSpPr>
        <p:spPr/>
        <p:txBody>
          <a:bodyPr/>
          <a:lstStyle/>
          <a:p>
            <a:fld id="{5424488C-161F-514B-8FF5-CF5173A03E8D}" type="slidenum">
              <a:rPr lang="en-US" smtClean="0"/>
              <a:t>29</a:t>
            </a:fld>
            <a:endParaRPr lang="en-US"/>
          </a:p>
        </p:txBody>
      </p:sp>
      <p:sp>
        <p:nvSpPr>
          <p:cNvPr id="7" name="Rectangle 6"/>
          <p:cNvSpPr/>
          <p:nvPr/>
        </p:nvSpPr>
        <p:spPr>
          <a:xfrm>
            <a:off x="1345891" y="6581001"/>
            <a:ext cx="6464065" cy="276999"/>
          </a:xfrm>
          <a:prstGeom prst="rect">
            <a:avLst/>
          </a:prstGeom>
        </p:spPr>
        <p:txBody>
          <a:bodyPr wrap="square">
            <a:spAutoFit/>
          </a:bodyPr>
          <a:lstStyle/>
          <a:p>
            <a:pPr algn="ctr"/>
            <a:r>
              <a:rPr lang="en-US" sz="1200" dirty="0" smtClean="0">
                <a:solidFill>
                  <a:schemeClr val="bg1">
                    <a:lumMod val="75000"/>
                  </a:schemeClr>
                </a:solidFill>
              </a:rPr>
              <a:t>Source: </a:t>
            </a:r>
            <a:r>
              <a:rPr lang="en-US" sz="1200" dirty="0" smtClean="0">
                <a:hlinkClick r:id="rId3"/>
              </a:rPr>
              <a:t>http</a:t>
            </a:r>
            <a:r>
              <a:rPr lang="en-US" sz="1200" dirty="0">
                <a:hlinkClick r:id="rId3"/>
              </a:rPr>
              <a:t>://developer.android.com/sdk/installing/index.html?pkg=</a:t>
            </a:r>
            <a:r>
              <a:rPr lang="en-US" sz="1200" dirty="0" smtClean="0">
                <a:hlinkClick r:id="rId3"/>
              </a:rPr>
              <a:t>adt</a:t>
            </a:r>
            <a:endParaRPr lang="en-US" sz="1200" dirty="0" smtClean="0"/>
          </a:p>
        </p:txBody>
      </p:sp>
    </p:spTree>
    <p:extLst>
      <p:ext uri="{BB962C8B-B14F-4D97-AF65-F5344CB8AC3E}">
        <p14:creationId xmlns:p14="http://schemas.microsoft.com/office/powerpoint/2010/main" val="247946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828"/>
            <a:ext cx="8229600" cy="846620"/>
          </a:xfrm>
        </p:spPr>
        <p:txBody>
          <a:bodyPr>
            <a:normAutofit/>
          </a:bodyPr>
          <a:lstStyle/>
          <a:p>
            <a:r>
              <a:rPr lang="en-US" b="1" dirty="0" smtClean="0">
                <a:solidFill>
                  <a:srgbClr val="4F81BD"/>
                </a:solidFill>
              </a:rPr>
              <a:t>Course Schedule </a:t>
            </a:r>
            <a:r>
              <a:rPr lang="en-US" sz="2400" dirty="0" smtClean="0">
                <a:solidFill>
                  <a:schemeClr val="bg1">
                    <a:lumMod val="65000"/>
                  </a:schemeClr>
                </a:solidFill>
              </a:rPr>
              <a:t>(2/3)</a:t>
            </a:r>
            <a:endParaRPr lang="en-US" sz="2400" dirty="0"/>
          </a:p>
        </p:txBody>
      </p:sp>
      <p:sp>
        <p:nvSpPr>
          <p:cNvPr id="3" name="Content Placeholder 2"/>
          <p:cNvSpPr>
            <a:spLocks noGrp="1"/>
          </p:cNvSpPr>
          <p:nvPr>
            <p:ph idx="1"/>
          </p:nvPr>
        </p:nvSpPr>
        <p:spPr>
          <a:xfrm>
            <a:off x="317527" y="952448"/>
            <a:ext cx="8482486" cy="5653809"/>
          </a:xfrm>
        </p:spPr>
        <p:txBody>
          <a:bodyPr>
            <a:noAutofit/>
          </a:bodyPr>
          <a:lstStyle/>
          <a:p>
            <a:pPr marL="0" indent="0">
              <a:buNone/>
            </a:pPr>
            <a:r>
              <a:rPr lang="en-US" sz="2400" dirty="0" smtClean="0"/>
              <a:t>Week    Date    Subject/Topics</a:t>
            </a:r>
          </a:p>
          <a:p>
            <a:r>
              <a:rPr lang="en-US" sz="2400" dirty="0"/>
              <a:t>7    2014/10/29    </a:t>
            </a:r>
            <a:r>
              <a:rPr lang="en-US" sz="2400" dirty="0" smtClean="0"/>
              <a:t> Create </a:t>
            </a:r>
            <a:r>
              <a:rPr lang="en-US" sz="2400" dirty="0"/>
              <a:t>Hybrid Apps with </a:t>
            </a:r>
            <a:r>
              <a:rPr lang="en-US" sz="2400" dirty="0" err="1"/>
              <a:t>Phonegap</a:t>
            </a:r>
            <a:endParaRPr lang="en-US" sz="2400" dirty="0"/>
          </a:p>
          <a:p>
            <a:r>
              <a:rPr lang="en-US" sz="2400" dirty="0"/>
              <a:t>8    2014/11/05    </a:t>
            </a:r>
            <a:r>
              <a:rPr lang="en-US" sz="2400" dirty="0" smtClean="0"/>
              <a:t> jQuery </a:t>
            </a:r>
            <a:r>
              <a:rPr lang="en-US" sz="2400" dirty="0"/>
              <a:t>Mobile/</a:t>
            </a:r>
            <a:r>
              <a:rPr lang="en-US" sz="2400" dirty="0" err="1"/>
              <a:t>Phonegap</a:t>
            </a:r>
            <a:endParaRPr lang="en-US" sz="2400" dirty="0"/>
          </a:p>
          <a:p>
            <a:r>
              <a:rPr lang="en-US" sz="2400" dirty="0"/>
              <a:t>9    2014/11/12    </a:t>
            </a:r>
            <a:r>
              <a:rPr lang="en-US" sz="2400" dirty="0" smtClean="0"/>
              <a:t> jQuery </a:t>
            </a:r>
            <a:r>
              <a:rPr lang="en-US" sz="2400" dirty="0"/>
              <a:t>Mobile/</a:t>
            </a:r>
            <a:r>
              <a:rPr lang="en-US" sz="2400" dirty="0" err="1"/>
              <a:t>Phonegap</a:t>
            </a:r>
            <a:endParaRPr lang="en-US" sz="2400" dirty="0"/>
          </a:p>
          <a:p>
            <a:r>
              <a:rPr lang="en-US" sz="2400" dirty="0">
                <a:solidFill>
                  <a:srgbClr val="C00000"/>
                </a:solidFill>
              </a:rPr>
              <a:t>10    2014/11/19    Midterm Exam Week </a:t>
            </a:r>
            <a:r>
              <a:rPr lang="en-US" sz="2400" dirty="0" smtClean="0">
                <a:solidFill>
                  <a:srgbClr val="C00000"/>
                </a:solidFill>
              </a:rPr>
              <a:t/>
            </a:r>
            <a:br>
              <a:rPr lang="en-US" sz="2400" dirty="0" smtClean="0">
                <a:solidFill>
                  <a:srgbClr val="C00000"/>
                </a:solidFill>
              </a:rPr>
            </a:br>
            <a:r>
              <a:rPr lang="en-US" sz="2400" dirty="0" smtClean="0">
                <a:solidFill>
                  <a:srgbClr val="C00000"/>
                </a:solidFill>
              </a:rPr>
              <a:t>                                  (</a:t>
            </a:r>
            <a:r>
              <a:rPr lang="en-US" sz="2400" dirty="0">
                <a:solidFill>
                  <a:srgbClr val="C00000"/>
                </a:solidFill>
              </a:rPr>
              <a:t>Midterm Project Report)</a:t>
            </a:r>
          </a:p>
          <a:p>
            <a:r>
              <a:rPr lang="en-US" sz="2400" dirty="0"/>
              <a:t>11    2014/11/26    Case Study on Social Media Apps </a:t>
            </a:r>
            <a:r>
              <a:rPr lang="en-US" sz="2400" dirty="0" smtClean="0"/>
              <a:t/>
            </a:r>
            <a:br>
              <a:rPr lang="en-US" sz="2400" dirty="0" smtClean="0"/>
            </a:br>
            <a:r>
              <a:rPr lang="en-US" sz="2400" dirty="0" smtClean="0"/>
              <a:t>                                  Programming </a:t>
            </a:r>
            <a:r>
              <a:rPr lang="en-US" sz="2400" dirty="0"/>
              <a:t>and Marketing in </a:t>
            </a:r>
            <a:r>
              <a:rPr lang="en-US" sz="2400" dirty="0" smtClean="0"/>
              <a:t/>
            </a:r>
            <a:br>
              <a:rPr lang="en-US" sz="2400" dirty="0" smtClean="0"/>
            </a:br>
            <a:r>
              <a:rPr lang="en-US" sz="2400" dirty="0" smtClean="0"/>
              <a:t>                                  Google </a:t>
            </a:r>
            <a:r>
              <a:rPr lang="en-US" sz="2400" dirty="0"/>
              <a:t>Play and App Store</a:t>
            </a:r>
          </a:p>
          <a:p>
            <a:r>
              <a:rPr lang="en-US" sz="2400" dirty="0"/>
              <a:t>12    2014/12/03    Google Cloud Platform</a:t>
            </a:r>
          </a:p>
        </p:txBody>
      </p:sp>
      <p:sp>
        <p:nvSpPr>
          <p:cNvPr id="4" name="Slide Number Placeholder 3"/>
          <p:cNvSpPr>
            <a:spLocks noGrp="1"/>
          </p:cNvSpPr>
          <p:nvPr>
            <p:ph type="sldNum" sz="quarter" idx="12"/>
          </p:nvPr>
        </p:nvSpPr>
        <p:spPr/>
        <p:txBody>
          <a:bodyPr/>
          <a:lstStyle/>
          <a:p>
            <a:fld id="{5424488C-161F-514B-8FF5-CF5173A03E8D}" type="slidenum">
              <a:rPr lang="en-US" smtClean="0"/>
              <a:t>3</a:t>
            </a:fld>
            <a:endParaRPr lang="en-US"/>
          </a:p>
        </p:txBody>
      </p:sp>
    </p:spTree>
    <p:extLst>
      <p:ext uri="{BB962C8B-B14F-4D97-AF65-F5344CB8AC3E}">
        <p14:creationId xmlns:p14="http://schemas.microsoft.com/office/powerpoint/2010/main" val="99915661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1"/>
                </a:solidFill>
              </a:rPr>
              <a:t>Get Android Studio </a:t>
            </a:r>
            <a:r>
              <a:rPr lang="en-US" b="1" dirty="0" smtClean="0">
                <a:solidFill>
                  <a:schemeClr val="accent1"/>
                </a:solidFill>
              </a:rPr>
              <a:t>Beta</a:t>
            </a:r>
            <a:endParaRPr lang="en-US" b="1" dirty="0">
              <a:solidFill>
                <a:schemeClr val="accent1"/>
              </a:solidFill>
            </a:endParaRPr>
          </a:p>
        </p:txBody>
      </p:sp>
      <p:sp>
        <p:nvSpPr>
          <p:cNvPr id="3" name="Content Placeholder 2"/>
          <p:cNvSpPr>
            <a:spLocks noGrp="1"/>
          </p:cNvSpPr>
          <p:nvPr>
            <p:ph idx="1"/>
          </p:nvPr>
        </p:nvSpPr>
        <p:spPr/>
        <p:txBody>
          <a:bodyPr>
            <a:normAutofit fontScale="92500" lnSpcReduction="10000"/>
          </a:bodyPr>
          <a:lstStyle/>
          <a:p>
            <a:r>
              <a:rPr lang="en-US" dirty="0">
                <a:solidFill>
                  <a:srgbClr val="FF0000"/>
                </a:solidFill>
              </a:rPr>
              <a:t>Android Studio </a:t>
            </a:r>
            <a:r>
              <a:rPr lang="en-US" dirty="0"/>
              <a:t>is a new IDE powered by </a:t>
            </a:r>
            <a:r>
              <a:rPr lang="en-US" dirty="0" err="1"/>
              <a:t>IntelliJ</a:t>
            </a:r>
            <a:r>
              <a:rPr lang="en-US" dirty="0"/>
              <a:t> that provides new features and improvements over ADT. </a:t>
            </a:r>
            <a:r>
              <a:rPr lang="en-US" dirty="0" smtClean="0"/>
              <a:t/>
            </a:r>
            <a:br>
              <a:rPr lang="en-US" dirty="0" smtClean="0"/>
            </a:br>
            <a:r>
              <a:rPr lang="en-US" dirty="0" smtClean="0"/>
              <a:t>It's </a:t>
            </a:r>
            <a:r>
              <a:rPr lang="en-US" dirty="0"/>
              <a:t>currently in beta but will be the official Android IDE once it's ready.</a:t>
            </a:r>
          </a:p>
          <a:p>
            <a:endParaRPr lang="en-US" dirty="0"/>
          </a:p>
          <a:p>
            <a:r>
              <a:rPr lang="en-US" dirty="0"/>
              <a:t>If you're a new Android developer, you should consider starting with Android Studio, because the </a:t>
            </a:r>
            <a:r>
              <a:rPr lang="en-US" dirty="0">
                <a:solidFill>
                  <a:schemeClr val="accent4">
                    <a:lumMod val="75000"/>
                  </a:schemeClr>
                </a:solidFill>
              </a:rPr>
              <a:t>ADT plugin for Eclipse </a:t>
            </a:r>
            <a:r>
              <a:rPr lang="en-US" dirty="0"/>
              <a:t>is no longer in active development.</a:t>
            </a:r>
          </a:p>
          <a:p>
            <a:endParaRPr lang="en-US" dirty="0"/>
          </a:p>
        </p:txBody>
      </p:sp>
      <p:sp>
        <p:nvSpPr>
          <p:cNvPr id="4" name="Slide Number Placeholder 3"/>
          <p:cNvSpPr>
            <a:spLocks noGrp="1"/>
          </p:cNvSpPr>
          <p:nvPr>
            <p:ph type="sldNum" sz="quarter" idx="12"/>
          </p:nvPr>
        </p:nvSpPr>
        <p:spPr/>
        <p:txBody>
          <a:bodyPr/>
          <a:lstStyle/>
          <a:p>
            <a:fld id="{5424488C-161F-514B-8FF5-CF5173A03E8D}" type="slidenum">
              <a:rPr lang="en-US" smtClean="0"/>
              <a:t>30</a:t>
            </a:fld>
            <a:endParaRPr lang="en-US"/>
          </a:p>
        </p:txBody>
      </p:sp>
      <p:sp>
        <p:nvSpPr>
          <p:cNvPr id="5" name="Rectangle 4"/>
          <p:cNvSpPr/>
          <p:nvPr/>
        </p:nvSpPr>
        <p:spPr>
          <a:xfrm>
            <a:off x="1345891" y="6581001"/>
            <a:ext cx="6464065" cy="276999"/>
          </a:xfrm>
          <a:prstGeom prst="rect">
            <a:avLst/>
          </a:prstGeom>
        </p:spPr>
        <p:txBody>
          <a:bodyPr wrap="square">
            <a:spAutoFit/>
          </a:bodyPr>
          <a:lstStyle/>
          <a:p>
            <a:pPr algn="ctr"/>
            <a:r>
              <a:rPr lang="en-US" sz="1200" dirty="0" smtClean="0">
                <a:solidFill>
                  <a:schemeClr val="bg1">
                    <a:lumMod val="75000"/>
                  </a:schemeClr>
                </a:solidFill>
              </a:rPr>
              <a:t>Source: </a:t>
            </a:r>
            <a:r>
              <a:rPr lang="en-US" sz="1200" dirty="0" smtClean="0">
                <a:hlinkClick r:id="rId2"/>
              </a:rPr>
              <a:t>http</a:t>
            </a:r>
            <a:r>
              <a:rPr lang="en-US" sz="1200" dirty="0">
                <a:hlinkClick r:id="rId2"/>
              </a:rPr>
              <a:t>://developer.android.com/sdk/installing/index.html?pkg=</a:t>
            </a:r>
            <a:r>
              <a:rPr lang="en-US" sz="1200" dirty="0" smtClean="0">
                <a:hlinkClick r:id="rId2"/>
              </a:rPr>
              <a:t>adt</a:t>
            </a:r>
            <a:endParaRPr lang="en-US" sz="1200" dirty="0" smtClean="0"/>
          </a:p>
        </p:txBody>
      </p:sp>
    </p:spTree>
    <p:extLst>
      <p:ext uri="{BB962C8B-B14F-4D97-AF65-F5344CB8AC3E}">
        <p14:creationId xmlns:p14="http://schemas.microsoft.com/office/powerpoint/2010/main" val="25654794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31</a:t>
            </a:fld>
            <a:endParaRPr lang="en-US"/>
          </a:p>
        </p:txBody>
      </p:sp>
      <p:pic>
        <p:nvPicPr>
          <p:cNvPr id="5" name="Picture 4"/>
          <p:cNvPicPr>
            <a:picLocks noChangeAspect="1"/>
          </p:cNvPicPr>
          <p:nvPr/>
        </p:nvPicPr>
        <p:blipFill>
          <a:blip r:embed="rId2"/>
          <a:stretch>
            <a:fillRect/>
          </a:stretch>
        </p:blipFill>
        <p:spPr>
          <a:xfrm>
            <a:off x="0" y="877480"/>
            <a:ext cx="9144000" cy="5715000"/>
          </a:xfrm>
          <a:prstGeom prst="rect">
            <a:avLst/>
          </a:prstGeom>
        </p:spPr>
      </p:pic>
      <p:sp>
        <p:nvSpPr>
          <p:cNvPr id="6" name="Rectangle 5"/>
          <p:cNvSpPr/>
          <p:nvPr/>
        </p:nvSpPr>
        <p:spPr>
          <a:xfrm>
            <a:off x="1345891" y="6581001"/>
            <a:ext cx="6464065" cy="276999"/>
          </a:xfrm>
          <a:prstGeom prst="rect">
            <a:avLst/>
          </a:prstGeom>
        </p:spPr>
        <p:txBody>
          <a:bodyPr wrap="square">
            <a:spAutoFit/>
          </a:bodyPr>
          <a:lstStyle/>
          <a:p>
            <a:pPr algn="ctr"/>
            <a:r>
              <a:rPr lang="en-US" sz="1200" dirty="0" smtClean="0">
                <a:solidFill>
                  <a:schemeClr val="bg1">
                    <a:lumMod val="75000"/>
                  </a:schemeClr>
                </a:solidFill>
              </a:rPr>
              <a:t>Source: </a:t>
            </a:r>
            <a:r>
              <a:rPr lang="en-US" sz="1200" dirty="0" smtClean="0">
                <a:hlinkClick r:id="rId3"/>
              </a:rPr>
              <a:t>http</a:t>
            </a:r>
            <a:r>
              <a:rPr lang="en-US" sz="1200" dirty="0">
                <a:hlinkClick r:id="rId3"/>
              </a:rPr>
              <a:t>://developer.android.com/sdk/installing/index.html?pkg=</a:t>
            </a:r>
            <a:r>
              <a:rPr lang="en-US" sz="1200" dirty="0" smtClean="0">
                <a:hlinkClick r:id="rId3"/>
              </a:rPr>
              <a:t>adt</a:t>
            </a:r>
            <a:endParaRPr lang="en-US" sz="1200" dirty="0" smtClean="0"/>
          </a:p>
        </p:txBody>
      </p:sp>
    </p:spTree>
    <p:extLst>
      <p:ext uri="{BB962C8B-B14F-4D97-AF65-F5344CB8AC3E}">
        <p14:creationId xmlns:p14="http://schemas.microsoft.com/office/powerpoint/2010/main" val="9793590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32</a:t>
            </a:fld>
            <a:endParaRPr lang="en-US"/>
          </a:p>
        </p:txBody>
      </p:sp>
      <p:pic>
        <p:nvPicPr>
          <p:cNvPr id="5" name="Picture 4"/>
          <p:cNvPicPr>
            <a:picLocks noChangeAspect="1"/>
          </p:cNvPicPr>
          <p:nvPr/>
        </p:nvPicPr>
        <p:blipFill>
          <a:blip r:embed="rId2"/>
          <a:stretch>
            <a:fillRect/>
          </a:stretch>
        </p:blipFill>
        <p:spPr>
          <a:xfrm>
            <a:off x="0" y="816284"/>
            <a:ext cx="9144000" cy="5715000"/>
          </a:xfrm>
          <a:prstGeom prst="rect">
            <a:avLst/>
          </a:prstGeom>
        </p:spPr>
      </p:pic>
      <p:sp>
        <p:nvSpPr>
          <p:cNvPr id="6" name="Rectangle 5"/>
          <p:cNvSpPr/>
          <p:nvPr/>
        </p:nvSpPr>
        <p:spPr>
          <a:xfrm>
            <a:off x="1351230" y="6606257"/>
            <a:ext cx="6441541" cy="276999"/>
          </a:xfrm>
          <a:prstGeom prst="rect">
            <a:avLst/>
          </a:prstGeom>
        </p:spPr>
        <p:txBody>
          <a:bodyPr wrap="square">
            <a:spAutoFit/>
          </a:bodyPr>
          <a:lstStyle/>
          <a:p>
            <a:pPr algn="ctr"/>
            <a:r>
              <a:rPr lang="en-US" sz="1200" dirty="0">
                <a:solidFill>
                  <a:schemeClr val="bg1">
                    <a:lumMod val="75000"/>
                  </a:schemeClr>
                </a:solidFill>
              </a:rPr>
              <a:t>Source: </a:t>
            </a:r>
            <a:r>
              <a:rPr lang="en-US" sz="1200" dirty="0">
                <a:solidFill>
                  <a:schemeClr val="bg1">
                    <a:lumMod val="75000"/>
                  </a:schemeClr>
                </a:solidFill>
                <a:hlinkClick r:id="rId3"/>
              </a:rPr>
              <a:t>http://developer.android.com/sdk/installing/adding-</a:t>
            </a:r>
            <a:r>
              <a:rPr lang="en-US" sz="1200" dirty="0" smtClean="0">
                <a:solidFill>
                  <a:schemeClr val="bg1">
                    <a:lumMod val="75000"/>
                  </a:schemeClr>
                </a:solidFill>
                <a:hlinkClick r:id="rId3"/>
              </a:rPr>
              <a:t>packages.html</a:t>
            </a:r>
            <a:r>
              <a:rPr lang="en-US" sz="1200" dirty="0" smtClean="0">
                <a:solidFill>
                  <a:schemeClr val="bg1">
                    <a:lumMod val="75000"/>
                  </a:schemeClr>
                </a:solidFill>
              </a:rPr>
              <a:t> </a:t>
            </a:r>
          </a:p>
        </p:txBody>
      </p:sp>
    </p:spTree>
    <p:extLst>
      <p:ext uri="{BB962C8B-B14F-4D97-AF65-F5344CB8AC3E}">
        <p14:creationId xmlns:p14="http://schemas.microsoft.com/office/powerpoint/2010/main" val="591937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33</a:t>
            </a:fld>
            <a:endParaRPr lang="en-US"/>
          </a:p>
        </p:txBody>
      </p:sp>
      <p:pic>
        <p:nvPicPr>
          <p:cNvPr id="5" name="Picture 4"/>
          <p:cNvPicPr>
            <a:picLocks noChangeAspect="1"/>
          </p:cNvPicPr>
          <p:nvPr/>
        </p:nvPicPr>
        <p:blipFill>
          <a:blip r:embed="rId2"/>
          <a:stretch>
            <a:fillRect/>
          </a:stretch>
        </p:blipFill>
        <p:spPr>
          <a:xfrm>
            <a:off x="0" y="1766185"/>
            <a:ext cx="9144000" cy="3760033"/>
          </a:xfrm>
          <a:prstGeom prst="rect">
            <a:avLst/>
          </a:prstGeom>
        </p:spPr>
      </p:pic>
      <p:sp>
        <p:nvSpPr>
          <p:cNvPr id="6" name="Rectangle 5"/>
          <p:cNvSpPr/>
          <p:nvPr/>
        </p:nvSpPr>
        <p:spPr>
          <a:xfrm>
            <a:off x="1351230" y="6606257"/>
            <a:ext cx="6441541" cy="276999"/>
          </a:xfrm>
          <a:prstGeom prst="rect">
            <a:avLst/>
          </a:prstGeom>
        </p:spPr>
        <p:txBody>
          <a:bodyPr wrap="square">
            <a:spAutoFit/>
          </a:bodyPr>
          <a:lstStyle/>
          <a:p>
            <a:pPr algn="ctr"/>
            <a:r>
              <a:rPr lang="en-US" sz="1200" dirty="0">
                <a:solidFill>
                  <a:schemeClr val="bg1">
                    <a:lumMod val="75000"/>
                  </a:schemeClr>
                </a:solidFill>
              </a:rPr>
              <a:t>Source: </a:t>
            </a:r>
            <a:r>
              <a:rPr lang="en-US" sz="1200" dirty="0">
                <a:solidFill>
                  <a:schemeClr val="bg1">
                    <a:lumMod val="75000"/>
                  </a:schemeClr>
                </a:solidFill>
                <a:hlinkClick r:id="rId3"/>
              </a:rPr>
              <a:t>http://developer.android.com/sdk/installing/adding-</a:t>
            </a:r>
            <a:r>
              <a:rPr lang="en-US" sz="1200" dirty="0" smtClean="0">
                <a:solidFill>
                  <a:schemeClr val="bg1">
                    <a:lumMod val="75000"/>
                  </a:schemeClr>
                </a:solidFill>
                <a:hlinkClick r:id="rId3"/>
              </a:rPr>
              <a:t>packages.html</a:t>
            </a:r>
            <a:r>
              <a:rPr lang="en-US" sz="1200" dirty="0" smtClean="0">
                <a:solidFill>
                  <a:schemeClr val="bg1">
                    <a:lumMod val="75000"/>
                  </a:schemeClr>
                </a:solidFill>
              </a:rPr>
              <a:t> </a:t>
            </a:r>
          </a:p>
        </p:txBody>
      </p:sp>
    </p:spTree>
    <p:extLst>
      <p:ext uri="{BB962C8B-B14F-4D97-AF65-F5344CB8AC3E}">
        <p14:creationId xmlns:p14="http://schemas.microsoft.com/office/powerpoint/2010/main" val="33972578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34</a:t>
            </a:fld>
            <a:endParaRPr lang="en-US"/>
          </a:p>
        </p:txBody>
      </p:sp>
      <p:pic>
        <p:nvPicPr>
          <p:cNvPr id="5" name="Picture 4"/>
          <p:cNvPicPr>
            <a:picLocks noChangeAspect="1"/>
          </p:cNvPicPr>
          <p:nvPr/>
        </p:nvPicPr>
        <p:blipFill>
          <a:blip r:embed="rId2"/>
          <a:stretch>
            <a:fillRect/>
          </a:stretch>
        </p:blipFill>
        <p:spPr>
          <a:xfrm>
            <a:off x="0" y="2133600"/>
            <a:ext cx="9144000" cy="2585545"/>
          </a:xfrm>
          <a:prstGeom prst="rect">
            <a:avLst/>
          </a:prstGeom>
        </p:spPr>
      </p:pic>
      <p:sp>
        <p:nvSpPr>
          <p:cNvPr id="6" name="Rectangle 5"/>
          <p:cNvSpPr/>
          <p:nvPr/>
        </p:nvSpPr>
        <p:spPr>
          <a:xfrm>
            <a:off x="1351230" y="6606257"/>
            <a:ext cx="6441541" cy="276999"/>
          </a:xfrm>
          <a:prstGeom prst="rect">
            <a:avLst/>
          </a:prstGeom>
        </p:spPr>
        <p:txBody>
          <a:bodyPr wrap="square">
            <a:spAutoFit/>
          </a:bodyPr>
          <a:lstStyle/>
          <a:p>
            <a:pPr algn="ctr"/>
            <a:r>
              <a:rPr lang="en-US" sz="1200" dirty="0">
                <a:solidFill>
                  <a:schemeClr val="bg1">
                    <a:lumMod val="75000"/>
                  </a:schemeClr>
                </a:solidFill>
              </a:rPr>
              <a:t>Source: </a:t>
            </a:r>
            <a:r>
              <a:rPr lang="en-US" sz="1200" dirty="0">
                <a:solidFill>
                  <a:schemeClr val="bg1">
                    <a:lumMod val="75000"/>
                  </a:schemeClr>
                </a:solidFill>
                <a:hlinkClick r:id="rId3"/>
              </a:rPr>
              <a:t>http://developer.android.com/sdk/installing/adding-</a:t>
            </a:r>
            <a:r>
              <a:rPr lang="en-US" sz="1200" dirty="0" smtClean="0">
                <a:solidFill>
                  <a:schemeClr val="bg1">
                    <a:lumMod val="75000"/>
                  </a:schemeClr>
                </a:solidFill>
                <a:hlinkClick r:id="rId3"/>
              </a:rPr>
              <a:t>packages.html</a:t>
            </a:r>
            <a:r>
              <a:rPr lang="en-US" sz="1200" dirty="0" smtClean="0">
                <a:solidFill>
                  <a:schemeClr val="bg1">
                    <a:lumMod val="75000"/>
                  </a:schemeClr>
                </a:solidFill>
              </a:rPr>
              <a:t> </a:t>
            </a:r>
          </a:p>
        </p:txBody>
      </p:sp>
    </p:spTree>
    <p:extLst>
      <p:ext uri="{BB962C8B-B14F-4D97-AF65-F5344CB8AC3E}">
        <p14:creationId xmlns:p14="http://schemas.microsoft.com/office/powerpoint/2010/main" val="14563392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35</a:t>
            </a:fld>
            <a:endParaRPr lang="en-US"/>
          </a:p>
        </p:txBody>
      </p:sp>
      <p:pic>
        <p:nvPicPr>
          <p:cNvPr id="5" name="Picture 4"/>
          <p:cNvPicPr>
            <a:picLocks noChangeAspect="1"/>
          </p:cNvPicPr>
          <p:nvPr/>
        </p:nvPicPr>
        <p:blipFill>
          <a:blip r:embed="rId2"/>
          <a:stretch>
            <a:fillRect/>
          </a:stretch>
        </p:blipFill>
        <p:spPr>
          <a:xfrm>
            <a:off x="0" y="1892300"/>
            <a:ext cx="9144000" cy="3060390"/>
          </a:xfrm>
          <a:prstGeom prst="rect">
            <a:avLst/>
          </a:prstGeom>
        </p:spPr>
      </p:pic>
      <p:sp>
        <p:nvSpPr>
          <p:cNvPr id="6" name="Rectangle 5"/>
          <p:cNvSpPr/>
          <p:nvPr/>
        </p:nvSpPr>
        <p:spPr>
          <a:xfrm>
            <a:off x="1351230" y="6606257"/>
            <a:ext cx="6441541" cy="276999"/>
          </a:xfrm>
          <a:prstGeom prst="rect">
            <a:avLst/>
          </a:prstGeom>
        </p:spPr>
        <p:txBody>
          <a:bodyPr wrap="square">
            <a:spAutoFit/>
          </a:bodyPr>
          <a:lstStyle/>
          <a:p>
            <a:pPr algn="ctr"/>
            <a:r>
              <a:rPr lang="en-US" sz="1200" dirty="0">
                <a:solidFill>
                  <a:schemeClr val="bg1">
                    <a:lumMod val="75000"/>
                  </a:schemeClr>
                </a:solidFill>
              </a:rPr>
              <a:t>Source: </a:t>
            </a:r>
            <a:r>
              <a:rPr lang="en-US" sz="1200" dirty="0">
                <a:solidFill>
                  <a:schemeClr val="bg1">
                    <a:lumMod val="75000"/>
                  </a:schemeClr>
                </a:solidFill>
                <a:hlinkClick r:id="rId3"/>
              </a:rPr>
              <a:t>http://developer.android.com/sdk/installing/adding-</a:t>
            </a:r>
            <a:r>
              <a:rPr lang="en-US" sz="1200" dirty="0" smtClean="0">
                <a:solidFill>
                  <a:schemeClr val="bg1">
                    <a:lumMod val="75000"/>
                  </a:schemeClr>
                </a:solidFill>
                <a:hlinkClick r:id="rId3"/>
              </a:rPr>
              <a:t>packages.html</a:t>
            </a:r>
            <a:r>
              <a:rPr lang="en-US" sz="1200" dirty="0" smtClean="0">
                <a:solidFill>
                  <a:schemeClr val="bg1">
                    <a:lumMod val="75000"/>
                  </a:schemeClr>
                </a:solidFill>
              </a:rPr>
              <a:t> </a:t>
            </a:r>
          </a:p>
        </p:txBody>
      </p:sp>
    </p:spTree>
    <p:extLst>
      <p:ext uri="{BB962C8B-B14F-4D97-AF65-F5344CB8AC3E}">
        <p14:creationId xmlns:p14="http://schemas.microsoft.com/office/powerpoint/2010/main" val="22608469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36</a:t>
            </a:fld>
            <a:endParaRPr lang="en-US"/>
          </a:p>
        </p:txBody>
      </p:sp>
      <p:pic>
        <p:nvPicPr>
          <p:cNvPr id="5" name="Picture 4"/>
          <p:cNvPicPr>
            <a:picLocks noChangeAspect="1"/>
          </p:cNvPicPr>
          <p:nvPr/>
        </p:nvPicPr>
        <p:blipFill>
          <a:blip r:embed="rId2"/>
          <a:stretch>
            <a:fillRect/>
          </a:stretch>
        </p:blipFill>
        <p:spPr>
          <a:xfrm>
            <a:off x="0" y="2247900"/>
            <a:ext cx="9144000" cy="2344934"/>
          </a:xfrm>
          <a:prstGeom prst="rect">
            <a:avLst/>
          </a:prstGeom>
        </p:spPr>
      </p:pic>
      <p:sp>
        <p:nvSpPr>
          <p:cNvPr id="6" name="Rectangle 5"/>
          <p:cNvSpPr/>
          <p:nvPr/>
        </p:nvSpPr>
        <p:spPr>
          <a:xfrm>
            <a:off x="1351230" y="6606257"/>
            <a:ext cx="6441541" cy="276999"/>
          </a:xfrm>
          <a:prstGeom prst="rect">
            <a:avLst/>
          </a:prstGeom>
        </p:spPr>
        <p:txBody>
          <a:bodyPr wrap="square">
            <a:spAutoFit/>
          </a:bodyPr>
          <a:lstStyle/>
          <a:p>
            <a:pPr algn="ctr"/>
            <a:r>
              <a:rPr lang="en-US" sz="1200" dirty="0">
                <a:solidFill>
                  <a:schemeClr val="bg1">
                    <a:lumMod val="75000"/>
                  </a:schemeClr>
                </a:solidFill>
              </a:rPr>
              <a:t>Source: </a:t>
            </a:r>
            <a:r>
              <a:rPr lang="en-US" sz="1200" dirty="0">
                <a:solidFill>
                  <a:schemeClr val="bg1">
                    <a:lumMod val="75000"/>
                  </a:schemeClr>
                </a:solidFill>
                <a:hlinkClick r:id="rId3"/>
              </a:rPr>
              <a:t>http://developer.android.com/sdk/installing/adding-</a:t>
            </a:r>
            <a:r>
              <a:rPr lang="en-US" sz="1200" dirty="0" smtClean="0">
                <a:solidFill>
                  <a:schemeClr val="bg1">
                    <a:lumMod val="75000"/>
                  </a:schemeClr>
                </a:solidFill>
                <a:hlinkClick r:id="rId3"/>
              </a:rPr>
              <a:t>packages.html</a:t>
            </a:r>
            <a:r>
              <a:rPr lang="en-US" sz="1200" dirty="0" smtClean="0">
                <a:solidFill>
                  <a:schemeClr val="bg1">
                    <a:lumMod val="75000"/>
                  </a:schemeClr>
                </a:solidFill>
              </a:rPr>
              <a:t> </a:t>
            </a:r>
          </a:p>
        </p:txBody>
      </p:sp>
    </p:spTree>
    <p:extLst>
      <p:ext uri="{BB962C8B-B14F-4D97-AF65-F5344CB8AC3E}">
        <p14:creationId xmlns:p14="http://schemas.microsoft.com/office/powerpoint/2010/main" val="31712920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37</a:t>
            </a:fld>
            <a:endParaRPr lang="en-US"/>
          </a:p>
        </p:txBody>
      </p:sp>
      <p:pic>
        <p:nvPicPr>
          <p:cNvPr id="5" name="Picture 4"/>
          <p:cNvPicPr>
            <a:picLocks noChangeAspect="1"/>
          </p:cNvPicPr>
          <p:nvPr/>
        </p:nvPicPr>
        <p:blipFill>
          <a:blip r:embed="rId2"/>
          <a:stretch>
            <a:fillRect/>
          </a:stretch>
        </p:blipFill>
        <p:spPr>
          <a:xfrm>
            <a:off x="0" y="1727200"/>
            <a:ext cx="9144000" cy="3395983"/>
          </a:xfrm>
          <a:prstGeom prst="rect">
            <a:avLst/>
          </a:prstGeom>
        </p:spPr>
      </p:pic>
      <p:sp>
        <p:nvSpPr>
          <p:cNvPr id="6" name="Rectangle 5"/>
          <p:cNvSpPr/>
          <p:nvPr/>
        </p:nvSpPr>
        <p:spPr>
          <a:xfrm>
            <a:off x="1351230" y="6606257"/>
            <a:ext cx="6441541" cy="276999"/>
          </a:xfrm>
          <a:prstGeom prst="rect">
            <a:avLst/>
          </a:prstGeom>
        </p:spPr>
        <p:txBody>
          <a:bodyPr wrap="square">
            <a:spAutoFit/>
          </a:bodyPr>
          <a:lstStyle/>
          <a:p>
            <a:pPr algn="ctr"/>
            <a:r>
              <a:rPr lang="en-US" sz="1200" dirty="0">
                <a:solidFill>
                  <a:schemeClr val="bg1">
                    <a:lumMod val="75000"/>
                  </a:schemeClr>
                </a:solidFill>
              </a:rPr>
              <a:t>Source: </a:t>
            </a:r>
            <a:r>
              <a:rPr lang="en-US" sz="1200" dirty="0">
                <a:solidFill>
                  <a:schemeClr val="bg1">
                    <a:lumMod val="75000"/>
                  </a:schemeClr>
                </a:solidFill>
                <a:hlinkClick r:id="rId3"/>
              </a:rPr>
              <a:t>http://developer.android.com/sdk/installing/adding-</a:t>
            </a:r>
            <a:r>
              <a:rPr lang="en-US" sz="1200" dirty="0" smtClean="0">
                <a:solidFill>
                  <a:schemeClr val="bg1">
                    <a:lumMod val="75000"/>
                  </a:schemeClr>
                </a:solidFill>
                <a:hlinkClick r:id="rId3"/>
              </a:rPr>
              <a:t>packages.html</a:t>
            </a:r>
            <a:r>
              <a:rPr lang="en-US" sz="1200" dirty="0" smtClean="0">
                <a:solidFill>
                  <a:schemeClr val="bg1">
                    <a:lumMod val="75000"/>
                  </a:schemeClr>
                </a:solidFill>
              </a:rPr>
              <a:t> </a:t>
            </a:r>
          </a:p>
        </p:txBody>
      </p:sp>
    </p:spTree>
    <p:extLst>
      <p:ext uri="{BB962C8B-B14F-4D97-AF65-F5344CB8AC3E}">
        <p14:creationId xmlns:p14="http://schemas.microsoft.com/office/powerpoint/2010/main" val="31282798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38</a:t>
            </a:fld>
            <a:endParaRPr lang="en-US"/>
          </a:p>
        </p:txBody>
      </p:sp>
      <p:sp>
        <p:nvSpPr>
          <p:cNvPr id="5" name="Rectangle 4"/>
          <p:cNvSpPr/>
          <p:nvPr/>
        </p:nvSpPr>
        <p:spPr>
          <a:xfrm>
            <a:off x="881126" y="6580499"/>
            <a:ext cx="7650281" cy="276999"/>
          </a:xfrm>
          <a:prstGeom prst="rect">
            <a:avLst/>
          </a:prstGeom>
        </p:spPr>
        <p:txBody>
          <a:bodyPr wrap="square">
            <a:spAutoFit/>
          </a:bodyPr>
          <a:lstStyle/>
          <a:p>
            <a:pPr algn="ctr"/>
            <a:r>
              <a:rPr lang="en-US" sz="1200" dirty="0" smtClean="0">
                <a:solidFill>
                  <a:schemeClr val="bg1">
                    <a:lumMod val="75000"/>
                  </a:schemeClr>
                </a:solidFill>
              </a:rPr>
              <a:t>Source: </a:t>
            </a:r>
            <a:r>
              <a:rPr lang="en-US" sz="1200" dirty="0" smtClean="0">
                <a:solidFill>
                  <a:schemeClr val="bg1">
                    <a:lumMod val="75000"/>
                  </a:schemeClr>
                </a:solidFill>
                <a:hlinkClick r:id="rId2"/>
              </a:rPr>
              <a:t>http</a:t>
            </a:r>
            <a:r>
              <a:rPr lang="en-US" sz="1200" dirty="0">
                <a:solidFill>
                  <a:schemeClr val="bg1">
                    <a:lumMod val="75000"/>
                  </a:schemeClr>
                </a:solidFill>
                <a:hlinkClick r:id="rId2"/>
              </a:rPr>
              <a:t>://developer.android.com/training/basics/firstapp/</a:t>
            </a:r>
            <a:r>
              <a:rPr lang="en-US" sz="1200" dirty="0" smtClean="0">
                <a:solidFill>
                  <a:schemeClr val="bg1">
                    <a:lumMod val="75000"/>
                  </a:schemeClr>
                </a:solidFill>
                <a:hlinkClick r:id="rId2"/>
              </a:rPr>
              <a:t>index.html</a:t>
            </a:r>
            <a:endParaRPr lang="en-US" sz="1200" dirty="0" smtClean="0">
              <a:solidFill>
                <a:schemeClr val="bg1">
                  <a:lumMod val="75000"/>
                </a:schemeClr>
              </a:solidFill>
            </a:endParaRPr>
          </a:p>
        </p:txBody>
      </p:sp>
      <p:pic>
        <p:nvPicPr>
          <p:cNvPr id="6" name="Picture 5"/>
          <p:cNvPicPr>
            <a:picLocks noChangeAspect="1"/>
          </p:cNvPicPr>
          <p:nvPr/>
        </p:nvPicPr>
        <p:blipFill>
          <a:blip r:embed="rId3"/>
          <a:stretch>
            <a:fillRect/>
          </a:stretch>
        </p:blipFill>
        <p:spPr>
          <a:xfrm>
            <a:off x="0" y="800985"/>
            <a:ext cx="9144000" cy="5715000"/>
          </a:xfrm>
          <a:prstGeom prst="rect">
            <a:avLst/>
          </a:prstGeom>
        </p:spPr>
      </p:pic>
    </p:spTree>
    <p:extLst>
      <p:ext uri="{BB962C8B-B14F-4D97-AF65-F5344CB8AC3E}">
        <p14:creationId xmlns:p14="http://schemas.microsoft.com/office/powerpoint/2010/main" val="35271372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3770"/>
          </a:xfrm>
        </p:spPr>
        <p:txBody>
          <a:bodyPr>
            <a:normAutofit/>
          </a:bodyPr>
          <a:lstStyle/>
          <a:p>
            <a:r>
              <a:rPr lang="en-US" b="1" dirty="0" smtClean="0">
                <a:solidFill>
                  <a:schemeClr val="accent3">
                    <a:lumMod val="75000"/>
                  </a:schemeClr>
                </a:solidFill>
              </a:rPr>
              <a:t>Android App Building Blocks</a:t>
            </a:r>
            <a:endParaRPr lang="en-US" b="1" dirty="0">
              <a:solidFill>
                <a:schemeClr val="accent3">
                  <a:lumMod val="75000"/>
                </a:schemeClr>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39</a:t>
            </a:fld>
            <a:endParaRPr lang="en-US"/>
          </a:p>
        </p:txBody>
      </p:sp>
      <p:sp>
        <p:nvSpPr>
          <p:cNvPr id="7" name="Rectangle 6"/>
          <p:cNvSpPr/>
          <p:nvPr/>
        </p:nvSpPr>
        <p:spPr>
          <a:xfrm>
            <a:off x="1058385" y="6577474"/>
            <a:ext cx="7473022" cy="276999"/>
          </a:xfrm>
          <a:prstGeom prst="rect">
            <a:avLst/>
          </a:prstGeom>
        </p:spPr>
        <p:txBody>
          <a:bodyPr wrap="square">
            <a:spAutoFit/>
          </a:bodyPr>
          <a:lstStyle/>
          <a:p>
            <a:pPr algn="ctr"/>
            <a:r>
              <a:rPr lang="en-US" sz="1200" dirty="0" smtClean="0">
                <a:solidFill>
                  <a:schemeClr val="bg1">
                    <a:lumMod val="65000"/>
                  </a:schemeClr>
                </a:solidFill>
              </a:rPr>
              <a:t>Source: http</a:t>
            </a:r>
            <a:r>
              <a:rPr lang="en-US" sz="1200" dirty="0">
                <a:solidFill>
                  <a:schemeClr val="bg1">
                    <a:lumMod val="65000"/>
                  </a:schemeClr>
                </a:solidFill>
              </a:rPr>
              <a:t>://</a:t>
            </a:r>
            <a:r>
              <a:rPr lang="en-US" sz="1200" dirty="0" err="1">
                <a:solidFill>
                  <a:schemeClr val="bg1">
                    <a:lumMod val="65000"/>
                  </a:schemeClr>
                </a:solidFill>
              </a:rPr>
              <a:t>developer.android.com</a:t>
            </a:r>
            <a:r>
              <a:rPr lang="en-US" sz="1200" dirty="0">
                <a:solidFill>
                  <a:schemeClr val="bg1">
                    <a:lumMod val="65000"/>
                  </a:schemeClr>
                </a:solidFill>
              </a:rPr>
              <a:t>/guide/components/</a:t>
            </a:r>
            <a:r>
              <a:rPr lang="en-US" sz="1200" dirty="0" err="1">
                <a:solidFill>
                  <a:schemeClr val="bg1">
                    <a:lumMod val="65000"/>
                  </a:schemeClr>
                </a:solidFill>
              </a:rPr>
              <a:t>fundamentals.html</a:t>
            </a:r>
            <a:endParaRPr lang="en-US" sz="1200" dirty="0">
              <a:solidFill>
                <a:schemeClr val="bg1">
                  <a:lumMod val="65000"/>
                </a:schemeClr>
              </a:solidFill>
            </a:endParaRPr>
          </a:p>
        </p:txBody>
      </p:sp>
      <p:sp>
        <p:nvSpPr>
          <p:cNvPr id="12" name="Rounded Rectangle 11"/>
          <p:cNvSpPr/>
          <p:nvPr/>
        </p:nvSpPr>
        <p:spPr>
          <a:xfrm>
            <a:off x="839930" y="1450630"/>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smtClean="0">
                <a:solidFill>
                  <a:schemeClr val="accent3">
                    <a:lumMod val="75000"/>
                  </a:schemeClr>
                </a:solidFill>
              </a:rPr>
              <a:t>Activity</a:t>
            </a:r>
            <a:endParaRPr lang="en-US" sz="2400" dirty="0">
              <a:solidFill>
                <a:schemeClr val="accent3">
                  <a:lumMod val="75000"/>
                </a:schemeClr>
              </a:solidFill>
            </a:endParaRPr>
          </a:p>
        </p:txBody>
      </p:sp>
      <p:sp>
        <p:nvSpPr>
          <p:cNvPr id="13" name="Rounded Rectangle 12"/>
          <p:cNvSpPr/>
          <p:nvPr/>
        </p:nvSpPr>
        <p:spPr>
          <a:xfrm>
            <a:off x="839930" y="2783161"/>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smtClean="0">
                <a:solidFill>
                  <a:schemeClr val="accent3">
                    <a:lumMod val="75000"/>
                  </a:schemeClr>
                </a:solidFill>
              </a:rPr>
              <a:t>Service</a:t>
            </a:r>
            <a:endParaRPr lang="en-US" sz="2400" dirty="0">
              <a:solidFill>
                <a:schemeClr val="accent3">
                  <a:lumMod val="75000"/>
                </a:schemeClr>
              </a:solidFill>
            </a:endParaRPr>
          </a:p>
        </p:txBody>
      </p:sp>
      <p:sp>
        <p:nvSpPr>
          <p:cNvPr id="14" name="Rounded Rectangle 13"/>
          <p:cNvSpPr/>
          <p:nvPr/>
        </p:nvSpPr>
        <p:spPr>
          <a:xfrm>
            <a:off x="839930" y="5448223"/>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smtClean="0">
                <a:solidFill>
                  <a:schemeClr val="accent3">
                    <a:lumMod val="75000"/>
                  </a:schemeClr>
                </a:solidFill>
              </a:rPr>
              <a:t>Content Provider</a:t>
            </a:r>
            <a:endParaRPr lang="en-US" sz="2400" dirty="0">
              <a:solidFill>
                <a:schemeClr val="accent3">
                  <a:lumMod val="75000"/>
                </a:schemeClr>
              </a:solidFill>
            </a:endParaRPr>
          </a:p>
        </p:txBody>
      </p:sp>
      <p:sp>
        <p:nvSpPr>
          <p:cNvPr id="15" name="Rounded Rectangle 14"/>
          <p:cNvSpPr/>
          <p:nvPr/>
        </p:nvSpPr>
        <p:spPr>
          <a:xfrm>
            <a:off x="839930" y="4115692"/>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smtClean="0">
                <a:solidFill>
                  <a:schemeClr val="accent3">
                    <a:lumMod val="75000"/>
                  </a:schemeClr>
                </a:solidFill>
              </a:rPr>
              <a:t>Broadcast Receiver</a:t>
            </a:r>
            <a:endParaRPr lang="en-US" sz="2400" dirty="0">
              <a:solidFill>
                <a:schemeClr val="accent3">
                  <a:lumMod val="75000"/>
                </a:schemeClr>
              </a:solidFill>
            </a:endParaRPr>
          </a:p>
        </p:txBody>
      </p:sp>
      <p:sp>
        <p:nvSpPr>
          <p:cNvPr id="26" name="TextBox 25"/>
          <p:cNvSpPr txBox="1"/>
          <p:nvPr/>
        </p:nvSpPr>
        <p:spPr>
          <a:xfrm>
            <a:off x="317520" y="1415250"/>
            <a:ext cx="535648" cy="923330"/>
          </a:xfrm>
          <a:prstGeom prst="rect">
            <a:avLst/>
          </a:prstGeom>
          <a:noFill/>
        </p:spPr>
        <p:txBody>
          <a:bodyPr wrap="none" rtlCol="0">
            <a:spAutoFit/>
          </a:bodyPr>
          <a:lstStyle/>
          <a:p>
            <a:r>
              <a:rPr lang="en-US" sz="5400" b="1" dirty="0" smtClean="0">
                <a:solidFill>
                  <a:schemeClr val="accent3">
                    <a:lumMod val="75000"/>
                  </a:schemeClr>
                </a:solidFill>
              </a:rPr>
              <a:t>1</a:t>
            </a:r>
            <a:endParaRPr lang="en-US" sz="5400" b="1" dirty="0">
              <a:solidFill>
                <a:schemeClr val="accent3">
                  <a:lumMod val="75000"/>
                </a:schemeClr>
              </a:solidFill>
            </a:endParaRPr>
          </a:p>
        </p:txBody>
      </p:sp>
      <p:sp>
        <p:nvSpPr>
          <p:cNvPr id="27" name="TextBox 26"/>
          <p:cNvSpPr txBox="1"/>
          <p:nvPr/>
        </p:nvSpPr>
        <p:spPr>
          <a:xfrm>
            <a:off x="304282" y="2783161"/>
            <a:ext cx="535648" cy="923330"/>
          </a:xfrm>
          <a:prstGeom prst="rect">
            <a:avLst/>
          </a:prstGeom>
          <a:noFill/>
        </p:spPr>
        <p:txBody>
          <a:bodyPr wrap="none" rtlCol="0">
            <a:spAutoFit/>
          </a:bodyPr>
          <a:lstStyle/>
          <a:p>
            <a:r>
              <a:rPr lang="en-US" sz="5400" b="1" dirty="0">
                <a:solidFill>
                  <a:schemeClr val="accent3">
                    <a:lumMod val="75000"/>
                  </a:schemeClr>
                </a:solidFill>
              </a:rPr>
              <a:t>2</a:t>
            </a:r>
          </a:p>
        </p:txBody>
      </p:sp>
      <p:sp>
        <p:nvSpPr>
          <p:cNvPr id="28" name="TextBox 27"/>
          <p:cNvSpPr txBox="1"/>
          <p:nvPr/>
        </p:nvSpPr>
        <p:spPr>
          <a:xfrm>
            <a:off x="293098" y="4058246"/>
            <a:ext cx="535648" cy="923330"/>
          </a:xfrm>
          <a:prstGeom prst="rect">
            <a:avLst/>
          </a:prstGeom>
          <a:noFill/>
        </p:spPr>
        <p:txBody>
          <a:bodyPr wrap="none" rtlCol="0">
            <a:spAutoFit/>
          </a:bodyPr>
          <a:lstStyle/>
          <a:p>
            <a:r>
              <a:rPr lang="en-US" sz="5400" b="1" dirty="0" smtClean="0">
                <a:solidFill>
                  <a:schemeClr val="accent3">
                    <a:lumMod val="75000"/>
                  </a:schemeClr>
                </a:solidFill>
              </a:rPr>
              <a:t>3</a:t>
            </a:r>
            <a:endParaRPr lang="en-US" sz="5400" b="1" dirty="0">
              <a:solidFill>
                <a:schemeClr val="accent3">
                  <a:lumMod val="75000"/>
                </a:schemeClr>
              </a:solidFill>
            </a:endParaRPr>
          </a:p>
        </p:txBody>
      </p:sp>
      <p:sp>
        <p:nvSpPr>
          <p:cNvPr id="29" name="TextBox 28"/>
          <p:cNvSpPr txBox="1"/>
          <p:nvPr/>
        </p:nvSpPr>
        <p:spPr>
          <a:xfrm>
            <a:off x="323976" y="5407170"/>
            <a:ext cx="535648" cy="923330"/>
          </a:xfrm>
          <a:prstGeom prst="rect">
            <a:avLst/>
          </a:prstGeom>
          <a:noFill/>
        </p:spPr>
        <p:txBody>
          <a:bodyPr wrap="none" rtlCol="0">
            <a:spAutoFit/>
          </a:bodyPr>
          <a:lstStyle/>
          <a:p>
            <a:r>
              <a:rPr lang="en-US" sz="5400" b="1" dirty="0" smtClean="0">
                <a:solidFill>
                  <a:schemeClr val="accent3">
                    <a:lumMod val="75000"/>
                  </a:schemeClr>
                </a:solidFill>
              </a:rPr>
              <a:t>4</a:t>
            </a:r>
            <a:endParaRPr lang="en-US" sz="5400" b="1" dirty="0">
              <a:solidFill>
                <a:schemeClr val="accent3">
                  <a:lumMod val="75000"/>
                </a:schemeClr>
              </a:solidFill>
            </a:endParaRPr>
          </a:p>
        </p:txBody>
      </p:sp>
    </p:spTree>
    <p:extLst>
      <p:ext uri="{BB962C8B-B14F-4D97-AF65-F5344CB8AC3E}">
        <p14:creationId xmlns:p14="http://schemas.microsoft.com/office/powerpoint/2010/main" val="744409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828"/>
            <a:ext cx="8229600" cy="846620"/>
          </a:xfrm>
        </p:spPr>
        <p:txBody>
          <a:bodyPr>
            <a:normAutofit/>
          </a:bodyPr>
          <a:lstStyle/>
          <a:p>
            <a:r>
              <a:rPr lang="en-US" b="1" dirty="0" smtClean="0">
                <a:solidFill>
                  <a:srgbClr val="4F81BD"/>
                </a:solidFill>
              </a:rPr>
              <a:t>Course Schedule </a:t>
            </a:r>
            <a:r>
              <a:rPr lang="en-US" sz="2400" dirty="0" smtClean="0">
                <a:solidFill>
                  <a:srgbClr val="A6A6A6"/>
                </a:solidFill>
              </a:rPr>
              <a:t>(3/3)</a:t>
            </a:r>
            <a:endParaRPr lang="en-US" sz="2400" dirty="0">
              <a:solidFill>
                <a:srgbClr val="A6A6A6"/>
              </a:solidFill>
            </a:endParaRPr>
          </a:p>
        </p:txBody>
      </p:sp>
      <p:sp>
        <p:nvSpPr>
          <p:cNvPr id="3" name="Content Placeholder 2"/>
          <p:cNvSpPr>
            <a:spLocks noGrp="1"/>
          </p:cNvSpPr>
          <p:nvPr>
            <p:ph idx="1"/>
          </p:nvPr>
        </p:nvSpPr>
        <p:spPr>
          <a:xfrm>
            <a:off x="317527" y="952448"/>
            <a:ext cx="8482486" cy="5653809"/>
          </a:xfrm>
        </p:spPr>
        <p:txBody>
          <a:bodyPr>
            <a:noAutofit/>
          </a:bodyPr>
          <a:lstStyle/>
          <a:p>
            <a:pPr marL="0" indent="0">
              <a:buNone/>
            </a:pPr>
            <a:r>
              <a:rPr lang="en-US" sz="2400" dirty="0" smtClean="0"/>
              <a:t>Week    Date    Subject/Topics</a:t>
            </a:r>
          </a:p>
          <a:p>
            <a:r>
              <a:rPr lang="en-US" sz="2400" dirty="0"/>
              <a:t>13    2014/12/10    Google App Engine</a:t>
            </a:r>
          </a:p>
          <a:p>
            <a:r>
              <a:rPr lang="en-US" sz="2400" dirty="0"/>
              <a:t>14    2014/12/17    Google Map API</a:t>
            </a:r>
          </a:p>
          <a:p>
            <a:r>
              <a:rPr lang="en-US" sz="2400" dirty="0"/>
              <a:t>15    2014/12/24    Facebook API (Facebook JavaScript SDK</a:t>
            </a:r>
            <a:r>
              <a:rPr lang="en-US" sz="2400" dirty="0" smtClean="0"/>
              <a:t>) </a:t>
            </a:r>
            <a:br>
              <a:rPr lang="en-US" sz="2400" dirty="0" smtClean="0"/>
            </a:br>
            <a:r>
              <a:rPr lang="en-US" sz="2400" dirty="0" smtClean="0"/>
              <a:t>                                  (</a:t>
            </a:r>
            <a:r>
              <a:rPr lang="en-US" sz="2400" dirty="0"/>
              <a:t>Integrate Facebook with iOS/Android Apps)</a:t>
            </a:r>
          </a:p>
          <a:p>
            <a:r>
              <a:rPr lang="en-US" sz="2400" dirty="0"/>
              <a:t>16    2014/01/31    Twitter API</a:t>
            </a:r>
          </a:p>
          <a:p>
            <a:r>
              <a:rPr lang="en-US" sz="2400" dirty="0"/>
              <a:t>17    2015/01/07    Final Project Presentation</a:t>
            </a:r>
          </a:p>
          <a:p>
            <a:r>
              <a:rPr lang="en-US" sz="2400" dirty="0">
                <a:solidFill>
                  <a:srgbClr val="C00000"/>
                </a:solidFill>
              </a:rPr>
              <a:t>18    2015/01/14    Final Exam Week (Final Project Report)</a:t>
            </a:r>
          </a:p>
        </p:txBody>
      </p:sp>
      <p:sp>
        <p:nvSpPr>
          <p:cNvPr id="4" name="Slide Number Placeholder 3"/>
          <p:cNvSpPr>
            <a:spLocks noGrp="1"/>
          </p:cNvSpPr>
          <p:nvPr>
            <p:ph type="sldNum" sz="quarter" idx="12"/>
          </p:nvPr>
        </p:nvSpPr>
        <p:spPr/>
        <p:txBody>
          <a:bodyPr/>
          <a:lstStyle/>
          <a:p>
            <a:fld id="{5424488C-161F-514B-8FF5-CF5173A03E8D}" type="slidenum">
              <a:rPr lang="en-US" smtClean="0"/>
              <a:t>4</a:t>
            </a:fld>
            <a:endParaRPr lang="en-US"/>
          </a:p>
        </p:txBody>
      </p:sp>
    </p:spTree>
    <p:extLst>
      <p:ext uri="{BB962C8B-B14F-4D97-AF65-F5344CB8AC3E}">
        <p14:creationId xmlns:p14="http://schemas.microsoft.com/office/powerpoint/2010/main" val="380113171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3770"/>
          </a:xfrm>
        </p:spPr>
        <p:txBody>
          <a:bodyPr>
            <a:normAutofit/>
          </a:bodyPr>
          <a:lstStyle/>
          <a:p>
            <a:r>
              <a:rPr lang="en-US" b="1" dirty="0" smtClean="0">
                <a:solidFill>
                  <a:schemeClr val="accent3">
                    <a:lumMod val="75000"/>
                  </a:schemeClr>
                </a:solidFill>
              </a:rPr>
              <a:t>Android App Building Blocks</a:t>
            </a:r>
            <a:endParaRPr lang="en-US" b="1" dirty="0">
              <a:solidFill>
                <a:schemeClr val="accent3">
                  <a:lumMod val="75000"/>
                </a:schemeClr>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40</a:t>
            </a:fld>
            <a:endParaRPr lang="en-US"/>
          </a:p>
        </p:txBody>
      </p:sp>
      <p:sp>
        <p:nvSpPr>
          <p:cNvPr id="7" name="Rectangle 6"/>
          <p:cNvSpPr/>
          <p:nvPr/>
        </p:nvSpPr>
        <p:spPr>
          <a:xfrm>
            <a:off x="1058385" y="6577474"/>
            <a:ext cx="7473022" cy="276999"/>
          </a:xfrm>
          <a:prstGeom prst="rect">
            <a:avLst/>
          </a:prstGeom>
        </p:spPr>
        <p:txBody>
          <a:bodyPr wrap="square">
            <a:spAutoFit/>
          </a:bodyPr>
          <a:lstStyle/>
          <a:p>
            <a:pPr algn="ctr"/>
            <a:r>
              <a:rPr lang="en-US" sz="1200" dirty="0" smtClean="0">
                <a:solidFill>
                  <a:schemeClr val="bg1">
                    <a:lumMod val="65000"/>
                  </a:schemeClr>
                </a:solidFill>
              </a:rPr>
              <a:t>Source: http</a:t>
            </a:r>
            <a:r>
              <a:rPr lang="en-US" sz="1200" dirty="0">
                <a:solidFill>
                  <a:schemeClr val="bg1">
                    <a:lumMod val="65000"/>
                  </a:schemeClr>
                </a:solidFill>
              </a:rPr>
              <a:t>://</a:t>
            </a:r>
            <a:r>
              <a:rPr lang="en-US" sz="1200" dirty="0" err="1">
                <a:solidFill>
                  <a:schemeClr val="bg1">
                    <a:lumMod val="65000"/>
                  </a:schemeClr>
                </a:solidFill>
              </a:rPr>
              <a:t>developer.android.com</a:t>
            </a:r>
            <a:r>
              <a:rPr lang="en-US" sz="1200" dirty="0">
                <a:solidFill>
                  <a:schemeClr val="bg1">
                    <a:lumMod val="65000"/>
                  </a:schemeClr>
                </a:solidFill>
              </a:rPr>
              <a:t>/guide/components/</a:t>
            </a:r>
            <a:r>
              <a:rPr lang="en-US" sz="1200" dirty="0" err="1">
                <a:solidFill>
                  <a:schemeClr val="bg1">
                    <a:lumMod val="65000"/>
                  </a:schemeClr>
                </a:solidFill>
              </a:rPr>
              <a:t>fundamentals.html</a:t>
            </a:r>
            <a:endParaRPr lang="en-US" sz="1200" dirty="0">
              <a:solidFill>
                <a:schemeClr val="bg1">
                  <a:lumMod val="65000"/>
                </a:schemeClr>
              </a:solidFill>
            </a:endParaRPr>
          </a:p>
        </p:txBody>
      </p:sp>
      <p:sp>
        <p:nvSpPr>
          <p:cNvPr id="12" name="Rounded Rectangle 11"/>
          <p:cNvSpPr/>
          <p:nvPr/>
        </p:nvSpPr>
        <p:spPr>
          <a:xfrm>
            <a:off x="839930" y="1450630"/>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smtClean="0">
                <a:solidFill>
                  <a:schemeClr val="accent3">
                    <a:lumMod val="75000"/>
                  </a:schemeClr>
                </a:solidFill>
              </a:rPr>
              <a:t>Activity</a:t>
            </a:r>
            <a:endParaRPr lang="en-US" sz="2400" dirty="0">
              <a:solidFill>
                <a:schemeClr val="accent3">
                  <a:lumMod val="75000"/>
                </a:schemeClr>
              </a:solidFill>
            </a:endParaRPr>
          </a:p>
        </p:txBody>
      </p:sp>
      <p:sp>
        <p:nvSpPr>
          <p:cNvPr id="13" name="Rounded Rectangle 12"/>
          <p:cNvSpPr/>
          <p:nvPr/>
        </p:nvSpPr>
        <p:spPr>
          <a:xfrm>
            <a:off x="839930" y="2783161"/>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smtClean="0">
                <a:solidFill>
                  <a:schemeClr val="accent3">
                    <a:lumMod val="75000"/>
                  </a:schemeClr>
                </a:solidFill>
              </a:rPr>
              <a:t>Service</a:t>
            </a:r>
            <a:endParaRPr lang="en-US" sz="2400" dirty="0">
              <a:solidFill>
                <a:schemeClr val="accent3">
                  <a:lumMod val="75000"/>
                </a:schemeClr>
              </a:solidFill>
            </a:endParaRPr>
          </a:p>
        </p:txBody>
      </p:sp>
      <p:sp>
        <p:nvSpPr>
          <p:cNvPr id="14" name="Rounded Rectangle 13"/>
          <p:cNvSpPr/>
          <p:nvPr/>
        </p:nvSpPr>
        <p:spPr>
          <a:xfrm>
            <a:off x="839930" y="5448223"/>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smtClean="0">
                <a:solidFill>
                  <a:schemeClr val="accent3">
                    <a:lumMod val="75000"/>
                  </a:schemeClr>
                </a:solidFill>
              </a:rPr>
              <a:t>Content Provider</a:t>
            </a:r>
            <a:endParaRPr lang="en-US" sz="2400" dirty="0">
              <a:solidFill>
                <a:schemeClr val="accent3">
                  <a:lumMod val="75000"/>
                </a:schemeClr>
              </a:solidFill>
            </a:endParaRPr>
          </a:p>
        </p:txBody>
      </p:sp>
      <p:sp>
        <p:nvSpPr>
          <p:cNvPr id="15" name="Rounded Rectangle 14"/>
          <p:cNvSpPr/>
          <p:nvPr/>
        </p:nvSpPr>
        <p:spPr>
          <a:xfrm>
            <a:off x="839930" y="4115692"/>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smtClean="0">
                <a:solidFill>
                  <a:schemeClr val="accent3">
                    <a:lumMod val="75000"/>
                  </a:schemeClr>
                </a:solidFill>
              </a:rPr>
              <a:t>Broadcast Receiver</a:t>
            </a:r>
            <a:endParaRPr lang="en-US" sz="2400" dirty="0">
              <a:solidFill>
                <a:schemeClr val="accent3">
                  <a:lumMod val="75000"/>
                </a:schemeClr>
              </a:solidFill>
            </a:endParaRPr>
          </a:p>
        </p:txBody>
      </p:sp>
      <p:sp>
        <p:nvSpPr>
          <p:cNvPr id="16" name="Rounded Rectangle 15"/>
          <p:cNvSpPr/>
          <p:nvPr/>
        </p:nvSpPr>
        <p:spPr>
          <a:xfrm>
            <a:off x="6072958" y="2783161"/>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smtClean="0">
                <a:solidFill>
                  <a:schemeClr val="accent3">
                    <a:lumMod val="75000"/>
                  </a:schemeClr>
                </a:solidFill>
              </a:rPr>
              <a:t>Intent</a:t>
            </a:r>
            <a:endParaRPr lang="en-US" sz="2400" dirty="0">
              <a:solidFill>
                <a:schemeClr val="accent3">
                  <a:lumMod val="75000"/>
                </a:schemeClr>
              </a:solidFill>
            </a:endParaRPr>
          </a:p>
        </p:txBody>
      </p:sp>
      <p:cxnSp>
        <p:nvCxnSpPr>
          <p:cNvPr id="18" name="Straight Connector 17"/>
          <p:cNvCxnSpPr>
            <a:stCxn id="12" idx="3"/>
            <a:endCxn id="16" idx="1"/>
          </p:cNvCxnSpPr>
          <p:nvPr/>
        </p:nvCxnSpPr>
        <p:spPr>
          <a:xfrm>
            <a:off x="3298379" y="1962333"/>
            <a:ext cx="2774579" cy="1332531"/>
          </a:xfrm>
          <a:prstGeom prst="line">
            <a:avLst/>
          </a:prstGeom>
          <a:ln>
            <a:solidFill>
              <a:schemeClr val="accent3">
                <a:lumMod val="60000"/>
                <a:lumOff val="4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13" idx="3"/>
            <a:endCxn id="16" idx="1"/>
          </p:cNvCxnSpPr>
          <p:nvPr/>
        </p:nvCxnSpPr>
        <p:spPr>
          <a:xfrm>
            <a:off x="3298379" y="3294864"/>
            <a:ext cx="2774579" cy="0"/>
          </a:xfrm>
          <a:prstGeom prst="line">
            <a:avLst/>
          </a:prstGeom>
          <a:ln>
            <a:solidFill>
              <a:schemeClr val="accent3">
                <a:lumMod val="60000"/>
                <a:lumOff val="4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15" idx="3"/>
            <a:endCxn id="16" idx="1"/>
          </p:cNvCxnSpPr>
          <p:nvPr/>
        </p:nvCxnSpPr>
        <p:spPr>
          <a:xfrm flipV="1">
            <a:off x="3298379" y="3294864"/>
            <a:ext cx="2774579" cy="1332531"/>
          </a:xfrm>
          <a:prstGeom prst="line">
            <a:avLst/>
          </a:prstGeom>
          <a:ln>
            <a:solidFill>
              <a:schemeClr val="accent3">
                <a:lumMod val="60000"/>
                <a:lumOff val="40000"/>
              </a:schemeClr>
            </a:solidFill>
            <a:prstDash val="dash"/>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17520" y="1415250"/>
            <a:ext cx="535648" cy="923330"/>
          </a:xfrm>
          <a:prstGeom prst="rect">
            <a:avLst/>
          </a:prstGeom>
          <a:noFill/>
        </p:spPr>
        <p:txBody>
          <a:bodyPr wrap="none" rtlCol="0">
            <a:spAutoFit/>
          </a:bodyPr>
          <a:lstStyle/>
          <a:p>
            <a:r>
              <a:rPr lang="en-US" sz="5400" b="1" dirty="0" smtClean="0">
                <a:solidFill>
                  <a:schemeClr val="accent3">
                    <a:lumMod val="75000"/>
                  </a:schemeClr>
                </a:solidFill>
              </a:rPr>
              <a:t>1</a:t>
            </a:r>
            <a:endParaRPr lang="en-US" sz="5400" b="1" dirty="0">
              <a:solidFill>
                <a:schemeClr val="accent3">
                  <a:lumMod val="75000"/>
                </a:schemeClr>
              </a:solidFill>
            </a:endParaRPr>
          </a:p>
        </p:txBody>
      </p:sp>
      <p:sp>
        <p:nvSpPr>
          <p:cNvPr id="27" name="TextBox 26"/>
          <p:cNvSpPr txBox="1"/>
          <p:nvPr/>
        </p:nvSpPr>
        <p:spPr>
          <a:xfrm>
            <a:off x="304282" y="2783161"/>
            <a:ext cx="535648" cy="923330"/>
          </a:xfrm>
          <a:prstGeom prst="rect">
            <a:avLst/>
          </a:prstGeom>
          <a:noFill/>
        </p:spPr>
        <p:txBody>
          <a:bodyPr wrap="none" rtlCol="0">
            <a:spAutoFit/>
          </a:bodyPr>
          <a:lstStyle/>
          <a:p>
            <a:r>
              <a:rPr lang="en-US" sz="5400" b="1" dirty="0">
                <a:solidFill>
                  <a:schemeClr val="accent3">
                    <a:lumMod val="75000"/>
                  </a:schemeClr>
                </a:solidFill>
              </a:rPr>
              <a:t>2</a:t>
            </a:r>
          </a:p>
        </p:txBody>
      </p:sp>
      <p:sp>
        <p:nvSpPr>
          <p:cNvPr id="28" name="TextBox 27"/>
          <p:cNvSpPr txBox="1"/>
          <p:nvPr/>
        </p:nvSpPr>
        <p:spPr>
          <a:xfrm>
            <a:off x="293098" y="4058246"/>
            <a:ext cx="535648" cy="923330"/>
          </a:xfrm>
          <a:prstGeom prst="rect">
            <a:avLst/>
          </a:prstGeom>
          <a:noFill/>
        </p:spPr>
        <p:txBody>
          <a:bodyPr wrap="none" rtlCol="0">
            <a:spAutoFit/>
          </a:bodyPr>
          <a:lstStyle/>
          <a:p>
            <a:r>
              <a:rPr lang="en-US" sz="5400" b="1" dirty="0" smtClean="0">
                <a:solidFill>
                  <a:schemeClr val="accent3">
                    <a:lumMod val="75000"/>
                  </a:schemeClr>
                </a:solidFill>
              </a:rPr>
              <a:t>3</a:t>
            </a:r>
            <a:endParaRPr lang="en-US" sz="5400" b="1" dirty="0">
              <a:solidFill>
                <a:schemeClr val="accent3">
                  <a:lumMod val="75000"/>
                </a:schemeClr>
              </a:solidFill>
            </a:endParaRPr>
          </a:p>
        </p:txBody>
      </p:sp>
      <p:sp>
        <p:nvSpPr>
          <p:cNvPr id="29" name="TextBox 28"/>
          <p:cNvSpPr txBox="1"/>
          <p:nvPr/>
        </p:nvSpPr>
        <p:spPr>
          <a:xfrm>
            <a:off x="323976" y="5407170"/>
            <a:ext cx="535648" cy="923330"/>
          </a:xfrm>
          <a:prstGeom prst="rect">
            <a:avLst/>
          </a:prstGeom>
          <a:noFill/>
        </p:spPr>
        <p:txBody>
          <a:bodyPr wrap="none" rtlCol="0">
            <a:spAutoFit/>
          </a:bodyPr>
          <a:lstStyle/>
          <a:p>
            <a:r>
              <a:rPr lang="en-US" sz="5400" b="1" dirty="0" smtClean="0">
                <a:solidFill>
                  <a:schemeClr val="accent3">
                    <a:lumMod val="75000"/>
                  </a:schemeClr>
                </a:solidFill>
              </a:rPr>
              <a:t>4</a:t>
            </a:r>
            <a:endParaRPr lang="en-US" sz="5400" b="1" dirty="0">
              <a:solidFill>
                <a:schemeClr val="accent3">
                  <a:lumMod val="75000"/>
                </a:schemeClr>
              </a:solidFill>
            </a:endParaRPr>
          </a:p>
        </p:txBody>
      </p:sp>
      <p:sp>
        <p:nvSpPr>
          <p:cNvPr id="11" name="Rectangle 10"/>
          <p:cNvSpPr/>
          <p:nvPr/>
        </p:nvSpPr>
        <p:spPr>
          <a:xfrm>
            <a:off x="3483330" y="1500668"/>
            <a:ext cx="5048077" cy="461665"/>
          </a:xfrm>
          <a:prstGeom prst="rect">
            <a:avLst/>
          </a:prstGeom>
          <a:ln>
            <a:solidFill>
              <a:schemeClr val="accent3">
                <a:lumMod val="75000"/>
              </a:schemeClr>
            </a:solidFill>
            <a:prstDash val="dash"/>
          </a:ln>
        </p:spPr>
        <p:txBody>
          <a:bodyPr wrap="none">
            <a:spAutoFit/>
          </a:bodyPr>
          <a:lstStyle/>
          <a:p>
            <a:r>
              <a:rPr lang="en-US" sz="2400" dirty="0" smtClean="0"/>
              <a:t>activated </a:t>
            </a:r>
            <a:r>
              <a:rPr lang="en-US" sz="2400" dirty="0"/>
              <a:t>by an asynchronous </a:t>
            </a:r>
            <a:r>
              <a:rPr lang="en-US" sz="2400" dirty="0" smtClean="0"/>
              <a:t>message</a:t>
            </a:r>
            <a:endParaRPr lang="en-US" sz="2400" dirty="0"/>
          </a:p>
        </p:txBody>
      </p:sp>
      <p:sp>
        <p:nvSpPr>
          <p:cNvPr id="3" name="Rectangle 2"/>
          <p:cNvSpPr/>
          <p:nvPr/>
        </p:nvSpPr>
        <p:spPr>
          <a:xfrm>
            <a:off x="158758" y="1252522"/>
            <a:ext cx="8528042" cy="4022184"/>
          </a:xfrm>
          <a:prstGeom prst="rect">
            <a:avLst/>
          </a:prstGeom>
          <a:noFill/>
          <a:ln>
            <a:solidFill>
              <a:srgbClr val="FF66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spTree>
    <p:extLst>
      <p:ext uri="{BB962C8B-B14F-4D97-AF65-F5344CB8AC3E}">
        <p14:creationId xmlns:p14="http://schemas.microsoft.com/office/powerpoint/2010/main" val="38378544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3770"/>
          </a:xfrm>
        </p:spPr>
        <p:txBody>
          <a:bodyPr>
            <a:normAutofit/>
          </a:bodyPr>
          <a:lstStyle/>
          <a:p>
            <a:r>
              <a:rPr lang="en-US" b="1" dirty="0" smtClean="0">
                <a:solidFill>
                  <a:schemeClr val="accent3">
                    <a:lumMod val="75000"/>
                  </a:schemeClr>
                </a:solidFill>
              </a:rPr>
              <a:t>Android App Building Blocks</a:t>
            </a:r>
            <a:endParaRPr lang="en-US" b="1" dirty="0">
              <a:solidFill>
                <a:schemeClr val="accent3">
                  <a:lumMod val="75000"/>
                </a:schemeClr>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41</a:t>
            </a:fld>
            <a:endParaRPr lang="en-US"/>
          </a:p>
        </p:txBody>
      </p:sp>
      <p:sp>
        <p:nvSpPr>
          <p:cNvPr id="7" name="Rectangle 6"/>
          <p:cNvSpPr/>
          <p:nvPr/>
        </p:nvSpPr>
        <p:spPr>
          <a:xfrm>
            <a:off x="1058385" y="6577474"/>
            <a:ext cx="7473022" cy="276999"/>
          </a:xfrm>
          <a:prstGeom prst="rect">
            <a:avLst/>
          </a:prstGeom>
        </p:spPr>
        <p:txBody>
          <a:bodyPr wrap="square">
            <a:spAutoFit/>
          </a:bodyPr>
          <a:lstStyle/>
          <a:p>
            <a:pPr algn="ctr"/>
            <a:r>
              <a:rPr lang="en-US" sz="1200" dirty="0" smtClean="0">
                <a:solidFill>
                  <a:schemeClr val="bg1">
                    <a:lumMod val="65000"/>
                  </a:schemeClr>
                </a:solidFill>
              </a:rPr>
              <a:t>Source: http</a:t>
            </a:r>
            <a:r>
              <a:rPr lang="en-US" sz="1200" dirty="0">
                <a:solidFill>
                  <a:schemeClr val="bg1">
                    <a:lumMod val="65000"/>
                  </a:schemeClr>
                </a:solidFill>
              </a:rPr>
              <a:t>://</a:t>
            </a:r>
            <a:r>
              <a:rPr lang="en-US" sz="1200" dirty="0" err="1">
                <a:solidFill>
                  <a:schemeClr val="bg1">
                    <a:lumMod val="65000"/>
                  </a:schemeClr>
                </a:solidFill>
              </a:rPr>
              <a:t>developer.android.com</a:t>
            </a:r>
            <a:r>
              <a:rPr lang="en-US" sz="1200" dirty="0">
                <a:solidFill>
                  <a:schemeClr val="bg1">
                    <a:lumMod val="65000"/>
                  </a:schemeClr>
                </a:solidFill>
              </a:rPr>
              <a:t>/guide/components/</a:t>
            </a:r>
            <a:r>
              <a:rPr lang="en-US" sz="1200" dirty="0" err="1">
                <a:solidFill>
                  <a:schemeClr val="bg1">
                    <a:lumMod val="65000"/>
                  </a:schemeClr>
                </a:solidFill>
              </a:rPr>
              <a:t>fundamentals.html</a:t>
            </a:r>
            <a:endParaRPr lang="en-US" sz="1200" dirty="0">
              <a:solidFill>
                <a:schemeClr val="bg1">
                  <a:lumMod val="65000"/>
                </a:schemeClr>
              </a:solidFill>
            </a:endParaRPr>
          </a:p>
        </p:txBody>
      </p:sp>
      <p:sp>
        <p:nvSpPr>
          <p:cNvPr id="12" name="Rounded Rectangle 11"/>
          <p:cNvSpPr/>
          <p:nvPr/>
        </p:nvSpPr>
        <p:spPr>
          <a:xfrm>
            <a:off x="839930" y="1450630"/>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smtClean="0">
                <a:solidFill>
                  <a:schemeClr val="accent3">
                    <a:lumMod val="75000"/>
                  </a:schemeClr>
                </a:solidFill>
              </a:rPr>
              <a:t>Activity</a:t>
            </a:r>
            <a:endParaRPr lang="en-US" sz="2400" dirty="0">
              <a:solidFill>
                <a:schemeClr val="accent3">
                  <a:lumMod val="75000"/>
                </a:schemeClr>
              </a:solidFill>
            </a:endParaRPr>
          </a:p>
        </p:txBody>
      </p:sp>
      <p:sp>
        <p:nvSpPr>
          <p:cNvPr id="13" name="Rounded Rectangle 12"/>
          <p:cNvSpPr/>
          <p:nvPr/>
        </p:nvSpPr>
        <p:spPr>
          <a:xfrm>
            <a:off x="839930" y="2783161"/>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smtClean="0">
                <a:solidFill>
                  <a:schemeClr val="accent3">
                    <a:lumMod val="75000"/>
                  </a:schemeClr>
                </a:solidFill>
              </a:rPr>
              <a:t>Service</a:t>
            </a:r>
            <a:endParaRPr lang="en-US" sz="2400" dirty="0">
              <a:solidFill>
                <a:schemeClr val="accent3">
                  <a:lumMod val="75000"/>
                </a:schemeClr>
              </a:solidFill>
            </a:endParaRPr>
          </a:p>
        </p:txBody>
      </p:sp>
      <p:sp>
        <p:nvSpPr>
          <p:cNvPr id="14" name="Rounded Rectangle 13"/>
          <p:cNvSpPr/>
          <p:nvPr/>
        </p:nvSpPr>
        <p:spPr>
          <a:xfrm>
            <a:off x="839930" y="5448223"/>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smtClean="0">
                <a:solidFill>
                  <a:schemeClr val="accent3">
                    <a:lumMod val="75000"/>
                  </a:schemeClr>
                </a:solidFill>
              </a:rPr>
              <a:t>Content Provider</a:t>
            </a:r>
            <a:endParaRPr lang="en-US" sz="2400" dirty="0">
              <a:solidFill>
                <a:schemeClr val="accent3">
                  <a:lumMod val="75000"/>
                </a:schemeClr>
              </a:solidFill>
            </a:endParaRPr>
          </a:p>
        </p:txBody>
      </p:sp>
      <p:sp>
        <p:nvSpPr>
          <p:cNvPr id="15" name="Rounded Rectangle 14"/>
          <p:cNvSpPr/>
          <p:nvPr/>
        </p:nvSpPr>
        <p:spPr>
          <a:xfrm>
            <a:off x="839930" y="4115692"/>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smtClean="0">
                <a:solidFill>
                  <a:schemeClr val="accent3">
                    <a:lumMod val="75000"/>
                  </a:schemeClr>
                </a:solidFill>
              </a:rPr>
              <a:t>Broadcast Receiver</a:t>
            </a:r>
            <a:endParaRPr lang="en-US" sz="2400" dirty="0">
              <a:solidFill>
                <a:schemeClr val="accent3">
                  <a:lumMod val="75000"/>
                </a:schemeClr>
              </a:solidFill>
            </a:endParaRPr>
          </a:p>
        </p:txBody>
      </p:sp>
      <p:sp>
        <p:nvSpPr>
          <p:cNvPr id="26" name="TextBox 25"/>
          <p:cNvSpPr txBox="1"/>
          <p:nvPr/>
        </p:nvSpPr>
        <p:spPr>
          <a:xfrm>
            <a:off x="317520" y="1415250"/>
            <a:ext cx="535648" cy="923330"/>
          </a:xfrm>
          <a:prstGeom prst="rect">
            <a:avLst/>
          </a:prstGeom>
          <a:noFill/>
        </p:spPr>
        <p:txBody>
          <a:bodyPr wrap="none" rtlCol="0">
            <a:spAutoFit/>
          </a:bodyPr>
          <a:lstStyle/>
          <a:p>
            <a:r>
              <a:rPr lang="en-US" sz="5400" b="1" dirty="0" smtClean="0">
                <a:solidFill>
                  <a:schemeClr val="accent3">
                    <a:lumMod val="75000"/>
                  </a:schemeClr>
                </a:solidFill>
              </a:rPr>
              <a:t>1</a:t>
            </a:r>
            <a:endParaRPr lang="en-US" sz="5400" b="1" dirty="0">
              <a:solidFill>
                <a:schemeClr val="accent3">
                  <a:lumMod val="75000"/>
                </a:schemeClr>
              </a:solidFill>
            </a:endParaRPr>
          </a:p>
        </p:txBody>
      </p:sp>
      <p:sp>
        <p:nvSpPr>
          <p:cNvPr id="27" name="TextBox 26"/>
          <p:cNvSpPr txBox="1"/>
          <p:nvPr/>
        </p:nvSpPr>
        <p:spPr>
          <a:xfrm>
            <a:off x="304282" y="2783161"/>
            <a:ext cx="535648" cy="923330"/>
          </a:xfrm>
          <a:prstGeom prst="rect">
            <a:avLst/>
          </a:prstGeom>
          <a:noFill/>
        </p:spPr>
        <p:txBody>
          <a:bodyPr wrap="none" rtlCol="0">
            <a:spAutoFit/>
          </a:bodyPr>
          <a:lstStyle/>
          <a:p>
            <a:r>
              <a:rPr lang="en-US" sz="5400" b="1" dirty="0">
                <a:solidFill>
                  <a:schemeClr val="accent3">
                    <a:lumMod val="75000"/>
                  </a:schemeClr>
                </a:solidFill>
              </a:rPr>
              <a:t>2</a:t>
            </a:r>
          </a:p>
        </p:txBody>
      </p:sp>
      <p:sp>
        <p:nvSpPr>
          <p:cNvPr id="28" name="TextBox 27"/>
          <p:cNvSpPr txBox="1"/>
          <p:nvPr/>
        </p:nvSpPr>
        <p:spPr>
          <a:xfrm>
            <a:off x="293098" y="4058246"/>
            <a:ext cx="535648" cy="923330"/>
          </a:xfrm>
          <a:prstGeom prst="rect">
            <a:avLst/>
          </a:prstGeom>
          <a:noFill/>
        </p:spPr>
        <p:txBody>
          <a:bodyPr wrap="none" rtlCol="0">
            <a:spAutoFit/>
          </a:bodyPr>
          <a:lstStyle/>
          <a:p>
            <a:r>
              <a:rPr lang="en-US" sz="5400" b="1" dirty="0" smtClean="0">
                <a:solidFill>
                  <a:schemeClr val="accent3">
                    <a:lumMod val="75000"/>
                  </a:schemeClr>
                </a:solidFill>
              </a:rPr>
              <a:t>3</a:t>
            </a:r>
            <a:endParaRPr lang="en-US" sz="5400" b="1" dirty="0">
              <a:solidFill>
                <a:schemeClr val="accent3">
                  <a:lumMod val="75000"/>
                </a:schemeClr>
              </a:solidFill>
            </a:endParaRPr>
          </a:p>
        </p:txBody>
      </p:sp>
      <p:sp>
        <p:nvSpPr>
          <p:cNvPr id="29" name="TextBox 28"/>
          <p:cNvSpPr txBox="1"/>
          <p:nvPr/>
        </p:nvSpPr>
        <p:spPr>
          <a:xfrm>
            <a:off x="323976" y="5407170"/>
            <a:ext cx="535648" cy="923330"/>
          </a:xfrm>
          <a:prstGeom prst="rect">
            <a:avLst/>
          </a:prstGeom>
          <a:noFill/>
        </p:spPr>
        <p:txBody>
          <a:bodyPr wrap="none" rtlCol="0">
            <a:spAutoFit/>
          </a:bodyPr>
          <a:lstStyle/>
          <a:p>
            <a:r>
              <a:rPr lang="en-US" sz="5400" b="1" dirty="0" smtClean="0">
                <a:solidFill>
                  <a:schemeClr val="accent3">
                    <a:lumMod val="75000"/>
                  </a:schemeClr>
                </a:solidFill>
              </a:rPr>
              <a:t>4</a:t>
            </a:r>
            <a:endParaRPr lang="en-US" sz="5400" b="1" dirty="0">
              <a:solidFill>
                <a:schemeClr val="accent3">
                  <a:lumMod val="75000"/>
                </a:schemeClr>
              </a:solidFill>
            </a:endParaRPr>
          </a:p>
        </p:txBody>
      </p:sp>
      <p:sp>
        <p:nvSpPr>
          <p:cNvPr id="3" name="Rectangle 2"/>
          <p:cNvSpPr/>
          <p:nvPr/>
        </p:nvSpPr>
        <p:spPr>
          <a:xfrm>
            <a:off x="3562974" y="1500668"/>
            <a:ext cx="5345093" cy="461665"/>
          </a:xfrm>
          <a:prstGeom prst="rect">
            <a:avLst/>
          </a:prstGeom>
        </p:spPr>
        <p:txBody>
          <a:bodyPr wrap="square">
            <a:spAutoFit/>
          </a:bodyPr>
          <a:lstStyle/>
          <a:p>
            <a:r>
              <a:rPr lang="en-US" sz="2400" dirty="0"/>
              <a:t>a </a:t>
            </a:r>
            <a:r>
              <a:rPr lang="en-US" sz="2400" dirty="0">
                <a:solidFill>
                  <a:srgbClr val="FF6600"/>
                </a:solidFill>
              </a:rPr>
              <a:t>single screen </a:t>
            </a:r>
            <a:r>
              <a:rPr lang="en-US" sz="2400" dirty="0"/>
              <a:t>with a user interface</a:t>
            </a:r>
          </a:p>
        </p:txBody>
      </p:sp>
    </p:spTree>
    <p:extLst>
      <p:ext uri="{BB962C8B-B14F-4D97-AF65-F5344CB8AC3E}">
        <p14:creationId xmlns:p14="http://schemas.microsoft.com/office/powerpoint/2010/main" val="29317295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3770"/>
          </a:xfrm>
        </p:spPr>
        <p:txBody>
          <a:bodyPr>
            <a:normAutofit/>
          </a:bodyPr>
          <a:lstStyle/>
          <a:p>
            <a:r>
              <a:rPr lang="en-US" b="1" dirty="0" smtClean="0">
                <a:solidFill>
                  <a:schemeClr val="accent3">
                    <a:lumMod val="75000"/>
                  </a:schemeClr>
                </a:solidFill>
              </a:rPr>
              <a:t>Android App Building Blocks</a:t>
            </a:r>
            <a:endParaRPr lang="en-US" b="1" dirty="0">
              <a:solidFill>
                <a:schemeClr val="accent3">
                  <a:lumMod val="75000"/>
                </a:schemeClr>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42</a:t>
            </a:fld>
            <a:endParaRPr lang="en-US"/>
          </a:p>
        </p:txBody>
      </p:sp>
      <p:sp>
        <p:nvSpPr>
          <p:cNvPr id="7" name="Rectangle 6"/>
          <p:cNvSpPr/>
          <p:nvPr/>
        </p:nvSpPr>
        <p:spPr>
          <a:xfrm>
            <a:off x="1058385" y="6577474"/>
            <a:ext cx="7473022" cy="276999"/>
          </a:xfrm>
          <a:prstGeom prst="rect">
            <a:avLst/>
          </a:prstGeom>
        </p:spPr>
        <p:txBody>
          <a:bodyPr wrap="square">
            <a:spAutoFit/>
          </a:bodyPr>
          <a:lstStyle/>
          <a:p>
            <a:pPr algn="ctr"/>
            <a:r>
              <a:rPr lang="en-US" sz="1200" dirty="0" smtClean="0">
                <a:solidFill>
                  <a:schemeClr val="bg1">
                    <a:lumMod val="65000"/>
                  </a:schemeClr>
                </a:solidFill>
              </a:rPr>
              <a:t>Source: http</a:t>
            </a:r>
            <a:r>
              <a:rPr lang="en-US" sz="1200" dirty="0">
                <a:solidFill>
                  <a:schemeClr val="bg1">
                    <a:lumMod val="65000"/>
                  </a:schemeClr>
                </a:solidFill>
              </a:rPr>
              <a:t>://</a:t>
            </a:r>
            <a:r>
              <a:rPr lang="en-US" sz="1200" dirty="0" err="1">
                <a:solidFill>
                  <a:schemeClr val="bg1">
                    <a:lumMod val="65000"/>
                  </a:schemeClr>
                </a:solidFill>
              </a:rPr>
              <a:t>developer.android.com</a:t>
            </a:r>
            <a:r>
              <a:rPr lang="en-US" sz="1200" dirty="0">
                <a:solidFill>
                  <a:schemeClr val="bg1">
                    <a:lumMod val="65000"/>
                  </a:schemeClr>
                </a:solidFill>
              </a:rPr>
              <a:t>/guide/components/</a:t>
            </a:r>
            <a:r>
              <a:rPr lang="en-US" sz="1200" dirty="0" err="1">
                <a:solidFill>
                  <a:schemeClr val="bg1">
                    <a:lumMod val="65000"/>
                  </a:schemeClr>
                </a:solidFill>
              </a:rPr>
              <a:t>fundamentals.html</a:t>
            </a:r>
            <a:endParaRPr lang="en-US" sz="1200" dirty="0">
              <a:solidFill>
                <a:schemeClr val="bg1">
                  <a:lumMod val="65000"/>
                </a:schemeClr>
              </a:solidFill>
            </a:endParaRPr>
          </a:p>
        </p:txBody>
      </p:sp>
      <p:sp>
        <p:nvSpPr>
          <p:cNvPr id="12" name="Rounded Rectangle 11"/>
          <p:cNvSpPr/>
          <p:nvPr/>
        </p:nvSpPr>
        <p:spPr>
          <a:xfrm>
            <a:off x="839930" y="1450630"/>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smtClean="0">
                <a:solidFill>
                  <a:schemeClr val="accent3">
                    <a:lumMod val="75000"/>
                  </a:schemeClr>
                </a:solidFill>
              </a:rPr>
              <a:t>Activity</a:t>
            </a:r>
            <a:endParaRPr lang="en-US" sz="2400" dirty="0">
              <a:solidFill>
                <a:schemeClr val="accent3">
                  <a:lumMod val="75000"/>
                </a:schemeClr>
              </a:solidFill>
            </a:endParaRPr>
          </a:p>
        </p:txBody>
      </p:sp>
      <p:sp>
        <p:nvSpPr>
          <p:cNvPr id="13" name="Rounded Rectangle 12"/>
          <p:cNvSpPr/>
          <p:nvPr/>
        </p:nvSpPr>
        <p:spPr>
          <a:xfrm>
            <a:off x="839930" y="2783161"/>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smtClean="0">
                <a:solidFill>
                  <a:schemeClr val="accent3">
                    <a:lumMod val="75000"/>
                  </a:schemeClr>
                </a:solidFill>
              </a:rPr>
              <a:t>Service</a:t>
            </a:r>
            <a:endParaRPr lang="en-US" sz="2400" dirty="0">
              <a:solidFill>
                <a:schemeClr val="accent3">
                  <a:lumMod val="75000"/>
                </a:schemeClr>
              </a:solidFill>
            </a:endParaRPr>
          </a:p>
        </p:txBody>
      </p:sp>
      <p:sp>
        <p:nvSpPr>
          <p:cNvPr id="14" name="Rounded Rectangle 13"/>
          <p:cNvSpPr/>
          <p:nvPr/>
        </p:nvSpPr>
        <p:spPr>
          <a:xfrm>
            <a:off x="839930" y="5448223"/>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smtClean="0">
                <a:solidFill>
                  <a:schemeClr val="accent3">
                    <a:lumMod val="75000"/>
                  </a:schemeClr>
                </a:solidFill>
              </a:rPr>
              <a:t>Content Provider</a:t>
            </a:r>
            <a:endParaRPr lang="en-US" sz="2400" dirty="0">
              <a:solidFill>
                <a:schemeClr val="accent3">
                  <a:lumMod val="75000"/>
                </a:schemeClr>
              </a:solidFill>
            </a:endParaRPr>
          </a:p>
        </p:txBody>
      </p:sp>
      <p:sp>
        <p:nvSpPr>
          <p:cNvPr id="15" name="Rounded Rectangle 14"/>
          <p:cNvSpPr/>
          <p:nvPr/>
        </p:nvSpPr>
        <p:spPr>
          <a:xfrm>
            <a:off x="839930" y="4115692"/>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smtClean="0">
                <a:solidFill>
                  <a:schemeClr val="accent3">
                    <a:lumMod val="75000"/>
                  </a:schemeClr>
                </a:solidFill>
              </a:rPr>
              <a:t>Broadcast Receiver</a:t>
            </a:r>
            <a:endParaRPr lang="en-US" sz="2400" dirty="0">
              <a:solidFill>
                <a:schemeClr val="accent3">
                  <a:lumMod val="75000"/>
                </a:schemeClr>
              </a:solidFill>
            </a:endParaRPr>
          </a:p>
        </p:txBody>
      </p:sp>
      <p:sp>
        <p:nvSpPr>
          <p:cNvPr id="26" name="TextBox 25"/>
          <p:cNvSpPr txBox="1"/>
          <p:nvPr/>
        </p:nvSpPr>
        <p:spPr>
          <a:xfrm>
            <a:off x="317520" y="1415250"/>
            <a:ext cx="535648" cy="923330"/>
          </a:xfrm>
          <a:prstGeom prst="rect">
            <a:avLst/>
          </a:prstGeom>
          <a:noFill/>
        </p:spPr>
        <p:txBody>
          <a:bodyPr wrap="none" rtlCol="0">
            <a:spAutoFit/>
          </a:bodyPr>
          <a:lstStyle/>
          <a:p>
            <a:r>
              <a:rPr lang="en-US" sz="5400" b="1" dirty="0" smtClean="0">
                <a:solidFill>
                  <a:schemeClr val="accent3">
                    <a:lumMod val="75000"/>
                  </a:schemeClr>
                </a:solidFill>
              </a:rPr>
              <a:t>1</a:t>
            </a:r>
            <a:endParaRPr lang="en-US" sz="5400" b="1" dirty="0">
              <a:solidFill>
                <a:schemeClr val="accent3">
                  <a:lumMod val="75000"/>
                </a:schemeClr>
              </a:solidFill>
            </a:endParaRPr>
          </a:p>
        </p:txBody>
      </p:sp>
      <p:sp>
        <p:nvSpPr>
          <p:cNvPr id="27" name="TextBox 26"/>
          <p:cNvSpPr txBox="1"/>
          <p:nvPr/>
        </p:nvSpPr>
        <p:spPr>
          <a:xfrm>
            <a:off x="304282" y="2783161"/>
            <a:ext cx="535648" cy="923330"/>
          </a:xfrm>
          <a:prstGeom prst="rect">
            <a:avLst/>
          </a:prstGeom>
          <a:noFill/>
        </p:spPr>
        <p:txBody>
          <a:bodyPr wrap="none" rtlCol="0">
            <a:spAutoFit/>
          </a:bodyPr>
          <a:lstStyle/>
          <a:p>
            <a:r>
              <a:rPr lang="en-US" sz="5400" b="1" dirty="0">
                <a:solidFill>
                  <a:schemeClr val="accent3">
                    <a:lumMod val="75000"/>
                  </a:schemeClr>
                </a:solidFill>
              </a:rPr>
              <a:t>2</a:t>
            </a:r>
          </a:p>
        </p:txBody>
      </p:sp>
      <p:sp>
        <p:nvSpPr>
          <p:cNvPr id="28" name="TextBox 27"/>
          <p:cNvSpPr txBox="1"/>
          <p:nvPr/>
        </p:nvSpPr>
        <p:spPr>
          <a:xfrm>
            <a:off x="293098" y="4058246"/>
            <a:ext cx="535648" cy="923330"/>
          </a:xfrm>
          <a:prstGeom prst="rect">
            <a:avLst/>
          </a:prstGeom>
          <a:noFill/>
        </p:spPr>
        <p:txBody>
          <a:bodyPr wrap="none" rtlCol="0">
            <a:spAutoFit/>
          </a:bodyPr>
          <a:lstStyle/>
          <a:p>
            <a:r>
              <a:rPr lang="en-US" sz="5400" b="1" dirty="0" smtClean="0">
                <a:solidFill>
                  <a:schemeClr val="accent3">
                    <a:lumMod val="75000"/>
                  </a:schemeClr>
                </a:solidFill>
              </a:rPr>
              <a:t>3</a:t>
            </a:r>
            <a:endParaRPr lang="en-US" sz="5400" b="1" dirty="0">
              <a:solidFill>
                <a:schemeClr val="accent3">
                  <a:lumMod val="75000"/>
                </a:schemeClr>
              </a:solidFill>
            </a:endParaRPr>
          </a:p>
        </p:txBody>
      </p:sp>
      <p:sp>
        <p:nvSpPr>
          <p:cNvPr id="29" name="TextBox 28"/>
          <p:cNvSpPr txBox="1"/>
          <p:nvPr/>
        </p:nvSpPr>
        <p:spPr>
          <a:xfrm>
            <a:off x="323976" y="5407170"/>
            <a:ext cx="535648" cy="923330"/>
          </a:xfrm>
          <a:prstGeom prst="rect">
            <a:avLst/>
          </a:prstGeom>
          <a:noFill/>
        </p:spPr>
        <p:txBody>
          <a:bodyPr wrap="none" rtlCol="0">
            <a:spAutoFit/>
          </a:bodyPr>
          <a:lstStyle/>
          <a:p>
            <a:r>
              <a:rPr lang="en-US" sz="5400" b="1" dirty="0" smtClean="0">
                <a:solidFill>
                  <a:schemeClr val="accent3">
                    <a:lumMod val="75000"/>
                  </a:schemeClr>
                </a:solidFill>
              </a:rPr>
              <a:t>4</a:t>
            </a:r>
            <a:endParaRPr lang="en-US" sz="5400" b="1" dirty="0">
              <a:solidFill>
                <a:schemeClr val="accent3">
                  <a:lumMod val="75000"/>
                </a:schemeClr>
              </a:solidFill>
            </a:endParaRPr>
          </a:p>
        </p:txBody>
      </p:sp>
      <p:sp>
        <p:nvSpPr>
          <p:cNvPr id="8" name="Rectangle 7"/>
          <p:cNvSpPr/>
          <p:nvPr/>
        </p:nvSpPr>
        <p:spPr>
          <a:xfrm>
            <a:off x="3570268" y="2783161"/>
            <a:ext cx="5337800" cy="1200328"/>
          </a:xfrm>
          <a:prstGeom prst="rect">
            <a:avLst/>
          </a:prstGeom>
        </p:spPr>
        <p:txBody>
          <a:bodyPr wrap="square">
            <a:spAutoFit/>
          </a:bodyPr>
          <a:lstStyle/>
          <a:p>
            <a:r>
              <a:rPr lang="en-US" sz="2400" dirty="0" smtClean="0"/>
              <a:t>runs </a:t>
            </a:r>
            <a:r>
              <a:rPr lang="en-US" sz="2400" dirty="0"/>
              <a:t>in the </a:t>
            </a:r>
            <a:r>
              <a:rPr lang="en-US" sz="2400" dirty="0">
                <a:solidFill>
                  <a:srgbClr val="FF6600"/>
                </a:solidFill>
              </a:rPr>
              <a:t>background</a:t>
            </a:r>
            <a:r>
              <a:rPr lang="en-US" sz="2400" dirty="0"/>
              <a:t> to perform long-running operations or to perform work for remote processes</a:t>
            </a:r>
          </a:p>
        </p:txBody>
      </p:sp>
    </p:spTree>
    <p:extLst>
      <p:ext uri="{BB962C8B-B14F-4D97-AF65-F5344CB8AC3E}">
        <p14:creationId xmlns:p14="http://schemas.microsoft.com/office/powerpoint/2010/main" val="25197581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3770"/>
          </a:xfrm>
        </p:spPr>
        <p:txBody>
          <a:bodyPr>
            <a:normAutofit/>
          </a:bodyPr>
          <a:lstStyle/>
          <a:p>
            <a:r>
              <a:rPr lang="en-US" b="1" dirty="0" smtClean="0">
                <a:solidFill>
                  <a:schemeClr val="accent3">
                    <a:lumMod val="75000"/>
                  </a:schemeClr>
                </a:solidFill>
              </a:rPr>
              <a:t>Android App Building Blocks</a:t>
            </a:r>
            <a:endParaRPr lang="en-US" b="1" dirty="0">
              <a:solidFill>
                <a:schemeClr val="accent3">
                  <a:lumMod val="75000"/>
                </a:schemeClr>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43</a:t>
            </a:fld>
            <a:endParaRPr lang="en-US"/>
          </a:p>
        </p:txBody>
      </p:sp>
      <p:sp>
        <p:nvSpPr>
          <p:cNvPr id="7" name="Rectangle 6"/>
          <p:cNvSpPr/>
          <p:nvPr/>
        </p:nvSpPr>
        <p:spPr>
          <a:xfrm>
            <a:off x="1058385" y="6577474"/>
            <a:ext cx="7473022" cy="276999"/>
          </a:xfrm>
          <a:prstGeom prst="rect">
            <a:avLst/>
          </a:prstGeom>
        </p:spPr>
        <p:txBody>
          <a:bodyPr wrap="square">
            <a:spAutoFit/>
          </a:bodyPr>
          <a:lstStyle/>
          <a:p>
            <a:pPr algn="ctr"/>
            <a:r>
              <a:rPr lang="en-US" sz="1200" dirty="0" smtClean="0">
                <a:solidFill>
                  <a:schemeClr val="bg1">
                    <a:lumMod val="65000"/>
                  </a:schemeClr>
                </a:solidFill>
              </a:rPr>
              <a:t>Source: http</a:t>
            </a:r>
            <a:r>
              <a:rPr lang="en-US" sz="1200" dirty="0">
                <a:solidFill>
                  <a:schemeClr val="bg1">
                    <a:lumMod val="65000"/>
                  </a:schemeClr>
                </a:solidFill>
              </a:rPr>
              <a:t>://</a:t>
            </a:r>
            <a:r>
              <a:rPr lang="en-US" sz="1200" dirty="0" err="1">
                <a:solidFill>
                  <a:schemeClr val="bg1">
                    <a:lumMod val="65000"/>
                  </a:schemeClr>
                </a:solidFill>
              </a:rPr>
              <a:t>developer.android.com</a:t>
            </a:r>
            <a:r>
              <a:rPr lang="en-US" sz="1200" dirty="0">
                <a:solidFill>
                  <a:schemeClr val="bg1">
                    <a:lumMod val="65000"/>
                  </a:schemeClr>
                </a:solidFill>
              </a:rPr>
              <a:t>/guide/components/</a:t>
            </a:r>
            <a:r>
              <a:rPr lang="en-US" sz="1200" dirty="0" err="1">
                <a:solidFill>
                  <a:schemeClr val="bg1">
                    <a:lumMod val="65000"/>
                  </a:schemeClr>
                </a:solidFill>
              </a:rPr>
              <a:t>fundamentals.html</a:t>
            </a:r>
            <a:endParaRPr lang="en-US" sz="1200" dirty="0">
              <a:solidFill>
                <a:schemeClr val="bg1">
                  <a:lumMod val="65000"/>
                </a:schemeClr>
              </a:solidFill>
            </a:endParaRPr>
          </a:p>
        </p:txBody>
      </p:sp>
      <p:sp>
        <p:nvSpPr>
          <p:cNvPr id="12" name="Rounded Rectangle 11"/>
          <p:cNvSpPr/>
          <p:nvPr/>
        </p:nvSpPr>
        <p:spPr>
          <a:xfrm>
            <a:off x="839930" y="1450630"/>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smtClean="0">
                <a:solidFill>
                  <a:schemeClr val="accent3">
                    <a:lumMod val="75000"/>
                  </a:schemeClr>
                </a:solidFill>
              </a:rPr>
              <a:t>Activity</a:t>
            </a:r>
            <a:endParaRPr lang="en-US" sz="2400" dirty="0">
              <a:solidFill>
                <a:schemeClr val="accent3">
                  <a:lumMod val="75000"/>
                </a:schemeClr>
              </a:solidFill>
            </a:endParaRPr>
          </a:p>
        </p:txBody>
      </p:sp>
      <p:sp>
        <p:nvSpPr>
          <p:cNvPr id="13" name="Rounded Rectangle 12"/>
          <p:cNvSpPr/>
          <p:nvPr/>
        </p:nvSpPr>
        <p:spPr>
          <a:xfrm>
            <a:off x="839930" y="2783161"/>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smtClean="0">
                <a:solidFill>
                  <a:schemeClr val="accent3">
                    <a:lumMod val="75000"/>
                  </a:schemeClr>
                </a:solidFill>
              </a:rPr>
              <a:t>Service</a:t>
            </a:r>
            <a:endParaRPr lang="en-US" sz="2400" dirty="0">
              <a:solidFill>
                <a:schemeClr val="accent3">
                  <a:lumMod val="75000"/>
                </a:schemeClr>
              </a:solidFill>
            </a:endParaRPr>
          </a:p>
        </p:txBody>
      </p:sp>
      <p:sp>
        <p:nvSpPr>
          <p:cNvPr id="14" name="Rounded Rectangle 13"/>
          <p:cNvSpPr/>
          <p:nvPr/>
        </p:nvSpPr>
        <p:spPr>
          <a:xfrm>
            <a:off x="839930" y="5448223"/>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smtClean="0">
                <a:solidFill>
                  <a:schemeClr val="accent3">
                    <a:lumMod val="75000"/>
                  </a:schemeClr>
                </a:solidFill>
              </a:rPr>
              <a:t>Content Provider</a:t>
            </a:r>
            <a:endParaRPr lang="en-US" sz="2400" dirty="0">
              <a:solidFill>
                <a:schemeClr val="accent3">
                  <a:lumMod val="75000"/>
                </a:schemeClr>
              </a:solidFill>
            </a:endParaRPr>
          </a:p>
        </p:txBody>
      </p:sp>
      <p:sp>
        <p:nvSpPr>
          <p:cNvPr id="15" name="Rounded Rectangle 14"/>
          <p:cNvSpPr/>
          <p:nvPr/>
        </p:nvSpPr>
        <p:spPr>
          <a:xfrm>
            <a:off x="839930" y="4115692"/>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smtClean="0">
                <a:solidFill>
                  <a:schemeClr val="accent3">
                    <a:lumMod val="75000"/>
                  </a:schemeClr>
                </a:solidFill>
              </a:rPr>
              <a:t>Broadcast Receiver</a:t>
            </a:r>
            <a:endParaRPr lang="en-US" sz="2400" dirty="0">
              <a:solidFill>
                <a:schemeClr val="accent3">
                  <a:lumMod val="75000"/>
                </a:schemeClr>
              </a:solidFill>
            </a:endParaRPr>
          </a:p>
        </p:txBody>
      </p:sp>
      <p:sp>
        <p:nvSpPr>
          <p:cNvPr id="26" name="TextBox 25"/>
          <p:cNvSpPr txBox="1"/>
          <p:nvPr/>
        </p:nvSpPr>
        <p:spPr>
          <a:xfrm>
            <a:off x="317520" y="1415250"/>
            <a:ext cx="535648" cy="923330"/>
          </a:xfrm>
          <a:prstGeom prst="rect">
            <a:avLst/>
          </a:prstGeom>
          <a:noFill/>
        </p:spPr>
        <p:txBody>
          <a:bodyPr wrap="none" rtlCol="0">
            <a:spAutoFit/>
          </a:bodyPr>
          <a:lstStyle/>
          <a:p>
            <a:r>
              <a:rPr lang="en-US" sz="5400" b="1" dirty="0" smtClean="0">
                <a:solidFill>
                  <a:schemeClr val="accent3">
                    <a:lumMod val="75000"/>
                  </a:schemeClr>
                </a:solidFill>
              </a:rPr>
              <a:t>1</a:t>
            </a:r>
            <a:endParaRPr lang="en-US" sz="5400" b="1" dirty="0">
              <a:solidFill>
                <a:schemeClr val="accent3">
                  <a:lumMod val="75000"/>
                </a:schemeClr>
              </a:solidFill>
            </a:endParaRPr>
          </a:p>
        </p:txBody>
      </p:sp>
      <p:sp>
        <p:nvSpPr>
          <p:cNvPr id="27" name="TextBox 26"/>
          <p:cNvSpPr txBox="1"/>
          <p:nvPr/>
        </p:nvSpPr>
        <p:spPr>
          <a:xfrm>
            <a:off x="304282" y="2783161"/>
            <a:ext cx="535648" cy="923330"/>
          </a:xfrm>
          <a:prstGeom prst="rect">
            <a:avLst/>
          </a:prstGeom>
          <a:noFill/>
        </p:spPr>
        <p:txBody>
          <a:bodyPr wrap="none" rtlCol="0">
            <a:spAutoFit/>
          </a:bodyPr>
          <a:lstStyle/>
          <a:p>
            <a:r>
              <a:rPr lang="en-US" sz="5400" b="1" dirty="0">
                <a:solidFill>
                  <a:schemeClr val="accent3">
                    <a:lumMod val="75000"/>
                  </a:schemeClr>
                </a:solidFill>
              </a:rPr>
              <a:t>2</a:t>
            </a:r>
          </a:p>
        </p:txBody>
      </p:sp>
      <p:sp>
        <p:nvSpPr>
          <p:cNvPr id="28" name="TextBox 27"/>
          <p:cNvSpPr txBox="1"/>
          <p:nvPr/>
        </p:nvSpPr>
        <p:spPr>
          <a:xfrm>
            <a:off x="293098" y="4058246"/>
            <a:ext cx="535648" cy="923330"/>
          </a:xfrm>
          <a:prstGeom prst="rect">
            <a:avLst/>
          </a:prstGeom>
          <a:noFill/>
        </p:spPr>
        <p:txBody>
          <a:bodyPr wrap="none" rtlCol="0">
            <a:spAutoFit/>
          </a:bodyPr>
          <a:lstStyle/>
          <a:p>
            <a:r>
              <a:rPr lang="en-US" sz="5400" b="1" dirty="0" smtClean="0">
                <a:solidFill>
                  <a:schemeClr val="accent3">
                    <a:lumMod val="75000"/>
                  </a:schemeClr>
                </a:solidFill>
              </a:rPr>
              <a:t>3</a:t>
            </a:r>
            <a:endParaRPr lang="en-US" sz="5400" b="1" dirty="0">
              <a:solidFill>
                <a:schemeClr val="accent3">
                  <a:lumMod val="75000"/>
                </a:schemeClr>
              </a:solidFill>
            </a:endParaRPr>
          </a:p>
        </p:txBody>
      </p:sp>
      <p:sp>
        <p:nvSpPr>
          <p:cNvPr id="29" name="TextBox 28"/>
          <p:cNvSpPr txBox="1"/>
          <p:nvPr/>
        </p:nvSpPr>
        <p:spPr>
          <a:xfrm>
            <a:off x="323976" y="5407170"/>
            <a:ext cx="535648" cy="923330"/>
          </a:xfrm>
          <a:prstGeom prst="rect">
            <a:avLst/>
          </a:prstGeom>
          <a:noFill/>
        </p:spPr>
        <p:txBody>
          <a:bodyPr wrap="none" rtlCol="0">
            <a:spAutoFit/>
          </a:bodyPr>
          <a:lstStyle/>
          <a:p>
            <a:r>
              <a:rPr lang="en-US" sz="5400" b="1" dirty="0" smtClean="0">
                <a:solidFill>
                  <a:schemeClr val="accent3">
                    <a:lumMod val="75000"/>
                  </a:schemeClr>
                </a:solidFill>
              </a:rPr>
              <a:t>4</a:t>
            </a:r>
            <a:endParaRPr lang="en-US" sz="5400" b="1" dirty="0">
              <a:solidFill>
                <a:schemeClr val="accent3">
                  <a:lumMod val="75000"/>
                </a:schemeClr>
              </a:solidFill>
            </a:endParaRPr>
          </a:p>
        </p:txBody>
      </p:sp>
      <p:sp>
        <p:nvSpPr>
          <p:cNvPr id="9" name="Rectangle 8"/>
          <p:cNvSpPr/>
          <p:nvPr/>
        </p:nvSpPr>
        <p:spPr>
          <a:xfrm>
            <a:off x="3570268" y="4115692"/>
            <a:ext cx="5116532" cy="830997"/>
          </a:xfrm>
          <a:prstGeom prst="rect">
            <a:avLst/>
          </a:prstGeom>
        </p:spPr>
        <p:txBody>
          <a:bodyPr wrap="square">
            <a:spAutoFit/>
          </a:bodyPr>
          <a:lstStyle/>
          <a:p>
            <a:r>
              <a:rPr lang="en-US" sz="2400" dirty="0"/>
              <a:t>responds to system-wide broadcast </a:t>
            </a:r>
            <a:r>
              <a:rPr lang="en-US" sz="2400" dirty="0">
                <a:solidFill>
                  <a:srgbClr val="FF6600"/>
                </a:solidFill>
              </a:rPr>
              <a:t>announcements</a:t>
            </a:r>
          </a:p>
        </p:txBody>
      </p:sp>
    </p:spTree>
    <p:extLst>
      <p:ext uri="{BB962C8B-B14F-4D97-AF65-F5344CB8AC3E}">
        <p14:creationId xmlns:p14="http://schemas.microsoft.com/office/powerpoint/2010/main" val="30894537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3770"/>
          </a:xfrm>
        </p:spPr>
        <p:txBody>
          <a:bodyPr>
            <a:normAutofit/>
          </a:bodyPr>
          <a:lstStyle/>
          <a:p>
            <a:r>
              <a:rPr lang="en-US" b="1" dirty="0" smtClean="0">
                <a:solidFill>
                  <a:schemeClr val="accent3">
                    <a:lumMod val="75000"/>
                  </a:schemeClr>
                </a:solidFill>
              </a:rPr>
              <a:t>Android App Building Blocks</a:t>
            </a:r>
            <a:endParaRPr lang="en-US" b="1" dirty="0">
              <a:solidFill>
                <a:schemeClr val="accent3">
                  <a:lumMod val="75000"/>
                </a:schemeClr>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44</a:t>
            </a:fld>
            <a:endParaRPr lang="en-US"/>
          </a:p>
        </p:txBody>
      </p:sp>
      <p:sp>
        <p:nvSpPr>
          <p:cNvPr id="7" name="Rectangle 6"/>
          <p:cNvSpPr/>
          <p:nvPr/>
        </p:nvSpPr>
        <p:spPr>
          <a:xfrm>
            <a:off x="1058385" y="6577474"/>
            <a:ext cx="7473022" cy="276999"/>
          </a:xfrm>
          <a:prstGeom prst="rect">
            <a:avLst/>
          </a:prstGeom>
        </p:spPr>
        <p:txBody>
          <a:bodyPr wrap="square">
            <a:spAutoFit/>
          </a:bodyPr>
          <a:lstStyle/>
          <a:p>
            <a:pPr algn="ctr"/>
            <a:r>
              <a:rPr lang="en-US" sz="1200" dirty="0" smtClean="0">
                <a:solidFill>
                  <a:schemeClr val="bg1">
                    <a:lumMod val="65000"/>
                  </a:schemeClr>
                </a:solidFill>
              </a:rPr>
              <a:t>Source: http</a:t>
            </a:r>
            <a:r>
              <a:rPr lang="en-US" sz="1200" dirty="0">
                <a:solidFill>
                  <a:schemeClr val="bg1">
                    <a:lumMod val="65000"/>
                  </a:schemeClr>
                </a:solidFill>
              </a:rPr>
              <a:t>://</a:t>
            </a:r>
            <a:r>
              <a:rPr lang="en-US" sz="1200" dirty="0" err="1">
                <a:solidFill>
                  <a:schemeClr val="bg1">
                    <a:lumMod val="65000"/>
                  </a:schemeClr>
                </a:solidFill>
              </a:rPr>
              <a:t>developer.android.com</a:t>
            </a:r>
            <a:r>
              <a:rPr lang="en-US" sz="1200" dirty="0">
                <a:solidFill>
                  <a:schemeClr val="bg1">
                    <a:lumMod val="65000"/>
                  </a:schemeClr>
                </a:solidFill>
              </a:rPr>
              <a:t>/guide/components/</a:t>
            </a:r>
            <a:r>
              <a:rPr lang="en-US" sz="1200" dirty="0" err="1">
                <a:solidFill>
                  <a:schemeClr val="bg1">
                    <a:lumMod val="65000"/>
                  </a:schemeClr>
                </a:solidFill>
              </a:rPr>
              <a:t>fundamentals.html</a:t>
            </a:r>
            <a:endParaRPr lang="en-US" sz="1200" dirty="0">
              <a:solidFill>
                <a:schemeClr val="bg1">
                  <a:lumMod val="65000"/>
                </a:schemeClr>
              </a:solidFill>
            </a:endParaRPr>
          </a:p>
        </p:txBody>
      </p:sp>
      <p:sp>
        <p:nvSpPr>
          <p:cNvPr id="12" name="Rounded Rectangle 11"/>
          <p:cNvSpPr/>
          <p:nvPr/>
        </p:nvSpPr>
        <p:spPr>
          <a:xfrm>
            <a:off x="839930" y="1450630"/>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smtClean="0">
                <a:solidFill>
                  <a:schemeClr val="accent3">
                    <a:lumMod val="75000"/>
                  </a:schemeClr>
                </a:solidFill>
              </a:rPr>
              <a:t>Activity</a:t>
            </a:r>
            <a:endParaRPr lang="en-US" sz="2400" dirty="0">
              <a:solidFill>
                <a:schemeClr val="accent3">
                  <a:lumMod val="75000"/>
                </a:schemeClr>
              </a:solidFill>
            </a:endParaRPr>
          </a:p>
        </p:txBody>
      </p:sp>
      <p:sp>
        <p:nvSpPr>
          <p:cNvPr id="13" name="Rounded Rectangle 12"/>
          <p:cNvSpPr/>
          <p:nvPr/>
        </p:nvSpPr>
        <p:spPr>
          <a:xfrm>
            <a:off x="839930" y="2783161"/>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smtClean="0">
                <a:solidFill>
                  <a:schemeClr val="accent3">
                    <a:lumMod val="75000"/>
                  </a:schemeClr>
                </a:solidFill>
              </a:rPr>
              <a:t>Service</a:t>
            </a:r>
            <a:endParaRPr lang="en-US" sz="2400" dirty="0">
              <a:solidFill>
                <a:schemeClr val="accent3">
                  <a:lumMod val="75000"/>
                </a:schemeClr>
              </a:solidFill>
            </a:endParaRPr>
          </a:p>
        </p:txBody>
      </p:sp>
      <p:sp>
        <p:nvSpPr>
          <p:cNvPr id="14" name="Rounded Rectangle 13"/>
          <p:cNvSpPr/>
          <p:nvPr/>
        </p:nvSpPr>
        <p:spPr>
          <a:xfrm>
            <a:off x="839930" y="5448223"/>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smtClean="0">
                <a:solidFill>
                  <a:schemeClr val="accent3">
                    <a:lumMod val="75000"/>
                  </a:schemeClr>
                </a:solidFill>
              </a:rPr>
              <a:t>Content Provider</a:t>
            </a:r>
            <a:endParaRPr lang="en-US" sz="2400" dirty="0">
              <a:solidFill>
                <a:schemeClr val="accent3">
                  <a:lumMod val="75000"/>
                </a:schemeClr>
              </a:solidFill>
            </a:endParaRPr>
          </a:p>
        </p:txBody>
      </p:sp>
      <p:sp>
        <p:nvSpPr>
          <p:cNvPr id="15" name="Rounded Rectangle 14"/>
          <p:cNvSpPr/>
          <p:nvPr/>
        </p:nvSpPr>
        <p:spPr>
          <a:xfrm>
            <a:off x="839930" y="4115692"/>
            <a:ext cx="2458449" cy="1023405"/>
          </a:xfrm>
          <a:prstGeom prst="round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3200" b="1" dirty="0" smtClean="0">
                <a:solidFill>
                  <a:schemeClr val="accent3">
                    <a:lumMod val="75000"/>
                  </a:schemeClr>
                </a:solidFill>
              </a:rPr>
              <a:t>Broadcast Receiver</a:t>
            </a:r>
            <a:endParaRPr lang="en-US" sz="2400" dirty="0">
              <a:solidFill>
                <a:schemeClr val="accent3">
                  <a:lumMod val="75000"/>
                </a:schemeClr>
              </a:solidFill>
            </a:endParaRPr>
          </a:p>
        </p:txBody>
      </p:sp>
      <p:sp>
        <p:nvSpPr>
          <p:cNvPr id="26" name="TextBox 25"/>
          <p:cNvSpPr txBox="1"/>
          <p:nvPr/>
        </p:nvSpPr>
        <p:spPr>
          <a:xfrm>
            <a:off x="317520" y="1415250"/>
            <a:ext cx="535648" cy="923330"/>
          </a:xfrm>
          <a:prstGeom prst="rect">
            <a:avLst/>
          </a:prstGeom>
          <a:noFill/>
        </p:spPr>
        <p:txBody>
          <a:bodyPr wrap="none" rtlCol="0">
            <a:spAutoFit/>
          </a:bodyPr>
          <a:lstStyle/>
          <a:p>
            <a:r>
              <a:rPr lang="en-US" sz="5400" b="1" dirty="0" smtClean="0">
                <a:solidFill>
                  <a:schemeClr val="accent3">
                    <a:lumMod val="75000"/>
                  </a:schemeClr>
                </a:solidFill>
              </a:rPr>
              <a:t>1</a:t>
            </a:r>
            <a:endParaRPr lang="en-US" sz="5400" b="1" dirty="0">
              <a:solidFill>
                <a:schemeClr val="accent3">
                  <a:lumMod val="75000"/>
                </a:schemeClr>
              </a:solidFill>
            </a:endParaRPr>
          </a:p>
        </p:txBody>
      </p:sp>
      <p:sp>
        <p:nvSpPr>
          <p:cNvPr id="27" name="TextBox 26"/>
          <p:cNvSpPr txBox="1"/>
          <p:nvPr/>
        </p:nvSpPr>
        <p:spPr>
          <a:xfrm>
            <a:off x="304282" y="2783161"/>
            <a:ext cx="535648" cy="923330"/>
          </a:xfrm>
          <a:prstGeom prst="rect">
            <a:avLst/>
          </a:prstGeom>
          <a:noFill/>
        </p:spPr>
        <p:txBody>
          <a:bodyPr wrap="none" rtlCol="0">
            <a:spAutoFit/>
          </a:bodyPr>
          <a:lstStyle/>
          <a:p>
            <a:r>
              <a:rPr lang="en-US" sz="5400" b="1" dirty="0">
                <a:solidFill>
                  <a:schemeClr val="accent3">
                    <a:lumMod val="75000"/>
                  </a:schemeClr>
                </a:solidFill>
              </a:rPr>
              <a:t>2</a:t>
            </a:r>
          </a:p>
        </p:txBody>
      </p:sp>
      <p:sp>
        <p:nvSpPr>
          <p:cNvPr id="28" name="TextBox 27"/>
          <p:cNvSpPr txBox="1"/>
          <p:nvPr/>
        </p:nvSpPr>
        <p:spPr>
          <a:xfrm>
            <a:off x="293098" y="4058246"/>
            <a:ext cx="535648" cy="923330"/>
          </a:xfrm>
          <a:prstGeom prst="rect">
            <a:avLst/>
          </a:prstGeom>
          <a:noFill/>
        </p:spPr>
        <p:txBody>
          <a:bodyPr wrap="none" rtlCol="0">
            <a:spAutoFit/>
          </a:bodyPr>
          <a:lstStyle/>
          <a:p>
            <a:r>
              <a:rPr lang="en-US" sz="5400" b="1" dirty="0" smtClean="0">
                <a:solidFill>
                  <a:schemeClr val="accent3">
                    <a:lumMod val="75000"/>
                  </a:schemeClr>
                </a:solidFill>
              </a:rPr>
              <a:t>3</a:t>
            </a:r>
            <a:endParaRPr lang="en-US" sz="5400" b="1" dirty="0">
              <a:solidFill>
                <a:schemeClr val="accent3">
                  <a:lumMod val="75000"/>
                </a:schemeClr>
              </a:solidFill>
            </a:endParaRPr>
          </a:p>
        </p:txBody>
      </p:sp>
      <p:sp>
        <p:nvSpPr>
          <p:cNvPr id="29" name="TextBox 28"/>
          <p:cNvSpPr txBox="1"/>
          <p:nvPr/>
        </p:nvSpPr>
        <p:spPr>
          <a:xfrm>
            <a:off x="323976" y="5407170"/>
            <a:ext cx="535648" cy="923330"/>
          </a:xfrm>
          <a:prstGeom prst="rect">
            <a:avLst/>
          </a:prstGeom>
          <a:noFill/>
        </p:spPr>
        <p:txBody>
          <a:bodyPr wrap="none" rtlCol="0">
            <a:spAutoFit/>
          </a:bodyPr>
          <a:lstStyle/>
          <a:p>
            <a:r>
              <a:rPr lang="en-US" sz="5400" b="1" dirty="0" smtClean="0">
                <a:solidFill>
                  <a:schemeClr val="accent3">
                    <a:lumMod val="75000"/>
                  </a:schemeClr>
                </a:solidFill>
              </a:rPr>
              <a:t>4</a:t>
            </a:r>
            <a:endParaRPr lang="en-US" sz="5400" b="1" dirty="0">
              <a:solidFill>
                <a:schemeClr val="accent3">
                  <a:lumMod val="75000"/>
                </a:schemeClr>
              </a:solidFill>
            </a:endParaRPr>
          </a:p>
        </p:txBody>
      </p:sp>
      <p:sp>
        <p:nvSpPr>
          <p:cNvPr id="10" name="Rectangle 9"/>
          <p:cNvSpPr/>
          <p:nvPr/>
        </p:nvSpPr>
        <p:spPr>
          <a:xfrm>
            <a:off x="3562974" y="5448223"/>
            <a:ext cx="5123826" cy="830997"/>
          </a:xfrm>
          <a:prstGeom prst="rect">
            <a:avLst/>
          </a:prstGeom>
        </p:spPr>
        <p:txBody>
          <a:bodyPr wrap="square">
            <a:spAutoFit/>
          </a:bodyPr>
          <a:lstStyle/>
          <a:p>
            <a:r>
              <a:rPr lang="en-US" sz="2400" dirty="0"/>
              <a:t>manages a shared set of application data</a:t>
            </a:r>
          </a:p>
        </p:txBody>
      </p:sp>
    </p:spTree>
    <p:extLst>
      <p:ext uri="{BB962C8B-B14F-4D97-AF65-F5344CB8AC3E}">
        <p14:creationId xmlns:p14="http://schemas.microsoft.com/office/powerpoint/2010/main" val="40863294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4F81BD"/>
                </a:solidFill>
              </a:rPr>
              <a:t>Developing Android Apps</a:t>
            </a:r>
            <a:endParaRPr lang="en-US" b="1" dirty="0">
              <a:solidFill>
                <a:srgbClr val="4F81BD"/>
              </a:solidFill>
            </a:endParaRPr>
          </a:p>
        </p:txBody>
      </p:sp>
      <p:sp>
        <p:nvSpPr>
          <p:cNvPr id="3" name="Content Placeholder 2"/>
          <p:cNvSpPr>
            <a:spLocks noGrp="1"/>
          </p:cNvSpPr>
          <p:nvPr>
            <p:ph idx="1"/>
          </p:nvPr>
        </p:nvSpPr>
        <p:spPr/>
        <p:txBody>
          <a:bodyPr/>
          <a:lstStyle/>
          <a:p>
            <a:pPr marL="514350" indent="-514350">
              <a:buFont typeface="+mj-lt"/>
              <a:buAutoNum type="arabicPeriod"/>
            </a:pPr>
            <a:r>
              <a:rPr lang="en-US" b="1" dirty="0">
                <a:solidFill>
                  <a:srgbClr val="FF0000"/>
                </a:solidFill>
              </a:rPr>
              <a:t>Screen Layout Design</a:t>
            </a:r>
            <a:r>
              <a:rPr lang="en-US" b="1" dirty="0"/>
              <a:t>: </a:t>
            </a:r>
            <a:r>
              <a:rPr lang="en-US" b="1" dirty="0" smtClean="0"/>
              <a:t>Views </a:t>
            </a:r>
            <a:r>
              <a:rPr lang="en-US" b="1" dirty="0"/>
              <a:t>and </a:t>
            </a:r>
            <a:r>
              <a:rPr lang="en-US" b="1" dirty="0" smtClean="0"/>
              <a:t>Layouts</a:t>
            </a:r>
          </a:p>
          <a:p>
            <a:pPr lvl="1"/>
            <a:r>
              <a:rPr lang="en-US" dirty="0" smtClean="0"/>
              <a:t>Graphical Layout</a:t>
            </a:r>
          </a:p>
          <a:p>
            <a:pPr lvl="1"/>
            <a:r>
              <a:rPr lang="en-US" dirty="0" err="1"/>
              <a:t>activity_main.xml</a:t>
            </a:r>
            <a:endParaRPr lang="en-US" b="1" dirty="0" smtClean="0"/>
          </a:p>
          <a:p>
            <a:pPr marL="514350" indent="-514350">
              <a:buFont typeface="+mj-lt"/>
              <a:buAutoNum type="arabicPeriod"/>
            </a:pPr>
            <a:r>
              <a:rPr lang="en-US" b="1" dirty="0" smtClean="0">
                <a:solidFill>
                  <a:srgbClr val="FF0000"/>
                </a:solidFill>
              </a:rPr>
              <a:t>App Components (Activity) Programming </a:t>
            </a:r>
          </a:p>
          <a:p>
            <a:pPr lvl="1"/>
            <a:r>
              <a:rPr lang="en-US" dirty="0" err="1"/>
              <a:t>MainActivity.java</a:t>
            </a:r>
            <a:endParaRPr lang="en-US" dirty="0"/>
          </a:p>
        </p:txBody>
      </p:sp>
      <p:sp>
        <p:nvSpPr>
          <p:cNvPr id="4" name="Slide Number Placeholder 3"/>
          <p:cNvSpPr>
            <a:spLocks noGrp="1"/>
          </p:cNvSpPr>
          <p:nvPr>
            <p:ph type="sldNum" sz="quarter" idx="12"/>
          </p:nvPr>
        </p:nvSpPr>
        <p:spPr/>
        <p:txBody>
          <a:bodyPr/>
          <a:lstStyle/>
          <a:p>
            <a:fld id="{5424488C-161F-514B-8FF5-CF5173A03E8D}" type="slidenum">
              <a:rPr lang="en-US" smtClean="0"/>
              <a:t>45</a:t>
            </a:fld>
            <a:endParaRPr lang="en-US"/>
          </a:p>
        </p:txBody>
      </p:sp>
    </p:spTree>
    <p:extLst>
      <p:ext uri="{BB962C8B-B14F-4D97-AF65-F5344CB8AC3E}">
        <p14:creationId xmlns:p14="http://schemas.microsoft.com/office/powerpoint/2010/main" val="3532679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4F81BD"/>
                </a:solidFill>
              </a:rPr>
              <a:t>Building a Simple User </a:t>
            </a:r>
            <a:r>
              <a:rPr lang="en-US" b="1" dirty="0" smtClean="0">
                <a:solidFill>
                  <a:srgbClr val="4F81BD"/>
                </a:solidFill>
              </a:rPr>
              <a:t>Interface</a:t>
            </a:r>
            <a:endParaRPr lang="en-US" b="1" dirty="0">
              <a:solidFill>
                <a:srgbClr val="4F81BD"/>
              </a:solidFill>
            </a:endParaRPr>
          </a:p>
        </p:txBody>
      </p:sp>
      <p:sp>
        <p:nvSpPr>
          <p:cNvPr id="3" name="Content Placeholder 2"/>
          <p:cNvSpPr>
            <a:spLocks noGrp="1"/>
          </p:cNvSpPr>
          <p:nvPr>
            <p:ph idx="1"/>
          </p:nvPr>
        </p:nvSpPr>
        <p:spPr/>
        <p:txBody>
          <a:bodyPr/>
          <a:lstStyle/>
          <a:p>
            <a:r>
              <a:rPr lang="en-US" dirty="0"/>
              <a:t>Create a Linear Layout</a:t>
            </a:r>
            <a:endParaRPr lang="en-US" dirty="0" smtClean="0"/>
          </a:p>
          <a:p>
            <a:r>
              <a:rPr lang="en-US" dirty="0" smtClean="0"/>
              <a:t>Add </a:t>
            </a:r>
            <a:r>
              <a:rPr lang="en-US" dirty="0"/>
              <a:t>a Text Field</a:t>
            </a:r>
          </a:p>
          <a:p>
            <a:r>
              <a:rPr lang="en-US" dirty="0"/>
              <a:t>Add String Resources</a:t>
            </a:r>
          </a:p>
          <a:p>
            <a:r>
              <a:rPr lang="en-US" dirty="0"/>
              <a:t>Add a Button</a:t>
            </a:r>
          </a:p>
          <a:p>
            <a:r>
              <a:rPr lang="en-US" dirty="0"/>
              <a:t>Make the Input Box Fill in the Screen Width</a:t>
            </a:r>
          </a:p>
        </p:txBody>
      </p:sp>
      <p:sp>
        <p:nvSpPr>
          <p:cNvPr id="4" name="Slide Number Placeholder 3"/>
          <p:cNvSpPr>
            <a:spLocks noGrp="1"/>
          </p:cNvSpPr>
          <p:nvPr>
            <p:ph type="sldNum" sz="quarter" idx="12"/>
          </p:nvPr>
        </p:nvSpPr>
        <p:spPr/>
        <p:txBody>
          <a:bodyPr/>
          <a:lstStyle/>
          <a:p>
            <a:fld id="{5424488C-161F-514B-8FF5-CF5173A03E8D}" type="slidenum">
              <a:rPr lang="en-US" smtClean="0"/>
              <a:t>46</a:t>
            </a:fld>
            <a:endParaRPr lang="en-US"/>
          </a:p>
        </p:txBody>
      </p:sp>
      <p:sp>
        <p:nvSpPr>
          <p:cNvPr id="5" name="Rectangle 4"/>
          <p:cNvSpPr/>
          <p:nvPr/>
        </p:nvSpPr>
        <p:spPr>
          <a:xfrm>
            <a:off x="938185" y="6588159"/>
            <a:ext cx="7402217" cy="276999"/>
          </a:xfrm>
          <a:prstGeom prst="rect">
            <a:avLst/>
          </a:prstGeom>
        </p:spPr>
        <p:txBody>
          <a:bodyPr wrap="square">
            <a:spAutoFit/>
          </a:bodyPr>
          <a:lstStyle/>
          <a:p>
            <a:pPr algn="ctr"/>
            <a:r>
              <a:rPr lang="en-US" sz="1200" dirty="0" smtClean="0">
                <a:solidFill>
                  <a:schemeClr val="bg1">
                    <a:lumMod val="75000"/>
                  </a:schemeClr>
                </a:solidFill>
              </a:rPr>
              <a:t>Source: </a:t>
            </a:r>
            <a:r>
              <a:rPr lang="en-US" sz="1200" dirty="0" smtClean="0">
                <a:solidFill>
                  <a:schemeClr val="bg1">
                    <a:lumMod val="75000"/>
                  </a:schemeClr>
                </a:solidFill>
                <a:hlinkClick r:id="rId2"/>
              </a:rPr>
              <a:t>http</a:t>
            </a:r>
            <a:r>
              <a:rPr lang="en-US" sz="1200" dirty="0">
                <a:solidFill>
                  <a:schemeClr val="bg1">
                    <a:lumMod val="75000"/>
                  </a:schemeClr>
                </a:solidFill>
                <a:hlinkClick r:id="rId2"/>
              </a:rPr>
              <a:t>://developer.android.com/training/basics/firstapp/building-</a:t>
            </a:r>
            <a:r>
              <a:rPr lang="en-US" sz="1200" dirty="0" smtClean="0">
                <a:solidFill>
                  <a:schemeClr val="bg1">
                    <a:lumMod val="75000"/>
                  </a:schemeClr>
                </a:solidFill>
                <a:hlinkClick r:id="rId2"/>
              </a:rPr>
              <a:t>ui.html</a:t>
            </a:r>
            <a:endParaRPr lang="en-US" sz="1200" dirty="0" smtClean="0">
              <a:solidFill>
                <a:schemeClr val="bg1">
                  <a:lumMod val="75000"/>
                </a:schemeClr>
              </a:solidFill>
            </a:endParaRPr>
          </a:p>
        </p:txBody>
      </p:sp>
    </p:spTree>
    <p:extLst>
      <p:ext uri="{BB962C8B-B14F-4D97-AF65-F5344CB8AC3E}">
        <p14:creationId xmlns:p14="http://schemas.microsoft.com/office/powerpoint/2010/main" val="40711481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rPr>
              <a:t>Building a Simple User Interface</a:t>
            </a:r>
          </a:p>
        </p:txBody>
      </p:sp>
      <p:sp>
        <p:nvSpPr>
          <p:cNvPr id="4" name="Slide Number Placeholder 3"/>
          <p:cNvSpPr>
            <a:spLocks noGrp="1"/>
          </p:cNvSpPr>
          <p:nvPr>
            <p:ph type="sldNum" sz="quarter" idx="12"/>
          </p:nvPr>
        </p:nvSpPr>
        <p:spPr/>
        <p:txBody>
          <a:bodyPr/>
          <a:lstStyle/>
          <a:p>
            <a:fld id="{5424488C-161F-514B-8FF5-CF5173A03E8D}" type="slidenum">
              <a:rPr lang="en-US" smtClean="0"/>
              <a:t>47</a:t>
            </a:fld>
            <a:endParaRPr lang="en-US"/>
          </a:p>
        </p:txBody>
      </p:sp>
      <p:sp>
        <p:nvSpPr>
          <p:cNvPr id="7" name="Rounded Rectangle 6"/>
          <p:cNvSpPr/>
          <p:nvPr/>
        </p:nvSpPr>
        <p:spPr>
          <a:xfrm>
            <a:off x="2017005" y="3401547"/>
            <a:ext cx="2044030" cy="634969"/>
          </a:xfrm>
          <a:prstGeom prst="roundRect">
            <a:avLst/>
          </a:prstGeom>
          <a:solidFill>
            <a:srgbClr val="00408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t>ViewGroup</a:t>
            </a:r>
            <a:endParaRPr lang="en-US" sz="2400" dirty="0"/>
          </a:p>
        </p:txBody>
      </p:sp>
      <p:sp>
        <p:nvSpPr>
          <p:cNvPr id="8" name="Rounded Rectangle 7"/>
          <p:cNvSpPr/>
          <p:nvPr/>
        </p:nvSpPr>
        <p:spPr>
          <a:xfrm>
            <a:off x="5040629" y="3401547"/>
            <a:ext cx="1472769" cy="63496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View</a:t>
            </a:r>
            <a:endParaRPr lang="en-US" sz="2400" dirty="0"/>
          </a:p>
        </p:txBody>
      </p:sp>
      <p:sp>
        <p:nvSpPr>
          <p:cNvPr id="9" name="Rounded Rectangle 8"/>
          <p:cNvSpPr/>
          <p:nvPr/>
        </p:nvSpPr>
        <p:spPr>
          <a:xfrm>
            <a:off x="7214031" y="3401547"/>
            <a:ext cx="1472769" cy="63496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View</a:t>
            </a:r>
            <a:endParaRPr lang="en-US" sz="2400" dirty="0"/>
          </a:p>
        </p:txBody>
      </p:sp>
      <p:sp>
        <p:nvSpPr>
          <p:cNvPr id="10" name="Rounded Rectangle 9"/>
          <p:cNvSpPr/>
          <p:nvPr/>
        </p:nvSpPr>
        <p:spPr>
          <a:xfrm>
            <a:off x="4240450" y="5092772"/>
            <a:ext cx="1472769" cy="63496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View</a:t>
            </a:r>
            <a:endParaRPr lang="en-US" sz="2400" dirty="0"/>
          </a:p>
        </p:txBody>
      </p:sp>
      <p:sp>
        <p:nvSpPr>
          <p:cNvPr id="11" name="Rounded Rectangle 10"/>
          <p:cNvSpPr/>
          <p:nvPr/>
        </p:nvSpPr>
        <p:spPr>
          <a:xfrm>
            <a:off x="2304514" y="5092772"/>
            <a:ext cx="1472769" cy="63496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View</a:t>
            </a:r>
            <a:endParaRPr lang="en-US" sz="2400" dirty="0"/>
          </a:p>
        </p:txBody>
      </p:sp>
      <p:sp>
        <p:nvSpPr>
          <p:cNvPr id="12" name="Rounded Rectangle 11"/>
          <p:cNvSpPr/>
          <p:nvPr/>
        </p:nvSpPr>
        <p:spPr>
          <a:xfrm>
            <a:off x="391828" y="5092772"/>
            <a:ext cx="1472769" cy="63496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View</a:t>
            </a:r>
            <a:endParaRPr lang="en-US" sz="2400" dirty="0"/>
          </a:p>
        </p:txBody>
      </p:sp>
      <p:sp>
        <p:nvSpPr>
          <p:cNvPr id="13" name="Rounded Rectangle 12"/>
          <p:cNvSpPr/>
          <p:nvPr/>
        </p:nvSpPr>
        <p:spPr>
          <a:xfrm>
            <a:off x="3763771" y="1638680"/>
            <a:ext cx="2044030" cy="634969"/>
          </a:xfrm>
          <a:prstGeom prst="roundRect">
            <a:avLst/>
          </a:prstGeom>
          <a:solidFill>
            <a:srgbClr val="00408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t>ViewGroup</a:t>
            </a:r>
            <a:endParaRPr lang="en-US" sz="2400" dirty="0"/>
          </a:p>
        </p:txBody>
      </p:sp>
      <p:cxnSp>
        <p:nvCxnSpPr>
          <p:cNvPr id="15" name="Elbow Connector 14"/>
          <p:cNvCxnSpPr>
            <a:stCxn id="13" idx="2"/>
            <a:endCxn id="7" idx="0"/>
          </p:cNvCxnSpPr>
          <p:nvPr/>
        </p:nvCxnSpPr>
        <p:spPr>
          <a:xfrm rot="5400000">
            <a:off x="3348454" y="1964215"/>
            <a:ext cx="1127898" cy="1746766"/>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6" name="Elbow Connector 15"/>
          <p:cNvCxnSpPr>
            <a:stCxn id="13" idx="2"/>
            <a:endCxn id="9" idx="0"/>
          </p:cNvCxnSpPr>
          <p:nvPr/>
        </p:nvCxnSpPr>
        <p:spPr>
          <a:xfrm rot="16200000" flipH="1">
            <a:off x="5804152" y="1255283"/>
            <a:ext cx="1127898" cy="3164630"/>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7" name="Elbow Connector 16"/>
          <p:cNvCxnSpPr>
            <a:stCxn id="7" idx="2"/>
            <a:endCxn id="10" idx="0"/>
          </p:cNvCxnSpPr>
          <p:nvPr/>
        </p:nvCxnSpPr>
        <p:spPr>
          <a:xfrm rot="16200000" flipH="1">
            <a:off x="3479799" y="3595736"/>
            <a:ext cx="1056256" cy="1937815"/>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8" name="Elbow Connector 17"/>
          <p:cNvCxnSpPr>
            <a:stCxn id="7" idx="2"/>
            <a:endCxn id="11" idx="0"/>
          </p:cNvCxnSpPr>
          <p:nvPr/>
        </p:nvCxnSpPr>
        <p:spPr>
          <a:xfrm rot="16200000" flipH="1">
            <a:off x="2511831" y="4563704"/>
            <a:ext cx="1056256" cy="1879"/>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9" name="Elbow Connector 18"/>
          <p:cNvCxnSpPr>
            <a:stCxn id="7" idx="2"/>
            <a:endCxn id="12" idx="0"/>
          </p:cNvCxnSpPr>
          <p:nvPr/>
        </p:nvCxnSpPr>
        <p:spPr>
          <a:xfrm rot="5400000">
            <a:off x="1555489" y="3609241"/>
            <a:ext cx="1056256" cy="1910807"/>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27" name="Elbow Connector 26"/>
          <p:cNvCxnSpPr>
            <a:stCxn id="13" idx="2"/>
            <a:endCxn id="8" idx="0"/>
          </p:cNvCxnSpPr>
          <p:nvPr/>
        </p:nvCxnSpPr>
        <p:spPr>
          <a:xfrm rot="16200000" flipH="1">
            <a:off x="4717451" y="2341984"/>
            <a:ext cx="1127898" cy="991228"/>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938185" y="6588159"/>
            <a:ext cx="7402217" cy="276999"/>
          </a:xfrm>
          <a:prstGeom prst="rect">
            <a:avLst/>
          </a:prstGeom>
        </p:spPr>
        <p:txBody>
          <a:bodyPr wrap="square">
            <a:spAutoFit/>
          </a:bodyPr>
          <a:lstStyle/>
          <a:p>
            <a:pPr algn="ctr"/>
            <a:r>
              <a:rPr lang="en-US" sz="1200" dirty="0" smtClean="0">
                <a:solidFill>
                  <a:schemeClr val="bg1">
                    <a:lumMod val="75000"/>
                  </a:schemeClr>
                </a:solidFill>
              </a:rPr>
              <a:t>Source: </a:t>
            </a:r>
            <a:r>
              <a:rPr lang="en-US" sz="1200" dirty="0" smtClean="0">
                <a:solidFill>
                  <a:schemeClr val="bg1">
                    <a:lumMod val="75000"/>
                  </a:schemeClr>
                </a:solidFill>
                <a:hlinkClick r:id="rId2"/>
              </a:rPr>
              <a:t>http</a:t>
            </a:r>
            <a:r>
              <a:rPr lang="en-US" sz="1200" dirty="0">
                <a:solidFill>
                  <a:schemeClr val="bg1">
                    <a:lumMod val="75000"/>
                  </a:schemeClr>
                </a:solidFill>
                <a:hlinkClick r:id="rId2"/>
              </a:rPr>
              <a:t>://developer.android.com/training/basics/firstapp/building-</a:t>
            </a:r>
            <a:r>
              <a:rPr lang="en-US" sz="1200" dirty="0" smtClean="0">
                <a:solidFill>
                  <a:schemeClr val="bg1">
                    <a:lumMod val="75000"/>
                  </a:schemeClr>
                </a:solidFill>
                <a:hlinkClick r:id="rId2"/>
              </a:rPr>
              <a:t>ui.html</a:t>
            </a:r>
            <a:endParaRPr lang="en-US" sz="1200" dirty="0" smtClean="0">
              <a:solidFill>
                <a:schemeClr val="bg1">
                  <a:lumMod val="75000"/>
                </a:schemeClr>
              </a:solidFill>
            </a:endParaRPr>
          </a:p>
        </p:txBody>
      </p:sp>
    </p:spTree>
    <p:extLst>
      <p:ext uri="{BB962C8B-B14F-4D97-AF65-F5344CB8AC3E}">
        <p14:creationId xmlns:p14="http://schemas.microsoft.com/office/powerpoint/2010/main" val="3857557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4F81BD"/>
                </a:solidFill>
              </a:rPr>
              <a:t>Building a Simple User Interface</a:t>
            </a:r>
          </a:p>
        </p:txBody>
      </p:sp>
      <p:sp>
        <p:nvSpPr>
          <p:cNvPr id="4" name="Slide Number Placeholder 3"/>
          <p:cNvSpPr>
            <a:spLocks noGrp="1"/>
          </p:cNvSpPr>
          <p:nvPr>
            <p:ph type="sldNum" sz="quarter" idx="12"/>
          </p:nvPr>
        </p:nvSpPr>
        <p:spPr/>
        <p:txBody>
          <a:bodyPr/>
          <a:lstStyle/>
          <a:p>
            <a:fld id="{5424488C-161F-514B-8FF5-CF5173A03E8D}" type="slidenum">
              <a:rPr lang="en-US" smtClean="0"/>
              <a:t>48</a:t>
            </a:fld>
            <a:endParaRPr lang="en-US"/>
          </a:p>
        </p:txBody>
      </p:sp>
      <p:sp>
        <p:nvSpPr>
          <p:cNvPr id="6" name="Rectangle 5"/>
          <p:cNvSpPr/>
          <p:nvPr/>
        </p:nvSpPr>
        <p:spPr>
          <a:xfrm>
            <a:off x="938185" y="6588159"/>
            <a:ext cx="7402217" cy="276999"/>
          </a:xfrm>
          <a:prstGeom prst="rect">
            <a:avLst/>
          </a:prstGeom>
        </p:spPr>
        <p:txBody>
          <a:bodyPr wrap="square">
            <a:spAutoFit/>
          </a:bodyPr>
          <a:lstStyle/>
          <a:p>
            <a:pPr algn="ctr"/>
            <a:r>
              <a:rPr lang="en-US" sz="1200" dirty="0" smtClean="0">
                <a:solidFill>
                  <a:schemeClr val="bg1">
                    <a:lumMod val="75000"/>
                  </a:schemeClr>
                </a:solidFill>
              </a:rPr>
              <a:t>Source: </a:t>
            </a:r>
            <a:r>
              <a:rPr lang="en-US" sz="1200" dirty="0" smtClean="0">
                <a:solidFill>
                  <a:schemeClr val="bg1">
                    <a:lumMod val="75000"/>
                  </a:schemeClr>
                </a:solidFill>
                <a:hlinkClick r:id="rId2"/>
              </a:rPr>
              <a:t>http</a:t>
            </a:r>
            <a:r>
              <a:rPr lang="en-US" sz="1200" dirty="0">
                <a:solidFill>
                  <a:schemeClr val="bg1">
                    <a:lumMod val="75000"/>
                  </a:schemeClr>
                </a:solidFill>
                <a:hlinkClick r:id="rId2"/>
              </a:rPr>
              <a:t>://developer.android.com/training/basics/firstapp/building-</a:t>
            </a:r>
            <a:r>
              <a:rPr lang="en-US" sz="1200" dirty="0" smtClean="0">
                <a:solidFill>
                  <a:schemeClr val="bg1">
                    <a:lumMod val="75000"/>
                  </a:schemeClr>
                </a:solidFill>
                <a:hlinkClick r:id="rId2"/>
              </a:rPr>
              <a:t>ui.html</a:t>
            </a:r>
            <a:endParaRPr lang="en-US" sz="1200" dirty="0" smtClean="0">
              <a:solidFill>
                <a:schemeClr val="bg1">
                  <a:lumMod val="75000"/>
                </a:schemeClr>
              </a:solidFill>
            </a:endParaRPr>
          </a:p>
        </p:txBody>
      </p:sp>
      <p:sp>
        <p:nvSpPr>
          <p:cNvPr id="7" name="Rounded Rectangle 6"/>
          <p:cNvSpPr/>
          <p:nvPr/>
        </p:nvSpPr>
        <p:spPr>
          <a:xfrm>
            <a:off x="2017005" y="3401547"/>
            <a:ext cx="2044030" cy="634969"/>
          </a:xfrm>
          <a:prstGeom prst="roundRect">
            <a:avLst/>
          </a:prstGeom>
          <a:solidFill>
            <a:srgbClr val="00408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t>ViewGroup</a:t>
            </a:r>
            <a:endParaRPr lang="en-US" sz="2400" dirty="0"/>
          </a:p>
        </p:txBody>
      </p:sp>
      <p:sp>
        <p:nvSpPr>
          <p:cNvPr id="8" name="Rounded Rectangle 7"/>
          <p:cNvSpPr/>
          <p:nvPr/>
        </p:nvSpPr>
        <p:spPr>
          <a:xfrm>
            <a:off x="5040629" y="3401547"/>
            <a:ext cx="1472769" cy="63496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View</a:t>
            </a:r>
            <a:endParaRPr lang="en-US" sz="2400" dirty="0"/>
          </a:p>
        </p:txBody>
      </p:sp>
      <p:sp>
        <p:nvSpPr>
          <p:cNvPr id="9" name="Rounded Rectangle 8"/>
          <p:cNvSpPr/>
          <p:nvPr/>
        </p:nvSpPr>
        <p:spPr>
          <a:xfrm>
            <a:off x="7214031" y="3401547"/>
            <a:ext cx="1472769" cy="63496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View</a:t>
            </a:r>
            <a:endParaRPr lang="en-US" sz="2400" dirty="0"/>
          </a:p>
        </p:txBody>
      </p:sp>
      <p:sp>
        <p:nvSpPr>
          <p:cNvPr id="10" name="Rounded Rectangle 9"/>
          <p:cNvSpPr/>
          <p:nvPr/>
        </p:nvSpPr>
        <p:spPr>
          <a:xfrm>
            <a:off x="4240450" y="5092772"/>
            <a:ext cx="1472769" cy="63496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View</a:t>
            </a:r>
            <a:endParaRPr lang="en-US" sz="2400" dirty="0"/>
          </a:p>
        </p:txBody>
      </p:sp>
      <p:sp>
        <p:nvSpPr>
          <p:cNvPr id="11" name="Rounded Rectangle 10"/>
          <p:cNvSpPr/>
          <p:nvPr/>
        </p:nvSpPr>
        <p:spPr>
          <a:xfrm>
            <a:off x="2304514" y="5092772"/>
            <a:ext cx="1472769" cy="63496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View</a:t>
            </a:r>
            <a:endParaRPr lang="en-US" sz="2400" dirty="0"/>
          </a:p>
        </p:txBody>
      </p:sp>
      <p:sp>
        <p:nvSpPr>
          <p:cNvPr id="12" name="Rounded Rectangle 11"/>
          <p:cNvSpPr/>
          <p:nvPr/>
        </p:nvSpPr>
        <p:spPr>
          <a:xfrm>
            <a:off x="391828" y="5092772"/>
            <a:ext cx="1472769" cy="63496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View</a:t>
            </a:r>
            <a:endParaRPr lang="en-US" sz="2400" dirty="0"/>
          </a:p>
        </p:txBody>
      </p:sp>
      <p:sp>
        <p:nvSpPr>
          <p:cNvPr id="13" name="Rounded Rectangle 12"/>
          <p:cNvSpPr/>
          <p:nvPr/>
        </p:nvSpPr>
        <p:spPr>
          <a:xfrm>
            <a:off x="3763771" y="1638680"/>
            <a:ext cx="2044030" cy="634969"/>
          </a:xfrm>
          <a:prstGeom prst="roundRect">
            <a:avLst/>
          </a:prstGeom>
          <a:solidFill>
            <a:srgbClr val="00408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t>ViewGroup</a:t>
            </a:r>
            <a:endParaRPr lang="en-US" sz="2400" dirty="0"/>
          </a:p>
        </p:txBody>
      </p:sp>
      <p:cxnSp>
        <p:nvCxnSpPr>
          <p:cNvPr id="15" name="Elbow Connector 14"/>
          <p:cNvCxnSpPr>
            <a:stCxn id="13" idx="2"/>
            <a:endCxn id="7" idx="0"/>
          </p:cNvCxnSpPr>
          <p:nvPr/>
        </p:nvCxnSpPr>
        <p:spPr>
          <a:xfrm rot="5400000">
            <a:off x="3348454" y="1964215"/>
            <a:ext cx="1127898" cy="1746766"/>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6" name="Elbow Connector 15"/>
          <p:cNvCxnSpPr>
            <a:stCxn id="13" idx="2"/>
            <a:endCxn id="9" idx="0"/>
          </p:cNvCxnSpPr>
          <p:nvPr/>
        </p:nvCxnSpPr>
        <p:spPr>
          <a:xfrm rot="16200000" flipH="1">
            <a:off x="5804152" y="1255283"/>
            <a:ext cx="1127898" cy="3164630"/>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7" name="Elbow Connector 16"/>
          <p:cNvCxnSpPr>
            <a:stCxn id="7" idx="2"/>
            <a:endCxn id="10" idx="0"/>
          </p:cNvCxnSpPr>
          <p:nvPr/>
        </p:nvCxnSpPr>
        <p:spPr>
          <a:xfrm rot="16200000" flipH="1">
            <a:off x="3479799" y="3595736"/>
            <a:ext cx="1056256" cy="1937815"/>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8" name="Elbow Connector 17"/>
          <p:cNvCxnSpPr>
            <a:stCxn id="7" idx="2"/>
            <a:endCxn id="11" idx="0"/>
          </p:cNvCxnSpPr>
          <p:nvPr/>
        </p:nvCxnSpPr>
        <p:spPr>
          <a:xfrm rot="16200000" flipH="1">
            <a:off x="2511831" y="4563704"/>
            <a:ext cx="1056256" cy="1879"/>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9" name="Elbow Connector 18"/>
          <p:cNvCxnSpPr>
            <a:stCxn id="7" idx="2"/>
            <a:endCxn id="12" idx="0"/>
          </p:cNvCxnSpPr>
          <p:nvPr/>
        </p:nvCxnSpPr>
        <p:spPr>
          <a:xfrm rot="5400000">
            <a:off x="1555489" y="3609241"/>
            <a:ext cx="1056256" cy="1910807"/>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27" name="Elbow Connector 26"/>
          <p:cNvCxnSpPr>
            <a:stCxn id="13" idx="2"/>
            <a:endCxn id="8" idx="0"/>
          </p:cNvCxnSpPr>
          <p:nvPr/>
        </p:nvCxnSpPr>
        <p:spPr>
          <a:xfrm rot="16200000" flipH="1">
            <a:off x="4717451" y="2341984"/>
            <a:ext cx="1127898" cy="991228"/>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3"/>
          <a:stretch>
            <a:fillRect/>
          </a:stretch>
        </p:blipFill>
        <p:spPr>
          <a:xfrm>
            <a:off x="2454593" y="1417638"/>
            <a:ext cx="4422558" cy="4906780"/>
          </a:xfrm>
          <a:prstGeom prst="rect">
            <a:avLst/>
          </a:prstGeom>
        </p:spPr>
      </p:pic>
      <p:sp>
        <p:nvSpPr>
          <p:cNvPr id="20" name="Rounded Rectangle 19"/>
          <p:cNvSpPr/>
          <p:nvPr/>
        </p:nvSpPr>
        <p:spPr>
          <a:xfrm>
            <a:off x="254172" y="2550549"/>
            <a:ext cx="1472769" cy="634969"/>
          </a:xfrm>
          <a:prstGeom prst="roundRect">
            <a:avLst/>
          </a:prstGeom>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t>TextView</a:t>
            </a:r>
            <a:endParaRPr lang="en-US" sz="2400" dirty="0"/>
          </a:p>
        </p:txBody>
      </p:sp>
      <p:sp>
        <p:nvSpPr>
          <p:cNvPr id="21" name="Rounded Rectangle 20"/>
          <p:cNvSpPr/>
          <p:nvPr/>
        </p:nvSpPr>
        <p:spPr>
          <a:xfrm>
            <a:off x="7058638" y="5410256"/>
            <a:ext cx="1472769" cy="63496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View</a:t>
            </a:r>
            <a:endParaRPr lang="en-US" sz="2400" dirty="0"/>
          </a:p>
        </p:txBody>
      </p:sp>
      <p:sp>
        <p:nvSpPr>
          <p:cNvPr id="22" name="Rounded Rectangle 21"/>
          <p:cNvSpPr/>
          <p:nvPr/>
        </p:nvSpPr>
        <p:spPr>
          <a:xfrm>
            <a:off x="254172" y="3403291"/>
            <a:ext cx="1472769" cy="634969"/>
          </a:xfrm>
          <a:prstGeom prst="roundRect">
            <a:avLst/>
          </a:prstGeom>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Button</a:t>
            </a:r>
            <a:endParaRPr lang="en-US" sz="2400" dirty="0"/>
          </a:p>
        </p:txBody>
      </p:sp>
      <p:sp>
        <p:nvSpPr>
          <p:cNvPr id="23" name="Rounded Rectangle 22"/>
          <p:cNvSpPr/>
          <p:nvPr/>
        </p:nvSpPr>
        <p:spPr>
          <a:xfrm>
            <a:off x="254172" y="1609704"/>
            <a:ext cx="1472769" cy="63496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View</a:t>
            </a:r>
            <a:endParaRPr lang="en-US" sz="2400" dirty="0"/>
          </a:p>
        </p:txBody>
      </p:sp>
    </p:spTree>
    <p:extLst>
      <p:ext uri="{BB962C8B-B14F-4D97-AF65-F5344CB8AC3E}">
        <p14:creationId xmlns:p14="http://schemas.microsoft.com/office/powerpoint/2010/main" val="35464737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44" y="86012"/>
            <a:ext cx="2195786" cy="2328353"/>
          </a:xfrm>
        </p:spPr>
        <p:txBody>
          <a:bodyPr>
            <a:normAutofit fontScale="90000"/>
          </a:bodyPr>
          <a:lstStyle/>
          <a:p>
            <a:r>
              <a:rPr lang="en-US" b="1" dirty="0" smtClean="0">
                <a:solidFill>
                  <a:schemeClr val="accent1">
                    <a:lumMod val="75000"/>
                  </a:schemeClr>
                </a:solidFill>
              </a:rPr>
              <a:t>Android</a:t>
            </a:r>
            <a:br>
              <a:rPr lang="en-US" b="1" dirty="0" smtClean="0">
                <a:solidFill>
                  <a:schemeClr val="accent1">
                    <a:lumMod val="75000"/>
                  </a:schemeClr>
                </a:solidFill>
              </a:rPr>
            </a:br>
            <a:r>
              <a:rPr lang="en-US" b="1" dirty="0" smtClean="0">
                <a:solidFill>
                  <a:schemeClr val="accent1">
                    <a:lumMod val="75000"/>
                  </a:schemeClr>
                </a:solidFill>
              </a:rPr>
              <a:t>App</a:t>
            </a:r>
            <a:br>
              <a:rPr lang="en-US" b="1" dirty="0" smtClean="0">
                <a:solidFill>
                  <a:schemeClr val="accent1">
                    <a:lumMod val="75000"/>
                  </a:schemeClr>
                </a:solidFill>
              </a:rPr>
            </a:br>
            <a:r>
              <a:rPr lang="en-US" b="1" dirty="0" smtClean="0">
                <a:solidFill>
                  <a:srgbClr val="FF0000"/>
                </a:solidFill>
              </a:rPr>
              <a:t>Activity</a:t>
            </a:r>
            <a:r>
              <a:rPr lang="en-US" b="1" dirty="0" smtClean="0">
                <a:solidFill>
                  <a:schemeClr val="accent1">
                    <a:lumMod val="75000"/>
                  </a:schemeClr>
                </a:solidFill>
              </a:rPr>
              <a:t> Lifecycle</a:t>
            </a:r>
            <a:endParaRPr lang="en-US" b="1" dirty="0">
              <a:solidFill>
                <a:schemeClr val="accent1">
                  <a:lumMod val="75000"/>
                </a:schemeClr>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49</a:t>
            </a:fld>
            <a:endParaRPr lang="en-US"/>
          </a:p>
        </p:txBody>
      </p:sp>
      <p:sp>
        <p:nvSpPr>
          <p:cNvPr id="5" name="Rectangle 4"/>
          <p:cNvSpPr/>
          <p:nvPr/>
        </p:nvSpPr>
        <p:spPr>
          <a:xfrm>
            <a:off x="188601" y="6435665"/>
            <a:ext cx="3080481" cy="400110"/>
          </a:xfrm>
          <a:prstGeom prst="rect">
            <a:avLst/>
          </a:prstGeom>
        </p:spPr>
        <p:txBody>
          <a:bodyPr wrap="square">
            <a:spAutoFit/>
          </a:bodyPr>
          <a:lstStyle/>
          <a:p>
            <a:pPr algn="ctr"/>
            <a:r>
              <a:rPr lang="en-US" sz="1200" dirty="0" smtClean="0">
                <a:solidFill>
                  <a:schemeClr val="bg1">
                    <a:lumMod val="65000"/>
                  </a:schemeClr>
                </a:solidFill>
              </a:rPr>
              <a:t>Source: </a:t>
            </a:r>
            <a:r>
              <a:rPr lang="en-US" sz="800" dirty="0" smtClean="0">
                <a:solidFill>
                  <a:schemeClr val="bg1">
                    <a:lumMod val="65000"/>
                  </a:schemeClr>
                </a:solidFill>
                <a:hlinkClick r:id="rId2"/>
              </a:rPr>
              <a:t>http</a:t>
            </a:r>
            <a:r>
              <a:rPr lang="en-US" sz="800" dirty="0">
                <a:solidFill>
                  <a:schemeClr val="bg1">
                    <a:lumMod val="65000"/>
                  </a:schemeClr>
                </a:solidFill>
                <a:hlinkClick r:id="rId2"/>
              </a:rPr>
              <a:t>://developer.android.com/reference/android/app/</a:t>
            </a:r>
            <a:r>
              <a:rPr lang="en-US" sz="800" dirty="0" smtClean="0">
                <a:solidFill>
                  <a:schemeClr val="bg1">
                    <a:lumMod val="65000"/>
                  </a:schemeClr>
                </a:solidFill>
                <a:hlinkClick r:id="rId2"/>
              </a:rPr>
              <a:t>Activity.html</a:t>
            </a:r>
            <a:endParaRPr lang="en-US" sz="800" dirty="0" smtClean="0">
              <a:solidFill>
                <a:schemeClr val="bg1">
                  <a:lumMod val="65000"/>
                </a:schemeClr>
              </a:solidFill>
            </a:endParaRPr>
          </a:p>
        </p:txBody>
      </p:sp>
      <p:pic>
        <p:nvPicPr>
          <p:cNvPr id="6" name="Picture 5"/>
          <p:cNvPicPr>
            <a:picLocks noChangeAspect="1"/>
          </p:cNvPicPr>
          <p:nvPr/>
        </p:nvPicPr>
        <p:blipFill>
          <a:blip r:embed="rId3"/>
          <a:stretch>
            <a:fillRect/>
          </a:stretch>
        </p:blipFill>
        <p:spPr>
          <a:xfrm>
            <a:off x="2320056" y="2925"/>
            <a:ext cx="5306416" cy="6858000"/>
          </a:xfrm>
          <a:prstGeom prst="rect">
            <a:avLst/>
          </a:prstGeom>
        </p:spPr>
      </p:pic>
    </p:spTree>
    <p:extLst>
      <p:ext uri="{BB962C8B-B14F-4D97-AF65-F5344CB8AC3E}">
        <p14:creationId xmlns:p14="http://schemas.microsoft.com/office/powerpoint/2010/main" val="4214944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4F81BD"/>
                </a:solidFill>
              </a:rPr>
              <a:t>Outline</a:t>
            </a:r>
            <a:endParaRPr lang="en-US" b="1" dirty="0">
              <a:solidFill>
                <a:srgbClr val="4F81BD"/>
              </a:solidFill>
            </a:endParaRPr>
          </a:p>
        </p:txBody>
      </p:sp>
      <p:sp>
        <p:nvSpPr>
          <p:cNvPr id="3" name="Content Placeholder 2"/>
          <p:cNvSpPr>
            <a:spLocks noGrp="1"/>
          </p:cNvSpPr>
          <p:nvPr>
            <p:ph idx="1"/>
          </p:nvPr>
        </p:nvSpPr>
        <p:spPr/>
        <p:txBody>
          <a:bodyPr/>
          <a:lstStyle/>
          <a:p>
            <a:r>
              <a:rPr lang="en-US" b="1" dirty="0"/>
              <a:t>Developing </a:t>
            </a:r>
            <a:r>
              <a:rPr lang="en-US" b="1" dirty="0">
                <a:solidFill>
                  <a:srgbClr val="FF6600"/>
                </a:solidFill>
              </a:rPr>
              <a:t>Android Native Apps </a:t>
            </a:r>
            <a:r>
              <a:rPr lang="en-US" b="1" dirty="0"/>
              <a:t>with </a:t>
            </a:r>
            <a:r>
              <a:rPr lang="en-US" b="1" dirty="0" smtClean="0">
                <a:solidFill>
                  <a:srgbClr val="FF6600"/>
                </a:solidFill>
              </a:rPr>
              <a:t>Java</a:t>
            </a:r>
          </a:p>
          <a:p>
            <a:pPr lvl="1"/>
            <a:r>
              <a:rPr lang="en-US" b="1" dirty="0" smtClean="0">
                <a:solidFill>
                  <a:srgbClr val="FF6600"/>
                </a:solidFill>
              </a:rPr>
              <a:t>Eclipse</a:t>
            </a:r>
            <a:endParaRPr lang="en-US" b="1" dirty="0" smtClean="0">
              <a:solidFill>
                <a:srgbClr val="FF6600"/>
              </a:solidFill>
            </a:endParaRPr>
          </a:p>
          <a:p>
            <a:pPr lvl="1"/>
            <a:r>
              <a:rPr lang="en-US" b="1" dirty="0" smtClean="0"/>
              <a:t>Android Developer Tools (</a:t>
            </a:r>
            <a:r>
              <a:rPr lang="en-US" b="1" dirty="0" smtClean="0">
                <a:solidFill>
                  <a:srgbClr val="FF6600"/>
                </a:solidFill>
              </a:rPr>
              <a:t>ADT</a:t>
            </a:r>
            <a:r>
              <a:rPr lang="en-US" b="1" dirty="0" smtClean="0"/>
              <a:t>) Bundle</a:t>
            </a:r>
          </a:p>
          <a:p>
            <a:pPr lvl="1"/>
            <a:r>
              <a:rPr lang="en-US" b="1" dirty="0"/>
              <a:t>Building Your First Android </a:t>
            </a:r>
            <a:r>
              <a:rPr lang="en-US" b="1" dirty="0" smtClean="0"/>
              <a:t>App</a:t>
            </a:r>
          </a:p>
          <a:p>
            <a:r>
              <a:rPr lang="en-US" b="1" dirty="0" smtClean="0">
                <a:solidFill>
                  <a:srgbClr val="FF6600"/>
                </a:solidFill>
              </a:rPr>
              <a:t>MIT </a:t>
            </a:r>
            <a:r>
              <a:rPr lang="en-US" b="1" dirty="0">
                <a:solidFill>
                  <a:srgbClr val="FF6600"/>
                </a:solidFill>
              </a:rPr>
              <a:t>App </a:t>
            </a:r>
            <a:r>
              <a:rPr lang="en-US" b="1" dirty="0" smtClean="0">
                <a:solidFill>
                  <a:srgbClr val="FF6600"/>
                </a:solidFill>
              </a:rPr>
              <a:t>Inventor</a:t>
            </a:r>
            <a:endParaRPr lang="en-US" b="1" dirty="0">
              <a:solidFill>
                <a:srgbClr val="FF6600"/>
              </a:solidFill>
            </a:endParaRPr>
          </a:p>
          <a:p>
            <a:endParaRPr lang="en-US" dirty="0"/>
          </a:p>
        </p:txBody>
      </p:sp>
      <p:sp>
        <p:nvSpPr>
          <p:cNvPr id="4" name="Slide Number Placeholder 3"/>
          <p:cNvSpPr>
            <a:spLocks noGrp="1"/>
          </p:cNvSpPr>
          <p:nvPr>
            <p:ph type="sldNum" sz="quarter" idx="12"/>
          </p:nvPr>
        </p:nvSpPr>
        <p:spPr/>
        <p:txBody>
          <a:bodyPr/>
          <a:lstStyle/>
          <a:p>
            <a:fld id="{5424488C-161F-514B-8FF5-CF5173A03E8D}" type="slidenum">
              <a:rPr lang="en-US" smtClean="0"/>
              <a:t>5</a:t>
            </a:fld>
            <a:endParaRPr lang="en-US"/>
          </a:p>
        </p:txBody>
      </p:sp>
    </p:spTree>
    <p:extLst>
      <p:ext uri="{BB962C8B-B14F-4D97-AF65-F5344CB8AC3E}">
        <p14:creationId xmlns:p14="http://schemas.microsoft.com/office/powerpoint/2010/main" val="19600197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75844"/>
          </a:xfrm>
        </p:spPr>
        <p:txBody>
          <a:bodyPr>
            <a:normAutofit/>
          </a:bodyPr>
          <a:lstStyle/>
          <a:p>
            <a:r>
              <a:rPr lang="en-US" b="1" dirty="0" smtClean="0">
                <a:solidFill>
                  <a:schemeClr val="accent1"/>
                </a:solidFill>
              </a:rPr>
              <a:t>Demo: </a:t>
            </a:r>
            <a:r>
              <a:rPr lang="en-US" dirty="0" smtClean="0"/>
              <a:t/>
            </a:r>
            <a:br>
              <a:rPr lang="en-US" dirty="0" smtClean="0"/>
            </a:br>
            <a:r>
              <a:rPr lang="en-US" b="1" dirty="0">
                <a:solidFill>
                  <a:srgbClr val="4F81BD"/>
                </a:solidFill>
              </a:rPr>
              <a:t>Building Your First Android </a:t>
            </a:r>
            <a:r>
              <a:rPr lang="en-US" b="1" dirty="0" smtClean="0">
                <a:solidFill>
                  <a:srgbClr val="4F81BD"/>
                </a:solidFill>
              </a:rPr>
              <a:t>App with </a:t>
            </a:r>
            <a:br>
              <a:rPr lang="en-US" b="1" dirty="0" smtClean="0">
                <a:solidFill>
                  <a:srgbClr val="4F81BD"/>
                </a:solidFill>
              </a:rPr>
            </a:br>
            <a:r>
              <a:rPr lang="en-US" b="1" dirty="0" smtClean="0">
                <a:solidFill>
                  <a:srgbClr val="4F81BD"/>
                </a:solidFill>
              </a:rPr>
              <a:t>Android Developer Tools</a:t>
            </a:r>
            <a:br>
              <a:rPr lang="en-US" b="1" dirty="0" smtClean="0">
                <a:solidFill>
                  <a:srgbClr val="4F81BD"/>
                </a:solidFill>
              </a:rPr>
            </a:br>
            <a:r>
              <a:rPr lang="en-US" b="1" dirty="0" smtClean="0">
                <a:solidFill>
                  <a:srgbClr val="4F81BD"/>
                </a:solidFill>
              </a:rPr>
              <a:t>(ADT)</a:t>
            </a:r>
            <a:endParaRPr lang="en-US" dirty="0"/>
          </a:p>
        </p:txBody>
      </p:sp>
      <p:sp>
        <p:nvSpPr>
          <p:cNvPr id="4" name="Slide Number Placeholder 3"/>
          <p:cNvSpPr>
            <a:spLocks noGrp="1"/>
          </p:cNvSpPr>
          <p:nvPr>
            <p:ph type="sldNum" sz="quarter" idx="12"/>
          </p:nvPr>
        </p:nvSpPr>
        <p:spPr/>
        <p:txBody>
          <a:bodyPr/>
          <a:lstStyle/>
          <a:p>
            <a:fld id="{5424488C-161F-514B-8FF5-CF5173A03E8D}" type="slidenum">
              <a:rPr lang="en-US" smtClean="0"/>
              <a:t>50</a:t>
            </a:fld>
            <a:endParaRPr lang="en-US"/>
          </a:p>
        </p:txBody>
      </p:sp>
    </p:spTree>
    <p:extLst>
      <p:ext uri="{BB962C8B-B14F-4D97-AF65-F5344CB8AC3E}">
        <p14:creationId xmlns:p14="http://schemas.microsoft.com/office/powerpoint/2010/main" val="41035774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51</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12964431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52</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
        <p:nvSpPr>
          <p:cNvPr id="6" name="Rectangle 5"/>
          <p:cNvSpPr/>
          <p:nvPr/>
        </p:nvSpPr>
        <p:spPr>
          <a:xfrm>
            <a:off x="1164630" y="6488668"/>
            <a:ext cx="6814741" cy="369332"/>
          </a:xfrm>
          <a:prstGeom prst="rect">
            <a:avLst/>
          </a:prstGeom>
        </p:spPr>
        <p:txBody>
          <a:bodyPr wrap="square">
            <a:spAutoFit/>
          </a:bodyPr>
          <a:lstStyle/>
          <a:p>
            <a:pPr algn="ctr"/>
            <a:r>
              <a:rPr lang="en-US" dirty="0">
                <a:hlinkClick r:id="rId3"/>
              </a:rPr>
              <a:t>http://developer.android.com/training/basics/firstapp/</a:t>
            </a:r>
            <a:r>
              <a:rPr lang="en-US" dirty="0" smtClean="0">
                <a:hlinkClick r:id="rId3"/>
              </a:rPr>
              <a:t>index.html</a:t>
            </a:r>
            <a:endParaRPr lang="en-US" dirty="0" smtClean="0"/>
          </a:p>
        </p:txBody>
      </p:sp>
    </p:spTree>
    <p:extLst>
      <p:ext uri="{BB962C8B-B14F-4D97-AF65-F5344CB8AC3E}">
        <p14:creationId xmlns:p14="http://schemas.microsoft.com/office/powerpoint/2010/main" val="22351070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53</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350991469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54</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
        <p:nvSpPr>
          <p:cNvPr id="6" name="Rectangle 5"/>
          <p:cNvSpPr/>
          <p:nvPr/>
        </p:nvSpPr>
        <p:spPr>
          <a:xfrm>
            <a:off x="919693" y="6481587"/>
            <a:ext cx="7611714" cy="369332"/>
          </a:xfrm>
          <a:prstGeom prst="rect">
            <a:avLst/>
          </a:prstGeom>
        </p:spPr>
        <p:txBody>
          <a:bodyPr wrap="square">
            <a:spAutoFit/>
          </a:bodyPr>
          <a:lstStyle/>
          <a:p>
            <a:pPr algn="ctr"/>
            <a:r>
              <a:rPr lang="en-US" dirty="0">
                <a:hlinkClick r:id="rId3"/>
              </a:rPr>
              <a:t>http://developer.android.com/training/basics/firstapp/creating-</a:t>
            </a:r>
            <a:r>
              <a:rPr lang="en-US" dirty="0" smtClean="0">
                <a:hlinkClick r:id="rId3"/>
              </a:rPr>
              <a:t>project.html</a:t>
            </a:r>
            <a:endParaRPr lang="en-US" dirty="0" smtClean="0"/>
          </a:p>
        </p:txBody>
      </p:sp>
    </p:spTree>
    <p:extLst>
      <p:ext uri="{BB962C8B-B14F-4D97-AF65-F5344CB8AC3E}">
        <p14:creationId xmlns:p14="http://schemas.microsoft.com/office/powerpoint/2010/main" val="36791462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55</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259147033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p:txBody>
          <a:bodyPr/>
          <a:lstStyle/>
          <a:p>
            <a:fld id="{5424488C-161F-514B-8FF5-CF5173A03E8D}" type="slidenum">
              <a:rPr lang="en-US" smtClean="0"/>
              <a:t>56</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
        <p:nvSpPr>
          <p:cNvPr id="3" name="Rounded Rectangle 2"/>
          <p:cNvSpPr/>
          <p:nvPr/>
        </p:nvSpPr>
        <p:spPr>
          <a:xfrm>
            <a:off x="628316" y="571500"/>
            <a:ext cx="401052" cy="163763"/>
          </a:xfrm>
          <a:prstGeom prst="roundRect">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a:off x="628316" y="723900"/>
            <a:ext cx="2006812" cy="179407"/>
          </a:xfrm>
          <a:prstGeom prst="roundRect">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2635128" y="958181"/>
            <a:ext cx="1936871" cy="163763"/>
          </a:xfrm>
          <a:prstGeom prst="roundRect">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8810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57</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307550624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58</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126671066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59</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71304593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128"/>
            <a:ext cx="8229600" cy="946583"/>
          </a:xfrm>
        </p:spPr>
        <p:txBody>
          <a:bodyPr>
            <a:normAutofit/>
          </a:bodyPr>
          <a:lstStyle/>
          <a:p>
            <a:r>
              <a:rPr lang="en-US" b="1" dirty="0" smtClean="0">
                <a:solidFill>
                  <a:schemeClr val="accent1">
                    <a:lumMod val="75000"/>
                  </a:schemeClr>
                </a:solidFill>
              </a:rPr>
              <a:t>Android /</a:t>
            </a:r>
            <a:r>
              <a:rPr lang="en-US" b="1" dirty="0" err="1" smtClean="0">
                <a:solidFill>
                  <a:schemeClr val="accent1">
                    <a:lumMod val="75000"/>
                  </a:schemeClr>
                </a:solidFill>
              </a:rPr>
              <a:t>iOS</a:t>
            </a:r>
            <a:r>
              <a:rPr lang="en-US" b="1" dirty="0" smtClean="0">
                <a:solidFill>
                  <a:schemeClr val="accent1">
                    <a:lumMod val="75000"/>
                  </a:schemeClr>
                </a:solidFill>
              </a:rPr>
              <a:t> Apps Programming</a:t>
            </a:r>
            <a:endParaRPr lang="en-US" b="1" dirty="0">
              <a:solidFill>
                <a:schemeClr val="accent1">
                  <a:lumMod val="75000"/>
                </a:schemeClr>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6</a:t>
            </a:fld>
            <a:endParaRPr lang="en-US"/>
          </a:p>
        </p:txBody>
      </p:sp>
      <p:sp>
        <p:nvSpPr>
          <p:cNvPr id="17" name="Rounded Rectangle 16"/>
          <p:cNvSpPr/>
          <p:nvPr/>
        </p:nvSpPr>
        <p:spPr>
          <a:xfrm>
            <a:off x="457201" y="1437281"/>
            <a:ext cx="2779130" cy="518546"/>
          </a:xfrm>
          <a:prstGeom prst="roundRect">
            <a:avLst/>
          </a:prstGeom>
          <a:solidFill>
            <a:schemeClr val="accent6">
              <a:lumMod val="75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Native Apps</a:t>
            </a:r>
            <a:endParaRPr lang="en-US" sz="2400" dirty="0">
              <a:solidFill>
                <a:schemeClr val="tx1"/>
              </a:solidFill>
            </a:endParaRPr>
          </a:p>
        </p:txBody>
      </p:sp>
      <p:sp>
        <p:nvSpPr>
          <p:cNvPr id="18" name="Rounded Rectangle 17"/>
          <p:cNvSpPr/>
          <p:nvPr/>
        </p:nvSpPr>
        <p:spPr>
          <a:xfrm>
            <a:off x="6335786" y="1437281"/>
            <a:ext cx="2612665" cy="518546"/>
          </a:xfrm>
          <a:prstGeom prst="roundRect">
            <a:avLst/>
          </a:prstGeom>
          <a:solidFill>
            <a:schemeClr val="accent3">
              <a:lumMod val="60000"/>
              <a:lumOff val="40000"/>
            </a:schemeClr>
          </a:solidFill>
          <a:ln w="19050" cmpd="sng">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Mobile Web Apps</a:t>
            </a:r>
            <a:endParaRPr lang="en-US" sz="2400" dirty="0">
              <a:solidFill>
                <a:schemeClr val="tx1"/>
              </a:solidFill>
            </a:endParaRPr>
          </a:p>
        </p:txBody>
      </p:sp>
      <p:sp>
        <p:nvSpPr>
          <p:cNvPr id="19" name="Rounded Rectangle 18"/>
          <p:cNvSpPr/>
          <p:nvPr/>
        </p:nvSpPr>
        <p:spPr>
          <a:xfrm>
            <a:off x="3466763" y="1433507"/>
            <a:ext cx="2459682" cy="518546"/>
          </a:xfrm>
          <a:prstGeom prst="roundRect">
            <a:avLst/>
          </a:prstGeom>
          <a:solidFill>
            <a:schemeClr val="accent1">
              <a:lumMod val="60000"/>
              <a:lumOff val="40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Hybrid Apps</a:t>
            </a:r>
            <a:endParaRPr lang="en-US" sz="2400" dirty="0">
              <a:solidFill>
                <a:schemeClr val="tx1"/>
              </a:solidFill>
            </a:endParaRPr>
          </a:p>
        </p:txBody>
      </p:sp>
      <p:pic>
        <p:nvPicPr>
          <p:cNvPr id="6" name="Picture 5"/>
          <p:cNvPicPr>
            <a:picLocks noChangeAspect="1"/>
          </p:cNvPicPr>
          <p:nvPr/>
        </p:nvPicPr>
        <p:blipFill>
          <a:blip r:embed="rId2"/>
          <a:stretch>
            <a:fillRect/>
          </a:stretch>
        </p:blipFill>
        <p:spPr>
          <a:xfrm>
            <a:off x="415850" y="2327896"/>
            <a:ext cx="958553" cy="1929636"/>
          </a:xfrm>
          <a:prstGeom prst="rect">
            <a:avLst/>
          </a:prstGeom>
        </p:spPr>
      </p:pic>
      <p:pic>
        <p:nvPicPr>
          <p:cNvPr id="20" name="Picture 19"/>
          <p:cNvPicPr>
            <a:picLocks noChangeAspect="1"/>
          </p:cNvPicPr>
          <p:nvPr/>
        </p:nvPicPr>
        <p:blipFill>
          <a:blip r:embed="rId3"/>
          <a:stretch>
            <a:fillRect/>
          </a:stretch>
        </p:blipFill>
        <p:spPr>
          <a:xfrm>
            <a:off x="1374403" y="2557589"/>
            <a:ext cx="830942" cy="1699943"/>
          </a:xfrm>
          <a:prstGeom prst="rect">
            <a:avLst/>
          </a:prstGeom>
        </p:spPr>
      </p:pic>
      <p:pic>
        <p:nvPicPr>
          <p:cNvPr id="21" name="Picture 20"/>
          <p:cNvPicPr>
            <a:picLocks noChangeAspect="1"/>
          </p:cNvPicPr>
          <p:nvPr/>
        </p:nvPicPr>
        <p:blipFill>
          <a:blip r:embed="rId4"/>
          <a:stretch>
            <a:fillRect/>
          </a:stretch>
        </p:blipFill>
        <p:spPr>
          <a:xfrm>
            <a:off x="2190515" y="2738624"/>
            <a:ext cx="749921" cy="1518908"/>
          </a:xfrm>
          <a:prstGeom prst="rect">
            <a:avLst/>
          </a:prstGeom>
        </p:spPr>
      </p:pic>
      <p:pic>
        <p:nvPicPr>
          <p:cNvPr id="24" name="Picture 23"/>
          <p:cNvPicPr>
            <a:picLocks noChangeAspect="1"/>
          </p:cNvPicPr>
          <p:nvPr/>
        </p:nvPicPr>
        <p:blipFill>
          <a:blip r:embed="rId5"/>
          <a:stretch>
            <a:fillRect/>
          </a:stretch>
        </p:blipFill>
        <p:spPr>
          <a:xfrm>
            <a:off x="1861810" y="4865085"/>
            <a:ext cx="903494" cy="1403642"/>
          </a:xfrm>
          <a:prstGeom prst="rect">
            <a:avLst/>
          </a:prstGeom>
        </p:spPr>
      </p:pic>
      <p:pic>
        <p:nvPicPr>
          <p:cNvPr id="23" name="Picture 22"/>
          <p:cNvPicPr>
            <a:picLocks noChangeAspect="1"/>
          </p:cNvPicPr>
          <p:nvPr/>
        </p:nvPicPr>
        <p:blipFill>
          <a:blip r:embed="rId6"/>
          <a:stretch>
            <a:fillRect/>
          </a:stretch>
        </p:blipFill>
        <p:spPr>
          <a:xfrm>
            <a:off x="1179766" y="4873322"/>
            <a:ext cx="1042545" cy="1395406"/>
          </a:xfrm>
          <a:prstGeom prst="rect">
            <a:avLst/>
          </a:prstGeom>
        </p:spPr>
      </p:pic>
      <p:pic>
        <p:nvPicPr>
          <p:cNvPr id="22" name="Picture 21"/>
          <p:cNvPicPr>
            <a:picLocks noChangeAspect="1"/>
          </p:cNvPicPr>
          <p:nvPr/>
        </p:nvPicPr>
        <p:blipFill>
          <a:blip r:embed="rId7"/>
          <a:stretch>
            <a:fillRect/>
          </a:stretch>
        </p:blipFill>
        <p:spPr>
          <a:xfrm>
            <a:off x="399141" y="4873321"/>
            <a:ext cx="1178877" cy="1395406"/>
          </a:xfrm>
          <a:prstGeom prst="rect">
            <a:avLst/>
          </a:prstGeom>
        </p:spPr>
      </p:pic>
      <p:pic>
        <p:nvPicPr>
          <p:cNvPr id="26" name="Picture 25"/>
          <p:cNvPicPr>
            <a:picLocks noChangeAspect="1"/>
          </p:cNvPicPr>
          <p:nvPr/>
        </p:nvPicPr>
        <p:blipFill>
          <a:blip r:embed="rId8"/>
          <a:stretch>
            <a:fillRect/>
          </a:stretch>
        </p:blipFill>
        <p:spPr>
          <a:xfrm>
            <a:off x="2845223" y="4890034"/>
            <a:ext cx="1283320" cy="1413276"/>
          </a:xfrm>
          <a:prstGeom prst="rect">
            <a:avLst/>
          </a:prstGeom>
        </p:spPr>
      </p:pic>
      <p:pic>
        <p:nvPicPr>
          <p:cNvPr id="27" name="Picture 26"/>
          <p:cNvPicPr>
            <a:picLocks noChangeAspect="1"/>
          </p:cNvPicPr>
          <p:nvPr/>
        </p:nvPicPr>
        <p:blipFill>
          <a:blip r:embed="rId9"/>
          <a:stretch>
            <a:fillRect/>
          </a:stretch>
        </p:blipFill>
        <p:spPr>
          <a:xfrm>
            <a:off x="3810336" y="4890034"/>
            <a:ext cx="1428046" cy="1395405"/>
          </a:xfrm>
          <a:prstGeom prst="rect">
            <a:avLst/>
          </a:prstGeom>
        </p:spPr>
      </p:pic>
      <p:pic>
        <p:nvPicPr>
          <p:cNvPr id="28" name="Picture 27"/>
          <p:cNvPicPr>
            <a:picLocks noChangeAspect="1"/>
          </p:cNvPicPr>
          <p:nvPr/>
        </p:nvPicPr>
        <p:blipFill>
          <a:blip r:embed="rId10"/>
          <a:stretch>
            <a:fillRect/>
          </a:stretch>
        </p:blipFill>
        <p:spPr>
          <a:xfrm>
            <a:off x="4845982" y="5056407"/>
            <a:ext cx="1059512" cy="1229034"/>
          </a:xfrm>
          <a:prstGeom prst="rect">
            <a:avLst/>
          </a:prstGeom>
        </p:spPr>
      </p:pic>
      <p:pic>
        <p:nvPicPr>
          <p:cNvPr id="31" name="Picture 30"/>
          <p:cNvPicPr>
            <a:picLocks noChangeAspect="1"/>
          </p:cNvPicPr>
          <p:nvPr/>
        </p:nvPicPr>
        <p:blipFill>
          <a:blip r:embed="rId11"/>
          <a:stretch>
            <a:fillRect/>
          </a:stretch>
        </p:blipFill>
        <p:spPr>
          <a:xfrm>
            <a:off x="6363682" y="2451993"/>
            <a:ext cx="925291" cy="1655031"/>
          </a:xfrm>
          <a:prstGeom prst="rect">
            <a:avLst/>
          </a:prstGeom>
        </p:spPr>
      </p:pic>
      <p:pic>
        <p:nvPicPr>
          <p:cNvPr id="3072" name="Picture 3071"/>
          <p:cNvPicPr>
            <a:picLocks noChangeAspect="1"/>
          </p:cNvPicPr>
          <p:nvPr/>
        </p:nvPicPr>
        <p:blipFill>
          <a:blip r:embed="rId12"/>
          <a:stretch>
            <a:fillRect/>
          </a:stretch>
        </p:blipFill>
        <p:spPr>
          <a:xfrm>
            <a:off x="5125111" y="2484143"/>
            <a:ext cx="1210675" cy="1651812"/>
          </a:xfrm>
          <a:prstGeom prst="rect">
            <a:avLst/>
          </a:prstGeom>
        </p:spPr>
      </p:pic>
      <p:pic>
        <p:nvPicPr>
          <p:cNvPr id="3073" name="Picture 3072"/>
          <p:cNvPicPr>
            <a:picLocks noChangeAspect="1"/>
          </p:cNvPicPr>
          <p:nvPr/>
        </p:nvPicPr>
        <p:blipFill>
          <a:blip r:embed="rId13"/>
          <a:stretch>
            <a:fillRect/>
          </a:stretch>
        </p:blipFill>
        <p:spPr>
          <a:xfrm>
            <a:off x="7288973" y="2506816"/>
            <a:ext cx="848981" cy="1613064"/>
          </a:xfrm>
          <a:prstGeom prst="rect">
            <a:avLst/>
          </a:prstGeom>
        </p:spPr>
      </p:pic>
      <p:pic>
        <p:nvPicPr>
          <p:cNvPr id="3075" name="Picture 3074"/>
          <p:cNvPicPr>
            <a:picLocks noChangeAspect="1"/>
          </p:cNvPicPr>
          <p:nvPr/>
        </p:nvPicPr>
        <p:blipFill>
          <a:blip r:embed="rId14"/>
          <a:stretch>
            <a:fillRect/>
          </a:stretch>
        </p:blipFill>
        <p:spPr>
          <a:xfrm>
            <a:off x="8154031" y="2451993"/>
            <a:ext cx="901542" cy="1738690"/>
          </a:xfrm>
          <a:prstGeom prst="rect">
            <a:avLst/>
          </a:prstGeom>
        </p:spPr>
      </p:pic>
      <p:pic>
        <p:nvPicPr>
          <p:cNvPr id="3076" name="Picture 3075"/>
          <p:cNvPicPr>
            <a:picLocks noChangeAspect="1"/>
          </p:cNvPicPr>
          <p:nvPr/>
        </p:nvPicPr>
        <p:blipFill>
          <a:blip r:embed="rId15"/>
          <a:stretch>
            <a:fillRect/>
          </a:stretch>
        </p:blipFill>
        <p:spPr>
          <a:xfrm>
            <a:off x="5909736" y="4240820"/>
            <a:ext cx="1244600" cy="2095500"/>
          </a:xfrm>
          <a:prstGeom prst="rect">
            <a:avLst/>
          </a:prstGeom>
        </p:spPr>
      </p:pic>
      <p:pic>
        <p:nvPicPr>
          <p:cNvPr id="3077" name="Picture 3076"/>
          <p:cNvPicPr>
            <a:picLocks noChangeAspect="1"/>
          </p:cNvPicPr>
          <p:nvPr/>
        </p:nvPicPr>
        <p:blipFill>
          <a:blip r:embed="rId16"/>
          <a:stretch>
            <a:fillRect/>
          </a:stretch>
        </p:blipFill>
        <p:spPr>
          <a:xfrm>
            <a:off x="8218987" y="4748101"/>
            <a:ext cx="847464" cy="1546623"/>
          </a:xfrm>
          <a:prstGeom prst="rect">
            <a:avLst/>
          </a:prstGeom>
        </p:spPr>
      </p:pic>
      <p:pic>
        <p:nvPicPr>
          <p:cNvPr id="3078" name="Picture 3077"/>
          <p:cNvPicPr>
            <a:picLocks noChangeAspect="1"/>
          </p:cNvPicPr>
          <p:nvPr/>
        </p:nvPicPr>
        <p:blipFill>
          <a:blip r:embed="rId17"/>
          <a:stretch>
            <a:fillRect/>
          </a:stretch>
        </p:blipFill>
        <p:spPr>
          <a:xfrm>
            <a:off x="7208631" y="4464359"/>
            <a:ext cx="1025005" cy="1830365"/>
          </a:xfrm>
          <a:prstGeom prst="rect">
            <a:avLst/>
          </a:prstGeom>
        </p:spPr>
      </p:pic>
    </p:spTree>
    <p:extLst>
      <p:ext uri="{BB962C8B-B14F-4D97-AF65-F5344CB8AC3E}">
        <p14:creationId xmlns:p14="http://schemas.microsoft.com/office/powerpoint/2010/main" val="281539884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60</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132301714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61</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273811851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62</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330367679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63</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256165677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64</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305526937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p:txBody>
          <a:bodyPr/>
          <a:lstStyle/>
          <a:p>
            <a:fld id="{5424488C-161F-514B-8FF5-CF5173A03E8D}" type="slidenum">
              <a:rPr lang="en-US" smtClean="0"/>
              <a:t>65</a:t>
            </a:fld>
            <a:endParaRPr lang="en-US"/>
          </a:p>
        </p:txBody>
      </p:sp>
      <p:pic>
        <p:nvPicPr>
          <p:cNvPr id="6" name="Picture 5"/>
          <p:cNvPicPr>
            <a:picLocks noChangeAspect="1"/>
          </p:cNvPicPr>
          <p:nvPr/>
        </p:nvPicPr>
        <p:blipFill>
          <a:blip r:embed="rId2"/>
          <a:stretch>
            <a:fillRect/>
          </a:stretch>
        </p:blipFill>
        <p:spPr>
          <a:xfrm>
            <a:off x="0" y="571500"/>
            <a:ext cx="9144000" cy="5715000"/>
          </a:xfrm>
          <a:prstGeom prst="rect">
            <a:avLst/>
          </a:prstGeom>
        </p:spPr>
      </p:pic>
      <p:sp>
        <p:nvSpPr>
          <p:cNvPr id="5" name="Rounded Rectangle 4"/>
          <p:cNvSpPr/>
          <p:nvPr/>
        </p:nvSpPr>
        <p:spPr>
          <a:xfrm>
            <a:off x="2992435" y="918491"/>
            <a:ext cx="214314" cy="163763"/>
          </a:xfrm>
          <a:prstGeom prst="roundRect">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2994021" y="1305172"/>
            <a:ext cx="1358900" cy="163763"/>
          </a:xfrm>
          <a:prstGeom prst="roundRect">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4352921" y="1305172"/>
            <a:ext cx="1893891" cy="163763"/>
          </a:xfrm>
          <a:prstGeom prst="roundRect">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358473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66</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229448058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67</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3147204823"/>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68</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150569881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69</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406974021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17726"/>
          </a:xfrm>
        </p:spPr>
        <p:txBody>
          <a:bodyPr/>
          <a:lstStyle/>
          <a:p>
            <a:r>
              <a:rPr lang="en-US" b="1" dirty="0">
                <a:solidFill>
                  <a:srgbClr val="376092"/>
                </a:solidFill>
              </a:rPr>
              <a:t>Native App Development</a:t>
            </a:r>
          </a:p>
        </p:txBody>
      </p:sp>
      <p:sp>
        <p:nvSpPr>
          <p:cNvPr id="4" name="Slide Number Placeholder 3"/>
          <p:cNvSpPr>
            <a:spLocks noGrp="1"/>
          </p:cNvSpPr>
          <p:nvPr>
            <p:ph type="sldNum" sz="quarter" idx="12"/>
          </p:nvPr>
        </p:nvSpPr>
        <p:spPr/>
        <p:txBody>
          <a:bodyPr/>
          <a:lstStyle/>
          <a:p>
            <a:fld id="{5424488C-161F-514B-8FF5-CF5173A03E8D}" type="slidenum">
              <a:rPr lang="en-US" smtClean="0"/>
              <a:t>7</a:t>
            </a:fld>
            <a:endParaRPr lang="en-US"/>
          </a:p>
        </p:txBody>
      </p:sp>
      <p:pic>
        <p:nvPicPr>
          <p:cNvPr id="5" name="Picture 4"/>
          <p:cNvPicPr>
            <a:picLocks noChangeAspect="1"/>
          </p:cNvPicPr>
          <p:nvPr/>
        </p:nvPicPr>
        <p:blipFill>
          <a:blip r:embed="rId2"/>
          <a:stretch>
            <a:fillRect/>
          </a:stretch>
        </p:blipFill>
        <p:spPr>
          <a:xfrm>
            <a:off x="939800" y="1254121"/>
            <a:ext cx="7251700" cy="5092700"/>
          </a:xfrm>
          <a:prstGeom prst="rect">
            <a:avLst/>
          </a:prstGeom>
        </p:spPr>
      </p:pic>
      <p:sp>
        <p:nvSpPr>
          <p:cNvPr id="6" name="Rectangle 5"/>
          <p:cNvSpPr/>
          <p:nvPr/>
        </p:nvSpPr>
        <p:spPr>
          <a:xfrm>
            <a:off x="457200" y="6563520"/>
            <a:ext cx="8229600" cy="276999"/>
          </a:xfrm>
          <a:prstGeom prst="rect">
            <a:avLst/>
          </a:prstGeom>
        </p:spPr>
        <p:txBody>
          <a:bodyPr wrap="square">
            <a:spAutoFit/>
          </a:bodyPr>
          <a:lstStyle/>
          <a:p>
            <a:pPr algn="ctr"/>
            <a:r>
              <a:rPr lang="en-US" sz="1200" dirty="0" smtClean="0">
                <a:solidFill>
                  <a:schemeClr val="bg1">
                    <a:lumMod val="65000"/>
                  </a:schemeClr>
                </a:solidFill>
              </a:rPr>
              <a:t>Source: </a:t>
            </a:r>
            <a:r>
              <a:rPr lang="en-US" sz="1200" dirty="0" smtClean="0">
                <a:solidFill>
                  <a:schemeClr val="bg1">
                    <a:lumMod val="65000"/>
                  </a:schemeClr>
                </a:solidFill>
                <a:hlinkClick r:id="rId3"/>
              </a:rPr>
              <a:t>http</a:t>
            </a:r>
            <a:r>
              <a:rPr lang="en-US" sz="1200" dirty="0">
                <a:solidFill>
                  <a:schemeClr val="bg1">
                    <a:lumMod val="65000"/>
                  </a:schemeClr>
                </a:solidFill>
                <a:hlinkClick r:id="rId3"/>
              </a:rPr>
              <a:t>://www.scribd.com/doc/50805466/Native-Web-or-Hybrid-Mobile-App-</a:t>
            </a:r>
            <a:r>
              <a:rPr lang="en-US" sz="1200" dirty="0" smtClean="0">
                <a:solidFill>
                  <a:schemeClr val="bg1">
                    <a:lumMod val="65000"/>
                  </a:schemeClr>
                </a:solidFill>
                <a:hlinkClick r:id="rId3"/>
              </a:rPr>
              <a:t>Development</a:t>
            </a:r>
            <a:endParaRPr lang="en-US" sz="1200" dirty="0" smtClean="0">
              <a:solidFill>
                <a:schemeClr val="bg1">
                  <a:lumMod val="65000"/>
                </a:schemeClr>
              </a:solidFill>
            </a:endParaRPr>
          </a:p>
        </p:txBody>
      </p:sp>
    </p:spTree>
    <p:extLst>
      <p:ext uri="{BB962C8B-B14F-4D97-AF65-F5344CB8AC3E}">
        <p14:creationId xmlns:p14="http://schemas.microsoft.com/office/powerpoint/2010/main" val="42063045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70</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
        <p:nvSpPr>
          <p:cNvPr id="6" name="Rounded Rectangle 5"/>
          <p:cNvSpPr/>
          <p:nvPr/>
        </p:nvSpPr>
        <p:spPr>
          <a:xfrm>
            <a:off x="6245616" y="2489217"/>
            <a:ext cx="572694" cy="163763"/>
          </a:xfrm>
          <a:prstGeom prst="roundRect">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978722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71</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606449821"/>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72</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4104459262"/>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73</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1227106242"/>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74</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639698771"/>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75</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265083498"/>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76</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741308721"/>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77</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2470386152"/>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78</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3505660427"/>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79</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
        <p:nvSpPr>
          <p:cNvPr id="6" name="Rectangle 5"/>
          <p:cNvSpPr/>
          <p:nvPr/>
        </p:nvSpPr>
        <p:spPr>
          <a:xfrm>
            <a:off x="457200" y="6503812"/>
            <a:ext cx="8229600" cy="369332"/>
          </a:xfrm>
          <a:prstGeom prst="rect">
            <a:avLst/>
          </a:prstGeom>
        </p:spPr>
        <p:txBody>
          <a:bodyPr wrap="square">
            <a:spAutoFit/>
          </a:bodyPr>
          <a:lstStyle/>
          <a:p>
            <a:pPr algn="ctr"/>
            <a:r>
              <a:rPr lang="en-US" dirty="0">
                <a:hlinkClick r:id="rId3"/>
              </a:rPr>
              <a:t>http://developer.android.com/training/basics/firstapp/starting-</a:t>
            </a:r>
            <a:r>
              <a:rPr lang="en-US" dirty="0" smtClean="0">
                <a:hlinkClick r:id="rId3"/>
              </a:rPr>
              <a:t>activity.html</a:t>
            </a:r>
            <a:endParaRPr lang="en-US" dirty="0" smtClean="0"/>
          </a:p>
        </p:txBody>
      </p:sp>
    </p:spTree>
    <p:extLst>
      <p:ext uri="{BB962C8B-B14F-4D97-AF65-F5344CB8AC3E}">
        <p14:creationId xmlns:p14="http://schemas.microsoft.com/office/powerpoint/2010/main" val="3841335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453" y="274638"/>
            <a:ext cx="8427347" cy="1143000"/>
          </a:xfrm>
        </p:spPr>
        <p:txBody>
          <a:bodyPr>
            <a:normAutofit/>
          </a:bodyPr>
          <a:lstStyle/>
          <a:p>
            <a:r>
              <a:rPr lang="en-US" b="1" dirty="0" smtClean="0">
                <a:solidFill>
                  <a:srgbClr val="FF0000"/>
                </a:solidFill>
              </a:rPr>
              <a:t>Android</a:t>
            </a:r>
            <a:r>
              <a:rPr lang="en-US" b="1" dirty="0" smtClean="0">
                <a:solidFill>
                  <a:srgbClr val="376092"/>
                </a:solidFill>
              </a:rPr>
              <a:t> </a:t>
            </a:r>
            <a:r>
              <a:rPr lang="en-US" b="1" dirty="0">
                <a:solidFill>
                  <a:srgbClr val="376092"/>
                </a:solidFill>
              </a:rPr>
              <a:t>- Native App Development</a:t>
            </a:r>
            <a:endParaRPr lang="en-US" dirty="0"/>
          </a:p>
        </p:txBody>
      </p:sp>
      <p:sp>
        <p:nvSpPr>
          <p:cNvPr id="4" name="Slide Number Placeholder 3"/>
          <p:cNvSpPr>
            <a:spLocks noGrp="1"/>
          </p:cNvSpPr>
          <p:nvPr>
            <p:ph type="sldNum" sz="quarter" idx="12"/>
          </p:nvPr>
        </p:nvSpPr>
        <p:spPr/>
        <p:txBody>
          <a:bodyPr/>
          <a:lstStyle/>
          <a:p>
            <a:fld id="{5424488C-161F-514B-8FF5-CF5173A03E8D}" type="slidenum">
              <a:rPr lang="en-US" smtClean="0"/>
              <a:t>8</a:t>
            </a:fld>
            <a:endParaRPr lang="en-US"/>
          </a:p>
        </p:txBody>
      </p:sp>
      <p:pic>
        <p:nvPicPr>
          <p:cNvPr id="5" name="Picture 4"/>
          <p:cNvPicPr>
            <a:picLocks noChangeAspect="1"/>
          </p:cNvPicPr>
          <p:nvPr/>
        </p:nvPicPr>
        <p:blipFill>
          <a:blip r:embed="rId2"/>
          <a:stretch>
            <a:fillRect/>
          </a:stretch>
        </p:blipFill>
        <p:spPr>
          <a:xfrm>
            <a:off x="0" y="1735042"/>
            <a:ext cx="9144000" cy="4871215"/>
          </a:xfrm>
          <a:prstGeom prst="rect">
            <a:avLst/>
          </a:prstGeom>
        </p:spPr>
      </p:pic>
      <p:sp>
        <p:nvSpPr>
          <p:cNvPr id="6" name="Rectangle 5"/>
          <p:cNvSpPr/>
          <p:nvPr/>
        </p:nvSpPr>
        <p:spPr>
          <a:xfrm>
            <a:off x="457200" y="6549865"/>
            <a:ext cx="8229600" cy="276999"/>
          </a:xfrm>
          <a:prstGeom prst="rect">
            <a:avLst/>
          </a:prstGeom>
        </p:spPr>
        <p:txBody>
          <a:bodyPr wrap="square">
            <a:spAutoFit/>
          </a:bodyPr>
          <a:lstStyle/>
          <a:p>
            <a:pPr algn="ctr"/>
            <a:r>
              <a:rPr lang="en-US" sz="1200" dirty="0" smtClean="0">
                <a:solidFill>
                  <a:schemeClr val="bg1">
                    <a:lumMod val="65000"/>
                  </a:schemeClr>
                </a:solidFill>
              </a:rPr>
              <a:t>Source: </a:t>
            </a:r>
            <a:r>
              <a:rPr lang="en-US" sz="1200" dirty="0" smtClean="0">
                <a:solidFill>
                  <a:schemeClr val="bg1">
                    <a:lumMod val="65000"/>
                  </a:schemeClr>
                </a:solidFill>
                <a:hlinkClick r:id="rId3"/>
              </a:rPr>
              <a:t>http</a:t>
            </a:r>
            <a:r>
              <a:rPr lang="en-US" sz="1200" dirty="0">
                <a:solidFill>
                  <a:schemeClr val="bg1">
                    <a:lumMod val="65000"/>
                  </a:schemeClr>
                </a:solidFill>
                <a:hlinkClick r:id="rId3"/>
              </a:rPr>
              <a:t>://www.scribd.com/doc/50805466/Native-Web-or-Hybrid-Mobile-App-</a:t>
            </a:r>
            <a:r>
              <a:rPr lang="en-US" sz="1200" dirty="0" smtClean="0">
                <a:solidFill>
                  <a:schemeClr val="bg1">
                    <a:lumMod val="65000"/>
                  </a:schemeClr>
                </a:solidFill>
                <a:hlinkClick r:id="rId3"/>
              </a:rPr>
              <a:t>Development</a:t>
            </a:r>
            <a:endParaRPr lang="en-US" sz="1200" dirty="0" smtClean="0">
              <a:solidFill>
                <a:schemeClr val="bg1">
                  <a:lumMod val="65000"/>
                </a:schemeClr>
              </a:solidFill>
            </a:endParaRPr>
          </a:p>
        </p:txBody>
      </p:sp>
    </p:spTree>
    <p:extLst>
      <p:ext uri="{BB962C8B-B14F-4D97-AF65-F5344CB8AC3E}">
        <p14:creationId xmlns:p14="http://schemas.microsoft.com/office/powerpoint/2010/main" val="23158961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80</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8944857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81</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41751494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82</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1520657922"/>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83</a:t>
            </a:fld>
            <a:endParaRPr lang="en-US"/>
          </a:p>
        </p:txBody>
      </p:sp>
      <p:pic>
        <p:nvPicPr>
          <p:cNvPr id="5" name="Picture 4"/>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42083746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632"/>
            <a:ext cx="8229600" cy="838371"/>
          </a:xfrm>
        </p:spPr>
        <p:txBody>
          <a:bodyPr>
            <a:normAutofit/>
          </a:bodyPr>
          <a:lstStyle/>
          <a:p>
            <a:r>
              <a:rPr lang="en-US" dirty="0" err="1" smtClean="0"/>
              <a:t>activity_main.xml</a:t>
            </a:r>
            <a:endParaRPr lang="en-US" dirty="0"/>
          </a:p>
        </p:txBody>
      </p:sp>
      <p:sp>
        <p:nvSpPr>
          <p:cNvPr id="4" name="Slide Number Placeholder 3"/>
          <p:cNvSpPr>
            <a:spLocks noGrp="1"/>
          </p:cNvSpPr>
          <p:nvPr>
            <p:ph type="sldNum" sz="quarter" idx="12"/>
          </p:nvPr>
        </p:nvSpPr>
        <p:spPr/>
        <p:txBody>
          <a:bodyPr/>
          <a:lstStyle/>
          <a:p>
            <a:fld id="{5424488C-161F-514B-8FF5-CF5173A03E8D}" type="slidenum">
              <a:rPr lang="en-US" smtClean="0"/>
              <a:t>84</a:t>
            </a:fld>
            <a:endParaRPr lang="en-US"/>
          </a:p>
        </p:txBody>
      </p:sp>
      <p:sp>
        <p:nvSpPr>
          <p:cNvPr id="5" name="Rectangle 4"/>
          <p:cNvSpPr/>
          <p:nvPr/>
        </p:nvSpPr>
        <p:spPr>
          <a:xfrm>
            <a:off x="457200" y="1192484"/>
            <a:ext cx="8229600" cy="5078314"/>
          </a:xfrm>
          <a:prstGeom prst="rect">
            <a:avLst/>
          </a:prstGeom>
          <a:solidFill>
            <a:srgbClr val="D9D9D9"/>
          </a:solidFill>
        </p:spPr>
        <p:txBody>
          <a:bodyPr wrap="square">
            <a:spAutoFit/>
          </a:bodyPr>
          <a:lstStyle/>
          <a:p>
            <a:r>
              <a:rPr lang="en-US" dirty="0"/>
              <a:t>&lt;?xml version=</a:t>
            </a:r>
            <a:r>
              <a:rPr lang="en-US" i="1" dirty="0"/>
              <a:t>"1.0" encoding="utf-8"?&gt;</a:t>
            </a:r>
          </a:p>
          <a:p>
            <a:r>
              <a:rPr lang="en-US" dirty="0"/>
              <a:t>&lt;</a:t>
            </a:r>
            <a:r>
              <a:rPr lang="en-US" dirty="0" err="1"/>
              <a:t>LinearLayout</a:t>
            </a:r>
            <a:r>
              <a:rPr lang="en-US" dirty="0"/>
              <a:t> </a:t>
            </a:r>
            <a:r>
              <a:rPr lang="en-US" dirty="0" err="1"/>
              <a:t>xmlns:android</a:t>
            </a:r>
            <a:r>
              <a:rPr lang="en-US" dirty="0"/>
              <a:t>=</a:t>
            </a:r>
            <a:r>
              <a:rPr lang="en-US" i="1" dirty="0"/>
              <a:t>"http://</a:t>
            </a:r>
            <a:r>
              <a:rPr lang="en-US" i="1" dirty="0" err="1"/>
              <a:t>schemas.android.com</a:t>
            </a:r>
            <a:r>
              <a:rPr lang="en-US" i="1" dirty="0"/>
              <a:t>/</a:t>
            </a:r>
            <a:r>
              <a:rPr lang="en-US" i="1" dirty="0" err="1"/>
              <a:t>apk</a:t>
            </a:r>
            <a:r>
              <a:rPr lang="en-US" i="1" dirty="0"/>
              <a:t>/res/android"</a:t>
            </a:r>
          </a:p>
          <a:p>
            <a:r>
              <a:rPr lang="en-US" dirty="0"/>
              <a:t>    </a:t>
            </a:r>
            <a:r>
              <a:rPr lang="en-US" dirty="0" err="1"/>
              <a:t>xmlns:tools</a:t>
            </a:r>
            <a:r>
              <a:rPr lang="en-US" dirty="0"/>
              <a:t>=</a:t>
            </a:r>
            <a:r>
              <a:rPr lang="en-US" i="1" dirty="0"/>
              <a:t>"http://</a:t>
            </a:r>
            <a:r>
              <a:rPr lang="en-US" i="1" dirty="0" err="1"/>
              <a:t>schemas.android.com</a:t>
            </a:r>
            <a:r>
              <a:rPr lang="en-US" i="1" dirty="0"/>
              <a:t>/tools"</a:t>
            </a:r>
          </a:p>
          <a:p>
            <a:r>
              <a:rPr lang="en-US" dirty="0"/>
              <a:t>    </a:t>
            </a:r>
            <a:r>
              <a:rPr lang="en-US" dirty="0" err="1"/>
              <a:t>android:layout_width</a:t>
            </a:r>
            <a:r>
              <a:rPr lang="en-US" dirty="0"/>
              <a:t>=</a:t>
            </a:r>
            <a:r>
              <a:rPr lang="en-US" i="1" dirty="0"/>
              <a:t>"</a:t>
            </a:r>
            <a:r>
              <a:rPr lang="en-US" i="1" dirty="0" err="1"/>
              <a:t>match_parent</a:t>
            </a:r>
            <a:r>
              <a:rPr lang="en-US" i="1" dirty="0"/>
              <a:t>"</a:t>
            </a:r>
          </a:p>
          <a:p>
            <a:r>
              <a:rPr lang="en-US" dirty="0"/>
              <a:t>    </a:t>
            </a:r>
            <a:r>
              <a:rPr lang="en-US" dirty="0" err="1"/>
              <a:t>android:layout_height</a:t>
            </a:r>
            <a:r>
              <a:rPr lang="en-US" dirty="0"/>
              <a:t>=</a:t>
            </a:r>
            <a:r>
              <a:rPr lang="en-US" i="1" dirty="0"/>
              <a:t>"</a:t>
            </a:r>
            <a:r>
              <a:rPr lang="en-US" i="1" dirty="0" err="1"/>
              <a:t>match_parent</a:t>
            </a:r>
            <a:r>
              <a:rPr lang="en-US" i="1" dirty="0"/>
              <a:t>"</a:t>
            </a:r>
          </a:p>
          <a:p>
            <a:r>
              <a:rPr lang="en-US" dirty="0"/>
              <a:t>    </a:t>
            </a:r>
            <a:r>
              <a:rPr lang="en-US" dirty="0" err="1"/>
              <a:t>android:orientation</a:t>
            </a:r>
            <a:r>
              <a:rPr lang="en-US" dirty="0"/>
              <a:t>=</a:t>
            </a:r>
            <a:r>
              <a:rPr lang="en-US" i="1" dirty="0"/>
              <a:t>"horizontal"&gt;</a:t>
            </a:r>
          </a:p>
          <a:p>
            <a:r>
              <a:rPr lang="en-US" dirty="0"/>
              <a:t>    &lt;</a:t>
            </a:r>
            <a:r>
              <a:rPr lang="en-US" dirty="0" err="1"/>
              <a:t>EditText</a:t>
            </a:r>
            <a:r>
              <a:rPr lang="en-US" dirty="0"/>
              <a:t> </a:t>
            </a:r>
            <a:r>
              <a:rPr lang="en-US" dirty="0" err="1"/>
              <a:t>android:id</a:t>
            </a:r>
            <a:r>
              <a:rPr lang="en-US" dirty="0"/>
              <a:t>=</a:t>
            </a:r>
            <a:r>
              <a:rPr lang="en-US" i="1" dirty="0"/>
              <a:t>"@+id/</a:t>
            </a:r>
            <a:r>
              <a:rPr lang="en-US" i="1" dirty="0" err="1"/>
              <a:t>edit_message</a:t>
            </a:r>
            <a:r>
              <a:rPr lang="en-US" i="1" dirty="0"/>
              <a:t>"</a:t>
            </a:r>
          </a:p>
          <a:p>
            <a:r>
              <a:rPr lang="en-US" dirty="0"/>
              <a:t>        </a:t>
            </a:r>
            <a:r>
              <a:rPr lang="en-US" dirty="0" err="1"/>
              <a:t>android:layout_weight</a:t>
            </a:r>
            <a:r>
              <a:rPr lang="en-US" dirty="0"/>
              <a:t>=</a:t>
            </a:r>
            <a:r>
              <a:rPr lang="en-US" i="1" dirty="0"/>
              <a:t>"1"</a:t>
            </a:r>
          </a:p>
          <a:p>
            <a:r>
              <a:rPr lang="en-US" dirty="0"/>
              <a:t>        </a:t>
            </a:r>
            <a:r>
              <a:rPr lang="en-US" dirty="0" err="1"/>
              <a:t>android:layout_width</a:t>
            </a:r>
            <a:r>
              <a:rPr lang="en-US" dirty="0"/>
              <a:t>=</a:t>
            </a:r>
            <a:r>
              <a:rPr lang="en-US" i="1" dirty="0"/>
              <a:t>"0dp"</a:t>
            </a:r>
          </a:p>
          <a:p>
            <a:r>
              <a:rPr lang="en-US" dirty="0"/>
              <a:t>        </a:t>
            </a:r>
            <a:r>
              <a:rPr lang="en-US" dirty="0" err="1"/>
              <a:t>android:layout_height</a:t>
            </a:r>
            <a:r>
              <a:rPr lang="en-US" dirty="0"/>
              <a:t>=</a:t>
            </a:r>
            <a:r>
              <a:rPr lang="en-US" i="1" dirty="0"/>
              <a:t>"</a:t>
            </a:r>
            <a:r>
              <a:rPr lang="en-US" i="1" dirty="0" err="1"/>
              <a:t>wrap_content</a:t>
            </a:r>
            <a:r>
              <a:rPr lang="en-US" i="1" dirty="0"/>
              <a:t>"</a:t>
            </a:r>
          </a:p>
          <a:p>
            <a:r>
              <a:rPr lang="en-US" dirty="0"/>
              <a:t>        </a:t>
            </a:r>
            <a:r>
              <a:rPr lang="en-US" dirty="0" err="1"/>
              <a:t>android:hint</a:t>
            </a:r>
            <a:r>
              <a:rPr lang="en-US" dirty="0"/>
              <a:t>=</a:t>
            </a:r>
            <a:r>
              <a:rPr lang="en-US" i="1" dirty="0"/>
              <a:t>"@string/</a:t>
            </a:r>
            <a:r>
              <a:rPr lang="en-US" i="1" dirty="0" err="1"/>
              <a:t>edit_message</a:t>
            </a:r>
            <a:r>
              <a:rPr lang="en-US" i="1" dirty="0"/>
              <a:t>" /&gt;</a:t>
            </a:r>
          </a:p>
          <a:p>
            <a:r>
              <a:rPr lang="it-IT" dirty="0"/>
              <a:t>    &lt;Button</a:t>
            </a:r>
          </a:p>
          <a:p>
            <a:r>
              <a:rPr lang="it-IT" dirty="0"/>
              <a:t>        </a:t>
            </a:r>
            <a:r>
              <a:rPr lang="it-IT" dirty="0" err="1"/>
              <a:t>android:layout_width</a:t>
            </a:r>
            <a:r>
              <a:rPr lang="it-IT" dirty="0"/>
              <a:t>=</a:t>
            </a:r>
            <a:r>
              <a:rPr lang="it-IT" i="1" dirty="0"/>
              <a:t>"</a:t>
            </a:r>
            <a:r>
              <a:rPr lang="it-IT" i="1" dirty="0" err="1"/>
              <a:t>wrap_content</a:t>
            </a:r>
            <a:r>
              <a:rPr lang="it-IT" i="1" dirty="0"/>
              <a:t>"</a:t>
            </a:r>
          </a:p>
          <a:p>
            <a:r>
              <a:rPr lang="it-IT" dirty="0"/>
              <a:t>        </a:t>
            </a:r>
            <a:r>
              <a:rPr lang="it-IT" dirty="0" err="1"/>
              <a:t>android:layout_height</a:t>
            </a:r>
            <a:r>
              <a:rPr lang="it-IT" dirty="0"/>
              <a:t>=</a:t>
            </a:r>
            <a:r>
              <a:rPr lang="it-IT" i="1" dirty="0"/>
              <a:t>"</a:t>
            </a:r>
            <a:r>
              <a:rPr lang="it-IT" i="1" dirty="0" err="1"/>
              <a:t>wrap_content</a:t>
            </a:r>
            <a:r>
              <a:rPr lang="it-IT" i="1" dirty="0"/>
              <a:t>"</a:t>
            </a:r>
          </a:p>
          <a:p>
            <a:r>
              <a:rPr lang="it-IT" dirty="0"/>
              <a:t>        </a:t>
            </a:r>
            <a:r>
              <a:rPr lang="it-IT" dirty="0" err="1"/>
              <a:t>android:text</a:t>
            </a:r>
            <a:r>
              <a:rPr lang="it-IT" dirty="0"/>
              <a:t>=</a:t>
            </a:r>
            <a:r>
              <a:rPr lang="it-IT" i="1" dirty="0"/>
              <a:t>"@</a:t>
            </a:r>
            <a:r>
              <a:rPr lang="it-IT" i="1" dirty="0" err="1"/>
              <a:t>string</a:t>
            </a:r>
            <a:r>
              <a:rPr lang="it-IT" i="1" dirty="0"/>
              <a:t>/</a:t>
            </a:r>
            <a:r>
              <a:rPr lang="it-IT" i="1" dirty="0" err="1"/>
              <a:t>button_send</a:t>
            </a:r>
            <a:r>
              <a:rPr lang="it-IT" i="1" dirty="0"/>
              <a:t>"</a:t>
            </a:r>
          </a:p>
          <a:p>
            <a:r>
              <a:rPr lang="it-IT" dirty="0"/>
              <a:t>    	</a:t>
            </a:r>
            <a:r>
              <a:rPr lang="it-IT" dirty="0" err="1"/>
              <a:t>android:onClick</a:t>
            </a:r>
            <a:r>
              <a:rPr lang="it-IT" dirty="0"/>
              <a:t>=</a:t>
            </a:r>
            <a:r>
              <a:rPr lang="it-IT" i="1" dirty="0"/>
              <a:t>"</a:t>
            </a:r>
            <a:r>
              <a:rPr lang="it-IT" i="1" dirty="0" err="1"/>
              <a:t>sendMessage</a:t>
            </a:r>
            <a:r>
              <a:rPr lang="it-IT" i="1" dirty="0"/>
              <a:t>" /&gt;</a:t>
            </a:r>
          </a:p>
          <a:p>
            <a:r>
              <a:rPr lang="it-IT" dirty="0"/>
              <a:t>    </a:t>
            </a:r>
          </a:p>
          <a:p>
            <a:r>
              <a:rPr lang="it-IT" dirty="0"/>
              <a:t>&lt;/</a:t>
            </a:r>
            <a:r>
              <a:rPr lang="it-IT" dirty="0" err="1"/>
              <a:t>LinearLayout</a:t>
            </a:r>
            <a:r>
              <a:rPr lang="it-IT" dirty="0"/>
              <a:t>&gt;</a:t>
            </a:r>
            <a:endParaRPr lang="en-US" dirty="0"/>
          </a:p>
        </p:txBody>
      </p:sp>
    </p:spTree>
    <p:extLst>
      <p:ext uri="{BB962C8B-B14F-4D97-AF65-F5344CB8AC3E}">
        <p14:creationId xmlns:p14="http://schemas.microsoft.com/office/powerpoint/2010/main" val="22808004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activity_display_message.xml</a:t>
            </a:r>
            <a:endParaRPr lang="en-US" dirty="0"/>
          </a:p>
        </p:txBody>
      </p:sp>
      <p:sp>
        <p:nvSpPr>
          <p:cNvPr id="4" name="Slide Number Placeholder 3"/>
          <p:cNvSpPr>
            <a:spLocks noGrp="1"/>
          </p:cNvSpPr>
          <p:nvPr>
            <p:ph type="sldNum" sz="quarter" idx="12"/>
          </p:nvPr>
        </p:nvSpPr>
        <p:spPr/>
        <p:txBody>
          <a:bodyPr/>
          <a:lstStyle/>
          <a:p>
            <a:fld id="{5424488C-161F-514B-8FF5-CF5173A03E8D}" type="slidenum">
              <a:rPr lang="en-US" smtClean="0"/>
              <a:t>85</a:t>
            </a:fld>
            <a:endParaRPr lang="en-US"/>
          </a:p>
        </p:txBody>
      </p:sp>
      <p:sp>
        <p:nvSpPr>
          <p:cNvPr id="5" name="Rectangle 4"/>
          <p:cNvSpPr/>
          <p:nvPr/>
        </p:nvSpPr>
        <p:spPr>
          <a:xfrm>
            <a:off x="457200" y="1579778"/>
            <a:ext cx="8229600" cy="4524316"/>
          </a:xfrm>
          <a:prstGeom prst="rect">
            <a:avLst/>
          </a:prstGeom>
          <a:solidFill>
            <a:srgbClr val="D9D9D9"/>
          </a:solidFill>
        </p:spPr>
        <p:txBody>
          <a:bodyPr wrap="square">
            <a:spAutoFit/>
          </a:bodyPr>
          <a:lstStyle/>
          <a:p>
            <a:r>
              <a:rPr lang="en-US" dirty="0"/>
              <a:t>&lt;</a:t>
            </a:r>
            <a:r>
              <a:rPr lang="en-US" dirty="0" err="1"/>
              <a:t>RelativeLayout</a:t>
            </a:r>
            <a:r>
              <a:rPr lang="en-US" dirty="0"/>
              <a:t> </a:t>
            </a:r>
            <a:r>
              <a:rPr lang="en-US" dirty="0" err="1"/>
              <a:t>xmlns:android</a:t>
            </a:r>
            <a:r>
              <a:rPr lang="en-US" dirty="0"/>
              <a:t>=</a:t>
            </a:r>
            <a:r>
              <a:rPr lang="en-US" i="1" dirty="0"/>
              <a:t>"http://</a:t>
            </a:r>
            <a:r>
              <a:rPr lang="en-US" i="1" dirty="0" err="1"/>
              <a:t>schemas.android.com</a:t>
            </a:r>
            <a:r>
              <a:rPr lang="en-US" i="1" dirty="0"/>
              <a:t>/</a:t>
            </a:r>
            <a:r>
              <a:rPr lang="en-US" i="1" dirty="0" err="1"/>
              <a:t>apk</a:t>
            </a:r>
            <a:r>
              <a:rPr lang="en-US" i="1" dirty="0"/>
              <a:t>/res/android"</a:t>
            </a:r>
          </a:p>
          <a:p>
            <a:r>
              <a:rPr lang="en-US" dirty="0"/>
              <a:t>    </a:t>
            </a:r>
            <a:r>
              <a:rPr lang="en-US" dirty="0" err="1"/>
              <a:t>xmlns:tools</a:t>
            </a:r>
            <a:r>
              <a:rPr lang="en-US" dirty="0"/>
              <a:t>=</a:t>
            </a:r>
            <a:r>
              <a:rPr lang="en-US" i="1" dirty="0"/>
              <a:t>"http://</a:t>
            </a:r>
            <a:r>
              <a:rPr lang="en-US" i="1" dirty="0" err="1"/>
              <a:t>schemas.android.com</a:t>
            </a:r>
            <a:r>
              <a:rPr lang="en-US" i="1" dirty="0"/>
              <a:t>/tools"</a:t>
            </a:r>
          </a:p>
          <a:p>
            <a:r>
              <a:rPr lang="en-US" dirty="0"/>
              <a:t>    </a:t>
            </a:r>
            <a:r>
              <a:rPr lang="en-US" dirty="0" err="1"/>
              <a:t>android:layout_width</a:t>
            </a:r>
            <a:r>
              <a:rPr lang="en-US" dirty="0"/>
              <a:t>=</a:t>
            </a:r>
            <a:r>
              <a:rPr lang="en-US" i="1" dirty="0"/>
              <a:t>"</a:t>
            </a:r>
            <a:r>
              <a:rPr lang="en-US" i="1" dirty="0" err="1"/>
              <a:t>match_parent</a:t>
            </a:r>
            <a:r>
              <a:rPr lang="en-US" i="1" dirty="0"/>
              <a:t>"</a:t>
            </a:r>
          </a:p>
          <a:p>
            <a:r>
              <a:rPr lang="en-US" dirty="0"/>
              <a:t>    </a:t>
            </a:r>
            <a:r>
              <a:rPr lang="en-US" dirty="0" err="1"/>
              <a:t>android:layout_height</a:t>
            </a:r>
            <a:r>
              <a:rPr lang="en-US" dirty="0"/>
              <a:t>=</a:t>
            </a:r>
            <a:r>
              <a:rPr lang="en-US" i="1" dirty="0"/>
              <a:t>"</a:t>
            </a:r>
            <a:r>
              <a:rPr lang="en-US" i="1" dirty="0" err="1"/>
              <a:t>match_parent</a:t>
            </a:r>
            <a:r>
              <a:rPr lang="en-US" i="1" dirty="0"/>
              <a:t>"</a:t>
            </a:r>
          </a:p>
          <a:p>
            <a:r>
              <a:rPr lang="en-US" dirty="0"/>
              <a:t>    </a:t>
            </a:r>
            <a:r>
              <a:rPr lang="en-US" dirty="0" err="1"/>
              <a:t>android:paddingBottom</a:t>
            </a:r>
            <a:r>
              <a:rPr lang="en-US" dirty="0"/>
              <a:t>=</a:t>
            </a:r>
            <a:r>
              <a:rPr lang="en-US" i="1" dirty="0"/>
              <a:t>"@</a:t>
            </a:r>
            <a:r>
              <a:rPr lang="en-US" i="1" dirty="0" err="1"/>
              <a:t>dimen</a:t>
            </a:r>
            <a:r>
              <a:rPr lang="en-US" i="1" dirty="0"/>
              <a:t>/</a:t>
            </a:r>
            <a:r>
              <a:rPr lang="en-US" i="1" dirty="0" err="1"/>
              <a:t>activity_vertical_margin</a:t>
            </a:r>
            <a:r>
              <a:rPr lang="en-US" i="1" dirty="0"/>
              <a:t>"</a:t>
            </a:r>
          </a:p>
          <a:p>
            <a:r>
              <a:rPr lang="en-US" dirty="0"/>
              <a:t>    </a:t>
            </a:r>
            <a:r>
              <a:rPr lang="en-US" dirty="0" err="1"/>
              <a:t>android:paddingLeft</a:t>
            </a:r>
            <a:r>
              <a:rPr lang="en-US" dirty="0"/>
              <a:t>=</a:t>
            </a:r>
            <a:r>
              <a:rPr lang="en-US" i="1" dirty="0"/>
              <a:t>"@</a:t>
            </a:r>
            <a:r>
              <a:rPr lang="en-US" i="1" dirty="0" err="1"/>
              <a:t>dimen</a:t>
            </a:r>
            <a:r>
              <a:rPr lang="en-US" i="1" dirty="0"/>
              <a:t>/</a:t>
            </a:r>
            <a:r>
              <a:rPr lang="en-US" i="1" dirty="0" err="1"/>
              <a:t>activity_horizontal_margin</a:t>
            </a:r>
            <a:r>
              <a:rPr lang="en-US" i="1" dirty="0"/>
              <a:t>"</a:t>
            </a:r>
          </a:p>
          <a:p>
            <a:r>
              <a:rPr lang="en-US" dirty="0"/>
              <a:t>    </a:t>
            </a:r>
            <a:r>
              <a:rPr lang="en-US" dirty="0" err="1"/>
              <a:t>android:paddingRight</a:t>
            </a:r>
            <a:r>
              <a:rPr lang="en-US" dirty="0"/>
              <a:t>=</a:t>
            </a:r>
            <a:r>
              <a:rPr lang="en-US" i="1" dirty="0"/>
              <a:t>"@</a:t>
            </a:r>
            <a:r>
              <a:rPr lang="en-US" i="1" dirty="0" err="1"/>
              <a:t>dimen</a:t>
            </a:r>
            <a:r>
              <a:rPr lang="en-US" i="1" dirty="0"/>
              <a:t>/</a:t>
            </a:r>
            <a:r>
              <a:rPr lang="en-US" i="1" dirty="0" err="1"/>
              <a:t>activity_horizontal_margin</a:t>
            </a:r>
            <a:r>
              <a:rPr lang="en-US" i="1" dirty="0"/>
              <a:t>"</a:t>
            </a:r>
          </a:p>
          <a:p>
            <a:r>
              <a:rPr lang="en-US" dirty="0"/>
              <a:t>    </a:t>
            </a:r>
            <a:r>
              <a:rPr lang="en-US" dirty="0" err="1"/>
              <a:t>android:paddingTop</a:t>
            </a:r>
            <a:r>
              <a:rPr lang="en-US" dirty="0"/>
              <a:t>=</a:t>
            </a:r>
            <a:r>
              <a:rPr lang="en-US" i="1" dirty="0"/>
              <a:t>"@</a:t>
            </a:r>
            <a:r>
              <a:rPr lang="en-US" i="1" dirty="0" err="1"/>
              <a:t>dimen</a:t>
            </a:r>
            <a:r>
              <a:rPr lang="en-US" i="1" dirty="0"/>
              <a:t>/</a:t>
            </a:r>
            <a:r>
              <a:rPr lang="en-US" i="1" dirty="0" err="1"/>
              <a:t>activity_vertical_margin</a:t>
            </a:r>
            <a:r>
              <a:rPr lang="en-US" i="1" dirty="0"/>
              <a:t>"</a:t>
            </a:r>
          </a:p>
          <a:p>
            <a:r>
              <a:rPr lang="en-US" dirty="0"/>
              <a:t>    </a:t>
            </a:r>
            <a:r>
              <a:rPr lang="en-US" dirty="0" err="1"/>
              <a:t>tools:context</a:t>
            </a:r>
            <a:r>
              <a:rPr lang="en-US" dirty="0"/>
              <a:t>=</a:t>
            </a:r>
            <a:r>
              <a:rPr lang="en-US" i="1" dirty="0"/>
              <a:t>".</a:t>
            </a:r>
            <a:r>
              <a:rPr lang="en-US" i="1" dirty="0" err="1"/>
              <a:t>DisplayMessageActivity</a:t>
            </a:r>
            <a:r>
              <a:rPr lang="en-US" i="1" dirty="0"/>
              <a:t>" &gt;</a:t>
            </a:r>
          </a:p>
          <a:p>
            <a:endParaRPr lang="en-US" dirty="0"/>
          </a:p>
          <a:p>
            <a:r>
              <a:rPr lang="en-US" dirty="0"/>
              <a:t>    &lt;</a:t>
            </a:r>
            <a:r>
              <a:rPr lang="en-US" dirty="0" err="1"/>
              <a:t>TextView</a:t>
            </a:r>
            <a:endParaRPr lang="en-US" dirty="0"/>
          </a:p>
          <a:p>
            <a:r>
              <a:rPr lang="en-US" dirty="0"/>
              <a:t>        </a:t>
            </a:r>
            <a:r>
              <a:rPr lang="en-US" dirty="0" err="1"/>
              <a:t>android:layout_width</a:t>
            </a:r>
            <a:r>
              <a:rPr lang="en-US" dirty="0"/>
              <a:t>=</a:t>
            </a:r>
            <a:r>
              <a:rPr lang="en-US" i="1" dirty="0"/>
              <a:t>"</a:t>
            </a:r>
            <a:r>
              <a:rPr lang="en-US" i="1" dirty="0" err="1"/>
              <a:t>wrap_content</a:t>
            </a:r>
            <a:r>
              <a:rPr lang="en-US" i="1" dirty="0"/>
              <a:t>"</a:t>
            </a:r>
          </a:p>
          <a:p>
            <a:r>
              <a:rPr lang="en-US" dirty="0"/>
              <a:t>        </a:t>
            </a:r>
            <a:r>
              <a:rPr lang="en-US" dirty="0" err="1"/>
              <a:t>android:layout_height</a:t>
            </a:r>
            <a:r>
              <a:rPr lang="en-US" dirty="0"/>
              <a:t>=</a:t>
            </a:r>
            <a:r>
              <a:rPr lang="en-US" i="1" dirty="0"/>
              <a:t>"</a:t>
            </a:r>
            <a:r>
              <a:rPr lang="en-US" i="1" dirty="0" err="1"/>
              <a:t>wrap_content</a:t>
            </a:r>
            <a:r>
              <a:rPr lang="en-US" i="1" dirty="0"/>
              <a:t>"</a:t>
            </a:r>
          </a:p>
          <a:p>
            <a:r>
              <a:rPr lang="en-US" dirty="0"/>
              <a:t>        </a:t>
            </a:r>
            <a:r>
              <a:rPr lang="en-US" dirty="0" err="1"/>
              <a:t>android:text</a:t>
            </a:r>
            <a:r>
              <a:rPr lang="en-US" dirty="0"/>
              <a:t>=</a:t>
            </a:r>
            <a:r>
              <a:rPr lang="en-US" i="1" dirty="0"/>
              <a:t>"@string/</a:t>
            </a:r>
            <a:r>
              <a:rPr lang="en-US" i="1" dirty="0" err="1"/>
              <a:t>hello_world</a:t>
            </a:r>
            <a:r>
              <a:rPr lang="en-US" i="1" dirty="0"/>
              <a:t>" /&gt;</a:t>
            </a:r>
          </a:p>
          <a:p>
            <a:endParaRPr lang="en-US" dirty="0"/>
          </a:p>
          <a:p>
            <a:r>
              <a:rPr lang="en-US" dirty="0"/>
              <a:t>&lt;/</a:t>
            </a:r>
            <a:r>
              <a:rPr lang="en-US" dirty="0" err="1"/>
              <a:t>RelativeLayout</a:t>
            </a:r>
            <a:r>
              <a:rPr lang="en-US" dirty="0"/>
              <a:t>&gt;</a:t>
            </a:r>
          </a:p>
        </p:txBody>
      </p:sp>
    </p:spTree>
    <p:extLst>
      <p:ext uri="{BB962C8B-B14F-4D97-AF65-F5344CB8AC3E}">
        <p14:creationId xmlns:p14="http://schemas.microsoft.com/office/powerpoint/2010/main" val="18788819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strings.xml</a:t>
            </a:r>
            <a:endParaRPr lang="en-US" dirty="0"/>
          </a:p>
        </p:txBody>
      </p:sp>
      <p:sp>
        <p:nvSpPr>
          <p:cNvPr id="4" name="Slide Number Placeholder 3"/>
          <p:cNvSpPr>
            <a:spLocks noGrp="1"/>
          </p:cNvSpPr>
          <p:nvPr>
            <p:ph type="sldNum" sz="quarter" idx="12"/>
          </p:nvPr>
        </p:nvSpPr>
        <p:spPr/>
        <p:txBody>
          <a:bodyPr/>
          <a:lstStyle/>
          <a:p>
            <a:fld id="{5424488C-161F-514B-8FF5-CF5173A03E8D}" type="slidenum">
              <a:rPr lang="en-US" smtClean="0"/>
              <a:t>86</a:t>
            </a:fld>
            <a:endParaRPr lang="en-US"/>
          </a:p>
        </p:txBody>
      </p:sp>
      <p:sp>
        <p:nvSpPr>
          <p:cNvPr id="5" name="Rectangle 4"/>
          <p:cNvSpPr/>
          <p:nvPr/>
        </p:nvSpPr>
        <p:spPr>
          <a:xfrm>
            <a:off x="457200" y="1765118"/>
            <a:ext cx="8229600" cy="3416320"/>
          </a:xfrm>
          <a:prstGeom prst="rect">
            <a:avLst/>
          </a:prstGeom>
          <a:solidFill>
            <a:srgbClr val="D9D9D9"/>
          </a:solidFill>
        </p:spPr>
        <p:txBody>
          <a:bodyPr wrap="square">
            <a:spAutoFit/>
          </a:bodyPr>
          <a:lstStyle/>
          <a:p>
            <a:r>
              <a:rPr lang="en-US" dirty="0"/>
              <a:t>&lt;?xml version=</a:t>
            </a:r>
            <a:r>
              <a:rPr lang="en-US" i="1" dirty="0"/>
              <a:t>"1.0" encoding="utf-8"?&gt;</a:t>
            </a:r>
          </a:p>
          <a:p>
            <a:r>
              <a:rPr lang="en-US" dirty="0"/>
              <a:t>&lt;resources&gt;</a:t>
            </a:r>
          </a:p>
          <a:p>
            <a:endParaRPr lang="en-US" dirty="0"/>
          </a:p>
          <a:p>
            <a:r>
              <a:rPr lang="en-US" dirty="0"/>
              <a:t>    &lt;string name=</a:t>
            </a:r>
            <a:r>
              <a:rPr lang="en-US" i="1" dirty="0"/>
              <a:t>"</a:t>
            </a:r>
            <a:r>
              <a:rPr lang="en-US" i="1" dirty="0" err="1"/>
              <a:t>app_name</a:t>
            </a:r>
            <a:r>
              <a:rPr lang="en-US" i="1" dirty="0"/>
              <a:t>"&gt;My First App&lt;/string&gt;</a:t>
            </a:r>
          </a:p>
          <a:p>
            <a:r>
              <a:rPr lang="en-US" dirty="0"/>
              <a:t>    &lt;string name=</a:t>
            </a:r>
            <a:r>
              <a:rPr lang="en-US" i="1" dirty="0"/>
              <a:t>"</a:t>
            </a:r>
            <a:r>
              <a:rPr lang="en-US" i="1" dirty="0" err="1"/>
              <a:t>action_settings</a:t>
            </a:r>
            <a:r>
              <a:rPr lang="en-US" i="1" dirty="0"/>
              <a:t>"&gt;Settings&lt;/string&gt;</a:t>
            </a:r>
          </a:p>
          <a:p>
            <a:r>
              <a:rPr lang="en-US" dirty="0"/>
              <a:t>    &lt;string name=</a:t>
            </a:r>
            <a:r>
              <a:rPr lang="en-US" i="1" dirty="0"/>
              <a:t>"</a:t>
            </a:r>
            <a:r>
              <a:rPr lang="en-US" i="1" dirty="0" err="1"/>
              <a:t>hello_world</a:t>
            </a:r>
            <a:r>
              <a:rPr lang="en-US" i="1" dirty="0"/>
              <a:t>"&gt;Hello world!&lt;/string&gt;</a:t>
            </a:r>
          </a:p>
          <a:p>
            <a:r>
              <a:rPr lang="en-US" dirty="0"/>
              <a:t>    &lt;string name=</a:t>
            </a:r>
            <a:r>
              <a:rPr lang="en-US" i="1" dirty="0"/>
              <a:t>"</a:t>
            </a:r>
            <a:r>
              <a:rPr lang="en-US" i="1" dirty="0" err="1"/>
              <a:t>edit_message</a:t>
            </a:r>
            <a:r>
              <a:rPr lang="en-US" i="1" dirty="0"/>
              <a:t>"&gt;Enter a message&lt;/string&gt;</a:t>
            </a:r>
          </a:p>
          <a:p>
            <a:r>
              <a:rPr lang="en-US" dirty="0"/>
              <a:t>    &lt;string name=</a:t>
            </a:r>
            <a:r>
              <a:rPr lang="en-US" i="1" dirty="0"/>
              <a:t>"</a:t>
            </a:r>
            <a:r>
              <a:rPr lang="en-US" i="1" dirty="0" err="1"/>
              <a:t>button_send</a:t>
            </a:r>
            <a:r>
              <a:rPr lang="en-US" i="1" dirty="0"/>
              <a:t>"&gt;Send&lt;/string&gt;</a:t>
            </a:r>
          </a:p>
          <a:p>
            <a:r>
              <a:rPr lang="en-US" dirty="0"/>
              <a:t>    &lt;string name=</a:t>
            </a:r>
            <a:r>
              <a:rPr lang="en-US" i="1" dirty="0"/>
              <a:t>"</a:t>
            </a:r>
            <a:r>
              <a:rPr lang="en-US" i="1" dirty="0" err="1"/>
              <a:t>title_activity_main</a:t>
            </a:r>
            <a:r>
              <a:rPr lang="en-US" i="1" dirty="0"/>
              <a:t>"&gt;</a:t>
            </a:r>
            <a:r>
              <a:rPr lang="en-US" i="1" dirty="0" err="1"/>
              <a:t>MainActivity</a:t>
            </a:r>
            <a:r>
              <a:rPr lang="en-US" i="1" dirty="0"/>
              <a:t>&lt;/string&gt;</a:t>
            </a:r>
          </a:p>
          <a:p>
            <a:r>
              <a:rPr lang="en-US" dirty="0"/>
              <a:t>    &lt;string name=</a:t>
            </a:r>
            <a:r>
              <a:rPr lang="en-US" i="1" dirty="0"/>
              <a:t>"</a:t>
            </a:r>
            <a:r>
              <a:rPr lang="en-US" i="1" dirty="0" err="1"/>
              <a:t>title_activity_display_message</a:t>
            </a:r>
            <a:r>
              <a:rPr lang="en-US" i="1" dirty="0"/>
              <a:t>"&gt;My Message&lt;/string&gt;</a:t>
            </a:r>
          </a:p>
          <a:p>
            <a:endParaRPr lang="en-US" dirty="0"/>
          </a:p>
          <a:p>
            <a:r>
              <a:rPr lang="en-US" dirty="0"/>
              <a:t>&lt;/resources&gt;</a:t>
            </a:r>
          </a:p>
        </p:txBody>
      </p:sp>
    </p:spTree>
    <p:extLst>
      <p:ext uri="{BB962C8B-B14F-4D97-AF65-F5344CB8AC3E}">
        <p14:creationId xmlns:p14="http://schemas.microsoft.com/office/powerpoint/2010/main" val="17765333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752"/>
            <a:ext cx="8229600" cy="615420"/>
          </a:xfrm>
        </p:spPr>
        <p:txBody>
          <a:bodyPr>
            <a:normAutofit fontScale="90000"/>
          </a:bodyPr>
          <a:lstStyle/>
          <a:p>
            <a:r>
              <a:rPr lang="en-US" dirty="0" err="1" smtClean="0"/>
              <a:t>AndroidManifest.xml</a:t>
            </a:r>
            <a:endParaRPr lang="en-US" dirty="0"/>
          </a:p>
        </p:txBody>
      </p:sp>
      <p:sp>
        <p:nvSpPr>
          <p:cNvPr id="4" name="Slide Number Placeholder 3"/>
          <p:cNvSpPr>
            <a:spLocks noGrp="1"/>
          </p:cNvSpPr>
          <p:nvPr>
            <p:ph type="sldNum" sz="quarter" idx="12"/>
          </p:nvPr>
        </p:nvSpPr>
        <p:spPr/>
        <p:txBody>
          <a:bodyPr/>
          <a:lstStyle/>
          <a:p>
            <a:fld id="{5424488C-161F-514B-8FF5-CF5173A03E8D}" type="slidenum">
              <a:rPr lang="en-US" smtClean="0"/>
              <a:t>87</a:t>
            </a:fld>
            <a:endParaRPr lang="en-US"/>
          </a:p>
        </p:txBody>
      </p:sp>
      <p:sp>
        <p:nvSpPr>
          <p:cNvPr id="5" name="Rectangle 4"/>
          <p:cNvSpPr/>
          <p:nvPr/>
        </p:nvSpPr>
        <p:spPr>
          <a:xfrm>
            <a:off x="300082" y="751521"/>
            <a:ext cx="8465278" cy="6017034"/>
          </a:xfrm>
          <a:prstGeom prst="rect">
            <a:avLst/>
          </a:prstGeom>
          <a:solidFill>
            <a:srgbClr val="D9D9D9"/>
          </a:solidFill>
        </p:spPr>
        <p:txBody>
          <a:bodyPr wrap="square">
            <a:spAutoFit/>
          </a:bodyPr>
          <a:lstStyle/>
          <a:p>
            <a:r>
              <a:rPr lang="en-US" sz="1100" dirty="0"/>
              <a:t>&lt;?xml version=</a:t>
            </a:r>
            <a:r>
              <a:rPr lang="en-US" sz="1100" i="1" dirty="0"/>
              <a:t>"1.0" encoding="utf-8"?&gt;</a:t>
            </a:r>
          </a:p>
          <a:p>
            <a:r>
              <a:rPr lang="en-US" sz="1100" dirty="0"/>
              <a:t>&lt;manifest </a:t>
            </a:r>
            <a:r>
              <a:rPr lang="en-US" sz="1100" dirty="0" err="1"/>
              <a:t>xmlns:android</a:t>
            </a:r>
            <a:r>
              <a:rPr lang="en-US" sz="1100" dirty="0"/>
              <a:t>=</a:t>
            </a:r>
            <a:r>
              <a:rPr lang="en-US" sz="1100" i="1" dirty="0"/>
              <a:t>"http://</a:t>
            </a:r>
            <a:r>
              <a:rPr lang="en-US" sz="1100" i="1" dirty="0" err="1"/>
              <a:t>schemas.android.com</a:t>
            </a:r>
            <a:r>
              <a:rPr lang="en-US" sz="1100" i="1" dirty="0"/>
              <a:t>/</a:t>
            </a:r>
            <a:r>
              <a:rPr lang="en-US" sz="1100" i="1" dirty="0" err="1"/>
              <a:t>apk</a:t>
            </a:r>
            <a:r>
              <a:rPr lang="en-US" sz="1100" i="1" dirty="0"/>
              <a:t>/res/android"</a:t>
            </a:r>
          </a:p>
          <a:p>
            <a:r>
              <a:rPr lang="en-US" sz="1100" dirty="0"/>
              <a:t>    package=</a:t>
            </a:r>
            <a:r>
              <a:rPr lang="en-US" sz="1100" i="1" dirty="0"/>
              <a:t>"tw.edu.tku.im.smap2013.imyday.myfirstapp"</a:t>
            </a:r>
          </a:p>
          <a:p>
            <a:r>
              <a:rPr lang="en-US" sz="1100" dirty="0"/>
              <a:t>    </a:t>
            </a:r>
            <a:r>
              <a:rPr lang="en-US" sz="1100" dirty="0" err="1"/>
              <a:t>android:versionCode</a:t>
            </a:r>
            <a:r>
              <a:rPr lang="en-US" sz="1100" dirty="0"/>
              <a:t>=</a:t>
            </a:r>
            <a:r>
              <a:rPr lang="en-US" sz="1100" i="1" dirty="0"/>
              <a:t>"1"</a:t>
            </a:r>
          </a:p>
          <a:p>
            <a:r>
              <a:rPr lang="en-US" sz="1100" dirty="0"/>
              <a:t>    </a:t>
            </a:r>
            <a:r>
              <a:rPr lang="en-US" sz="1100" dirty="0" err="1"/>
              <a:t>android:versionName</a:t>
            </a:r>
            <a:r>
              <a:rPr lang="en-US" sz="1100" dirty="0"/>
              <a:t>=</a:t>
            </a:r>
            <a:r>
              <a:rPr lang="en-US" sz="1100" i="1" dirty="0"/>
              <a:t>"1.0" &gt;</a:t>
            </a:r>
          </a:p>
          <a:p>
            <a:endParaRPr lang="en-US" sz="1100" dirty="0"/>
          </a:p>
          <a:p>
            <a:r>
              <a:rPr lang="fr-FR" sz="1100" dirty="0"/>
              <a:t>    &lt;uses-</a:t>
            </a:r>
            <a:r>
              <a:rPr lang="fr-FR" sz="1100" dirty="0" err="1"/>
              <a:t>sdk</a:t>
            </a:r>
            <a:endParaRPr lang="fr-FR" sz="1100" dirty="0"/>
          </a:p>
          <a:p>
            <a:r>
              <a:rPr lang="fr-FR" sz="1100" dirty="0"/>
              <a:t>        </a:t>
            </a:r>
            <a:r>
              <a:rPr lang="fr-FR" sz="1100" dirty="0" err="1"/>
              <a:t>android:minSdkVersion</a:t>
            </a:r>
            <a:r>
              <a:rPr lang="fr-FR" sz="1100" dirty="0"/>
              <a:t>=</a:t>
            </a:r>
            <a:r>
              <a:rPr lang="fr-FR" sz="1100" i="1" dirty="0"/>
              <a:t>"8"</a:t>
            </a:r>
          </a:p>
          <a:p>
            <a:r>
              <a:rPr lang="fr-FR" sz="1100" dirty="0"/>
              <a:t>        </a:t>
            </a:r>
            <a:r>
              <a:rPr lang="fr-FR" sz="1100" dirty="0" err="1"/>
              <a:t>android:targetSdkVersion</a:t>
            </a:r>
            <a:r>
              <a:rPr lang="fr-FR" sz="1100" dirty="0"/>
              <a:t>=</a:t>
            </a:r>
            <a:r>
              <a:rPr lang="fr-FR" sz="1100" i="1" dirty="0"/>
              <a:t>"18" /&gt;</a:t>
            </a:r>
          </a:p>
          <a:p>
            <a:endParaRPr lang="fr-FR" sz="1100" dirty="0"/>
          </a:p>
          <a:p>
            <a:r>
              <a:rPr lang="fr-FR" sz="1100" dirty="0"/>
              <a:t>    &lt;application</a:t>
            </a:r>
          </a:p>
          <a:p>
            <a:r>
              <a:rPr lang="fr-FR" sz="1100" dirty="0"/>
              <a:t>        </a:t>
            </a:r>
            <a:r>
              <a:rPr lang="fr-FR" sz="1100" dirty="0" err="1"/>
              <a:t>android:allowBackup</a:t>
            </a:r>
            <a:r>
              <a:rPr lang="fr-FR" sz="1100" dirty="0"/>
              <a:t>=</a:t>
            </a:r>
            <a:r>
              <a:rPr lang="fr-FR" sz="1100" i="1" dirty="0"/>
              <a:t>"</a:t>
            </a:r>
            <a:r>
              <a:rPr lang="fr-FR" sz="1100" i="1" dirty="0" err="1"/>
              <a:t>true</a:t>
            </a:r>
            <a:r>
              <a:rPr lang="fr-FR" sz="1100" i="1" dirty="0"/>
              <a:t>"</a:t>
            </a:r>
          </a:p>
          <a:p>
            <a:r>
              <a:rPr lang="fr-FR" sz="1100" dirty="0"/>
              <a:t>        </a:t>
            </a:r>
            <a:r>
              <a:rPr lang="fr-FR" sz="1100" dirty="0" err="1"/>
              <a:t>android:icon</a:t>
            </a:r>
            <a:r>
              <a:rPr lang="fr-FR" sz="1100" dirty="0"/>
              <a:t>=</a:t>
            </a:r>
            <a:r>
              <a:rPr lang="fr-FR" sz="1100" i="1" dirty="0"/>
              <a:t>"@</a:t>
            </a:r>
            <a:r>
              <a:rPr lang="fr-FR" sz="1100" i="1" dirty="0" err="1"/>
              <a:t>drawable</a:t>
            </a:r>
            <a:r>
              <a:rPr lang="fr-FR" sz="1100" i="1" dirty="0"/>
              <a:t>/</a:t>
            </a:r>
            <a:r>
              <a:rPr lang="fr-FR" sz="1100" i="1" dirty="0" err="1"/>
              <a:t>ic_launcher</a:t>
            </a:r>
            <a:r>
              <a:rPr lang="fr-FR" sz="1100" i="1" dirty="0"/>
              <a:t>"</a:t>
            </a:r>
          </a:p>
          <a:p>
            <a:r>
              <a:rPr lang="fr-FR" sz="1100" dirty="0"/>
              <a:t>        </a:t>
            </a:r>
            <a:r>
              <a:rPr lang="fr-FR" sz="1100" dirty="0" err="1"/>
              <a:t>android:label</a:t>
            </a:r>
            <a:r>
              <a:rPr lang="fr-FR" sz="1100" dirty="0"/>
              <a:t>=</a:t>
            </a:r>
            <a:r>
              <a:rPr lang="fr-FR" sz="1100" i="1" dirty="0"/>
              <a:t>"@string/</a:t>
            </a:r>
            <a:r>
              <a:rPr lang="fr-FR" sz="1100" i="1" dirty="0" err="1"/>
              <a:t>app_name</a:t>
            </a:r>
            <a:r>
              <a:rPr lang="fr-FR" sz="1100" i="1" dirty="0"/>
              <a:t>"</a:t>
            </a:r>
          </a:p>
          <a:p>
            <a:r>
              <a:rPr lang="fr-FR" sz="1100" dirty="0"/>
              <a:t>        </a:t>
            </a:r>
            <a:r>
              <a:rPr lang="fr-FR" sz="1100" dirty="0" err="1"/>
              <a:t>android:theme</a:t>
            </a:r>
            <a:r>
              <a:rPr lang="fr-FR" sz="1100" dirty="0"/>
              <a:t>=</a:t>
            </a:r>
            <a:r>
              <a:rPr lang="fr-FR" sz="1100" i="1" dirty="0"/>
              <a:t>"@style/</a:t>
            </a:r>
            <a:r>
              <a:rPr lang="fr-FR" sz="1100" i="1" dirty="0" err="1"/>
              <a:t>AppTheme</a:t>
            </a:r>
            <a:r>
              <a:rPr lang="fr-FR" sz="1100" i="1" dirty="0"/>
              <a:t>" &gt;</a:t>
            </a:r>
          </a:p>
          <a:p>
            <a:r>
              <a:rPr lang="fr-FR" sz="1100" dirty="0"/>
              <a:t>        &lt;</a:t>
            </a:r>
            <a:r>
              <a:rPr lang="fr-FR" sz="1100" dirty="0" err="1"/>
              <a:t>activity</a:t>
            </a:r>
            <a:endParaRPr lang="fr-FR" sz="1100" dirty="0"/>
          </a:p>
          <a:p>
            <a:r>
              <a:rPr lang="fr-FR" sz="1100" dirty="0"/>
              <a:t>            </a:t>
            </a:r>
            <a:r>
              <a:rPr lang="fr-FR" sz="1100" dirty="0" err="1"/>
              <a:t>android:name</a:t>
            </a:r>
            <a:r>
              <a:rPr lang="fr-FR" sz="1100" dirty="0"/>
              <a:t>=</a:t>
            </a:r>
            <a:r>
              <a:rPr lang="fr-FR" sz="1100" i="1" dirty="0"/>
              <a:t>"tw.edu.tku.im.smap2013.imyday.myfirstapp.MainActivity"</a:t>
            </a:r>
          </a:p>
          <a:p>
            <a:r>
              <a:rPr lang="fr-FR" sz="1100" dirty="0"/>
              <a:t>            </a:t>
            </a:r>
            <a:r>
              <a:rPr lang="fr-FR" sz="1100" dirty="0" err="1"/>
              <a:t>android:label</a:t>
            </a:r>
            <a:r>
              <a:rPr lang="fr-FR" sz="1100" dirty="0"/>
              <a:t>=</a:t>
            </a:r>
            <a:r>
              <a:rPr lang="fr-FR" sz="1100" i="1" dirty="0"/>
              <a:t>"@string/</a:t>
            </a:r>
            <a:r>
              <a:rPr lang="fr-FR" sz="1100" i="1" dirty="0" err="1"/>
              <a:t>app_name</a:t>
            </a:r>
            <a:r>
              <a:rPr lang="fr-FR" sz="1100" i="1" dirty="0"/>
              <a:t>" &gt;</a:t>
            </a:r>
          </a:p>
          <a:p>
            <a:r>
              <a:rPr lang="fr-FR" sz="1100" dirty="0"/>
              <a:t>            &lt;</a:t>
            </a:r>
            <a:r>
              <a:rPr lang="fr-FR" sz="1100" dirty="0" err="1"/>
              <a:t>intent-filter</a:t>
            </a:r>
            <a:r>
              <a:rPr lang="fr-FR" sz="1100" dirty="0"/>
              <a:t>&gt;</a:t>
            </a:r>
          </a:p>
          <a:p>
            <a:r>
              <a:rPr lang="fr-FR" sz="1100" dirty="0"/>
              <a:t>                &lt;action </a:t>
            </a:r>
            <a:r>
              <a:rPr lang="fr-FR" sz="1100" dirty="0" err="1"/>
              <a:t>android:name</a:t>
            </a:r>
            <a:r>
              <a:rPr lang="fr-FR" sz="1100" dirty="0"/>
              <a:t>=</a:t>
            </a:r>
            <a:r>
              <a:rPr lang="fr-FR" sz="1100" i="1" dirty="0"/>
              <a:t>"</a:t>
            </a:r>
            <a:r>
              <a:rPr lang="fr-FR" sz="1100" i="1" dirty="0" err="1"/>
              <a:t>android.intent.action.MAIN</a:t>
            </a:r>
            <a:r>
              <a:rPr lang="fr-FR" sz="1100" i="1" dirty="0"/>
              <a:t>" /&gt;</a:t>
            </a:r>
          </a:p>
          <a:p>
            <a:endParaRPr lang="fr-FR" sz="1100" dirty="0"/>
          </a:p>
          <a:p>
            <a:r>
              <a:rPr lang="fr-FR" sz="1100" dirty="0"/>
              <a:t>                &lt;</a:t>
            </a:r>
            <a:r>
              <a:rPr lang="fr-FR" sz="1100" dirty="0" err="1"/>
              <a:t>category</a:t>
            </a:r>
            <a:r>
              <a:rPr lang="fr-FR" sz="1100" dirty="0"/>
              <a:t> </a:t>
            </a:r>
            <a:r>
              <a:rPr lang="fr-FR" sz="1100" dirty="0" err="1"/>
              <a:t>android:name</a:t>
            </a:r>
            <a:r>
              <a:rPr lang="fr-FR" sz="1100" dirty="0"/>
              <a:t>=</a:t>
            </a:r>
            <a:r>
              <a:rPr lang="fr-FR" sz="1100" i="1" dirty="0"/>
              <a:t>"</a:t>
            </a:r>
            <a:r>
              <a:rPr lang="fr-FR" sz="1100" i="1" dirty="0" err="1"/>
              <a:t>android.intent.category.LAUNCHER</a:t>
            </a:r>
            <a:r>
              <a:rPr lang="fr-FR" sz="1100" i="1" dirty="0"/>
              <a:t>" /&gt;</a:t>
            </a:r>
          </a:p>
          <a:p>
            <a:r>
              <a:rPr lang="fr-FR" sz="1100" dirty="0"/>
              <a:t>            &lt;/</a:t>
            </a:r>
            <a:r>
              <a:rPr lang="fr-FR" sz="1100" dirty="0" err="1"/>
              <a:t>intent-filter</a:t>
            </a:r>
            <a:r>
              <a:rPr lang="fr-FR" sz="1100" dirty="0"/>
              <a:t>&gt;</a:t>
            </a:r>
          </a:p>
          <a:p>
            <a:r>
              <a:rPr lang="fr-FR" sz="1100" dirty="0"/>
              <a:t>        &lt;/</a:t>
            </a:r>
            <a:r>
              <a:rPr lang="fr-FR" sz="1100" dirty="0" err="1"/>
              <a:t>activity</a:t>
            </a:r>
            <a:r>
              <a:rPr lang="fr-FR" sz="1100" dirty="0"/>
              <a:t>&gt;</a:t>
            </a:r>
          </a:p>
          <a:p>
            <a:r>
              <a:rPr lang="fr-FR" sz="1100" dirty="0"/>
              <a:t>        &lt;</a:t>
            </a:r>
            <a:r>
              <a:rPr lang="fr-FR" sz="1100" dirty="0" err="1"/>
              <a:t>activity</a:t>
            </a:r>
            <a:endParaRPr lang="fr-FR" sz="1100" dirty="0"/>
          </a:p>
          <a:p>
            <a:r>
              <a:rPr lang="fr-FR" sz="1100" dirty="0"/>
              <a:t>            </a:t>
            </a:r>
            <a:r>
              <a:rPr lang="fr-FR" sz="1100" dirty="0" err="1"/>
              <a:t>android:name</a:t>
            </a:r>
            <a:r>
              <a:rPr lang="fr-FR" sz="1100" dirty="0"/>
              <a:t>=</a:t>
            </a:r>
            <a:r>
              <a:rPr lang="fr-FR" sz="1100" i="1" dirty="0"/>
              <a:t>"tw.edu.tku.im.smap2013.imyday.myfirstapp.DisplayMessageActivity"</a:t>
            </a:r>
          </a:p>
          <a:p>
            <a:r>
              <a:rPr lang="fr-FR" sz="1100" dirty="0"/>
              <a:t>            </a:t>
            </a:r>
            <a:r>
              <a:rPr lang="fr-FR" sz="1100" dirty="0" err="1"/>
              <a:t>android:label</a:t>
            </a:r>
            <a:r>
              <a:rPr lang="fr-FR" sz="1100" dirty="0"/>
              <a:t>=</a:t>
            </a:r>
            <a:r>
              <a:rPr lang="fr-FR" sz="1100" i="1" dirty="0"/>
              <a:t>"@string/</a:t>
            </a:r>
            <a:r>
              <a:rPr lang="fr-FR" sz="1100" i="1" dirty="0" err="1"/>
              <a:t>title_activity_display_message</a:t>
            </a:r>
            <a:r>
              <a:rPr lang="fr-FR" sz="1100" i="1" dirty="0"/>
              <a:t>"</a:t>
            </a:r>
          </a:p>
          <a:p>
            <a:r>
              <a:rPr lang="fr-FR" sz="1100" dirty="0"/>
              <a:t>            </a:t>
            </a:r>
            <a:r>
              <a:rPr lang="fr-FR" sz="1100" dirty="0" err="1"/>
              <a:t>android:parentActivityName</a:t>
            </a:r>
            <a:r>
              <a:rPr lang="fr-FR" sz="1100" dirty="0"/>
              <a:t>=</a:t>
            </a:r>
            <a:r>
              <a:rPr lang="fr-FR" sz="1100" i="1" dirty="0"/>
              <a:t>"tw.edu.tku.im.smap2013.imyday.myfirstapp" &gt;</a:t>
            </a:r>
          </a:p>
          <a:p>
            <a:r>
              <a:rPr lang="fr-FR" sz="1100" dirty="0"/>
              <a:t>            &lt;</a:t>
            </a:r>
            <a:r>
              <a:rPr lang="fr-FR" sz="1100" dirty="0" err="1"/>
              <a:t>meta</a:t>
            </a:r>
            <a:r>
              <a:rPr lang="fr-FR" sz="1100" dirty="0"/>
              <a:t>-data</a:t>
            </a:r>
          </a:p>
          <a:p>
            <a:r>
              <a:rPr lang="fr-FR" sz="1100" dirty="0"/>
              <a:t>                </a:t>
            </a:r>
            <a:r>
              <a:rPr lang="fr-FR" sz="1100" dirty="0" err="1"/>
              <a:t>android:name</a:t>
            </a:r>
            <a:r>
              <a:rPr lang="fr-FR" sz="1100" dirty="0"/>
              <a:t>=</a:t>
            </a:r>
            <a:r>
              <a:rPr lang="fr-FR" sz="1100" i="1" dirty="0"/>
              <a:t>"</a:t>
            </a:r>
            <a:r>
              <a:rPr lang="fr-FR" sz="1100" i="1" dirty="0" err="1"/>
              <a:t>android.support.PARENT_ACTIVITY</a:t>
            </a:r>
            <a:r>
              <a:rPr lang="fr-FR" sz="1100" i="1" dirty="0"/>
              <a:t>"</a:t>
            </a:r>
          </a:p>
          <a:p>
            <a:r>
              <a:rPr lang="fr-FR" sz="1100" dirty="0"/>
              <a:t>                </a:t>
            </a:r>
            <a:r>
              <a:rPr lang="fr-FR" sz="1100" dirty="0" err="1"/>
              <a:t>android:value</a:t>
            </a:r>
            <a:r>
              <a:rPr lang="fr-FR" sz="1100" dirty="0"/>
              <a:t>=</a:t>
            </a:r>
            <a:r>
              <a:rPr lang="fr-FR" sz="1100" i="1" dirty="0"/>
              <a:t>"tw.edu.tku.im.smap2013.imyday.myfirstapp" /&gt;</a:t>
            </a:r>
          </a:p>
          <a:p>
            <a:r>
              <a:rPr lang="fr-FR" sz="1100" dirty="0"/>
              <a:t>        &lt;/</a:t>
            </a:r>
            <a:r>
              <a:rPr lang="fr-FR" sz="1100" dirty="0" err="1"/>
              <a:t>activity</a:t>
            </a:r>
            <a:r>
              <a:rPr lang="fr-FR" sz="1100" dirty="0"/>
              <a:t>&gt;</a:t>
            </a:r>
          </a:p>
          <a:p>
            <a:r>
              <a:rPr lang="fr-FR" sz="1100" dirty="0"/>
              <a:t>    &lt;/application&gt;</a:t>
            </a:r>
          </a:p>
          <a:p>
            <a:endParaRPr lang="fr-FR" sz="1100" dirty="0"/>
          </a:p>
          <a:p>
            <a:r>
              <a:rPr lang="fr-FR" sz="1100" dirty="0"/>
              <a:t>&lt;/</a:t>
            </a:r>
            <a:r>
              <a:rPr lang="fr-FR" sz="1100" dirty="0" err="1"/>
              <a:t>manifest</a:t>
            </a:r>
            <a:r>
              <a:rPr lang="fr-FR" sz="1100" dirty="0"/>
              <a:t>&gt;</a:t>
            </a:r>
            <a:endParaRPr lang="en-US" sz="1100" dirty="0"/>
          </a:p>
        </p:txBody>
      </p:sp>
    </p:spTree>
    <p:extLst>
      <p:ext uri="{BB962C8B-B14F-4D97-AF65-F5344CB8AC3E}">
        <p14:creationId xmlns:p14="http://schemas.microsoft.com/office/powerpoint/2010/main" val="8505316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7510"/>
            <a:ext cx="8229600" cy="681226"/>
          </a:xfrm>
        </p:spPr>
        <p:txBody>
          <a:bodyPr>
            <a:normAutofit fontScale="90000"/>
          </a:bodyPr>
          <a:lstStyle/>
          <a:p>
            <a:r>
              <a:rPr lang="en-US" dirty="0" err="1" smtClean="0"/>
              <a:t>DisplayMessageActivity.java</a:t>
            </a:r>
            <a:endParaRPr lang="en-US" dirty="0"/>
          </a:p>
        </p:txBody>
      </p:sp>
      <p:sp>
        <p:nvSpPr>
          <p:cNvPr id="4" name="Slide Number Placeholder 3"/>
          <p:cNvSpPr>
            <a:spLocks noGrp="1"/>
          </p:cNvSpPr>
          <p:nvPr>
            <p:ph type="sldNum" sz="quarter" idx="12"/>
          </p:nvPr>
        </p:nvSpPr>
        <p:spPr/>
        <p:txBody>
          <a:bodyPr/>
          <a:lstStyle/>
          <a:p>
            <a:fld id="{5424488C-161F-514B-8FF5-CF5173A03E8D}" type="slidenum">
              <a:rPr lang="en-US" smtClean="0"/>
              <a:t>88</a:t>
            </a:fld>
            <a:endParaRPr lang="en-US"/>
          </a:p>
        </p:txBody>
      </p:sp>
      <p:sp>
        <p:nvSpPr>
          <p:cNvPr id="5" name="Rectangle 4"/>
          <p:cNvSpPr/>
          <p:nvPr/>
        </p:nvSpPr>
        <p:spPr>
          <a:xfrm>
            <a:off x="1649744" y="848269"/>
            <a:ext cx="5801380" cy="5786199"/>
          </a:xfrm>
          <a:prstGeom prst="rect">
            <a:avLst/>
          </a:prstGeom>
          <a:solidFill>
            <a:srgbClr val="D9D9D9"/>
          </a:solidFill>
        </p:spPr>
        <p:txBody>
          <a:bodyPr wrap="square">
            <a:spAutoFit/>
          </a:bodyPr>
          <a:lstStyle/>
          <a:p>
            <a:r>
              <a:rPr lang="en-US" sz="1000" b="1" dirty="0"/>
              <a:t>package tw.edu.tku.im.smap2013.imyday.myfirstapp;</a:t>
            </a:r>
          </a:p>
          <a:p>
            <a:endParaRPr lang="en-US" sz="1000" dirty="0"/>
          </a:p>
          <a:p>
            <a:r>
              <a:rPr lang="en-US" sz="1000" b="1" dirty="0"/>
              <a:t>import </a:t>
            </a:r>
            <a:r>
              <a:rPr lang="en-US" sz="1000" b="1" dirty="0" err="1"/>
              <a:t>android.os.Bundle</a:t>
            </a:r>
            <a:r>
              <a:rPr lang="en-US" sz="1000" b="1" dirty="0"/>
              <a:t>;</a:t>
            </a:r>
          </a:p>
          <a:p>
            <a:r>
              <a:rPr lang="en-US" sz="1000" b="1" dirty="0"/>
              <a:t>import </a:t>
            </a:r>
            <a:r>
              <a:rPr lang="en-US" sz="1000" b="1" dirty="0" err="1"/>
              <a:t>android.app.Activity</a:t>
            </a:r>
            <a:r>
              <a:rPr lang="en-US" sz="1000" b="1" dirty="0"/>
              <a:t>;</a:t>
            </a:r>
          </a:p>
          <a:p>
            <a:r>
              <a:rPr lang="en-US" sz="1000" b="1" dirty="0"/>
              <a:t>import </a:t>
            </a:r>
            <a:r>
              <a:rPr lang="en-US" sz="1000" b="1" dirty="0" err="1"/>
              <a:t>android.view.Menu</a:t>
            </a:r>
            <a:r>
              <a:rPr lang="en-US" sz="1000" b="1" dirty="0"/>
              <a:t>;</a:t>
            </a:r>
          </a:p>
          <a:p>
            <a:r>
              <a:rPr lang="en-US" sz="1000" b="1" dirty="0"/>
              <a:t>import </a:t>
            </a:r>
            <a:r>
              <a:rPr lang="en-US" sz="1000" b="1" dirty="0" err="1"/>
              <a:t>android.view.MenuItem</a:t>
            </a:r>
            <a:r>
              <a:rPr lang="en-US" sz="1000" b="1" dirty="0"/>
              <a:t>;</a:t>
            </a:r>
          </a:p>
          <a:p>
            <a:r>
              <a:rPr lang="en-US" sz="1000" b="1" dirty="0"/>
              <a:t>import android.support.v4.app.NavUtils;</a:t>
            </a:r>
          </a:p>
          <a:p>
            <a:r>
              <a:rPr lang="en-US" sz="1000" b="1" dirty="0"/>
              <a:t>import </a:t>
            </a:r>
            <a:r>
              <a:rPr lang="en-US" sz="1000" b="1" dirty="0" err="1"/>
              <a:t>android.annotation.SuppressLint</a:t>
            </a:r>
            <a:r>
              <a:rPr lang="en-US" sz="1000" b="1" dirty="0"/>
              <a:t>;</a:t>
            </a:r>
          </a:p>
          <a:p>
            <a:r>
              <a:rPr lang="en-US" sz="1000" b="1" dirty="0"/>
              <a:t>import </a:t>
            </a:r>
            <a:r>
              <a:rPr lang="en-US" sz="1000" b="1" dirty="0" err="1"/>
              <a:t>android.annotation.TargetApi</a:t>
            </a:r>
            <a:r>
              <a:rPr lang="en-US" sz="1000" b="1" dirty="0"/>
              <a:t>;</a:t>
            </a:r>
          </a:p>
          <a:p>
            <a:r>
              <a:rPr lang="en-US" sz="1000" b="1" dirty="0"/>
              <a:t>import </a:t>
            </a:r>
            <a:r>
              <a:rPr lang="en-US" sz="1000" b="1" dirty="0" err="1"/>
              <a:t>android.os.Build</a:t>
            </a:r>
            <a:r>
              <a:rPr lang="en-US" sz="1000" b="1" dirty="0"/>
              <a:t>;</a:t>
            </a:r>
          </a:p>
          <a:p>
            <a:r>
              <a:rPr lang="en-US" sz="1000" b="1" dirty="0"/>
              <a:t>import </a:t>
            </a:r>
            <a:r>
              <a:rPr lang="en-US" sz="1000" b="1" dirty="0" err="1"/>
              <a:t>android.content.Intent</a:t>
            </a:r>
            <a:r>
              <a:rPr lang="en-US" sz="1000" b="1" dirty="0"/>
              <a:t>;</a:t>
            </a:r>
          </a:p>
          <a:p>
            <a:r>
              <a:rPr lang="en-US" sz="1000" b="1" dirty="0"/>
              <a:t>import </a:t>
            </a:r>
            <a:r>
              <a:rPr lang="en-US" sz="1000" b="1" dirty="0" err="1"/>
              <a:t>android.widget.TextView</a:t>
            </a:r>
            <a:r>
              <a:rPr lang="en-US" sz="1000" b="1" dirty="0"/>
              <a:t>;</a:t>
            </a:r>
          </a:p>
          <a:p>
            <a:endParaRPr lang="en-US" sz="1000" dirty="0"/>
          </a:p>
          <a:p>
            <a:r>
              <a:rPr lang="en-US" sz="1000" b="1" dirty="0"/>
              <a:t>public class </a:t>
            </a:r>
            <a:r>
              <a:rPr lang="en-US" sz="1000" b="1" dirty="0" err="1"/>
              <a:t>DisplayMessageActivity</a:t>
            </a:r>
            <a:r>
              <a:rPr lang="en-US" sz="1000" b="1" dirty="0"/>
              <a:t> extends Activity {</a:t>
            </a:r>
          </a:p>
          <a:p>
            <a:r>
              <a:rPr lang="en-US" sz="1000" dirty="0"/>
              <a:t>	</a:t>
            </a:r>
          </a:p>
          <a:p>
            <a:r>
              <a:rPr lang="en-US" sz="1000" dirty="0"/>
              <a:t>	@</a:t>
            </a:r>
            <a:r>
              <a:rPr lang="en-US" sz="1000" dirty="0" err="1"/>
              <a:t>SuppressLint</a:t>
            </a:r>
            <a:r>
              <a:rPr lang="en-US" sz="1000" dirty="0"/>
              <a:t>("</a:t>
            </a:r>
            <a:r>
              <a:rPr lang="en-US" sz="1000" dirty="0" err="1"/>
              <a:t>NewApi</a:t>
            </a:r>
            <a:r>
              <a:rPr lang="en-US" sz="1000" dirty="0"/>
              <a:t>")</a:t>
            </a:r>
          </a:p>
          <a:p>
            <a:r>
              <a:rPr lang="en-US" sz="1000" dirty="0"/>
              <a:t>	@Override</a:t>
            </a:r>
          </a:p>
          <a:p>
            <a:r>
              <a:rPr lang="en-US" sz="1000" dirty="0"/>
              <a:t>	</a:t>
            </a:r>
            <a:r>
              <a:rPr lang="en-US" sz="1000" b="1" dirty="0"/>
              <a:t>protected void </a:t>
            </a:r>
            <a:r>
              <a:rPr lang="en-US" sz="1000" b="1" dirty="0" err="1"/>
              <a:t>onCreate</a:t>
            </a:r>
            <a:r>
              <a:rPr lang="en-US" sz="1000" b="1" dirty="0"/>
              <a:t>(Bundle </a:t>
            </a:r>
            <a:r>
              <a:rPr lang="en-US" sz="1000" b="1" dirty="0" err="1"/>
              <a:t>savedInstanceState</a:t>
            </a:r>
            <a:r>
              <a:rPr lang="en-US" sz="1000" b="1" dirty="0"/>
              <a:t>) {</a:t>
            </a:r>
          </a:p>
          <a:p>
            <a:r>
              <a:rPr lang="en-US" sz="1000" dirty="0"/>
              <a:t>		</a:t>
            </a:r>
            <a:r>
              <a:rPr lang="en-US" sz="1000" b="1" dirty="0" err="1"/>
              <a:t>super.onCreate</a:t>
            </a:r>
            <a:r>
              <a:rPr lang="en-US" sz="1000" b="1" dirty="0"/>
              <a:t>(</a:t>
            </a:r>
            <a:r>
              <a:rPr lang="en-US" sz="1000" b="1" dirty="0" err="1"/>
              <a:t>savedInstanceState</a:t>
            </a:r>
            <a:r>
              <a:rPr lang="en-US" sz="1000" b="1" dirty="0"/>
              <a:t>);</a:t>
            </a:r>
          </a:p>
          <a:p>
            <a:r>
              <a:rPr lang="en-US" sz="1000" dirty="0"/>
              <a:t>		</a:t>
            </a:r>
            <a:r>
              <a:rPr lang="en-US" sz="1000" dirty="0" err="1"/>
              <a:t>setContentView</a:t>
            </a:r>
            <a:r>
              <a:rPr lang="en-US" sz="1000" dirty="0"/>
              <a:t>(</a:t>
            </a:r>
            <a:r>
              <a:rPr lang="en-US" sz="1000" dirty="0" err="1"/>
              <a:t>R.layout.</a:t>
            </a:r>
            <a:r>
              <a:rPr lang="en-US" sz="1000" i="1" dirty="0" err="1"/>
              <a:t>activity_display_message</a:t>
            </a:r>
            <a:r>
              <a:rPr lang="en-US" sz="1000" i="1" dirty="0"/>
              <a:t>);</a:t>
            </a:r>
          </a:p>
          <a:p>
            <a:r>
              <a:rPr lang="en-US" sz="1000" dirty="0"/>
              <a:t>		// Show the Up button in the action bar.</a:t>
            </a:r>
          </a:p>
          <a:p>
            <a:r>
              <a:rPr lang="en-US" sz="1000" dirty="0"/>
              <a:t>		</a:t>
            </a:r>
            <a:r>
              <a:rPr lang="en-US" sz="1000" dirty="0" err="1"/>
              <a:t>setupActionBar</a:t>
            </a:r>
            <a:r>
              <a:rPr lang="en-US" sz="1000" dirty="0"/>
              <a:t>();</a:t>
            </a:r>
          </a:p>
          <a:p>
            <a:r>
              <a:rPr lang="en-US" sz="1000" dirty="0"/>
              <a:t>		</a:t>
            </a:r>
          </a:p>
          <a:p>
            <a:r>
              <a:rPr lang="en-US" sz="1000" dirty="0"/>
              <a:t>		//Get the message from the intent</a:t>
            </a:r>
          </a:p>
          <a:p>
            <a:r>
              <a:rPr lang="en-US" sz="1000" dirty="0"/>
              <a:t>		Intent intent = </a:t>
            </a:r>
            <a:r>
              <a:rPr lang="en-US" sz="1000" dirty="0" err="1"/>
              <a:t>getIntent</a:t>
            </a:r>
            <a:r>
              <a:rPr lang="en-US" sz="1000" dirty="0"/>
              <a:t>();</a:t>
            </a:r>
          </a:p>
          <a:p>
            <a:r>
              <a:rPr lang="en-US" sz="1000" dirty="0"/>
              <a:t>		String message = </a:t>
            </a:r>
            <a:r>
              <a:rPr lang="en-US" sz="1000" dirty="0" err="1"/>
              <a:t>intent.getStringExtra</a:t>
            </a:r>
            <a:r>
              <a:rPr lang="en-US" sz="1000" dirty="0"/>
              <a:t>(</a:t>
            </a:r>
            <a:r>
              <a:rPr lang="en-US" sz="1000" dirty="0" err="1"/>
              <a:t>MainActivity.</a:t>
            </a:r>
            <a:r>
              <a:rPr lang="en-US" sz="1000" i="1" dirty="0" err="1"/>
              <a:t>EXTRA_MESSAGE</a:t>
            </a:r>
            <a:r>
              <a:rPr lang="en-US" sz="1000" i="1" dirty="0"/>
              <a:t>);</a:t>
            </a:r>
          </a:p>
          <a:p>
            <a:r>
              <a:rPr lang="en-US" sz="1000" dirty="0"/>
              <a:t>		</a:t>
            </a:r>
          </a:p>
          <a:p>
            <a:r>
              <a:rPr lang="en-US" sz="1000" dirty="0"/>
              <a:t>		//Great the text view</a:t>
            </a:r>
          </a:p>
          <a:p>
            <a:r>
              <a:rPr lang="en-US" sz="1000" dirty="0"/>
              <a:t>		</a:t>
            </a:r>
            <a:r>
              <a:rPr lang="en-US" sz="1000" dirty="0" err="1"/>
              <a:t>TextView</a:t>
            </a:r>
            <a:r>
              <a:rPr lang="en-US" sz="1000" dirty="0"/>
              <a:t> </a:t>
            </a:r>
            <a:r>
              <a:rPr lang="en-US" sz="1000" dirty="0" err="1"/>
              <a:t>textView</a:t>
            </a:r>
            <a:r>
              <a:rPr lang="en-US" sz="1000" dirty="0"/>
              <a:t> = </a:t>
            </a:r>
            <a:r>
              <a:rPr lang="en-US" sz="1000" b="1" dirty="0"/>
              <a:t>new </a:t>
            </a:r>
            <a:r>
              <a:rPr lang="en-US" sz="1000" b="1" dirty="0" err="1"/>
              <a:t>TextView</a:t>
            </a:r>
            <a:r>
              <a:rPr lang="en-US" sz="1000" b="1" dirty="0"/>
              <a:t>(this);</a:t>
            </a:r>
          </a:p>
          <a:p>
            <a:r>
              <a:rPr lang="en-US" sz="1000" dirty="0"/>
              <a:t>		</a:t>
            </a:r>
            <a:r>
              <a:rPr lang="en-US" sz="1000" dirty="0" err="1"/>
              <a:t>textView.setTextSize</a:t>
            </a:r>
            <a:r>
              <a:rPr lang="en-US" sz="1000" dirty="0"/>
              <a:t>(40);</a:t>
            </a:r>
          </a:p>
          <a:p>
            <a:r>
              <a:rPr lang="en-US" sz="1000" dirty="0"/>
              <a:t>		</a:t>
            </a:r>
            <a:r>
              <a:rPr lang="en-US" sz="1000" dirty="0" err="1"/>
              <a:t>textView.setText</a:t>
            </a:r>
            <a:r>
              <a:rPr lang="en-US" sz="1000" dirty="0"/>
              <a:t>(message);</a:t>
            </a:r>
          </a:p>
          <a:p>
            <a:r>
              <a:rPr lang="en-US" sz="1000" dirty="0"/>
              <a:t>		</a:t>
            </a:r>
          </a:p>
          <a:p>
            <a:r>
              <a:rPr lang="en-US" sz="1000" dirty="0"/>
              <a:t>		</a:t>
            </a:r>
            <a:r>
              <a:rPr lang="en-US" sz="1000" dirty="0" err="1"/>
              <a:t>setContentView</a:t>
            </a:r>
            <a:r>
              <a:rPr lang="en-US" sz="1000" dirty="0"/>
              <a:t>(</a:t>
            </a:r>
            <a:r>
              <a:rPr lang="en-US" sz="1000" dirty="0" err="1"/>
              <a:t>textView</a:t>
            </a:r>
            <a:r>
              <a:rPr lang="en-US" sz="1000" dirty="0"/>
              <a:t>);</a:t>
            </a:r>
          </a:p>
          <a:p>
            <a:r>
              <a:rPr lang="en-US" sz="1000" dirty="0"/>
              <a:t>		</a:t>
            </a:r>
          </a:p>
          <a:p>
            <a:r>
              <a:rPr lang="en-US" sz="1000" dirty="0"/>
              <a:t>	}</a:t>
            </a:r>
          </a:p>
          <a:p>
            <a:endParaRPr lang="en-US" sz="1000" dirty="0"/>
          </a:p>
          <a:p>
            <a:r>
              <a:rPr lang="en-US" sz="1000" dirty="0"/>
              <a:t>	</a:t>
            </a:r>
            <a:r>
              <a:rPr lang="en-US" sz="1000" dirty="0" smtClean="0"/>
              <a:t>…</a:t>
            </a:r>
            <a:endParaRPr lang="en-US" sz="1000" dirty="0"/>
          </a:p>
        </p:txBody>
      </p:sp>
    </p:spTree>
    <p:extLst>
      <p:ext uri="{BB962C8B-B14F-4D97-AF65-F5344CB8AC3E}">
        <p14:creationId xmlns:p14="http://schemas.microsoft.com/office/powerpoint/2010/main" val="41660096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06669"/>
          </a:xfrm>
        </p:spPr>
        <p:txBody>
          <a:bodyPr>
            <a:normAutofit fontScale="90000"/>
          </a:bodyPr>
          <a:lstStyle/>
          <a:p>
            <a:r>
              <a:rPr lang="en-US" dirty="0" err="1" smtClean="0"/>
              <a:t>MainActivity.java</a:t>
            </a:r>
            <a:endParaRPr lang="en-US" dirty="0"/>
          </a:p>
        </p:txBody>
      </p:sp>
      <p:sp>
        <p:nvSpPr>
          <p:cNvPr id="4" name="Slide Number Placeholder 3"/>
          <p:cNvSpPr>
            <a:spLocks noGrp="1"/>
          </p:cNvSpPr>
          <p:nvPr>
            <p:ph type="sldNum" sz="quarter" idx="12"/>
          </p:nvPr>
        </p:nvSpPr>
        <p:spPr/>
        <p:txBody>
          <a:bodyPr/>
          <a:lstStyle/>
          <a:p>
            <a:fld id="{5424488C-161F-514B-8FF5-CF5173A03E8D}" type="slidenum">
              <a:rPr lang="en-US" smtClean="0"/>
              <a:t>89</a:t>
            </a:fld>
            <a:endParaRPr lang="en-US"/>
          </a:p>
        </p:txBody>
      </p:sp>
      <p:sp>
        <p:nvSpPr>
          <p:cNvPr id="5" name="Rectangle 4"/>
          <p:cNvSpPr/>
          <p:nvPr/>
        </p:nvSpPr>
        <p:spPr>
          <a:xfrm>
            <a:off x="968644" y="706669"/>
            <a:ext cx="7424118" cy="5847757"/>
          </a:xfrm>
          <a:prstGeom prst="rect">
            <a:avLst/>
          </a:prstGeom>
          <a:solidFill>
            <a:srgbClr val="D9D9D9"/>
          </a:solidFill>
        </p:spPr>
        <p:txBody>
          <a:bodyPr wrap="square">
            <a:spAutoFit/>
          </a:bodyPr>
          <a:lstStyle/>
          <a:p>
            <a:r>
              <a:rPr lang="en-US" sz="1100" b="1" dirty="0"/>
              <a:t>package tw.edu.tku.im.smap2013.imyday.myfirstapp;</a:t>
            </a:r>
          </a:p>
          <a:p>
            <a:endParaRPr lang="en-US" sz="1100" dirty="0"/>
          </a:p>
          <a:p>
            <a:r>
              <a:rPr lang="en-US" sz="1100" b="1" dirty="0"/>
              <a:t>import </a:t>
            </a:r>
            <a:r>
              <a:rPr lang="en-US" sz="1100" b="1" dirty="0" err="1"/>
              <a:t>android.os.Bundle</a:t>
            </a:r>
            <a:r>
              <a:rPr lang="en-US" sz="1100" b="1" dirty="0"/>
              <a:t>;</a:t>
            </a:r>
          </a:p>
          <a:p>
            <a:r>
              <a:rPr lang="en-US" sz="1100" b="1" dirty="0"/>
              <a:t>import </a:t>
            </a:r>
            <a:r>
              <a:rPr lang="en-US" sz="1100" b="1" dirty="0" err="1"/>
              <a:t>android.app.Activity</a:t>
            </a:r>
            <a:r>
              <a:rPr lang="en-US" sz="1100" b="1" dirty="0"/>
              <a:t>;</a:t>
            </a:r>
          </a:p>
          <a:p>
            <a:r>
              <a:rPr lang="en-US" sz="1100" b="1" dirty="0"/>
              <a:t>import </a:t>
            </a:r>
            <a:r>
              <a:rPr lang="en-US" sz="1100" b="1" dirty="0" err="1"/>
              <a:t>android.view.Menu</a:t>
            </a:r>
            <a:r>
              <a:rPr lang="en-US" sz="1100" b="1" dirty="0"/>
              <a:t>;</a:t>
            </a:r>
          </a:p>
          <a:p>
            <a:r>
              <a:rPr lang="en-US" sz="1100" b="1" dirty="0"/>
              <a:t>import </a:t>
            </a:r>
            <a:r>
              <a:rPr lang="en-US" sz="1100" b="1" dirty="0" err="1"/>
              <a:t>android.view.View</a:t>
            </a:r>
            <a:r>
              <a:rPr lang="en-US" sz="1100" b="1" dirty="0"/>
              <a:t>;</a:t>
            </a:r>
          </a:p>
          <a:p>
            <a:r>
              <a:rPr lang="en-US" sz="1100" b="1" dirty="0"/>
              <a:t>import </a:t>
            </a:r>
            <a:r>
              <a:rPr lang="en-US" sz="1100" b="1" dirty="0" err="1"/>
              <a:t>android.content.Intent</a:t>
            </a:r>
            <a:r>
              <a:rPr lang="en-US" sz="1100" b="1" dirty="0"/>
              <a:t>;</a:t>
            </a:r>
          </a:p>
          <a:p>
            <a:r>
              <a:rPr lang="en-US" sz="1100" b="1" dirty="0"/>
              <a:t>import </a:t>
            </a:r>
            <a:r>
              <a:rPr lang="en-US" sz="1100" b="1" dirty="0" err="1"/>
              <a:t>android.widget.EditText</a:t>
            </a:r>
            <a:r>
              <a:rPr lang="en-US" sz="1100" b="1" dirty="0"/>
              <a:t>;</a:t>
            </a:r>
          </a:p>
          <a:p>
            <a:endParaRPr lang="en-US" sz="1100" dirty="0"/>
          </a:p>
          <a:p>
            <a:r>
              <a:rPr lang="en-US" sz="1100" b="1" dirty="0"/>
              <a:t>public class </a:t>
            </a:r>
            <a:r>
              <a:rPr lang="en-US" sz="1100" b="1" dirty="0" err="1"/>
              <a:t>MainActivity</a:t>
            </a:r>
            <a:r>
              <a:rPr lang="en-US" sz="1100" b="1" dirty="0"/>
              <a:t> extends Activity {</a:t>
            </a:r>
          </a:p>
          <a:p>
            <a:r>
              <a:rPr lang="en-US" sz="1100" dirty="0"/>
              <a:t>	</a:t>
            </a:r>
            <a:r>
              <a:rPr lang="en-US" sz="1100" b="1" dirty="0"/>
              <a:t>public final static String </a:t>
            </a:r>
            <a:r>
              <a:rPr lang="en-US" sz="1100" b="1" i="1" dirty="0"/>
              <a:t>EXTRA_MESSAGE = "tw.edu.tku.im.smap2013.imyday.myfirstapp.MESSAGE";</a:t>
            </a:r>
          </a:p>
          <a:p>
            <a:r>
              <a:rPr lang="en-US" sz="1100" dirty="0"/>
              <a:t>    @Override</a:t>
            </a:r>
          </a:p>
          <a:p>
            <a:r>
              <a:rPr lang="en-US" sz="1100" dirty="0"/>
              <a:t>    </a:t>
            </a:r>
            <a:r>
              <a:rPr lang="en-US" sz="1100" b="1" dirty="0"/>
              <a:t>protected void </a:t>
            </a:r>
            <a:r>
              <a:rPr lang="en-US" sz="1100" b="1" dirty="0" err="1"/>
              <a:t>onCreate</a:t>
            </a:r>
            <a:r>
              <a:rPr lang="en-US" sz="1100" b="1" dirty="0"/>
              <a:t>(Bundle </a:t>
            </a:r>
            <a:r>
              <a:rPr lang="en-US" sz="1100" b="1" dirty="0" err="1"/>
              <a:t>savedInstanceState</a:t>
            </a:r>
            <a:r>
              <a:rPr lang="en-US" sz="1100" b="1" dirty="0"/>
              <a:t>) {</a:t>
            </a:r>
          </a:p>
          <a:p>
            <a:r>
              <a:rPr lang="en-US" sz="1100" dirty="0"/>
              <a:t>        </a:t>
            </a:r>
            <a:r>
              <a:rPr lang="en-US" sz="1100" b="1" dirty="0" err="1"/>
              <a:t>super.onCreate</a:t>
            </a:r>
            <a:r>
              <a:rPr lang="en-US" sz="1100" b="1" dirty="0"/>
              <a:t>(</a:t>
            </a:r>
            <a:r>
              <a:rPr lang="en-US" sz="1100" b="1" dirty="0" err="1"/>
              <a:t>savedInstanceState</a:t>
            </a:r>
            <a:r>
              <a:rPr lang="en-US" sz="1100" b="1" dirty="0"/>
              <a:t>);</a:t>
            </a:r>
          </a:p>
          <a:p>
            <a:r>
              <a:rPr lang="en-US" sz="1100" dirty="0"/>
              <a:t>        </a:t>
            </a:r>
            <a:r>
              <a:rPr lang="en-US" sz="1100" dirty="0" err="1"/>
              <a:t>setContentView</a:t>
            </a:r>
            <a:r>
              <a:rPr lang="en-US" sz="1100" dirty="0"/>
              <a:t>(</a:t>
            </a:r>
            <a:r>
              <a:rPr lang="en-US" sz="1100" dirty="0" err="1"/>
              <a:t>R.layout.</a:t>
            </a:r>
            <a:r>
              <a:rPr lang="en-US" sz="1100" i="1" dirty="0" err="1"/>
              <a:t>activity_main</a:t>
            </a:r>
            <a:r>
              <a:rPr lang="en-US" sz="1100" i="1" dirty="0"/>
              <a:t>);</a:t>
            </a:r>
          </a:p>
          <a:p>
            <a:r>
              <a:rPr lang="en-US" sz="1100" dirty="0"/>
              <a:t>    }</a:t>
            </a:r>
          </a:p>
          <a:p>
            <a:endParaRPr lang="en-US" sz="1100" dirty="0"/>
          </a:p>
          <a:p>
            <a:r>
              <a:rPr lang="en-US" sz="1100" dirty="0"/>
              <a:t>    @Override</a:t>
            </a:r>
          </a:p>
          <a:p>
            <a:r>
              <a:rPr lang="en-US" sz="1100" dirty="0"/>
              <a:t>    </a:t>
            </a:r>
            <a:r>
              <a:rPr lang="en-US" sz="1100" b="1" dirty="0"/>
              <a:t>public </a:t>
            </a:r>
            <a:r>
              <a:rPr lang="en-US" sz="1100" b="1" dirty="0" err="1"/>
              <a:t>boolean</a:t>
            </a:r>
            <a:r>
              <a:rPr lang="en-US" sz="1100" b="1" dirty="0"/>
              <a:t> </a:t>
            </a:r>
            <a:r>
              <a:rPr lang="en-US" sz="1100" b="1" dirty="0" err="1"/>
              <a:t>onCreateOptionsMenu</a:t>
            </a:r>
            <a:r>
              <a:rPr lang="en-US" sz="1100" b="1" dirty="0"/>
              <a:t>(Menu menu) {</a:t>
            </a:r>
          </a:p>
          <a:p>
            <a:r>
              <a:rPr lang="en-US" sz="1100" dirty="0"/>
              <a:t>        // Inflate the menu; this adds items to the action bar if it is present.</a:t>
            </a:r>
          </a:p>
          <a:p>
            <a:r>
              <a:rPr lang="en-US" sz="1100" dirty="0"/>
              <a:t>        </a:t>
            </a:r>
            <a:r>
              <a:rPr lang="en-US" sz="1100" dirty="0" err="1"/>
              <a:t>getMenuInflater</a:t>
            </a:r>
            <a:r>
              <a:rPr lang="en-US" sz="1100" dirty="0"/>
              <a:t>().inflate(</a:t>
            </a:r>
            <a:r>
              <a:rPr lang="en-US" sz="1100" dirty="0" err="1"/>
              <a:t>R.menu.</a:t>
            </a:r>
            <a:r>
              <a:rPr lang="en-US" sz="1100" i="1" dirty="0" err="1"/>
              <a:t>main</a:t>
            </a:r>
            <a:r>
              <a:rPr lang="en-US" sz="1100" i="1" dirty="0"/>
              <a:t>, menu);</a:t>
            </a:r>
          </a:p>
          <a:p>
            <a:r>
              <a:rPr lang="is-IS" sz="1100" dirty="0"/>
              <a:t>        </a:t>
            </a:r>
            <a:r>
              <a:rPr lang="is-IS" sz="1100" b="1" dirty="0"/>
              <a:t>return true;</a:t>
            </a:r>
          </a:p>
          <a:p>
            <a:r>
              <a:rPr lang="is-IS" sz="1100" dirty="0"/>
              <a:t>    }</a:t>
            </a:r>
          </a:p>
          <a:p>
            <a:r>
              <a:rPr lang="is-IS" sz="1100" dirty="0"/>
              <a:t>    </a:t>
            </a:r>
          </a:p>
          <a:p>
            <a:r>
              <a:rPr lang="en-US" sz="1100" dirty="0"/>
              <a:t>    /** Called when the user clicks the Send button */</a:t>
            </a:r>
          </a:p>
          <a:p>
            <a:r>
              <a:rPr lang="en-US" sz="1100" dirty="0"/>
              <a:t>    </a:t>
            </a:r>
            <a:r>
              <a:rPr lang="en-US" sz="1100" b="1" dirty="0"/>
              <a:t>public void </a:t>
            </a:r>
            <a:r>
              <a:rPr lang="en-US" sz="1100" b="1" dirty="0" err="1"/>
              <a:t>sendMessage</a:t>
            </a:r>
            <a:r>
              <a:rPr lang="en-US" sz="1100" b="1" dirty="0"/>
              <a:t>(View view) {</a:t>
            </a:r>
          </a:p>
          <a:p>
            <a:r>
              <a:rPr lang="en-US" sz="1100" dirty="0"/>
              <a:t>        Intent intent = </a:t>
            </a:r>
            <a:r>
              <a:rPr lang="en-US" sz="1100" b="1" dirty="0"/>
              <a:t>new Intent(this, </a:t>
            </a:r>
            <a:r>
              <a:rPr lang="en-US" sz="1100" b="1" dirty="0" err="1"/>
              <a:t>DisplayMessageActivity.class</a:t>
            </a:r>
            <a:r>
              <a:rPr lang="en-US" sz="1100" b="1" dirty="0"/>
              <a:t>);</a:t>
            </a:r>
          </a:p>
          <a:p>
            <a:r>
              <a:rPr lang="en-US" sz="1100" dirty="0"/>
              <a:t>        </a:t>
            </a:r>
            <a:r>
              <a:rPr lang="en-US" sz="1100" dirty="0" err="1"/>
              <a:t>EditText</a:t>
            </a:r>
            <a:r>
              <a:rPr lang="en-US" sz="1100" dirty="0"/>
              <a:t> </a:t>
            </a:r>
            <a:r>
              <a:rPr lang="en-US" sz="1100" dirty="0" err="1"/>
              <a:t>editText</a:t>
            </a:r>
            <a:r>
              <a:rPr lang="en-US" sz="1100" dirty="0"/>
              <a:t> = (</a:t>
            </a:r>
            <a:r>
              <a:rPr lang="en-US" sz="1100" dirty="0" err="1"/>
              <a:t>EditText</a:t>
            </a:r>
            <a:r>
              <a:rPr lang="en-US" sz="1100" dirty="0"/>
              <a:t>) </a:t>
            </a:r>
            <a:r>
              <a:rPr lang="en-US" sz="1100" dirty="0" err="1"/>
              <a:t>findViewById</a:t>
            </a:r>
            <a:r>
              <a:rPr lang="en-US" sz="1100" dirty="0"/>
              <a:t>(</a:t>
            </a:r>
            <a:r>
              <a:rPr lang="en-US" sz="1100" dirty="0" err="1"/>
              <a:t>R.id.</a:t>
            </a:r>
            <a:r>
              <a:rPr lang="en-US" sz="1100" i="1" dirty="0" err="1"/>
              <a:t>edit_message</a:t>
            </a:r>
            <a:r>
              <a:rPr lang="en-US" sz="1100" i="1" dirty="0"/>
              <a:t>);</a:t>
            </a:r>
          </a:p>
          <a:p>
            <a:r>
              <a:rPr lang="en-US" sz="1100" dirty="0"/>
              <a:t>        String message = </a:t>
            </a:r>
            <a:r>
              <a:rPr lang="en-US" sz="1100" dirty="0" err="1"/>
              <a:t>editText.getText</a:t>
            </a:r>
            <a:r>
              <a:rPr lang="en-US" sz="1100" dirty="0"/>
              <a:t>().</a:t>
            </a:r>
            <a:r>
              <a:rPr lang="en-US" sz="1100" dirty="0" err="1"/>
              <a:t>toString</a:t>
            </a:r>
            <a:r>
              <a:rPr lang="en-US" sz="1100" dirty="0"/>
              <a:t>();</a:t>
            </a:r>
          </a:p>
          <a:p>
            <a:r>
              <a:rPr lang="en-US" sz="1100" dirty="0"/>
              <a:t>        </a:t>
            </a:r>
            <a:r>
              <a:rPr lang="en-US" sz="1100" dirty="0" err="1"/>
              <a:t>intent.putExtra</a:t>
            </a:r>
            <a:r>
              <a:rPr lang="en-US" sz="1100" dirty="0"/>
              <a:t>(</a:t>
            </a:r>
            <a:r>
              <a:rPr lang="en-US" sz="1100" i="1" dirty="0"/>
              <a:t>EXTRA_MESSAGE, message);</a:t>
            </a:r>
          </a:p>
          <a:p>
            <a:r>
              <a:rPr lang="en-US" sz="1100" dirty="0"/>
              <a:t>        </a:t>
            </a:r>
            <a:r>
              <a:rPr lang="en-US" sz="1100" dirty="0" err="1"/>
              <a:t>startActivity</a:t>
            </a:r>
            <a:r>
              <a:rPr lang="en-US" sz="1100" dirty="0"/>
              <a:t>(intent);</a:t>
            </a:r>
          </a:p>
          <a:p>
            <a:r>
              <a:rPr lang="en-US" sz="1100" dirty="0"/>
              <a:t>    }</a:t>
            </a:r>
          </a:p>
          <a:p>
            <a:endParaRPr lang="en-US" sz="1100" dirty="0"/>
          </a:p>
          <a:p>
            <a:r>
              <a:rPr lang="en-US" sz="1100" dirty="0"/>
              <a:t>}</a:t>
            </a:r>
          </a:p>
        </p:txBody>
      </p:sp>
    </p:spTree>
    <p:extLst>
      <p:ext uri="{BB962C8B-B14F-4D97-AF65-F5344CB8AC3E}">
        <p14:creationId xmlns:p14="http://schemas.microsoft.com/office/powerpoint/2010/main" val="3281962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9</a:t>
            </a:fld>
            <a:endParaRPr lang="en-US"/>
          </a:p>
        </p:txBody>
      </p:sp>
      <p:pic>
        <p:nvPicPr>
          <p:cNvPr id="5" name="Picture 4"/>
          <p:cNvPicPr>
            <a:picLocks noChangeAspect="1"/>
          </p:cNvPicPr>
          <p:nvPr/>
        </p:nvPicPr>
        <p:blipFill>
          <a:blip r:embed="rId2"/>
          <a:stretch>
            <a:fillRect/>
          </a:stretch>
        </p:blipFill>
        <p:spPr>
          <a:xfrm>
            <a:off x="450623" y="1323261"/>
            <a:ext cx="8413692" cy="5048215"/>
          </a:xfrm>
          <a:prstGeom prst="rect">
            <a:avLst/>
          </a:prstGeom>
        </p:spPr>
      </p:pic>
      <p:sp>
        <p:nvSpPr>
          <p:cNvPr id="6" name="Title 1"/>
          <p:cNvSpPr>
            <a:spLocks noGrp="1"/>
          </p:cNvSpPr>
          <p:nvPr>
            <p:ph type="title"/>
          </p:nvPr>
        </p:nvSpPr>
        <p:spPr>
          <a:xfrm>
            <a:off x="-1" y="274638"/>
            <a:ext cx="9106029" cy="794836"/>
          </a:xfrm>
        </p:spPr>
        <p:txBody>
          <a:bodyPr>
            <a:normAutofit/>
          </a:bodyPr>
          <a:lstStyle/>
          <a:p>
            <a:r>
              <a:rPr lang="en-US" sz="3600" b="1" dirty="0" smtClean="0">
                <a:solidFill>
                  <a:srgbClr val="FF0000"/>
                </a:solidFill>
              </a:rPr>
              <a:t>Native App </a:t>
            </a:r>
            <a:r>
              <a:rPr lang="en-US" sz="3600" b="1" dirty="0" smtClean="0">
                <a:solidFill>
                  <a:srgbClr val="376092"/>
                </a:solidFill>
              </a:rPr>
              <a:t>– Interaction with Mobile Device</a:t>
            </a:r>
            <a:endParaRPr lang="en-US" sz="3600" b="1" dirty="0">
              <a:solidFill>
                <a:srgbClr val="376092"/>
              </a:solidFill>
            </a:endParaRPr>
          </a:p>
        </p:txBody>
      </p:sp>
      <p:sp>
        <p:nvSpPr>
          <p:cNvPr id="7" name="Rectangle 6"/>
          <p:cNvSpPr/>
          <p:nvPr/>
        </p:nvSpPr>
        <p:spPr>
          <a:xfrm>
            <a:off x="457200" y="6563520"/>
            <a:ext cx="8229600" cy="276999"/>
          </a:xfrm>
          <a:prstGeom prst="rect">
            <a:avLst/>
          </a:prstGeom>
        </p:spPr>
        <p:txBody>
          <a:bodyPr wrap="square">
            <a:spAutoFit/>
          </a:bodyPr>
          <a:lstStyle/>
          <a:p>
            <a:pPr algn="ctr"/>
            <a:r>
              <a:rPr lang="en-US" sz="1200" dirty="0" smtClean="0">
                <a:solidFill>
                  <a:schemeClr val="bg1">
                    <a:lumMod val="65000"/>
                  </a:schemeClr>
                </a:solidFill>
              </a:rPr>
              <a:t>Source: </a:t>
            </a:r>
            <a:r>
              <a:rPr lang="en-US" sz="1200" dirty="0" smtClean="0">
                <a:solidFill>
                  <a:schemeClr val="bg1">
                    <a:lumMod val="65000"/>
                  </a:schemeClr>
                </a:solidFill>
                <a:hlinkClick r:id="rId3"/>
              </a:rPr>
              <a:t>http</a:t>
            </a:r>
            <a:r>
              <a:rPr lang="en-US" sz="1200" dirty="0">
                <a:solidFill>
                  <a:schemeClr val="bg1">
                    <a:lumMod val="65000"/>
                  </a:schemeClr>
                </a:solidFill>
                <a:hlinkClick r:id="rId3"/>
              </a:rPr>
              <a:t>://www.scribd.com/doc/50805466/Native-Web-or-Hybrid-Mobile-App-</a:t>
            </a:r>
            <a:r>
              <a:rPr lang="en-US" sz="1200" dirty="0" smtClean="0">
                <a:solidFill>
                  <a:schemeClr val="bg1">
                    <a:lumMod val="65000"/>
                  </a:schemeClr>
                </a:solidFill>
                <a:hlinkClick r:id="rId3"/>
              </a:rPr>
              <a:t>Development</a:t>
            </a:r>
            <a:endParaRPr lang="en-US" sz="1200" dirty="0" smtClean="0">
              <a:solidFill>
                <a:schemeClr val="bg1">
                  <a:lumMod val="65000"/>
                </a:schemeClr>
              </a:solidFill>
            </a:endParaRPr>
          </a:p>
        </p:txBody>
      </p:sp>
    </p:spTree>
    <p:extLst>
      <p:ext uri="{BB962C8B-B14F-4D97-AF65-F5344CB8AC3E}">
        <p14:creationId xmlns:p14="http://schemas.microsoft.com/office/powerpoint/2010/main" val="41688322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90</a:t>
            </a:fld>
            <a:endParaRPr lang="en-US"/>
          </a:p>
        </p:txBody>
      </p:sp>
      <p:sp>
        <p:nvSpPr>
          <p:cNvPr id="5" name="Rectangle 4"/>
          <p:cNvSpPr/>
          <p:nvPr/>
        </p:nvSpPr>
        <p:spPr>
          <a:xfrm>
            <a:off x="1374793" y="973946"/>
            <a:ext cx="5801380" cy="5632311"/>
          </a:xfrm>
          <a:prstGeom prst="rect">
            <a:avLst/>
          </a:prstGeom>
          <a:solidFill>
            <a:srgbClr val="D9D9D9"/>
          </a:solidFill>
        </p:spPr>
        <p:txBody>
          <a:bodyPr wrap="square">
            <a:spAutoFit/>
          </a:bodyPr>
          <a:lstStyle/>
          <a:p>
            <a:endParaRPr lang="en-US" sz="1000" dirty="0"/>
          </a:p>
          <a:p>
            <a:r>
              <a:rPr lang="en-US" sz="1000" dirty="0"/>
              <a:t>	</a:t>
            </a:r>
            <a:r>
              <a:rPr lang="en-US" sz="1000" dirty="0" smtClean="0"/>
              <a:t>/</a:t>
            </a:r>
            <a:r>
              <a:rPr lang="en-US" sz="1000" dirty="0"/>
              <a:t>**</a:t>
            </a:r>
          </a:p>
          <a:p>
            <a:r>
              <a:rPr lang="en-US" sz="1000" dirty="0"/>
              <a:t>	 * Set up the {@link </a:t>
            </a:r>
            <a:r>
              <a:rPr lang="en-US" sz="1000" dirty="0" err="1"/>
              <a:t>android.app.ActionBar</a:t>
            </a:r>
            <a:r>
              <a:rPr lang="en-US" sz="1000" dirty="0"/>
              <a:t>}, if the API is available.</a:t>
            </a:r>
          </a:p>
          <a:p>
            <a:r>
              <a:rPr lang="en-US" sz="1000" dirty="0"/>
              <a:t>	 */</a:t>
            </a:r>
          </a:p>
          <a:p>
            <a:r>
              <a:rPr lang="en-US" sz="1000" dirty="0"/>
              <a:t>	@</a:t>
            </a:r>
            <a:r>
              <a:rPr lang="en-US" sz="1000" dirty="0" err="1"/>
              <a:t>TargetApi</a:t>
            </a:r>
            <a:r>
              <a:rPr lang="en-US" sz="1000" dirty="0"/>
              <a:t>(</a:t>
            </a:r>
            <a:r>
              <a:rPr lang="en-US" sz="1000" dirty="0" err="1"/>
              <a:t>Build.VERSION_CODES.</a:t>
            </a:r>
            <a:r>
              <a:rPr lang="en-US" sz="1000" i="1" dirty="0" err="1"/>
              <a:t>HONEYCOMB</a:t>
            </a:r>
            <a:r>
              <a:rPr lang="en-US" sz="1000" i="1" dirty="0"/>
              <a:t>)</a:t>
            </a:r>
          </a:p>
          <a:p>
            <a:r>
              <a:rPr lang="en-US" sz="1000" dirty="0"/>
              <a:t>	</a:t>
            </a:r>
            <a:r>
              <a:rPr lang="en-US" sz="1000" b="1" dirty="0"/>
              <a:t>private void </a:t>
            </a:r>
            <a:r>
              <a:rPr lang="en-US" sz="1000" b="1" dirty="0" err="1"/>
              <a:t>setupActionBar</a:t>
            </a:r>
            <a:r>
              <a:rPr lang="en-US" sz="1000" b="1" dirty="0"/>
              <a:t>() {</a:t>
            </a:r>
          </a:p>
          <a:p>
            <a:r>
              <a:rPr lang="en-US" sz="1000" dirty="0"/>
              <a:t>		</a:t>
            </a:r>
            <a:r>
              <a:rPr lang="en-US" sz="1000" b="1" dirty="0"/>
              <a:t>if (</a:t>
            </a:r>
            <a:r>
              <a:rPr lang="en-US" sz="1000" b="1" dirty="0" err="1"/>
              <a:t>Build.VERSION.</a:t>
            </a:r>
            <a:r>
              <a:rPr lang="en-US" sz="1000" b="1" i="1" dirty="0" err="1"/>
              <a:t>SDK_INT</a:t>
            </a:r>
            <a:r>
              <a:rPr lang="en-US" sz="1000" b="1" i="1" dirty="0"/>
              <a:t> &gt;= </a:t>
            </a:r>
            <a:r>
              <a:rPr lang="en-US" sz="1000" b="1" i="1" dirty="0" err="1"/>
              <a:t>Build.VERSION_CODES.HONEYCOMB</a:t>
            </a:r>
            <a:r>
              <a:rPr lang="en-US" sz="1000" b="1" i="1" dirty="0"/>
              <a:t>) {</a:t>
            </a:r>
          </a:p>
          <a:p>
            <a:r>
              <a:rPr lang="en-US" sz="1000" dirty="0"/>
              <a:t>			</a:t>
            </a:r>
            <a:r>
              <a:rPr lang="en-US" sz="1000" dirty="0" err="1"/>
              <a:t>getActionBar</a:t>
            </a:r>
            <a:r>
              <a:rPr lang="en-US" sz="1000" dirty="0"/>
              <a:t>().</a:t>
            </a:r>
            <a:r>
              <a:rPr lang="en-US" sz="1000" dirty="0" err="1"/>
              <a:t>setDisplayHomeAsUpEnabled</a:t>
            </a:r>
            <a:r>
              <a:rPr lang="en-US" sz="1000" dirty="0"/>
              <a:t>(</a:t>
            </a:r>
            <a:r>
              <a:rPr lang="en-US" sz="1000" b="1" dirty="0"/>
              <a:t>true);</a:t>
            </a:r>
          </a:p>
          <a:p>
            <a:r>
              <a:rPr lang="en-US" sz="1000" dirty="0"/>
              <a:t>		}</a:t>
            </a:r>
          </a:p>
          <a:p>
            <a:r>
              <a:rPr lang="en-US" sz="1000" dirty="0"/>
              <a:t>	}</a:t>
            </a:r>
          </a:p>
          <a:p>
            <a:endParaRPr lang="en-US" sz="1000" dirty="0"/>
          </a:p>
          <a:p>
            <a:r>
              <a:rPr lang="en-US" sz="1000" dirty="0"/>
              <a:t>	@Override</a:t>
            </a:r>
          </a:p>
          <a:p>
            <a:r>
              <a:rPr lang="en-US" sz="1000" dirty="0"/>
              <a:t>	</a:t>
            </a:r>
            <a:r>
              <a:rPr lang="en-US" sz="1000" b="1" dirty="0"/>
              <a:t>public </a:t>
            </a:r>
            <a:r>
              <a:rPr lang="en-US" sz="1000" b="1" dirty="0" err="1"/>
              <a:t>boolean</a:t>
            </a:r>
            <a:r>
              <a:rPr lang="en-US" sz="1000" b="1" dirty="0"/>
              <a:t> </a:t>
            </a:r>
            <a:r>
              <a:rPr lang="en-US" sz="1000" b="1" dirty="0" err="1"/>
              <a:t>onCreateOptionsMenu</a:t>
            </a:r>
            <a:r>
              <a:rPr lang="en-US" sz="1000" b="1" dirty="0"/>
              <a:t>(Menu menu) {</a:t>
            </a:r>
          </a:p>
          <a:p>
            <a:r>
              <a:rPr lang="en-US" sz="1000" dirty="0"/>
              <a:t>		// Inflate the menu; this adds items to the action bar if it is present.</a:t>
            </a:r>
          </a:p>
          <a:p>
            <a:r>
              <a:rPr lang="en-US" sz="1000" dirty="0"/>
              <a:t>		</a:t>
            </a:r>
            <a:r>
              <a:rPr lang="en-US" sz="1000" dirty="0" err="1"/>
              <a:t>getMenuInflater</a:t>
            </a:r>
            <a:r>
              <a:rPr lang="en-US" sz="1000" dirty="0"/>
              <a:t>().inflate(</a:t>
            </a:r>
            <a:r>
              <a:rPr lang="en-US" sz="1000" dirty="0" err="1"/>
              <a:t>R.menu.</a:t>
            </a:r>
            <a:r>
              <a:rPr lang="en-US" sz="1000" i="1" dirty="0" err="1"/>
              <a:t>display_message</a:t>
            </a:r>
            <a:r>
              <a:rPr lang="en-US" sz="1000" i="1" dirty="0"/>
              <a:t>, menu);</a:t>
            </a:r>
          </a:p>
          <a:p>
            <a:r>
              <a:rPr lang="en-US" sz="1000" dirty="0"/>
              <a:t>		</a:t>
            </a:r>
            <a:r>
              <a:rPr lang="en-US" sz="1000" b="1" dirty="0"/>
              <a:t>return true;</a:t>
            </a:r>
          </a:p>
          <a:p>
            <a:r>
              <a:rPr lang="en-US" sz="1000" dirty="0"/>
              <a:t>	}</a:t>
            </a:r>
          </a:p>
          <a:p>
            <a:endParaRPr lang="en-US" sz="1000" dirty="0"/>
          </a:p>
          <a:p>
            <a:r>
              <a:rPr lang="en-US" sz="1000" dirty="0"/>
              <a:t>	@Override</a:t>
            </a:r>
          </a:p>
          <a:p>
            <a:r>
              <a:rPr lang="en-US" sz="1000" dirty="0"/>
              <a:t>	</a:t>
            </a:r>
            <a:r>
              <a:rPr lang="en-US" sz="1000" b="1" dirty="0"/>
              <a:t>public </a:t>
            </a:r>
            <a:r>
              <a:rPr lang="en-US" sz="1000" b="1" dirty="0" err="1"/>
              <a:t>boolean</a:t>
            </a:r>
            <a:r>
              <a:rPr lang="en-US" sz="1000" b="1" dirty="0"/>
              <a:t> </a:t>
            </a:r>
            <a:r>
              <a:rPr lang="en-US" sz="1000" b="1" dirty="0" err="1"/>
              <a:t>onOptionsItemSelected</a:t>
            </a:r>
            <a:r>
              <a:rPr lang="en-US" sz="1000" b="1" dirty="0"/>
              <a:t>(</a:t>
            </a:r>
            <a:r>
              <a:rPr lang="en-US" sz="1000" b="1" dirty="0" err="1"/>
              <a:t>MenuItem</a:t>
            </a:r>
            <a:r>
              <a:rPr lang="en-US" sz="1000" b="1" dirty="0"/>
              <a:t> item) {</a:t>
            </a:r>
          </a:p>
          <a:p>
            <a:r>
              <a:rPr lang="en-US" sz="1000" dirty="0"/>
              <a:t>		</a:t>
            </a:r>
            <a:r>
              <a:rPr lang="en-US" sz="1000" b="1" dirty="0"/>
              <a:t>switch (</a:t>
            </a:r>
            <a:r>
              <a:rPr lang="en-US" sz="1000" b="1" dirty="0" err="1"/>
              <a:t>item.getItemId</a:t>
            </a:r>
            <a:r>
              <a:rPr lang="en-US" sz="1000" b="1" dirty="0"/>
              <a:t>()) {</a:t>
            </a:r>
          </a:p>
          <a:p>
            <a:r>
              <a:rPr lang="en-US" sz="1000" dirty="0"/>
              <a:t>		</a:t>
            </a:r>
            <a:r>
              <a:rPr lang="en-US" sz="1000" b="1" dirty="0"/>
              <a:t>case </a:t>
            </a:r>
            <a:r>
              <a:rPr lang="en-US" sz="1000" b="1" dirty="0" err="1"/>
              <a:t>android.R.id.</a:t>
            </a:r>
            <a:r>
              <a:rPr lang="en-US" sz="1000" b="1" i="1" dirty="0" err="1"/>
              <a:t>home</a:t>
            </a:r>
            <a:r>
              <a:rPr lang="en-US" sz="1000" b="1" i="1" dirty="0"/>
              <a:t>:</a:t>
            </a:r>
          </a:p>
          <a:p>
            <a:r>
              <a:rPr lang="en-US" sz="1000" dirty="0"/>
              <a:t>			// This ID represents the Home or Up button. In the case of this</a:t>
            </a:r>
          </a:p>
          <a:p>
            <a:r>
              <a:rPr lang="en-US" sz="1000" dirty="0"/>
              <a:t>			// activity, the Up button is shown. Use </a:t>
            </a:r>
            <a:r>
              <a:rPr lang="en-US" sz="1000" dirty="0" err="1"/>
              <a:t>NavUtils</a:t>
            </a:r>
            <a:r>
              <a:rPr lang="en-US" sz="1000" dirty="0"/>
              <a:t> to allow users</a:t>
            </a:r>
          </a:p>
          <a:p>
            <a:r>
              <a:rPr lang="en-US" sz="1000" dirty="0"/>
              <a:t>			// to navigate up one level in the application structure. For</a:t>
            </a:r>
          </a:p>
          <a:p>
            <a:r>
              <a:rPr lang="en-US" sz="1000" dirty="0"/>
              <a:t>			// more details, see the Navigation pattern on Android Design:</a:t>
            </a:r>
          </a:p>
          <a:p>
            <a:r>
              <a:rPr lang="en-US" sz="1000" dirty="0"/>
              <a:t>			//</a:t>
            </a:r>
          </a:p>
          <a:p>
            <a:r>
              <a:rPr lang="en-US" sz="1000" dirty="0"/>
              <a:t>			// http://</a:t>
            </a:r>
            <a:r>
              <a:rPr lang="en-US" sz="1000" dirty="0" err="1"/>
              <a:t>developer.android.com</a:t>
            </a:r>
            <a:r>
              <a:rPr lang="en-US" sz="1000" dirty="0"/>
              <a:t>/design/patterns/</a:t>
            </a:r>
            <a:r>
              <a:rPr lang="en-US" sz="1000" dirty="0" err="1"/>
              <a:t>navigation.html#up-vs-back</a:t>
            </a:r>
            <a:endParaRPr lang="en-US" sz="1000" dirty="0"/>
          </a:p>
          <a:p>
            <a:r>
              <a:rPr lang="en-US" sz="1000" dirty="0"/>
              <a:t>			//</a:t>
            </a:r>
          </a:p>
          <a:p>
            <a:r>
              <a:rPr lang="en-US" sz="1000" dirty="0"/>
              <a:t>			</a:t>
            </a:r>
            <a:r>
              <a:rPr lang="en-US" sz="1000" dirty="0" err="1"/>
              <a:t>NavUtils.</a:t>
            </a:r>
            <a:r>
              <a:rPr lang="en-US" sz="1000" i="1" dirty="0" err="1"/>
              <a:t>navigateUpFromSameTask</a:t>
            </a:r>
            <a:r>
              <a:rPr lang="en-US" sz="1000" i="1" dirty="0"/>
              <a:t>(</a:t>
            </a:r>
            <a:r>
              <a:rPr lang="en-US" sz="1000" b="1" i="1" dirty="0"/>
              <a:t>this);</a:t>
            </a:r>
          </a:p>
          <a:p>
            <a:r>
              <a:rPr lang="en-US" sz="1000" dirty="0"/>
              <a:t>			</a:t>
            </a:r>
            <a:r>
              <a:rPr lang="en-US" sz="1000" b="1" dirty="0"/>
              <a:t>return true;</a:t>
            </a:r>
          </a:p>
          <a:p>
            <a:r>
              <a:rPr lang="en-US" sz="1000" dirty="0"/>
              <a:t>		}</a:t>
            </a:r>
          </a:p>
          <a:p>
            <a:r>
              <a:rPr lang="en-US" sz="1000" dirty="0"/>
              <a:t>		</a:t>
            </a:r>
            <a:r>
              <a:rPr lang="en-US" sz="1000" b="1" dirty="0"/>
              <a:t>return </a:t>
            </a:r>
            <a:r>
              <a:rPr lang="en-US" sz="1000" b="1" dirty="0" err="1"/>
              <a:t>super.onOptionsItemSelected</a:t>
            </a:r>
            <a:r>
              <a:rPr lang="en-US" sz="1000" b="1" dirty="0"/>
              <a:t>(item);</a:t>
            </a:r>
          </a:p>
          <a:p>
            <a:r>
              <a:rPr lang="en-US" sz="1000" dirty="0"/>
              <a:t>	}</a:t>
            </a:r>
          </a:p>
          <a:p>
            <a:endParaRPr lang="en-US" sz="1000" dirty="0"/>
          </a:p>
          <a:p>
            <a:r>
              <a:rPr lang="en-US" sz="1000" dirty="0"/>
              <a:t>}</a:t>
            </a:r>
          </a:p>
        </p:txBody>
      </p:sp>
      <p:sp>
        <p:nvSpPr>
          <p:cNvPr id="6" name="Title 1"/>
          <p:cNvSpPr>
            <a:spLocks noGrp="1"/>
          </p:cNvSpPr>
          <p:nvPr>
            <p:ph type="title"/>
          </p:nvPr>
        </p:nvSpPr>
        <p:spPr>
          <a:xfrm>
            <a:off x="457200" y="117510"/>
            <a:ext cx="8229600" cy="681226"/>
          </a:xfrm>
        </p:spPr>
        <p:txBody>
          <a:bodyPr>
            <a:normAutofit fontScale="90000"/>
          </a:bodyPr>
          <a:lstStyle/>
          <a:p>
            <a:r>
              <a:rPr lang="en-US" dirty="0" err="1" smtClean="0"/>
              <a:t>DisplayMessageActivity.java</a:t>
            </a:r>
            <a:endParaRPr lang="en-US" dirty="0"/>
          </a:p>
        </p:txBody>
      </p:sp>
    </p:spTree>
    <p:extLst>
      <p:ext uri="{BB962C8B-B14F-4D97-AF65-F5344CB8AC3E}">
        <p14:creationId xmlns:p14="http://schemas.microsoft.com/office/powerpoint/2010/main" val="34905829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188"/>
            <a:ext cx="8229600" cy="1143000"/>
          </a:xfrm>
        </p:spPr>
        <p:txBody>
          <a:bodyPr>
            <a:normAutofit fontScale="90000"/>
          </a:bodyPr>
          <a:lstStyle/>
          <a:p>
            <a:r>
              <a:rPr lang="en-US" b="1" dirty="0" smtClean="0">
                <a:solidFill>
                  <a:schemeClr val="tx2">
                    <a:lumMod val="60000"/>
                    <a:lumOff val="40000"/>
                  </a:schemeClr>
                </a:solidFill>
              </a:rPr>
              <a:t>Alternatives for </a:t>
            </a:r>
            <a:br>
              <a:rPr lang="en-US" b="1" dirty="0" smtClean="0">
                <a:solidFill>
                  <a:schemeClr val="tx2">
                    <a:lumMod val="60000"/>
                    <a:lumOff val="40000"/>
                  </a:schemeClr>
                </a:solidFill>
              </a:rPr>
            </a:br>
            <a:r>
              <a:rPr lang="en-US" b="1" dirty="0" smtClean="0">
                <a:solidFill>
                  <a:schemeClr val="tx2">
                    <a:lumMod val="60000"/>
                    <a:lumOff val="40000"/>
                  </a:schemeClr>
                </a:solidFill>
              </a:rPr>
              <a:t>Developing Android Apps</a:t>
            </a:r>
            <a:endParaRPr lang="en-US" b="1" dirty="0">
              <a:solidFill>
                <a:schemeClr val="tx2">
                  <a:lumMod val="60000"/>
                  <a:lumOff val="40000"/>
                </a:schemeClr>
              </a:solidFill>
            </a:endParaRPr>
          </a:p>
        </p:txBody>
      </p:sp>
      <p:sp>
        <p:nvSpPr>
          <p:cNvPr id="3" name="Content Placeholder 2"/>
          <p:cNvSpPr>
            <a:spLocks noGrp="1"/>
          </p:cNvSpPr>
          <p:nvPr>
            <p:ph idx="1"/>
          </p:nvPr>
        </p:nvSpPr>
        <p:spPr>
          <a:xfrm>
            <a:off x="369186" y="1600200"/>
            <a:ext cx="8495056" cy="4636918"/>
          </a:xfrm>
        </p:spPr>
        <p:txBody>
          <a:bodyPr>
            <a:normAutofit fontScale="92500" lnSpcReduction="10000"/>
          </a:bodyPr>
          <a:lstStyle/>
          <a:p>
            <a:r>
              <a:rPr lang="en-US" dirty="0"/>
              <a:t>MIT App </a:t>
            </a:r>
            <a:r>
              <a:rPr lang="en-US" dirty="0" smtClean="0"/>
              <a:t>Inventor</a:t>
            </a:r>
          </a:p>
          <a:p>
            <a:pPr lvl="1"/>
            <a:r>
              <a:rPr lang="en-US" dirty="0" smtClean="0"/>
              <a:t>drag</a:t>
            </a:r>
            <a:r>
              <a:rPr lang="en-US" dirty="0"/>
              <a:t>-and-drop Android app development tool. </a:t>
            </a:r>
            <a:endParaRPr lang="en-US" dirty="0" smtClean="0"/>
          </a:p>
          <a:p>
            <a:pPr lvl="1"/>
            <a:r>
              <a:rPr lang="en-US" dirty="0" smtClean="0">
                <a:hlinkClick r:id="rId2"/>
              </a:rPr>
              <a:t>http</a:t>
            </a:r>
            <a:r>
              <a:rPr lang="en-US" dirty="0">
                <a:hlinkClick r:id="rId2"/>
              </a:rPr>
              <a:t>://appinventor.mit.edu</a:t>
            </a:r>
            <a:r>
              <a:rPr lang="en-US" dirty="0" smtClean="0">
                <a:hlinkClick r:id="rId2"/>
              </a:rPr>
              <a:t>/</a:t>
            </a:r>
            <a:endParaRPr lang="en-US" dirty="0"/>
          </a:p>
          <a:p>
            <a:r>
              <a:rPr lang="en-US" dirty="0" err="1"/>
              <a:t>Appery.io</a:t>
            </a:r>
            <a:endParaRPr lang="en-US" dirty="0"/>
          </a:p>
          <a:p>
            <a:pPr lvl="1"/>
            <a:r>
              <a:rPr lang="en-US" dirty="0"/>
              <a:t>develop apps for Android (</a:t>
            </a:r>
            <a:r>
              <a:rPr lang="en-US" dirty="0" err="1"/>
              <a:t>iOS</a:t>
            </a:r>
            <a:r>
              <a:rPr lang="en-US" dirty="0"/>
              <a:t> / Windows Phone).</a:t>
            </a:r>
          </a:p>
          <a:p>
            <a:pPr lvl="1"/>
            <a:r>
              <a:rPr lang="en-US" dirty="0">
                <a:hlinkClick r:id="rId3"/>
              </a:rPr>
              <a:t>http://appery.io</a:t>
            </a:r>
            <a:endParaRPr lang="en-US" dirty="0"/>
          </a:p>
          <a:p>
            <a:r>
              <a:rPr lang="en-US" dirty="0" err="1" smtClean="0"/>
              <a:t>Appnotch</a:t>
            </a:r>
            <a:endParaRPr lang="en-US" dirty="0" smtClean="0"/>
          </a:p>
          <a:p>
            <a:pPr lvl="1"/>
            <a:r>
              <a:rPr lang="en-US" dirty="0" smtClean="0"/>
              <a:t>drag</a:t>
            </a:r>
            <a:r>
              <a:rPr lang="en-US" dirty="0"/>
              <a:t>-and-drop service that allows you to develop apps for Android </a:t>
            </a:r>
            <a:r>
              <a:rPr lang="en-US" dirty="0" smtClean="0"/>
              <a:t>(</a:t>
            </a:r>
            <a:r>
              <a:rPr lang="en-US" dirty="0" err="1" smtClean="0"/>
              <a:t>iOS</a:t>
            </a:r>
            <a:r>
              <a:rPr lang="en-US" dirty="0"/>
              <a:t>).</a:t>
            </a:r>
          </a:p>
          <a:p>
            <a:pPr lvl="1"/>
            <a:r>
              <a:rPr lang="en-US" dirty="0" smtClean="0">
                <a:hlinkClick r:id="rId4"/>
              </a:rPr>
              <a:t>http</a:t>
            </a:r>
            <a:r>
              <a:rPr lang="en-US" dirty="0">
                <a:hlinkClick r:id="rId4"/>
              </a:rPr>
              <a:t>://www.appnotch.com</a:t>
            </a:r>
            <a:r>
              <a:rPr lang="en-US" dirty="0" smtClean="0">
                <a:hlinkClick r:id="rId4"/>
              </a:rPr>
              <a:t>/</a:t>
            </a:r>
            <a:endParaRPr lang="en-US" dirty="0"/>
          </a:p>
        </p:txBody>
      </p:sp>
      <p:sp>
        <p:nvSpPr>
          <p:cNvPr id="4" name="Slide Number Placeholder 3"/>
          <p:cNvSpPr>
            <a:spLocks noGrp="1"/>
          </p:cNvSpPr>
          <p:nvPr>
            <p:ph type="sldNum" sz="quarter" idx="12"/>
          </p:nvPr>
        </p:nvSpPr>
        <p:spPr/>
        <p:txBody>
          <a:bodyPr/>
          <a:lstStyle/>
          <a:p>
            <a:fld id="{5424488C-161F-514B-8FF5-CF5173A03E8D}" type="slidenum">
              <a:rPr lang="en-US" smtClean="0"/>
              <a:t>91</a:t>
            </a:fld>
            <a:endParaRPr lang="en-US"/>
          </a:p>
        </p:txBody>
      </p:sp>
    </p:spTree>
    <p:extLst>
      <p:ext uri="{BB962C8B-B14F-4D97-AF65-F5344CB8AC3E}">
        <p14:creationId xmlns:p14="http://schemas.microsoft.com/office/powerpoint/2010/main" val="1323257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92</a:t>
            </a:fld>
            <a:endParaRPr lang="en-US"/>
          </a:p>
        </p:txBody>
      </p:sp>
      <p:sp>
        <p:nvSpPr>
          <p:cNvPr id="6" name="Rectangle 5"/>
          <p:cNvSpPr/>
          <p:nvPr/>
        </p:nvSpPr>
        <p:spPr>
          <a:xfrm>
            <a:off x="3152380" y="6488668"/>
            <a:ext cx="2839239" cy="369332"/>
          </a:xfrm>
          <a:prstGeom prst="rect">
            <a:avLst/>
          </a:prstGeom>
        </p:spPr>
        <p:txBody>
          <a:bodyPr wrap="none">
            <a:spAutoFit/>
          </a:bodyPr>
          <a:lstStyle/>
          <a:p>
            <a:r>
              <a:rPr lang="en-US" dirty="0">
                <a:hlinkClick r:id="rId2"/>
              </a:rPr>
              <a:t>http://appinventor.mit.edu</a:t>
            </a:r>
            <a:r>
              <a:rPr lang="en-US" dirty="0" smtClean="0">
                <a:hlinkClick r:id="rId2"/>
              </a:rPr>
              <a:t>/</a:t>
            </a:r>
            <a:endParaRPr lang="en-US" dirty="0" smtClean="0"/>
          </a:p>
        </p:txBody>
      </p:sp>
      <p:sp>
        <p:nvSpPr>
          <p:cNvPr id="7" name="Title 1"/>
          <p:cNvSpPr>
            <a:spLocks noGrp="1"/>
          </p:cNvSpPr>
          <p:nvPr>
            <p:ph type="title"/>
          </p:nvPr>
        </p:nvSpPr>
        <p:spPr>
          <a:xfrm>
            <a:off x="457200" y="27719"/>
            <a:ext cx="8229600" cy="809686"/>
          </a:xfrm>
        </p:spPr>
        <p:txBody>
          <a:bodyPr>
            <a:normAutofit/>
          </a:bodyPr>
          <a:lstStyle/>
          <a:p>
            <a:r>
              <a:rPr lang="en-US" b="1" dirty="0" smtClean="0">
                <a:solidFill>
                  <a:schemeClr val="accent1"/>
                </a:solidFill>
              </a:rPr>
              <a:t>MIT App Inventor</a:t>
            </a:r>
            <a:endParaRPr lang="en-US" b="1" dirty="0">
              <a:solidFill>
                <a:schemeClr val="accent1"/>
              </a:solidFill>
            </a:endParaRPr>
          </a:p>
        </p:txBody>
      </p:sp>
      <p:pic>
        <p:nvPicPr>
          <p:cNvPr id="3" name="Picture 2"/>
          <p:cNvPicPr>
            <a:picLocks noChangeAspect="1"/>
          </p:cNvPicPr>
          <p:nvPr/>
        </p:nvPicPr>
        <p:blipFill>
          <a:blip r:embed="rId3"/>
          <a:stretch>
            <a:fillRect/>
          </a:stretch>
        </p:blipFill>
        <p:spPr>
          <a:xfrm>
            <a:off x="0" y="828700"/>
            <a:ext cx="9144000" cy="5715000"/>
          </a:xfrm>
          <a:prstGeom prst="rect">
            <a:avLst/>
          </a:prstGeom>
        </p:spPr>
      </p:pic>
    </p:spTree>
    <p:extLst>
      <p:ext uri="{BB962C8B-B14F-4D97-AF65-F5344CB8AC3E}">
        <p14:creationId xmlns:p14="http://schemas.microsoft.com/office/powerpoint/2010/main" val="34214838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19"/>
            <a:ext cx="8229600" cy="809686"/>
          </a:xfrm>
        </p:spPr>
        <p:txBody>
          <a:bodyPr>
            <a:normAutofit/>
          </a:bodyPr>
          <a:lstStyle/>
          <a:p>
            <a:r>
              <a:rPr lang="en-US" b="1" dirty="0" err="1" smtClean="0">
                <a:solidFill>
                  <a:schemeClr val="accent1"/>
                </a:solidFill>
              </a:rPr>
              <a:t>appery.io</a:t>
            </a:r>
            <a:endParaRPr lang="en-US" b="1" dirty="0">
              <a:solidFill>
                <a:schemeClr val="accent1"/>
              </a:solidFill>
            </a:endParaRPr>
          </a:p>
        </p:txBody>
      </p:sp>
      <p:sp>
        <p:nvSpPr>
          <p:cNvPr id="4" name="Slide Number Placeholder 3"/>
          <p:cNvSpPr>
            <a:spLocks noGrp="1"/>
          </p:cNvSpPr>
          <p:nvPr>
            <p:ph type="sldNum" sz="quarter" idx="12"/>
          </p:nvPr>
        </p:nvSpPr>
        <p:spPr/>
        <p:txBody>
          <a:bodyPr/>
          <a:lstStyle/>
          <a:p>
            <a:fld id="{5424488C-161F-514B-8FF5-CF5173A03E8D}" type="slidenum">
              <a:rPr lang="en-US" smtClean="0"/>
              <a:t>93</a:t>
            </a:fld>
            <a:endParaRPr lang="en-US"/>
          </a:p>
        </p:txBody>
      </p:sp>
      <p:pic>
        <p:nvPicPr>
          <p:cNvPr id="5" name="Picture 4"/>
          <p:cNvPicPr>
            <a:picLocks noChangeAspect="1"/>
          </p:cNvPicPr>
          <p:nvPr/>
        </p:nvPicPr>
        <p:blipFill>
          <a:blip r:embed="rId2"/>
          <a:stretch>
            <a:fillRect/>
          </a:stretch>
        </p:blipFill>
        <p:spPr>
          <a:xfrm>
            <a:off x="0" y="945861"/>
            <a:ext cx="9144000" cy="5715000"/>
          </a:xfrm>
          <a:prstGeom prst="rect">
            <a:avLst/>
          </a:prstGeom>
        </p:spPr>
      </p:pic>
      <p:sp>
        <p:nvSpPr>
          <p:cNvPr id="6" name="Rectangle 5"/>
          <p:cNvSpPr/>
          <p:nvPr/>
        </p:nvSpPr>
        <p:spPr>
          <a:xfrm>
            <a:off x="3440378" y="6488668"/>
            <a:ext cx="1788771" cy="369332"/>
          </a:xfrm>
          <a:prstGeom prst="rect">
            <a:avLst/>
          </a:prstGeom>
        </p:spPr>
        <p:txBody>
          <a:bodyPr wrap="none">
            <a:spAutoFit/>
          </a:bodyPr>
          <a:lstStyle/>
          <a:p>
            <a:r>
              <a:rPr lang="en-US" dirty="0">
                <a:hlinkClick r:id="rId3"/>
              </a:rPr>
              <a:t>http://appery.io</a:t>
            </a:r>
            <a:r>
              <a:rPr lang="en-US" dirty="0" smtClean="0">
                <a:hlinkClick r:id="rId3"/>
              </a:rPr>
              <a:t>/</a:t>
            </a:r>
            <a:endParaRPr lang="en-US" dirty="0" smtClean="0"/>
          </a:p>
        </p:txBody>
      </p:sp>
    </p:spTree>
    <p:extLst>
      <p:ext uri="{BB962C8B-B14F-4D97-AF65-F5344CB8AC3E}">
        <p14:creationId xmlns:p14="http://schemas.microsoft.com/office/powerpoint/2010/main" val="1903887811"/>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94</a:t>
            </a:fld>
            <a:endParaRPr lang="en-US"/>
          </a:p>
        </p:txBody>
      </p:sp>
      <p:pic>
        <p:nvPicPr>
          <p:cNvPr id="5" name="Picture 4"/>
          <p:cNvPicPr>
            <a:picLocks noChangeAspect="1"/>
          </p:cNvPicPr>
          <p:nvPr/>
        </p:nvPicPr>
        <p:blipFill>
          <a:blip r:embed="rId2"/>
          <a:stretch>
            <a:fillRect/>
          </a:stretch>
        </p:blipFill>
        <p:spPr>
          <a:xfrm>
            <a:off x="0" y="811889"/>
            <a:ext cx="9144000" cy="5715000"/>
          </a:xfrm>
          <a:prstGeom prst="rect">
            <a:avLst/>
          </a:prstGeom>
        </p:spPr>
      </p:pic>
      <p:sp>
        <p:nvSpPr>
          <p:cNvPr id="6" name="Title 1"/>
          <p:cNvSpPr txBox="1">
            <a:spLocks/>
          </p:cNvSpPr>
          <p:nvPr/>
        </p:nvSpPr>
        <p:spPr>
          <a:xfrm>
            <a:off x="457200" y="27719"/>
            <a:ext cx="8229600" cy="80968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smtClean="0">
                <a:solidFill>
                  <a:schemeClr val="accent1"/>
                </a:solidFill>
              </a:rPr>
              <a:t>appery.io</a:t>
            </a:r>
            <a:endParaRPr lang="en-US" b="1" dirty="0">
              <a:solidFill>
                <a:schemeClr val="accent1"/>
              </a:solidFill>
            </a:endParaRPr>
          </a:p>
        </p:txBody>
      </p:sp>
      <p:sp>
        <p:nvSpPr>
          <p:cNvPr id="7" name="Rectangle 6"/>
          <p:cNvSpPr/>
          <p:nvPr/>
        </p:nvSpPr>
        <p:spPr>
          <a:xfrm>
            <a:off x="3440378" y="6488668"/>
            <a:ext cx="1788771" cy="369332"/>
          </a:xfrm>
          <a:prstGeom prst="rect">
            <a:avLst/>
          </a:prstGeom>
        </p:spPr>
        <p:txBody>
          <a:bodyPr wrap="none">
            <a:spAutoFit/>
          </a:bodyPr>
          <a:lstStyle/>
          <a:p>
            <a:r>
              <a:rPr lang="en-US" dirty="0">
                <a:hlinkClick r:id="rId3"/>
              </a:rPr>
              <a:t>http://appery.io</a:t>
            </a:r>
            <a:r>
              <a:rPr lang="en-US" dirty="0" smtClean="0">
                <a:hlinkClick r:id="rId3"/>
              </a:rPr>
              <a:t>/</a:t>
            </a:r>
            <a:endParaRPr lang="en-US" dirty="0" smtClean="0"/>
          </a:p>
        </p:txBody>
      </p:sp>
    </p:spTree>
    <p:extLst>
      <p:ext uri="{BB962C8B-B14F-4D97-AF65-F5344CB8AC3E}">
        <p14:creationId xmlns:p14="http://schemas.microsoft.com/office/powerpoint/2010/main" val="18343118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24488C-161F-514B-8FF5-CF5173A03E8D}" type="slidenum">
              <a:rPr lang="en-US" smtClean="0"/>
              <a:t>95</a:t>
            </a:fld>
            <a:endParaRPr lang="en-US"/>
          </a:p>
        </p:txBody>
      </p:sp>
      <p:pic>
        <p:nvPicPr>
          <p:cNvPr id="5" name="Picture 4"/>
          <p:cNvPicPr>
            <a:picLocks noChangeAspect="1"/>
          </p:cNvPicPr>
          <p:nvPr/>
        </p:nvPicPr>
        <p:blipFill>
          <a:blip r:embed="rId2"/>
          <a:stretch>
            <a:fillRect/>
          </a:stretch>
        </p:blipFill>
        <p:spPr>
          <a:xfrm>
            <a:off x="0" y="812625"/>
            <a:ext cx="9144000" cy="5715000"/>
          </a:xfrm>
          <a:prstGeom prst="rect">
            <a:avLst/>
          </a:prstGeom>
        </p:spPr>
      </p:pic>
      <p:sp>
        <p:nvSpPr>
          <p:cNvPr id="6" name="Rectangle 5"/>
          <p:cNvSpPr/>
          <p:nvPr/>
        </p:nvSpPr>
        <p:spPr>
          <a:xfrm>
            <a:off x="3165204" y="6488668"/>
            <a:ext cx="2813591" cy="369332"/>
          </a:xfrm>
          <a:prstGeom prst="rect">
            <a:avLst/>
          </a:prstGeom>
        </p:spPr>
        <p:txBody>
          <a:bodyPr wrap="none">
            <a:spAutoFit/>
          </a:bodyPr>
          <a:lstStyle/>
          <a:p>
            <a:r>
              <a:rPr lang="en-US" dirty="0">
                <a:hlinkClick r:id="rId3"/>
              </a:rPr>
              <a:t>http://www.appnotch.com</a:t>
            </a:r>
            <a:r>
              <a:rPr lang="en-US" dirty="0" smtClean="0">
                <a:hlinkClick r:id="rId3"/>
              </a:rPr>
              <a:t>/</a:t>
            </a:r>
            <a:endParaRPr lang="en-US" dirty="0" smtClean="0"/>
          </a:p>
        </p:txBody>
      </p:sp>
      <p:sp>
        <p:nvSpPr>
          <p:cNvPr id="7" name="Title 1"/>
          <p:cNvSpPr>
            <a:spLocks noGrp="1"/>
          </p:cNvSpPr>
          <p:nvPr>
            <p:ph type="title"/>
          </p:nvPr>
        </p:nvSpPr>
        <p:spPr>
          <a:xfrm>
            <a:off x="457200" y="27719"/>
            <a:ext cx="8229600" cy="809686"/>
          </a:xfrm>
        </p:spPr>
        <p:txBody>
          <a:bodyPr>
            <a:normAutofit/>
          </a:bodyPr>
          <a:lstStyle/>
          <a:p>
            <a:r>
              <a:rPr lang="en-US" b="1" dirty="0" err="1" smtClean="0">
                <a:solidFill>
                  <a:schemeClr val="accent1"/>
                </a:solidFill>
              </a:rPr>
              <a:t>Appnotch</a:t>
            </a:r>
            <a:endParaRPr lang="en-US" b="1" dirty="0">
              <a:solidFill>
                <a:schemeClr val="accent1"/>
              </a:solidFill>
            </a:endParaRPr>
          </a:p>
        </p:txBody>
      </p:sp>
    </p:spTree>
    <p:extLst>
      <p:ext uri="{BB962C8B-B14F-4D97-AF65-F5344CB8AC3E}">
        <p14:creationId xmlns:p14="http://schemas.microsoft.com/office/powerpoint/2010/main" val="38936356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3856"/>
            <a:ext cx="8229600" cy="791964"/>
          </a:xfrm>
        </p:spPr>
        <p:txBody>
          <a:bodyPr/>
          <a:lstStyle/>
          <a:p>
            <a:r>
              <a:rPr lang="en-US" b="1" dirty="0" smtClean="0">
                <a:solidFill>
                  <a:srgbClr val="4F81BD"/>
                </a:solidFill>
              </a:rPr>
              <a:t>References</a:t>
            </a:r>
            <a:endParaRPr lang="en-US" b="1" dirty="0">
              <a:solidFill>
                <a:srgbClr val="4F81BD"/>
              </a:solidFill>
            </a:endParaRPr>
          </a:p>
        </p:txBody>
      </p:sp>
      <p:sp>
        <p:nvSpPr>
          <p:cNvPr id="3" name="Content Placeholder 2"/>
          <p:cNvSpPr>
            <a:spLocks noGrp="1"/>
          </p:cNvSpPr>
          <p:nvPr>
            <p:ph idx="1"/>
          </p:nvPr>
        </p:nvSpPr>
        <p:spPr>
          <a:xfrm>
            <a:off x="457200" y="955820"/>
            <a:ext cx="8229600" cy="5650437"/>
          </a:xfrm>
        </p:spPr>
        <p:txBody>
          <a:bodyPr>
            <a:noAutofit/>
          </a:bodyPr>
          <a:lstStyle/>
          <a:p>
            <a:r>
              <a:rPr lang="en-US" sz="2400" dirty="0"/>
              <a:t>Android Developer: </a:t>
            </a:r>
            <a:r>
              <a:rPr lang="en-US" sz="2400" dirty="0">
                <a:hlinkClick r:id="rId2"/>
              </a:rPr>
              <a:t>http://developer.android.com</a:t>
            </a:r>
            <a:r>
              <a:rPr lang="en-US" sz="2400" dirty="0" smtClean="0">
                <a:hlinkClick r:id="rId2"/>
              </a:rPr>
              <a:t>/</a:t>
            </a:r>
            <a:endParaRPr lang="en-US" sz="2400" dirty="0" smtClean="0"/>
          </a:p>
          <a:p>
            <a:r>
              <a:rPr lang="en-US" sz="2400" dirty="0" smtClean="0"/>
              <a:t>MIT </a:t>
            </a:r>
            <a:r>
              <a:rPr lang="en-US" sz="2400" dirty="0"/>
              <a:t>App Inventor: </a:t>
            </a:r>
            <a:r>
              <a:rPr lang="en-US" sz="2400" dirty="0">
                <a:hlinkClick r:id="rId3"/>
              </a:rPr>
              <a:t>http://appinventor.mit.edu/</a:t>
            </a:r>
            <a:endParaRPr lang="en-US" sz="2400" dirty="0"/>
          </a:p>
          <a:p>
            <a:r>
              <a:rPr lang="en-US" sz="2400" dirty="0" smtClean="0"/>
              <a:t>Native</a:t>
            </a:r>
            <a:r>
              <a:rPr lang="en-US" sz="2400" dirty="0"/>
              <a:t>, Web or Hybrid Mobile Apps</a:t>
            </a:r>
            <a:r>
              <a:rPr lang="en-US" sz="2400" dirty="0" smtClean="0"/>
              <a:t>?, </a:t>
            </a:r>
            <a:r>
              <a:rPr lang="en-US" sz="2400" dirty="0" smtClean="0">
                <a:hlinkClick r:id="rId4"/>
              </a:rPr>
              <a:t>https</a:t>
            </a:r>
            <a:r>
              <a:rPr lang="en-US" sz="2400" dirty="0">
                <a:hlinkClick r:id="rId4"/>
              </a:rPr>
              <a:t>://www.youtube.com/watch?v=Ns-</a:t>
            </a:r>
            <a:r>
              <a:rPr lang="en-US" sz="2400" dirty="0" smtClean="0">
                <a:hlinkClick r:id="rId4"/>
              </a:rPr>
              <a:t>JS4amlTc</a:t>
            </a:r>
            <a:endParaRPr lang="en-US" sz="2400" dirty="0" smtClean="0"/>
          </a:p>
        </p:txBody>
      </p:sp>
      <p:sp>
        <p:nvSpPr>
          <p:cNvPr id="4" name="Slide Number Placeholder 3"/>
          <p:cNvSpPr>
            <a:spLocks noGrp="1"/>
          </p:cNvSpPr>
          <p:nvPr>
            <p:ph type="sldNum" sz="quarter" idx="12"/>
          </p:nvPr>
        </p:nvSpPr>
        <p:spPr/>
        <p:txBody>
          <a:bodyPr/>
          <a:lstStyle/>
          <a:p>
            <a:fld id="{5424488C-161F-514B-8FF5-CF5173A03E8D}" type="slidenum">
              <a:rPr lang="en-US" smtClean="0"/>
              <a:t>96</a:t>
            </a:fld>
            <a:endParaRPr lang="en-US"/>
          </a:p>
        </p:txBody>
      </p:sp>
    </p:spTree>
    <p:extLst>
      <p:ext uri="{BB962C8B-B14F-4D97-AF65-F5344CB8AC3E}">
        <p14:creationId xmlns:p14="http://schemas.microsoft.com/office/powerpoint/2010/main" val="33042847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983</TotalTime>
  <Words>10164</Words>
  <Application>Microsoft Macintosh PowerPoint</Application>
  <PresentationFormat>On-screen Show (4:3)</PresentationFormat>
  <Paragraphs>811</Paragraphs>
  <Slides>96</Slides>
  <Notes>8</Notes>
  <HiddenSlides>0</HiddenSlides>
  <MMClips>0</MMClips>
  <ScaleCrop>false</ScaleCrop>
  <HeadingPairs>
    <vt:vector size="4" baseType="variant">
      <vt:variant>
        <vt:lpstr>Theme</vt:lpstr>
      </vt:variant>
      <vt:variant>
        <vt:i4>1</vt:i4>
      </vt:variant>
      <vt:variant>
        <vt:lpstr>Slide Titles</vt:lpstr>
      </vt:variant>
      <vt:variant>
        <vt:i4>96</vt:i4>
      </vt:variant>
    </vt:vector>
  </HeadingPairs>
  <TitlesOfParts>
    <vt:vector size="97" baseType="lpstr">
      <vt:lpstr>Office Theme</vt:lpstr>
      <vt:lpstr>Social Media Apps Programming</vt:lpstr>
      <vt:lpstr>Course Schedule (1/3)</vt:lpstr>
      <vt:lpstr>Course Schedule (2/3)</vt:lpstr>
      <vt:lpstr>Course Schedule (3/3)</vt:lpstr>
      <vt:lpstr>Outline</vt:lpstr>
      <vt:lpstr>Android /iOS Apps Programming</vt:lpstr>
      <vt:lpstr>Native App Development</vt:lpstr>
      <vt:lpstr>Android - Native App Development</vt:lpstr>
      <vt:lpstr>Native App – Interaction with Mobile Device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Android Platform</vt:lpstr>
      <vt:lpstr>Android Platform</vt:lpstr>
      <vt:lpstr>Android Screen Sizes and Densities</vt:lpstr>
      <vt:lpstr>Android Screen Sizes and Densities</vt:lpstr>
      <vt:lpstr>Android Development Environment</vt:lpstr>
      <vt:lpstr>JDK (Java Development Kit)</vt:lpstr>
      <vt:lpstr>ADT Bundle </vt:lpstr>
      <vt:lpstr>Option 1. Eclipse ADT Bundle Option 2. Android Studio</vt:lpstr>
      <vt:lpstr>Building Your First Android App</vt:lpstr>
      <vt:lpstr>ADT Bundle ADT (Android Developer Tools)</vt:lpstr>
      <vt:lpstr>ADT</vt:lpstr>
      <vt:lpstr>Get the Android SDK  Eclipse ADT Bundle</vt:lpstr>
      <vt:lpstr>Installing the Eclipse ADT Bundle</vt:lpstr>
      <vt:lpstr>Get Android Studio Beta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Android App Building Blocks</vt:lpstr>
      <vt:lpstr>Android App Building Blocks</vt:lpstr>
      <vt:lpstr>Android App Building Blocks</vt:lpstr>
      <vt:lpstr>Android App Building Blocks</vt:lpstr>
      <vt:lpstr>Android App Building Blocks</vt:lpstr>
      <vt:lpstr>Android App Building Blocks</vt:lpstr>
      <vt:lpstr>Developing Android Apps</vt:lpstr>
      <vt:lpstr>Building a Simple User Interface</vt:lpstr>
      <vt:lpstr>Building a Simple User Interface</vt:lpstr>
      <vt:lpstr>Building a Simple User Interface</vt:lpstr>
      <vt:lpstr>Android App Activity Lifecycle</vt:lpstr>
      <vt:lpstr>Demo:  Building Your First Android App with  Android Developer Tools (ADT)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activity_main.xml</vt:lpstr>
      <vt:lpstr>activity_display_message.xml</vt:lpstr>
      <vt:lpstr>strings.xml</vt:lpstr>
      <vt:lpstr>AndroidManifest.xml</vt:lpstr>
      <vt:lpstr>DisplayMessageActivity.java</vt:lpstr>
      <vt:lpstr>MainActivity.java</vt:lpstr>
      <vt:lpstr>DisplayMessageActivity.java</vt:lpstr>
      <vt:lpstr>Alternatives for  Developing Android Apps</vt:lpstr>
      <vt:lpstr>MIT App Inventor</vt:lpstr>
      <vt:lpstr>appery.io</vt:lpstr>
      <vt:lpstr>PowerPoint Presentation</vt:lpstr>
      <vt:lpstr>Appnotch</vt:lpstr>
      <vt:lpstr>References</vt:lpstr>
    </vt:vector>
  </TitlesOfParts>
  <Company>TKU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Media Apps Programming</dc:title>
  <dc:creator>MY DAY</dc:creator>
  <cp:lastModifiedBy>MY DAY</cp:lastModifiedBy>
  <cp:revision>83</cp:revision>
  <dcterms:created xsi:type="dcterms:W3CDTF">2013-09-24T21:30:58Z</dcterms:created>
  <dcterms:modified xsi:type="dcterms:W3CDTF">2014-10-01T07:01:09Z</dcterms:modified>
</cp:coreProperties>
</file>