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6" r:id="rId3"/>
    <p:sldId id="260" r:id="rId4"/>
    <p:sldId id="264" r:id="rId5"/>
    <p:sldId id="270" r:id="rId6"/>
    <p:sldId id="263" r:id="rId7"/>
    <p:sldId id="266" r:id="rId8"/>
    <p:sldId id="267" r:id="rId9"/>
    <p:sldId id="268" r:id="rId10"/>
    <p:sldId id="288" r:id="rId11"/>
    <p:sldId id="269" r:id="rId12"/>
    <p:sldId id="280" r:id="rId13"/>
    <p:sldId id="275" r:id="rId14"/>
    <p:sldId id="271" r:id="rId15"/>
    <p:sldId id="279" r:id="rId16"/>
    <p:sldId id="257" r:id="rId17"/>
    <p:sldId id="261" r:id="rId18"/>
    <p:sldId id="277" r:id="rId19"/>
    <p:sldId id="278" r:id="rId20"/>
    <p:sldId id="259" r:id="rId21"/>
    <p:sldId id="282" r:id="rId22"/>
    <p:sldId id="281" r:id="rId23"/>
    <p:sldId id="286" r:id="rId24"/>
    <p:sldId id="287" r:id="rId25"/>
    <p:sldId id="262" r:id="rId26"/>
    <p:sldId id="285" r:id="rId27"/>
    <p:sldId id="273" r:id="rId28"/>
    <p:sldId id="274" r:id="rId29"/>
    <p:sldId id="283" r:id="rId30"/>
    <p:sldId id="272" r:id="rId31"/>
    <p:sldId id="284" r:id="rId32"/>
  </p:sldIdLst>
  <p:sldSz cx="9144000" cy="6858000" type="screen4x3"/>
  <p:notesSz cx="6858000" cy="9144000"/>
  <p:defaultTextStyle>
    <a:defPPr>
      <a:defRPr lang="zh-TW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子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按一下以編輯母片子標題樣式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頭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將圖片拖曳至版面配置區或按一下圖示以新增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9EF7740-398D-7042-AD24-F8F76254BF95}" type="datetimeFigureOut">
              <a:rPr kumimoji="1" lang="zh-TW" altLang="en-US" smtClean="0"/>
              <a:t>2014/4/8</a:t>
            </a:fld>
            <a:endParaRPr kumimoji="1"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728A30-7959-A148-8BFC-C6305B9A2283}" type="slidenum">
              <a:rPr kumimoji="1" lang="zh-TW" altLang="en-US" smtClean="0"/>
              <a:t>‹#›</a:t>
            </a:fld>
            <a:endParaRPr kumimoji="1"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ritw.com/a/bianchengyuyan/C__/20140405/488565.html" TargetMode="External"/><Relationship Id="rId3" Type="http://schemas.openxmlformats.org/officeDocument/2006/relationships/hyperlink" Target="https://support.google.com/analytics/answer/2731565?hl=en&amp;ref_topic=4588493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Predictive-Analytics-Power-Predict-Click-ebook/dp/B00BGC2WGQ/ref=pd_sim_kstore_22?ie=UTF8&amp;refRID=1D6C9Q3RT3KPC4TC79JM" TargetMode="External"/><Relationship Id="rId4" Type="http://schemas.openxmlformats.org/officeDocument/2006/relationships/hyperlink" Target="http://spectrum.ieee.org/computing/software/deconstructing-recommender-systems" TargetMode="External"/><Relationship Id="rId5" Type="http://schemas.openxmlformats.org/officeDocument/2006/relationships/hyperlink" Target="http://web.mit.edu/newsoffice/2011/compare-recommendation-systems-0708.html" TargetMode="External"/><Relationship Id="rId6" Type="http://schemas.openxmlformats.org/officeDocument/2006/relationships/hyperlink" Target="https://www.google.com/patents/US711391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mazon.com/Programming-Collective-Intelligence-Building-Applications-ebook/dp/B0028N4WM4/ref=tmm_kin_title_0?ie=UTF8&amp;qid=1395990457&amp;sr=1-1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ethan77@gmail.co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子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 smtClean="0"/>
              <a:t>Ethan Yin-Hao </a:t>
            </a:r>
            <a:r>
              <a:rPr kumimoji="1" lang="en-US" altLang="zh-TW" dirty="0" smtClean="0"/>
              <a:t>Tsui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崔殷</a:t>
            </a:r>
            <a:r>
              <a:rPr kumimoji="1" lang="zh-TW" altLang="en-US" dirty="0" smtClean="0"/>
              <a:t>豪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2014/04/09</a:t>
            </a:r>
            <a:endParaRPr kumimoji="1"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dirty="0" smtClean="0"/>
              <a:t>資料科學與巨量資料分析</a:t>
            </a:r>
            <a:r>
              <a:rPr kumimoji="1" lang="en-US" altLang="zh-TW" dirty="0" smtClean="0"/>
              <a:t/>
            </a:r>
            <a:br>
              <a:rPr kumimoji="1" lang="en-US" altLang="zh-TW" dirty="0" smtClean="0"/>
            </a:br>
            <a:r>
              <a:rPr kumimoji="1" lang="zh-TW" altLang="en-US" dirty="0" smtClean="0"/>
              <a:t>實際處理，以電子商務為例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05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>
                <a:solidFill>
                  <a:srgbClr val="FF0000"/>
                </a:solidFill>
              </a:rPr>
              <a:t>注意：</a:t>
            </a:r>
            <a:r>
              <a:rPr kumimoji="1" lang="zh-TW" altLang="en-US" dirty="0"/>
              <a:t>資料處理注意</a:t>
            </a:r>
            <a:r>
              <a:rPr kumimoji="1" lang="zh-TW" altLang="en-US" dirty="0" smtClean="0"/>
              <a:t>事項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zh-TW" altLang="en-US" dirty="0">
                <a:solidFill>
                  <a:srgbClr val="FF0000"/>
                </a:solidFill>
              </a:rPr>
              <a:t>驗證！驗證！再驗證！</a:t>
            </a:r>
            <a:endParaRPr kumimoji="1" lang="en-US" altLang="zh-TW" dirty="0">
              <a:solidFill>
                <a:srgbClr val="FF0000"/>
              </a:solidFill>
            </a:endParaRP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力</a:t>
            </a:r>
            <a:r>
              <a:rPr kumimoji="1" lang="zh-TW" altLang="en-US" dirty="0"/>
              <a:t>求此階段正確率達</a:t>
            </a:r>
            <a:r>
              <a:rPr kumimoji="1" lang="en-US" altLang="zh-TW" dirty="0"/>
              <a:t> 99%</a:t>
            </a:r>
            <a:r>
              <a:rPr kumimoji="1" lang="zh-TW" altLang="en-US" dirty="0"/>
              <a:t>以上</a:t>
            </a:r>
            <a:endParaRPr kumimoji="1" lang="en-US" altLang="zh-TW" dirty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因為在資料整理</a:t>
            </a:r>
            <a:r>
              <a:rPr kumimoji="1" lang="en-US" altLang="zh-TW" dirty="0" smtClean="0"/>
              <a:t>/</a:t>
            </a:r>
            <a:r>
              <a:rPr kumimoji="1" lang="zh-TW" altLang="en-US" dirty="0" smtClean="0"/>
              <a:t>資料分析</a:t>
            </a:r>
            <a:r>
              <a:rPr kumimoji="1" lang="zh-TW" altLang="en-US" dirty="0" smtClean="0"/>
              <a:t>是少數有答案的地方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這階段是少數能拿高正確率的地方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zh-TW" altLang="en-US" dirty="0" smtClean="0"/>
              <a:t>（後面做預測的正確率都很低）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這階段資料正確，有助於驗證你之後所提的預測模型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zh-TW" altLang="en-US" dirty="0" smtClean="0"/>
              <a:t>（不然，你之後所提的曠世預測模型，可能因為資料錯誤，誤以為無效）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40951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solidFill>
                  <a:srgbClr val="FF0000"/>
                </a:solidFill>
              </a:rPr>
              <a:t>注意：</a:t>
            </a:r>
            <a:r>
              <a:rPr kumimoji="1" lang="zh-TW" altLang="en-US" dirty="0" smtClean="0"/>
              <a:t>資料處理注意</a:t>
            </a:r>
            <a:r>
              <a:rPr kumimoji="1" lang="zh-TW" altLang="en-US" dirty="0"/>
              <a:t>事項（續）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TW" altLang="en-US" dirty="0" smtClean="0"/>
              <a:t>因為每</a:t>
            </a:r>
            <a:r>
              <a:rPr kumimoji="1" lang="zh-TW" altLang="en-US" dirty="0" smtClean="0"/>
              <a:t>一個環節的錯誤會</a:t>
            </a:r>
            <a:r>
              <a:rPr kumimoji="1" lang="zh-TW" altLang="en-US" dirty="0" smtClean="0">
                <a:solidFill>
                  <a:srgbClr val="FF0000"/>
                </a:solidFill>
              </a:rPr>
              <a:t>嚴重</a:t>
            </a:r>
            <a:r>
              <a:rPr kumimoji="1" lang="zh-TW" altLang="en-US" dirty="0" smtClean="0"/>
              <a:t>影響後續的分析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zh-TW" altLang="en-US" dirty="0" smtClean="0"/>
              <a:t>（例如每個環節正確率是</a:t>
            </a:r>
            <a:r>
              <a:rPr kumimoji="1" lang="en-US" altLang="zh-TW" dirty="0" smtClean="0"/>
              <a:t>90%</a:t>
            </a:r>
            <a:r>
              <a:rPr kumimoji="1" lang="zh-TW" altLang="en-US" dirty="0" smtClean="0"/>
              <a:t>，到第四個環節正確率只剩下</a:t>
            </a:r>
            <a:r>
              <a:rPr kumimoji="1" lang="en-US" altLang="zh-TW" dirty="0" smtClean="0">
                <a:solidFill>
                  <a:srgbClr val="FF0000"/>
                </a:solidFill>
              </a:rPr>
              <a:t>65.6%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驗證你所</a:t>
            </a:r>
            <a:r>
              <a:rPr kumimoji="1" lang="zh-TW" altLang="en-US" dirty="0" smtClean="0"/>
              <a:t>建立的結構是真實符合實際狀況</a:t>
            </a:r>
            <a:endParaRPr kumimoji="1" lang="en-US" altLang="zh-TW" dirty="0" smtClean="0"/>
          </a:p>
          <a:p>
            <a:endParaRPr kumimoji="1" lang="en-US" altLang="zh-TW" dirty="0" smtClean="0">
              <a:solidFill>
                <a:srgbClr val="FF0000"/>
              </a:solidFill>
            </a:endParaRPr>
          </a:p>
          <a:p>
            <a:r>
              <a:rPr kumimoji="1" lang="zh-TW" altLang="en-US" dirty="0" smtClean="0">
                <a:solidFill>
                  <a:srgbClr val="FF0000"/>
                </a:solidFill>
              </a:rPr>
              <a:t>耐著</a:t>
            </a:r>
            <a:r>
              <a:rPr kumimoji="1" lang="zh-TW" altLang="en-US" dirty="0" smtClean="0">
                <a:solidFill>
                  <a:srgbClr val="FF0000"/>
                </a:solidFill>
              </a:rPr>
              <a:t>性子</a:t>
            </a:r>
            <a:r>
              <a:rPr kumimoji="1" lang="zh-TW" altLang="en-US" dirty="0" smtClean="0"/>
              <a:t>，隨機抽樣至少</a:t>
            </a:r>
            <a:r>
              <a:rPr kumimoji="1" lang="en-US" altLang="zh-TW" dirty="0" smtClean="0"/>
              <a:t>30</a:t>
            </a:r>
            <a:r>
              <a:rPr kumimoji="1" lang="zh-TW" altLang="en-US" dirty="0" smtClean="0"/>
              <a:t>～</a:t>
            </a:r>
            <a:r>
              <a:rPr kumimoji="1" lang="en-US" altLang="zh-TW" dirty="0" smtClean="0"/>
              <a:t>100</a:t>
            </a:r>
            <a:r>
              <a:rPr kumimoji="1" lang="zh-TW" altLang="en-US" dirty="0" smtClean="0"/>
              <a:t>筆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cookieID</a:t>
            </a:r>
            <a:r>
              <a:rPr kumimoji="1" lang="zh-TW" altLang="en-US" dirty="0" smtClean="0"/>
              <a:t>，看他們的歷程，走訪一遍，看是否合理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需要在</a:t>
            </a:r>
            <a:r>
              <a:rPr kumimoji="1" lang="en-US" altLang="zh-TW" dirty="0" smtClean="0"/>
              <a:t>web log</a:t>
            </a:r>
            <a:r>
              <a:rPr kumimoji="1" lang="zh-TW" altLang="en-US" dirty="0" smtClean="0"/>
              <a:t>多</a:t>
            </a:r>
            <a:r>
              <a:rPr kumimoji="1" lang="en-US" altLang="zh-TW" dirty="0" smtClean="0"/>
              <a:t>log</a:t>
            </a:r>
            <a:r>
              <a:rPr kumimoji="1" lang="zh-TW" altLang="en-US" dirty="0" smtClean="0"/>
              <a:t>一些資料，以建立正確的</a:t>
            </a:r>
            <a:r>
              <a:rPr kumimoji="1" lang="en-US" altLang="zh-TW" dirty="0" smtClean="0"/>
              <a:t>clickstream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需要在發現建構</a:t>
            </a:r>
            <a:r>
              <a:rPr kumimoji="1" lang="zh-TW" altLang="en-US" dirty="0" smtClean="0"/>
              <a:t>出的</a:t>
            </a:r>
            <a:r>
              <a:rPr kumimoji="1" lang="en-US" altLang="zh-TW" dirty="0" smtClean="0"/>
              <a:t>clickstream</a:t>
            </a:r>
            <a:r>
              <a:rPr kumimoji="1" lang="zh-TW" altLang="en-US" dirty="0" smtClean="0"/>
              <a:t>錯誤的時候，調整資料結構以及處理方法以達到</a:t>
            </a:r>
            <a:r>
              <a:rPr kumimoji="1" lang="zh-TW" altLang="en-US" dirty="0" smtClean="0">
                <a:solidFill>
                  <a:srgbClr val="0000FF"/>
                </a:solidFill>
              </a:rPr>
              <a:t>正確率</a:t>
            </a:r>
            <a:r>
              <a:rPr kumimoji="1" lang="en-US" altLang="zh-TW" dirty="0" smtClean="0">
                <a:solidFill>
                  <a:srgbClr val="0000FF"/>
                </a:solidFill>
              </a:rPr>
              <a:t>99%</a:t>
            </a:r>
            <a:r>
              <a:rPr kumimoji="1" lang="zh-TW" altLang="en-US" dirty="0" smtClean="0">
                <a:solidFill>
                  <a:srgbClr val="0000FF"/>
                </a:solidFill>
              </a:rPr>
              <a:t>以上</a:t>
            </a:r>
            <a:endParaRPr kumimoji="1" lang="en-US" altLang="zh-TW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274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Google Analytics</a:t>
            </a:r>
            <a:r>
              <a:rPr kumimoji="1" lang="zh-TW" altLang="en-US" dirty="0" smtClean="0"/>
              <a:t>新版的</a:t>
            </a:r>
            <a:r>
              <a:rPr kumimoji="1" lang="en-US" altLang="zh-TW" dirty="0" smtClean="0"/>
              <a:t>Visit</a:t>
            </a:r>
            <a:r>
              <a:rPr kumimoji="1" lang="zh-TW" altLang="en-US" dirty="0" smtClean="0"/>
              <a:t>定義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zh-TW" altLang="en-US" i="1" dirty="0" smtClean="0"/>
              <a:t>“</a:t>
            </a:r>
            <a:r>
              <a:rPr kumimoji="1" lang="en-US" altLang="zh-TW" i="1" dirty="0" smtClean="0"/>
              <a:t>If a visitor arrives via one campaign, and then comes back via a different campaign.</a:t>
            </a:r>
            <a:r>
              <a:rPr kumimoji="1" lang="zh-TW" altLang="en-US" i="1" dirty="0" smtClean="0"/>
              <a:t>”</a:t>
            </a:r>
            <a:r>
              <a:rPr kumimoji="1" lang="en-US" altLang="zh-TW" i="1" dirty="0" smtClean="0"/>
              <a:t>Counted as a new visit.</a:t>
            </a:r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Clickstream </a:t>
            </a:r>
            <a:r>
              <a:rPr kumimoji="1" lang="en-US" altLang="zh-TW" dirty="0"/>
              <a:t>Data</a:t>
            </a:r>
            <a:r>
              <a:rPr kumimoji="1" lang="zh-TW" altLang="en-US" dirty="0" smtClean="0"/>
              <a:t>在正確的樹狀結構下，</a:t>
            </a:r>
            <a:r>
              <a:rPr kumimoji="1" lang="en-US" altLang="zh-TW" dirty="0" smtClean="0"/>
              <a:t>Visit</a:t>
            </a:r>
            <a:r>
              <a:rPr kumimoji="1" lang="zh-TW" altLang="en-US" dirty="0" smtClean="0"/>
              <a:t>從不同來源本來就是一個新的樹</a:t>
            </a:r>
            <a:r>
              <a:rPr kumimoji="1" lang="en-US" altLang="zh-TW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所以，</a:t>
            </a:r>
            <a:r>
              <a:rPr kumimoji="1" lang="zh-TW" altLang="en-US" dirty="0" smtClean="0"/>
              <a:t>正確的資料結構來</a:t>
            </a:r>
            <a:r>
              <a:rPr kumimoji="1" lang="zh-TW" altLang="en-US" dirty="0" smtClean="0"/>
              <a:t>表示正在分析的資料是非常重要的！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如何知道所用的資料結構是正確的呢？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b="1" dirty="0" smtClean="0">
                <a:solidFill>
                  <a:srgbClr val="FF0000"/>
                </a:solidFill>
              </a:rPr>
              <a:t>驗證！驗證！再驗證！！！</a:t>
            </a:r>
            <a:endParaRPr kumimoji="1" lang="en-US" altLang="zh-TW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en-US" altLang="zh-TW" dirty="0" smtClean="0"/>
              <a:t>          </a:t>
            </a:r>
          </a:p>
          <a:p>
            <a:pPr marL="0" indent="0">
              <a:buNone/>
            </a:pPr>
            <a:endParaRPr kumimoji="1" lang="en-US" altLang="zh-TW" dirty="0"/>
          </a:p>
          <a:p>
            <a:r>
              <a:rPr kumimoji="1" lang="en-US" altLang="zh-TW" dirty="0" smtClean="0"/>
              <a:t>References:</a:t>
            </a:r>
          </a:p>
          <a:p>
            <a:pPr lvl="1"/>
            <a:r>
              <a:rPr kumimoji="1" lang="en-US" altLang="zh-TW" dirty="0">
                <a:hlinkClick r:id="rId2"/>
              </a:rPr>
              <a:t>http://rritw.com/a/bianchengyuyan/C__/20140405/488565.</a:t>
            </a:r>
            <a:r>
              <a:rPr kumimoji="1" lang="en-US" altLang="zh-TW" dirty="0" smtClean="0">
                <a:hlinkClick r:id="rId2"/>
              </a:rPr>
              <a:t>html</a:t>
            </a:r>
            <a:endParaRPr kumimoji="1" lang="en-US" altLang="zh-TW" dirty="0" smtClean="0"/>
          </a:p>
          <a:p>
            <a:pPr lvl="1"/>
            <a:r>
              <a:rPr kumimoji="1" lang="en-US" altLang="zh-TW" dirty="0">
                <a:hlinkClick r:id="rId3"/>
              </a:rPr>
              <a:t>https://support.google.com/analytics/answer/2731565?hl=en&amp;ref_topic=</a:t>
            </a:r>
            <a:r>
              <a:rPr kumimoji="1" lang="en-US" altLang="zh-TW" dirty="0" smtClean="0">
                <a:hlinkClick r:id="rId3"/>
              </a:rPr>
              <a:t>4588493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373222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/>
              <a:t>基於正確</a:t>
            </a:r>
            <a:r>
              <a:rPr kumimoji="1" lang="en-US" altLang="zh-TW" dirty="0" smtClean="0"/>
              <a:t>Clickstream Data</a:t>
            </a:r>
            <a:r>
              <a:rPr kumimoji="1" lang="zh-TW" altLang="en-US" dirty="0" smtClean="0"/>
              <a:t>，可以分析</a:t>
            </a:r>
            <a:r>
              <a:rPr kumimoji="1" lang="en-US" altLang="zh-TW" dirty="0" smtClean="0"/>
              <a:t>…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80937"/>
          </a:xfrm>
        </p:spPr>
        <p:txBody>
          <a:bodyPr>
            <a:normAutofit fontScale="70000" lnSpcReduction="20000"/>
          </a:bodyPr>
          <a:lstStyle/>
          <a:p>
            <a:r>
              <a:rPr kumimoji="1" lang="zh-TW" altLang="en-US" dirty="0" smtClean="0">
                <a:solidFill>
                  <a:srgbClr val="FF0000"/>
                </a:solidFill>
              </a:rPr>
              <a:t>讓</a:t>
            </a:r>
            <a:r>
              <a:rPr kumimoji="1" lang="zh-TW" altLang="en-US" dirty="0">
                <a:solidFill>
                  <a:srgbClr val="FF0000"/>
                </a:solidFill>
              </a:rPr>
              <a:t>精準且正確的數據說</a:t>
            </a:r>
            <a:r>
              <a:rPr kumimoji="1" lang="zh-TW" altLang="en-US" dirty="0" smtClean="0">
                <a:solidFill>
                  <a:srgbClr val="FF0000"/>
                </a:solidFill>
              </a:rPr>
              <a:t>話</a:t>
            </a:r>
            <a:endParaRPr kumimoji="1" lang="en-US" altLang="zh-TW" dirty="0" smtClean="0">
              <a:solidFill>
                <a:srgbClr val="FF0000"/>
              </a:solidFill>
            </a:endParaRP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改善頁面與動線的依據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了解</a:t>
            </a:r>
            <a:r>
              <a:rPr kumimoji="1" lang="zh-TW" altLang="en-US" dirty="0"/>
              <a:t>使用</a:t>
            </a:r>
            <a:r>
              <a:rPr kumimoji="1" lang="zh-TW" altLang="en-US" dirty="0" smtClean="0"/>
              <a:t>者如何瀏覽網站與使用功能</a:t>
            </a:r>
            <a:endParaRPr kumimoji="1" lang="en-US" altLang="zh-TW" dirty="0"/>
          </a:p>
          <a:p>
            <a:pPr lvl="2"/>
            <a:r>
              <a:rPr kumimoji="1" lang="zh-TW" altLang="en-US" dirty="0"/>
              <a:t>透過上下頁統計</a:t>
            </a:r>
            <a:endParaRPr kumimoji="1" lang="en-US" altLang="zh-TW" dirty="0"/>
          </a:p>
          <a:p>
            <a:pPr lvl="1"/>
            <a:r>
              <a:rPr kumimoji="1" lang="zh-TW" altLang="en-US" dirty="0" smtClean="0"/>
              <a:t>尋找網站的熱路徑（熱點形成的路徑）以及冷路徑或冷功能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尋找網站的使用動線中，好的路徑迴圈以及壞的路徑迴圈</a:t>
            </a:r>
            <a:endParaRPr kumimoji="1" lang="en-US" altLang="zh-TW" dirty="0" smtClean="0"/>
          </a:p>
          <a:p>
            <a:pPr lvl="1"/>
            <a:r>
              <a:rPr kumimoji="1" lang="zh-TW" altLang="en-US" dirty="0"/>
              <a:t>偵測使用者迷路特徵或跳脫特徵</a:t>
            </a: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追蹤訂單的每一個商品的</a:t>
            </a:r>
            <a:r>
              <a:rPr kumimoji="1" lang="en-US" altLang="zh-TW" dirty="0" smtClean="0"/>
              <a:t>『</a:t>
            </a:r>
            <a:r>
              <a:rPr kumimoji="1" lang="zh-TW" altLang="en-US" dirty="0" smtClean="0"/>
              <a:t>第一次看到商品的</a:t>
            </a:r>
            <a:r>
              <a:rPr kumimoji="1" lang="en-US" altLang="zh-TW" dirty="0" smtClean="0"/>
              <a:t>』</a:t>
            </a:r>
            <a:r>
              <a:rPr kumimoji="1" lang="zh-TW" altLang="en-US" dirty="0" smtClean="0"/>
              <a:t>來源</a:t>
            </a:r>
            <a:endParaRPr kumimoji="1" lang="en-US" altLang="zh-TW" dirty="0" smtClean="0"/>
          </a:p>
          <a:p>
            <a:pPr lvl="1"/>
            <a:r>
              <a:rPr kumimoji="1" lang="zh-TW" altLang="en-US" dirty="0"/>
              <a:t>若使用者來網站看該商品超過</a:t>
            </a:r>
            <a:r>
              <a:rPr kumimoji="1" lang="zh-TW" altLang="en-US" dirty="0" smtClean="0"/>
              <a:t>一次，第一次的來源才能真正代表該使用者從哪邊看到商品</a:t>
            </a:r>
            <a:endParaRPr kumimoji="1" lang="en-US" altLang="zh-TW" dirty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根據</a:t>
            </a:r>
            <a:r>
              <a:rPr kumimoji="1" lang="zh-TW" altLang="en-US" dirty="0" smtClean="0"/>
              <a:t>使用者瀏覽行為建立特徵分群，作為個人化學習的特徵之一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A</a:t>
            </a:r>
            <a:r>
              <a:rPr kumimoji="1" lang="en-US" altLang="zh-TW" dirty="0" smtClean="0"/>
              <a:t>/B testing </a:t>
            </a:r>
            <a:r>
              <a:rPr kumimoji="1" lang="zh-TW" altLang="en-US" dirty="0" smtClean="0"/>
              <a:t>有數據當依據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計算</a:t>
            </a:r>
            <a:r>
              <a:rPr kumimoji="1" lang="zh-TW" altLang="en-US" dirty="0" smtClean="0"/>
              <a:t>商品間的轉換相關性特徵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2681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好的路徑迴圈</a:t>
            </a:r>
            <a:r>
              <a:rPr kumimoji="1" lang="en-US" altLang="zh-TW" dirty="0" smtClean="0"/>
              <a:t> -&gt; </a:t>
            </a:r>
            <a:r>
              <a:rPr kumimoji="1" lang="zh-TW" altLang="en-US" dirty="0" smtClean="0"/>
              <a:t>減低跳離率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使用者在一商品頁，有兩個選項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買或考慮買該商品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不買該商品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商品頁放商品推薦，可使不買該商品的使用者看到其他可能有興趣的商品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可由</a:t>
            </a:r>
            <a:r>
              <a:rPr kumimoji="1" lang="en-US" altLang="zh-TW" dirty="0" smtClean="0"/>
              <a:t>Clickstream Data</a:t>
            </a:r>
            <a:r>
              <a:rPr kumimoji="1" lang="zh-TW" altLang="en-US" dirty="0" smtClean="0"/>
              <a:t>找出容易離開的頁面與路徑，放入能夠使其回到網站的誘因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719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冷路徑或冷功能</a:t>
            </a:r>
            <a:r>
              <a:rPr kumimoji="1" lang="en-US" altLang="zh-TW" dirty="0" smtClean="0"/>
              <a:t> -&gt; </a:t>
            </a:r>
            <a:r>
              <a:rPr kumimoji="1" lang="zh-TW" altLang="en-US" dirty="0" smtClean="0"/>
              <a:t>剔除、簡化、提升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修正路徑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刪除沒人使用的功能，簡化頁面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修正少有人使用的功能，使其效果提升</a:t>
            </a:r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9522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461791" y="2743200"/>
            <a:ext cx="8217793" cy="3502080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kumimoji="1" lang="zh-TW" altLang="en-US" dirty="0" smtClean="0"/>
              <a:t>買了此商品的人也買了（</a:t>
            </a:r>
            <a:r>
              <a:rPr kumimoji="1" lang="en-US" altLang="zh-TW" dirty="0" smtClean="0"/>
              <a:t>Also bought</a:t>
            </a:r>
            <a:r>
              <a:rPr kumimoji="1" lang="zh-TW" altLang="en-US" dirty="0" smtClean="0"/>
              <a:t>）</a:t>
            </a:r>
            <a:endParaRPr kumimoji="1" lang="en-US" altLang="zh-TW" dirty="0"/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zh-TW" altLang="en-US" dirty="0" smtClean="0"/>
              <a:t>看了此商品的人也看了（</a:t>
            </a:r>
            <a:r>
              <a:rPr kumimoji="1" lang="en-US" altLang="zh-TW" dirty="0" smtClean="0"/>
              <a:t>Also viewed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zh-TW" altLang="en-US" dirty="0"/>
              <a:t>個人化推薦（</a:t>
            </a:r>
            <a:r>
              <a:rPr kumimoji="1" lang="en-US" altLang="zh-TW" dirty="0"/>
              <a:t>Personalized Recommendation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zh-TW" altLang="en-US" dirty="0" smtClean="0"/>
              <a:t>其他相似的商品（</a:t>
            </a:r>
            <a:r>
              <a:rPr kumimoji="1" lang="en-US" altLang="zh-TW" dirty="0" smtClean="0"/>
              <a:t>Similar items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zh-TW" altLang="en-US" dirty="0" smtClean="0"/>
              <a:t>資料驗證方法</a:t>
            </a:r>
            <a:endParaRPr kumimoji="1" lang="en-US" altLang="zh-TW" dirty="0" smtClean="0"/>
          </a:p>
          <a:p>
            <a:pPr marL="560070" lvl="1" indent="-285750">
              <a:buFont typeface="Arial"/>
              <a:buChar char="•"/>
            </a:pPr>
            <a:r>
              <a:rPr kumimoji="1" lang="en-US" altLang="zh-TW" dirty="0" smtClean="0"/>
              <a:t>10-fold cross-validation</a:t>
            </a:r>
            <a:endParaRPr kumimoji="1" lang="en-US" altLang="zh-TW" dirty="0"/>
          </a:p>
          <a:p>
            <a:pPr marL="285750" indent="-285750" algn="l">
              <a:buFont typeface="Arial"/>
              <a:buChar char="•"/>
            </a:pPr>
            <a:endParaRPr kumimoji="1"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Recommender Systems</a:t>
            </a:r>
            <a:br>
              <a:rPr kumimoji="1" lang="en-US" altLang="zh-TW" dirty="0" smtClean="0"/>
            </a:br>
            <a:r>
              <a:rPr kumimoji="1" lang="zh-TW" altLang="en-US" dirty="0" smtClean="0"/>
              <a:t>（推薦系統）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342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Transaction Data (</a:t>
            </a:r>
            <a:r>
              <a:rPr kumimoji="1" lang="zh-TW" altLang="en-US" dirty="0" smtClean="0"/>
              <a:t>交易資料範例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transactionID,userID,createDate,sequenceID</a:t>
            </a:r>
            <a:r>
              <a:rPr kumimoji="1" lang="en-US" altLang="zh-TW" sz="1600" dirty="0">
                <a:latin typeface="Courier New"/>
                <a:cs typeface="Courier New"/>
              </a:rPr>
              <a:t>,</a:t>
            </a:r>
            <a:r>
              <a:rPr kumimoji="1" lang="en-US" altLang="zh-TW" sz="1600" dirty="0" smtClean="0">
                <a:latin typeface="Courier New"/>
                <a:cs typeface="Courier New"/>
              </a:rPr>
              <a:t>itemID,price,quantity</a:t>
            </a:r>
            <a:endParaRPr kumimoji="1" lang="en-US" altLang="zh-TW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2014040001 user1 2014/04/01:1420  1  1234   800  1</a:t>
            </a:r>
          </a:p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2014040001 user1 2014</a:t>
            </a:r>
            <a:r>
              <a:rPr kumimoji="1" lang="en-US" altLang="zh-TW" sz="1600" dirty="0">
                <a:latin typeface="Courier New"/>
                <a:cs typeface="Courier New"/>
              </a:rPr>
              <a:t>/04/01:</a:t>
            </a:r>
            <a:r>
              <a:rPr kumimoji="1" lang="en-US" altLang="zh-TW" sz="1600" dirty="0" smtClean="0">
                <a:latin typeface="Courier New"/>
                <a:cs typeface="Courier New"/>
              </a:rPr>
              <a:t>1420  2  8899  9900  1</a:t>
            </a:r>
          </a:p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2014040002 user3 </a:t>
            </a:r>
            <a:r>
              <a:rPr kumimoji="1" lang="en-US" altLang="zh-TW" sz="1600" dirty="0">
                <a:latin typeface="Courier New"/>
                <a:cs typeface="Courier New"/>
              </a:rPr>
              <a:t>2014/04/01:</a:t>
            </a:r>
            <a:r>
              <a:rPr kumimoji="1" lang="en-US" altLang="zh-TW" sz="1600" dirty="0" smtClean="0">
                <a:latin typeface="Courier New"/>
                <a:cs typeface="Courier New"/>
              </a:rPr>
              <a:t>1521  1  2349  8000  </a:t>
            </a:r>
            <a:r>
              <a:rPr kumimoji="1" lang="en-US" altLang="zh-TW" sz="1600" dirty="0"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2014040003 user2 </a:t>
            </a:r>
            <a:r>
              <a:rPr kumimoji="1" lang="en-US" altLang="zh-TW" sz="1600" dirty="0">
                <a:latin typeface="Courier New"/>
                <a:cs typeface="Courier New"/>
              </a:rPr>
              <a:t>2014/04/01:</a:t>
            </a:r>
            <a:r>
              <a:rPr kumimoji="1" lang="en-US" altLang="zh-TW" sz="1600" dirty="0" smtClean="0">
                <a:latin typeface="Courier New"/>
                <a:cs typeface="Courier New"/>
              </a:rPr>
              <a:t>1621  </a:t>
            </a:r>
            <a:r>
              <a:rPr kumimoji="1" lang="en-US" altLang="zh-TW" sz="1600" dirty="0">
                <a:latin typeface="Courier New"/>
                <a:cs typeface="Courier New"/>
              </a:rPr>
              <a:t>1  </a:t>
            </a:r>
            <a:r>
              <a:rPr kumimoji="1" lang="en-US" altLang="zh-TW" sz="1600" dirty="0" smtClean="0">
                <a:latin typeface="Courier New"/>
                <a:cs typeface="Courier New"/>
              </a:rPr>
              <a:t>2653  5000  1</a:t>
            </a:r>
            <a:endParaRPr kumimoji="1" lang="en-US" altLang="zh-TW" sz="16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600" dirty="0" smtClean="0">
                <a:latin typeface="Courier New"/>
                <a:cs typeface="Courier New"/>
              </a:rPr>
              <a:t>…</a:t>
            </a:r>
            <a:endParaRPr kumimoji="1" lang="zh-TW" alt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5253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買了此商品的人也買了（</a:t>
            </a:r>
            <a:r>
              <a:rPr kumimoji="1" lang="en-US" altLang="zh-TW" dirty="0"/>
              <a:t>Also bought</a:t>
            </a:r>
            <a:r>
              <a:rPr kumimoji="1" lang="zh-TW" altLang="en-US" dirty="0" smtClean="0"/>
              <a:t>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可從交易資料整理出來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同一訂單一起出現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或消費者買過</a:t>
            </a:r>
            <a:r>
              <a:rPr kumimoji="1" lang="en-US" altLang="zh-TW" dirty="0" smtClean="0"/>
              <a:t>A</a:t>
            </a:r>
            <a:r>
              <a:rPr kumimoji="1" lang="zh-TW" altLang="en-US" dirty="0" smtClean="0"/>
              <a:t>商品後，在一個時間區間內，最常買哪些商品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或按照商品的其他相關性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建構出</a:t>
            </a:r>
            <a:r>
              <a:rPr kumimoji="1" lang="en-US" altLang="zh-TW" dirty="0" smtClean="0"/>
              <a:t>item-item</a:t>
            </a:r>
            <a:r>
              <a:rPr kumimoji="1" lang="zh-TW" altLang="en-US" dirty="0" smtClean="0"/>
              <a:t>的相依性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注意：資料雜訊很</a:t>
            </a:r>
            <a:r>
              <a:rPr kumimoji="1" lang="zh-TW" altLang="en-US" dirty="0"/>
              <a:t>多，需要花時間</a:t>
            </a:r>
            <a:r>
              <a:rPr kumimoji="1" lang="zh-TW" altLang="en-US" dirty="0">
                <a:solidFill>
                  <a:srgbClr val="FF0000"/>
                </a:solidFill>
              </a:rPr>
              <a:t>驗證</a:t>
            </a:r>
            <a:r>
              <a:rPr kumimoji="1" lang="zh-TW" altLang="en-US" dirty="0"/>
              <a:t>與</a:t>
            </a:r>
            <a:r>
              <a:rPr kumimoji="1" lang="zh-TW" altLang="en-US" dirty="0" smtClean="0"/>
              <a:t>調整，才會得到好的結果</a:t>
            </a:r>
          </a:p>
        </p:txBody>
      </p:sp>
    </p:spTree>
    <p:extLst>
      <p:ext uri="{BB962C8B-B14F-4D97-AF65-F5344CB8AC3E}">
        <p14:creationId xmlns:p14="http://schemas.microsoft.com/office/powerpoint/2010/main" val="61870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/>
              <a:t>看了此商品的人也看了（</a:t>
            </a:r>
            <a:r>
              <a:rPr kumimoji="1" lang="en-US" altLang="zh-TW" dirty="0"/>
              <a:t>Also viewed</a:t>
            </a:r>
            <a:r>
              <a:rPr kumimoji="1" lang="zh-TW" altLang="en-US" dirty="0" smtClean="0"/>
              <a:t>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可從</a:t>
            </a:r>
            <a:r>
              <a:rPr kumimoji="1" lang="en-US" altLang="zh-TW" dirty="0" smtClean="0"/>
              <a:t>Clickstream Data</a:t>
            </a:r>
            <a:r>
              <a:rPr kumimoji="1" lang="zh-TW" altLang="en-US" dirty="0" smtClean="0"/>
              <a:t>整理出來</a:t>
            </a:r>
            <a:endParaRPr kumimoji="1" lang="en-US" altLang="zh-TW" dirty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消費者看過</a:t>
            </a:r>
            <a:r>
              <a:rPr kumimoji="1" lang="en-US" altLang="zh-TW" dirty="0"/>
              <a:t>A</a:t>
            </a:r>
            <a:r>
              <a:rPr kumimoji="1" lang="zh-TW" altLang="en-US" dirty="0"/>
              <a:t>商品後，在一個時間區間內，</a:t>
            </a:r>
            <a:r>
              <a:rPr kumimoji="1" lang="zh-TW" altLang="en-US" dirty="0" smtClean="0"/>
              <a:t>最常再看哪些商品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建構</a:t>
            </a:r>
            <a:r>
              <a:rPr kumimoji="1" lang="zh-TW" altLang="en-US" dirty="0"/>
              <a:t>出</a:t>
            </a:r>
            <a:r>
              <a:rPr kumimoji="1" lang="en-US" altLang="zh-TW" dirty="0"/>
              <a:t>item-</a:t>
            </a:r>
            <a:r>
              <a:rPr kumimoji="1" lang="en-US" altLang="zh-TW" dirty="0" smtClean="0"/>
              <a:t>item</a:t>
            </a:r>
            <a:r>
              <a:rPr kumimoji="1" lang="zh-TW" altLang="en-US" dirty="0" smtClean="0"/>
              <a:t>的相關性</a:t>
            </a:r>
            <a:endParaRPr kumimoji="1" lang="en-US" altLang="zh-TW" dirty="0"/>
          </a:p>
          <a:p>
            <a:endParaRPr kumimoji="1" lang="en-US" altLang="zh-TW" dirty="0"/>
          </a:p>
          <a:p>
            <a:r>
              <a:rPr kumimoji="1" lang="zh-TW" altLang="en-US" dirty="0"/>
              <a:t>注意：資料雜訊很多，需要花時間</a:t>
            </a:r>
            <a:r>
              <a:rPr kumimoji="1" lang="zh-TW" altLang="en-US" dirty="0">
                <a:solidFill>
                  <a:srgbClr val="FF0000"/>
                </a:solidFill>
              </a:rPr>
              <a:t>驗證</a:t>
            </a:r>
            <a:r>
              <a:rPr kumimoji="1" lang="zh-TW" altLang="en-US" dirty="0"/>
              <a:t>與調整，才會得到好的結果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9847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440801" y="2743200"/>
            <a:ext cx="8228288" cy="3554562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kumimoji="1" lang="en-US" altLang="zh-TW" dirty="0" smtClean="0"/>
              <a:t>Web log processing -&gt; clickstream data</a:t>
            </a:r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en-US" altLang="zh-TW" dirty="0" smtClean="0"/>
              <a:t>Based on clickstream data, what can we analyze?</a:t>
            </a:r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en-US" altLang="zh-TW" dirty="0" smtClean="0"/>
              <a:t>Recommender Systems</a:t>
            </a:r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en-US" altLang="zh-TW" dirty="0" smtClean="0"/>
              <a:t>Workflow of big data analysis</a:t>
            </a:r>
          </a:p>
          <a:p>
            <a:pPr marL="285750" indent="-285750" algn="l">
              <a:buFont typeface="Arial"/>
              <a:buChar char="•"/>
            </a:pPr>
            <a:endParaRPr kumimoji="1" lang="en-US" altLang="zh-TW" dirty="0"/>
          </a:p>
          <a:p>
            <a:pPr marL="285750" indent="-285750" algn="l">
              <a:buFont typeface="Arial"/>
              <a:buChar char="•"/>
            </a:pPr>
            <a:r>
              <a:rPr kumimoji="1" lang="en-US" altLang="zh-TW" dirty="0"/>
              <a:t>Big Data </a:t>
            </a:r>
            <a:r>
              <a:rPr kumimoji="1" lang="zh-TW" altLang="en-US" dirty="0"/>
              <a:t>架構與需具備</a:t>
            </a:r>
            <a:r>
              <a:rPr kumimoji="1" lang="zh-TW" altLang="en-US" dirty="0" smtClean="0"/>
              <a:t>能力</a:t>
            </a: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endParaRPr kumimoji="1" lang="en-US" altLang="zh-TW" dirty="0" smtClean="0"/>
          </a:p>
          <a:p>
            <a:pPr marL="285750" indent="-285750" algn="l">
              <a:buFont typeface="Arial"/>
              <a:buChar char="•"/>
            </a:pPr>
            <a:r>
              <a:rPr kumimoji="1" lang="en-US" altLang="zh-TW" dirty="0" smtClean="0"/>
              <a:t>Q&amp;A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大綱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04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常用推薦方法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TW" altLang="en-US" dirty="0" smtClean="0"/>
              <a:t>協同篩選（</a:t>
            </a:r>
            <a:r>
              <a:rPr kumimoji="1" lang="en-US" altLang="zh-TW" dirty="0" smtClean="0"/>
              <a:t>Collaborative Filtering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zh-TW" altLang="en-US" dirty="0" smtClean="0"/>
              <a:t>依據商品的評分，找出喜好相似的人，推薦其他已購買商品</a:t>
            </a:r>
            <a:endParaRPr kumimoji="1" lang="en-US" altLang="zh-TW" dirty="0"/>
          </a:p>
          <a:p>
            <a:pPr lvl="1"/>
            <a:r>
              <a:rPr kumimoji="1" lang="en-US" altLang="zh-TW" dirty="0" smtClean="0"/>
              <a:t>User-user</a:t>
            </a:r>
          </a:p>
          <a:p>
            <a:pPr lvl="1"/>
            <a:r>
              <a:rPr kumimoji="1" lang="en-US" altLang="zh-TW" dirty="0" smtClean="0"/>
              <a:t>Item</a:t>
            </a:r>
            <a:r>
              <a:rPr kumimoji="1" lang="en-US" altLang="zh-TW" dirty="0"/>
              <a:t>-</a:t>
            </a:r>
            <a:r>
              <a:rPr kumimoji="1" lang="en-US" altLang="zh-TW" dirty="0" smtClean="0"/>
              <a:t>item</a:t>
            </a:r>
          </a:p>
          <a:p>
            <a:pPr lvl="1"/>
            <a:r>
              <a:rPr kumimoji="1" lang="zh-TW" altLang="en-US" dirty="0" smtClean="0"/>
              <a:t>缺點：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當商品評分很少（台灣的現況），此機制無效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如果改用已購買商品（已購</a:t>
            </a:r>
            <a:r>
              <a:rPr kumimoji="1" lang="en-US" altLang="zh-TW" dirty="0" smtClean="0"/>
              <a:t>: 1, </a:t>
            </a:r>
            <a:r>
              <a:rPr kumimoji="1" lang="zh-TW" altLang="en-US" dirty="0" smtClean="0"/>
              <a:t>未購</a:t>
            </a:r>
            <a:r>
              <a:rPr kumimoji="1" lang="en-US" altLang="zh-TW" dirty="0" smtClean="0"/>
              <a:t>: 0</a:t>
            </a:r>
            <a:r>
              <a:rPr kumimoji="1" lang="zh-TW" altLang="en-US" dirty="0" smtClean="0"/>
              <a:t>）當基準，當大家距離都一樣的時候，推薦商品會發散導致推薦清單不準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較冷門商品或新商品沒有推薦的參考依據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大作電影或熱門商品，經常得到一樣高分的評分，所以無參考價值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每個人隨著心情不同，給予同一個商品的評分會有差異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以所有使用者的瀏覽</a:t>
            </a:r>
            <a:r>
              <a:rPr kumimoji="1" lang="en-US" altLang="zh-TW" dirty="0" smtClean="0"/>
              <a:t>/</a:t>
            </a:r>
            <a:r>
              <a:rPr kumimoji="1" lang="zh-TW" altLang="en-US" dirty="0" smtClean="0"/>
              <a:t>購物記錄以及商品間的相關性混合使用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3863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個人化學習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zh-TW" altLang="en-US" dirty="0" smtClean="0"/>
              <a:t>根據每一個使用者的瀏覽記錄、購買記錄，以及其他特徵，建立每一個使用者的喜好特徵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用處：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個人化推薦</a:t>
            </a:r>
            <a:endParaRPr kumimoji="1" lang="en-US" altLang="zh-TW" dirty="0" smtClean="0"/>
          </a:p>
          <a:p>
            <a:pPr lvl="1"/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建立銷售預測模型</a:t>
            </a:r>
            <a:endParaRPr kumimoji="1" lang="en-US" altLang="zh-TW" dirty="0" smtClean="0"/>
          </a:p>
          <a:p>
            <a:pPr lvl="2"/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強化行銷效益</a:t>
            </a:r>
            <a:endParaRPr kumimoji="1" lang="en-US" altLang="zh-TW" dirty="0" smtClean="0"/>
          </a:p>
          <a:p>
            <a:pPr lvl="2"/>
            <a:r>
              <a:rPr kumimoji="1" lang="zh-TW" altLang="en-US" dirty="0" smtClean="0"/>
              <a:t>可以從使用者喜好進行查詢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664590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個人化推薦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One-to-one marketing</a:t>
            </a:r>
          </a:p>
          <a:p>
            <a:r>
              <a:rPr kumimoji="1" lang="zh-TW" altLang="en-US" dirty="0" smtClean="0"/>
              <a:t>根據該使用者的過去歷程以及喜好，推薦他可能會喜歡的商品</a:t>
            </a:r>
            <a:endParaRPr kumimoji="1" lang="en-US" altLang="zh-TW" dirty="0" smtClean="0"/>
          </a:p>
          <a:p>
            <a:r>
              <a:rPr kumimoji="1" lang="zh-TW" altLang="en-US" dirty="0" smtClean="0"/>
              <a:t>例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該使用者昨天才買了相機，今天就可以推薦他買其他人買了相機後會買的配件等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使用者上次買了</a:t>
            </a:r>
            <a:r>
              <a:rPr kumimoji="1" lang="en-US" altLang="zh-TW" dirty="0" smtClean="0"/>
              <a:t>bling bling</a:t>
            </a:r>
            <a:r>
              <a:rPr kumimoji="1" lang="zh-TW" altLang="en-US" dirty="0" smtClean="0"/>
              <a:t>衣服，這次優先推薦這類的商品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使用者買了財金書籍，有新的財金書籍就主動推薦給他</a:t>
            </a:r>
            <a:endParaRPr kumimoji="1" lang="en-US" altLang="zh-TW" dirty="0" smtClean="0"/>
          </a:p>
          <a:p>
            <a:r>
              <a:rPr kumimoji="1" lang="zh-TW" altLang="en-US" dirty="0" smtClean="0"/>
              <a:t>推薦</a:t>
            </a:r>
            <a:r>
              <a:rPr kumimoji="1" lang="zh-TW" altLang="en-US" dirty="0" smtClean="0">
                <a:solidFill>
                  <a:srgbClr val="FF0000"/>
                </a:solidFill>
              </a:rPr>
              <a:t>準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比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推薦多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來得重要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推薦準，對消費者來說是有用的資訊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推薦不準，對消費者來說是垃圾信或廣告</a:t>
            </a:r>
            <a:endParaRPr kumimoji="1" lang="en-US" altLang="zh-TW" dirty="0" smtClean="0"/>
          </a:p>
          <a:p>
            <a:endParaRPr kumimoji="1"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9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資料驗證</a:t>
            </a:r>
            <a:r>
              <a:rPr kumimoji="1" lang="en-US" altLang="zh-TW" dirty="0" smtClean="0"/>
              <a:t> – 10-fold cross-validation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嚴格驗證自己建立的預測模型的正確率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隨機抽樣計算正確率，可能因為剛好抽樣到很合你的預測模型的資料，導致</a:t>
            </a:r>
            <a:r>
              <a:rPr kumimoji="1" lang="zh-TW" altLang="en-US" dirty="0" smtClean="0"/>
              <a:t>正確率</a:t>
            </a:r>
            <a:r>
              <a:rPr kumimoji="1" lang="zh-TW" altLang="en-US" dirty="0" smtClean="0"/>
              <a:t>高估或低估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所以需要一個嚴格的驗證方法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8547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K-fold cross-validation</a:t>
            </a:r>
            <a:r>
              <a:rPr kumimoji="1" lang="zh-TW" altLang="en-US" dirty="0" smtClean="0"/>
              <a:t>（交叉驗證）</a:t>
            </a:r>
            <a:endParaRPr kumimoji="1" lang="zh-TW" altLang="en-US" dirty="0"/>
          </a:p>
        </p:txBody>
      </p:sp>
      <p:sp>
        <p:nvSpPr>
          <p:cNvPr id="17" name="橢圓圖說文字 16"/>
          <p:cNvSpPr/>
          <p:nvPr/>
        </p:nvSpPr>
        <p:spPr>
          <a:xfrm>
            <a:off x="229255" y="6270172"/>
            <a:ext cx="987039" cy="451340"/>
          </a:xfrm>
          <a:prstGeom prst="wedgeEllipseCallout">
            <a:avLst>
              <a:gd name="adj1" fmla="val 13783"/>
              <a:gd name="adj2" fmla="val -7470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600" dirty="0" smtClean="0"/>
              <a:t>N</a:t>
            </a:r>
            <a:r>
              <a:rPr kumimoji="1" lang="zh-TW" altLang="en-US" sz="1600" dirty="0" smtClean="0"/>
              <a:t>個特徵</a:t>
            </a:r>
            <a:endParaRPr kumimoji="1" lang="zh-TW" altLang="en-US" sz="1600" dirty="0"/>
          </a:p>
        </p:txBody>
      </p:sp>
      <p:sp>
        <p:nvSpPr>
          <p:cNvPr id="18" name="橢圓圖說文字 17"/>
          <p:cNvSpPr/>
          <p:nvPr/>
        </p:nvSpPr>
        <p:spPr>
          <a:xfrm>
            <a:off x="1370342" y="6243026"/>
            <a:ext cx="902593" cy="451340"/>
          </a:xfrm>
          <a:prstGeom prst="wedgeEllipseCallout">
            <a:avLst>
              <a:gd name="adj1" fmla="val -18507"/>
              <a:gd name="adj2" fmla="val -63081"/>
            </a:avLst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/>
              <a:t>答案</a:t>
            </a:r>
            <a:endParaRPr kumimoji="1" lang="zh-TW" altLang="en-US" dirty="0"/>
          </a:p>
        </p:txBody>
      </p:sp>
      <p:grpSp>
        <p:nvGrpSpPr>
          <p:cNvPr id="25" name="群組 24"/>
          <p:cNvGrpSpPr/>
          <p:nvPr/>
        </p:nvGrpSpPr>
        <p:grpSpPr>
          <a:xfrm>
            <a:off x="378315" y="1775644"/>
            <a:ext cx="1269927" cy="1458094"/>
            <a:chOff x="1773699" y="1785253"/>
            <a:chExt cx="1269927" cy="1458094"/>
          </a:xfrm>
        </p:grpSpPr>
        <p:sp>
          <p:nvSpPr>
            <p:cNvPr id="6" name="矩形 5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9" name="直線接點 8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>
            <a:off x="378799" y="3203367"/>
            <a:ext cx="1269927" cy="1458094"/>
            <a:chOff x="1773699" y="1785253"/>
            <a:chExt cx="1269927" cy="1458094"/>
          </a:xfrm>
        </p:grpSpPr>
        <p:sp>
          <p:nvSpPr>
            <p:cNvPr id="29" name="矩形 28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31" name="直線接點 30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>
            <a:off x="378799" y="4643527"/>
            <a:ext cx="1269927" cy="1458094"/>
            <a:chOff x="1773699" y="1785253"/>
            <a:chExt cx="1269927" cy="1458094"/>
          </a:xfrm>
        </p:grpSpPr>
        <p:sp>
          <p:nvSpPr>
            <p:cNvPr id="41" name="矩形 40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42" name="矩形 41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43" name="直線接點 42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接點 50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直線箭頭接點 52"/>
          <p:cNvCxnSpPr/>
          <p:nvPr/>
        </p:nvCxnSpPr>
        <p:spPr>
          <a:xfrm>
            <a:off x="1878658" y="2372118"/>
            <a:ext cx="124942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2105009" y="2372119"/>
            <a:ext cx="96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Fold-1</a:t>
            </a:r>
            <a:endParaRPr kumimoji="1" lang="zh-TW" altLang="en-US" dirty="0"/>
          </a:p>
        </p:txBody>
      </p:sp>
      <p:cxnSp>
        <p:nvCxnSpPr>
          <p:cNvPr id="55" name="直線箭頭接點 54"/>
          <p:cNvCxnSpPr/>
          <p:nvPr/>
        </p:nvCxnSpPr>
        <p:spPr>
          <a:xfrm>
            <a:off x="1842143" y="3806903"/>
            <a:ext cx="124942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文字方塊 55"/>
          <p:cNvSpPr txBox="1"/>
          <p:nvPr/>
        </p:nvSpPr>
        <p:spPr>
          <a:xfrm>
            <a:off x="1979065" y="3819405"/>
            <a:ext cx="96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Fold-2</a:t>
            </a:r>
            <a:endParaRPr kumimoji="1" lang="zh-TW" altLang="en-US" dirty="0"/>
          </a:p>
        </p:txBody>
      </p:sp>
      <p:cxnSp>
        <p:nvCxnSpPr>
          <p:cNvPr id="57" name="直線箭頭接點 56"/>
          <p:cNvCxnSpPr/>
          <p:nvPr/>
        </p:nvCxnSpPr>
        <p:spPr>
          <a:xfrm>
            <a:off x="1863133" y="5360708"/>
            <a:ext cx="1285451" cy="15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文字方塊 57"/>
          <p:cNvSpPr txBox="1"/>
          <p:nvPr/>
        </p:nvSpPr>
        <p:spPr>
          <a:xfrm>
            <a:off x="2146989" y="5360708"/>
            <a:ext cx="96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Fold-3</a:t>
            </a:r>
            <a:endParaRPr kumimoji="1" lang="zh-TW" altLang="en-US" dirty="0"/>
          </a:p>
        </p:txBody>
      </p:sp>
      <p:grpSp>
        <p:nvGrpSpPr>
          <p:cNvPr id="64" name="群組 63"/>
          <p:cNvGrpSpPr/>
          <p:nvPr/>
        </p:nvGrpSpPr>
        <p:grpSpPr>
          <a:xfrm>
            <a:off x="3323156" y="1262215"/>
            <a:ext cx="1269927" cy="1458094"/>
            <a:chOff x="1773699" y="1785253"/>
            <a:chExt cx="1269927" cy="1458094"/>
          </a:xfrm>
        </p:grpSpPr>
        <p:sp>
          <p:nvSpPr>
            <p:cNvPr id="65" name="矩形 64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66" name="矩形 65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67" name="直線接點 66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接點 68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接點 69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接點 70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接點 74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群組 75"/>
          <p:cNvGrpSpPr/>
          <p:nvPr/>
        </p:nvGrpSpPr>
        <p:grpSpPr>
          <a:xfrm>
            <a:off x="3323156" y="2910359"/>
            <a:ext cx="1269927" cy="1458094"/>
            <a:chOff x="1773699" y="1785253"/>
            <a:chExt cx="1269927" cy="1458094"/>
          </a:xfrm>
        </p:grpSpPr>
        <p:sp>
          <p:nvSpPr>
            <p:cNvPr id="77" name="矩形 76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79" name="直線接點 78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線接點 84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群組 87"/>
          <p:cNvGrpSpPr/>
          <p:nvPr/>
        </p:nvGrpSpPr>
        <p:grpSpPr>
          <a:xfrm>
            <a:off x="3333651" y="4982537"/>
            <a:ext cx="1269927" cy="1458094"/>
            <a:chOff x="1773699" y="1785253"/>
            <a:chExt cx="1269927" cy="1458094"/>
          </a:xfrm>
        </p:grpSpPr>
        <p:sp>
          <p:nvSpPr>
            <p:cNvPr id="89" name="矩形 88"/>
            <p:cNvSpPr/>
            <p:nvPr/>
          </p:nvSpPr>
          <p:spPr>
            <a:xfrm>
              <a:off x="1773699" y="1794862"/>
              <a:ext cx="1259432" cy="144848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90" name="矩形 89"/>
            <p:cNvSpPr/>
            <p:nvPr/>
          </p:nvSpPr>
          <p:spPr>
            <a:xfrm>
              <a:off x="2770750" y="1794862"/>
              <a:ext cx="272876" cy="144848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 dirty="0"/>
            </a:p>
          </p:txBody>
        </p:sp>
        <p:cxnSp>
          <p:nvCxnSpPr>
            <p:cNvPr id="91" name="直線接點 90"/>
            <p:cNvCxnSpPr/>
            <p:nvPr/>
          </p:nvCxnSpPr>
          <p:spPr>
            <a:xfrm>
              <a:off x="1773699" y="2026667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784194" y="2268082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>
              <a:off x="1784194" y="2509496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接點 93"/>
            <p:cNvCxnSpPr/>
            <p:nvPr/>
          </p:nvCxnSpPr>
          <p:spPr>
            <a:xfrm>
              <a:off x="1784194" y="2729918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接點 94"/>
            <p:cNvCxnSpPr/>
            <p:nvPr/>
          </p:nvCxnSpPr>
          <p:spPr>
            <a:xfrm>
              <a:off x="1784194" y="2950339"/>
              <a:ext cx="1259432" cy="8870"/>
            </a:xfrm>
            <a:prstGeom prst="line">
              <a:avLst/>
            </a:prstGeom>
            <a:ln w="19050" cmpd="sng"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接點 95"/>
            <p:cNvCxnSpPr/>
            <p:nvPr/>
          </p:nvCxnSpPr>
          <p:spPr>
            <a:xfrm>
              <a:off x="1983605" y="1794862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接點 96"/>
            <p:cNvCxnSpPr/>
            <p:nvPr/>
          </p:nvCxnSpPr>
          <p:spPr>
            <a:xfrm>
              <a:off x="218301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直線接點 97"/>
            <p:cNvCxnSpPr/>
            <p:nvPr/>
          </p:nvCxnSpPr>
          <p:spPr>
            <a:xfrm>
              <a:off x="238242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接點 98"/>
            <p:cNvCxnSpPr/>
            <p:nvPr/>
          </p:nvCxnSpPr>
          <p:spPr>
            <a:xfrm>
              <a:off x="2581835" y="1785253"/>
              <a:ext cx="0" cy="1448485"/>
            </a:xfrm>
            <a:prstGeom prst="line">
              <a:avLst/>
            </a:prstGeom>
            <a:ln w="12700" cmpd="sng">
              <a:solidFill>
                <a:schemeClr val="tx2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線箭頭接點 100"/>
          <p:cNvCxnSpPr/>
          <p:nvPr/>
        </p:nvCxnSpPr>
        <p:spPr>
          <a:xfrm>
            <a:off x="4880299" y="2025928"/>
            <a:ext cx="1122995" cy="4828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直線箭頭接點 102"/>
          <p:cNvCxnSpPr/>
          <p:nvPr/>
        </p:nvCxnSpPr>
        <p:spPr>
          <a:xfrm flipV="1">
            <a:off x="4880299" y="3246240"/>
            <a:ext cx="1122995" cy="3883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群組 11"/>
          <p:cNvGrpSpPr/>
          <p:nvPr/>
        </p:nvGrpSpPr>
        <p:grpSpPr>
          <a:xfrm>
            <a:off x="6267250" y="2185946"/>
            <a:ext cx="2025586" cy="1900248"/>
            <a:chOff x="6372200" y="2185946"/>
            <a:chExt cx="2025586" cy="1900248"/>
          </a:xfrm>
        </p:grpSpPr>
        <p:sp>
          <p:nvSpPr>
            <p:cNvPr id="104" name="橢圓 103"/>
            <p:cNvSpPr/>
            <p:nvPr/>
          </p:nvSpPr>
          <p:spPr>
            <a:xfrm>
              <a:off x="6372200" y="2918810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6" name="橢圓 105"/>
            <p:cNvSpPr/>
            <p:nvPr/>
          </p:nvSpPr>
          <p:spPr>
            <a:xfrm>
              <a:off x="6372200" y="2185946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7" name="橢圓 106"/>
            <p:cNvSpPr/>
            <p:nvPr/>
          </p:nvSpPr>
          <p:spPr>
            <a:xfrm>
              <a:off x="6372200" y="3652184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8" name="橢圓 107"/>
            <p:cNvSpPr/>
            <p:nvPr/>
          </p:nvSpPr>
          <p:spPr>
            <a:xfrm>
              <a:off x="7180336" y="2562909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09" name="橢圓 108"/>
            <p:cNvSpPr/>
            <p:nvPr/>
          </p:nvSpPr>
          <p:spPr>
            <a:xfrm>
              <a:off x="7180336" y="3279519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10" name="橢圓 109"/>
            <p:cNvSpPr/>
            <p:nvPr/>
          </p:nvSpPr>
          <p:spPr>
            <a:xfrm>
              <a:off x="7977976" y="2996919"/>
              <a:ext cx="419810" cy="43401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cxnSp>
          <p:nvCxnSpPr>
            <p:cNvPr id="112" name="直線箭頭接點 111"/>
            <p:cNvCxnSpPr>
              <a:stCxn id="106" idx="6"/>
              <a:endCxn id="108" idx="1"/>
            </p:cNvCxnSpPr>
            <p:nvPr/>
          </p:nvCxnSpPr>
          <p:spPr>
            <a:xfrm>
              <a:off x="6792010" y="2402951"/>
              <a:ext cx="449806" cy="2235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箭頭接點 113"/>
            <p:cNvCxnSpPr>
              <a:stCxn id="104" idx="6"/>
              <a:endCxn id="108" idx="2"/>
            </p:cNvCxnSpPr>
            <p:nvPr/>
          </p:nvCxnSpPr>
          <p:spPr>
            <a:xfrm flipV="1">
              <a:off x="6792010" y="2779914"/>
              <a:ext cx="388326" cy="3559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箭頭接點 115"/>
            <p:cNvCxnSpPr>
              <a:stCxn id="104" idx="6"/>
              <a:endCxn id="109" idx="2"/>
            </p:cNvCxnSpPr>
            <p:nvPr/>
          </p:nvCxnSpPr>
          <p:spPr>
            <a:xfrm>
              <a:off x="6792010" y="3135815"/>
              <a:ext cx="388326" cy="36070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箭頭接點 117"/>
            <p:cNvCxnSpPr>
              <a:stCxn id="106" idx="6"/>
              <a:endCxn id="109" idx="1"/>
            </p:cNvCxnSpPr>
            <p:nvPr/>
          </p:nvCxnSpPr>
          <p:spPr>
            <a:xfrm>
              <a:off x="6792010" y="2402951"/>
              <a:ext cx="449806" cy="9401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箭頭接點 120"/>
            <p:cNvCxnSpPr>
              <a:stCxn id="107" idx="7"/>
              <a:endCxn id="108" idx="3"/>
            </p:cNvCxnSpPr>
            <p:nvPr/>
          </p:nvCxnSpPr>
          <p:spPr>
            <a:xfrm flipV="1">
              <a:off x="6730530" y="2933360"/>
              <a:ext cx="511286" cy="7823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箭頭接點 122"/>
            <p:cNvCxnSpPr>
              <a:stCxn id="107" idx="7"/>
              <a:endCxn id="109" idx="3"/>
            </p:cNvCxnSpPr>
            <p:nvPr/>
          </p:nvCxnSpPr>
          <p:spPr>
            <a:xfrm flipV="1">
              <a:off x="6730530" y="3649970"/>
              <a:ext cx="511286" cy="657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箭頭接點 124"/>
            <p:cNvCxnSpPr>
              <a:stCxn id="108" idx="6"/>
              <a:endCxn id="110" idx="1"/>
            </p:cNvCxnSpPr>
            <p:nvPr/>
          </p:nvCxnSpPr>
          <p:spPr>
            <a:xfrm>
              <a:off x="7600146" y="2779914"/>
              <a:ext cx="439310" cy="2805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箭頭接點 126"/>
            <p:cNvCxnSpPr>
              <a:stCxn id="109" idx="6"/>
              <a:endCxn id="110" idx="2"/>
            </p:cNvCxnSpPr>
            <p:nvPr/>
          </p:nvCxnSpPr>
          <p:spPr>
            <a:xfrm flipV="1">
              <a:off x="7600146" y="3213924"/>
              <a:ext cx="377830" cy="282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文字方塊 130"/>
          <p:cNvSpPr txBox="1"/>
          <p:nvPr/>
        </p:nvSpPr>
        <p:spPr>
          <a:xfrm>
            <a:off x="3209123" y="4370266"/>
            <a:ext cx="169585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Training data</a:t>
            </a:r>
          </a:p>
          <a:p>
            <a:r>
              <a:rPr kumimoji="1" lang="zh-TW" altLang="en-US" sz="1400" dirty="0" smtClean="0"/>
              <a:t>（訓練資料）</a:t>
            </a:r>
            <a:endParaRPr kumimoji="1" lang="zh-TW" altLang="en-US" sz="1400" dirty="0"/>
          </a:p>
        </p:txBody>
      </p:sp>
      <p:sp>
        <p:nvSpPr>
          <p:cNvPr id="136" name="文字方塊 135"/>
          <p:cNvSpPr txBox="1"/>
          <p:nvPr/>
        </p:nvSpPr>
        <p:spPr>
          <a:xfrm>
            <a:off x="6796516" y="1758925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/>
              <a:t>你的預測模型</a:t>
            </a:r>
            <a:endParaRPr kumimoji="1" lang="zh-TW" altLang="en-US" dirty="0"/>
          </a:p>
        </p:txBody>
      </p:sp>
      <p:cxnSp>
        <p:nvCxnSpPr>
          <p:cNvPr id="138" name="直線箭頭接點 137"/>
          <p:cNvCxnSpPr/>
          <p:nvPr/>
        </p:nvCxnSpPr>
        <p:spPr>
          <a:xfrm flipV="1">
            <a:off x="4796339" y="5170984"/>
            <a:ext cx="755659" cy="364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>
            <a:off x="7531288" y="3918547"/>
            <a:ext cx="1269927" cy="1458094"/>
            <a:chOff x="7044429" y="4884941"/>
            <a:chExt cx="1269927" cy="1458094"/>
          </a:xfrm>
        </p:grpSpPr>
        <p:grpSp>
          <p:nvGrpSpPr>
            <p:cNvPr id="139" name="群組 138"/>
            <p:cNvGrpSpPr/>
            <p:nvPr/>
          </p:nvGrpSpPr>
          <p:grpSpPr>
            <a:xfrm>
              <a:off x="7044429" y="4884941"/>
              <a:ext cx="1269927" cy="1458094"/>
              <a:chOff x="1773699" y="1785253"/>
              <a:chExt cx="1269927" cy="1458094"/>
            </a:xfrm>
          </p:grpSpPr>
          <p:sp>
            <p:nvSpPr>
              <p:cNvPr id="140" name="矩形 139"/>
              <p:cNvSpPr/>
              <p:nvPr/>
            </p:nvSpPr>
            <p:spPr>
              <a:xfrm>
                <a:off x="1773699" y="1794862"/>
                <a:ext cx="1259432" cy="144848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/>
              </a:p>
            </p:txBody>
          </p:sp>
          <p:sp>
            <p:nvSpPr>
              <p:cNvPr id="141" name="矩形 140"/>
              <p:cNvSpPr/>
              <p:nvPr/>
            </p:nvSpPr>
            <p:spPr>
              <a:xfrm>
                <a:off x="2770750" y="1794862"/>
                <a:ext cx="272876" cy="1448485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accent5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TW" altLang="en-US" dirty="0"/>
              </a:p>
            </p:txBody>
          </p:sp>
          <p:cxnSp>
            <p:nvCxnSpPr>
              <p:cNvPr id="142" name="直線接點 141"/>
              <p:cNvCxnSpPr/>
              <p:nvPr/>
            </p:nvCxnSpPr>
            <p:spPr>
              <a:xfrm>
                <a:off x="1773699" y="2026667"/>
                <a:ext cx="1259432" cy="887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接點 142"/>
              <p:cNvCxnSpPr/>
              <p:nvPr/>
            </p:nvCxnSpPr>
            <p:spPr>
              <a:xfrm>
                <a:off x="1784194" y="2268082"/>
                <a:ext cx="1259432" cy="887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接點 143"/>
              <p:cNvCxnSpPr/>
              <p:nvPr/>
            </p:nvCxnSpPr>
            <p:spPr>
              <a:xfrm>
                <a:off x="1784194" y="2509496"/>
                <a:ext cx="1259432" cy="887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接點 144"/>
              <p:cNvCxnSpPr/>
              <p:nvPr/>
            </p:nvCxnSpPr>
            <p:spPr>
              <a:xfrm>
                <a:off x="1784194" y="2729918"/>
                <a:ext cx="1259432" cy="887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接點 145"/>
              <p:cNvCxnSpPr/>
              <p:nvPr/>
            </p:nvCxnSpPr>
            <p:spPr>
              <a:xfrm>
                <a:off x="1784194" y="2950339"/>
                <a:ext cx="1259432" cy="8870"/>
              </a:xfrm>
              <a:prstGeom prst="line">
                <a:avLst/>
              </a:prstGeom>
              <a:ln w="19050" cmpd="sng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接點 146"/>
              <p:cNvCxnSpPr/>
              <p:nvPr/>
            </p:nvCxnSpPr>
            <p:spPr>
              <a:xfrm>
                <a:off x="1983605" y="1794862"/>
                <a:ext cx="0" cy="1448485"/>
              </a:xfrm>
              <a:prstGeom prst="line">
                <a:avLst/>
              </a:prstGeom>
              <a:ln w="12700" cmpd="sng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接點 147"/>
              <p:cNvCxnSpPr/>
              <p:nvPr/>
            </p:nvCxnSpPr>
            <p:spPr>
              <a:xfrm>
                <a:off x="2183015" y="1785253"/>
                <a:ext cx="0" cy="1448485"/>
              </a:xfrm>
              <a:prstGeom prst="line">
                <a:avLst/>
              </a:prstGeom>
              <a:ln w="12700" cmpd="sng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接點 148"/>
              <p:cNvCxnSpPr/>
              <p:nvPr/>
            </p:nvCxnSpPr>
            <p:spPr>
              <a:xfrm>
                <a:off x="2382425" y="1785253"/>
                <a:ext cx="0" cy="1448485"/>
              </a:xfrm>
              <a:prstGeom prst="line">
                <a:avLst/>
              </a:prstGeom>
              <a:ln w="12700" cmpd="sng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接點 149"/>
              <p:cNvCxnSpPr/>
              <p:nvPr/>
            </p:nvCxnSpPr>
            <p:spPr>
              <a:xfrm>
                <a:off x="2581835" y="1785253"/>
                <a:ext cx="0" cy="1448485"/>
              </a:xfrm>
              <a:prstGeom prst="line">
                <a:avLst/>
              </a:prstGeom>
              <a:ln w="12700" cmpd="sng">
                <a:solidFill>
                  <a:schemeClr val="tx2"/>
                </a:solidFill>
                <a:prstDash val="sysDash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矩形 150"/>
            <p:cNvSpPr/>
            <p:nvPr/>
          </p:nvSpPr>
          <p:spPr>
            <a:xfrm>
              <a:off x="8039456" y="4893811"/>
              <a:ext cx="264405" cy="232544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52" name="矩形 151"/>
            <p:cNvSpPr/>
            <p:nvPr/>
          </p:nvSpPr>
          <p:spPr>
            <a:xfrm>
              <a:off x="8041480" y="5618054"/>
              <a:ext cx="264405" cy="232544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53" name="矩形 152"/>
            <p:cNvSpPr/>
            <p:nvPr/>
          </p:nvSpPr>
          <p:spPr>
            <a:xfrm>
              <a:off x="8041480" y="6101621"/>
              <a:ext cx="264405" cy="232544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54" name="矩形 153"/>
            <p:cNvSpPr/>
            <p:nvPr/>
          </p:nvSpPr>
          <p:spPr>
            <a:xfrm>
              <a:off x="8049951" y="5376640"/>
              <a:ext cx="264405" cy="232544"/>
            </a:xfrm>
            <a:prstGeom prst="rect">
              <a:avLst/>
            </a:prstGeom>
            <a:solidFill>
              <a:schemeClr val="accent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55" name="矩形 154"/>
            <p:cNvSpPr/>
            <p:nvPr/>
          </p:nvSpPr>
          <p:spPr>
            <a:xfrm>
              <a:off x="8039456" y="5144097"/>
              <a:ext cx="264405" cy="23254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19" name="矩形 118"/>
            <p:cNvSpPr/>
            <p:nvPr/>
          </p:nvSpPr>
          <p:spPr>
            <a:xfrm>
              <a:off x="8041480" y="5850598"/>
              <a:ext cx="264405" cy="232544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</p:grpSp>
      <p:grpSp>
        <p:nvGrpSpPr>
          <p:cNvPr id="128" name="群組 127"/>
          <p:cNvGrpSpPr/>
          <p:nvPr/>
        </p:nvGrpSpPr>
        <p:grpSpPr>
          <a:xfrm>
            <a:off x="5720061" y="4477776"/>
            <a:ext cx="1161122" cy="1089275"/>
            <a:chOff x="6372200" y="2185946"/>
            <a:chExt cx="2025586" cy="1900248"/>
          </a:xfrm>
        </p:grpSpPr>
        <p:sp>
          <p:nvSpPr>
            <p:cNvPr id="129" name="橢圓 128"/>
            <p:cNvSpPr/>
            <p:nvPr/>
          </p:nvSpPr>
          <p:spPr>
            <a:xfrm>
              <a:off x="6372200" y="2918810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30" name="橢圓 129"/>
            <p:cNvSpPr/>
            <p:nvPr/>
          </p:nvSpPr>
          <p:spPr>
            <a:xfrm>
              <a:off x="6372200" y="2185946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32" name="橢圓 131"/>
            <p:cNvSpPr/>
            <p:nvPr/>
          </p:nvSpPr>
          <p:spPr>
            <a:xfrm>
              <a:off x="6372200" y="3652184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33" name="橢圓 132"/>
            <p:cNvSpPr/>
            <p:nvPr/>
          </p:nvSpPr>
          <p:spPr>
            <a:xfrm>
              <a:off x="7180336" y="2562909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34" name="橢圓 133"/>
            <p:cNvSpPr/>
            <p:nvPr/>
          </p:nvSpPr>
          <p:spPr>
            <a:xfrm>
              <a:off x="7180336" y="3279519"/>
              <a:ext cx="419810" cy="43401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sp>
          <p:nvSpPr>
            <p:cNvPr id="135" name="橢圓 134"/>
            <p:cNvSpPr/>
            <p:nvPr/>
          </p:nvSpPr>
          <p:spPr>
            <a:xfrm>
              <a:off x="7977976" y="2996919"/>
              <a:ext cx="419810" cy="43401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TW" altLang="en-US"/>
            </a:p>
          </p:txBody>
        </p:sp>
        <p:cxnSp>
          <p:nvCxnSpPr>
            <p:cNvPr id="137" name="直線箭頭接點 136"/>
            <p:cNvCxnSpPr>
              <a:stCxn id="130" idx="6"/>
              <a:endCxn id="133" idx="1"/>
            </p:cNvCxnSpPr>
            <p:nvPr/>
          </p:nvCxnSpPr>
          <p:spPr>
            <a:xfrm>
              <a:off x="6792010" y="2402951"/>
              <a:ext cx="449806" cy="2235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箭頭接點 155"/>
            <p:cNvCxnSpPr>
              <a:stCxn id="129" idx="6"/>
              <a:endCxn id="133" idx="2"/>
            </p:cNvCxnSpPr>
            <p:nvPr/>
          </p:nvCxnSpPr>
          <p:spPr>
            <a:xfrm flipV="1">
              <a:off x="6792010" y="2779914"/>
              <a:ext cx="388326" cy="3559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箭頭接點 156"/>
            <p:cNvCxnSpPr>
              <a:stCxn id="129" idx="6"/>
              <a:endCxn id="134" idx="2"/>
            </p:cNvCxnSpPr>
            <p:nvPr/>
          </p:nvCxnSpPr>
          <p:spPr>
            <a:xfrm>
              <a:off x="6792010" y="3135815"/>
              <a:ext cx="388326" cy="36070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直線箭頭接點 157"/>
            <p:cNvCxnSpPr>
              <a:stCxn id="130" idx="6"/>
              <a:endCxn id="134" idx="1"/>
            </p:cNvCxnSpPr>
            <p:nvPr/>
          </p:nvCxnSpPr>
          <p:spPr>
            <a:xfrm>
              <a:off x="6792010" y="2402951"/>
              <a:ext cx="449806" cy="94012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直線箭頭接點 158"/>
            <p:cNvCxnSpPr>
              <a:stCxn id="132" idx="7"/>
              <a:endCxn id="133" idx="3"/>
            </p:cNvCxnSpPr>
            <p:nvPr/>
          </p:nvCxnSpPr>
          <p:spPr>
            <a:xfrm flipV="1">
              <a:off x="6730530" y="2933360"/>
              <a:ext cx="511286" cy="78238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線箭頭接點 159"/>
            <p:cNvCxnSpPr>
              <a:stCxn id="132" idx="7"/>
              <a:endCxn id="134" idx="3"/>
            </p:cNvCxnSpPr>
            <p:nvPr/>
          </p:nvCxnSpPr>
          <p:spPr>
            <a:xfrm flipV="1">
              <a:off x="6730530" y="3649970"/>
              <a:ext cx="511286" cy="657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直線箭頭接點 160"/>
            <p:cNvCxnSpPr>
              <a:stCxn id="133" idx="6"/>
              <a:endCxn id="135" idx="1"/>
            </p:cNvCxnSpPr>
            <p:nvPr/>
          </p:nvCxnSpPr>
          <p:spPr>
            <a:xfrm>
              <a:off x="7600146" y="2779914"/>
              <a:ext cx="439310" cy="28056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直線箭頭接點 161"/>
            <p:cNvCxnSpPr>
              <a:stCxn id="134" idx="6"/>
              <a:endCxn id="135" idx="2"/>
            </p:cNvCxnSpPr>
            <p:nvPr/>
          </p:nvCxnSpPr>
          <p:spPr>
            <a:xfrm flipV="1">
              <a:off x="7600146" y="3213924"/>
              <a:ext cx="377830" cy="282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線箭頭接點 51"/>
          <p:cNvCxnSpPr/>
          <p:nvPr/>
        </p:nvCxnSpPr>
        <p:spPr>
          <a:xfrm flipV="1">
            <a:off x="7012500" y="4818255"/>
            <a:ext cx="271302" cy="1426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圓角矩形 58"/>
          <p:cNvSpPr/>
          <p:nvPr/>
        </p:nvSpPr>
        <p:spPr>
          <a:xfrm>
            <a:off x="1837601" y="1029536"/>
            <a:ext cx="1306441" cy="101827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dirty="0" smtClean="0"/>
              <a:t>1. </a:t>
            </a:r>
            <a:r>
              <a:rPr kumimoji="1" lang="zh-TW" altLang="en-US" dirty="0" smtClean="0"/>
              <a:t>隨機將資料分割成</a:t>
            </a:r>
            <a:r>
              <a:rPr kumimoji="1" lang="en-US" altLang="zh-TW" dirty="0" smtClean="0"/>
              <a:t>3</a:t>
            </a:r>
            <a:r>
              <a:rPr kumimoji="1" lang="zh-TW" altLang="en-US" dirty="0" smtClean="0"/>
              <a:t>份</a:t>
            </a:r>
            <a:endParaRPr kumimoji="1" lang="zh-TW" altLang="en-US" dirty="0"/>
          </a:p>
        </p:txBody>
      </p:sp>
      <p:sp>
        <p:nvSpPr>
          <p:cNvPr id="163" name="圓角矩形 162"/>
          <p:cNvSpPr/>
          <p:nvPr/>
        </p:nvSpPr>
        <p:spPr>
          <a:xfrm>
            <a:off x="5100702" y="1029536"/>
            <a:ext cx="1408879" cy="101827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dirty="0" smtClean="0"/>
              <a:t>2. </a:t>
            </a:r>
            <a:r>
              <a:rPr kumimoji="1" lang="zh-TW" altLang="en-US" dirty="0" smtClean="0"/>
              <a:t>用其中</a:t>
            </a:r>
            <a:r>
              <a:rPr kumimoji="1" lang="en-US" altLang="zh-TW" dirty="0" smtClean="0"/>
              <a:t>2</a:t>
            </a:r>
            <a:r>
              <a:rPr kumimoji="1" lang="zh-TW" altLang="en-US" dirty="0" smtClean="0"/>
              <a:t>份建立訓練模型</a:t>
            </a:r>
            <a:endParaRPr kumimoji="1" lang="zh-TW" altLang="en-US" dirty="0"/>
          </a:p>
        </p:txBody>
      </p:sp>
      <p:sp>
        <p:nvSpPr>
          <p:cNvPr id="164" name="圓角矩形 163"/>
          <p:cNvSpPr/>
          <p:nvPr/>
        </p:nvSpPr>
        <p:spPr>
          <a:xfrm>
            <a:off x="4860634" y="5781894"/>
            <a:ext cx="2151865" cy="96432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dirty="0" smtClean="0"/>
              <a:t>3. </a:t>
            </a:r>
            <a:r>
              <a:rPr kumimoji="1" lang="zh-TW" altLang="en-US" sz="1400" dirty="0" smtClean="0"/>
              <a:t>用另</a:t>
            </a:r>
            <a:r>
              <a:rPr kumimoji="1" lang="en-US" altLang="zh-TW" sz="1400" dirty="0" smtClean="0"/>
              <a:t>1</a:t>
            </a:r>
            <a:r>
              <a:rPr kumimoji="1" lang="zh-TW" altLang="en-US" sz="1400" dirty="0" smtClean="0"/>
              <a:t>份當測試資料，不看答案，從特徵倒入預測模型推算出答案，得到答對的正確率</a:t>
            </a:r>
            <a:endParaRPr kumimoji="1" lang="zh-TW" altLang="en-US" sz="1400" dirty="0"/>
          </a:p>
        </p:txBody>
      </p:sp>
      <p:sp>
        <p:nvSpPr>
          <p:cNvPr id="165" name="圓角矩形 164"/>
          <p:cNvSpPr/>
          <p:nvPr/>
        </p:nvSpPr>
        <p:spPr>
          <a:xfrm>
            <a:off x="7136867" y="5567051"/>
            <a:ext cx="1899558" cy="1154461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TW" sz="1400" dirty="0" smtClean="0"/>
              <a:t>4. </a:t>
            </a:r>
            <a:r>
              <a:rPr kumimoji="1" lang="zh-TW" altLang="en-US" sz="1400" dirty="0" smtClean="0"/>
              <a:t>分別取另兩份當作測試資料，將三次答案的正確率曲平均，即為你預測模型的正確率</a:t>
            </a:r>
            <a:endParaRPr kumimoji="1" lang="zh-TW" altLang="en-US" sz="1400" dirty="0"/>
          </a:p>
        </p:txBody>
      </p:sp>
      <p:sp>
        <p:nvSpPr>
          <p:cNvPr id="166" name="文字方塊 165"/>
          <p:cNvSpPr txBox="1"/>
          <p:nvPr/>
        </p:nvSpPr>
        <p:spPr>
          <a:xfrm>
            <a:off x="3243571" y="6422656"/>
            <a:ext cx="1695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dirty="0" smtClean="0"/>
              <a:t>Testing data</a:t>
            </a:r>
            <a:endParaRPr kumimoji="1" lang="zh-TW" altLang="en-US" dirty="0"/>
          </a:p>
        </p:txBody>
      </p:sp>
      <p:sp>
        <p:nvSpPr>
          <p:cNvPr id="105" name="文字方塊 104"/>
          <p:cNvSpPr txBox="1"/>
          <p:nvPr/>
        </p:nvSpPr>
        <p:spPr>
          <a:xfrm>
            <a:off x="378315" y="1415921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dirty="0" smtClean="0"/>
              <a:t>過去的資料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9597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References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zh-TW" altLang="en-US" dirty="0" smtClean="0"/>
              <a:t>書籍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Programming </a:t>
            </a:r>
            <a:r>
              <a:rPr kumimoji="1" lang="en-US" altLang="zh-TW" dirty="0"/>
              <a:t>Collective Intelligence</a:t>
            </a:r>
            <a:br>
              <a:rPr kumimoji="1" lang="en-US" altLang="zh-TW" dirty="0"/>
            </a:br>
            <a:r>
              <a:rPr kumimoji="1" lang="en-US" altLang="zh-TW" sz="1400" dirty="0">
                <a:hlinkClick r:id="rId2"/>
              </a:rPr>
              <a:t>http://www.amazon.com/Programming-Collective-Intelligence-Building-Applications-ebook/dp/B0028N4WM4/ref=tmm_kin_title_0?ie=UTF8&amp;qid=1395990457&amp;sr=1-</a:t>
            </a:r>
            <a:r>
              <a:rPr kumimoji="1" lang="en-US" altLang="zh-TW" sz="1400" dirty="0" smtClean="0">
                <a:hlinkClick r:id="rId2"/>
              </a:rPr>
              <a:t>1</a:t>
            </a:r>
            <a:endParaRPr kumimoji="1" lang="en-US" altLang="zh-TW" sz="1400" dirty="0" smtClean="0"/>
          </a:p>
          <a:p>
            <a:pPr lvl="1"/>
            <a:r>
              <a:rPr kumimoji="1" lang="en-US" altLang="zh-TW" dirty="0"/>
              <a:t>Predictive Analytics</a:t>
            </a:r>
            <a:br>
              <a:rPr kumimoji="1" lang="en-US" altLang="zh-TW" dirty="0"/>
            </a:br>
            <a:r>
              <a:rPr kumimoji="1" lang="en-US" altLang="zh-TW" sz="1400" dirty="0">
                <a:hlinkClick r:id="rId3"/>
              </a:rPr>
              <a:t>http://www.amazon.com/Predictive-Analytics-Power-Predict-Click-ebook/dp/B00BGC2WGQ/ref=pd_sim_kstore_22?ie=UTF8&amp;refRID=</a:t>
            </a:r>
            <a:r>
              <a:rPr kumimoji="1" lang="en-US" altLang="zh-TW" sz="1400" dirty="0" smtClean="0">
                <a:hlinkClick r:id="rId3"/>
              </a:rPr>
              <a:t>1D6C9Q3RT3KPC4TC79JM</a:t>
            </a:r>
            <a:endParaRPr kumimoji="1" lang="en-US" altLang="zh-TW" sz="1400" dirty="0" smtClean="0"/>
          </a:p>
          <a:p>
            <a:r>
              <a:rPr kumimoji="1" lang="en-US" altLang="zh-TW" dirty="0" smtClean="0"/>
              <a:t>Web page</a:t>
            </a:r>
          </a:p>
          <a:p>
            <a:pPr lvl="1"/>
            <a:r>
              <a:rPr kumimoji="1" lang="en-US" altLang="zh-TW" dirty="0" smtClean="0">
                <a:hlinkClick r:id="rId4"/>
              </a:rPr>
              <a:t>Deconstructing Recommender Systems</a:t>
            </a:r>
          </a:p>
          <a:p>
            <a:pPr marL="548640" lvl="2" indent="0">
              <a:buNone/>
            </a:pPr>
            <a:r>
              <a:rPr kumimoji="1" lang="en-US" altLang="zh-TW" dirty="0" smtClean="0">
                <a:hlinkClick r:id="rId4"/>
              </a:rPr>
              <a:t>http</a:t>
            </a:r>
            <a:r>
              <a:rPr kumimoji="1" lang="en-US" altLang="zh-TW" dirty="0">
                <a:hlinkClick r:id="rId4"/>
              </a:rPr>
              <a:t>://spectrum.ieee.org/computing/software/deconstructing-recommender-</a:t>
            </a:r>
            <a:r>
              <a:rPr kumimoji="1" lang="en-US" altLang="zh-TW" dirty="0" smtClean="0">
                <a:hlinkClick r:id="rId4"/>
              </a:rPr>
              <a:t>systems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>
                <a:hlinkClick r:id="rId5"/>
              </a:rPr>
              <a:t>Improving recommendation systems</a:t>
            </a:r>
          </a:p>
          <a:p>
            <a:pPr marL="548640" lvl="2" indent="0">
              <a:buNone/>
            </a:pPr>
            <a:r>
              <a:rPr kumimoji="1" lang="en-US" altLang="zh-TW" dirty="0" smtClean="0">
                <a:hlinkClick r:id="rId5"/>
              </a:rPr>
              <a:t>http</a:t>
            </a:r>
            <a:r>
              <a:rPr kumimoji="1" lang="en-US" altLang="zh-TW" dirty="0">
                <a:hlinkClick r:id="rId5"/>
              </a:rPr>
              <a:t>://web.mit.edu/newsoffice/2011/compare-recommendation-systems-0708.</a:t>
            </a:r>
            <a:r>
              <a:rPr kumimoji="1" lang="en-US" altLang="zh-TW" dirty="0" smtClean="0">
                <a:hlinkClick r:id="rId5"/>
              </a:rPr>
              <a:t>html</a:t>
            </a:r>
            <a:endParaRPr kumimoji="1" lang="en-US" altLang="zh-TW" dirty="0" smtClean="0"/>
          </a:p>
          <a:p>
            <a:r>
              <a:rPr kumimoji="1" lang="zh-TW" altLang="en-US" dirty="0" smtClean="0"/>
              <a:t>專利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Personalized recommendations of items represented within </a:t>
            </a:r>
            <a:r>
              <a:rPr kumimoji="1" lang="en-US" altLang="zh-TW" dirty="0"/>
              <a:t>a database, </a:t>
            </a:r>
            <a:r>
              <a:rPr kumimoji="1" lang="en-US" altLang="zh-TW" dirty="0">
                <a:hlinkClick r:id="rId6"/>
              </a:rPr>
              <a:t>https://www.google.com/patents/</a:t>
            </a:r>
            <a:r>
              <a:rPr kumimoji="1" lang="en-US" altLang="zh-TW" dirty="0" smtClean="0">
                <a:hlinkClick r:id="rId6"/>
              </a:rPr>
              <a:t>US7113917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21515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Big Data </a:t>
            </a:r>
            <a:r>
              <a:rPr kumimoji="1" lang="zh-TW" altLang="en-US" dirty="0" smtClean="0"/>
              <a:t>架構與需具備能力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8551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Big data </a:t>
            </a:r>
            <a:r>
              <a:rPr kumimoji="1" lang="zh-TW" altLang="en-US" dirty="0" smtClean="0"/>
              <a:t>架構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TW" altLang="en-US" dirty="0" smtClean="0"/>
              <a:t>基礎建設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（</a:t>
            </a:r>
            <a:r>
              <a:rPr kumimoji="1" lang="en-US" altLang="zh-TW" dirty="0" smtClean="0"/>
              <a:t>RDBMS, </a:t>
            </a:r>
            <a:r>
              <a:rPr kumimoji="1" lang="en-US" altLang="zh-TW" dirty="0" err="1" smtClean="0"/>
              <a:t>Hadoop</a:t>
            </a:r>
            <a:r>
              <a:rPr kumimoji="1" lang="en-US" altLang="zh-TW" dirty="0" smtClean="0"/>
              <a:t>, </a:t>
            </a:r>
            <a:r>
              <a:rPr kumimoji="1" lang="en-US" altLang="zh-TW" dirty="0" err="1" smtClean="0"/>
              <a:t>Hbase</a:t>
            </a:r>
            <a:r>
              <a:rPr kumimoji="1" lang="en-US" altLang="zh-TW" dirty="0" smtClean="0"/>
              <a:t>, Hive, Impala, Map/Reduce, …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資料整理與匯入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建立資料結構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資料分析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產生報表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視覺圖表互動界面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9943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Big </a:t>
            </a:r>
            <a:r>
              <a:rPr kumimoji="1" lang="en-US" altLang="zh-TW" dirty="0" smtClean="0"/>
              <a:t>Data </a:t>
            </a:r>
            <a:r>
              <a:rPr kumimoji="1" lang="zh-TW" altLang="en-US" dirty="0" smtClean="0"/>
              <a:t>各架構需要能力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dirty="0"/>
              <a:t>基礎建設</a:t>
            </a:r>
            <a:r>
              <a:rPr kumimoji="1" lang="en-US" altLang="zh-TW" dirty="0"/>
              <a:t> </a:t>
            </a:r>
            <a:r>
              <a:rPr kumimoji="1" lang="zh-TW" altLang="en-US" dirty="0" smtClean="0"/>
              <a:t>（</a:t>
            </a:r>
            <a:r>
              <a:rPr kumimoji="1" lang="en-US" altLang="zh-TW" dirty="0" smtClean="0"/>
              <a:t>RDBMS, </a:t>
            </a:r>
            <a:r>
              <a:rPr kumimoji="1" lang="en-US" altLang="zh-TW" dirty="0" err="1" smtClean="0"/>
              <a:t>Hadoop</a:t>
            </a:r>
            <a:r>
              <a:rPr kumimoji="1" lang="en-US" altLang="zh-TW" dirty="0"/>
              <a:t>, </a:t>
            </a:r>
            <a:r>
              <a:rPr kumimoji="1" lang="en-US" altLang="zh-TW" dirty="0" err="1" smtClean="0"/>
              <a:t>HBase</a:t>
            </a:r>
            <a:r>
              <a:rPr kumimoji="1" lang="en-US" altLang="zh-TW" dirty="0"/>
              <a:t>, Hive, Impala, Map/Reduce, …</a:t>
            </a:r>
            <a:r>
              <a:rPr kumimoji="1" lang="zh-TW" altLang="en-US" dirty="0"/>
              <a:t>）</a:t>
            </a:r>
            <a:endParaRPr kumimoji="1" lang="en-US" altLang="zh-TW" dirty="0"/>
          </a:p>
          <a:p>
            <a:pPr lvl="1"/>
            <a:r>
              <a:rPr kumimoji="1" lang="en-US" altLang="zh-TW" dirty="0"/>
              <a:t>Linux</a:t>
            </a:r>
          </a:p>
          <a:p>
            <a:pPr lvl="1"/>
            <a:r>
              <a:rPr kumimoji="1" lang="en-US" altLang="zh-TW" dirty="0" smtClean="0"/>
              <a:t>Software Installation</a:t>
            </a:r>
          </a:p>
          <a:p>
            <a:pPr lvl="1"/>
            <a:r>
              <a:rPr kumimoji="1" lang="en-US" altLang="zh-TW" dirty="0" smtClean="0"/>
              <a:t>Networking</a:t>
            </a:r>
            <a:endParaRPr kumimoji="1" lang="en-US" altLang="zh-TW" dirty="0"/>
          </a:p>
          <a:p>
            <a:pPr lvl="1"/>
            <a:r>
              <a:rPr kumimoji="1" lang="en-US" altLang="zh-TW" dirty="0"/>
              <a:t>Performance tuning</a:t>
            </a:r>
          </a:p>
          <a:p>
            <a:r>
              <a:rPr kumimoji="1" lang="zh-TW" altLang="en-US" dirty="0" smtClean="0"/>
              <a:t>程式撰寫（資料匯入、建立</a:t>
            </a:r>
            <a:r>
              <a:rPr kumimoji="1" lang="zh-TW" altLang="en-US" dirty="0"/>
              <a:t>資料</a:t>
            </a:r>
            <a:r>
              <a:rPr kumimoji="1" lang="zh-TW" altLang="en-US" dirty="0" smtClean="0"/>
              <a:t>結構、資料分析、產生報表）</a:t>
            </a:r>
            <a:endParaRPr kumimoji="1" lang="en-US" altLang="zh-TW" dirty="0"/>
          </a:p>
          <a:p>
            <a:pPr lvl="1"/>
            <a:r>
              <a:rPr kumimoji="1" lang="en-US" altLang="zh-TW" dirty="0"/>
              <a:t>Java</a:t>
            </a:r>
          </a:p>
          <a:p>
            <a:pPr lvl="1"/>
            <a:r>
              <a:rPr kumimoji="1" lang="en-US" altLang="zh-TW" dirty="0"/>
              <a:t>Python</a:t>
            </a:r>
          </a:p>
          <a:p>
            <a:pPr lvl="1"/>
            <a:r>
              <a:rPr kumimoji="1" lang="zh-TW" altLang="en-US" dirty="0" smtClean="0"/>
              <a:t>（</a:t>
            </a:r>
            <a:r>
              <a:rPr kumimoji="1" lang="en-US" altLang="zh-TW" dirty="0" smtClean="0"/>
              <a:t>Perl</a:t>
            </a:r>
            <a:r>
              <a:rPr kumimoji="1" lang="en-US" altLang="zh-TW" dirty="0"/>
              <a:t>, ruby, </a:t>
            </a:r>
            <a:r>
              <a:rPr kumimoji="1" lang="en-US" altLang="zh-TW" dirty="0" err="1"/>
              <a:t>c+</a:t>
            </a:r>
            <a:r>
              <a:rPr kumimoji="1" lang="en-US" altLang="zh-TW" dirty="0" err="1" smtClean="0"/>
              <a:t>+</a:t>
            </a:r>
            <a:r>
              <a:rPr kumimoji="1" lang="en-US" altLang="zh-TW" dirty="0" smtClean="0"/>
              <a:t>, </a:t>
            </a:r>
            <a:r>
              <a:rPr kumimoji="1" lang="zh-TW" altLang="en-US" dirty="0" smtClean="0"/>
              <a:t>統計軟體）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17519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Big Data </a:t>
            </a:r>
            <a:r>
              <a:rPr kumimoji="1" lang="zh-TW" altLang="en-US" dirty="0"/>
              <a:t>各架構需要</a:t>
            </a:r>
            <a:r>
              <a:rPr kumimoji="1" lang="zh-TW" altLang="en-US" dirty="0" smtClean="0"/>
              <a:t>能力（續）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dirty="0"/>
              <a:t>資料分析</a:t>
            </a:r>
            <a:endParaRPr kumimoji="1" lang="en-US" altLang="zh-TW" dirty="0"/>
          </a:p>
          <a:p>
            <a:pPr lvl="1"/>
            <a:r>
              <a:rPr kumimoji="1" lang="zh-TW" altLang="en-US" dirty="0" smtClean="0"/>
              <a:t>統計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Data mining</a:t>
            </a:r>
          </a:p>
          <a:p>
            <a:pPr lvl="1"/>
            <a:r>
              <a:rPr kumimoji="1" lang="zh-TW" altLang="en-US" dirty="0" smtClean="0"/>
              <a:t>機率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學習該分析工具或分析程式撰寫</a:t>
            </a:r>
            <a:endParaRPr kumimoji="1" lang="en-US" altLang="zh-TW" dirty="0" smtClean="0"/>
          </a:p>
          <a:p>
            <a:r>
              <a:rPr kumimoji="1" lang="zh-TW" altLang="en-US" dirty="0"/>
              <a:t>產生報表</a:t>
            </a:r>
            <a:endParaRPr kumimoji="1" lang="en-US" altLang="zh-TW" dirty="0"/>
          </a:p>
          <a:p>
            <a:pPr lvl="1"/>
            <a:r>
              <a:rPr kumimoji="1" lang="zh-TW" altLang="en-US" dirty="0" smtClean="0"/>
              <a:t>寫程式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統計軟體</a:t>
            </a:r>
            <a:endParaRPr kumimoji="1" lang="en-US" altLang="zh-TW" dirty="0" smtClean="0"/>
          </a:p>
          <a:p>
            <a:r>
              <a:rPr kumimoji="1" lang="zh-TW" altLang="en-US" dirty="0"/>
              <a:t>視覺圖表互動界面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寫程式</a:t>
            </a:r>
            <a:endParaRPr kumimoji="1" lang="en-US" altLang="zh-TW" dirty="0"/>
          </a:p>
          <a:p>
            <a:pPr lvl="1"/>
            <a:r>
              <a:rPr kumimoji="1" lang="zh-TW" altLang="en-US" dirty="0"/>
              <a:t>統計軟體</a:t>
            </a:r>
            <a:endParaRPr kumimoji="1" lang="en-US" altLang="zh-TW" dirty="0"/>
          </a:p>
          <a:p>
            <a:pPr lvl="1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78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Web log </a:t>
            </a:r>
            <a:r>
              <a:rPr kumimoji="1" lang="zh-TW" altLang="en-US" dirty="0" smtClean="0"/>
              <a:t>範例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9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zh-TW" sz="1400" dirty="0" smtClean="0">
                <a:latin typeface="Courier New"/>
                <a:cs typeface="Courier New"/>
              </a:rPr>
              <a:t>Timestamp, 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sessionID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, 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userID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, 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cookieID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, web page</a:t>
            </a:r>
          </a:p>
          <a:p>
            <a:pPr marL="0" indent="0">
              <a:buNone/>
            </a:pPr>
            <a:r>
              <a:rPr kumimoji="1" lang="en-US" altLang="zh-TW" sz="1400" dirty="0" smtClean="0">
                <a:latin typeface="Courier New"/>
                <a:cs typeface="Courier New"/>
              </a:rPr>
              <a:t>2014/04/01:1323,xxxxxx,user1,cookie1,http://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/index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1324,xxxxxx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=1234</a:t>
            </a: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1327,zzzzzz,null,cookie3,</a:t>
            </a:r>
            <a:r>
              <a:rPr kumimoji="1" lang="en-US" altLang="zh-TW" sz="1400" dirty="0">
                <a:latin typeface="Courier New"/>
                <a:cs typeface="Courier New"/>
              </a:rPr>
              <a:t>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=2345</a:t>
            </a: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1340,xxxxxx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=2837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1341,xxxxxx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category?cid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=23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1341,zzzzzz,null,cookie3,</a:t>
            </a:r>
            <a:r>
              <a:rPr kumimoji="1" lang="en-US" altLang="zh-TW" sz="1400" dirty="0">
                <a:latin typeface="Courier New"/>
                <a:cs typeface="Courier New"/>
              </a:rPr>
              <a:t>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search?kw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=big data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1343,xxxxxx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=4323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1344,xxxxxx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=5372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1344,yyyyyy,user2,cookie2,</a:t>
            </a:r>
            <a:r>
              <a:rPr kumimoji="1" lang="en-US" altLang="zh-TW" sz="1400" dirty="0">
                <a:latin typeface="Courier New"/>
                <a:cs typeface="Courier New"/>
              </a:rPr>
              <a:t>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top?by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lastweek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1344,xxxxxx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=8899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1345,xxxxxx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=5566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1346,hhhhhh,user3,cookie3,</a:t>
            </a:r>
            <a:r>
              <a:rPr kumimoji="1" lang="en-US" altLang="zh-TW" sz="1400" dirty="0">
                <a:latin typeface="Courier New"/>
                <a:cs typeface="Courier New"/>
              </a:rPr>
              <a:t>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=2179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1348,xxxxxx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=297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1348,xxxxxx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category?cid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=18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1349,xxxxxx</a:t>
            </a:r>
            <a:r>
              <a:rPr kumimoji="1" lang="en-US" altLang="zh-TW" sz="1400" dirty="0">
                <a:latin typeface="Courier New"/>
                <a:cs typeface="Courier New"/>
              </a:rPr>
              <a:t>,user1,cookie1,http://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 smtClean="0">
                <a:latin typeface="Courier New"/>
                <a:cs typeface="Courier New"/>
              </a:rPr>
              <a:t>category?cid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=24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>
                <a:latin typeface="Courier New"/>
                <a:cs typeface="Courier New"/>
              </a:rPr>
              <a:t>2014/04/01: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1350,yyyyyy</a:t>
            </a:r>
            <a:r>
              <a:rPr kumimoji="1" lang="en-US" altLang="zh-TW" sz="1400" dirty="0">
                <a:latin typeface="Courier New"/>
                <a:cs typeface="Courier New"/>
              </a:rPr>
              <a:t>,user2,cookie2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,</a:t>
            </a:r>
            <a:r>
              <a:rPr kumimoji="1" lang="en-US" altLang="zh-TW" sz="1400" dirty="0">
                <a:latin typeface="Courier New"/>
                <a:cs typeface="Courier New"/>
              </a:rPr>
              <a:t>http://</a:t>
            </a:r>
            <a:r>
              <a:rPr kumimoji="1" lang="en-US" altLang="zh-TW" sz="1400" dirty="0" err="1">
                <a:latin typeface="Courier New"/>
                <a:cs typeface="Courier New"/>
              </a:rPr>
              <a:t>abc.com</a:t>
            </a:r>
            <a:r>
              <a:rPr kumimoji="1" lang="en-US" altLang="zh-TW" sz="1400" dirty="0">
                <a:latin typeface="Courier New"/>
                <a:cs typeface="Courier New"/>
              </a:rPr>
              <a:t>/</a:t>
            </a:r>
            <a:r>
              <a:rPr kumimoji="1" lang="en-US" altLang="zh-TW" sz="1400" dirty="0" err="1">
                <a:latin typeface="Courier New"/>
                <a:cs typeface="Courier New"/>
              </a:rPr>
              <a:t>item?itemid</a:t>
            </a:r>
            <a:r>
              <a:rPr kumimoji="1" lang="en-US" altLang="zh-TW" sz="1400" dirty="0" smtClean="0">
                <a:latin typeface="Courier New"/>
                <a:cs typeface="Courier New"/>
              </a:rPr>
              <a:t>=2289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1400" dirty="0" smtClean="0">
                <a:latin typeface="Courier New"/>
                <a:cs typeface="Courier New"/>
              </a:rPr>
              <a:t>...</a:t>
            </a:r>
            <a:endParaRPr kumimoji="1" lang="en-US" altLang="zh-TW" sz="1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1629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此外，還需要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zh-TW" altLang="en-US" dirty="0" smtClean="0"/>
              <a:t>興趣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熱情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恆心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跨領域合作的溝通能力</a:t>
            </a: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r>
              <a:rPr kumimoji="1" lang="zh-TW" altLang="en-US" dirty="0" smtClean="0"/>
              <a:t>耐心（要跟資料當朋友，得耐著性子看資料做</a:t>
            </a:r>
            <a:r>
              <a:rPr kumimoji="1" lang="zh-TW" altLang="en-US" dirty="0" smtClean="0">
                <a:solidFill>
                  <a:srgbClr val="FF0000"/>
                </a:solidFill>
              </a:rPr>
              <a:t>驗證</a:t>
            </a:r>
            <a:r>
              <a:rPr kumimoji="1" lang="zh-TW" altLang="en-US" dirty="0" smtClean="0"/>
              <a:t>）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跨第二領域會有加分</a:t>
            </a:r>
            <a:endParaRPr kumimoji="1" lang="en-US" altLang="zh-TW" dirty="0" smtClean="0"/>
          </a:p>
          <a:p>
            <a:pPr lvl="1"/>
            <a:r>
              <a:rPr kumimoji="1" lang="zh-TW" altLang="en-US" dirty="0" smtClean="0"/>
              <a:t>統計人學寫分散運算程式，程式人學統計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07625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dirty="0" smtClean="0"/>
              <a:t>Ethan Yin-Hao Tsui</a:t>
            </a:r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Email: </a:t>
            </a:r>
            <a:r>
              <a:rPr kumimoji="1" lang="en-US" altLang="zh-TW" cap="none" dirty="0" smtClean="0">
                <a:hlinkClick r:id="rId2"/>
              </a:rPr>
              <a:t>ethan77 (at) gmail.com</a:t>
            </a:r>
            <a:endParaRPr kumimoji="1" lang="en-US" altLang="zh-TW" cap="none" dirty="0" smtClean="0"/>
          </a:p>
          <a:p>
            <a:endParaRPr kumimoji="1" lang="en-US" altLang="zh-TW" dirty="0" smtClean="0"/>
          </a:p>
          <a:p>
            <a:r>
              <a:rPr kumimoji="1" lang="en-US" altLang="zh-TW" dirty="0" smtClean="0"/>
              <a:t>Facebook: </a:t>
            </a:r>
            <a:r>
              <a:rPr kumimoji="1" lang="en-US" altLang="zh-TW" cap="none" dirty="0" smtClean="0">
                <a:hlinkClick r:id="rId2"/>
              </a:rPr>
              <a:t>ethan77 (at) gmail.com</a:t>
            </a:r>
            <a:endParaRPr kumimoji="1" lang="en-US" altLang="zh-TW" cap="none" dirty="0" smtClean="0"/>
          </a:p>
          <a:p>
            <a:endParaRPr kumimoji="1"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Q &amp; A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106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Web Log Processing </a:t>
            </a:r>
            <a:r>
              <a:rPr kumimoji="1" lang="en-US" altLang="zh-TW" dirty="0"/>
              <a:t>P</a:t>
            </a:r>
            <a:r>
              <a:rPr kumimoji="1" lang="en-US" altLang="zh-TW" dirty="0" smtClean="0"/>
              <a:t>reparation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TW" dirty="0" smtClean="0"/>
              <a:t>RDBMS (</a:t>
            </a:r>
            <a:r>
              <a:rPr kumimoji="1" lang="en-US" altLang="zh-TW" dirty="0" err="1" smtClean="0"/>
              <a:t>PostgreSQL</a:t>
            </a:r>
            <a:r>
              <a:rPr kumimoji="1" lang="en-US" altLang="zh-TW" dirty="0" smtClean="0"/>
              <a:t>, MySQL)</a:t>
            </a:r>
          </a:p>
          <a:p>
            <a:r>
              <a:rPr kumimoji="1" lang="en-US" altLang="zh-TW" dirty="0" smtClean="0"/>
              <a:t>RAM</a:t>
            </a:r>
            <a:r>
              <a:rPr kumimoji="1" lang="zh-TW" altLang="en-US" dirty="0" smtClean="0"/>
              <a:t>建議要大，很大，用硬體換速度</a:t>
            </a:r>
            <a:r>
              <a:rPr kumimoji="1" lang="en-US" altLang="zh-TW" dirty="0" smtClean="0"/>
              <a:t> (c/p</a:t>
            </a:r>
            <a:r>
              <a:rPr kumimoji="1" lang="zh-TW" altLang="en-US" dirty="0" smtClean="0"/>
              <a:t>值高</a:t>
            </a:r>
            <a:r>
              <a:rPr kumimoji="1" lang="en-US" altLang="zh-TW" dirty="0" smtClean="0"/>
              <a:t>)</a:t>
            </a:r>
          </a:p>
          <a:p>
            <a:pPr lvl="1"/>
            <a:r>
              <a:rPr kumimoji="1" lang="zh-TW" altLang="en-US" dirty="0" smtClean="0"/>
              <a:t>（</a:t>
            </a:r>
            <a:r>
              <a:rPr kumimoji="1" lang="en-US" altLang="zh-TW" dirty="0" smtClean="0"/>
              <a:t>16 cores CPU, 128GB RAM</a:t>
            </a:r>
            <a:r>
              <a:rPr kumimoji="1" lang="zh-TW" altLang="en-US" dirty="0" smtClean="0"/>
              <a:t>的</a:t>
            </a:r>
            <a:r>
              <a:rPr kumimoji="1" lang="en-US" altLang="zh-TW" dirty="0" smtClean="0"/>
              <a:t>1U server</a:t>
            </a:r>
            <a:r>
              <a:rPr kumimoji="1" lang="zh-TW" altLang="en-US" dirty="0" smtClean="0"/>
              <a:t>約</a:t>
            </a:r>
            <a:r>
              <a:rPr kumimoji="1" lang="en-US" altLang="zh-TW" dirty="0" smtClean="0"/>
              <a:t>1x</a:t>
            </a:r>
            <a:r>
              <a:rPr kumimoji="1" lang="zh-TW" altLang="en-US" dirty="0" smtClean="0"/>
              <a:t>萬一台）</a:t>
            </a:r>
            <a:endParaRPr kumimoji="1" lang="en-US" altLang="zh-TW" dirty="0" smtClean="0"/>
          </a:p>
          <a:p>
            <a:r>
              <a:rPr kumimoji="1" lang="zh-TW" altLang="en-US" dirty="0" smtClean="0"/>
              <a:t>當</a:t>
            </a:r>
            <a:r>
              <a:rPr kumimoji="1" lang="en-US" altLang="zh-TW" dirty="0" smtClean="0"/>
              <a:t>RDBMS</a:t>
            </a:r>
            <a:r>
              <a:rPr kumimoji="1" lang="zh-TW" altLang="en-US" dirty="0" smtClean="0"/>
              <a:t>出現效能問題，加硬體都無法處理（慢）</a:t>
            </a:r>
            <a:endParaRPr kumimoji="1" lang="en-US" altLang="zh-TW" dirty="0" smtClean="0"/>
          </a:p>
          <a:p>
            <a:r>
              <a:rPr kumimoji="1" lang="zh-TW" altLang="en-US" dirty="0" smtClean="0"/>
              <a:t>架設分散式</a:t>
            </a:r>
            <a:r>
              <a:rPr kumimoji="1" lang="en-US" altLang="zh-TW" dirty="0" err="1" smtClean="0"/>
              <a:t>sql</a:t>
            </a:r>
            <a:r>
              <a:rPr kumimoji="1" lang="en-US" altLang="zh-TW" dirty="0" smtClean="0"/>
              <a:t>-like</a:t>
            </a:r>
            <a:r>
              <a:rPr kumimoji="1" lang="zh-TW" altLang="en-US" dirty="0" smtClean="0"/>
              <a:t>資料庫，</a:t>
            </a:r>
            <a:r>
              <a:rPr kumimoji="1" lang="en-US" altLang="zh-TW" dirty="0" err="1" smtClean="0"/>
              <a:t>Cloudera</a:t>
            </a:r>
            <a:r>
              <a:rPr kumimoji="1" lang="en-US" altLang="zh-TW" dirty="0" smtClean="0"/>
              <a:t> impala, </a:t>
            </a:r>
            <a:r>
              <a:rPr kumimoji="1" lang="zh-TW" altLang="en-US" dirty="0" smtClean="0"/>
              <a:t>或</a:t>
            </a:r>
            <a:r>
              <a:rPr kumimoji="1" lang="en-US" altLang="zh-TW" dirty="0" smtClean="0"/>
              <a:t>Facebook Presto, Google </a:t>
            </a:r>
            <a:r>
              <a:rPr kumimoji="1" lang="en-US" altLang="zh-TW" dirty="0" err="1" smtClean="0"/>
              <a:t>BigQuery</a:t>
            </a:r>
            <a:endParaRPr kumimoji="1" lang="en-US" altLang="zh-TW" dirty="0" smtClean="0"/>
          </a:p>
          <a:p>
            <a:r>
              <a:rPr kumimoji="1" lang="zh-TW" altLang="en-US" dirty="0" smtClean="0"/>
              <a:t>倒入</a:t>
            </a:r>
            <a:r>
              <a:rPr kumimoji="1" lang="en-US" altLang="zh-TW" dirty="0" smtClean="0"/>
              <a:t>web log</a:t>
            </a:r>
            <a:r>
              <a:rPr kumimoji="1" lang="zh-TW" altLang="en-US" dirty="0" smtClean="0"/>
              <a:t>資料</a:t>
            </a:r>
            <a:endParaRPr kumimoji="1" lang="en-US" altLang="zh-TW" dirty="0" smtClean="0"/>
          </a:p>
          <a:p>
            <a:r>
              <a:rPr kumimoji="1" lang="zh-TW" altLang="en-US" dirty="0" smtClean="0"/>
              <a:t>用</a:t>
            </a:r>
            <a:r>
              <a:rPr kumimoji="1" lang="en-US" altLang="zh-TW" dirty="0" smtClean="0"/>
              <a:t>SQL-like language</a:t>
            </a:r>
            <a:r>
              <a:rPr kumimoji="1" lang="zh-TW" altLang="en-US" dirty="0" smtClean="0"/>
              <a:t>存取</a:t>
            </a:r>
            <a:endParaRPr kumimoji="1" lang="en-US" altLang="zh-TW" dirty="0" smtClean="0"/>
          </a:p>
          <a:p>
            <a:r>
              <a:rPr kumimoji="1" lang="zh-TW" altLang="en-US" dirty="0" smtClean="0"/>
              <a:t>以</a:t>
            </a:r>
            <a:r>
              <a:rPr kumimoji="1" lang="en-US" altLang="zh-TW" dirty="0" smtClean="0"/>
              <a:t>java</a:t>
            </a:r>
            <a:r>
              <a:rPr kumimoji="1" lang="zh-TW" altLang="en-US" dirty="0" smtClean="0"/>
              <a:t>為例，可以透過</a:t>
            </a:r>
            <a:r>
              <a:rPr kumimoji="1" lang="en-US" altLang="zh-TW" dirty="0" smtClean="0"/>
              <a:t>JDBC</a:t>
            </a:r>
            <a:r>
              <a:rPr kumimoji="1" lang="zh-TW" altLang="en-US" dirty="0" smtClean="0"/>
              <a:t>存取</a:t>
            </a:r>
            <a:r>
              <a:rPr kumimoji="1" lang="en-US" altLang="zh-TW" dirty="0" smtClean="0"/>
              <a:t>impala</a:t>
            </a:r>
          </a:p>
          <a:p>
            <a:r>
              <a:rPr kumimoji="1" lang="zh-TW" altLang="en-US" dirty="0" smtClean="0"/>
              <a:t>讀到的資料再作後續處理</a:t>
            </a: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881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簡易統計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dirty="0" smtClean="0"/>
              <a:t>某些商品，在某時間區間，點選次數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某些頁面，</a:t>
            </a:r>
            <a:r>
              <a:rPr kumimoji="1" lang="zh-TW" altLang="en-US" dirty="0"/>
              <a:t>在某時間區間，</a:t>
            </a:r>
            <a:r>
              <a:rPr kumimoji="1" lang="zh-TW" altLang="en-US" dirty="0" smtClean="0"/>
              <a:t>點選次數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zh-TW" altLang="en-US" dirty="0" smtClean="0"/>
              <a:t>某些功能，在某時間區間，使用次數</a:t>
            </a:r>
            <a:endParaRPr kumimoji="1" lang="en-US" altLang="zh-TW" dirty="0" smtClean="0"/>
          </a:p>
          <a:p>
            <a:endParaRPr kumimoji="1" lang="en-US" altLang="zh-TW" dirty="0"/>
          </a:p>
          <a:p>
            <a:r>
              <a:rPr kumimoji="1" lang="en-US" altLang="zh-TW" dirty="0" smtClean="0"/>
              <a:t>…</a:t>
            </a:r>
          </a:p>
          <a:p>
            <a:endParaRPr kumimoji="1" lang="en-US" altLang="zh-TW" dirty="0"/>
          </a:p>
          <a:p>
            <a:r>
              <a:rPr kumimoji="1" lang="zh-TW" altLang="en-US" dirty="0" smtClean="0"/>
              <a:t>效果較少！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676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Clickstream Data Construction </a:t>
            </a:r>
            <a:r>
              <a:rPr kumimoji="1" lang="zh-TW" altLang="en-US" dirty="0" smtClean="0"/>
              <a:t>（簡易版）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dirty="0" smtClean="0"/>
              <a:t>先找出所有的</a:t>
            </a:r>
            <a:r>
              <a:rPr kumimoji="1" lang="en-US" altLang="zh-TW" dirty="0" err="1" smtClean="0"/>
              <a:t>cookieID</a:t>
            </a:r>
            <a:r>
              <a:rPr kumimoji="1" lang="zh-TW" altLang="en-US" dirty="0" smtClean="0"/>
              <a:t>（存在</a:t>
            </a:r>
            <a:r>
              <a:rPr kumimoji="1" lang="en-US" altLang="zh-TW" dirty="0" smtClean="0"/>
              <a:t>browser</a:t>
            </a:r>
            <a:r>
              <a:rPr kumimoji="1" lang="zh-TW" altLang="en-US" dirty="0" smtClean="0"/>
              <a:t>裡面）</a:t>
            </a:r>
            <a:endParaRPr kumimoji="1" lang="en-US" altLang="zh-TW" dirty="0" smtClean="0"/>
          </a:p>
          <a:p>
            <a:r>
              <a:rPr kumimoji="1" lang="zh-TW" altLang="en-US" dirty="0" smtClean="0"/>
              <a:t>以每一個</a:t>
            </a:r>
            <a:r>
              <a:rPr kumimoji="1" lang="en-US" altLang="zh-TW" dirty="0" err="1" smtClean="0"/>
              <a:t>cookieID</a:t>
            </a:r>
            <a:r>
              <a:rPr kumimoji="1" lang="zh-TW" altLang="en-US" dirty="0" smtClean="0"/>
              <a:t>為單位（代表一個</a:t>
            </a:r>
            <a:r>
              <a:rPr kumimoji="1" lang="en-US" altLang="zh-TW" dirty="0" smtClean="0"/>
              <a:t>visitor</a:t>
            </a:r>
            <a:r>
              <a:rPr kumimoji="1" lang="zh-TW" altLang="en-US" dirty="0" smtClean="0"/>
              <a:t>），撈資料，按照</a:t>
            </a:r>
            <a:r>
              <a:rPr kumimoji="1" lang="en-US" altLang="zh-TW" dirty="0" smtClean="0"/>
              <a:t>timestamp</a:t>
            </a:r>
            <a:r>
              <a:rPr kumimoji="1" lang="zh-TW" altLang="en-US" dirty="0" smtClean="0"/>
              <a:t>排序</a:t>
            </a:r>
            <a:endParaRPr kumimoji="1" lang="en-US" altLang="zh-TW" dirty="0" smtClean="0"/>
          </a:p>
          <a:p>
            <a:r>
              <a:rPr kumimoji="1" lang="zh-TW" altLang="en-US" dirty="0" smtClean="0"/>
              <a:t>以</a:t>
            </a:r>
            <a:r>
              <a:rPr kumimoji="1" lang="en-US" altLang="zh-TW" dirty="0"/>
              <a:t>L</a:t>
            </a:r>
            <a:r>
              <a:rPr kumimoji="1" lang="en-US" altLang="zh-TW" dirty="0" smtClean="0"/>
              <a:t>ist&lt;</a:t>
            </a:r>
            <a:r>
              <a:rPr kumimoji="1" lang="en-US" altLang="zh-TW" dirty="0" err="1" smtClean="0"/>
              <a:t>VisitPageNode</a:t>
            </a:r>
            <a:r>
              <a:rPr kumimoji="1" lang="en-US" altLang="zh-TW" dirty="0" smtClean="0"/>
              <a:t>&gt;</a:t>
            </a:r>
            <a:r>
              <a:rPr kumimoji="1" lang="zh-TW" altLang="en-US" dirty="0" smtClean="0"/>
              <a:t>的結構儲存每一個</a:t>
            </a:r>
            <a:r>
              <a:rPr kumimoji="1" lang="en-US" altLang="zh-TW" dirty="0" smtClean="0"/>
              <a:t>visitor</a:t>
            </a:r>
            <a:r>
              <a:rPr kumimoji="1" lang="zh-TW" altLang="en-US" dirty="0" smtClean="0"/>
              <a:t>的瀏覽歷程</a:t>
            </a:r>
            <a:endParaRPr kumimoji="1" lang="en-US" altLang="zh-TW" dirty="0" smtClean="0"/>
          </a:p>
          <a:p>
            <a:r>
              <a:rPr kumimoji="1" lang="zh-TW" altLang="en-US" dirty="0" smtClean="0"/>
              <a:t>可得到：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en-US" altLang="zh-TW" dirty="0" smtClean="0"/>
              <a:t>cookie1: index -&gt; item(1234) -&gt; item(2837) -&gt; category(23) -&gt; item(4323) -&gt; item(5372) -&gt; …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cookie2: top(</a:t>
            </a:r>
            <a:r>
              <a:rPr kumimoji="1" lang="en-US" altLang="zh-TW" dirty="0" err="1" smtClean="0"/>
              <a:t>lastweek</a:t>
            </a:r>
            <a:r>
              <a:rPr kumimoji="1" lang="en-US" altLang="zh-TW" dirty="0" smtClean="0"/>
              <a:t>) -&gt; item(2289)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cookie3: item(2345) -&gt; search(big data) -&gt; item(2179)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…</a:t>
            </a:r>
          </a:p>
          <a:p>
            <a:endParaRPr kumimoji="1" lang="en-US" altLang="zh-TW" dirty="0" smtClean="0"/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5274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TW" dirty="0"/>
              <a:t>Clickstream </a:t>
            </a:r>
            <a:r>
              <a:rPr kumimoji="1" lang="en-US" altLang="zh-TW" dirty="0" smtClean="0"/>
              <a:t>Data Construction </a:t>
            </a:r>
            <a:r>
              <a:rPr kumimoji="1" lang="zh-TW" altLang="en-US" dirty="0"/>
              <a:t>（簡易版</a:t>
            </a:r>
            <a:r>
              <a:rPr kumimoji="1" lang="zh-TW" altLang="en-US" dirty="0" smtClean="0"/>
              <a:t>）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（續）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zh-TW" altLang="en-US" dirty="0" smtClean="0"/>
              <a:t>計算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上下頁統計</a:t>
            </a:r>
            <a:endParaRPr kumimoji="1" lang="en-US" altLang="zh-TW" dirty="0" smtClean="0"/>
          </a:p>
          <a:p>
            <a:pPr marL="274320" lvl="1" indent="0">
              <a:buNone/>
            </a:pPr>
            <a:r>
              <a:rPr kumimoji="1" lang="en-US" altLang="zh-TW" dirty="0"/>
              <a:t>cookie1: index -&gt; item(1234) -&gt; item(2837) -&gt; category(23) -&gt; item(4323) -&gt; item(5372) -&gt; …</a:t>
            </a:r>
          </a:p>
          <a:p>
            <a:pPr marL="274320" lvl="1" indent="0">
              <a:buNone/>
            </a:pPr>
            <a:r>
              <a:rPr kumimoji="1" lang="en-US" altLang="zh-TW" dirty="0"/>
              <a:t>cookie2: top(</a:t>
            </a:r>
            <a:r>
              <a:rPr kumimoji="1" lang="en-US" altLang="zh-TW" dirty="0" err="1"/>
              <a:t>lastweek</a:t>
            </a:r>
            <a:r>
              <a:rPr kumimoji="1" lang="en-US" altLang="zh-TW" dirty="0"/>
              <a:t>) -&gt; item(2289)</a:t>
            </a:r>
          </a:p>
          <a:p>
            <a:pPr marL="274320" lvl="1" indent="0">
              <a:buNone/>
            </a:pPr>
            <a:r>
              <a:rPr kumimoji="1" lang="en-US" altLang="zh-TW" dirty="0"/>
              <a:t>cookie3: item(2345) -&gt; search</a:t>
            </a:r>
            <a:r>
              <a:rPr kumimoji="1" lang="en-US" altLang="zh-TW" dirty="0" smtClean="0"/>
              <a:t>(‘big data’) </a:t>
            </a:r>
            <a:r>
              <a:rPr kumimoji="1" lang="en-US" altLang="zh-TW" dirty="0"/>
              <a:t>-&gt; item(2179</a:t>
            </a:r>
            <a:r>
              <a:rPr kumimoji="1" lang="en-US" altLang="zh-TW" dirty="0" smtClean="0"/>
              <a:t>)</a:t>
            </a:r>
          </a:p>
          <a:p>
            <a:pPr marL="274320" lvl="1" indent="0">
              <a:buNone/>
            </a:pPr>
            <a:endParaRPr kumimoji="1" lang="en-US" altLang="zh-TW" dirty="0"/>
          </a:p>
          <a:p>
            <a:pPr marL="274320" lvl="1" indent="0">
              <a:buNone/>
            </a:pPr>
            <a:r>
              <a:rPr kumimoji="1" lang="en-US" altLang="zh-TW" dirty="0" smtClean="0"/>
              <a:t>index -&gt; item: 1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item -&gt; item: 2</a:t>
            </a:r>
          </a:p>
          <a:p>
            <a:pPr marL="274320" lvl="1" indent="0">
              <a:buNone/>
            </a:pPr>
            <a:r>
              <a:rPr kumimoji="1" lang="en-US" altLang="zh-TW" dirty="0"/>
              <a:t>i</a:t>
            </a:r>
            <a:r>
              <a:rPr kumimoji="1" lang="en-US" altLang="zh-TW" dirty="0" smtClean="0"/>
              <a:t>tem -&gt; category: 1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item -&gt; search: 1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top -&gt; item: 1</a:t>
            </a:r>
          </a:p>
          <a:p>
            <a:pPr marL="274320" lvl="1" indent="0">
              <a:buNone/>
            </a:pPr>
            <a:r>
              <a:rPr kumimoji="1" lang="en-US" altLang="zh-TW" dirty="0" smtClean="0"/>
              <a:t>search -&gt;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item: 1</a:t>
            </a:r>
            <a:endParaRPr kumimoji="1" lang="zh-TW" altLang="en-US" dirty="0"/>
          </a:p>
        </p:txBody>
      </p:sp>
      <p:pic>
        <p:nvPicPr>
          <p:cNvPr id="4" name="圖片 3" descr="顧客動線圖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239" y="3546568"/>
            <a:ext cx="3326940" cy="3011889"/>
          </a:xfrm>
          <a:prstGeom prst="rect">
            <a:avLst/>
          </a:prstGeom>
        </p:spPr>
      </p:pic>
      <p:sp>
        <p:nvSpPr>
          <p:cNvPr id="5" name="向右箭號 4"/>
          <p:cNvSpPr/>
          <p:nvPr/>
        </p:nvSpPr>
        <p:spPr>
          <a:xfrm>
            <a:off x="3546183" y="4481139"/>
            <a:ext cx="1018329" cy="7907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41289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Clickstream </a:t>
            </a:r>
            <a:r>
              <a:rPr kumimoji="1" lang="en-US" altLang="zh-TW" dirty="0" smtClean="0"/>
              <a:t>Data Construction </a:t>
            </a:r>
            <a:r>
              <a:rPr kumimoji="1" lang="zh-TW" altLang="en-US" dirty="0" smtClean="0"/>
              <a:t>這麼簡單！？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zh-TW" altLang="en-US" dirty="0" smtClean="0">
                <a:solidFill>
                  <a:srgbClr val="FF0000"/>
                </a:solidFill>
              </a:rPr>
              <a:t>以上方法做出來的上下頁統計，僅供參考！！！</a:t>
            </a:r>
            <a:endParaRPr kumimoji="1" lang="en-US" altLang="zh-TW" dirty="0" smtClean="0">
              <a:solidFill>
                <a:srgbClr val="FF0000"/>
              </a:solidFill>
            </a:endParaRPr>
          </a:p>
          <a:p>
            <a:r>
              <a:rPr kumimoji="1" lang="zh-TW" altLang="en-US" dirty="0" smtClean="0">
                <a:solidFill>
                  <a:srgbClr val="FF0000"/>
                </a:solidFill>
              </a:rPr>
              <a:t>這統計資料正確率不夠高！！！</a:t>
            </a:r>
            <a:endParaRPr kumimoji="1" lang="en-US" altLang="zh-TW" dirty="0" smtClean="0">
              <a:solidFill>
                <a:srgbClr val="FF0000"/>
              </a:solidFill>
            </a:endParaRPr>
          </a:p>
          <a:p>
            <a:r>
              <a:rPr kumimoji="1" lang="zh-TW" altLang="en-US" dirty="0" smtClean="0">
                <a:solidFill>
                  <a:srgbClr val="FF0000"/>
                </a:solidFill>
              </a:rPr>
              <a:t>之後的分析會錯得很慘，甚至覺得此方法無效！！！</a:t>
            </a:r>
            <a:endParaRPr kumimoji="1" lang="en-US" altLang="zh-TW" dirty="0" smtClean="0">
              <a:solidFill>
                <a:srgbClr val="FF0000"/>
              </a:solidFill>
            </a:endParaRPr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問題在哪？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User</a:t>
            </a:r>
            <a:r>
              <a:rPr kumimoji="1" lang="zh-TW" altLang="en-US" dirty="0" smtClean="0"/>
              <a:t>可能分很多次或間隔很久來瀏覽，所以每次瀏覽歷程最後一筆都會跟下次的第一筆接起來了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User</a:t>
            </a:r>
            <a:r>
              <a:rPr kumimoji="1" lang="zh-TW" altLang="en-US" dirty="0" smtClean="0"/>
              <a:t>可能開多分頁或回上頁，因此資料以</a:t>
            </a:r>
            <a:r>
              <a:rPr kumimoji="1" lang="en-US" altLang="zh-TW" dirty="0" smtClean="0"/>
              <a:t>List</a:t>
            </a:r>
            <a:r>
              <a:rPr kumimoji="1" lang="zh-TW" altLang="en-US" dirty="0" smtClean="0"/>
              <a:t>呈現，是錯的</a:t>
            </a:r>
            <a:endParaRPr kumimoji="1" lang="en-US" altLang="zh-TW" dirty="0" smtClean="0"/>
          </a:p>
          <a:p>
            <a:pPr marL="594360" lvl="2" indent="0">
              <a:buNone/>
            </a:pPr>
            <a:r>
              <a:rPr kumimoji="1" lang="zh-TW" altLang="en-US" dirty="0" smtClean="0"/>
              <a:t>例如：</a:t>
            </a:r>
            <a:r>
              <a:rPr kumimoji="1" lang="en-US" altLang="zh-TW" dirty="0" smtClean="0"/>
              <a:t>category(23) -&gt; item(1234) -&gt; item(5678)</a:t>
            </a:r>
            <a:r>
              <a:rPr kumimoji="1" lang="zh-TW" altLang="en-US" dirty="0" smtClean="0"/>
              <a:t>為例，問題是</a:t>
            </a:r>
            <a:r>
              <a:rPr kumimoji="1" lang="en-US" altLang="zh-TW" dirty="0" smtClean="0"/>
              <a:t>item(1234)</a:t>
            </a:r>
            <a:r>
              <a:rPr kumimoji="1" lang="zh-TW" altLang="en-US" dirty="0" smtClean="0"/>
              <a:t>這一頁根本沒有</a:t>
            </a:r>
            <a:r>
              <a:rPr kumimoji="1" lang="en-US" altLang="zh-TW" dirty="0" smtClean="0"/>
              <a:t>link</a:t>
            </a:r>
            <a:r>
              <a:rPr kumimoji="1" lang="zh-TW" altLang="en-US" dirty="0" smtClean="0"/>
              <a:t>連到</a:t>
            </a:r>
            <a:r>
              <a:rPr kumimoji="1" lang="en-US" altLang="zh-TW" dirty="0" smtClean="0"/>
              <a:t>item(5678)</a:t>
            </a:r>
            <a:r>
              <a:rPr kumimoji="1" lang="zh-TW" altLang="en-US" dirty="0" smtClean="0"/>
              <a:t>，</a:t>
            </a:r>
            <a:r>
              <a:rPr kumimoji="1" lang="en-US" altLang="zh-TW" dirty="0" smtClean="0"/>
              <a:t>user</a:t>
            </a:r>
            <a:r>
              <a:rPr kumimoji="1" lang="zh-TW" altLang="en-US" dirty="0" smtClean="0"/>
              <a:t>是看完了</a:t>
            </a:r>
            <a:r>
              <a:rPr kumimoji="1" lang="en-US" altLang="zh-TW" dirty="0" smtClean="0"/>
              <a:t>item(1234)</a:t>
            </a:r>
            <a:r>
              <a:rPr kumimoji="1" lang="zh-TW" altLang="en-US" dirty="0" smtClean="0"/>
              <a:t>然後回上頁到</a:t>
            </a:r>
            <a:r>
              <a:rPr kumimoji="1" lang="en-US" altLang="zh-TW" dirty="0" smtClean="0"/>
              <a:t>category(23)</a:t>
            </a:r>
            <a:r>
              <a:rPr kumimoji="1" lang="zh-TW" altLang="en-US" dirty="0" smtClean="0"/>
              <a:t>再點</a:t>
            </a:r>
            <a:r>
              <a:rPr kumimoji="1" lang="en-US" altLang="zh-TW" dirty="0" smtClean="0"/>
              <a:t>item(5678)</a:t>
            </a:r>
          </a:p>
          <a:p>
            <a:pPr lvl="1"/>
            <a:r>
              <a:rPr kumimoji="1" lang="zh-TW" altLang="en-US" dirty="0" smtClean="0"/>
              <a:t>可能忽然點站外的連結或者書籤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…</a:t>
            </a:r>
          </a:p>
          <a:p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4631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真正的</a:t>
            </a:r>
            <a:r>
              <a:rPr kumimoji="1" lang="en-US" altLang="zh-TW" dirty="0"/>
              <a:t>C</a:t>
            </a:r>
            <a:r>
              <a:rPr kumimoji="1" lang="en-US" altLang="zh-TW" dirty="0" smtClean="0"/>
              <a:t>lickstream Data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49464" cy="4572000"/>
          </a:xfrm>
        </p:spPr>
        <p:txBody>
          <a:bodyPr>
            <a:normAutofit fontScale="92500" lnSpcReduction="10000"/>
          </a:bodyPr>
          <a:lstStyle/>
          <a:p>
            <a:r>
              <a:rPr kumimoji="1" lang="zh-TW" altLang="en-US" dirty="0" smtClean="0"/>
              <a:t>以每一個</a:t>
            </a:r>
            <a:r>
              <a:rPr kumimoji="1" lang="en-US" altLang="zh-TW" dirty="0" smtClean="0"/>
              <a:t>user</a:t>
            </a:r>
            <a:r>
              <a:rPr kumimoji="1" lang="zh-TW" altLang="en-US" dirty="0" smtClean="0"/>
              <a:t>為單位，應該是多棵甚至很多</a:t>
            </a:r>
            <a:r>
              <a:rPr kumimoji="1" lang="zh-TW" altLang="en-US" dirty="0"/>
              <a:t>棵樹狀</a:t>
            </a:r>
            <a:r>
              <a:rPr kumimoji="1" lang="zh-TW" altLang="en-US" dirty="0" smtClean="0"/>
              <a:t>結構</a:t>
            </a: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category(23) -&gt; item(1234) -&gt; item(2345) -&gt; item(3423)</a:t>
            </a:r>
          </a:p>
          <a:p>
            <a:pPr marL="0" indent="0">
              <a:buNone/>
            </a:pPr>
            <a:r>
              <a:rPr kumimoji="1" lang="en-US" altLang="zh-TW" sz="2000" dirty="0" smtClean="0">
                <a:latin typeface="Courier New"/>
                <a:cs typeface="Courier New"/>
              </a:rPr>
              <a:t>              -&gt; item(5678)</a:t>
            </a:r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index -&gt; search(‘big data’) -&gt; item(3333)</a:t>
            </a:r>
          </a:p>
          <a:p>
            <a:pPr marL="0" indent="0">
              <a:buNone/>
            </a:pPr>
            <a:r>
              <a:rPr kumimoji="1" lang="en-US" altLang="zh-TW" sz="2000" dirty="0" smtClean="0">
                <a:latin typeface="Courier New"/>
                <a:cs typeface="Courier New"/>
              </a:rPr>
              <a:t>                             -&gt; item(3457)</a:t>
            </a:r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err="1" smtClean="0">
                <a:latin typeface="Courier New"/>
                <a:cs typeface="Courier New"/>
              </a:rPr>
              <a:t>facebook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 -&gt; item(3345) -&gt; category(35) -&gt; item(2137)</a:t>
            </a:r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err="1" smtClean="0">
                <a:latin typeface="Courier New"/>
                <a:cs typeface="Courier New"/>
              </a:rPr>
              <a:t>facebook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 -&gt; item(3712)</a:t>
            </a:r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err="1" smtClean="0">
                <a:latin typeface="Courier New"/>
                <a:cs typeface="Courier New"/>
              </a:rPr>
              <a:t>yahooADs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 -&gt; campaign(6) -&gt; item(3181) -&gt; </a:t>
            </a:r>
            <a:r>
              <a:rPr kumimoji="1" lang="en-US" altLang="zh-TW" sz="2000" dirty="0" err="1" smtClean="0">
                <a:latin typeface="Courier New"/>
                <a:cs typeface="Courier New"/>
              </a:rPr>
              <a:t>addCart</a:t>
            </a:r>
            <a:endParaRPr kumimoji="1" lang="en-US" altLang="zh-TW" sz="2000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kumimoji="1" lang="en-US" altLang="zh-TW" sz="2000" dirty="0">
                <a:latin typeface="Courier New"/>
                <a:cs typeface="Courier New"/>
              </a:rPr>
              <a:t> </a:t>
            </a:r>
            <a:r>
              <a:rPr kumimoji="1" lang="en-US" altLang="zh-TW" sz="2000" dirty="0" smtClean="0">
                <a:latin typeface="Courier New"/>
                <a:cs typeface="Courier New"/>
              </a:rPr>
              <a:t>item(3208) -&gt; item(1820)</a:t>
            </a:r>
            <a:endParaRPr kumimoji="1" lang="en-US" altLang="zh-TW" dirty="0" smtClean="0"/>
          </a:p>
          <a:p>
            <a:endParaRPr kumimoji="1" lang="en-US" altLang="zh-TW" dirty="0" smtClean="0"/>
          </a:p>
          <a:p>
            <a:r>
              <a:rPr kumimoji="1" lang="zh-TW" altLang="en-US" dirty="0" smtClean="0"/>
              <a:t>以及更多、更多的細節魔鬼，就靠自己探索嘍！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696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市鎮.thmx</Template>
  <TotalTime>8625</TotalTime>
  <Words>2176</Words>
  <Application>Microsoft Macintosh PowerPoint</Application>
  <PresentationFormat>如螢幕大小 (4:3)</PresentationFormat>
  <Paragraphs>326</Paragraphs>
  <Slides>31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市鎮</vt:lpstr>
      <vt:lpstr>資料科學與巨量資料分析 實際處理，以電子商務為例</vt:lpstr>
      <vt:lpstr>大綱</vt:lpstr>
      <vt:lpstr>Web log 範例</vt:lpstr>
      <vt:lpstr>Web Log Processing Preparation</vt:lpstr>
      <vt:lpstr>簡易統計</vt:lpstr>
      <vt:lpstr>Clickstream Data Construction （簡易版）</vt:lpstr>
      <vt:lpstr>Clickstream Data Construction （簡易版） （續）</vt:lpstr>
      <vt:lpstr>Clickstream Data Construction 這麼簡單！？</vt:lpstr>
      <vt:lpstr>真正的Clickstream Data</vt:lpstr>
      <vt:lpstr>注意：資料處理注意事項</vt:lpstr>
      <vt:lpstr>注意：資料處理注意事項（續）</vt:lpstr>
      <vt:lpstr>Google Analytics新版的Visit定義</vt:lpstr>
      <vt:lpstr>基於正確Clickstream Data，可以分析…</vt:lpstr>
      <vt:lpstr>好的路徑迴圈 -&gt; 減低跳離率</vt:lpstr>
      <vt:lpstr>冷路徑或冷功能 -&gt; 剔除、簡化、提升</vt:lpstr>
      <vt:lpstr>Recommender Systems （推薦系統）</vt:lpstr>
      <vt:lpstr>Transaction Data (交易資料範例)</vt:lpstr>
      <vt:lpstr>買了此商品的人也買了（Also bought）</vt:lpstr>
      <vt:lpstr>看了此商品的人也看了（Also viewed）</vt:lpstr>
      <vt:lpstr>常用推薦方法</vt:lpstr>
      <vt:lpstr>個人化學習</vt:lpstr>
      <vt:lpstr>個人化推薦</vt:lpstr>
      <vt:lpstr>資料驗證 – 10-fold cross-validation</vt:lpstr>
      <vt:lpstr>K-fold cross-validation（交叉驗證）</vt:lpstr>
      <vt:lpstr>References</vt:lpstr>
      <vt:lpstr>Big Data 架構與需具備能力</vt:lpstr>
      <vt:lpstr>Big data 架構</vt:lpstr>
      <vt:lpstr>Big Data 各架構需要能力</vt:lpstr>
      <vt:lpstr>Big Data 各架構需要能力（續）</vt:lpstr>
      <vt:lpstr>此外，還需要</vt:lpstr>
      <vt:lpstr>Q &amp; A</vt:lpstr>
    </vt:vector>
  </TitlesOfParts>
  <Company>uitox.com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資料科學與巨量資料分析 以電子商務為例</dc:title>
  <dc:creator>Yin Hao Tsui</dc:creator>
  <cp:lastModifiedBy>Yin Hao Tsui</cp:lastModifiedBy>
  <cp:revision>209</cp:revision>
  <cp:lastPrinted>2014-04-08T03:30:07Z</cp:lastPrinted>
  <dcterms:created xsi:type="dcterms:W3CDTF">2014-03-27T10:45:09Z</dcterms:created>
  <dcterms:modified xsi:type="dcterms:W3CDTF">2014-04-09T03:07:53Z</dcterms:modified>
</cp:coreProperties>
</file>