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0" r:id="rId3"/>
    <p:sldId id="269" r:id="rId4"/>
    <p:sldId id="268" r:id="rId5"/>
    <p:sldId id="692" r:id="rId6"/>
    <p:sldId id="985" r:id="rId7"/>
    <p:sldId id="984" r:id="rId8"/>
    <p:sldId id="986" r:id="rId9"/>
    <p:sldId id="987" r:id="rId10"/>
    <p:sldId id="991" r:id="rId11"/>
    <p:sldId id="992" r:id="rId12"/>
    <p:sldId id="993" r:id="rId13"/>
    <p:sldId id="990" r:id="rId14"/>
    <p:sldId id="1039" r:id="rId15"/>
    <p:sldId id="989" r:id="rId16"/>
    <p:sldId id="988" r:id="rId17"/>
    <p:sldId id="994" r:id="rId18"/>
    <p:sldId id="1005" r:id="rId19"/>
    <p:sldId id="1006" r:id="rId20"/>
    <p:sldId id="1007" r:id="rId21"/>
    <p:sldId id="995" r:id="rId22"/>
    <p:sldId id="997" r:id="rId23"/>
    <p:sldId id="998" r:id="rId24"/>
    <p:sldId id="999" r:id="rId25"/>
    <p:sldId id="1000" r:id="rId26"/>
    <p:sldId id="1001" r:id="rId27"/>
    <p:sldId id="1002" r:id="rId28"/>
    <p:sldId id="1003" r:id="rId29"/>
    <p:sldId id="1004" r:id="rId30"/>
    <p:sldId id="1013" r:id="rId31"/>
    <p:sldId id="1012" r:id="rId32"/>
    <p:sldId id="1014" r:id="rId33"/>
    <p:sldId id="1023" r:id="rId34"/>
    <p:sldId id="1024" r:id="rId35"/>
    <p:sldId id="1015" r:id="rId36"/>
    <p:sldId id="1016" r:id="rId37"/>
    <p:sldId id="1043" r:id="rId38"/>
    <p:sldId id="1044" r:id="rId39"/>
    <p:sldId id="1011" r:id="rId40"/>
    <p:sldId id="1009" r:id="rId41"/>
    <p:sldId id="1022" r:id="rId42"/>
    <p:sldId id="1017" r:id="rId43"/>
    <p:sldId id="1037" r:id="rId44"/>
    <p:sldId id="1019" r:id="rId45"/>
    <p:sldId id="1020" r:id="rId46"/>
    <p:sldId id="1025" r:id="rId47"/>
    <p:sldId id="1026" r:id="rId48"/>
    <p:sldId id="1029" r:id="rId49"/>
    <p:sldId id="1035" r:id="rId50"/>
    <p:sldId id="1030" r:id="rId51"/>
    <p:sldId id="1038" r:id="rId52"/>
    <p:sldId id="1040" r:id="rId53"/>
    <p:sldId id="1042" r:id="rId54"/>
    <p:sldId id="1041" r:id="rId55"/>
    <p:sldId id="1021" r:id="rId56"/>
    <p:sldId id="9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408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6" autoAdjust="0"/>
    <p:restoredTop sz="92114" autoAdjust="0"/>
  </p:normalViewPr>
  <p:slideViewPr>
    <p:cSldViewPr snapToGrid="0" snapToObjects="1">
      <p:cViewPr>
        <p:scale>
          <a:sx n="99" d="100"/>
          <a:sy n="99" d="100"/>
        </p:scale>
        <p:origin x="-117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2013/11/7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2013/11/7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inspired: Built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r>
              <a:rPr lang="en-US" dirty="0" smtClean="0"/>
              <a:t>There are hundreds of popular web sites and apps built with </a:t>
            </a:r>
            <a:r>
              <a:rPr lang="en-US" dirty="0" err="1" smtClean="0"/>
              <a:t>jQuery</a:t>
            </a:r>
            <a:r>
              <a:rPr lang="en-US" dirty="0" smtClean="0"/>
              <a:t> Mobile. Here's a small sampling of sites collected on </a:t>
            </a:r>
            <a:r>
              <a:rPr lang="en-US" dirty="0" err="1" smtClean="0"/>
              <a:t>jQM</a:t>
            </a:r>
            <a:r>
              <a:rPr lang="en-US" dirty="0" smtClean="0"/>
              <a:t> Gallery - be sure to check that site often to see what's new and notable.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8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2013/11/7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jquery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jqueryui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gbs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jquerymobile.com/original-graded-browser-matrix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jquerymobile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s://codiqa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s://codiqa.com/dem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s://codiqa.com/dem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jquerymobile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jquerymobile.com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://jquerymobile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://jsbin.com/ImorikO/1/edit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://m.stanford.edu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www.stanford.ed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hyperlink" Target="http://www.jqmgallery.com/2011/06/10/stanfor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://view.jquerymobile.com/1.3.2/dist/demos/intro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www.learnhtml5book.com/chapter5/jquerymobile/lists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www.learnhtml5book.com/chapter5/jquerymobile/lists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view.jquerymobile.com/1.3.2/dist/demos/intro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ew.jquerymobile.com/1.3.2/dist/demos/widgets/icon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jqmiconpack.andymatthews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jquerymobile.com/themeroller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jquerymobile.com/themerolle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://grandviewave.com/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jsbin.com/IwOMez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jsbin.com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hyperlink" Target="http://www.compileonline.com/try_jquerymobile_online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jsbin.com/IwOMez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mail.tku.edu.tw/myday/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m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m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www.amazon.com/Learn-HTML5-JavaScript-iOS-Standards-based/dp/1430240385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jquerymobile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661" y="1491019"/>
            <a:ext cx="8158678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</a:rPr>
              <a:t>jQuery</a:t>
            </a:r>
            <a:r>
              <a:rPr lang="en-US" sz="4000" b="1" dirty="0">
                <a:solidFill>
                  <a:srgbClr val="FF0000"/>
                </a:solidFill>
              </a:rPr>
              <a:t> Mobile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2013-11-07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29117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1021SMAP06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8687)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2013)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Thu 9,10 (16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:10-18:00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) V201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8397" y="648447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http://jquery.com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799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684"/>
            <a:ext cx="8229600" cy="78873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263"/>
            <a:ext cx="8229600" cy="5146842"/>
          </a:xfrm>
        </p:spPr>
        <p:txBody>
          <a:bodyPr>
            <a:normAutofit/>
          </a:bodyPr>
          <a:lstStyle/>
          <a:p>
            <a:r>
              <a:rPr lang="en-US" dirty="0" err="1"/>
              <a:t>jQuery</a:t>
            </a:r>
            <a:r>
              <a:rPr lang="en-US" dirty="0"/>
              <a:t> is a fast, small, and feature-rich </a:t>
            </a:r>
            <a:r>
              <a:rPr lang="en-US" dirty="0">
                <a:solidFill>
                  <a:srgbClr val="FF0000"/>
                </a:solidFill>
              </a:rPr>
              <a:t>JavaScript library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jQuery</a:t>
            </a:r>
            <a:r>
              <a:rPr lang="en-US" dirty="0" smtClean="0"/>
              <a:t> is the most </a:t>
            </a:r>
            <a:r>
              <a:rPr lang="en-US" dirty="0"/>
              <a:t>popular JavaScript library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versatility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extensibility</a:t>
            </a:r>
            <a:endParaRPr lang="en-US" dirty="0"/>
          </a:p>
          <a:p>
            <a:r>
              <a:rPr lang="en-US" dirty="0" smtClean="0"/>
              <a:t>It makes things like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HTML </a:t>
            </a:r>
            <a:r>
              <a:rPr lang="en-US" dirty="0">
                <a:solidFill>
                  <a:srgbClr val="FF0000"/>
                </a:solidFill>
              </a:rPr>
              <a:t>document traversal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manipulation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event handling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animation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Ajax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much simpler with an easy-to-use API </a:t>
            </a:r>
            <a:br>
              <a:rPr lang="en-US" dirty="0" smtClean="0"/>
            </a:br>
            <a:r>
              <a:rPr lang="en-US" dirty="0" smtClean="0"/>
              <a:t>that works </a:t>
            </a:r>
            <a:r>
              <a:rPr lang="en-US" dirty="0"/>
              <a:t>across a multitude of browsers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3282" y="6589016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1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38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UI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38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3645" y="6488668"/>
            <a:ext cx="213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http://jqueryui.com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697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Seriously cross-platform with </a:t>
            </a:r>
            <a:r>
              <a:rPr lang="en-US" dirty="0" smtClean="0"/>
              <a:t>HTML5</a:t>
            </a:r>
          </a:p>
          <a:p>
            <a:r>
              <a:rPr lang="en-US" dirty="0"/>
              <a:t>write less, do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95" y="4412247"/>
            <a:ext cx="1841500" cy="74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95" y="3302669"/>
            <a:ext cx="1708404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95" y="5537284"/>
            <a:ext cx="1866900" cy="495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5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5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7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2238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jquery-1.9.1.min.js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err="1" smtClean="0">
                <a:solidFill>
                  <a:schemeClr val="accent1"/>
                </a:solidFill>
              </a:rPr>
              <a:t>jquery.mobile.min.css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err="1" smtClean="0">
                <a:solidFill>
                  <a:schemeClr val="accent1"/>
                </a:solidFill>
              </a:rPr>
              <a:t>jquery.mobile.min.js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1822384"/>
            <a:ext cx="8585330" cy="4678203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&lt;!DOCTYPE html&gt;</a:t>
            </a:r>
          </a:p>
          <a:p>
            <a:r>
              <a:rPr lang="en-US" sz="1400" dirty="0"/>
              <a:t>&lt;html&gt;</a:t>
            </a:r>
          </a:p>
          <a:p>
            <a:r>
              <a:rPr lang="en-US" sz="1400" dirty="0"/>
              <a:t>    &lt;head&gt;</a:t>
            </a:r>
          </a:p>
          <a:p>
            <a:r>
              <a:rPr lang="en-US" sz="1400" dirty="0"/>
              <a:t>       &lt;title</a:t>
            </a:r>
            <a:r>
              <a:rPr lang="en-US" sz="1400" dirty="0" smtClean="0"/>
              <a:t>&gt;Mobile App Title&lt;</a:t>
            </a:r>
            <a:r>
              <a:rPr lang="en-US" sz="1400" dirty="0"/>
              <a:t>/title&gt;</a:t>
            </a:r>
          </a:p>
          <a:p>
            <a:r>
              <a:rPr lang="en-US" sz="1400" dirty="0"/>
              <a:t>       &lt;meta charset=utf-8 /&gt;</a:t>
            </a:r>
          </a:p>
          <a:p>
            <a:r>
              <a:rPr lang="en-US" sz="1400" dirty="0"/>
              <a:t>       &lt;meta name="viewport" content="width=device-width, initial-scale=1" /&gt;</a:t>
            </a:r>
          </a:p>
          <a:p>
            <a:r>
              <a:rPr lang="en-US" sz="2400" dirty="0"/>
              <a:t>       &lt;script </a:t>
            </a:r>
            <a:r>
              <a:rPr lang="en-US" sz="2400" dirty="0" err="1"/>
              <a:t>src</a:t>
            </a:r>
            <a:r>
              <a:rPr lang="en-US" sz="2400" dirty="0"/>
              <a:t>="http://</a:t>
            </a:r>
            <a:r>
              <a:rPr lang="en-US" sz="2400" dirty="0" err="1"/>
              <a:t>code.jquery.com</a:t>
            </a:r>
            <a:r>
              <a:rPr lang="en-US" sz="2400" dirty="0"/>
              <a:t>/</a:t>
            </a:r>
            <a:r>
              <a:rPr lang="en-US" sz="2400" b="1" dirty="0">
                <a:solidFill>
                  <a:srgbClr val="FF0000"/>
                </a:solidFill>
              </a:rPr>
              <a:t>jquery-1.9.1.min.js</a:t>
            </a:r>
            <a:r>
              <a:rPr lang="en-US" sz="2400" dirty="0"/>
              <a:t>"&gt;&lt;/script&gt;</a:t>
            </a:r>
          </a:p>
          <a:p>
            <a:r>
              <a:rPr lang="en-US" sz="2400" dirty="0"/>
              <a:t>       &lt;link type="text/</a:t>
            </a:r>
            <a:r>
              <a:rPr lang="en-US" sz="2400" dirty="0" err="1"/>
              <a:t>css</a:t>
            </a:r>
            <a:r>
              <a:rPr lang="en-US" sz="2400" dirty="0"/>
              <a:t>" </a:t>
            </a:r>
            <a:r>
              <a:rPr lang="en-US" sz="2400" dirty="0" err="1"/>
              <a:t>href</a:t>
            </a:r>
            <a:r>
              <a:rPr lang="en-US" sz="2400" dirty="0"/>
              <a:t>="http://</a:t>
            </a:r>
            <a:r>
              <a:rPr lang="en-US" sz="2400" dirty="0" err="1"/>
              <a:t>code.jquery.com</a:t>
            </a:r>
            <a:r>
              <a:rPr lang="en-US" sz="2400" dirty="0"/>
              <a:t>/mobile/latest/</a:t>
            </a:r>
            <a:r>
              <a:rPr lang="en-US" sz="2400" b="1" dirty="0" err="1">
                <a:solidFill>
                  <a:srgbClr val="FF0000"/>
                </a:solidFill>
              </a:rPr>
              <a:t>jquery.mobile.min.css</a:t>
            </a:r>
            <a:r>
              <a:rPr lang="en-US" sz="2400" dirty="0"/>
              <a:t>" </a:t>
            </a:r>
            <a:r>
              <a:rPr lang="en-US" sz="2400" dirty="0" err="1"/>
              <a:t>rel</a:t>
            </a:r>
            <a:r>
              <a:rPr lang="en-US" sz="2400" dirty="0"/>
              <a:t>="</a:t>
            </a:r>
            <a:r>
              <a:rPr lang="en-US" sz="2400" dirty="0" err="1"/>
              <a:t>stylesheet</a:t>
            </a:r>
            <a:r>
              <a:rPr lang="en-US" sz="2400" dirty="0"/>
              <a:t>" /&gt;</a:t>
            </a:r>
          </a:p>
          <a:p>
            <a:r>
              <a:rPr lang="en-US" sz="2400" dirty="0"/>
              <a:t>       &lt;script type="text/</a:t>
            </a:r>
            <a:r>
              <a:rPr lang="en-US" sz="2400" dirty="0" err="1"/>
              <a:t>javascript</a:t>
            </a:r>
            <a:r>
              <a:rPr lang="en-US" sz="2400" dirty="0"/>
              <a:t>" </a:t>
            </a:r>
            <a:r>
              <a:rPr lang="en-US" sz="2400" dirty="0" err="1"/>
              <a:t>src</a:t>
            </a:r>
            <a:r>
              <a:rPr lang="en-US" sz="2400" dirty="0"/>
              <a:t>="http://</a:t>
            </a:r>
            <a:r>
              <a:rPr lang="en-US" sz="2400" dirty="0" err="1"/>
              <a:t>code.jquery.com</a:t>
            </a:r>
            <a:r>
              <a:rPr lang="en-US" sz="2400" dirty="0"/>
              <a:t>/mobile/latest/</a:t>
            </a:r>
            <a:r>
              <a:rPr lang="en-US" sz="2400" b="1" dirty="0" err="1">
                <a:solidFill>
                  <a:srgbClr val="FF0000"/>
                </a:solidFill>
              </a:rPr>
              <a:t>jquery.mobile.min.js</a:t>
            </a:r>
            <a:r>
              <a:rPr lang="en-US" sz="2400" dirty="0"/>
              <a:t>"&gt;&lt;/script&gt;</a:t>
            </a:r>
          </a:p>
          <a:p>
            <a:r>
              <a:rPr lang="en-US" sz="1400" dirty="0"/>
              <a:t>    &lt;/head</a:t>
            </a:r>
            <a:r>
              <a:rPr lang="en-US" sz="1400" dirty="0" smtClean="0"/>
              <a:t>&gt;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&lt;</a:t>
            </a:r>
            <a:r>
              <a:rPr lang="en-US" sz="1400" dirty="0"/>
              <a:t>body</a:t>
            </a:r>
            <a:r>
              <a:rPr lang="en-US" sz="1400" dirty="0" smtClean="0"/>
              <a:t>&gt;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&lt;/body&gt;</a:t>
            </a:r>
          </a:p>
          <a:p>
            <a:r>
              <a:rPr lang="en-US" sz="1400" dirty="0" smtClean="0"/>
              <a:t>&lt;/html&gt;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457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05" y="274638"/>
            <a:ext cx="8635999" cy="7413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4F81BD"/>
                </a:solidFill>
              </a:rPr>
              <a:t>jQuery</a:t>
            </a:r>
            <a:r>
              <a:rPr lang="en-US" sz="3200" b="1" dirty="0" smtClean="0">
                <a:solidFill>
                  <a:srgbClr val="4F81BD"/>
                </a:solidFill>
              </a:rPr>
              <a:t> Mobile: Mobile </a:t>
            </a:r>
            <a:r>
              <a:rPr lang="en-US" sz="3200" b="1" dirty="0">
                <a:solidFill>
                  <a:srgbClr val="4F81BD"/>
                </a:solidFill>
              </a:rPr>
              <a:t>Graded Browser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05" y="1256633"/>
            <a:ext cx="8635999" cy="518694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jQuery</a:t>
            </a:r>
            <a:r>
              <a:rPr lang="en-US" dirty="0"/>
              <a:t> Mobile has broad support for the vast majority of all modern desktop, smartphone, tablet, and e-reader platforms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A-grade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Full enhanced experience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Ajax-based </a:t>
            </a:r>
            <a:r>
              <a:rPr lang="en-US" dirty="0"/>
              <a:t>animated page transitions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Apple </a:t>
            </a:r>
            <a:r>
              <a:rPr lang="en-US" dirty="0" err="1"/>
              <a:t>iOS</a:t>
            </a:r>
            <a:r>
              <a:rPr lang="en-US" dirty="0"/>
              <a:t> 3.2*-</a:t>
            </a:r>
            <a:r>
              <a:rPr lang="en-US" dirty="0" smtClean="0"/>
              <a:t>6.1</a:t>
            </a:r>
          </a:p>
          <a:p>
            <a:pPr lvl="2"/>
            <a:r>
              <a:rPr lang="en-US" dirty="0" smtClean="0"/>
              <a:t> Tested </a:t>
            </a:r>
            <a:r>
              <a:rPr lang="en-US" dirty="0"/>
              <a:t>on the original </a:t>
            </a:r>
            <a:r>
              <a:rPr lang="en-US" dirty="0" err="1"/>
              <a:t>iPad</a:t>
            </a:r>
            <a:r>
              <a:rPr lang="en-US" dirty="0"/>
              <a:t> (4.3 / 5.0), </a:t>
            </a:r>
            <a:r>
              <a:rPr lang="en-US" dirty="0" err="1"/>
              <a:t>iPad</a:t>
            </a:r>
            <a:r>
              <a:rPr lang="en-US" dirty="0"/>
              <a:t> 2 (4.3 / 5.1 / 6.1), </a:t>
            </a:r>
            <a:r>
              <a:rPr lang="en-US" dirty="0" err="1"/>
              <a:t>iPad</a:t>
            </a:r>
            <a:r>
              <a:rPr lang="en-US" dirty="0"/>
              <a:t> 3 (5.1 / 6.0), </a:t>
            </a:r>
            <a:r>
              <a:rPr lang="en-US" dirty="0" err="1"/>
              <a:t>iPad</a:t>
            </a:r>
            <a:r>
              <a:rPr lang="en-US" dirty="0"/>
              <a:t> Mini (6.1), 3GS (4.3), 4 (4.3 / 5.1), and 4S (5.1 / 6.0), and 5 (6.0)</a:t>
            </a:r>
          </a:p>
          <a:p>
            <a:pPr lvl="1"/>
            <a:r>
              <a:rPr lang="en-US" dirty="0"/>
              <a:t>Android 2.1-</a:t>
            </a:r>
            <a:r>
              <a:rPr lang="en-US" dirty="0" smtClean="0"/>
              <a:t>2.3, 3.2, 4.0, </a:t>
            </a:r>
            <a:r>
              <a:rPr lang="en-US" dirty="0"/>
              <a:t>4.1-4.2 (Jelly Bean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Tested </a:t>
            </a:r>
            <a:r>
              <a:rPr lang="en-US" dirty="0"/>
              <a:t>on the HTC Incredible (2.2), original Droid (2.2), HTC Aria (2.1), Google Nexus S (2.3). </a:t>
            </a:r>
            <a:endParaRPr lang="en-US" dirty="0" smtClean="0"/>
          </a:p>
          <a:p>
            <a:pPr lvl="2"/>
            <a:r>
              <a:rPr lang="en-US" dirty="0" smtClean="0"/>
              <a:t>Tested </a:t>
            </a:r>
            <a:r>
              <a:rPr lang="en-US" dirty="0"/>
              <a:t>on a Galaxy Nexus and Galaxy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1986" y="6581001"/>
            <a:ext cx="2582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://jquerymobile.com/gbs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3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8473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1"/>
                </a:solidFill>
              </a:rPr>
              <a:t>jQuery</a:t>
            </a:r>
            <a:r>
              <a:rPr lang="en-US" sz="3200" b="1" dirty="0" smtClean="0">
                <a:solidFill>
                  <a:schemeClr val="accent1"/>
                </a:solidFill>
              </a:rPr>
              <a:t> Mobile: Original </a:t>
            </a:r>
            <a:r>
              <a:rPr lang="en-US" sz="3200" b="1" dirty="0">
                <a:solidFill>
                  <a:schemeClr val="accent1"/>
                </a:solidFill>
              </a:rPr>
              <a:t>Graded Browser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6" y="718473"/>
            <a:ext cx="5743766" cy="58877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://jquerymobile.com/original-graded-browser-matrix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9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72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c</a:t>
            </a:r>
            <a:r>
              <a:rPr lang="en-US" b="1" dirty="0" err="1" smtClean="0">
                <a:solidFill>
                  <a:srgbClr val="4F81BD"/>
                </a:solidFill>
              </a:rPr>
              <a:t>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>
                <a:solidFill>
                  <a:srgbClr val="4F81BD"/>
                </a:solidFill>
              </a:rPr>
              <a:t>drag-and-drop builder for mobile 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72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2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72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139" y="642159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https://codiqa.com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822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 smtClean="0">
                <a:solidFill>
                  <a:srgbClr val="4F81BD"/>
                </a:solidFill>
              </a:rPr>
              <a:t>drag-and-drop builder for mobile apps</a:t>
            </a:r>
            <a:endParaRPr lang="en-US" sz="31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4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demo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https://codiqa.com/</a:t>
            </a:r>
            <a:r>
              <a:rPr lang="en-US" dirty="0" smtClean="0">
                <a:hlinkClick r:id="rId3"/>
              </a:rPr>
              <a:t>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303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1    2013/09/19    Mid-Autumn Festival (Day off)</a:t>
            </a:r>
          </a:p>
          <a:p>
            <a:r>
              <a:rPr lang="en-US" sz="2400" dirty="0" smtClean="0"/>
              <a:t>2    2013/09/26    Course Orientation and Introduction to </a:t>
            </a:r>
            <a:br>
              <a:rPr lang="en-US" sz="2400" dirty="0" smtClean="0"/>
            </a:br>
            <a:r>
              <a:rPr lang="en-US" sz="2400" dirty="0" smtClean="0"/>
              <a:t>                                Social Media and Mobile Apps Programming</a:t>
            </a:r>
          </a:p>
          <a:p>
            <a:r>
              <a:rPr lang="en-US" sz="2400" dirty="0" smtClean="0"/>
              <a:t>3    2013/10/03    Introduction to Android / </a:t>
            </a:r>
            <a:r>
              <a:rPr lang="en-US" sz="2400" dirty="0" err="1" smtClean="0"/>
              <a:t>iOS</a:t>
            </a:r>
            <a:r>
              <a:rPr lang="en-US" sz="2400" dirty="0" smtClean="0"/>
              <a:t> Apps </a:t>
            </a:r>
            <a:br>
              <a:rPr lang="en-US" sz="2400" dirty="0" smtClean="0"/>
            </a:br>
            <a:r>
              <a:rPr lang="en-US" sz="2400" dirty="0" smtClean="0"/>
              <a:t>                                Programming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4    2013/10/10    Double Tenth Day (Day off)</a:t>
            </a:r>
          </a:p>
          <a:p>
            <a:r>
              <a:rPr lang="en-US" sz="2400" dirty="0" smtClean="0"/>
              <a:t>5    2013/10/17    Developing Android Native Apps with Java </a:t>
            </a:r>
            <a:br>
              <a:rPr lang="en-US" sz="2400" dirty="0" smtClean="0"/>
            </a:br>
            <a:r>
              <a:rPr lang="en-US" sz="2400" dirty="0" smtClean="0"/>
              <a:t>                                (Eclipse) (MIT App Inventor)</a:t>
            </a:r>
          </a:p>
          <a:p>
            <a:r>
              <a:rPr lang="en-US" sz="2400" dirty="0" smtClean="0"/>
              <a:t>6    2013/10/24    Developing iPhone / </a:t>
            </a:r>
            <a:r>
              <a:rPr lang="en-US" sz="2400" dirty="0" err="1" smtClean="0"/>
              <a:t>iPad</a:t>
            </a:r>
            <a:r>
              <a:rPr lang="en-US" sz="2400" dirty="0" smtClean="0"/>
              <a:t> Native Apps </a:t>
            </a:r>
            <a:br>
              <a:rPr lang="en-US" sz="2400" dirty="0" smtClean="0"/>
            </a:br>
            <a:r>
              <a:rPr lang="en-US" sz="2400" dirty="0" smtClean="0"/>
              <a:t>                                with Objective-C (</a:t>
            </a:r>
            <a:r>
              <a:rPr lang="en-US" sz="2400" dirty="0" err="1" smtClean="0"/>
              <a:t>Xcode</a:t>
            </a:r>
            <a:r>
              <a:rPr lang="en-US" sz="24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3"/>
            <a:ext cx="8229600" cy="74420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Components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38" y="987959"/>
            <a:ext cx="3263900" cy="542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37" y="1026844"/>
            <a:ext cx="3390900" cy="4508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https://codiqa.com/</a:t>
            </a:r>
            <a:r>
              <a:rPr lang="en-US" dirty="0" smtClean="0">
                <a:hlinkClick r:id="rId4"/>
              </a:rPr>
              <a:t>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167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1279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0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0395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8568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3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6231" y="6488668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http://jsbin.com/ImorikO/1/</a:t>
            </a:r>
            <a:r>
              <a:rPr lang="en-US" dirty="0" smtClean="0">
                <a:hlinkClick r:id="rId3"/>
              </a:rPr>
              <a:t>edit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792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158" y="343282"/>
            <a:ext cx="8649368" cy="6093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&lt;link </a:t>
            </a:r>
            <a:r>
              <a:rPr lang="en-US" sz="1400" dirty="0" err="1">
                <a:solidFill>
                  <a:srgbClr val="FF0000"/>
                </a:solidFill>
              </a:rPr>
              <a:t>href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/mobile/latest/</a:t>
            </a:r>
            <a:r>
              <a:rPr lang="en-US" sz="1400" dirty="0" err="1">
                <a:solidFill>
                  <a:srgbClr val="FF0000"/>
                </a:solidFill>
              </a:rPr>
              <a:t>jquery.mobile.css</a:t>
            </a:r>
            <a:r>
              <a:rPr lang="en-US" sz="1400" dirty="0">
                <a:solidFill>
                  <a:srgbClr val="FF0000"/>
                </a:solidFill>
              </a:rPr>
              <a:t>" </a:t>
            </a:r>
            <a:r>
              <a:rPr lang="en-US" sz="1400" dirty="0" err="1">
                <a:solidFill>
                  <a:srgbClr val="FF0000"/>
                </a:solidFill>
              </a:rPr>
              <a:t>rel</a:t>
            </a:r>
            <a:r>
              <a:rPr lang="en-US" sz="1400" dirty="0">
                <a:solidFill>
                  <a:srgbClr val="FF0000"/>
                </a:solidFill>
              </a:rPr>
              <a:t>="</a:t>
            </a:r>
            <a:r>
              <a:rPr lang="en-US" sz="1400" dirty="0" err="1">
                <a:solidFill>
                  <a:srgbClr val="FF0000"/>
                </a:solidFill>
              </a:rPr>
              <a:t>stylesheet</a:t>
            </a:r>
            <a:r>
              <a:rPr lang="en-US" sz="1400" dirty="0">
                <a:solidFill>
                  <a:srgbClr val="FF0000"/>
                </a:solidFill>
              </a:rPr>
              <a:t>" type="text/</a:t>
            </a:r>
            <a:r>
              <a:rPr lang="en-US" sz="1400" dirty="0" err="1">
                <a:solidFill>
                  <a:srgbClr val="FF0000"/>
                </a:solidFill>
              </a:rPr>
              <a:t>css</a:t>
            </a:r>
            <a:r>
              <a:rPr lang="en-US" sz="1400" dirty="0">
                <a:solidFill>
                  <a:srgbClr val="FF0000"/>
                </a:solidFill>
              </a:rPr>
              <a:t>" /&gt;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&lt;script </a:t>
            </a:r>
            <a:r>
              <a:rPr lang="en-US" sz="1400" dirty="0" err="1">
                <a:solidFill>
                  <a:srgbClr val="FF0000"/>
                </a:solidFill>
              </a:rPr>
              <a:t>src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/jquery-1.9.1.min.js"&gt;&lt;/script&gt;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&lt;script </a:t>
            </a:r>
            <a:r>
              <a:rPr lang="en-US" sz="1400" dirty="0" err="1">
                <a:solidFill>
                  <a:srgbClr val="FF0000"/>
                </a:solidFill>
              </a:rPr>
              <a:t>src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/mobile/latest/</a:t>
            </a:r>
            <a:r>
              <a:rPr lang="en-US" sz="1400" dirty="0" err="1">
                <a:solidFill>
                  <a:srgbClr val="FF0000"/>
                </a:solidFill>
              </a:rPr>
              <a:t>jquery.mobile.js</a:t>
            </a:r>
            <a:r>
              <a:rPr lang="en-US" sz="1400" dirty="0">
                <a:solidFill>
                  <a:srgbClr val="FF0000"/>
                </a:solidFill>
              </a:rPr>
              <a:t>"&gt;&lt;/script&gt;</a:t>
            </a:r>
          </a:p>
          <a:p>
            <a:r>
              <a:rPr lang="en-US" sz="1200" dirty="0"/>
              <a:t>&lt;meta charset=utf-8 /&gt;</a:t>
            </a:r>
          </a:p>
          <a:p>
            <a:r>
              <a:rPr lang="en-US" sz="1200" dirty="0"/>
              <a:t>&lt;title&gt;JS Bin&lt;/title&gt;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&lt;div data-role="page" id="page1"&gt;</a:t>
            </a:r>
          </a:p>
          <a:p>
            <a:r>
              <a:rPr lang="en-US" sz="1200" dirty="0"/>
              <a:t>      &lt;div data-theme="b" data-role="header"&gt;</a:t>
            </a:r>
          </a:p>
          <a:p>
            <a:r>
              <a:rPr lang="en-US" sz="1200" dirty="0"/>
              <a:t>          &lt;h3&gt;</a:t>
            </a:r>
          </a:p>
          <a:p>
            <a:r>
              <a:rPr lang="en-US" sz="1200" dirty="0"/>
              <a:t>              </a:t>
            </a:r>
            <a:r>
              <a:rPr lang="en-US" sz="1200" dirty="0" err="1"/>
              <a:t>Tamkang</a:t>
            </a:r>
            <a:r>
              <a:rPr lang="en-US" sz="1200" dirty="0"/>
              <a:t> U.</a:t>
            </a:r>
          </a:p>
          <a:p>
            <a:r>
              <a:rPr lang="en-US" sz="1200" dirty="0"/>
              <a:t>          &lt;/h3&gt;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    &lt;div data-role="content"&gt;</a:t>
            </a:r>
          </a:p>
          <a:p>
            <a:r>
              <a:rPr lang="en-US" sz="1200" dirty="0"/>
              <a:t>          &lt;</a:t>
            </a:r>
            <a:r>
              <a:rPr lang="en-US" sz="1200" dirty="0" err="1"/>
              <a:t>img</a:t>
            </a:r>
            <a:r>
              <a:rPr lang="en-US" sz="1200" dirty="0"/>
              <a:t> </a:t>
            </a:r>
            <a:r>
              <a:rPr lang="en-US" sz="1200" dirty="0" err="1"/>
              <a:t>src</a:t>
            </a:r>
            <a:r>
              <a:rPr lang="en-US" sz="1200" dirty="0"/>
              <a:t>="https://</a:t>
            </a:r>
            <a:r>
              <a:rPr lang="en-US" sz="1200" dirty="0" err="1"/>
              <a:t>maps.googleapis.com</a:t>
            </a:r>
            <a:r>
              <a:rPr lang="en-US" sz="1200" dirty="0"/>
              <a:t>/maps/</a:t>
            </a:r>
            <a:r>
              <a:rPr lang="en-US" sz="1200" dirty="0" err="1"/>
              <a:t>api</a:t>
            </a:r>
            <a:r>
              <a:rPr lang="en-US" sz="1200" dirty="0"/>
              <a:t>/</a:t>
            </a:r>
            <a:r>
              <a:rPr lang="en-US" sz="1200" dirty="0" err="1"/>
              <a:t>staticmap?center</a:t>
            </a:r>
            <a:r>
              <a:rPr lang="en-US" sz="1200" dirty="0"/>
              <a:t>=No.151, </a:t>
            </a:r>
            <a:r>
              <a:rPr lang="en-US" sz="1200" dirty="0" err="1"/>
              <a:t>Yingzhang</a:t>
            </a:r>
            <a:r>
              <a:rPr lang="en-US" sz="1200" dirty="0"/>
              <a:t> Rd.,</a:t>
            </a:r>
            <a:r>
              <a:rPr lang="en-US" sz="1200" dirty="0" err="1"/>
              <a:t>Tamsui</a:t>
            </a:r>
            <a:r>
              <a:rPr lang="en-US" sz="1200" dirty="0"/>
              <a:t>, New Taipei, </a:t>
            </a:r>
            <a:r>
              <a:rPr lang="en-US" sz="1200" dirty="0" err="1"/>
              <a:t>Taiwan&amp;amp;zoom</a:t>
            </a:r>
            <a:r>
              <a:rPr lang="en-US" sz="1200" dirty="0"/>
              <a:t>=14&amp;amp;size=288x200&amp;amp;markers=</a:t>
            </a:r>
            <a:r>
              <a:rPr lang="en-US" sz="1200" dirty="0" err="1"/>
              <a:t>Taipei&amp;amp;sensor</a:t>
            </a:r>
            <a:r>
              <a:rPr lang="en-US" sz="1200" dirty="0"/>
              <a:t>=false"</a:t>
            </a:r>
          </a:p>
          <a:p>
            <a:r>
              <a:rPr lang="en-US" sz="1200" dirty="0"/>
              <a:t>          width="288" height="200"&gt;</a:t>
            </a:r>
          </a:p>
          <a:p>
            <a:r>
              <a:rPr lang="en-US" sz="1200" dirty="0"/>
              <a:t>          &lt;a data-role="button" </a:t>
            </a:r>
            <a:r>
              <a:rPr lang="en-US" sz="1200" dirty="0" err="1"/>
              <a:t>href</a:t>
            </a:r>
            <a:r>
              <a:rPr lang="en-US" sz="1200" dirty="0"/>
              <a:t>="#page1"&gt;</a:t>
            </a:r>
          </a:p>
          <a:p>
            <a:r>
              <a:rPr lang="en-US" sz="1200" dirty="0"/>
              <a:t>              Button</a:t>
            </a:r>
          </a:p>
          <a:p>
            <a:r>
              <a:rPr lang="en-US" sz="1200" dirty="0"/>
              <a:t>          &lt;/a&gt;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    &lt;div data-theme="b" data-role="footer" data-position="fixed"&gt;</a:t>
            </a:r>
          </a:p>
          <a:p>
            <a:r>
              <a:rPr lang="en-US" sz="1200" dirty="0"/>
              <a:t>          &lt;h3&gt;</a:t>
            </a:r>
          </a:p>
          <a:p>
            <a:r>
              <a:rPr lang="en-US" sz="1200" dirty="0"/>
              <a:t>              Footer</a:t>
            </a:r>
          </a:p>
          <a:p>
            <a:r>
              <a:rPr lang="en-US" sz="1200" dirty="0"/>
              <a:t>          &lt;/h3&gt;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4066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2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Get inspired: Built with </a:t>
            </a:r>
            <a:r>
              <a:rPr lang="en-US" b="1" dirty="0" err="1">
                <a:solidFill>
                  <a:schemeClr val="accent1"/>
                </a:solidFill>
              </a:rPr>
              <a:t>jQuery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1" y="1367299"/>
            <a:ext cx="8686800" cy="494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4709" y="6501491"/>
            <a:ext cx="2354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http://m.stanford.edu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261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023" y="6508992"/>
            <a:ext cx="2665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http://www.stanford.edu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55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04" y="274638"/>
            <a:ext cx="876500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website for Stanford University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http://</a:t>
            </a:r>
            <a:r>
              <a:rPr lang="en-US" b="1" dirty="0" err="1" smtClean="0">
                <a:solidFill>
                  <a:schemeClr val="accent1"/>
                </a:solidFill>
              </a:rPr>
              <a:t>m.stanford.edu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4" y="1600200"/>
            <a:ext cx="2888681" cy="433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60" y="1600200"/>
            <a:ext cx="2887614" cy="4331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069" y="1600199"/>
            <a:ext cx="2887613" cy="43314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6118" y="6466443"/>
            <a:ext cx="5492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http://www.jqmgallery.com/2011/06/10/stanford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408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/>
              <a:t>7    2013/10/31    Mobile Apps using HTML5/CSS3/JavaScript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8    2013/11/07    </a:t>
            </a:r>
            <a:r>
              <a:rPr lang="en-US" sz="2400" dirty="0" err="1" smtClean="0">
                <a:solidFill>
                  <a:srgbClr val="FF0000"/>
                </a:solidFill>
              </a:rPr>
              <a:t>jQuery</a:t>
            </a:r>
            <a:r>
              <a:rPr lang="en-US" sz="2400" dirty="0" smtClean="0">
                <a:solidFill>
                  <a:srgbClr val="FF0000"/>
                </a:solidFill>
              </a:rPr>
              <a:t> Mobile</a:t>
            </a:r>
          </a:p>
          <a:p>
            <a:r>
              <a:rPr lang="en-US" sz="2400" dirty="0" smtClean="0"/>
              <a:t>9    2013/11/14    Create Hybrid Apps with 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800000"/>
                </a:solidFill>
              </a:rPr>
              <a:t>10    2013/11/21    Midterm Exam Week (Midterm Project </a:t>
            </a:r>
            <a:br>
              <a:rPr lang="en-US" sz="2400" dirty="0" smtClean="0">
                <a:solidFill>
                  <a:srgbClr val="800000"/>
                </a:solidFill>
              </a:rPr>
            </a:br>
            <a:r>
              <a:rPr lang="en-US" sz="2400" dirty="0" smtClean="0">
                <a:solidFill>
                  <a:srgbClr val="800000"/>
                </a:solidFill>
              </a:rPr>
              <a:t>                                  Report)</a:t>
            </a:r>
          </a:p>
          <a:p>
            <a:r>
              <a:rPr lang="en-US" sz="2400" dirty="0" smtClean="0"/>
              <a:t>11    2013/11/28    </a:t>
            </a:r>
            <a:r>
              <a:rPr lang="en-US" sz="2400" dirty="0" err="1" smtClean="0"/>
              <a:t>jQuery</a:t>
            </a:r>
            <a:r>
              <a:rPr lang="en-US" sz="2400" dirty="0" smtClean="0"/>
              <a:t> 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r>
              <a:rPr lang="en-US" sz="2400" dirty="0" smtClean="0"/>
              <a:t>12    2013/12/05    Invited Talk: </a:t>
            </a:r>
            <a:br>
              <a:rPr lang="en-US" sz="2400" dirty="0" smtClean="0"/>
            </a:br>
            <a:r>
              <a:rPr lang="en-US" sz="2400" dirty="0" smtClean="0"/>
              <a:t>                                  Social</a:t>
            </a:r>
            <a:r>
              <a:rPr lang="en-US" sz="2400" dirty="0"/>
              <a:t>, Mobile and Business Model in </a:t>
            </a:r>
            <a:r>
              <a:rPr lang="en-US" sz="2400" dirty="0" smtClean="0"/>
              <a:t>PIXNET</a:t>
            </a:r>
            <a:br>
              <a:rPr lang="en-US" sz="2400" dirty="0" smtClean="0"/>
            </a:br>
            <a:r>
              <a:rPr lang="en-US" sz="2400" dirty="0" smtClean="0"/>
              <a:t>                                  [</a:t>
            </a:r>
            <a:r>
              <a:rPr lang="en-US" sz="2400" dirty="0"/>
              <a:t>Invited Speaker: Dr. Rick Cheng-Yu Lu]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29"/>
            <a:ext cx="8229600" cy="87678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data-role="</a:t>
            </a:r>
            <a:r>
              <a:rPr lang="en-US" b="1" dirty="0" smtClean="0">
                <a:solidFill>
                  <a:schemeClr val="accent1"/>
                </a:solidFill>
              </a:rPr>
              <a:t>page”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86" y="1417638"/>
            <a:ext cx="3708400" cy="5181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51194" y="2601246"/>
            <a:ext cx="4986968" cy="304698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data-role="page" </a:t>
            </a:r>
            <a:r>
              <a:rPr lang="en-US" sz="1200" dirty="0">
                <a:latin typeface="Courier"/>
                <a:cs typeface="Courier"/>
              </a:rPr>
              <a:t>id="first" data-theme="b"&gt;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data-role="header"</a:t>
            </a:r>
            <a:r>
              <a:rPr lang="en-US" sz="1200" dirty="0">
                <a:latin typeface="Courier"/>
                <a:cs typeface="Courier"/>
              </a:rPr>
              <a:t>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&lt;h1&gt;Page Header&lt;/h1&gt;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/header --&gt;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data-role="content"</a:t>
            </a:r>
            <a:r>
              <a:rPr lang="en-US" sz="1200" dirty="0">
                <a:latin typeface="Courier"/>
                <a:cs typeface="Courier"/>
              </a:rPr>
              <a:t>&gt;</a:t>
            </a:r>
          </a:p>
          <a:p>
            <a:r>
              <a:rPr lang="en-US" sz="1200" dirty="0" smtClean="0">
                <a:latin typeface="Courier"/>
                <a:cs typeface="Courier"/>
              </a:rPr>
              <a:t>                </a:t>
            </a:r>
            <a:r>
              <a:rPr lang="en-US" sz="1200" dirty="0">
                <a:latin typeface="Courier"/>
                <a:cs typeface="Courier"/>
              </a:rPr>
              <a:t>&lt;p&gt;Page content goes here.&lt;/p&gt;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&lt;a </a:t>
            </a:r>
            <a:r>
              <a:rPr lang="en-US" sz="1200" dirty="0" err="1">
                <a:latin typeface="Courier"/>
                <a:cs typeface="Courier"/>
              </a:rPr>
              <a:t>href</a:t>
            </a:r>
            <a:r>
              <a:rPr lang="en-US" sz="1200" dirty="0">
                <a:latin typeface="Courier"/>
                <a:cs typeface="Courier"/>
              </a:rPr>
              <a:t>="#second"&gt;Go to second page&lt;/a&gt;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/content --&gt;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data-role="footer" </a:t>
            </a:r>
            <a:r>
              <a:rPr lang="en-US" sz="1200" dirty="0" smtClean="0">
                <a:latin typeface="Courier"/>
                <a:cs typeface="Courier"/>
              </a:rPr>
              <a:t>data</a:t>
            </a:r>
            <a:r>
              <a:rPr lang="en-US" sz="1200" dirty="0">
                <a:latin typeface="Courier"/>
                <a:cs typeface="Courier"/>
              </a:rPr>
              <a:t>-position="fixed"&gt;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&lt;h4&gt;Page Footer&lt;/h4&gt;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/footer --&gt;</a:t>
            </a:r>
          </a:p>
          <a:p>
            <a:r>
              <a:rPr lang="en-US" sz="1200" dirty="0">
                <a:latin typeface="Courier"/>
                <a:cs typeface="Courier"/>
              </a:rPr>
              <a:t>        &lt;/div&gt;&lt;!-- /page --&gt;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4160" y="1527128"/>
            <a:ext cx="3509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data-role="header"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135" y="2081126"/>
            <a:ext cx="3786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 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data-role="content"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194" y="909109"/>
            <a:ext cx="4617370" cy="646331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data-role="page" </a:t>
            </a:r>
            <a:r>
              <a:rPr lang="en-US" dirty="0">
                <a:latin typeface="Courier"/>
                <a:cs typeface="Courier"/>
              </a:rPr>
              <a:t>id="first" </a:t>
            </a:r>
            <a:r>
              <a:rPr lang="en-US" dirty="0" smtClean="0">
                <a:latin typeface="Courier"/>
                <a:cs typeface="Courier"/>
              </a:rPr>
              <a:t/>
            </a:r>
            <a:br>
              <a:rPr lang="en-US" dirty="0" smtClean="0"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     data</a:t>
            </a:r>
            <a:r>
              <a:rPr lang="en-US" dirty="0">
                <a:latin typeface="Courier"/>
                <a:cs typeface="Courier"/>
              </a:rPr>
              <a:t>-theme="b"&gt;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04160" y="5959926"/>
            <a:ext cx="3610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data-role="footer" </a:t>
            </a:r>
            <a: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data</a:t>
            </a:r>
            <a:r>
              <a:rPr lang="en-US" dirty="0">
                <a:latin typeface="Courier"/>
                <a:cs typeface="Courier"/>
              </a:rPr>
              <a:t>-position="fixed"&gt;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13354" y="1555440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24488" y="2101098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937519" y="6258218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8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data-role=“button”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2523319"/>
            <a:ext cx="4597400" cy="673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449" y="4361271"/>
            <a:ext cx="8947374" cy="369332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urier"/>
                <a:cs typeface="Courier"/>
              </a:rPr>
              <a:t>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data-role="button"</a:t>
            </a:r>
            <a:r>
              <a:rPr lang="en-US" dirty="0">
                <a:latin typeface="Courier"/>
                <a:cs typeface="Courier"/>
              </a:rPr>
              <a:t> data-icon="star"&gt;Star button&lt;/a&gt;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6606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://view.jquerymobile.com/1.3.2/dist/demos/intro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012"/>
            <a:ext cx="8229600" cy="8513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data-role=“</a:t>
            </a:r>
            <a:r>
              <a:rPr lang="en-US" b="1" dirty="0" err="1" smtClean="0">
                <a:solidFill>
                  <a:schemeClr val="accent1"/>
                </a:solidFill>
              </a:rPr>
              <a:t>listview</a:t>
            </a:r>
            <a:r>
              <a:rPr lang="en-US" b="1" dirty="0" smtClean="0">
                <a:solidFill>
                  <a:schemeClr val="accent1"/>
                </a:solidFill>
              </a:rPr>
              <a:t>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07" y="1081408"/>
            <a:ext cx="3945758" cy="2953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407" y="4165206"/>
            <a:ext cx="6383211" cy="2308324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</a:t>
            </a:r>
            <a:r>
              <a:rPr lang="en-US" dirty="0" err="1">
                <a:latin typeface="Courier"/>
                <a:cs typeface="Courier"/>
              </a:rPr>
              <a:t>ul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</a:t>
            </a:r>
            <a:r>
              <a:rPr lang="en-US" b="1" dirty="0" err="1">
                <a:solidFill>
                  <a:srgbClr val="FF0000"/>
                </a:solidFill>
                <a:latin typeface="Courier"/>
                <a:cs typeface="Courier"/>
              </a:rPr>
              <a:t>listview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" </a:t>
            </a:r>
            <a:r>
              <a:rPr lang="en-US" dirty="0">
                <a:latin typeface="Courier"/>
                <a:cs typeface="Courier"/>
              </a:rPr>
              <a:t>data-inset="</a:t>
            </a:r>
            <a:r>
              <a:rPr lang="en-US" dirty="0" smtClean="0">
                <a:latin typeface="Courier"/>
                <a:cs typeface="Courier"/>
              </a:rPr>
              <a:t>true”  data</a:t>
            </a:r>
            <a:r>
              <a:rPr lang="en-US" dirty="0">
                <a:latin typeface="Courier"/>
                <a:cs typeface="Courier"/>
              </a:rPr>
              <a:t>-filter="true"&gt;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="#"&gt;Acura&lt;/a&gt;&lt;/li&gt;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="#"&gt;Audi&lt;/a&gt;&lt;/li&gt;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="#"&gt;BMW&lt;/a&gt;&lt;/li&gt;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="#"&gt;Cadillac&lt;/a&gt;&lt;/li&gt;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="#"&gt;Ferrari&lt;/a&gt;&lt;/li&gt;</a:t>
            </a:r>
          </a:p>
          <a:p>
            <a:r>
              <a:rPr lang="en-US" dirty="0">
                <a:latin typeface="Courier"/>
                <a:cs typeface="Courier"/>
              </a:rPr>
              <a:t>&lt;/</a:t>
            </a:r>
            <a:r>
              <a:rPr lang="en-US" dirty="0" err="1">
                <a:latin typeface="Courier"/>
                <a:cs typeface="Courier"/>
              </a:rPr>
              <a:t>ul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4273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10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ListView</a:t>
            </a:r>
            <a:r>
              <a:rPr lang="en-US" b="1" dirty="0" smtClean="0">
                <a:solidFill>
                  <a:srgbClr val="4F81BD"/>
                </a:solidFill>
              </a:rPr>
              <a:t> Example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06" y="902170"/>
            <a:ext cx="3977613" cy="5656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2399" y="6558776"/>
            <a:ext cx="6820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http://www.learnhtml5book.com/chapter5/jquerymobile/</a:t>
            </a:r>
            <a:r>
              <a:rPr lang="en-US" sz="1200" dirty="0" smtClean="0">
                <a:hlinkClick r:id="rId3"/>
              </a:rPr>
              <a:t>lists.html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02678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10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ListView</a:t>
            </a:r>
            <a:r>
              <a:rPr lang="en-US" b="1" dirty="0" smtClean="0">
                <a:solidFill>
                  <a:srgbClr val="4F81BD"/>
                </a:solidFill>
              </a:rPr>
              <a:t> Example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40" y="1010122"/>
            <a:ext cx="2424360" cy="3447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2399" y="6558776"/>
            <a:ext cx="6820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http://www.learnhtml5book.com/chapter5/jquerymobile/</a:t>
            </a:r>
            <a:r>
              <a:rPr lang="en-US" sz="1200" dirty="0" smtClean="0">
                <a:hlinkClick r:id="rId3"/>
              </a:rPr>
              <a:t>lists.html</a:t>
            </a:r>
            <a:endParaRPr lang="en-US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87607" y="1010122"/>
            <a:ext cx="6494062" cy="517064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&lt;div data-role="page" &gt;</a:t>
            </a:r>
          </a:p>
          <a:p>
            <a:r>
              <a:rPr lang="en-US" sz="1000" dirty="0"/>
              <a:t>	&lt;header data-role="header" data-theme="b"&gt;</a:t>
            </a:r>
          </a:p>
          <a:p>
            <a:r>
              <a:rPr lang="en-US" sz="1000" dirty="0"/>
              <a:t>		&lt;h1&gt;List Example&lt;/h1&gt;</a:t>
            </a:r>
          </a:p>
          <a:p>
            <a:r>
              <a:rPr lang="en-US" sz="1000" dirty="0"/>
              <a:t>	&lt;/header&gt;</a:t>
            </a:r>
          </a:p>
          <a:p>
            <a:r>
              <a:rPr lang="en-US" sz="1000" dirty="0"/>
              <a:t>	&lt;section data-role="content"&gt;</a:t>
            </a:r>
          </a:p>
          <a:p>
            <a:r>
              <a:rPr lang="en-US" sz="1000" dirty="0"/>
              <a:t>	&lt;h1&gt;Basic List&lt;/h1&gt;</a:t>
            </a:r>
          </a:p>
          <a:p>
            <a:r>
              <a:rPr lang="en-US" sz="1000" dirty="0"/>
              <a:t>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1&lt;/a&gt;&lt;/li&gt;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2&lt;/a&gt;&lt;/li&gt;</a:t>
            </a:r>
          </a:p>
          <a:p>
            <a:r>
              <a:rPr lang="en-US" sz="1000" dirty="0"/>
              <a:t>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endParaRPr lang="en-US" sz="1000" dirty="0"/>
          </a:p>
          <a:p>
            <a:r>
              <a:rPr lang="en-US" sz="1000" dirty="0"/>
              <a:t>	&lt;h1&gt;List with Counts&lt;/h1&gt;</a:t>
            </a:r>
          </a:p>
          <a:p>
            <a:r>
              <a:rPr lang="en-US" sz="1000" dirty="0"/>
              <a:t>	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1&lt;/a&gt;&lt;span class="</a:t>
            </a:r>
            <a:r>
              <a:rPr lang="en-US" sz="1000" dirty="0" err="1"/>
              <a:t>ui</a:t>
            </a:r>
            <a:r>
              <a:rPr lang="en-US" sz="1000" dirty="0"/>
              <a:t>-li-count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-up-c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-corner-all"&gt;11&lt;/span&gt;&lt;/li&gt;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2&lt;/a&gt;&lt;span class="</a:t>
            </a:r>
            <a:r>
              <a:rPr lang="en-US" sz="1000" dirty="0" err="1"/>
              <a:t>ui</a:t>
            </a:r>
            <a:r>
              <a:rPr lang="en-US" sz="1000" dirty="0"/>
              <a:t>-li-count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-up-c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-corner-all"&gt;22&lt;/span&gt;&lt;/li&gt;</a:t>
            </a:r>
          </a:p>
          <a:p>
            <a:r>
              <a:rPr lang="en-US" sz="1000" dirty="0"/>
              <a:t>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endParaRPr lang="en-US" sz="1000" dirty="0"/>
          </a:p>
          <a:p>
            <a:r>
              <a:rPr lang="en-US" sz="1000" dirty="0"/>
              <a:t>    &lt;h1&gt;List with Thumbnails&lt;/h1&gt;</a:t>
            </a:r>
          </a:p>
          <a:p>
            <a:r>
              <a:rPr lang="en-US" sz="1000" dirty="0"/>
              <a:t>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</a:t>
            </a:r>
            <a:r>
              <a:rPr lang="en-US" sz="1000" dirty="0" err="1"/>
              <a:t>index.html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			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</a:t>
            </a:r>
            <a:r>
              <a:rPr lang="en-US" sz="1000" dirty="0" err="1"/>
              <a:t>staufs_thumb.jpg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-li-thumb"&gt;</a:t>
            </a:r>
          </a:p>
          <a:p>
            <a:r>
              <a:rPr lang="en-US" sz="1000" dirty="0"/>
              <a:t>				&lt;h3 class="</a:t>
            </a:r>
            <a:r>
              <a:rPr lang="en-US" sz="1000" dirty="0" err="1"/>
              <a:t>ui</a:t>
            </a:r>
            <a:r>
              <a:rPr lang="en-US" sz="1000" dirty="0"/>
              <a:t>-li-heading"&gt;</a:t>
            </a:r>
            <a:r>
              <a:rPr lang="en-US" sz="1000" dirty="0" err="1"/>
              <a:t>Staufs</a:t>
            </a:r>
            <a:r>
              <a:rPr lang="en-US" sz="1000" dirty="0"/>
              <a:t>&lt;/h3&gt;</a:t>
            </a:r>
          </a:p>
          <a:p>
            <a:r>
              <a:rPr lang="en-US" sz="1000" dirty="0"/>
              <a:t>				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</a:t>
            </a:r>
            <a:r>
              <a:rPr lang="en-US" sz="1000" dirty="0" err="1"/>
              <a:t>Staufs</a:t>
            </a:r>
            <a:r>
              <a:rPr lang="en-US" sz="1000" dirty="0"/>
              <a:t> Coffee&lt;/p&gt;</a:t>
            </a:r>
          </a:p>
          <a:p>
            <a:r>
              <a:rPr lang="en-US" sz="1000" dirty="0"/>
              <a:t>			&lt;/a&gt;</a:t>
            </a:r>
          </a:p>
          <a:p>
            <a:r>
              <a:rPr lang="en-US" sz="1000" dirty="0"/>
              <a:t>		&lt;/li&gt;</a:t>
            </a:r>
          </a:p>
          <a:p>
            <a:r>
              <a:rPr lang="en-US" sz="1000" dirty="0"/>
              <a:t>		&lt;li&gt;&lt;a </a:t>
            </a:r>
            <a:r>
              <a:rPr lang="en-US" sz="1000" dirty="0" err="1"/>
              <a:t>href</a:t>
            </a:r>
            <a:r>
              <a:rPr lang="en-US" sz="1000" dirty="0"/>
              <a:t>="</a:t>
            </a:r>
            <a:r>
              <a:rPr lang="en-US" sz="1000" dirty="0" err="1"/>
              <a:t>index.html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			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="vino-</a:t>
            </a:r>
            <a:r>
              <a:rPr lang="en-US" sz="1000" dirty="0" err="1"/>
              <a:t>vino_thumb.jpg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-li-thumb"&gt;</a:t>
            </a:r>
          </a:p>
          <a:p>
            <a:r>
              <a:rPr lang="en-US" sz="1000" dirty="0"/>
              <a:t>				&lt;h3 class="</a:t>
            </a:r>
            <a:r>
              <a:rPr lang="en-US" sz="1000" dirty="0" err="1"/>
              <a:t>ui</a:t>
            </a:r>
            <a:r>
              <a:rPr lang="en-US" sz="1000" dirty="0"/>
              <a:t>-li-heading"&gt;Vino Vino&lt;/h3&gt;</a:t>
            </a:r>
          </a:p>
          <a:p>
            <a:r>
              <a:rPr lang="en-US" sz="1000" dirty="0"/>
              <a:t>				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"&gt;Vino Vino Restaurant&lt;/p&gt;</a:t>
            </a:r>
          </a:p>
          <a:p>
            <a:r>
              <a:rPr lang="en-US" sz="1000" dirty="0"/>
              <a:t>			&lt;/a&gt;</a:t>
            </a:r>
          </a:p>
          <a:p>
            <a:r>
              <a:rPr lang="en-US" sz="1000" dirty="0"/>
              <a:t>		&lt;/li&gt;</a:t>
            </a:r>
          </a:p>
          <a:p>
            <a:r>
              <a:rPr lang="en-US" sz="1000" dirty="0"/>
              <a:t>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&lt;/section&gt;</a:t>
            </a:r>
          </a:p>
        </p:txBody>
      </p:sp>
    </p:spTree>
    <p:extLst>
      <p:ext uri="{BB962C8B-B14F-4D97-AF65-F5344CB8AC3E}">
        <p14:creationId xmlns:p14="http://schemas.microsoft.com/office/powerpoint/2010/main" val="4427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42"/>
            <a:ext cx="8229600" cy="6570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Form Element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3813391"/>
            <a:ext cx="8229600" cy="267765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&lt;form&gt;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-s"&gt;Text Input:&lt;/label&gt;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&lt;input type="text" name="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 id="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 placeholder="Text input" value="" data-clear-</a:t>
            </a:r>
            <a:r>
              <a:rPr lang="en-US" sz="1200" dirty="0" err="1">
                <a:latin typeface="Courier"/>
                <a:cs typeface="Courier"/>
              </a:rPr>
              <a:t>btn</a:t>
            </a:r>
            <a:r>
              <a:rPr lang="en-US" sz="1200" dirty="0">
                <a:latin typeface="Courier"/>
                <a:cs typeface="Courier"/>
              </a:rPr>
              <a:t>="true"&gt;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for="select-native-s"&gt;Select:&lt;/label&gt;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&lt;select name="select-native-s" id="select-native-s"&gt;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value="small"&gt;One&lt;/option&gt;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value="medium"&gt;Two&lt;/option&gt;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value="large"&gt;Three&lt;/option&gt;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&lt;/select&gt;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for="slider-s"&gt;Input slider:&lt;/label&gt;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&lt;input type="range" name="slider-s" id="slider-s" value="25" min="0" max="100" data-highlight="true"&gt;</a:t>
            </a:r>
          </a:p>
          <a:p>
            <a:r>
              <a:rPr lang="en-US" sz="1200" dirty="0">
                <a:latin typeface="Courier"/>
                <a:cs typeface="Courier"/>
              </a:rPr>
              <a:t>&lt;/form&gt;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13" y="772515"/>
            <a:ext cx="4648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50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data-theme=“a”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0" y="1489788"/>
            <a:ext cx="3784600" cy="316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121" y="4944498"/>
            <a:ext cx="8829862" cy="1169551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data-theme="a"</a:t>
            </a:r>
            <a:r>
              <a:rPr lang="en-US" sz="1400" dirty="0">
                <a:latin typeface="Courier"/>
                <a:cs typeface="Courier"/>
              </a:rPr>
              <a:t>&gt;data-theme="a"&lt;/a&gt;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&lt;a </a:t>
            </a:r>
            <a:r>
              <a:rPr lang="en-US" sz="1400" dirty="0" err="1" smtClean="0">
                <a:latin typeface="Courier"/>
                <a:cs typeface="Courier"/>
              </a:rPr>
              <a:t>href</a:t>
            </a:r>
            <a:r>
              <a:rPr lang="en-US" sz="1400" dirty="0" smtClean="0">
                <a:latin typeface="Courier"/>
                <a:cs typeface="Courier"/>
              </a:rPr>
              <a:t>="#" data-role="button" data-icon="star" </a:t>
            </a:r>
            <a:r>
              <a:rPr lang="en-US" sz="1400" dirty="0" smtClean="0">
                <a:solidFill>
                  <a:srgbClr val="FF0000"/>
                </a:solidFill>
                <a:latin typeface="Courier"/>
                <a:cs typeface="Courier"/>
              </a:rPr>
              <a:t>data-theme="b"</a:t>
            </a:r>
            <a:r>
              <a:rPr lang="en-US" sz="1400" dirty="0" smtClean="0">
                <a:latin typeface="Courier"/>
                <a:cs typeface="Courier"/>
              </a:rPr>
              <a:t>&gt;data-theme</a:t>
            </a:r>
            <a:r>
              <a:rPr lang="en-US" sz="1400" dirty="0">
                <a:latin typeface="Courier"/>
                <a:cs typeface="Courier"/>
              </a:rPr>
              <a:t>="b"&lt;/a&gt;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</a:t>
            </a:r>
            <a:r>
              <a:rPr lang="en-US" sz="1400" dirty="0" err="1" smtClean="0">
                <a:latin typeface="Courier"/>
                <a:cs typeface="Courier"/>
              </a:rPr>
              <a:t>star”ç</a:t>
            </a:r>
            <a:r>
              <a:rPr lang="en-US" sz="1400" dirty="0" smtClean="0">
                <a:latin typeface="Courier"/>
                <a:cs typeface="Courier"/>
              </a:rPr>
              <a:t>&gt;</a:t>
            </a:r>
            <a:r>
              <a:rPr lang="en-US" sz="1400" dirty="0">
                <a:latin typeface="Courier"/>
                <a:cs typeface="Courier"/>
              </a:rPr>
              <a:t>data-theme="c"&lt;/a&gt;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data-theme="d"</a:t>
            </a:r>
            <a:r>
              <a:rPr lang="en-US" sz="1400" dirty="0">
                <a:latin typeface="Courier"/>
                <a:cs typeface="Courier"/>
              </a:rPr>
              <a:t>&gt;data-theme="d"&lt;/a</a:t>
            </a:r>
            <a:r>
              <a:rPr lang="en-US" sz="1400" dirty="0" smtClean="0">
                <a:latin typeface="Courier"/>
                <a:cs typeface="Courier"/>
              </a:rPr>
              <a:t>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data-theme="e"</a:t>
            </a:r>
            <a:r>
              <a:rPr lang="en-US" sz="1400" dirty="0">
                <a:latin typeface="Courier"/>
                <a:cs typeface="Courier"/>
              </a:rPr>
              <a:t>&gt;data-theme="e"&lt;/a&gt;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6606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://view.jquerymobile.com/1.3.2/dist/demos/intro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66" y="5656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data-icon</a:t>
            </a:r>
            <a:r>
              <a:rPr lang="en-US" b="1" dirty="0" smtClean="0">
                <a:solidFill>
                  <a:srgbClr val="4F81BD"/>
                </a:solidFill>
              </a:rPr>
              <a:t>=“star”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7266" y="2443100"/>
            <a:ext cx="8686800" cy="30777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 &lt;a </a:t>
            </a:r>
            <a:r>
              <a:rPr lang="en-US" sz="1400" dirty="0" err="1"/>
              <a:t>href</a:t>
            </a:r>
            <a:r>
              <a:rPr lang="en-US" sz="1400" dirty="0"/>
              <a:t>="#" data-role="button" </a:t>
            </a:r>
            <a:r>
              <a:rPr lang="en-US" sz="1400" dirty="0">
                <a:solidFill>
                  <a:srgbClr val="FF0000"/>
                </a:solidFill>
              </a:rPr>
              <a:t>data-icon="star" </a:t>
            </a:r>
            <a:r>
              <a:rPr lang="en-US" sz="1400" dirty="0"/>
              <a:t>data-theme="c"&gt;data-icon="star"&lt;/a&gt;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603247" y="6570381"/>
            <a:ext cx="5937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://view.jquerymobile.com/1.3.2/dist/demos/widgets/icons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38" y="1315364"/>
            <a:ext cx="3962400" cy="58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6" y="3187699"/>
            <a:ext cx="8686800" cy="4377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3226" y="3779554"/>
            <a:ext cx="1891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Custom Icons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7266" y="4480064"/>
            <a:ext cx="5133868" cy="923330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ui</a:t>
            </a:r>
            <a:r>
              <a:rPr lang="en-US" dirty="0"/>
              <a:t>-icon-</a:t>
            </a:r>
            <a:r>
              <a:rPr lang="en-US" dirty="0" err="1"/>
              <a:t>myapp</a:t>
            </a:r>
            <a:r>
              <a:rPr lang="en-US" dirty="0"/>
              <a:t>-email {</a:t>
            </a:r>
          </a:p>
          <a:p>
            <a:r>
              <a:rPr lang="en-US" dirty="0"/>
              <a:t>	background-image: </a:t>
            </a:r>
            <a:r>
              <a:rPr lang="en-US" dirty="0" err="1"/>
              <a:t>url</a:t>
            </a:r>
            <a:r>
              <a:rPr lang="en-US" dirty="0"/>
              <a:t>("app-icon-</a:t>
            </a:r>
            <a:r>
              <a:rPr lang="en-US" dirty="0" err="1"/>
              <a:t>email.png</a:t>
            </a:r>
            <a:r>
              <a:rPr lang="en-US" dirty="0"/>
              <a:t>");</a:t>
            </a:r>
          </a:p>
          <a:p>
            <a:r>
              <a:rPr lang="en-US" dirty="0"/>
              <a:t>}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19623" y="4470307"/>
            <a:ext cx="3142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white </a:t>
            </a:r>
            <a:r>
              <a:rPr lang="en-US" dirty="0" smtClean="0"/>
              <a:t>icon</a:t>
            </a:r>
          </a:p>
          <a:p>
            <a:r>
              <a:rPr lang="en-US" dirty="0" smtClean="0"/>
              <a:t>18x18 pixels</a:t>
            </a:r>
          </a:p>
          <a:p>
            <a:r>
              <a:rPr lang="en-US" dirty="0" smtClean="0"/>
              <a:t>PNG</a:t>
            </a:r>
            <a:r>
              <a:rPr lang="en-US" dirty="0"/>
              <a:t>-8 with alpha transparency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755" y="4764742"/>
            <a:ext cx="36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26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74"/>
            <a:ext cx="8229600" cy="77723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jQuery</a:t>
            </a:r>
            <a:r>
              <a:rPr lang="en-US" b="1" dirty="0">
                <a:solidFill>
                  <a:srgbClr val="4F81BD"/>
                </a:solidFill>
              </a:rPr>
              <a:t> Mobile Icon </a:t>
            </a:r>
            <a:r>
              <a:rPr lang="en-US" b="1" dirty="0" smtClean="0">
                <a:solidFill>
                  <a:srgbClr val="4F81BD"/>
                </a:solidFill>
              </a:rPr>
              <a:t>Pack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5" y="1308872"/>
            <a:ext cx="6283895" cy="4194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30" y="2951872"/>
            <a:ext cx="2406031" cy="24485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5463" y="6473303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4"/>
              </a:rPr>
              <a:t>://jqmiconpack.andymatthews.net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/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00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905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ThemeRoller</a:t>
            </a:r>
            <a:r>
              <a:rPr lang="en-US" b="1" dirty="0" smtClean="0">
                <a:solidFill>
                  <a:schemeClr val="accent1"/>
                </a:solidFill>
              </a:rPr>
              <a:t> for </a:t>
            </a:r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4003" y="6463960"/>
            <a:ext cx="381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http://jquerymobile.com/themeroller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344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rgbClr val="A6A6A6"/>
                </a:solidFill>
              </a:rPr>
              <a:t>(3/3)</a:t>
            </a:r>
            <a:endParaRPr lang="en-US" sz="2400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/>
              <a:t>13    2013/12/12    </a:t>
            </a:r>
            <a:r>
              <a:rPr lang="en-US" sz="2400" dirty="0"/>
              <a:t>Google App </a:t>
            </a:r>
            <a:r>
              <a:rPr lang="en-US" sz="2400" dirty="0" smtClean="0"/>
              <a:t>Engine and Google Map API</a:t>
            </a:r>
          </a:p>
          <a:p>
            <a:r>
              <a:rPr lang="en-US" sz="2400" dirty="0" smtClean="0"/>
              <a:t>14    2013/12/19    Facebook API (Facebook JavaScript SDK)</a:t>
            </a:r>
            <a:br>
              <a:rPr lang="en-US" sz="2400" dirty="0" smtClean="0"/>
            </a:br>
            <a:r>
              <a:rPr lang="en-US" sz="2400" dirty="0" smtClean="0"/>
              <a:t>                                  (Integrate Facebook with </a:t>
            </a:r>
            <a:r>
              <a:rPr lang="en-US" sz="2400" dirty="0" err="1" smtClean="0"/>
              <a:t>iOS</a:t>
            </a:r>
            <a:r>
              <a:rPr lang="en-US" sz="2400" dirty="0" smtClean="0"/>
              <a:t>/Android Apps)</a:t>
            </a:r>
          </a:p>
          <a:p>
            <a:r>
              <a:rPr lang="en-US" sz="2400" dirty="0" smtClean="0"/>
              <a:t>15    2013/12/26    Twitter API</a:t>
            </a:r>
          </a:p>
          <a:p>
            <a:r>
              <a:rPr lang="en-US" sz="2400" dirty="0" smtClean="0"/>
              <a:t>16    2014/01/02    Case Study on Social Media Apps </a:t>
            </a:r>
            <a:br>
              <a:rPr lang="en-US" sz="2400" dirty="0" smtClean="0"/>
            </a:br>
            <a:r>
              <a:rPr lang="en-US" sz="2400" dirty="0" smtClean="0"/>
              <a:t>                                  Programming and Marketing in Google Play</a:t>
            </a:r>
            <a:br>
              <a:rPr lang="en-US" sz="2400" dirty="0" smtClean="0"/>
            </a:br>
            <a:r>
              <a:rPr lang="en-US" sz="2400" dirty="0" smtClean="0"/>
              <a:t>                                  and App Store</a:t>
            </a:r>
          </a:p>
          <a:p>
            <a:r>
              <a:rPr lang="en-US" sz="2400" dirty="0" smtClean="0"/>
              <a:t>17    2014/01/09    Final Project Presentation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18    2014/01/16    Final Exam Week (Final Project Report)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5905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ThemeRoller</a:t>
            </a:r>
            <a:r>
              <a:rPr lang="en-US" b="1" dirty="0" smtClean="0">
                <a:solidFill>
                  <a:schemeClr val="accent1"/>
                </a:solidFill>
              </a:rPr>
              <a:t> for </a:t>
            </a:r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4003" y="6463960"/>
            <a:ext cx="381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http://jquerymobile.com/themeroller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567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9810"/>
            <a:ext cx="3757631" cy="56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45" y="0"/>
            <a:ext cx="38636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1165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600872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rgbClr val="4F81BD"/>
                </a:solidFill>
              </a:rPr>
              <a:t>Demo</a:t>
            </a:r>
            <a:r>
              <a:rPr lang="en-US" sz="8000" b="1" dirty="0" smtClean="0">
                <a:solidFill>
                  <a:srgbClr val="000000"/>
                </a:solidFill>
              </a:rPr>
              <a:t/>
            </a:r>
            <a:br>
              <a:rPr lang="en-US" sz="8000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Building Mobile </a:t>
            </a:r>
            <a:r>
              <a:rPr lang="en-US" b="1" dirty="0">
                <a:solidFill>
                  <a:srgbClr val="FF0000"/>
                </a:solidFill>
              </a:rPr>
              <a:t>Apps </a:t>
            </a:r>
            <a:r>
              <a:rPr lang="en-US" b="1" dirty="0" smtClean="0">
                <a:solidFill>
                  <a:srgbClr val="FF0000"/>
                </a:solidFill>
              </a:rPr>
              <a:t>with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jQuery</a:t>
            </a:r>
            <a:r>
              <a:rPr lang="en-US" b="1" dirty="0" smtClean="0">
                <a:solidFill>
                  <a:srgbClr val="FF0000"/>
                </a:solidFill>
              </a:rPr>
              <a:t> Mobile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18" y="5115618"/>
            <a:ext cx="2349944" cy="137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7550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hlinkClick r:id="rId3"/>
              </a:rPr>
              <a:t>http://jsbin.com</a:t>
            </a:r>
            <a:endParaRPr lang="en-US" sz="4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449" y="3702670"/>
            <a:ext cx="4357807" cy="13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8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64" y="1296905"/>
            <a:ext cx="2849720" cy="505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45" y="1296905"/>
            <a:ext cx="2849719" cy="505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1" y="1296905"/>
            <a:ext cx="2849719" cy="5058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http://jsbin.com/</a:t>
            </a:r>
            <a:r>
              <a:rPr lang="en-US" dirty="0" smtClean="0">
                <a:hlinkClick r:id="rId5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420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133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6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005" y="6421591"/>
            <a:ext cx="6525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http://www.compileonline.com/</a:t>
            </a:r>
            <a:r>
              <a:rPr lang="en-US" dirty="0" smtClean="0">
                <a:hlinkClick r:id="rId3"/>
              </a:rPr>
              <a:t>try_jquerymobile_online.php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2236" y="88206"/>
            <a:ext cx="8643472" cy="67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CompileOnline</a:t>
            </a:r>
            <a:r>
              <a:rPr lang="en-US" b="1" dirty="0" smtClean="0">
                <a:solidFill>
                  <a:srgbClr val="4F81BD"/>
                </a:solidFill>
              </a:rPr>
              <a:t>: Try </a:t>
            </a:r>
            <a:r>
              <a:rPr lang="en-US" b="1" dirty="0" err="1" smtClean="0">
                <a:solidFill>
                  <a:srgbClr val="4F81BD"/>
                </a:solidFill>
              </a:rPr>
              <a:t>jQueryMobile</a:t>
            </a:r>
            <a:r>
              <a:rPr lang="en-US" b="1" dirty="0" smtClean="0">
                <a:solidFill>
                  <a:srgbClr val="4F81BD"/>
                </a:solidFill>
              </a:rPr>
              <a:t> Online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1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18485" y="6488668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9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jQuery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jQuery.Mobile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js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1417638"/>
            <a:ext cx="8585330" cy="267765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&lt;!DOCTYPE html&gt;</a:t>
            </a:r>
          </a:p>
          <a:p>
            <a:r>
              <a:rPr lang="en-US" sz="1400" dirty="0"/>
              <a:t>&lt;html&gt;</a:t>
            </a:r>
          </a:p>
          <a:p>
            <a:r>
              <a:rPr lang="en-US" sz="1400" dirty="0"/>
              <a:t>    &lt;head&gt;</a:t>
            </a:r>
          </a:p>
          <a:p>
            <a:r>
              <a:rPr lang="en-US" sz="1400" dirty="0"/>
              <a:t>       &lt;title&gt;Min-</a:t>
            </a:r>
            <a:r>
              <a:rPr lang="en-US" sz="1400" dirty="0" err="1"/>
              <a:t>Yuh</a:t>
            </a:r>
            <a:r>
              <a:rPr lang="en-US" sz="1400" dirty="0"/>
              <a:t> Day Mobile App&lt;/title&gt;</a:t>
            </a:r>
          </a:p>
          <a:p>
            <a:r>
              <a:rPr lang="en-US" sz="1400" dirty="0"/>
              <a:t>       &lt;meta charset=utf-8 /&gt;</a:t>
            </a:r>
          </a:p>
          <a:p>
            <a:r>
              <a:rPr lang="en-US" sz="1400" dirty="0"/>
              <a:t>       &lt;meta name="viewport" content="width=device-width, initial-scale=1" /&gt;</a:t>
            </a:r>
          </a:p>
          <a:p>
            <a:r>
              <a:rPr lang="en-US" sz="1400" dirty="0"/>
              <a:t>       &lt;script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/jquery-1.9.1.min.js"&gt;&lt;/script&gt;</a:t>
            </a:r>
          </a:p>
          <a:p>
            <a:r>
              <a:rPr lang="en-US" sz="1400" dirty="0"/>
              <a:t>       &lt;link type="text/</a:t>
            </a:r>
            <a:r>
              <a:rPr lang="en-US" sz="1400" dirty="0" err="1"/>
              <a:t>css</a:t>
            </a:r>
            <a:r>
              <a:rPr lang="en-US" sz="1400" dirty="0"/>
              <a:t>" </a:t>
            </a:r>
            <a:r>
              <a:rPr lang="en-US" sz="1400" dirty="0" err="1"/>
              <a:t>href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/mobile/latest/</a:t>
            </a:r>
            <a:r>
              <a:rPr lang="en-US" sz="1400" dirty="0" err="1"/>
              <a:t>jquery.mobile.min.css</a:t>
            </a:r>
            <a:r>
              <a:rPr lang="en-US" sz="1400" dirty="0"/>
              <a:t>" </a:t>
            </a:r>
            <a:r>
              <a:rPr lang="en-US" sz="1400" dirty="0" err="1"/>
              <a:t>rel</a:t>
            </a:r>
            <a:r>
              <a:rPr lang="en-US" sz="1400" dirty="0"/>
              <a:t>="</a:t>
            </a:r>
            <a:r>
              <a:rPr lang="en-US" sz="1400" dirty="0" err="1"/>
              <a:t>stylesheet</a:t>
            </a:r>
            <a:r>
              <a:rPr lang="en-US" sz="1400" dirty="0"/>
              <a:t>" /&gt;</a:t>
            </a:r>
          </a:p>
          <a:p>
            <a:r>
              <a:rPr lang="en-US" sz="1400" dirty="0"/>
              <a:t>       &lt;script type="text/</a:t>
            </a:r>
            <a:r>
              <a:rPr lang="en-US" sz="1400" dirty="0" err="1"/>
              <a:t>javascript</a:t>
            </a:r>
            <a:r>
              <a:rPr lang="en-US" sz="1400" dirty="0"/>
              <a:t>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/mobile/latest/</a:t>
            </a:r>
            <a:r>
              <a:rPr lang="en-US" sz="1400" dirty="0" err="1"/>
              <a:t>jquery.mobile.min.js</a:t>
            </a:r>
            <a:r>
              <a:rPr lang="en-US" sz="1400" dirty="0"/>
              <a:t>"&gt;&lt;/script&gt;</a:t>
            </a:r>
          </a:p>
          <a:p>
            <a:r>
              <a:rPr lang="en-US" sz="1400" dirty="0"/>
              <a:t>    &lt;/head&gt;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692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481505"/>
            <a:ext cx="8585330" cy="6124752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     &lt;body&gt;</a:t>
            </a:r>
          </a:p>
          <a:p>
            <a:r>
              <a:rPr lang="en-US" sz="1400" dirty="0" smtClean="0"/>
              <a:t>        </a:t>
            </a:r>
            <a:r>
              <a:rPr lang="en-US" sz="1400" dirty="0"/>
              <a:t>&lt;div data-role="page" id="first" data-theme="b"&gt;</a:t>
            </a:r>
          </a:p>
          <a:p>
            <a:r>
              <a:rPr lang="en-US" sz="1400" dirty="0"/>
              <a:t>            &lt;div data-role="header" data-theme="b"&gt;</a:t>
            </a:r>
          </a:p>
          <a:p>
            <a:r>
              <a:rPr lang="en-US" sz="1400" dirty="0"/>
              <a:t>                &lt;h1&gt;Min-</a:t>
            </a:r>
            <a:r>
              <a:rPr lang="en-US" sz="1400" dirty="0" err="1"/>
              <a:t>Yuh</a:t>
            </a:r>
            <a:r>
              <a:rPr lang="en-US" sz="1400" dirty="0"/>
              <a:t> Day&lt;/h1&gt;</a:t>
            </a:r>
          </a:p>
          <a:p>
            <a:r>
              <a:rPr lang="en-US" sz="1400" dirty="0"/>
              <a:t>              &lt;a </a:t>
            </a:r>
            <a:r>
              <a:rPr lang="en-US" sz="1400" dirty="0" err="1"/>
              <a:t>href</a:t>
            </a:r>
            <a:r>
              <a:rPr lang="en-US" sz="1400" dirty="0"/>
              <a:t>="</a:t>
            </a:r>
            <a:r>
              <a:rPr lang="en-US" sz="1400" dirty="0" err="1"/>
              <a:t>index.html</a:t>
            </a:r>
            <a:r>
              <a:rPr lang="en-US" sz="1400" dirty="0"/>
              <a:t>" data-icon="home"&gt;Home&lt;/a&gt;</a:t>
            </a:r>
          </a:p>
          <a:p>
            <a:r>
              <a:rPr lang="en-US" sz="1400" dirty="0"/>
              <a:t>            &lt;/div&gt;&lt;!-- /header --&gt;</a:t>
            </a:r>
          </a:p>
          <a:p>
            <a:r>
              <a:rPr lang="en-US" sz="1400" dirty="0"/>
              <a:t>          </a:t>
            </a:r>
          </a:p>
          <a:p>
            <a:r>
              <a:rPr lang="en-US" sz="1400" dirty="0"/>
              <a:t>            &lt;div data-role="content"&gt;</a:t>
            </a:r>
          </a:p>
          <a:p>
            <a:r>
              <a:rPr lang="en-US" sz="1400" dirty="0"/>
              <a:t>              &lt;div style="</a:t>
            </a:r>
            <a:r>
              <a:rPr lang="en-US" sz="1400" dirty="0" err="1"/>
              <a:t>text-align:center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    &lt;</a:t>
            </a:r>
            <a:r>
              <a:rPr lang="en-US" sz="1400" dirty="0" err="1"/>
              <a:t>img</a:t>
            </a:r>
            <a:r>
              <a:rPr lang="en-US" sz="1400" dirty="0"/>
              <a:t> style="width: 50%; height: </a:t>
            </a:r>
            <a:r>
              <a:rPr lang="en-US" sz="1400" dirty="0" smtClean="0"/>
              <a:t>50%</a:t>
            </a:r>
            <a:r>
              <a:rPr lang="en-US" sz="1400" dirty="0"/>
              <a:t>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/images/</a:t>
            </a:r>
            <a:r>
              <a:rPr lang="en-US" sz="1400" dirty="0" err="1"/>
              <a:t>Myday_Photo.jpg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&lt;/div&gt;</a:t>
            </a:r>
          </a:p>
          <a:p>
            <a:r>
              <a:rPr lang="en-US" sz="1400" dirty="0"/>
              <a:t>              &lt;</a:t>
            </a:r>
            <a:r>
              <a:rPr lang="en-US" sz="1400" dirty="0" err="1"/>
              <a:t>ul</a:t>
            </a:r>
            <a:r>
              <a:rPr lang="en-US" sz="1400" dirty="0"/>
              <a:t> data-role="</a:t>
            </a:r>
            <a:r>
              <a:rPr lang="en-US" sz="1400" dirty="0" err="1"/>
              <a:t>listview</a:t>
            </a:r>
            <a:r>
              <a:rPr lang="en-US" sz="1400" dirty="0"/>
              <a:t>" data-inset="true" data-filter="true"&gt;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="#Vita"&gt;Vita&lt;/a&gt;&lt;/li&gt;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="#Education"&gt;Education&lt;/a&gt;&lt;/li&gt;               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="#Research"&gt;Research&lt;/a&gt;&lt;/li&gt; 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="#Publications"&gt;Publications&lt;/a&gt;&lt;/li&gt;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="#Teaching"&gt;Teaching&lt;/a&gt;&lt;/li&gt;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</a:t>
            </a:r>
            <a:r>
              <a:rPr lang="en-US" sz="1400" dirty="0" err="1"/>
              <a:t>ProfessionalActivities</a:t>
            </a:r>
            <a:r>
              <a:rPr lang="en-US" sz="1400" dirty="0"/>
              <a:t>"&gt;Professional Activities&lt;/a&gt;&lt;/li&gt; </a:t>
            </a:r>
          </a:p>
          <a:p>
            <a:r>
              <a:rPr lang="en-US" sz="1400" dirty="0"/>
              <a:t>              &lt;/</a:t>
            </a:r>
            <a:r>
              <a:rPr lang="en-US" sz="1400" dirty="0" err="1"/>
              <a:t>ul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              &lt;a </a:t>
            </a:r>
            <a:r>
              <a:rPr lang="en-US" sz="1400" dirty="0" err="1"/>
              <a:t>href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" data-role="button" data-icon="star"&gt;Classic Web&lt;/a&gt;</a:t>
            </a:r>
          </a:p>
          <a:p>
            <a:endParaRPr lang="en-US" sz="1400" dirty="0"/>
          </a:p>
          <a:p>
            <a:r>
              <a:rPr lang="en-US" sz="1400" dirty="0"/>
              <a:t>            &lt;/div&gt;&lt;!-- /content --&gt;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          &lt;div data-role="footer" data-position="fixed" data-theme="b"&gt;</a:t>
            </a:r>
          </a:p>
          <a:p>
            <a:r>
              <a:rPr lang="en-US" sz="1400" dirty="0"/>
              <a:t>                &lt;h4&gt;Mobile </a:t>
            </a:r>
            <a:r>
              <a:rPr lang="en-US" sz="1400" dirty="0" err="1"/>
              <a:t>Myday</a:t>
            </a:r>
            <a:r>
              <a:rPr lang="en-US" sz="1400" dirty="0"/>
              <a:t> @ 2013&lt;/h4&gt;</a:t>
            </a:r>
          </a:p>
          <a:p>
            <a:r>
              <a:rPr lang="en-US" sz="1400" dirty="0"/>
              <a:t>            &lt;/div&gt;&lt;!-- /footer --&gt;</a:t>
            </a:r>
          </a:p>
          <a:p>
            <a:r>
              <a:rPr lang="en-US" sz="1400" dirty="0"/>
              <a:t>        &lt;/div&gt;&lt;!-- /page </a:t>
            </a:r>
            <a:r>
              <a:rPr lang="en-US" sz="1400" dirty="0" smtClean="0"/>
              <a:t>1</a:t>
            </a:r>
            <a:r>
              <a:rPr lang="en-US" sz="1400" dirty="0" smtClean="0">
                <a:sym typeface="Wingdings"/>
              </a:rPr>
              <a:t>--&gt;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932" y="-19764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1 </a:t>
            </a:r>
            <a:r>
              <a:rPr lang="en-US" sz="4000" b="1" dirty="0" err="1" smtClean="0">
                <a:solidFill>
                  <a:srgbClr val="4F81BD"/>
                </a:solidFill>
              </a:rPr>
              <a:t>MyHome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2107748"/>
            <a:ext cx="8585330" cy="332398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&lt;div data-role="page" id="Vita" data-add-back-</a:t>
            </a:r>
            <a:r>
              <a:rPr lang="en-US" sz="1400" dirty="0" err="1"/>
              <a:t>btn</a:t>
            </a:r>
            <a:r>
              <a:rPr lang="en-US" sz="1400" dirty="0"/>
              <a:t>="true" data-theme="b"&gt;</a:t>
            </a:r>
          </a:p>
          <a:p>
            <a:r>
              <a:rPr lang="en-US" sz="1400" dirty="0"/>
              <a:t>            &lt;div data-role="header" data-theme="b"&gt;</a:t>
            </a:r>
          </a:p>
          <a:p>
            <a:r>
              <a:rPr lang="en-US" sz="1400" dirty="0"/>
              <a:t>                &lt;h1&gt;Vita&lt;/h1&gt;</a:t>
            </a:r>
          </a:p>
          <a:p>
            <a:r>
              <a:rPr lang="en-US" sz="1400" dirty="0"/>
              <a:t>            &lt;/div&gt;&lt;!-- /header --&gt;</a:t>
            </a:r>
          </a:p>
          <a:p>
            <a:r>
              <a:rPr lang="en-US" sz="1400" dirty="0"/>
              <a:t>            &lt;div data-role="content"&gt;</a:t>
            </a:r>
          </a:p>
          <a:p>
            <a:r>
              <a:rPr lang="en-US" sz="1400" dirty="0"/>
              <a:t>              &lt;div style="</a:t>
            </a:r>
            <a:r>
              <a:rPr lang="en-US" sz="1400" dirty="0" err="1"/>
              <a:t>text-align:center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    &lt;</a:t>
            </a:r>
            <a:r>
              <a:rPr lang="en-US" sz="1400" dirty="0" err="1"/>
              <a:t>img</a:t>
            </a:r>
            <a:r>
              <a:rPr lang="en-US" sz="1400" dirty="0"/>
              <a:t> style="width: 50%; height: 5</a:t>
            </a:r>
            <a:r>
              <a:rPr lang="en-US" sz="1400" dirty="0" smtClean="0"/>
              <a:t>0</a:t>
            </a:r>
            <a:r>
              <a:rPr lang="en-US" sz="1400" dirty="0"/>
              <a:t>%"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/images/</a:t>
            </a:r>
            <a:r>
              <a:rPr lang="en-US" sz="1400" dirty="0" err="1"/>
              <a:t>Myday_Photo.jpg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&lt;/div&gt;</a:t>
            </a:r>
          </a:p>
          <a:p>
            <a:r>
              <a:rPr lang="en-US" sz="1400" dirty="0"/>
              <a:t>              &lt;p&gt;Dr. Min-</a:t>
            </a:r>
            <a:r>
              <a:rPr lang="en-US" sz="1400" dirty="0" err="1"/>
              <a:t>Yuh</a:t>
            </a:r>
            <a:r>
              <a:rPr lang="en-US" sz="1400" dirty="0"/>
              <a:t> Day is an Assistant Professor in the Department of Information Management at </a:t>
            </a:r>
            <a:r>
              <a:rPr lang="en-US" sz="1400" dirty="0" err="1"/>
              <a:t>Tamkang</a:t>
            </a:r>
            <a:r>
              <a:rPr lang="en-US" sz="1400" dirty="0"/>
              <a:t> University, Taiwan. </a:t>
            </a:r>
            <a:r>
              <a:rPr lang="en-US" sz="1400" dirty="0" smtClean="0"/>
              <a:t>….</a:t>
            </a:r>
            <a:r>
              <a:rPr lang="en-US" sz="1400" dirty="0"/>
              <a:t>&lt;/p&gt;</a:t>
            </a:r>
          </a:p>
          <a:p>
            <a:r>
              <a:rPr lang="en-US" sz="1400" dirty="0"/>
              <a:t>            &lt;/div&gt;&lt;!-- /content --&gt;</a:t>
            </a:r>
          </a:p>
          <a:p>
            <a:r>
              <a:rPr lang="en-US" sz="1400" dirty="0"/>
              <a:t>            &lt;div data-role="footer" data-position="fixed" data-theme="b"&gt;</a:t>
            </a:r>
          </a:p>
          <a:p>
            <a:r>
              <a:rPr lang="en-US" sz="1400" dirty="0"/>
              <a:t>                &lt;h4&gt;Mobile </a:t>
            </a:r>
            <a:r>
              <a:rPr lang="en-US" sz="1400" dirty="0" err="1"/>
              <a:t>Myday</a:t>
            </a:r>
            <a:r>
              <a:rPr lang="en-US" sz="1400" dirty="0"/>
              <a:t> @ 2013&lt;/h4&gt;</a:t>
            </a:r>
          </a:p>
          <a:p>
            <a:r>
              <a:rPr lang="en-US" sz="1400" dirty="0"/>
              <a:t>            &lt;/div&gt;&lt;!-- /footer --&gt;</a:t>
            </a:r>
          </a:p>
          <a:p>
            <a:r>
              <a:rPr lang="en-US" sz="1400" dirty="0"/>
              <a:t>        &lt;/div&gt;&lt;!-- /page 2 Vita--&gt;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126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Page 2 Vita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8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pPr lvl="1"/>
            <a:r>
              <a:rPr lang="en-US" dirty="0" smtClean="0"/>
              <a:t>JavaScript Library</a:t>
            </a:r>
          </a:p>
          <a:p>
            <a:pPr lvl="1"/>
            <a:r>
              <a:rPr lang="en-US" dirty="0" err="1" smtClean="0"/>
              <a:t>jQuery</a:t>
            </a:r>
            <a:endParaRPr lang="en-US" dirty="0" smtClean="0"/>
          </a:p>
          <a:p>
            <a:pPr lvl="1"/>
            <a:r>
              <a:rPr lang="en-US" dirty="0" err="1" smtClean="0"/>
              <a:t>jQuery</a:t>
            </a:r>
            <a:r>
              <a:rPr lang="en-US" dirty="0" smtClean="0"/>
              <a:t> UI</a:t>
            </a:r>
          </a:p>
          <a:p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Building Mobile Apps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06" y="1630300"/>
            <a:ext cx="3189307" cy="9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126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Page 3 Education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631142"/>
            <a:ext cx="8585330" cy="5940088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&lt;div data-role="page" id="Education"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&lt;h1&gt;Education&lt;/h1&gt;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  &lt;div data-role="content"&gt;</a:t>
            </a:r>
          </a:p>
          <a:p>
            <a:r>
              <a:rPr lang="en-US" sz="1000" dirty="0"/>
              <a:t>              </a:t>
            </a:r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-li-heading"&gt;Ph.D.&lt;/h3&gt;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National Taiwan University, 2001-2010&lt;/p&gt;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-li-heading"&gt;M.B.A.&lt;/h3&gt;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</a:t>
            </a:r>
            <a:r>
              <a:rPr lang="en-US" sz="1000" dirty="0" err="1"/>
              <a:t>Tamkang</a:t>
            </a:r>
            <a:r>
              <a:rPr lang="en-US" sz="1000" dirty="0"/>
              <a:t> University, 1993-1995&lt;/p&gt;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-li-heading"&gt;B.B.A.&lt;/h3&gt;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</a:t>
            </a:r>
            <a:r>
              <a:rPr lang="en-US" sz="1000" dirty="0" err="1"/>
              <a:t>Tamkang</a:t>
            </a:r>
            <a:r>
              <a:rPr lang="en-US" sz="1000" dirty="0"/>
              <a:t> University, 1989-1993&lt;/p&gt;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                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</a:t>
            </a:r>
            <a:r>
              <a:rPr lang="en-US" sz="1000" dirty="0" smtClean="0"/>
              <a:t>          </a:t>
            </a:r>
            <a:endParaRPr lang="en-US" sz="1000" dirty="0"/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&lt;h4&gt;Mobile </a:t>
            </a:r>
            <a:r>
              <a:rPr lang="en-US" sz="1000" dirty="0" err="1"/>
              <a:t>Myday</a:t>
            </a:r>
            <a:r>
              <a:rPr lang="en-US" sz="1000" dirty="0"/>
              <a:t> @ 2013&lt;/h4&gt;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&lt;/div&gt;&lt;!-- /page 3 Education--&gt;      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     &lt;/body&gt;</a:t>
            </a:r>
          </a:p>
          <a:p>
            <a:r>
              <a:rPr lang="en-US" sz="1000" dirty="0"/>
              <a:t>&lt;/html&gt;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519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06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64" y="1296905"/>
            <a:ext cx="2849720" cy="505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45" y="1296905"/>
            <a:ext cx="2849719" cy="505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1" y="1296905"/>
            <a:ext cx="2849719" cy="5058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http://jsbin.com/</a:t>
            </a:r>
            <a:r>
              <a:rPr lang="en-US" dirty="0" smtClean="0">
                <a:hlinkClick r:id="rId5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834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9019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30" y="1024551"/>
            <a:ext cx="3078375" cy="5464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44" y="1024550"/>
            <a:ext cx="3078375" cy="54641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http://mail.tku.edu.tw/myday/</a:t>
            </a:r>
            <a:r>
              <a:rPr lang="en-US" dirty="0" smtClean="0">
                <a:hlinkClick r:id="rId4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1335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173" y="587783"/>
            <a:ext cx="8702970" cy="5940088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 &lt;div data-role="page" id="Research"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</a:t>
            </a:r>
            <a:r>
              <a:rPr lang="en-US" sz="1000" dirty="0" err="1"/>
              <a:t>Myday</a:t>
            </a:r>
            <a:r>
              <a:rPr lang="en-US" sz="1000" dirty="0"/>
              <a:t> Research&lt;/h1&gt;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  &lt;div data-role="content"&gt;</a:t>
            </a:r>
          </a:p>
          <a:p>
            <a:endParaRPr lang="en-US" sz="1000" dirty="0"/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 data-filter-placeholder="Search topics..." data-theme="c"&gt;</a:t>
            </a:r>
          </a:p>
          <a:p>
            <a:r>
              <a:rPr lang="en-US" sz="1000" dirty="0"/>
              <a:t>                &lt;li data-role="list-divider" data-theme="c"&gt;Research Interests&lt;/li&gt;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="#"&gt;&lt;p&gt;Social Media Service&lt;/p&gt;&lt;/a&gt;&lt;/li&gt;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="#"&gt;&lt;p&gt;Mobile Apps Marketing&lt;/p&gt;&lt;/a&gt;&lt;/li&gt;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="#"&gt;&lt;p&gt;Data Mining and Text Mining&lt;/p&gt;&lt;/a&gt;&lt;/li&gt;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="#"&gt;&lt;p&gt;Business Intelligence&lt;/p&gt;&lt;/a&gt;&lt;/li&gt;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="#"&gt;&lt;p&gt;Big Data Analytics&lt;/p&gt;&lt;/a&gt;&lt;/li&gt;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="#"&gt;&lt;p&gt;Information Systems Evaluation&lt;/p&gt;&lt;/a&gt;&lt;/li&gt;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="#"&gt;&lt;p&gt;Question Answering Systems&lt;/p&gt;&lt;/a&gt;&lt;/li&gt;                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="#"&gt;&lt;p&gt;Knowledge Management&lt;/p&gt;&lt;/a&gt;&lt;/li&gt;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="#"&gt;&lt;p&gt;Electronic Commerce&lt;/p&gt;&lt;/a&gt;&lt;/li&gt;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="#"&gt;&lt;p&gt;Learning Technology&lt;/p&gt;&lt;/a&gt;&lt;/li&gt;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="#"&gt;&lt;p&gt;Intelligent Information Systems&lt;/p&gt;&lt;/a&gt;&lt;/li&gt;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="#"&gt;&lt;p&gt;Biomedical Informatics&lt;/p&gt;&lt;/a&gt;&lt;/li&gt;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</a:t>
            </a:r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&lt;div data-role="</a:t>
            </a:r>
            <a:r>
              <a:rPr lang="en-US" sz="1000" dirty="0" err="1"/>
              <a:t>navbar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data-icon="home"&gt;Home&lt;/a&gt;&lt;/li&gt;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="#Research"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data-icon="star"&gt;Research&lt;/a&gt;&lt;/li&gt;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="#Teaching"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data-icon="check"&gt;Teaching&lt;/a&gt;&lt;/li&gt;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="#About"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data-icon="grid"&gt;About&lt;/a&gt;&lt;/li&gt;</a:t>
            </a:r>
          </a:p>
          <a:p>
            <a:r>
              <a:rPr lang="en-US" sz="1000" dirty="0"/>
              <a:t>    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&lt;/div&gt;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&lt;/div&gt;&lt;!-- /page 4 Research--&gt;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4 Research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http://mail.tku.edu.tw/myday/</a:t>
            </a:r>
            <a:r>
              <a:rPr lang="en-US" dirty="0" smtClean="0">
                <a:hlinkClick r:id="rId2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510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9605" y="545876"/>
            <a:ext cx="8655436" cy="6093976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 &lt;div data-role="page" id="Teaching"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</a:t>
            </a:r>
            <a:r>
              <a:rPr lang="en-US" sz="1000" dirty="0" err="1"/>
              <a:t>Myday</a:t>
            </a:r>
            <a:r>
              <a:rPr lang="en-US" sz="1000" dirty="0"/>
              <a:t> Teaching&lt;/h1&gt;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data-role="content"&gt;</a:t>
            </a:r>
          </a:p>
          <a:p>
            <a:r>
              <a:rPr lang="en-US" sz="1000" dirty="0"/>
              <a:t>              &lt;div style="</a:t>
            </a:r>
            <a:r>
              <a:rPr lang="en-US" sz="1000" dirty="0" err="1"/>
              <a:t>text-align:center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img</a:t>
            </a:r>
            <a:r>
              <a:rPr lang="en-US" sz="1000" dirty="0"/>
              <a:t> style="width: 25%; height: 25%" </a:t>
            </a:r>
            <a:r>
              <a:rPr lang="en-US" sz="1000" dirty="0" err="1"/>
              <a:t>src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/images/</a:t>
            </a:r>
            <a:r>
              <a:rPr lang="en-US" sz="1000" dirty="0" err="1"/>
              <a:t>Myday_Photo.jpg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&lt;/div&gt;</a:t>
            </a:r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  data-filter-placeholder="Search courses..." data-theme="c"&gt;</a:t>
            </a:r>
          </a:p>
          <a:p>
            <a:r>
              <a:rPr lang="en-US" sz="1000" dirty="0"/>
              <a:t>                &lt;li data-role="list-divider" data-theme="c"&gt;Fall 2013 (2013.09-2014.01)&lt;span class="</a:t>
            </a:r>
            <a:r>
              <a:rPr lang="en-US" sz="1000" dirty="0" err="1"/>
              <a:t>ui</a:t>
            </a:r>
            <a:r>
              <a:rPr lang="en-US" sz="1000" dirty="0"/>
              <a:t>-li-count"&gt;3&lt;/span&gt;&lt;/li&gt;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/teaching.htm#1021SMAP" </a:t>
            </a:r>
            <a:r>
              <a:rPr lang="en-US" sz="1000" dirty="0" err="1"/>
              <a:t>rel</a:t>
            </a:r>
            <a:r>
              <a:rPr lang="en-US" sz="1000" dirty="0"/>
              <a:t>="external"&gt;&lt;p&gt;Social Media Apps Programming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/teaching.htm#1021CSIM4B" </a:t>
            </a:r>
            <a:r>
              <a:rPr lang="en-US" sz="1000" dirty="0" err="1"/>
              <a:t>rel</a:t>
            </a:r>
            <a:r>
              <a:rPr lang="en-US" sz="1000" dirty="0"/>
              <a:t>="external"&gt;&lt;p&gt;Case Study for Information Management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 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/teaching.htm#1021IS" </a:t>
            </a:r>
            <a:r>
              <a:rPr lang="en-US" sz="1000" dirty="0" err="1"/>
              <a:t>rel</a:t>
            </a:r>
            <a:r>
              <a:rPr lang="en-US" sz="1000" dirty="0"/>
              <a:t>="external"&gt;&lt;p&gt;Digital Information Services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 </a:t>
            </a:r>
          </a:p>
          <a:p>
            <a:r>
              <a:rPr lang="en-US" sz="1000" dirty="0"/>
              <a:t>                &lt;li data-role="list-divider" data-theme="c"&gt;Spring 2013 (2013.02-2013.06)&lt;span class="</a:t>
            </a:r>
            <a:r>
              <a:rPr lang="en-US" sz="1000" dirty="0" err="1"/>
              <a:t>ui</a:t>
            </a:r>
            <a:r>
              <a:rPr lang="en-US" sz="1000" dirty="0"/>
              <a:t>-li-count"&gt;4&lt;/span&gt;&lt;/li&gt;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/teaching.htm#1012BIT" </a:t>
            </a:r>
            <a:r>
              <a:rPr lang="en-US" sz="1000" dirty="0" err="1"/>
              <a:t>rel</a:t>
            </a:r>
            <a:r>
              <a:rPr lang="en-US" sz="1000" dirty="0"/>
              <a:t>="external"&gt;&lt;p&gt;Business Intelligence Trends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/teaching.htm#1012SMMM" </a:t>
            </a:r>
            <a:r>
              <a:rPr lang="en-US" sz="1000" dirty="0" err="1"/>
              <a:t>rel</a:t>
            </a:r>
            <a:r>
              <a:rPr lang="en-US" sz="1000" dirty="0"/>
              <a:t>="external"&gt;&lt;p&gt;Social Media Marketing Management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/teaching.htm#1012DM" </a:t>
            </a:r>
            <a:r>
              <a:rPr lang="en-US" sz="1000" dirty="0" err="1"/>
              <a:t>rel</a:t>
            </a:r>
            <a:r>
              <a:rPr lang="en-US" sz="1000" dirty="0"/>
              <a:t>="external"&gt;&lt;p&gt;Data Mining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 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/teaching.htm#1012ISM" </a:t>
            </a:r>
            <a:r>
              <a:rPr lang="en-US" sz="1000" dirty="0" err="1"/>
              <a:t>rel</a:t>
            </a:r>
            <a:r>
              <a:rPr lang="en-US" sz="1000" dirty="0"/>
              <a:t>="external"&gt;&lt;p&gt;The Issue of Information Security Management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                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&lt;div data-role="</a:t>
            </a:r>
            <a:r>
              <a:rPr lang="en-US" sz="1000" dirty="0" err="1"/>
              <a:t>navbar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data-icon="home"&gt;Home&lt;/a&gt;&lt;/li&gt;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="#Research"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data-icon="star"&gt;Research&lt;/a&gt;&lt;/li&gt;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="#Teaching"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data-icon="check"&gt;Teaching&lt;/a&gt;&lt;/li&gt;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="#About"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data-icon="grid"&gt;About&lt;/a&gt;&lt;/li&gt;</a:t>
            </a:r>
          </a:p>
          <a:p>
            <a:r>
              <a:rPr lang="en-US" sz="1000" dirty="0"/>
              <a:t>    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&lt;/div&gt;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&lt;/div&gt;&lt;!-- /page 5 </a:t>
            </a:r>
            <a:r>
              <a:rPr lang="en-US" sz="1000" dirty="0" smtClean="0"/>
              <a:t>Teaching--&gt;</a:t>
            </a:r>
            <a:endParaRPr lang="en-US" sz="1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5 Teaching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http://mail.tku.edu.tw/myday/</a:t>
            </a:r>
            <a:r>
              <a:rPr lang="en-US" dirty="0" smtClean="0">
                <a:hlinkClick r:id="rId2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2566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pPr lvl="1"/>
            <a:r>
              <a:rPr lang="en-US" dirty="0" smtClean="0"/>
              <a:t>JavaScript Library</a:t>
            </a:r>
          </a:p>
          <a:p>
            <a:pPr lvl="1"/>
            <a:r>
              <a:rPr lang="en-US" dirty="0" err="1" smtClean="0"/>
              <a:t>jQuery</a:t>
            </a:r>
            <a:endParaRPr lang="en-US" dirty="0" smtClean="0"/>
          </a:p>
          <a:p>
            <a:pPr lvl="1"/>
            <a:r>
              <a:rPr lang="en-US" dirty="0" err="1" smtClean="0"/>
              <a:t>jQuery</a:t>
            </a:r>
            <a:r>
              <a:rPr lang="en-US" dirty="0" smtClean="0"/>
              <a:t> UI</a:t>
            </a:r>
          </a:p>
          <a:p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Building Mobile Apps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06" y="1630300"/>
            <a:ext cx="3189307" cy="9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for iPhone, </a:t>
            </a:r>
            <a:r>
              <a:rPr lang="en-US" sz="2400" dirty="0" err="1"/>
              <a:t>iPad</a:t>
            </a:r>
            <a:r>
              <a:rPr lang="en-US" sz="2400" dirty="0"/>
              <a:t>, and iPod touch, Scott Preston, </a:t>
            </a:r>
            <a:r>
              <a:rPr lang="en-US" sz="2400" dirty="0" err="1"/>
              <a:t>Apress</a:t>
            </a:r>
            <a:r>
              <a:rPr lang="en-US" sz="2400" dirty="0"/>
              <a:t>, 2012</a:t>
            </a:r>
          </a:p>
          <a:p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pPr lvl="1"/>
            <a:r>
              <a:rPr lang="en-US" sz="2400" dirty="0">
                <a:hlinkClick r:id="rId2"/>
              </a:rPr>
              <a:t>http://jquerymobile.com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998" y="2512809"/>
            <a:ext cx="1116863" cy="1657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1" y="4814704"/>
            <a:ext cx="1351581" cy="1515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798" y="4492846"/>
            <a:ext cx="1686802" cy="1837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145" y="4532188"/>
            <a:ext cx="1650045" cy="1797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936" y="2204270"/>
            <a:ext cx="979968" cy="1966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462" y="4559617"/>
            <a:ext cx="2553707" cy="1770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2955" y="4390436"/>
            <a:ext cx="1102166" cy="1939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501" y="2557589"/>
            <a:ext cx="844422" cy="1613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20" y="2348583"/>
            <a:ext cx="902712" cy="1908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682" y="4814704"/>
            <a:ext cx="1007452" cy="14668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8389" y="4257531"/>
            <a:ext cx="1808223" cy="20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51" y="803878"/>
            <a:ext cx="4686094" cy="5800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4473" y="6606257"/>
            <a:ext cx="658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://www.amazon.com/Learn-HTML5-JavaScript-iOS-Standards-based/dp/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1430240385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747" y="-1"/>
            <a:ext cx="8625347" cy="803879"/>
          </a:xfrm>
        </p:spPr>
        <p:txBody>
          <a:bodyPr>
            <a:no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iPhone, </a:t>
            </a:r>
            <a:r>
              <a:rPr lang="en-US" sz="2400" dirty="0" err="1"/>
              <a:t>iPad</a:t>
            </a:r>
            <a:r>
              <a:rPr lang="en-US" sz="2400" dirty="0"/>
              <a:t>, and iPod touch</a:t>
            </a:r>
            <a:r>
              <a:rPr lang="en-US" sz="2000" dirty="0"/>
              <a:t>, </a:t>
            </a:r>
            <a:r>
              <a:rPr lang="en-US" sz="1600" dirty="0"/>
              <a:t>Scott Preston, </a:t>
            </a:r>
            <a:r>
              <a:rPr lang="en-US" sz="1600" dirty="0" err="1"/>
              <a:t>Apress</a:t>
            </a:r>
            <a:r>
              <a:rPr lang="en-US" sz="16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65592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124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jQuery</a:t>
            </a:r>
            <a:r>
              <a:rPr lang="en-US" b="1" dirty="0" smtClean="0">
                <a:solidFill>
                  <a:srgbClr val="4F81BD"/>
                </a:solidFill>
              </a:rPr>
              <a:t> Mobile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12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471107"/>
            <a:ext cx="261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http://jquerymobile.com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353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jQuery</a:t>
            </a:r>
            <a:r>
              <a:rPr lang="en-US" b="1" dirty="0">
                <a:solidFill>
                  <a:schemeClr val="accent1"/>
                </a:solidFill>
              </a:rPr>
              <a:t> Mobile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88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Touch</a:t>
            </a:r>
            <a:r>
              <a:rPr lang="en-US" dirty="0">
                <a:solidFill>
                  <a:srgbClr val="FF0000"/>
                </a:solidFill>
              </a:rPr>
              <a:t>-Optimized Web Framework </a:t>
            </a:r>
            <a:r>
              <a:rPr lang="en-US" dirty="0"/>
              <a:t>for Smartphones &amp; Tablets</a:t>
            </a:r>
          </a:p>
          <a:p>
            <a:pPr lvl="1"/>
            <a:r>
              <a:rPr lang="en-US" dirty="0"/>
              <a:t>A unified, </a:t>
            </a:r>
            <a:r>
              <a:rPr lang="en-US" dirty="0">
                <a:solidFill>
                  <a:srgbClr val="FF0000"/>
                </a:solidFill>
              </a:rPr>
              <a:t>HTML5-based user interface </a:t>
            </a:r>
            <a:r>
              <a:rPr lang="en-US" dirty="0"/>
              <a:t>system for all popular mobile device </a:t>
            </a:r>
            <a:r>
              <a:rPr lang="en-US" dirty="0" smtClean="0"/>
              <a:t>platforms</a:t>
            </a:r>
          </a:p>
          <a:p>
            <a:pPr lvl="1"/>
            <a:r>
              <a:rPr lang="en-US" dirty="0" smtClean="0"/>
              <a:t>built </a:t>
            </a:r>
            <a:r>
              <a:rPr lang="en-US" dirty="0"/>
              <a:t>on the rock-solid </a:t>
            </a:r>
            <a:r>
              <a:rPr lang="en-US" dirty="0" err="1">
                <a:solidFill>
                  <a:srgbClr val="FF0000"/>
                </a:solidFill>
              </a:rPr>
              <a:t>jQuery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FF0000"/>
                </a:solidFill>
              </a:rPr>
              <a:t>jQuery</a:t>
            </a:r>
            <a:r>
              <a:rPr lang="en-US" dirty="0">
                <a:solidFill>
                  <a:srgbClr val="FF0000"/>
                </a:solidFill>
              </a:rPr>
              <a:t> UI </a:t>
            </a:r>
            <a:r>
              <a:rPr lang="en-US" dirty="0"/>
              <a:t>foundation. </a:t>
            </a:r>
            <a:endParaRPr lang="en-US" dirty="0" smtClean="0"/>
          </a:p>
          <a:p>
            <a:pPr lvl="1"/>
            <a:r>
              <a:rPr lang="en-US" dirty="0" smtClean="0"/>
              <a:t>Its </a:t>
            </a:r>
            <a:r>
              <a:rPr lang="en-US" dirty="0">
                <a:solidFill>
                  <a:srgbClr val="FF0000"/>
                </a:solidFill>
              </a:rPr>
              <a:t>lightweight code </a:t>
            </a:r>
            <a:r>
              <a:rPr lang="en-US" dirty="0"/>
              <a:t>is built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progressive </a:t>
            </a:r>
            <a:r>
              <a:rPr lang="en-US" dirty="0">
                <a:solidFill>
                  <a:srgbClr val="FF0000"/>
                </a:solidFill>
              </a:rPr>
              <a:t>enhancement</a:t>
            </a:r>
            <a:r>
              <a:rPr lang="en-US" dirty="0"/>
              <a:t>, and has a flexible, easily </a:t>
            </a:r>
            <a:r>
              <a:rPr lang="en-US" dirty="0" err="1"/>
              <a:t>themeable</a:t>
            </a:r>
            <a:r>
              <a:rPr lang="en-US" dirty="0"/>
              <a:t>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7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23669</TotalTime>
  <Words>5530</Words>
  <Application>Microsoft Macintosh PowerPoint</Application>
  <PresentationFormat>On-screen Show (4:3)</PresentationFormat>
  <Paragraphs>514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Android /iOS Apps Programming</vt:lpstr>
      <vt:lpstr>Learn HTML5 and JavaScript for iOS: Web Standards-based Apps  for iPhone, iPad, and iPod touch, Scott Preston, Apress, 2012</vt:lpstr>
      <vt:lpstr>jQuery Mobile</vt:lpstr>
      <vt:lpstr>jQuery Mobile</vt:lpstr>
      <vt:lpstr>PowerPoint Presentation</vt:lpstr>
      <vt:lpstr>jQuery</vt:lpstr>
      <vt:lpstr>jQuery UI</vt:lpstr>
      <vt:lpstr>jQuery Mobile</vt:lpstr>
      <vt:lpstr>jquery-1.9.1.min.js jquery.mobile.min.css jquery.mobile.min.js</vt:lpstr>
      <vt:lpstr>jQuery Mobile: Mobile Graded Browser Support</vt:lpstr>
      <vt:lpstr>jQuery Mobile: Original Graded Browser Matrix</vt:lpstr>
      <vt:lpstr>codiqa: drag-and-drop builder for mobile apps</vt:lpstr>
      <vt:lpstr>PowerPoint Presentation</vt:lpstr>
      <vt:lpstr>codiqa demo</vt:lpstr>
      <vt:lpstr>Codiqa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inspired: Built with jQuery Mobile</vt:lpstr>
      <vt:lpstr>PowerPoint Presentation</vt:lpstr>
      <vt:lpstr>PowerPoint Presentation</vt:lpstr>
      <vt:lpstr>Mobile website for Stanford University http://m.stanford.edu</vt:lpstr>
      <vt:lpstr>data-role="page”</vt:lpstr>
      <vt:lpstr>data-role=“button”</vt:lpstr>
      <vt:lpstr>data-role=“listview”</vt:lpstr>
      <vt:lpstr>ListView Example</vt:lpstr>
      <vt:lpstr>ListView Example</vt:lpstr>
      <vt:lpstr>Form Element</vt:lpstr>
      <vt:lpstr>data-theme=“a”</vt:lpstr>
      <vt:lpstr>data-icon=“star”</vt:lpstr>
      <vt:lpstr>jQuery Mobile Icon Pack</vt:lpstr>
      <vt:lpstr>ThemeRoller for jQuery Mobile</vt:lpstr>
      <vt:lpstr>ThemeRoller for jQuery Mobile</vt:lpstr>
      <vt:lpstr>PowerPoint Presentation</vt:lpstr>
      <vt:lpstr>Demo Building Mobile Apps with  jQuery Mobile</vt:lpstr>
      <vt:lpstr>Mobile Myday</vt:lpstr>
      <vt:lpstr>Online Editor: http://jsbin.com</vt:lpstr>
      <vt:lpstr>PowerPoint Presentation</vt:lpstr>
      <vt:lpstr>PowerPoint Presentation</vt:lpstr>
      <vt:lpstr>jQuery jQuery.Mobile js css</vt:lpstr>
      <vt:lpstr>PowerPoint Presentation</vt:lpstr>
      <vt:lpstr>Page 2 Vita</vt:lpstr>
      <vt:lpstr>Page 3 Education</vt:lpstr>
      <vt:lpstr>Mobile Myday</vt:lpstr>
      <vt:lpstr>Mobile Myday</vt:lpstr>
      <vt:lpstr>PowerPoint Presentation</vt:lpstr>
      <vt:lpstr>PowerPoint Presentation</vt:lpstr>
      <vt:lpstr>Summary</vt:lpstr>
      <vt:lpstr>References</vt:lpstr>
    </vt:vector>
  </TitlesOfParts>
  <Company>TKU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creator>MY DAY</dc:creator>
  <cp:lastModifiedBy>MY DAY</cp:lastModifiedBy>
  <cp:revision>397</cp:revision>
  <dcterms:created xsi:type="dcterms:W3CDTF">2013-09-24T21:30:58Z</dcterms:created>
  <dcterms:modified xsi:type="dcterms:W3CDTF">2013-11-08T00:52:53Z</dcterms:modified>
</cp:coreProperties>
</file>