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2"/>
  </p:notesMasterIdLst>
  <p:handoutMasterIdLst>
    <p:handoutMasterId r:id="rId133"/>
  </p:handoutMasterIdLst>
  <p:sldIdLst>
    <p:sldId id="256" r:id="rId2"/>
    <p:sldId id="270" r:id="rId3"/>
    <p:sldId id="269" r:id="rId4"/>
    <p:sldId id="268" r:id="rId5"/>
    <p:sldId id="692" r:id="rId6"/>
    <p:sldId id="638" r:id="rId7"/>
    <p:sldId id="639" r:id="rId8"/>
    <p:sldId id="870" r:id="rId9"/>
    <p:sldId id="641" r:id="rId10"/>
    <p:sldId id="905" r:id="rId11"/>
    <p:sldId id="906" r:id="rId12"/>
    <p:sldId id="907" r:id="rId13"/>
    <p:sldId id="908" r:id="rId14"/>
    <p:sldId id="867" r:id="rId15"/>
    <p:sldId id="871" r:id="rId16"/>
    <p:sldId id="873" r:id="rId17"/>
    <p:sldId id="875" r:id="rId18"/>
    <p:sldId id="913" r:id="rId19"/>
    <p:sldId id="912" r:id="rId20"/>
    <p:sldId id="878" r:id="rId21"/>
    <p:sldId id="879" r:id="rId22"/>
    <p:sldId id="880" r:id="rId23"/>
    <p:sldId id="881" r:id="rId24"/>
    <p:sldId id="882" r:id="rId25"/>
    <p:sldId id="883" r:id="rId26"/>
    <p:sldId id="885" r:id="rId27"/>
    <p:sldId id="886" r:id="rId28"/>
    <p:sldId id="887" r:id="rId29"/>
    <p:sldId id="888" r:id="rId30"/>
    <p:sldId id="889" r:id="rId31"/>
    <p:sldId id="890" r:id="rId32"/>
    <p:sldId id="891" r:id="rId33"/>
    <p:sldId id="892" r:id="rId34"/>
    <p:sldId id="914" r:id="rId35"/>
    <p:sldId id="893" r:id="rId36"/>
    <p:sldId id="894" r:id="rId37"/>
    <p:sldId id="895" r:id="rId38"/>
    <p:sldId id="896" r:id="rId39"/>
    <p:sldId id="897" r:id="rId40"/>
    <p:sldId id="898" r:id="rId41"/>
    <p:sldId id="899" r:id="rId42"/>
    <p:sldId id="900" r:id="rId43"/>
    <p:sldId id="901" r:id="rId44"/>
    <p:sldId id="902" r:id="rId45"/>
    <p:sldId id="915" r:id="rId46"/>
    <p:sldId id="916" r:id="rId47"/>
    <p:sldId id="903" r:id="rId48"/>
    <p:sldId id="904" r:id="rId49"/>
    <p:sldId id="693" r:id="rId50"/>
    <p:sldId id="694" r:id="rId51"/>
    <p:sldId id="695" r:id="rId52"/>
    <p:sldId id="783" r:id="rId53"/>
    <p:sldId id="910" r:id="rId54"/>
    <p:sldId id="918" r:id="rId55"/>
    <p:sldId id="877" r:id="rId56"/>
    <p:sldId id="785" r:id="rId57"/>
    <p:sldId id="786" r:id="rId58"/>
    <p:sldId id="787" r:id="rId59"/>
    <p:sldId id="788" r:id="rId60"/>
    <p:sldId id="866" r:id="rId61"/>
    <p:sldId id="789" r:id="rId62"/>
    <p:sldId id="790" r:id="rId63"/>
    <p:sldId id="792" r:id="rId64"/>
    <p:sldId id="793" r:id="rId65"/>
    <p:sldId id="794" r:id="rId66"/>
    <p:sldId id="795" r:id="rId67"/>
    <p:sldId id="802" r:id="rId68"/>
    <p:sldId id="796" r:id="rId69"/>
    <p:sldId id="803" r:id="rId70"/>
    <p:sldId id="797" r:id="rId71"/>
    <p:sldId id="798" r:id="rId72"/>
    <p:sldId id="799" r:id="rId73"/>
    <p:sldId id="800" r:id="rId74"/>
    <p:sldId id="804" r:id="rId75"/>
    <p:sldId id="805" r:id="rId76"/>
    <p:sldId id="806" r:id="rId77"/>
    <p:sldId id="807" r:id="rId78"/>
    <p:sldId id="808" r:id="rId79"/>
    <p:sldId id="809" r:id="rId80"/>
    <p:sldId id="810" r:id="rId81"/>
    <p:sldId id="811" r:id="rId82"/>
    <p:sldId id="812" r:id="rId83"/>
    <p:sldId id="813" r:id="rId84"/>
    <p:sldId id="814" r:id="rId85"/>
    <p:sldId id="815" r:id="rId86"/>
    <p:sldId id="816" r:id="rId87"/>
    <p:sldId id="817" r:id="rId88"/>
    <p:sldId id="818" r:id="rId89"/>
    <p:sldId id="819" r:id="rId90"/>
    <p:sldId id="820" r:id="rId91"/>
    <p:sldId id="821" r:id="rId92"/>
    <p:sldId id="822" r:id="rId93"/>
    <p:sldId id="823" r:id="rId94"/>
    <p:sldId id="824" r:id="rId95"/>
    <p:sldId id="825" r:id="rId96"/>
    <p:sldId id="829" r:id="rId97"/>
    <p:sldId id="830" r:id="rId98"/>
    <p:sldId id="831" r:id="rId99"/>
    <p:sldId id="832" r:id="rId100"/>
    <p:sldId id="833" r:id="rId101"/>
    <p:sldId id="826" r:id="rId102"/>
    <p:sldId id="827" r:id="rId103"/>
    <p:sldId id="828" r:id="rId104"/>
    <p:sldId id="834" r:id="rId105"/>
    <p:sldId id="835" r:id="rId106"/>
    <p:sldId id="836" r:id="rId107"/>
    <p:sldId id="837" r:id="rId108"/>
    <p:sldId id="838" r:id="rId109"/>
    <p:sldId id="863" r:id="rId110"/>
    <p:sldId id="862" r:id="rId111"/>
    <p:sldId id="861" r:id="rId112"/>
    <p:sldId id="846" r:id="rId113"/>
    <p:sldId id="848" r:id="rId114"/>
    <p:sldId id="842" r:id="rId115"/>
    <p:sldId id="843" r:id="rId116"/>
    <p:sldId id="844" r:id="rId117"/>
    <p:sldId id="845" r:id="rId118"/>
    <p:sldId id="849" r:id="rId119"/>
    <p:sldId id="850" r:id="rId120"/>
    <p:sldId id="851" r:id="rId121"/>
    <p:sldId id="852" r:id="rId122"/>
    <p:sldId id="853" r:id="rId123"/>
    <p:sldId id="854" r:id="rId124"/>
    <p:sldId id="855" r:id="rId125"/>
    <p:sldId id="856" r:id="rId126"/>
    <p:sldId id="857" r:id="rId127"/>
    <p:sldId id="858" r:id="rId128"/>
    <p:sldId id="859" r:id="rId129"/>
    <p:sldId id="919" r:id="rId130"/>
    <p:sldId id="911" r:id="rId1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80"/>
    <a:srgbClr val="0000FF"/>
    <a:srgbClr val="FF000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6" autoAdjust="0"/>
    <p:restoredTop sz="92271" autoAdjust="0"/>
  </p:normalViewPr>
  <p:slideViewPr>
    <p:cSldViewPr snapToGrid="0" snapToObjects="1">
      <p:cViewPr>
        <p:scale>
          <a:sx n="81" d="100"/>
          <a:sy n="81" d="100"/>
        </p:scale>
        <p:origin x="-1696" y="-8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notesMaster" Target="notesMasters/notesMaster1.xml"/><Relationship Id="rId133" Type="http://schemas.openxmlformats.org/officeDocument/2006/relationships/handoutMaster" Target="handoutMasters/handoutMaster1.xml"/><Relationship Id="rId134" Type="http://schemas.openxmlformats.org/officeDocument/2006/relationships/printerSettings" Target="printerSettings/printerSettings1.bin"/><Relationship Id="rId135" Type="http://schemas.openxmlformats.org/officeDocument/2006/relationships/presProps" Target="presProps.xml"/><Relationship Id="rId136" Type="http://schemas.openxmlformats.org/officeDocument/2006/relationships/viewProps" Target="viewProps.xml"/><Relationship Id="rId137" Type="http://schemas.openxmlformats.org/officeDocument/2006/relationships/theme" Target="theme/theme1.xml"/><Relationship Id="rId13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13/10/23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09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13/10/23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13/10/23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13/10/23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13/10/23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13/10/23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13/10/23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13/10/23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13/10/23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13/10/23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13/10/23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13/10/23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13/10/23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4" Type="http://schemas.openxmlformats.org/officeDocument/2006/relationships/hyperlink" Target="http://mail.tku.edu.tw/myday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m.tku.edu.tw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://www.apress.com/9781430263616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os7developer.com/blog/" TargetMode="External"/><Relationship Id="rId3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hyperlink" Target="https://www.youtube.com/watch?v=6bL4X9TK2RU" TargetMode="Externa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hyperlink" Target="https://developer.apple.com/library/ios/documentation/ToolsLanguages/Conceptual/Xcode_Overview/About_Xcode/about.html" TargetMode="Externa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library/ios/referencelibrary/GettingStarted/RoadMapiOS/RoadMapiOS.pdf" TargetMode="External"/><Relationship Id="rId3" Type="http://schemas.openxmlformats.org/officeDocument/2006/relationships/hyperlink" Target="http://ios7developer.com/blog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s://developer.apple.com/library/ios/referencelibrary/GettingStarted/RoadMapiOS/index.htm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s://developer.apple.com/library/ios/referencelibrary/GettingStarted/RoadMapiOS/index.html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s://developer.apple.com/library/ios/referencelibrary/GettingStarted/RoadMapiOS/index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library/ios/referencelibrary/GettingStarted/RoadMapiOS/index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s://developer.apple.com/library/ios/referencelibrary/GettingStarted/RoadMapiOS/index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hyperlink" Target="https://developer.apple.com/library/ios/referencelibrary/GettingStarted/RoadMapiOS/index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hyperlink" Target="https://developer.apple.com/library/ios/referencelibrary/GettingStarted/RoadMapiOS/index.htm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s://developer.apple.com/library/ios/referencelibrary/GettingStarted/RoadMapiOS/index.htm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hyperlink" Target="https://developer.apple.com/library/ios/referencelibrary/GettingStarted/RoadMapiOS/index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hyperlink" Target="https://developer.apple.com/library/ios/referencelibrary/GettingStarted/RoadMapiOS/index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s://developer.apple.com/library/ios/referencelibrary/GettingStarted/RoadMapiOS/index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hyperlink" Target="https://developer.apple.com/library/ios/referencelibrary/GettingStarted/RoadMapiOS/index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hyperlink" Target="https://developer.apple.com/library/ios/referencelibrary/GettingStarted/RoadMapiOS/index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hyperlink" Target="https://developer.apple.com/library/ios/referencelibrary/GettingStarted/RoadMapiOS/AppDevelopmentProcess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library/ios/referencelibrary/GettingStarted/RoadMapiOS/AppDevelopmentProcess.htm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hyperlink" Target="https://developer.apple.com/library/ios/referencelibrary/GettingStarted/RoadMapiOS/AppDevelopmentProcess.htm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hyperlink" Target="https://developer.apple.com/library/ios/referencelibrary/GettingStarted/RoadMapiOS/AppDevelopmentProcess.htm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hyperlink" Target="https://developer.apple.com/library/ios/referencelibrary/GettingStarted/RoadMapiOS/DesigningaUserInterface.html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hyperlink" Target="https://developer.apple.com/library/ios/referencelibrary/GettingStarted/RoadMapiOS/DesigningaUserInterface.html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hyperlink" Target="https://developer.apple.com/library/ios/referencelibrary/GettingStarted/RoadMapiOS/DefiningtheInteraction.html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hyperlink" Target="https://developer.apple.com/library/ios/referencelibrary/GettingStarted/RoadMapiOS/DesigningaUserInterface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hyperlink" Target="https://developer.apple.com/library/ios/referencelibrary/GettingStarted/RoadMapiOS/DesigningaUserInterface.html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hyperlink" Target="https://developer.apple.com/library/ios/referencelibrary/GettingStarted/RoadMapiOS/DesigningaUserInterface.html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hyperlink" Target="https://developer.apple.com/library/ios/referencelibrary/GettingStarted/RoadMapiOS/IncorporatingtheData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hyperlink" Target="https://developer.apple.com/library/ios/referencelibrary/GettingStarted/RoadMapiOS/DesignPatterns.html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hyperlink" Target="https://developer.apple.com/library/ios/referencelibrary/GettingStarted/RoadMapiOS/DesignPatterns.html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s://developer.apple.com/library/ios/referencelibrary/GettingStarted/RoadMapiOS/DesignPatterns.htm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hyperlink" Target="https://developer.apple.com/library/ios/referencelibrary/GettingStarted/RoadMapiOS/DesignPatterns.html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hyperlink" Target="https://developer.apple.com/library/ios/referencelibrary/GettingStarted/RoadMapiOS/FoundationClasses.html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hyperlink" Target="https://developer.apple.com/library/ios/referencelibrary/GettingStarted/RoadMapiOS/FoundationClasses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hyperlink" Target="https://developer.apple.com/library/ios/referencelibrary/GettingStarted/RoadMapiOS/FoundationClasse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hyperlink" Target="https://developer.apple.com/library/ios/referencelibrary/GettingStarted/RoadMapiOS/FoundationClasses.html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hyperlink" Target="https://developer.apple.com/library/ios/referencelibrary/GettingStarted/RoadMapiOS/FoundationClasses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hyperlink" Target="https://developer.apple.com/library/ios/documentation/iphone/conceptual/iphone101/Articles/00_Introduction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hyperlink" Target="https://developer.apple.com/library/ios/documentation/iphone/conceptual/iphone101/Articles/01_CreatingProject.html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hyperlink" Target="https://developer.apple.com/library/ios/documentation/iphone/conceptual/iphone101/Articles/01_CreatingProject.html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hyperlink" Target="https://developer.apple.com/library/ios/documentation/iphone/conceptual/iphone101/Articles/05_ConfiguringView.html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://www.scribd.com/doc/50805466/Native-Web-or-Hybrid-Mobile-App-Development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://www.scribd.com/doc/50805466/Native-Web-or-Hybrid-Mobile-App-Development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www.scribd.com/doc/50805466/Native-Web-or-Hybrid-Mobile-App-Development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Social Media Apps Programming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335342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 smtClean="0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 smtClean="0">
                <a:hlinkClick r:id="rId2"/>
              </a:rPr>
              <a:t>Department of Information Management</a:t>
            </a:r>
            <a:endParaRPr lang="en-US" sz="5100" dirty="0" smtClean="0"/>
          </a:p>
          <a:p>
            <a:r>
              <a:rPr lang="en-US" sz="5100" dirty="0" err="1" smtClean="0">
                <a:hlinkClick r:id="rId3"/>
              </a:rPr>
              <a:t>Tamkang</a:t>
            </a:r>
            <a:r>
              <a:rPr lang="en-US" sz="5100" dirty="0" smtClean="0">
                <a:hlinkClick r:id="rId3"/>
              </a:rPr>
              <a:t> University</a:t>
            </a:r>
            <a:endParaRPr lang="en-US" sz="5100" dirty="0" smtClean="0"/>
          </a:p>
          <a:p>
            <a:endParaRPr lang="en-US" sz="2600" dirty="0" smtClean="0">
              <a:hlinkClick r:id="rId4"/>
            </a:endParaRPr>
          </a:p>
          <a:p>
            <a:r>
              <a:rPr lang="en-US" sz="2600" dirty="0" smtClean="0">
                <a:hlinkClick r:id="rId4"/>
              </a:rPr>
              <a:t>http://mail.tku.edu.tw/myday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661" y="1491019"/>
            <a:ext cx="8158678" cy="127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Developing iPhone / </a:t>
            </a:r>
            <a:r>
              <a:rPr lang="en-US" sz="3200" b="1" dirty="0" err="1">
                <a:solidFill>
                  <a:srgbClr val="FF0000"/>
                </a:solidFill>
              </a:rPr>
              <a:t>iPad</a:t>
            </a:r>
            <a:r>
              <a:rPr lang="en-US" sz="3200" b="1" dirty="0">
                <a:solidFill>
                  <a:srgbClr val="FF0000"/>
                </a:solidFill>
              </a:rPr>
              <a:t> Native Apps with Objective-C (</a:t>
            </a:r>
            <a:r>
              <a:rPr lang="en-US" sz="3200" b="1" dirty="0" err="1">
                <a:solidFill>
                  <a:srgbClr val="FF0000"/>
                </a:solidFill>
              </a:rPr>
              <a:t>Xcode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3534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97352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2013-10-24</a:t>
            </a: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2911762"/>
            <a:ext cx="4752528" cy="100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1021SMAP04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TLMXM1A</a:t>
            </a:r>
            <a:r>
              <a:rPr lang="zh-TW" altLang="en-US" sz="1400" dirty="0" smtClean="0">
                <a:solidFill>
                  <a:schemeClr val="tx1">
                    <a:tint val="75000"/>
                  </a:schemeClr>
                </a:solidFill>
              </a:rPr>
              <a:t> (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8687) 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M2143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)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(Fall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2013)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MIS MBA) (2 Credits, Elective)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[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Full English Course]</a:t>
            </a: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Thu 9,10 (16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:10-18:00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)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V201</a:t>
            </a:r>
            <a:endParaRPr lang="es-ES_tradnl" altLang="zh-TW" sz="14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26206"/>
            <a:ext cx="9106029" cy="445293"/>
          </a:xfrm>
        </p:spPr>
        <p:txBody>
          <a:bodyPr>
            <a:noAutofit/>
          </a:bodyPr>
          <a:lstStyle/>
          <a:p>
            <a:r>
              <a:rPr lang="en-US" sz="1600" dirty="0"/>
              <a:t>Rory Lewis and Laurence </a:t>
            </a:r>
            <a:r>
              <a:rPr lang="en-US" sz="1600" dirty="0" err="1"/>
              <a:t>Moroney</a:t>
            </a:r>
            <a:r>
              <a:rPr lang="en-US" sz="1600" dirty="0"/>
              <a:t>, </a:t>
            </a:r>
            <a:r>
              <a:rPr lang="en-US" sz="1600" b="1" dirty="0"/>
              <a:t>iPhone and </a:t>
            </a:r>
            <a:r>
              <a:rPr lang="en-US" sz="1600" b="1" dirty="0" err="1"/>
              <a:t>iPad</a:t>
            </a:r>
            <a:r>
              <a:rPr lang="en-US" sz="1600" b="1" dirty="0"/>
              <a:t> Apps for Absolute Beginners</a:t>
            </a:r>
            <a:r>
              <a:rPr lang="en-US" sz="1600" dirty="0"/>
              <a:t>, 4th Edition, </a:t>
            </a:r>
            <a:r>
              <a:rPr lang="en-US" sz="1600" dirty="0" err="1"/>
              <a:t>Apress</a:t>
            </a:r>
            <a:r>
              <a:rPr lang="en-US" sz="1600" dirty="0"/>
              <a:t>, 2013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8587" y="6489410"/>
            <a:ext cx="4046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http://www.apress.com/</a:t>
            </a:r>
            <a:r>
              <a:rPr lang="pt-BR" dirty="0" smtClean="0">
                <a:hlinkClick r:id="rId3"/>
              </a:rPr>
              <a:t>9781430263616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1320889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336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321004"/>
            <a:ext cx="8229600" cy="3139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/</a:t>
            </a:r>
            <a:r>
              <a:rPr lang="en-US" dirty="0"/>
              <a:t>/  </a:t>
            </a:r>
            <a:r>
              <a:rPr lang="en-US" dirty="0" err="1"/>
              <a:t>ViewController.h</a:t>
            </a:r>
            <a:endParaRPr lang="en-US" dirty="0"/>
          </a:p>
          <a:p>
            <a:r>
              <a:rPr lang="en-US" dirty="0"/>
              <a:t>//  </a:t>
            </a:r>
            <a:r>
              <a:rPr lang="en-US" dirty="0" err="1"/>
              <a:t>HelloWorld</a:t>
            </a:r>
            <a:endParaRPr lang="en-US" dirty="0"/>
          </a:p>
          <a:p>
            <a:endParaRPr lang="en-US" dirty="0"/>
          </a:p>
          <a:p>
            <a:r>
              <a:rPr lang="en-US" dirty="0"/>
              <a:t>#import &lt;</a:t>
            </a:r>
            <a:r>
              <a:rPr lang="en-US" dirty="0" err="1"/>
              <a:t>UIKit</a:t>
            </a:r>
            <a:r>
              <a:rPr lang="en-US" dirty="0"/>
              <a:t>/</a:t>
            </a:r>
            <a:r>
              <a:rPr lang="en-US" dirty="0" err="1"/>
              <a:t>UIKit.h</a:t>
            </a:r>
            <a:r>
              <a:rPr lang="en-US" dirty="0"/>
              <a:t>&gt;</a:t>
            </a:r>
          </a:p>
          <a:p>
            <a:endParaRPr lang="en-US" dirty="0"/>
          </a:p>
          <a:p>
            <a:r>
              <a:rPr lang="en-US" dirty="0"/>
              <a:t>@interface </a:t>
            </a:r>
            <a:r>
              <a:rPr lang="en-US" dirty="0" err="1"/>
              <a:t>ViewController</a:t>
            </a:r>
            <a:r>
              <a:rPr lang="en-US" dirty="0"/>
              <a:t> : </a:t>
            </a:r>
            <a:r>
              <a:rPr lang="en-US" dirty="0" err="1"/>
              <a:t>UIViewController</a:t>
            </a:r>
            <a:endParaRPr lang="en-US" dirty="0"/>
          </a:p>
          <a:p>
            <a:r>
              <a:rPr lang="en-US" dirty="0"/>
              <a:t>- (</a:t>
            </a:r>
            <a:r>
              <a:rPr lang="en-US" dirty="0" err="1"/>
              <a:t>IBAction</a:t>
            </a:r>
            <a:r>
              <a:rPr lang="en-US" dirty="0"/>
              <a:t>)</a:t>
            </a:r>
            <a:r>
              <a:rPr lang="en-US" dirty="0" err="1"/>
              <a:t>btnHello</a:t>
            </a:r>
            <a:r>
              <a:rPr lang="en-US" dirty="0"/>
              <a:t>:(id)sender;</a:t>
            </a:r>
          </a:p>
          <a:p>
            <a:r>
              <a:rPr lang="en-US" dirty="0"/>
              <a:t>@property (strong, </a:t>
            </a:r>
            <a:r>
              <a:rPr lang="en-US" dirty="0" err="1"/>
              <a:t>nonatomic</a:t>
            </a:r>
            <a:r>
              <a:rPr lang="en-US" dirty="0"/>
              <a:t>) </a:t>
            </a:r>
            <a:r>
              <a:rPr lang="en-US" dirty="0" err="1"/>
              <a:t>IBOutlet</a:t>
            </a:r>
            <a:r>
              <a:rPr lang="en-US" dirty="0"/>
              <a:t> </a:t>
            </a:r>
            <a:r>
              <a:rPr lang="en-US" dirty="0" err="1"/>
              <a:t>UITextField</a:t>
            </a:r>
            <a:r>
              <a:rPr lang="en-US" dirty="0"/>
              <a:t> *</a:t>
            </a:r>
            <a:r>
              <a:rPr lang="en-US" dirty="0" err="1"/>
              <a:t>txtYourName</a:t>
            </a:r>
            <a:r>
              <a:rPr lang="en-US" dirty="0"/>
              <a:t>;</a:t>
            </a:r>
          </a:p>
          <a:p>
            <a:r>
              <a:rPr lang="en-US" dirty="0"/>
              <a:t>@property (strong, </a:t>
            </a:r>
            <a:r>
              <a:rPr lang="en-US" dirty="0" err="1"/>
              <a:t>nonatomic</a:t>
            </a:r>
            <a:r>
              <a:rPr lang="en-US" dirty="0"/>
              <a:t>) </a:t>
            </a:r>
            <a:r>
              <a:rPr lang="en-US" dirty="0" err="1"/>
              <a:t>IBOutlet</a:t>
            </a:r>
            <a:r>
              <a:rPr lang="en-US" dirty="0"/>
              <a:t> </a:t>
            </a:r>
            <a:r>
              <a:rPr lang="en-US" dirty="0" err="1"/>
              <a:t>UILabel</a:t>
            </a:r>
            <a:r>
              <a:rPr lang="en-US" dirty="0"/>
              <a:t> *</a:t>
            </a:r>
            <a:r>
              <a:rPr lang="en-US" dirty="0" err="1"/>
              <a:t>MyLabel</a:t>
            </a:r>
            <a:r>
              <a:rPr lang="en-US" dirty="0"/>
              <a:t>;</a:t>
            </a:r>
          </a:p>
          <a:p>
            <a:endParaRPr lang="en-US" dirty="0"/>
          </a:p>
          <a:p>
            <a:r>
              <a:rPr lang="en-US" dirty="0"/>
              <a:t>@end</a:t>
            </a:r>
          </a:p>
        </p:txBody>
      </p:sp>
    </p:spTree>
    <p:extLst>
      <p:ext uri="{BB962C8B-B14F-4D97-AF65-F5344CB8AC3E}">
        <p14:creationId xmlns:p14="http://schemas.microsoft.com/office/powerpoint/2010/main" val="37496658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5849" y="672234"/>
            <a:ext cx="8074206" cy="5909308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//  </a:t>
            </a:r>
            <a:r>
              <a:rPr lang="en-US" sz="1400" dirty="0" err="1"/>
              <a:t>ViewController.m</a:t>
            </a:r>
            <a:endParaRPr lang="en-US" sz="1400" dirty="0"/>
          </a:p>
          <a:p>
            <a:r>
              <a:rPr lang="en-US" sz="1400" dirty="0"/>
              <a:t>//  </a:t>
            </a:r>
            <a:r>
              <a:rPr lang="en-US" sz="1400" dirty="0" err="1"/>
              <a:t>HelloWorld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#import "</a:t>
            </a:r>
            <a:r>
              <a:rPr lang="en-US" sz="1400" dirty="0" err="1"/>
              <a:t>ViewController.h</a:t>
            </a:r>
            <a:r>
              <a:rPr lang="en-US" sz="1400" dirty="0"/>
              <a:t>"</a:t>
            </a:r>
          </a:p>
          <a:p>
            <a:endParaRPr lang="en-US" sz="1400" dirty="0"/>
          </a:p>
          <a:p>
            <a:r>
              <a:rPr lang="en-US" sz="1400" dirty="0"/>
              <a:t>@interface </a:t>
            </a:r>
            <a:r>
              <a:rPr lang="en-US" sz="1400" dirty="0" err="1"/>
              <a:t>ViewController</a:t>
            </a:r>
            <a:r>
              <a:rPr lang="en-US" sz="1400" dirty="0"/>
              <a:t> ()</a:t>
            </a:r>
          </a:p>
          <a:p>
            <a:endParaRPr lang="en-US" sz="1400" dirty="0"/>
          </a:p>
          <a:p>
            <a:r>
              <a:rPr lang="en-US" sz="1400" dirty="0"/>
              <a:t>@end</a:t>
            </a:r>
          </a:p>
          <a:p>
            <a:endParaRPr lang="en-US" sz="1400" dirty="0"/>
          </a:p>
          <a:p>
            <a:r>
              <a:rPr lang="en-US" sz="1400" dirty="0"/>
              <a:t>@implementation </a:t>
            </a:r>
            <a:r>
              <a:rPr lang="en-US" sz="1400" dirty="0" err="1"/>
              <a:t>ViewController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- (void)</a:t>
            </a:r>
            <a:r>
              <a:rPr lang="en-US" sz="1400" dirty="0" err="1"/>
              <a:t>viewDidLoad</a:t>
            </a:r>
            <a:endParaRPr lang="en-US" sz="1400" dirty="0"/>
          </a:p>
          <a:p>
            <a:r>
              <a:rPr lang="en-US" sz="1400" dirty="0"/>
              <a:t>{</a:t>
            </a:r>
          </a:p>
          <a:p>
            <a:r>
              <a:rPr lang="en-US" sz="1400" dirty="0"/>
              <a:t>    [super </a:t>
            </a:r>
            <a:r>
              <a:rPr lang="en-US" sz="1400" dirty="0" err="1"/>
              <a:t>viewDidLoad</a:t>
            </a:r>
            <a:r>
              <a:rPr lang="en-US" sz="1400" dirty="0"/>
              <a:t>];</a:t>
            </a:r>
          </a:p>
          <a:p>
            <a:r>
              <a:rPr lang="en-US" sz="1400" dirty="0"/>
              <a:t>	// Do any additional setup after loading the view, typically from a nib.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- (void)</a:t>
            </a:r>
            <a:r>
              <a:rPr lang="en-US" sz="1400" dirty="0" err="1"/>
              <a:t>didReceiveMemoryWarning</a:t>
            </a:r>
            <a:endParaRPr lang="en-US" sz="1400" dirty="0"/>
          </a:p>
          <a:p>
            <a:r>
              <a:rPr lang="en-US" sz="1400" dirty="0"/>
              <a:t>{</a:t>
            </a:r>
          </a:p>
          <a:p>
            <a:r>
              <a:rPr lang="en-US" sz="1400" dirty="0"/>
              <a:t>    [super </a:t>
            </a:r>
            <a:r>
              <a:rPr lang="en-US" sz="1400" dirty="0" err="1"/>
              <a:t>didReceiveMemoryWarning</a:t>
            </a:r>
            <a:r>
              <a:rPr lang="en-US" sz="1400" dirty="0"/>
              <a:t>];</a:t>
            </a:r>
          </a:p>
          <a:p>
            <a:r>
              <a:rPr lang="en-US" sz="1400" dirty="0"/>
              <a:t>    // Dispose of any resources that can be recreated.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- (</a:t>
            </a:r>
            <a:r>
              <a:rPr lang="en-US" sz="1400" dirty="0" err="1"/>
              <a:t>IBAction</a:t>
            </a:r>
            <a:r>
              <a:rPr lang="en-US" sz="1400" dirty="0"/>
              <a:t>)</a:t>
            </a:r>
            <a:r>
              <a:rPr lang="en-US" sz="1400" dirty="0" err="1"/>
              <a:t>btnHello</a:t>
            </a:r>
            <a:r>
              <a:rPr lang="en-US" sz="1400" dirty="0"/>
              <a:t>:(id)sender {</a:t>
            </a:r>
          </a:p>
          <a:p>
            <a:r>
              <a:rPr lang="en-US" sz="1400" dirty="0"/>
              <a:t>    _</a:t>
            </a:r>
            <a:r>
              <a:rPr lang="en-US" sz="1400" dirty="0" err="1"/>
              <a:t>MyLabel.text</a:t>
            </a:r>
            <a:r>
              <a:rPr lang="en-US" sz="1400" dirty="0"/>
              <a:t> = @"Hello World </a:t>
            </a:r>
            <a:r>
              <a:rPr lang="en-US" sz="1400" dirty="0" err="1"/>
              <a:t>Myday</a:t>
            </a:r>
            <a:r>
              <a:rPr lang="en-US" sz="1400" dirty="0"/>
              <a:t>";</a:t>
            </a:r>
          </a:p>
          <a:p>
            <a:r>
              <a:rPr lang="en-US" sz="1400" dirty="0"/>
              <a:t>}</a:t>
            </a:r>
          </a:p>
          <a:p>
            <a:r>
              <a:rPr lang="en-US" sz="1400" dirty="0"/>
              <a:t>@end</a:t>
            </a:r>
          </a:p>
        </p:txBody>
      </p:sp>
    </p:spTree>
    <p:extLst>
      <p:ext uri="{BB962C8B-B14F-4D97-AF65-F5344CB8AC3E}">
        <p14:creationId xmlns:p14="http://schemas.microsoft.com/office/powerpoint/2010/main" val="854678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9114" y="3717352"/>
            <a:ext cx="542741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@property (copy, </a:t>
            </a:r>
            <a:r>
              <a:rPr lang="en-US" dirty="0" err="1"/>
              <a:t>nonatomic</a:t>
            </a:r>
            <a:r>
              <a:rPr lang="en-US" dirty="0"/>
              <a:t>) </a:t>
            </a:r>
            <a:r>
              <a:rPr lang="en-US" dirty="0" err="1"/>
              <a:t>NSString</a:t>
            </a:r>
            <a:r>
              <a:rPr lang="en-US" dirty="0"/>
              <a:t> *</a:t>
            </a:r>
            <a:r>
              <a:rPr lang="en-US" dirty="0" err="1"/>
              <a:t>userName</a:t>
            </a:r>
            <a:r>
              <a:rPr lang="en-US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9514941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6759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254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694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2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2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709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7229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41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78411" y="6466443"/>
            <a:ext cx="3187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http://ios7developer.com/blog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0706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1997839"/>
            <a:ext cx="8229600" cy="2585323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dirty="0"/>
              <a:t>- (</a:t>
            </a:r>
            <a:r>
              <a:rPr lang="en-US" dirty="0" err="1"/>
              <a:t>IBAction</a:t>
            </a:r>
            <a:r>
              <a:rPr lang="en-US" dirty="0"/>
              <a:t>)</a:t>
            </a:r>
            <a:r>
              <a:rPr lang="en-US" dirty="0" err="1"/>
              <a:t>btnHello</a:t>
            </a:r>
            <a:r>
              <a:rPr lang="en-US" dirty="0"/>
              <a:t>:(id)sender {</a:t>
            </a:r>
          </a:p>
          <a:p>
            <a:r>
              <a:rPr lang="en-US" dirty="0"/>
              <a:t>    </a:t>
            </a:r>
            <a:r>
              <a:rPr lang="en-US" dirty="0" err="1"/>
              <a:t>self.userName</a:t>
            </a:r>
            <a:r>
              <a:rPr lang="en-US" dirty="0"/>
              <a:t> = </a:t>
            </a:r>
            <a:r>
              <a:rPr lang="en-US" dirty="0" err="1"/>
              <a:t>self.txtYourName.text</a:t>
            </a:r>
            <a:r>
              <a:rPr lang="en-US" dirty="0"/>
              <a:t>;</a:t>
            </a:r>
          </a:p>
          <a:p>
            <a:r>
              <a:rPr lang="en-US" dirty="0"/>
              <a:t>    </a:t>
            </a:r>
            <a:r>
              <a:rPr lang="en-US" dirty="0" err="1"/>
              <a:t>NSString</a:t>
            </a:r>
            <a:r>
              <a:rPr lang="en-US" dirty="0"/>
              <a:t> *</a:t>
            </a:r>
            <a:r>
              <a:rPr lang="en-US" dirty="0" err="1"/>
              <a:t>nameString</a:t>
            </a:r>
            <a:r>
              <a:rPr lang="en-US" dirty="0"/>
              <a:t> = </a:t>
            </a:r>
            <a:r>
              <a:rPr lang="en-US" dirty="0" err="1"/>
              <a:t>self.userName</a:t>
            </a:r>
            <a:r>
              <a:rPr lang="en-US" dirty="0"/>
              <a:t>;</a:t>
            </a:r>
          </a:p>
          <a:p>
            <a:r>
              <a:rPr lang="en-US" dirty="0"/>
              <a:t>    if ([</a:t>
            </a:r>
            <a:r>
              <a:rPr lang="en-US" dirty="0" err="1"/>
              <a:t>nameString</a:t>
            </a:r>
            <a:r>
              <a:rPr lang="en-US" dirty="0"/>
              <a:t> length] == 0) {</a:t>
            </a:r>
          </a:p>
          <a:p>
            <a:r>
              <a:rPr lang="en-US" dirty="0"/>
              <a:t>        </a:t>
            </a:r>
            <a:r>
              <a:rPr lang="en-US" dirty="0" err="1"/>
              <a:t>nameString</a:t>
            </a:r>
            <a:r>
              <a:rPr lang="en-US" dirty="0"/>
              <a:t> = @"World";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    </a:t>
            </a:r>
            <a:r>
              <a:rPr lang="en-US" dirty="0" err="1"/>
              <a:t>NSString</a:t>
            </a:r>
            <a:r>
              <a:rPr lang="en-US" dirty="0"/>
              <a:t> *greeting = [[</a:t>
            </a:r>
            <a:r>
              <a:rPr lang="en-US" dirty="0" err="1"/>
              <a:t>NSString</a:t>
            </a:r>
            <a:r>
              <a:rPr lang="en-US" dirty="0"/>
              <a:t> </a:t>
            </a:r>
            <a:r>
              <a:rPr lang="en-US" dirty="0" err="1"/>
              <a:t>alloc</a:t>
            </a:r>
            <a:r>
              <a:rPr lang="en-US" dirty="0"/>
              <a:t>] </a:t>
            </a:r>
            <a:r>
              <a:rPr lang="en-US" dirty="0" err="1"/>
              <a:t>initWithFormat</a:t>
            </a:r>
            <a:r>
              <a:rPr lang="en-US" dirty="0"/>
              <a:t>:@"Hello, %@!", </a:t>
            </a:r>
            <a:r>
              <a:rPr lang="en-US" dirty="0" err="1"/>
              <a:t>nameString</a:t>
            </a:r>
            <a:r>
              <a:rPr lang="en-US" dirty="0"/>
              <a:t>];</a:t>
            </a:r>
          </a:p>
          <a:p>
            <a:r>
              <a:rPr lang="en-US" dirty="0"/>
              <a:t>    </a:t>
            </a:r>
            <a:r>
              <a:rPr lang="en-US" dirty="0" err="1"/>
              <a:t>self.MyLabel.text</a:t>
            </a:r>
            <a:r>
              <a:rPr lang="en-US" dirty="0"/>
              <a:t> = greeting;</a:t>
            </a:r>
          </a:p>
          <a:p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66161469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413338"/>
            <a:ext cx="8229600" cy="1754327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dirty="0"/>
              <a:t>- (BOOL)</a:t>
            </a:r>
            <a:r>
              <a:rPr lang="en-US" dirty="0" err="1"/>
              <a:t>textFieldShouldReturn</a:t>
            </a:r>
            <a:r>
              <a:rPr lang="en-US" dirty="0"/>
              <a:t>:(</a:t>
            </a:r>
            <a:r>
              <a:rPr lang="en-US" dirty="0" err="1"/>
              <a:t>UITextField</a:t>
            </a:r>
            <a:r>
              <a:rPr lang="en-US" dirty="0"/>
              <a:t> *)</a:t>
            </a:r>
            <a:r>
              <a:rPr lang="en-US" dirty="0" err="1"/>
              <a:t>thetxtYourName</a:t>
            </a:r>
            <a:r>
              <a:rPr lang="en-US" dirty="0"/>
              <a:t> {</a:t>
            </a:r>
          </a:p>
          <a:p>
            <a:r>
              <a:rPr lang="en-US" dirty="0"/>
              <a:t>    if (</a:t>
            </a:r>
            <a:r>
              <a:rPr lang="en-US" dirty="0" err="1"/>
              <a:t>thetxtYourName</a:t>
            </a:r>
            <a:r>
              <a:rPr lang="en-US" dirty="0"/>
              <a:t> == </a:t>
            </a:r>
            <a:r>
              <a:rPr lang="en-US" dirty="0" err="1"/>
              <a:t>self.txtYourName</a:t>
            </a:r>
            <a:r>
              <a:rPr lang="en-US" dirty="0"/>
              <a:t>) {</a:t>
            </a:r>
          </a:p>
          <a:p>
            <a:r>
              <a:rPr lang="en-US" dirty="0"/>
              <a:t>        [</a:t>
            </a:r>
            <a:r>
              <a:rPr lang="en-US" dirty="0" err="1"/>
              <a:t>thetxtYourName</a:t>
            </a:r>
            <a:r>
              <a:rPr lang="en-US" dirty="0"/>
              <a:t> </a:t>
            </a:r>
            <a:r>
              <a:rPr lang="en-US" dirty="0" err="1"/>
              <a:t>resignFirstResponder</a:t>
            </a:r>
            <a:r>
              <a:rPr lang="en-US" dirty="0"/>
              <a:t>];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    return YES;</a:t>
            </a:r>
          </a:p>
          <a:p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9583121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809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717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2001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659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630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507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537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0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6338" y="6488668"/>
            <a:ext cx="7244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https://www.youtube.com/watch?v=</a:t>
            </a:r>
            <a:r>
              <a:rPr lang="en-US" dirty="0" smtClean="0">
                <a:hlinkClick r:id="rId3"/>
              </a:rPr>
              <a:t>6bL4X9TK2RU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154732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303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4437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584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093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5922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27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237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925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4592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Summary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b="1" dirty="0"/>
              <a:t>Developing </a:t>
            </a:r>
            <a:r>
              <a:rPr lang="en-US" b="1" dirty="0" smtClean="0">
                <a:solidFill>
                  <a:srgbClr val="FF6600"/>
                </a:solidFill>
              </a:rPr>
              <a:t>iPhone / </a:t>
            </a:r>
            <a:r>
              <a:rPr lang="en-US" b="1" dirty="0" err="1" smtClean="0">
                <a:solidFill>
                  <a:srgbClr val="FF6600"/>
                </a:solidFill>
              </a:rPr>
              <a:t>iPad</a:t>
            </a:r>
            <a:r>
              <a:rPr lang="en-US" b="1" dirty="0" smtClean="0">
                <a:solidFill>
                  <a:srgbClr val="FF6600"/>
                </a:solidFill>
              </a:rPr>
              <a:t> Native </a:t>
            </a:r>
            <a:r>
              <a:rPr lang="en-US" b="1" dirty="0">
                <a:solidFill>
                  <a:srgbClr val="FF6600"/>
                </a:solidFill>
              </a:rPr>
              <a:t>Apps </a:t>
            </a:r>
            <a:r>
              <a:rPr lang="en-US" b="1" dirty="0"/>
              <a:t>with </a:t>
            </a:r>
            <a:r>
              <a:rPr lang="en-US" b="1" dirty="0">
                <a:solidFill>
                  <a:srgbClr val="FF6600"/>
                </a:solidFill>
              </a:rPr>
              <a:t>Objective-C (</a:t>
            </a:r>
            <a:r>
              <a:rPr lang="en-US" b="1" dirty="0" err="1">
                <a:solidFill>
                  <a:srgbClr val="FF6600"/>
                </a:solidFill>
              </a:rPr>
              <a:t>Xcode</a:t>
            </a:r>
            <a:r>
              <a:rPr lang="en-US" b="1" dirty="0" smtClean="0">
                <a:solidFill>
                  <a:srgbClr val="FF6600"/>
                </a:solidFill>
              </a:rPr>
              <a:t>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Mac OS X 10.8, 10.9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Xcode</a:t>
            </a:r>
            <a:r>
              <a:rPr lang="en-US" b="1" dirty="0" smtClean="0">
                <a:solidFill>
                  <a:srgbClr val="FF0000"/>
                </a:solidFill>
              </a:rPr>
              <a:t> 5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iOS</a:t>
            </a:r>
            <a:r>
              <a:rPr lang="en-US" b="1" dirty="0" smtClean="0">
                <a:solidFill>
                  <a:srgbClr val="FF0000"/>
                </a:solidFill>
              </a:rPr>
              <a:t> 7</a:t>
            </a:r>
          </a:p>
          <a:p>
            <a:r>
              <a:rPr lang="en-US" b="1" dirty="0">
                <a:solidFill>
                  <a:srgbClr val="4F81BD"/>
                </a:solidFill>
              </a:rPr>
              <a:t>Building Your First </a:t>
            </a:r>
            <a:r>
              <a:rPr lang="en-US" b="1" dirty="0" err="1">
                <a:solidFill>
                  <a:srgbClr val="4F81BD"/>
                </a:solidFill>
              </a:rPr>
              <a:t>iOS</a:t>
            </a:r>
            <a:r>
              <a:rPr lang="en-US" b="1" dirty="0">
                <a:solidFill>
                  <a:srgbClr val="4F81BD"/>
                </a:solidFill>
              </a:rPr>
              <a:t> App with </a:t>
            </a:r>
            <a:r>
              <a:rPr lang="en-US" b="1" dirty="0" err="1" smtClean="0">
                <a:solidFill>
                  <a:srgbClr val="4F81BD"/>
                </a:solidFill>
              </a:rPr>
              <a:t>Xcode</a:t>
            </a:r>
            <a:r>
              <a:rPr lang="en-US" b="1" dirty="0" smtClean="0">
                <a:solidFill>
                  <a:srgbClr val="4F81BD"/>
                </a:solidFill>
              </a:rPr>
              <a:t> </a:t>
            </a:r>
            <a:r>
              <a:rPr lang="en-US" b="1" dirty="0">
                <a:solidFill>
                  <a:srgbClr val="4F81BD"/>
                </a:solidFill>
              </a:rPr>
              <a:t>5 </a:t>
            </a:r>
            <a:endParaRPr lang="en-US" b="1" dirty="0" smtClean="0">
              <a:solidFill>
                <a:srgbClr val="FF66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57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38976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https://developer.apple.com/library/ios/documentation/ToolsLanguages/Conceptual/Xcode_Overview/About_Xcode/</a:t>
            </a:r>
            <a:r>
              <a:rPr lang="en-US" sz="1200" dirty="0" smtClean="0">
                <a:hlinkClick r:id="rId3"/>
              </a:rPr>
              <a:t>about.html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73497693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799"/>
            <a:ext cx="8229600" cy="8780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References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 smtClean="0"/>
              <a:t>Start </a:t>
            </a:r>
            <a:r>
              <a:rPr lang="en-US" dirty="0"/>
              <a:t>Developing </a:t>
            </a:r>
            <a:r>
              <a:rPr lang="en-US" dirty="0" err="1"/>
              <a:t>iOS</a:t>
            </a:r>
            <a:r>
              <a:rPr lang="en-US" dirty="0"/>
              <a:t> Apps </a:t>
            </a:r>
            <a:r>
              <a:rPr lang="en-US" dirty="0" smtClean="0"/>
              <a:t>Today,</a:t>
            </a:r>
          </a:p>
          <a:p>
            <a:pPr marL="742950" lvl="2" indent="-342900"/>
            <a:r>
              <a:rPr lang="en-US" dirty="0">
                <a:hlinkClick r:id="rId2"/>
              </a:rPr>
              <a:t>https://developer.apple.com/library/ios/referencelibrary/GettingStarted/RoadMapiOS/</a:t>
            </a:r>
          </a:p>
          <a:p>
            <a:pPr marL="742950" lvl="2" indent="-342900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://developer.apple.com/library/ios/referencelibrary/GettingStarted/RoadMapiOS/</a:t>
            </a:r>
            <a:r>
              <a:rPr lang="en-US" dirty="0" smtClean="0">
                <a:hlinkClick r:id="rId2"/>
              </a:rPr>
              <a:t>RoadMapiOS.pdf</a:t>
            </a:r>
            <a:endParaRPr lang="en-US" dirty="0" smtClean="0"/>
          </a:p>
          <a:p>
            <a:pPr marL="342900" lvl="1" indent="-342900"/>
            <a:r>
              <a:rPr lang="en-US" dirty="0"/>
              <a:t>Rory Lewis and Laurence </a:t>
            </a:r>
            <a:r>
              <a:rPr lang="en-US" dirty="0" err="1"/>
              <a:t>Moroney</a:t>
            </a:r>
            <a:r>
              <a:rPr lang="en-US" dirty="0"/>
              <a:t>, </a:t>
            </a:r>
            <a:r>
              <a:rPr lang="en-US" b="1" dirty="0"/>
              <a:t>iPhone and </a:t>
            </a:r>
            <a:r>
              <a:rPr lang="en-US" b="1" dirty="0" err="1"/>
              <a:t>iPad</a:t>
            </a:r>
            <a:r>
              <a:rPr lang="en-US" b="1" dirty="0"/>
              <a:t> Apps for Absolute Beginners</a:t>
            </a:r>
            <a:r>
              <a:rPr lang="en-US" dirty="0"/>
              <a:t>, 4th Edition, </a:t>
            </a:r>
            <a:r>
              <a:rPr lang="en-US" dirty="0" err="1"/>
              <a:t>Apress</a:t>
            </a:r>
            <a:r>
              <a:rPr lang="en-US" dirty="0"/>
              <a:t>, </a:t>
            </a:r>
            <a:r>
              <a:rPr lang="en-US" dirty="0" smtClean="0"/>
              <a:t>2013</a:t>
            </a:r>
          </a:p>
          <a:p>
            <a:pPr marL="342900" lvl="1" indent="-342900"/>
            <a:r>
              <a:rPr lang="en-US" dirty="0" err="1" smtClean="0"/>
              <a:t>iOS</a:t>
            </a:r>
            <a:r>
              <a:rPr lang="en-US" dirty="0"/>
              <a:t> </a:t>
            </a:r>
            <a:r>
              <a:rPr lang="en-US" dirty="0" smtClean="0"/>
              <a:t>7 Developer, </a:t>
            </a:r>
          </a:p>
          <a:p>
            <a:pPr marL="742950" lvl="2" indent="-342900"/>
            <a:r>
              <a:rPr lang="en-US" dirty="0">
                <a:hlinkClick r:id="rId3"/>
              </a:rPr>
              <a:t>http://ios7developer.com/blog/</a:t>
            </a:r>
            <a:endParaRPr lang="en-US" dirty="0"/>
          </a:p>
          <a:p>
            <a:pPr marL="342900" lvl="1" indent="-342900"/>
            <a:endParaRPr lang="en-US" dirty="0" smtClean="0"/>
          </a:p>
          <a:p>
            <a:pPr marL="342900" lvl="1" indent="-342900"/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92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Start Developing </a:t>
            </a:r>
            <a:r>
              <a:rPr lang="en-US" b="1" dirty="0" err="1">
                <a:solidFill>
                  <a:srgbClr val="4F81BD"/>
                </a:solidFill>
              </a:rPr>
              <a:t>iOS</a:t>
            </a:r>
            <a:r>
              <a:rPr lang="en-US" b="1" dirty="0">
                <a:solidFill>
                  <a:srgbClr val="4F81BD"/>
                </a:solidFill>
              </a:rPr>
              <a:t> Apps Today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5580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762" y="6581001"/>
            <a:ext cx="7632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0532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Start Developing </a:t>
            </a:r>
            <a:r>
              <a:rPr lang="en-US" b="1" dirty="0" err="1">
                <a:solidFill>
                  <a:srgbClr val="4F81BD"/>
                </a:solidFill>
              </a:rPr>
              <a:t>iOS</a:t>
            </a:r>
            <a:r>
              <a:rPr lang="en-US" b="1" dirty="0">
                <a:solidFill>
                  <a:srgbClr val="4F81BD"/>
                </a:solidFill>
              </a:rPr>
              <a:t> Apps </a:t>
            </a:r>
            <a:r>
              <a:rPr lang="en-US" b="1" dirty="0" smtClean="0">
                <a:solidFill>
                  <a:srgbClr val="4F81BD"/>
                </a:solidFill>
              </a:rPr>
              <a:t>Today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99954" cy="4769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762" y="6581001"/>
            <a:ext cx="7632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7718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Get the </a:t>
            </a:r>
            <a:r>
              <a:rPr lang="en-US" b="1" dirty="0" smtClean="0">
                <a:solidFill>
                  <a:srgbClr val="4F81BD"/>
                </a:solidFill>
              </a:rPr>
              <a:t>Tools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144000" cy="28759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762" y="6581001"/>
            <a:ext cx="7632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18757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To develop </a:t>
            </a:r>
            <a:r>
              <a:rPr lang="en-US" b="1" dirty="0" err="1">
                <a:solidFill>
                  <a:srgbClr val="4F81BD"/>
                </a:solidFill>
              </a:rPr>
              <a:t>iOS</a:t>
            </a:r>
            <a:r>
              <a:rPr lang="en-US" b="1" dirty="0">
                <a:solidFill>
                  <a:srgbClr val="4F81BD"/>
                </a:solidFill>
              </a:rPr>
              <a:t> apps, you need: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Mac computer running OS X 10.7 (Lion) or </a:t>
            </a:r>
            <a:r>
              <a:rPr lang="en-US" dirty="0" smtClean="0"/>
              <a:t>later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Mac OS X 10.8 (Mountain Lion)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Mac OS X 10.9 (Mavericks)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 smtClean="0"/>
              <a:t>Xcode</a:t>
            </a:r>
            <a:endParaRPr lang="en-US" dirty="0"/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Xcode</a:t>
            </a:r>
            <a:r>
              <a:rPr lang="en-US" dirty="0" smtClean="0">
                <a:solidFill>
                  <a:srgbClr val="FF0000"/>
                </a:solidFill>
              </a:rPr>
              <a:t> 5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iOS</a:t>
            </a:r>
            <a:r>
              <a:rPr lang="en-US" dirty="0"/>
              <a:t> SDK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5762" y="6581001"/>
            <a:ext cx="7632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2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6255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991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Mac OS X 10.9 (Mavericks) 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66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694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Xcode</a:t>
            </a:r>
            <a:r>
              <a:rPr lang="en-US" b="1" dirty="0" smtClean="0">
                <a:solidFill>
                  <a:srgbClr val="4F81BD"/>
                </a:solidFill>
              </a:rPr>
              <a:t> 5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94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2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dirty="0" smtClean="0"/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(1/3)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r>
              <a:rPr lang="en-US" sz="2400" dirty="0" smtClean="0">
                <a:solidFill>
                  <a:srgbClr val="FF6600"/>
                </a:solidFill>
              </a:rPr>
              <a:t>1    2013/09/19    Mid-Autumn Festival (Day off)</a:t>
            </a:r>
          </a:p>
          <a:p>
            <a:r>
              <a:rPr lang="en-US" sz="2400" dirty="0" smtClean="0"/>
              <a:t>2    2013/09/26    Course Orientation and Introduction to </a:t>
            </a:r>
            <a:br>
              <a:rPr lang="en-US" sz="2400" dirty="0" smtClean="0"/>
            </a:br>
            <a:r>
              <a:rPr lang="en-US" sz="2400" dirty="0" smtClean="0"/>
              <a:t>                                Social Media and Mobile Apps Programming</a:t>
            </a:r>
          </a:p>
          <a:p>
            <a:r>
              <a:rPr lang="en-US" sz="2400" dirty="0" smtClean="0"/>
              <a:t>3    2013/10/03    Introduction to Android / </a:t>
            </a:r>
            <a:r>
              <a:rPr lang="en-US" sz="2400" dirty="0" err="1" smtClean="0"/>
              <a:t>iOS</a:t>
            </a:r>
            <a:r>
              <a:rPr lang="en-US" sz="2400" dirty="0" smtClean="0"/>
              <a:t> Apps </a:t>
            </a:r>
            <a:br>
              <a:rPr lang="en-US" sz="2400" dirty="0" smtClean="0"/>
            </a:br>
            <a:r>
              <a:rPr lang="en-US" sz="2400" dirty="0" smtClean="0"/>
              <a:t>                                Programming</a:t>
            </a:r>
          </a:p>
          <a:p>
            <a:r>
              <a:rPr lang="en-US" sz="2400" dirty="0" smtClean="0">
                <a:solidFill>
                  <a:srgbClr val="FF6600"/>
                </a:solidFill>
              </a:rPr>
              <a:t>4    2013/10/10    Double Tenth Day (Day off)</a:t>
            </a:r>
          </a:p>
          <a:p>
            <a:r>
              <a:rPr lang="en-US" sz="2400" dirty="0" smtClean="0"/>
              <a:t>5    2013/10/17    Developing Android Native Apps with Java </a:t>
            </a:r>
            <a:br>
              <a:rPr lang="en-US" sz="2400" dirty="0" smtClean="0"/>
            </a:br>
            <a:r>
              <a:rPr lang="en-US" sz="2400" dirty="0" smtClean="0"/>
              <a:t>                                (Eclipse) (MIT App Inventor)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6    2013/10/24    Developing iPhone / </a:t>
            </a:r>
            <a:r>
              <a:rPr lang="en-US" sz="2400" dirty="0" err="1" smtClean="0">
                <a:solidFill>
                  <a:srgbClr val="FF0000"/>
                </a:solidFill>
              </a:rPr>
              <a:t>iPad</a:t>
            </a:r>
            <a:r>
              <a:rPr lang="en-US" sz="2400" dirty="0" smtClean="0">
                <a:solidFill>
                  <a:srgbClr val="FF0000"/>
                </a:solidFill>
              </a:rPr>
              <a:t> Native Apps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                               with Objective-C (</a:t>
            </a:r>
            <a:r>
              <a:rPr lang="en-US" sz="2400" dirty="0" err="1" smtClean="0">
                <a:solidFill>
                  <a:srgbClr val="FF0000"/>
                </a:solidFill>
              </a:rPr>
              <a:t>Xcode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5232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762" y="6581001"/>
            <a:ext cx="7632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8712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41957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762" y="6581001"/>
            <a:ext cx="7632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29044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0700"/>
            <a:ext cx="9144000" cy="715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762" y="6581001"/>
            <a:ext cx="7632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8895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6" y="1527398"/>
            <a:ext cx="8686800" cy="40031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762" y="6581001"/>
            <a:ext cx="7632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5047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58" y="833433"/>
            <a:ext cx="7780042" cy="5772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762" y="6581001"/>
            <a:ext cx="7632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9777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33" y="337358"/>
            <a:ext cx="7622540" cy="61680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762" y="6581001"/>
            <a:ext cx="7632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94030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83" y="1417638"/>
            <a:ext cx="2790032" cy="4631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689" y="1417638"/>
            <a:ext cx="2609270" cy="46314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762" y="6581001"/>
            <a:ext cx="7632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4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4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2302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17" y="334294"/>
            <a:ext cx="7829390" cy="62719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762" y="6581001"/>
            <a:ext cx="7632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0391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7" y="1417638"/>
            <a:ext cx="3224055" cy="5110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702" y="1417638"/>
            <a:ext cx="5575551" cy="47975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762" y="6581001"/>
            <a:ext cx="7632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4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4"/>
              </a:rPr>
              <a:t>index.html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93916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8636"/>
          </a:xfrm>
        </p:spPr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iOS</a:t>
            </a:r>
            <a:r>
              <a:rPr lang="en-US" b="1" dirty="0" smtClean="0">
                <a:solidFill>
                  <a:srgbClr val="4F81BD"/>
                </a:solidFill>
              </a:rPr>
              <a:t> App </a:t>
            </a:r>
            <a:r>
              <a:rPr lang="en-US" b="1" dirty="0">
                <a:solidFill>
                  <a:srgbClr val="4F81BD"/>
                </a:solidFill>
              </a:rPr>
              <a:t>Development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4" y="1313688"/>
            <a:ext cx="8686800" cy="47205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AppDevelopmentProcess.htm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09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dirty="0" smtClean="0"/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(2/3)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r>
              <a:rPr lang="en-US" sz="2400" dirty="0" smtClean="0"/>
              <a:t>7    2013/10/31    Mobile Apps using HTML5/CSS3/JavaScript</a:t>
            </a:r>
          </a:p>
          <a:p>
            <a:r>
              <a:rPr lang="en-US" sz="2400" dirty="0" smtClean="0"/>
              <a:t>8    2013/11/07    </a:t>
            </a:r>
            <a:r>
              <a:rPr lang="en-US" sz="2400" dirty="0" err="1" smtClean="0"/>
              <a:t>jQuery</a:t>
            </a:r>
            <a:r>
              <a:rPr lang="en-US" sz="2400" dirty="0" smtClean="0"/>
              <a:t> Mobile</a:t>
            </a:r>
          </a:p>
          <a:p>
            <a:r>
              <a:rPr lang="en-US" sz="2400" dirty="0" smtClean="0"/>
              <a:t>9    2013/11/14    Create Hybrid Apps with </a:t>
            </a:r>
            <a:r>
              <a:rPr lang="en-US" sz="2400" dirty="0" err="1" smtClean="0"/>
              <a:t>Phonegap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800000"/>
                </a:solidFill>
              </a:rPr>
              <a:t>10    2013/11/21    Midterm Exam Week (Midterm Project </a:t>
            </a:r>
            <a:br>
              <a:rPr lang="en-US" sz="2400" dirty="0" smtClean="0">
                <a:solidFill>
                  <a:srgbClr val="800000"/>
                </a:solidFill>
              </a:rPr>
            </a:br>
            <a:r>
              <a:rPr lang="en-US" sz="2400" dirty="0" smtClean="0">
                <a:solidFill>
                  <a:srgbClr val="800000"/>
                </a:solidFill>
              </a:rPr>
              <a:t>                                  Report)</a:t>
            </a:r>
          </a:p>
          <a:p>
            <a:r>
              <a:rPr lang="en-US" sz="2400" dirty="0" smtClean="0"/>
              <a:t>11    2013/11/28    </a:t>
            </a:r>
            <a:r>
              <a:rPr lang="en-US" sz="2400" dirty="0" err="1" smtClean="0"/>
              <a:t>jQuery</a:t>
            </a:r>
            <a:r>
              <a:rPr lang="en-US" sz="2400" dirty="0" smtClean="0"/>
              <a:t> Mobile/</a:t>
            </a:r>
            <a:r>
              <a:rPr lang="en-US" sz="2400" dirty="0" err="1" smtClean="0"/>
              <a:t>Phonegap</a:t>
            </a:r>
            <a:endParaRPr lang="en-US" sz="2400" dirty="0" smtClean="0"/>
          </a:p>
          <a:p>
            <a:r>
              <a:rPr lang="en-US" sz="2400" dirty="0" smtClean="0"/>
              <a:t>12    2013/12/05    Google App Engine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iOS</a:t>
            </a:r>
            <a:r>
              <a:rPr lang="en-US" b="1" dirty="0" smtClean="0">
                <a:solidFill>
                  <a:srgbClr val="4F81BD"/>
                </a:solidFill>
              </a:rPr>
              <a:t> App </a:t>
            </a:r>
            <a:r>
              <a:rPr lang="en-US" b="1" dirty="0">
                <a:solidFill>
                  <a:srgbClr val="4F81BD"/>
                </a:solidFill>
              </a:rPr>
              <a:t>Development </a:t>
            </a:r>
            <a:r>
              <a:rPr lang="en-US" b="1" dirty="0" smtClean="0">
                <a:solidFill>
                  <a:srgbClr val="4F81BD"/>
                </a:solidFill>
              </a:rPr>
              <a:t>Process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Defining </a:t>
            </a:r>
            <a:r>
              <a:rPr lang="en-US" dirty="0"/>
              <a:t>the Concept</a:t>
            </a:r>
          </a:p>
          <a:p>
            <a:r>
              <a:rPr lang="en-US" dirty="0">
                <a:solidFill>
                  <a:srgbClr val="FF8000"/>
                </a:solidFill>
              </a:rPr>
              <a:t>Designing a User Interface</a:t>
            </a:r>
          </a:p>
          <a:p>
            <a:r>
              <a:rPr lang="en-US" dirty="0">
                <a:solidFill>
                  <a:srgbClr val="FF8000"/>
                </a:solidFill>
              </a:rPr>
              <a:t>Defining the Interaction</a:t>
            </a:r>
          </a:p>
          <a:p>
            <a:r>
              <a:rPr lang="en-US" dirty="0">
                <a:solidFill>
                  <a:srgbClr val="FF8000"/>
                </a:solidFill>
              </a:rPr>
              <a:t>Implementing the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AppDevelopmentProcess.htm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72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Objects Communicate Through Messages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41" y="1765300"/>
            <a:ext cx="8498249" cy="3079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AppDevelopmentProcess.htm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45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Protocols Define Messaging Contracts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22" y="1939198"/>
            <a:ext cx="8391129" cy="3297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AppDevelopmentProcess.htm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48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Designing a User </a:t>
            </a:r>
            <a:r>
              <a:rPr lang="en-US" b="1" dirty="0" smtClean="0">
                <a:solidFill>
                  <a:srgbClr val="4F81BD"/>
                </a:solidFill>
              </a:rPr>
              <a:t>Interface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07" y="1985599"/>
            <a:ext cx="8398026" cy="2937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DesigningaUserInterface.html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49456" y="1417638"/>
            <a:ext cx="2618170" cy="410169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17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439"/>
            <a:ext cx="8229600" cy="62276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Use Storyboards to Lay Out Views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968"/>
            <a:ext cx="9144000" cy="56707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DesigningaUserInterface.html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56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Defining the </a:t>
            </a:r>
            <a:r>
              <a:rPr lang="en-US" b="1" dirty="0" smtClean="0">
                <a:solidFill>
                  <a:srgbClr val="4F81BD"/>
                </a:solidFill>
              </a:rPr>
              <a:t>Interaction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37" y="2273797"/>
            <a:ext cx="8046563" cy="28388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DefiningtheInteraction.html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76633" y="1417638"/>
            <a:ext cx="2618170" cy="410169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71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View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676"/>
            <a:ext cx="9144000" cy="4458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DesigningaUserInterface.html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35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039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Use Storyboards to Define Navigation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20" y="945033"/>
            <a:ext cx="8046563" cy="5378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DesigningaUserInterface.html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98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760"/>
            <a:ext cx="8229600" cy="75263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Storyboards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720"/>
            <a:ext cx="9144000" cy="5427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DesigningaUserInterface.html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77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4F81BD"/>
                </a:solidFill>
              </a:rPr>
              <a:t>Incorporating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27" y="1981200"/>
            <a:ext cx="8266051" cy="25995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IncorporatingtheData.html</a:t>
            </a:r>
            <a:endParaRPr lang="en-US" sz="12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203809" y="1417638"/>
            <a:ext cx="2618170" cy="410169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77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dirty="0" smtClean="0"/>
              <a:t>Course Schedule </a:t>
            </a:r>
            <a:r>
              <a:rPr lang="en-US" sz="2400" dirty="0" smtClean="0">
                <a:solidFill>
                  <a:srgbClr val="A6A6A6"/>
                </a:solidFill>
              </a:rPr>
              <a:t>(3/3)</a:t>
            </a:r>
            <a:endParaRPr lang="en-US" sz="2400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r>
              <a:rPr lang="en-US" sz="2400" dirty="0" smtClean="0"/>
              <a:t>13    2013/12/12    Google Map API</a:t>
            </a:r>
          </a:p>
          <a:p>
            <a:r>
              <a:rPr lang="en-US" sz="2400" dirty="0" smtClean="0"/>
              <a:t>14    2013/12/19    Facebook API (Facebook JavaScript SDK)</a:t>
            </a:r>
            <a:br>
              <a:rPr lang="en-US" sz="2400" dirty="0" smtClean="0"/>
            </a:br>
            <a:r>
              <a:rPr lang="en-US" sz="2400" dirty="0" smtClean="0"/>
              <a:t>                                  (Integrate Facebook with </a:t>
            </a:r>
            <a:r>
              <a:rPr lang="en-US" sz="2400" dirty="0" err="1" smtClean="0"/>
              <a:t>iOS</a:t>
            </a:r>
            <a:r>
              <a:rPr lang="en-US" sz="2400" dirty="0" smtClean="0"/>
              <a:t>/Android Apps)</a:t>
            </a:r>
          </a:p>
          <a:p>
            <a:r>
              <a:rPr lang="en-US" sz="2400" dirty="0" smtClean="0"/>
              <a:t>15    2013/12/26    Twitter API</a:t>
            </a:r>
          </a:p>
          <a:p>
            <a:r>
              <a:rPr lang="en-US" sz="2400" dirty="0" smtClean="0"/>
              <a:t>16    2014/01/02    Case Study on Social Media Apps </a:t>
            </a:r>
            <a:br>
              <a:rPr lang="en-US" sz="2400" dirty="0" smtClean="0"/>
            </a:br>
            <a:r>
              <a:rPr lang="en-US" sz="2400" dirty="0" smtClean="0"/>
              <a:t>                                  Programming and Marketing in Google Play</a:t>
            </a:r>
            <a:br>
              <a:rPr lang="en-US" sz="2400" dirty="0" smtClean="0"/>
            </a:br>
            <a:r>
              <a:rPr lang="en-US" sz="2400" dirty="0" smtClean="0"/>
              <a:t>                                  and App Store</a:t>
            </a:r>
          </a:p>
          <a:p>
            <a:r>
              <a:rPr lang="en-US" sz="2400" dirty="0" smtClean="0"/>
              <a:t>17    2014/01/09    Final Project Presentation</a:t>
            </a:r>
          </a:p>
          <a:p>
            <a:r>
              <a:rPr lang="en-US" sz="2400" dirty="0" smtClean="0">
                <a:solidFill>
                  <a:srgbClr val="800000"/>
                </a:solidFill>
              </a:rPr>
              <a:t>18    2014/01/16    Final Exam Week (Final Project Report)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9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Using Design </a:t>
            </a:r>
            <a:r>
              <a:rPr lang="en-US" b="1" dirty="0" smtClean="0">
                <a:solidFill>
                  <a:srgbClr val="4F81BD"/>
                </a:solidFill>
              </a:rPr>
              <a:t>Patterns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537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DesignPatterns.html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808437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Model-View-Controller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(MVC)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61" y="2651179"/>
            <a:ext cx="8665487" cy="19430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DesignPatterns.html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397530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Target-Action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81" y="2387600"/>
            <a:ext cx="8077919" cy="1833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DesignPatterns.html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4262837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Delegation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30234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>
                <a:hlinkClick r:id="rId3"/>
              </a:rPr>
              <a:t>https://developer.apple.com/library/ios/referencelibrary/GettingStarted/RoadMapiOS/</a:t>
            </a:r>
            <a:r>
              <a:rPr lang="en-US" sz="1200" dirty="0" smtClean="0">
                <a:hlinkClick r:id="rId3"/>
              </a:rPr>
              <a:t>DesignPatterns.html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538132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060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Working with </a:t>
            </a:r>
            <a:r>
              <a:rPr lang="en-US" b="1" dirty="0" err="1" smtClean="0">
                <a:solidFill>
                  <a:srgbClr val="4F81BD"/>
                </a:solidFill>
              </a:rPr>
              <a:t>Fundation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52" y="1025240"/>
            <a:ext cx="8181048" cy="55810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59668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hlinkClick r:id="rId3"/>
              </a:rPr>
              <a:t>https</a:t>
            </a:r>
            <a:r>
              <a:rPr lang="en-US" sz="1200" dirty="0">
                <a:hlinkClick r:id="rId3"/>
              </a:rPr>
              <a:t>://developer.apple.com/library/ios/referencelibrary/GettingStarted/RoadMapiOS/</a:t>
            </a:r>
            <a:r>
              <a:rPr lang="en-US" sz="1200" dirty="0" smtClean="0">
                <a:hlinkClick r:id="rId3"/>
              </a:rPr>
              <a:t>FoundationClasses.html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40566590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4F81BD"/>
                </a:solidFill>
              </a:rPr>
              <a:t>NSString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247900"/>
            <a:ext cx="8331200" cy="236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9668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hlinkClick r:id="rId3"/>
              </a:rPr>
              <a:t>https</a:t>
            </a:r>
            <a:r>
              <a:rPr lang="en-US" sz="1200" dirty="0">
                <a:hlinkClick r:id="rId3"/>
              </a:rPr>
              <a:t>://developer.apple.com/library/ios/referencelibrary/GettingStarted/RoadMapiOS/</a:t>
            </a:r>
            <a:r>
              <a:rPr lang="en-US" sz="1200" dirty="0" smtClean="0">
                <a:hlinkClick r:id="rId3"/>
              </a:rPr>
              <a:t>FoundationClasses.html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714869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NSNumber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770" y="1928628"/>
            <a:ext cx="6915414" cy="1172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381" y="3590056"/>
            <a:ext cx="5186228" cy="123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771" y="5273127"/>
            <a:ext cx="5452213" cy="7479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659668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hlinkClick r:id="rId5"/>
              </a:rPr>
              <a:t>https</a:t>
            </a:r>
            <a:r>
              <a:rPr lang="en-US" sz="1200" dirty="0">
                <a:hlinkClick r:id="rId5"/>
              </a:rPr>
              <a:t>://developer.apple.com/library/ios/referencelibrary/GettingStarted/RoadMapiOS/</a:t>
            </a:r>
            <a:r>
              <a:rPr lang="en-US" sz="1200" dirty="0" smtClean="0">
                <a:hlinkClick r:id="rId5"/>
              </a:rPr>
              <a:t>FoundationClasses.html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6905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858" y="1417638"/>
            <a:ext cx="4633083" cy="441528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Arrays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659668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hlinkClick r:id="rId3"/>
              </a:rPr>
              <a:t>https</a:t>
            </a:r>
            <a:r>
              <a:rPr lang="en-US" sz="1200" dirty="0">
                <a:hlinkClick r:id="rId3"/>
              </a:rPr>
              <a:t>://developer.apple.com/library/ios/referencelibrary/GettingStarted/RoadMapiOS/</a:t>
            </a:r>
            <a:r>
              <a:rPr lang="en-US" sz="1200" dirty="0" smtClean="0">
                <a:hlinkClick r:id="rId3"/>
              </a:rPr>
              <a:t>FoundationClasses.html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3929117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Dictionaries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400300"/>
            <a:ext cx="8610600" cy="204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9668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hlinkClick r:id="rId3"/>
              </a:rPr>
              <a:t>https</a:t>
            </a:r>
            <a:r>
              <a:rPr lang="en-US" sz="1200" dirty="0">
                <a:hlinkClick r:id="rId3"/>
              </a:rPr>
              <a:t>://developer.apple.com/library/ios/referencelibrary/GettingStarted/RoadMapiOS/</a:t>
            </a:r>
            <a:r>
              <a:rPr lang="en-US" sz="1200" dirty="0" smtClean="0">
                <a:hlinkClick r:id="rId3"/>
              </a:rPr>
              <a:t>FoundationClasses.html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663240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439"/>
            <a:ext cx="8229600" cy="7664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Your First </a:t>
            </a:r>
            <a:r>
              <a:rPr lang="en-US" b="1" dirty="0" err="1">
                <a:solidFill>
                  <a:schemeClr val="accent1"/>
                </a:solidFill>
              </a:rPr>
              <a:t>iOS</a:t>
            </a:r>
            <a:r>
              <a:rPr lang="en-US" b="1" dirty="0">
                <a:solidFill>
                  <a:schemeClr val="accent1"/>
                </a:solidFill>
              </a:rPr>
              <a:t> App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100" y="891840"/>
            <a:ext cx="3987800" cy="5626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2272" y="6546157"/>
            <a:ext cx="76848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https://developer.apple.com/library/ios/documentation/iphone/conceptual/iphone101/Articles/</a:t>
            </a:r>
            <a:r>
              <a:rPr lang="en-US" sz="1200" dirty="0" smtClean="0">
                <a:hlinkClick r:id="rId4"/>
              </a:rPr>
              <a:t>00_Introduction.html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79106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Outline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b="1" dirty="0"/>
              <a:t>Developing </a:t>
            </a:r>
            <a:r>
              <a:rPr lang="en-US" b="1" dirty="0" smtClean="0">
                <a:solidFill>
                  <a:srgbClr val="FF6600"/>
                </a:solidFill>
              </a:rPr>
              <a:t>iPhone / </a:t>
            </a:r>
            <a:r>
              <a:rPr lang="en-US" b="1" dirty="0" err="1" smtClean="0">
                <a:solidFill>
                  <a:srgbClr val="FF6600"/>
                </a:solidFill>
              </a:rPr>
              <a:t>iPad</a:t>
            </a:r>
            <a:r>
              <a:rPr lang="en-US" b="1" dirty="0" smtClean="0">
                <a:solidFill>
                  <a:srgbClr val="FF6600"/>
                </a:solidFill>
              </a:rPr>
              <a:t> Native </a:t>
            </a:r>
            <a:r>
              <a:rPr lang="en-US" b="1" dirty="0">
                <a:solidFill>
                  <a:srgbClr val="FF6600"/>
                </a:solidFill>
              </a:rPr>
              <a:t>Apps </a:t>
            </a:r>
            <a:r>
              <a:rPr lang="en-US" b="1" dirty="0"/>
              <a:t>with </a:t>
            </a:r>
            <a:r>
              <a:rPr lang="en-US" b="1" dirty="0">
                <a:solidFill>
                  <a:srgbClr val="FF6600"/>
                </a:solidFill>
              </a:rPr>
              <a:t>Objective-C (</a:t>
            </a:r>
            <a:r>
              <a:rPr lang="en-US" b="1" dirty="0" err="1">
                <a:solidFill>
                  <a:srgbClr val="FF6600"/>
                </a:solidFill>
              </a:rPr>
              <a:t>Xcode</a:t>
            </a:r>
            <a:r>
              <a:rPr lang="en-US" b="1" dirty="0" smtClean="0">
                <a:solidFill>
                  <a:srgbClr val="FF6600"/>
                </a:solidFill>
              </a:rPr>
              <a:t>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Mac OS X 10.8, 10.9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Xcode</a:t>
            </a:r>
            <a:r>
              <a:rPr lang="en-US" b="1" dirty="0" smtClean="0">
                <a:solidFill>
                  <a:srgbClr val="FF0000"/>
                </a:solidFill>
              </a:rPr>
              <a:t> 5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iOS</a:t>
            </a:r>
            <a:r>
              <a:rPr lang="en-US" b="1" dirty="0" smtClean="0">
                <a:solidFill>
                  <a:srgbClr val="FF0000"/>
                </a:solidFill>
              </a:rPr>
              <a:t> 7</a:t>
            </a:r>
          </a:p>
          <a:p>
            <a:r>
              <a:rPr lang="en-US" b="1" dirty="0">
                <a:solidFill>
                  <a:srgbClr val="4F81BD"/>
                </a:solidFill>
              </a:rPr>
              <a:t>Building Your First </a:t>
            </a:r>
            <a:r>
              <a:rPr lang="en-US" b="1" dirty="0" err="1">
                <a:solidFill>
                  <a:srgbClr val="4F81BD"/>
                </a:solidFill>
              </a:rPr>
              <a:t>iOS</a:t>
            </a:r>
            <a:r>
              <a:rPr lang="en-US" b="1" dirty="0">
                <a:solidFill>
                  <a:srgbClr val="4F81BD"/>
                </a:solidFill>
              </a:rPr>
              <a:t> App with </a:t>
            </a:r>
            <a:r>
              <a:rPr lang="en-US" b="1" dirty="0" err="1" smtClean="0">
                <a:solidFill>
                  <a:srgbClr val="4F81BD"/>
                </a:solidFill>
              </a:rPr>
              <a:t>Xcode</a:t>
            </a:r>
            <a:r>
              <a:rPr lang="en-US" b="1" dirty="0" smtClean="0">
                <a:solidFill>
                  <a:srgbClr val="4F81BD"/>
                </a:solidFill>
              </a:rPr>
              <a:t> </a:t>
            </a:r>
            <a:r>
              <a:rPr lang="en-US" b="1" dirty="0">
                <a:solidFill>
                  <a:srgbClr val="4F81BD"/>
                </a:solidFill>
              </a:rPr>
              <a:t>5 </a:t>
            </a:r>
            <a:endParaRPr lang="en-US" b="1" dirty="0" smtClean="0">
              <a:solidFill>
                <a:srgbClr val="FF66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3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248040"/>
            <a:ext cx="7594600" cy="6299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3344" y="6558776"/>
            <a:ext cx="78858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https://developer.apple.com/library/ios/documentation/iphone/conceptual/iphone101/Articles/</a:t>
            </a:r>
            <a:r>
              <a:rPr lang="en-US" sz="1200" dirty="0" smtClean="0">
                <a:hlinkClick r:id="rId3"/>
              </a:rPr>
              <a:t>01_CreatingProject.html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4254554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624557"/>
            <a:ext cx="7556500" cy="5981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3344" y="6558776"/>
            <a:ext cx="78858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https://developer.apple.com/library/ios/documentation/iphone/conceptual/iphone101/Articles/</a:t>
            </a:r>
            <a:r>
              <a:rPr lang="en-US" sz="1200" dirty="0" smtClean="0">
                <a:hlinkClick r:id="rId3"/>
              </a:rPr>
              <a:t>01_CreatingProject.html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4573786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IBOutlet</a:t>
            </a:r>
            <a:r>
              <a:rPr lang="en-US" b="1" dirty="0" smtClean="0">
                <a:solidFill>
                  <a:srgbClr val="4F81BD"/>
                </a:solidFill>
              </a:rPr>
              <a:t> and </a:t>
            </a:r>
            <a:r>
              <a:rPr lang="en-US" b="1" dirty="0" err="1" smtClean="0">
                <a:solidFill>
                  <a:srgbClr val="4F81BD"/>
                </a:solidFill>
              </a:rPr>
              <a:t>IBAction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IBOutlet</a:t>
            </a:r>
            <a:endParaRPr lang="en-US" dirty="0" smtClean="0"/>
          </a:p>
          <a:p>
            <a:pPr lvl="1"/>
            <a:r>
              <a:rPr lang="en-US" dirty="0" smtClean="0"/>
              <a:t>Interface Builder Outlet</a:t>
            </a:r>
          </a:p>
          <a:p>
            <a:r>
              <a:rPr lang="en-US" dirty="0" err="1" smtClean="0"/>
              <a:t>IBAction</a:t>
            </a:r>
            <a:endParaRPr lang="en-US" dirty="0" smtClean="0"/>
          </a:p>
          <a:p>
            <a:pPr lvl="1"/>
            <a:r>
              <a:rPr lang="en-US" dirty="0" smtClean="0"/>
              <a:t>Interface Builder 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73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7584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Demo: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>
                <a:solidFill>
                  <a:srgbClr val="4F81BD"/>
                </a:solidFill>
              </a:rPr>
              <a:t>Building Your First </a:t>
            </a:r>
            <a:r>
              <a:rPr lang="en-US" b="1" dirty="0" err="1" smtClean="0">
                <a:solidFill>
                  <a:srgbClr val="4F81BD"/>
                </a:solidFill>
              </a:rPr>
              <a:t>iOS</a:t>
            </a:r>
            <a:r>
              <a:rPr lang="en-US" b="1" dirty="0" smtClean="0">
                <a:solidFill>
                  <a:srgbClr val="4F81BD"/>
                </a:solidFill>
              </a:rPr>
              <a:t> App </a:t>
            </a:r>
            <a:r>
              <a:rPr lang="en-US" b="1" dirty="0" smtClean="0">
                <a:solidFill>
                  <a:srgbClr val="4F81BD"/>
                </a:solidFill>
              </a:rPr>
              <a:t>with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err="1" smtClean="0">
                <a:solidFill>
                  <a:srgbClr val="4F81BD"/>
                </a:solidFill>
              </a:rPr>
              <a:t>Xcode</a:t>
            </a:r>
            <a:r>
              <a:rPr lang="en-US" b="1" dirty="0" smtClean="0">
                <a:solidFill>
                  <a:srgbClr val="4F81BD"/>
                </a:solidFill>
              </a:rPr>
              <a:t> 5 (Objective-C)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450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36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548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58" y="533400"/>
            <a:ext cx="61468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352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957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2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1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28"/>
            <a:ext cx="8229600" cy="12083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Introduction to 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Android /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iOS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Apps Programming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998" y="2512809"/>
            <a:ext cx="1116863" cy="1657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01" y="4814704"/>
            <a:ext cx="1351581" cy="1515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798" y="4492846"/>
            <a:ext cx="1686802" cy="18372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145" y="4532188"/>
            <a:ext cx="1650045" cy="17979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936" y="2204270"/>
            <a:ext cx="979968" cy="1966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462" y="4559617"/>
            <a:ext cx="2553707" cy="17704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2955" y="4390436"/>
            <a:ext cx="1102166" cy="19396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0501" y="2557589"/>
            <a:ext cx="844422" cy="1613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220" y="2348583"/>
            <a:ext cx="902712" cy="1908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7682" y="4814704"/>
            <a:ext cx="1007452" cy="146685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7201" y="1437281"/>
            <a:ext cx="2779130" cy="5185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Native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35786" y="1437281"/>
            <a:ext cx="2612665" cy="5185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Mobile Web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66763" y="1433507"/>
            <a:ext cx="2459682" cy="5185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Apps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98389" y="4257531"/>
            <a:ext cx="1808223" cy="20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3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241" y="1417638"/>
            <a:ext cx="6238166" cy="47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506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93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310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983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354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794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955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2593" y="6598212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https://developer.apple.com/library/ios/documentation/iphone/conceptual/iphone101/Articles/</a:t>
            </a:r>
            <a:r>
              <a:rPr lang="en-US" sz="1200" dirty="0" smtClean="0">
                <a:hlinkClick r:id="rId3"/>
              </a:rPr>
              <a:t>05_ConfiguringView.html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7161729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73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70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7726"/>
          </a:xfrm>
        </p:spPr>
        <p:txBody>
          <a:bodyPr/>
          <a:lstStyle/>
          <a:p>
            <a:r>
              <a:rPr lang="en-US" b="1" dirty="0">
                <a:solidFill>
                  <a:srgbClr val="376092"/>
                </a:solidFill>
              </a:rPr>
              <a:t>Native App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254121"/>
            <a:ext cx="7251700" cy="5092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63520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://www.scribd.com/doc/50805466/Native-Web-or-Hybrid-Mobile-App-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Development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9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121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262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305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47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254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37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98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766" y="4870489"/>
            <a:ext cx="5004844" cy="136897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721426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949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02485" y="3116614"/>
            <a:ext cx="45720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/>
              <a:t>@property (strong, </a:t>
            </a:r>
            <a:r>
              <a:rPr lang="en-US" dirty="0" err="1"/>
              <a:t>nonatomic</a:t>
            </a:r>
            <a:r>
              <a:rPr lang="en-US" dirty="0"/>
              <a:t>) </a:t>
            </a:r>
            <a:r>
              <a:rPr lang="en-US" dirty="0" err="1"/>
              <a:t>IBOutlet</a:t>
            </a:r>
            <a:r>
              <a:rPr lang="en-US" dirty="0"/>
              <a:t> </a:t>
            </a:r>
            <a:r>
              <a:rPr lang="en-US" dirty="0" err="1"/>
              <a:t>UITextField</a:t>
            </a:r>
            <a:r>
              <a:rPr lang="en-US" dirty="0"/>
              <a:t> *</a:t>
            </a:r>
            <a:r>
              <a:rPr lang="en-US" dirty="0" err="1"/>
              <a:t>txtYourName</a:t>
            </a:r>
            <a:r>
              <a:rPr lang="en-US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430213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iOS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376092"/>
                </a:solidFill>
              </a:rPr>
              <a:t>- Native </a:t>
            </a:r>
            <a:r>
              <a:rPr lang="en-US" b="1" dirty="0">
                <a:solidFill>
                  <a:srgbClr val="376092"/>
                </a:solidFill>
              </a:rPr>
              <a:t>App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0539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63520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://www.scribd.com/doc/50805466/Native-Web-or-Hybrid-Mobile-App-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Development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259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79" y="5770206"/>
            <a:ext cx="6054721" cy="5162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114800" y="5114075"/>
            <a:ext cx="45720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/>
              <a:t>@property (strong, </a:t>
            </a:r>
            <a:r>
              <a:rPr lang="en-US" dirty="0" err="1"/>
              <a:t>nonatomic</a:t>
            </a:r>
            <a:r>
              <a:rPr lang="en-US" dirty="0"/>
              <a:t>) </a:t>
            </a:r>
            <a:r>
              <a:rPr lang="en-US" dirty="0" err="1"/>
              <a:t>IBOutlet</a:t>
            </a:r>
            <a:r>
              <a:rPr lang="en-US" dirty="0"/>
              <a:t> </a:t>
            </a:r>
            <a:r>
              <a:rPr lang="en-US" dirty="0" err="1"/>
              <a:t>UITextField</a:t>
            </a:r>
            <a:r>
              <a:rPr lang="en-US" dirty="0"/>
              <a:t> *</a:t>
            </a:r>
            <a:r>
              <a:rPr lang="en-US" dirty="0" err="1"/>
              <a:t>txtYourName</a:t>
            </a:r>
            <a:r>
              <a:rPr lang="en-US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0964465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404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4061" y="3507399"/>
            <a:ext cx="4572000" cy="646331"/>
          </a:xfrm>
          <a:prstGeom prst="rect">
            <a:avLst/>
          </a:prstGeom>
          <a:solidFill>
            <a:srgbClr val="FDEADA"/>
          </a:solidFill>
        </p:spPr>
        <p:txBody>
          <a:bodyPr>
            <a:spAutoFit/>
          </a:bodyPr>
          <a:lstStyle/>
          <a:p>
            <a:r>
              <a:rPr lang="en-US" dirty="0"/>
              <a:t>@property (strong, </a:t>
            </a:r>
            <a:r>
              <a:rPr lang="en-US" dirty="0" err="1"/>
              <a:t>nonatomic</a:t>
            </a:r>
            <a:r>
              <a:rPr lang="en-US" dirty="0"/>
              <a:t>) </a:t>
            </a:r>
            <a:r>
              <a:rPr lang="en-US" dirty="0" err="1"/>
              <a:t>IBOutlet</a:t>
            </a:r>
            <a:r>
              <a:rPr lang="en-US" dirty="0"/>
              <a:t> </a:t>
            </a:r>
            <a:r>
              <a:rPr lang="en-US" dirty="0" err="1"/>
              <a:t>UILabel</a:t>
            </a:r>
            <a:r>
              <a:rPr lang="en-US" dirty="0"/>
              <a:t> *</a:t>
            </a:r>
            <a:r>
              <a:rPr lang="en-US" dirty="0" err="1"/>
              <a:t>MyLabel</a:t>
            </a:r>
            <a:r>
              <a:rPr lang="en-US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4897112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35671" y="3184234"/>
            <a:ext cx="4572000" cy="646331"/>
          </a:xfrm>
          <a:prstGeom prst="rect">
            <a:avLst/>
          </a:prstGeom>
          <a:solidFill>
            <a:srgbClr val="FDEADA"/>
          </a:solidFill>
        </p:spPr>
        <p:txBody>
          <a:bodyPr>
            <a:spAutoFit/>
          </a:bodyPr>
          <a:lstStyle/>
          <a:p>
            <a:r>
              <a:rPr lang="en-US" dirty="0"/>
              <a:t>@property (strong, </a:t>
            </a:r>
            <a:r>
              <a:rPr lang="en-US" dirty="0" err="1"/>
              <a:t>nonatomic</a:t>
            </a:r>
            <a:r>
              <a:rPr lang="en-US" dirty="0"/>
              <a:t>) </a:t>
            </a:r>
            <a:r>
              <a:rPr lang="en-US" dirty="0" err="1"/>
              <a:t>IBOutlet</a:t>
            </a:r>
            <a:r>
              <a:rPr lang="en-US" dirty="0"/>
              <a:t> </a:t>
            </a:r>
            <a:r>
              <a:rPr lang="en-US" dirty="0" err="1"/>
              <a:t>UILabel</a:t>
            </a:r>
            <a:r>
              <a:rPr lang="en-US" dirty="0"/>
              <a:t> *</a:t>
            </a:r>
            <a:r>
              <a:rPr lang="en-US" dirty="0" err="1"/>
              <a:t>MyLabel</a:t>
            </a:r>
            <a:r>
              <a:rPr lang="en-US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6968042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547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23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835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144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6183" y="4848924"/>
            <a:ext cx="4572000" cy="923330"/>
          </a:xfrm>
          <a:prstGeom prst="rect">
            <a:avLst/>
          </a:prstGeom>
          <a:solidFill>
            <a:srgbClr val="FDEADA"/>
          </a:solidFill>
        </p:spPr>
        <p:txBody>
          <a:bodyPr>
            <a:spAutoFit/>
          </a:bodyPr>
          <a:lstStyle/>
          <a:p>
            <a:r>
              <a:rPr lang="en-US" dirty="0"/>
              <a:t>- (</a:t>
            </a:r>
            <a:r>
              <a:rPr lang="en-US" dirty="0" err="1"/>
              <a:t>IBAction</a:t>
            </a:r>
            <a:r>
              <a:rPr lang="en-US" dirty="0"/>
              <a:t>)</a:t>
            </a:r>
            <a:r>
              <a:rPr lang="en-US" dirty="0" err="1"/>
              <a:t>btnHello</a:t>
            </a:r>
            <a:r>
              <a:rPr lang="en-US" dirty="0"/>
              <a:t>:(id)sender {</a:t>
            </a:r>
          </a:p>
          <a:p>
            <a:r>
              <a:rPr lang="en-US" dirty="0"/>
              <a:t>    _</a:t>
            </a:r>
            <a:r>
              <a:rPr lang="en-US" dirty="0" err="1"/>
              <a:t>MyLabel.text</a:t>
            </a:r>
            <a:r>
              <a:rPr lang="en-US" dirty="0"/>
              <a:t> = @"Hello World </a:t>
            </a:r>
            <a:r>
              <a:rPr lang="en-US" dirty="0" err="1"/>
              <a:t>Myday</a:t>
            </a:r>
            <a:r>
              <a:rPr lang="en-US" dirty="0"/>
              <a:t>";</a:t>
            </a:r>
          </a:p>
          <a:p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8555929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2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23" y="1323261"/>
            <a:ext cx="8413692" cy="50482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06029" cy="79483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Native App </a:t>
            </a:r>
            <a:r>
              <a:rPr lang="en-US" sz="3600" b="1" dirty="0" smtClean="0">
                <a:solidFill>
                  <a:srgbClr val="376092"/>
                </a:solidFill>
              </a:rPr>
              <a:t>– Interaction with Mobile Device</a:t>
            </a:r>
            <a:endParaRPr lang="en-US" sz="3600" b="1" dirty="0">
              <a:solidFill>
                <a:srgbClr val="37609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6563520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://www.scribd.com/doc/50805466/Native-Web-or-Hybrid-Mobile-App-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Development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027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342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16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410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202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350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863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229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780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01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13817</TotalTime>
  <Words>1785</Words>
  <Application>Microsoft Macintosh PowerPoint</Application>
  <PresentationFormat>On-screen Show (4:3)</PresentationFormat>
  <Paragraphs>347</Paragraphs>
  <Slides>130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1" baseType="lpstr">
      <vt:lpstr>Office Theme</vt:lpstr>
      <vt:lpstr>Social Media Apps Programming</vt:lpstr>
      <vt:lpstr>Course Schedule (1/3)</vt:lpstr>
      <vt:lpstr>Course Schedule (2/3)</vt:lpstr>
      <vt:lpstr>Course Schedule (3/3)</vt:lpstr>
      <vt:lpstr>Outline</vt:lpstr>
      <vt:lpstr>Introduction to  Android /iOS Apps Programming</vt:lpstr>
      <vt:lpstr>Native App Development</vt:lpstr>
      <vt:lpstr>iOS - Native App Development</vt:lpstr>
      <vt:lpstr>Native App – Interaction with Mobile Device</vt:lpstr>
      <vt:lpstr>Rory Lewis and Laurence Moroney, iPhone and iPad Apps for Absolute Beginners, 4th Edition, Apress, 2013</vt:lpstr>
      <vt:lpstr>PowerPoint Presentation</vt:lpstr>
      <vt:lpstr>PowerPoint Presentation</vt:lpstr>
      <vt:lpstr>PowerPoint Presentation</vt:lpstr>
      <vt:lpstr>Start Developing iOS Apps Today</vt:lpstr>
      <vt:lpstr>Start Developing iOS Apps Today</vt:lpstr>
      <vt:lpstr>Get the Tools</vt:lpstr>
      <vt:lpstr>To develop iOS apps, you need:</vt:lpstr>
      <vt:lpstr>Mac OS X 10.9 (Mavericks) </vt:lpstr>
      <vt:lpstr>Xcode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iOS App Development Process</vt:lpstr>
      <vt:lpstr>iOS App Development Process</vt:lpstr>
      <vt:lpstr>Objects Communicate Through Messages</vt:lpstr>
      <vt:lpstr>Protocols Define Messaging Contracts</vt:lpstr>
      <vt:lpstr>Designing a User Interface</vt:lpstr>
      <vt:lpstr>Use Storyboards to Lay Out Views</vt:lpstr>
      <vt:lpstr>Defining the Interaction</vt:lpstr>
      <vt:lpstr>View Controllers</vt:lpstr>
      <vt:lpstr>Use Storyboards to Define Navigation</vt:lpstr>
      <vt:lpstr>Storyboards</vt:lpstr>
      <vt:lpstr>Incorporating the Data</vt:lpstr>
      <vt:lpstr>Using Design Patterns</vt:lpstr>
      <vt:lpstr>Model-View-Controller (MVC)</vt:lpstr>
      <vt:lpstr>Target-Action</vt:lpstr>
      <vt:lpstr>Delegation</vt:lpstr>
      <vt:lpstr>Working with Fundation</vt:lpstr>
      <vt:lpstr>NSString</vt:lpstr>
      <vt:lpstr>NSNumber</vt:lpstr>
      <vt:lpstr>Arrays</vt:lpstr>
      <vt:lpstr>Dictionaries</vt:lpstr>
      <vt:lpstr>Your First iOS App</vt:lpstr>
      <vt:lpstr>PowerPoint Presentation</vt:lpstr>
      <vt:lpstr>PowerPoint Presentation</vt:lpstr>
      <vt:lpstr>IBOutlet and IBAction</vt:lpstr>
      <vt:lpstr>Demo:  Building Your First iOS App with  Xcode 5 (Objective-C)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Company>TKU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Apps Programming</dc:title>
  <dc:creator>MY DAY</dc:creator>
  <cp:lastModifiedBy>MY DAY</cp:lastModifiedBy>
  <cp:revision>272</cp:revision>
  <dcterms:created xsi:type="dcterms:W3CDTF">2013-09-24T21:30:58Z</dcterms:created>
  <dcterms:modified xsi:type="dcterms:W3CDTF">2013-10-23T10:48:36Z</dcterms:modified>
</cp:coreProperties>
</file>