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60" r:id="rId1"/>
    <p:sldMasterId id="2147483672" r:id="rId2"/>
  </p:sldMasterIdLst>
  <p:notesMasterIdLst>
    <p:notesMasterId r:id="rId39"/>
  </p:notesMasterIdLst>
  <p:sldIdLst>
    <p:sldId id="290" r:id="rId3"/>
    <p:sldId id="289" r:id="rId4"/>
    <p:sldId id="298" r:id="rId5"/>
    <p:sldId id="291" r:id="rId6"/>
    <p:sldId id="292" r:id="rId7"/>
    <p:sldId id="293" r:id="rId8"/>
    <p:sldId id="294" r:id="rId9"/>
    <p:sldId id="299" r:id="rId10"/>
    <p:sldId id="295" r:id="rId11"/>
    <p:sldId id="296"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8" r:id="rId36"/>
    <p:sldId id="257" r:id="rId37"/>
    <p:sldId id="297" r:id="rId38"/>
  </p:sldIdLst>
  <p:sldSz cx="9144000" cy="6858000" type="screen4x3"/>
  <p:notesSz cx="6858000" cy="9144000"/>
  <p:embeddedFontLst>
    <p:embeddedFont>
      <p:font typeface="Wingdings 2" pitchFamily="18" charset="2"/>
      <p:regular r:id="rId40"/>
    </p:embeddedFont>
    <p:embeddedFont>
      <p:font typeface="Century Schoolbook" pitchFamily="18" charset="0"/>
      <p:regular r:id="rId41"/>
      <p:bold r:id="rId42"/>
      <p:italic r:id="rId43"/>
      <p:boldItalic r:id="rId44"/>
    </p:embeddedFont>
    <p:embeddedFont>
      <p:font typeface="Calibri" pitchFamily="34" charset="0"/>
      <p:regular r:id="rId45"/>
      <p:bold r:id="rId46"/>
      <p:italic r:id="rId47"/>
      <p:boldItalic r:id="rId48"/>
    </p:embeddedFont>
    <p:embeddedFont>
      <p:font typeface="標楷體" pitchFamily="65" charset="-120"/>
      <p:regular r:id="rId49"/>
    </p:embeddedFont>
    <p:embeddedFont>
      <p:font typeface="Aharoni" pitchFamily="2" charset="-79"/>
      <p:bold r:id="rId50"/>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B8256E3-87F5-4B66-96EC-F91CD69ABF59}">
          <p14:sldIdLst>
            <p14:sldId id="290"/>
            <p14:sldId id="289"/>
            <p14:sldId id="298"/>
            <p14:sldId id="291"/>
            <p14:sldId id="292"/>
            <p14:sldId id="293"/>
            <p14:sldId id="294"/>
            <p14:sldId id="299"/>
            <p14:sldId id="295"/>
            <p14:sldId id="296"/>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8"/>
            <p14:sldId id="257"/>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88" autoAdjust="0"/>
  </p:normalViewPr>
  <p:slideViewPr>
    <p:cSldViewPr>
      <p:cViewPr>
        <p:scale>
          <a:sx n="70" d="100"/>
          <a:sy n="70" d="100"/>
        </p:scale>
        <p:origin x="-138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7043B-BD46-4315-8771-096016561764}" type="datetimeFigureOut">
              <a:rPr lang="zh-TW" altLang="en-US" smtClean="0"/>
              <a:pPr/>
              <a:t>2011/10/21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CAC69-F4CA-4A4D-B20C-6C3426042F1B}" type="slidenum">
              <a:rPr lang="zh-TW" altLang="en-US" smtClean="0"/>
              <a:pPr/>
              <a:t>‹#›</a:t>
            </a:fld>
            <a:endParaRPr lang="zh-TW" altLang="en-US"/>
          </a:p>
        </p:txBody>
      </p:sp>
    </p:spTree>
    <p:extLst>
      <p:ext uri="{BB962C8B-B14F-4D97-AF65-F5344CB8AC3E}">
        <p14:creationId xmlns:p14="http://schemas.microsoft.com/office/powerpoint/2010/main" val="49241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843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38EA7-C37F-4E8E-AD1C-F805634B94E9}" type="slidenum">
              <a:rPr lang="zh-TW" altLang="en-US" smtClean="0"/>
              <a:pPr fontAlgn="base">
                <a:spcBef>
                  <a:spcPct val="0"/>
                </a:spcBef>
                <a:spcAft>
                  <a:spcPct val="0"/>
                </a:spcAft>
                <a:defRPr/>
              </a:pPr>
              <a:t>0</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560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56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9D1F5-28D0-4B96-8D63-4A29A947452A}"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研究模型，如圖</a:t>
            </a:r>
            <a:r>
              <a:rPr lang="en-US" altLang="zh-TW" sz="1200" kern="1200" dirty="0" smtClean="0">
                <a:solidFill>
                  <a:schemeClr val="tx1"/>
                </a:solidFill>
                <a:latin typeface="+mn-lt"/>
                <a:ea typeface="+mn-ea"/>
                <a:cs typeface="+mn-cs"/>
              </a:rPr>
              <a:t>1</a:t>
            </a:r>
            <a:r>
              <a:rPr lang="zh-TW" altLang="zh-TW" sz="1200" kern="1200" dirty="0" smtClean="0">
                <a:solidFill>
                  <a:schemeClr val="tx1"/>
                </a:solidFill>
                <a:latin typeface="+mn-lt"/>
                <a:ea typeface="+mn-ea"/>
                <a:cs typeface="+mn-cs"/>
              </a:rPr>
              <a:t>所示，</a:t>
            </a:r>
            <a:r>
              <a:rPr lang="zh-TW" altLang="en-US" sz="1200" kern="1200" dirty="0" smtClean="0">
                <a:solidFill>
                  <a:schemeClr val="tx1"/>
                </a:solidFill>
                <a:latin typeface="+mn-lt"/>
                <a:ea typeface="+mn-ea"/>
                <a:cs typeface="+mn-cs"/>
              </a:rPr>
              <a:t>心理依附模型，自願性</a:t>
            </a:r>
            <a:r>
              <a:rPr lang="zh-TW" altLang="zh-TW" sz="1200" b="0" kern="1200" dirty="0" smtClean="0">
                <a:solidFill>
                  <a:schemeClr val="tx1"/>
                </a:solidFill>
                <a:effectLst/>
                <a:latin typeface="+mn-lt"/>
                <a:ea typeface="+mn-ea"/>
                <a:cs typeface="+mn-cs"/>
              </a:rPr>
              <a:t>系統的採用和使用行為</a:t>
            </a:r>
            <a:r>
              <a:rPr lang="zh-TW" altLang="en-US" sz="1200" b="0" kern="1200" dirty="0" smtClean="0">
                <a:solidFill>
                  <a:schemeClr val="tx1"/>
                </a:solidFill>
                <a:effectLst/>
                <a:latin typeface="+mn-lt"/>
                <a:ea typeface="+mn-ea"/>
                <a:cs typeface="+mn-cs"/>
              </a:rPr>
              <a:t>的</a:t>
            </a:r>
            <a:r>
              <a:rPr lang="zh-TW" altLang="zh-TW" sz="1200" b="0" kern="1200" dirty="0" smtClean="0">
                <a:solidFill>
                  <a:schemeClr val="tx1"/>
                </a:solidFill>
                <a:effectLst/>
                <a:latin typeface="+mn-lt"/>
                <a:ea typeface="+mn-ea"/>
                <a:cs typeface="+mn-cs"/>
              </a:rPr>
              <a:t>多維承諾模型</a:t>
            </a:r>
            <a:r>
              <a:rPr lang="zh-TW" altLang="en-US" sz="1200" b="0" kern="1200" dirty="0" smtClean="0">
                <a:solidFill>
                  <a:schemeClr val="tx1"/>
                </a:solidFill>
                <a:effectLst/>
                <a:latin typeface="+mn-lt"/>
                <a:ea typeface="+mn-ea"/>
                <a:cs typeface="+mn-cs"/>
              </a:rPr>
              <a:t>，主要在</a:t>
            </a:r>
            <a:r>
              <a:rPr lang="zh-TW" altLang="zh-TW" sz="1200" kern="1200" dirty="0" smtClean="0">
                <a:solidFill>
                  <a:schemeClr val="tx1"/>
                </a:solidFill>
                <a:latin typeface="+mn-lt"/>
                <a:ea typeface="+mn-ea"/>
                <a:cs typeface="+mn-cs"/>
              </a:rPr>
              <a:t>探討使用者在</a:t>
            </a:r>
            <a:r>
              <a:rPr lang="zh-TW" altLang="en-US" sz="1200" kern="1200" dirty="0" smtClean="0">
                <a:solidFill>
                  <a:schemeClr val="tx1"/>
                </a:solidFill>
                <a:latin typeface="+mn-lt"/>
                <a:ea typeface="+mn-ea"/>
                <a:cs typeface="+mn-cs"/>
              </a:rPr>
              <a:t>自願性</a:t>
            </a:r>
            <a:r>
              <a:rPr lang="zh-TW" altLang="zh-TW" sz="1200" kern="1200" dirty="0" smtClean="0">
                <a:solidFill>
                  <a:schemeClr val="tx1"/>
                </a:solidFill>
                <a:latin typeface="+mn-lt"/>
                <a:ea typeface="+mn-ea"/>
                <a:cs typeface="+mn-cs"/>
              </a:rPr>
              <a:t>系統接受和使用行為承諾的影響。</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心理依附模型就是使用者的心理依附來決定系統的使用行為。</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接下來來解釋圖</a:t>
            </a:r>
            <a:r>
              <a:rPr lang="en-US" altLang="zh-TW" sz="1200" kern="1200" dirty="0" smtClean="0">
                <a:solidFill>
                  <a:schemeClr val="tx1"/>
                </a:solidFill>
                <a:latin typeface="+mn-lt"/>
                <a:ea typeface="+mn-ea"/>
                <a:cs typeface="+mn-cs"/>
              </a:rPr>
              <a:t>1</a:t>
            </a:r>
            <a:r>
              <a:rPr lang="zh-TW" altLang="en-US" sz="1200" kern="1200" dirty="0" smtClean="0">
                <a:solidFill>
                  <a:schemeClr val="tx1"/>
                </a:solidFill>
                <a:latin typeface="+mn-lt"/>
                <a:ea typeface="+mn-ea"/>
                <a:cs typeface="+mn-cs"/>
              </a:rPr>
              <a:t>每個假設之間的關係</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10</a:t>
            </a:fld>
            <a:endParaRPr lang="zh-TW"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0" kern="1200" dirty="0" smtClean="0">
                <a:solidFill>
                  <a:schemeClr val="tx1"/>
                </a:solidFill>
                <a:latin typeface="+mn-lt"/>
                <a:ea typeface="+mn-ea"/>
                <a:cs typeface="+mn-cs"/>
              </a:rPr>
              <a:t>H1A</a:t>
            </a:r>
            <a:r>
              <a:rPr lang="zh-TW" altLang="zh-TW" sz="1200" i="0" kern="1200" dirty="0" smtClean="0">
                <a:solidFill>
                  <a:schemeClr val="tx1"/>
                </a:solidFill>
                <a:latin typeface="+mn-lt"/>
                <a:ea typeface="+mn-ea"/>
                <a:cs typeface="+mn-cs"/>
              </a:rPr>
              <a:t>，</a:t>
            </a:r>
            <a:r>
              <a:rPr lang="en-US" altLang="zh-TW" sz="1200" i="0" kern="1200" dirty="0" smtClean="0">
                <a:solidFill>
                  <a:schemeClr val="tx1"/>
                </a:solidFill>
                <a:latin typeface="+mn-lt"/>
                <a:ea typeface="+mn-ea"/>
                <a:cs typeface="+mn-cs"/>
              </a:rPr>
              <a:t>H1B</a:t>
            </a:r>
            <a:r>
              <a:rPr lang="zh-TW" altLang="zh-TW" sz="1200" i="0" kern="1200" dirty="0" smtClean="0">
                <a:solidFill>
                  <a:schemeClr val="tx1"/>
                </a:solidFill>
                <a:latin typeface="+mn-lt"/>
                <a:ea typeface="+mn-ea"/>
                <a:cs typeface="+mn-cs"/>
              </a:rPr>
              <a:t>，</a:t>
            </a:r>
            <a:r>
              <a:rPr lang="en-US" altLang="zh-TW" sz="1200" i="0" kern="1200" dirty="0" smtClean="0">
                <a:solidFill>
                  <a:schemeClr val="tx1"/>
                </a:solidFill>
                <a:latin typeface="+mn-lt"/>
                <a:ea typeface="+mn-ea"/>
                <a:cs typeface="+mn-cs"/>
              </a:rPr>
              <a:t>H1C</a:t>
            </a:r>
            <a:r>
              <a:rPr lang="zh-TW" altLang="zh-TW" sz="1200" i="0" kern="1200" dirty="0" smtClean="0">
                <a:solidFill>
                  <a:schemeClr val="tx1"/>
                </a:solidFill>
                <a:latin typeface="+mn-lt"/>
                <a:ea typeface="+mn-ea"/>
                <a:cs typeface="+mn-cs"/>
              </a:rPr>
              <a:t>，</a:t>
            </a:r>
            <a:r>
              <a:rPr lang="en-US" altLang="zh-TW" sz="1200" i="0" kern="1200" dirty="0" smtClean="0">
                <a:solidFill>
                  <a:schemeClr val="tx1"/>
                </a:solidFill>
                <a:latin typeface="+mn-lt"/>
                <a:ea typeface="+mn-ea"/>
                <a:cs typeface="+mn-cs"/>
              </a:rPr>
              <a:t>H1d</a:t>
            </a:r>
            <a:r>
              <a:rPr lang="zh-TW" altLang="zh-TW" sz="1200" i="0" kern="1200" dirty="0" smtClean="0">
                <a:solidFill>
                  <a:schemeClr val="tx1"/>
                </a:solidFill>
                <a:latin typeface="+mn-lt"/>
                <a:ea typeface="+mn-ea"/>
                <a:cs typeface="+mn-cs"/>
              </a:rPr>
              <a:t>的關係進行了以前的技術接受和使用的社會影響力的研究</a:t>
            </a:r>
            <a:r>
              <a:rPr lang="zh-TW" altLang="en-US" sz="1200" i="0" kern="1200" dirty="0" smtClean="0">
                <a:solidFill>
                  <a:schemeClr val="tx1"/>
                </a:solidFill>
                <a:latin typeface="+mn-lt"/>
                <a:ea typeface="+mn-ea"/>
                <a:cs typeface="+mn-cs"/>
              </a:rPr>
              <a:t>，希望能支持目前的研究，所以做出以下假設</a:t>
            </a:r>
            <a:r>
              <a:rPr lang="zh-TW" altLang="zh-TW" sz="1200" i="0" kern="1200" dirty="0" smtClean="0">
                <a:solidFill>
                  <a:schemeClr val="tx1"/>
                </a:solidFill>
                <a:latin typeface="+mn-lt"/>
                <a:ea typeface="+mn-ea"/>
                <a:cs typeface="+mn-cs"/>
              </a:rPr>
              <a:t>。</a:t>
            </a:r>
            <a:endParaRPr lang="en-US" altLang="zh-TW" sz="1200" i="0" kern="1200" dirty="0" smtClean="0">
              <a:solidFill>
                <a:schemeClr val="tx1"/>
              </a:solidFill>
              <a:latin typeface="+mn-lt"/>
              <a:ea typeface="+mn-ea"/>
              <a:cs typeface="+mn-cs"/>
            </a:endParaRPr>
          </a:p>
          <a:p>
            <a:r>
              <a:rPr lang="en-US" altLang="zh-TW" sz="1200" i="0" kern="1200" dirty="0" smtClean="0">
                <a:solidFill>
                  <a:schemeClr val="tx1"/>
                </a:solidFill>
                <a:latin typeface="+mn-lt"/>
                <a:ea typeface="+mn-ea"/>
                <a:cs typeface="+mn-cs"/>
              </a:rPr>
              <a:t>H1A</a:t>
            </a:r>
            <a:r>
              <a:rPr lang="zh-TW" altLang="zh-TW" sz="1200" i="0" kern="1200" dirty="0" smtClean="0">
                <a:solidFill>
                  <a:schemeClr val="tx1"/>
                </a:solidFill>
                <a:latin typeface="+mn-lt"/>
                <a:ea typeface="+mn-ea"/>
                <a:cs typeface="+mn-cs"/>
              </a:rPr>
              <a:t>：認知有用對使用系統的態度產生正向的影響。</a:t>
            </a:r>
          </a:p>
          <a:p>
            <a:r>
              <a:rPr lang="en-US" altLang="zh-TW" sz="1200" i="0" kern="1200" dirty="0" smtClean="0">
                <a:solidFill>
                  <a:schemeClr val="tx1"/>
                </a:solidFill>
                <a:latin typeface="+mn-lt"/>
                <a:ea typeface="+mn-ea"/>
                <a:cs typeface="+mn-cs"/>
              </a:rPr>
              <a:t>H1B</a:t>
            </a:r>
            <a:r>
              <a:rPr lang="zh-TW" altLang="zh-TW" sz="1200" i="0" kern="1200" dirty="0" smtClean="0">
                <a:solidFill>
                  <a:schemeClr val="tx1"/>
                </a:solidFill>
                <a:latin typeface="+mn-lt"/>
                <a:ea typeface="+mn-ea"/>
                <a:cs typeface="+mn-cs"/>
              </a:rPr>
              <a:t>：認知易用對使用系統的態度產生正向的影響。</a:t>
            </a:r>
          </a:p>
          <a:p>
            <a:r>
              <a:rPr lang="en-US" altLang="zh-TW" sz="1200" i="0" kern="1200" dirty="0" smtClean="0">
                <a:solidFill>
                  <a:schemeClr val="tx1"/>
                </a:solidFill>
                <a:latin typeface="+mn-lt"/>
                <a:ea typeface="+mn-ea"/>
                <a:cs typeface="+mn-cs"/>
              </a:rPr>
              <a:t>H1C</a:t>
            </a:r>
            <a:r>
              <a:rPr lang="zh-TW" altLang="zh-TW" sz="1200" i="0" kern="1200" dirty="0" smtClean="0">
                <a:solidFill>
                  <a:schemeClr val="tx1"/>
                </a:solidFill>
                <a:latin typeface="+mn-lt"/>
                <a:ea typeface="+mn-ea"/>
                <a:cs typeface="+mn-cs"/>
              </a:rPr>
              <a:t>：認知有用對行為意圖使用系統產生正向的影響。</a:t>
            </a:r>
          </a:p>
          <a:p>
            <a:r>
              <a:rPr lang="en-US" altLang="zh-TW" sz="1200" i="0" kern="1200" dirty="0" smtClean="0">
                <a:solidFill>
                  <a:schemeClr val="tx1"/>
                </a:solidFill>
                <a:latin typeface="+mn-lt"/>
                <a:ea typeface="+mn-ea"/>
                <a:cs typeface="+mn-cs"/>
              </a:rPr>
              <a:t>H1d</a:t>
            </a:r>
            <a:r>
              <a:rPr lang="zh-TW" altLang="zh-TW" sz="1200" i="0" kern="1200" dirty="0" smtClean="0">
                <a:solidFill>
                  <a:schemeClr val="tx1"/>
                </a:solidFill>
                <a:latin typeface="+mn-lt"/>
                <a:ea typeface="+mn-ea"/>
                <a:cs typeface="+mn-cs"/>
              </a:rPr>
              <a:t>：態度正向的系統使用將會對行為意圖使用系統產生正向的影響。</a:t>
            </a:r>
            <a:endParaRPr lang="en-US" altLang="zh-TW" sz="1200" i="0" kern="1200" dirty="0" smtClean="0">
              <a:solidFill>
                <a:schemeClr val="tx1"/>
              </a:solidFill>
              <a:latin typeface="+mn-lt"/>
              <a:ea typeface="+mn-ea"/>
              <a:cs typeface="+mn-cs"/>
            </a:endParaRPr>
          </a:p>
          <a:p>
            <a:r>
              <a:rPr lang="zh-TW" altLang="en-US" sz="1200" i="0" kern="1200" dirty="0" smtClean="0">
                <a:solidFill>
                  <a:schemeClr val="tx1"/>
                </a:solidFill>
                <a:latin typeface="+mn-lt"/>
                <a:ea typeface="+mn-ea"/>
                <a:cs typeface="+mn-cs"/>
              </a:rPr>
              <a:t>這些模型建立在個人規範和社會規範上，認同和內化的系統使用行為構成個人規範和情感過程的基礎。</a:t>
            </a:r>
            <a:endParaRPr lang="en-US" altLang="zh-TW" sz="1200" i="0" kern="1200" dirty="0" smtClean="0">
              <a:solidFill>
                <a:schemeClr val="tx1"/>
              </a:solidFill>
              <a:latin typeface="+mn-lt"/>
              <a:ea typeface="+mn-ea"/>
              <a:cs typeface="+mn-cs"/>
            </a:endParaRPr>
          </a:p>
          <a:p>
            <a:r>
              <a:rPr lang="zh-TW" altLang="en-US" sz="1200" i="0" kern="1200" dirty="0" smtClean="0">
                <a:solidFill>
                  <a:schemeClr val="tx1"/>
                </a:solidFill>
                <a:latin typeface="+mn-lt"/>
                <a:ea typeface="+mn-ea"/>
                <a:cs typeface="+mn-cs"/>
              </a:rPr>
              <a:t>順從的行為構成社會規範和認知過程的基礎。</a:t>
            </a:r>
            <a:endParaRPr lang="en-US" altLang="zh-TW"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i="0" kern="1200" dirty="0" smtClean="0">
                <a:solidFill>
                  <a:schemeClr val="tx1"/>
                </a:solidFill>
                <a:latin typeface="+mn-lt"/>
                <a:ea typeface="+mn-ea"/>
                <a:cs typeface="+mn-cs"/>
              </a:rPr>
              <a:t>接下來討論情感承諾和持續承諾是如何影響系統使用者的接受和使用行為。</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11</a:t>
            </a:fld>
            <a:endParaRPr lang="zh-TW"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i="0" kern="1200" dirty="0" smtClean="0">
                <a:solidFill>
                  <a:schemeClr val="tx1"/>
                </a:solidFill>
                <a:latin typeface="+mn-lt"/>
                <a:ea typeface="+mn-ea"/>
                <a:cs typeface="+mn-cs"/>
              </a:rPr>
              <a:t>情感承諾的假設，情感承諾是</a:t>
            </a:r>
            <a:r>
              <a:rPr lang="zh-TW" altLang="zh-TW" sz="1200" kern="1200" dirty="0" smtClean="0">
                <a:solidFill>
                  <a:schemeClr val="tx1"/>
                </a:solidFill>
                <a:effectLst/>
                <a:latin typeface="+mn-lt"/>
                <a:ea typeface="+mn-ea"/>
                <a:cs typeface="+mn-cs"/>
              </a:rPr>
              <a:t>是指</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將組織的目標及價值觀認為是個人的，</a:t>
            </a:r>
            <a:r>
              <a:rPr lang="zh-TW" altLang="en-US" sz="1200" kern="1200" dirty="0" smtClean="0">
                <a:solidFill>
                  <a:schemeClr val="tx1"/>
                </a:solidFill>
                <a:effectLst/>
                <a:latin typeface="+mn-lt"/>
                <a:ea typeface="+mn-ea"/>
                <a:cs typeface="+mn-cs"/>
              </a:rPr>
              <a:t>並</a:t>
            </a:r>
            <a:r>
              <a:rPr lang="zh-TW" altLang="zh-TW" sz="1200" kern="1200" dirty="0" smtClean="0">
                <a:solidFill>
                  <a:schemeClr val="tx1"/>
                </a:solidFill>
                <a:effectLst/>
                <a:latin typeface="+mn-lt"/>
                <a:ea typeface="+mn-ea"/>
                <a:cs typeface="+mn-cs"/>
              </a:rPr>
              <a:t>在心理上熱衷或專注於個人工作角色的活動，對組織有</a:t>
            </a:r>
            <a:r>
              <a:rPr lang="zh-TW" altLang="en-US" sz="1200" kern="1200" dirty="0" smtClean="0">
                <a:solidFill>
                  <a:schemeClr val="tx1"/>
                </a:solidFill>
                <a:effectLst/>
                <a:latin typeface="+mn-lt"/>
                <a:ea typeface="+mn-ea"/>
                <a:cs typeface="+mn-cs"/>
              </a:rPr>
              <a:t>心理</a:t>
            </a:r>
            <a:r>
              <a:rPr lang="zh-TW" altLang="zh-TW" sz="1200" kern="1200" dirty="0" smtClean="0">
                <a:solidFill>
                  <a:schemeClr val="tx1"/>
                </a:solidFill>
                <a:effectLst/>
                <a:latin typeface="+mn-lt"/>
                <a:ea typeface="+mn-ea"/>
                <a:cs typeface="+mn-cs"/>
              </a:rPr>
              <a:t>依附。</a:t>
            </a:r>
            <a:endParaRPr lang="en-US" altLang="zh-TW" sz="1200" kern="1200" dirty="0" smtClean="0">
              <a:solidFill>
                <a:schemeClr val="tx1"/>
              </a:solidFill>
              <a:effectLst/>
              <a:latin typeface="+mn-lt"/>
              <a:ea typeface="+mn-ea"/>
              <a:cs typeface="+mn-cs"/>
            </a:endParaRPr>
          </a:p>
          <a:p>
            <a:r>
              <a:rPr lang="zh-TW" altLang="en-US" sz="1200" i="0" kern="1200" dirty="0" smtClean="0">
                <a:solidFill>
                  <a:schemeClr val="tx1"/>
                </a:solidFill>
                <a:effectLst/>
                <a:latin typeface="+mn-lt"/>
                <a:ea typeface="+mn-ea"/>
                <a:cs typeface="+mn-cs"/>
              </a:rPr>
              <a:t>內化的承諾，</a:t>
            </a:r>
            <a:r>
              <a:rPr lang="zh-TW" altLang="zh-TW" sz="1200" kern="1200" dirty="0" smtClean="0">
                <a:solidFill>
                  <a:schemeClr val="tx1"/>
                </a:solidFill>
                <a:effectLst/>
                <a:latin typeface="+mn-lt"/>
                <a:ea typeface="+mn-ea"/>
                <a:cs typeface="+mn-cs"/>
              </a:rPr>
              <a:t>內化是因為肯定某些態度和看法，認為某些看法與自己的價值觀是互相吻合因而接受某些態度或行為。</a:t>
            </a:r>
            <a:r>
              <a:rPr lang="zh-TW" altLang="en-US" sz="1200" kern="1200" dirty="0" smtClean="0">
                <a:solidFill>
                  <a:schemeClr val="tx1"/>
                </a:solidFill>
                <a:effectLst/>
                <a:latin typeface="+mn-lt"/>
                <a:ea typeface="+mn-ea"/>
                <a:cs typeface="+mn-cs"/>
              </a:rPr>
              <a:t>內化是在心理依戀模型上最高的層次，所以會有直接正向的影響在態度和使用行為上，所以做出以下這些假設。</a:t>
            </a:r>
            <a:endParaRPr lang="en-US" altLang="zh-TW" sz="1200" kern="1200" dirty="0" smtClean="0">
              <a:solidFill>
                <a:schemeClr val="tx1"/>
              </a:solidFill>
              <a:effectLst/>
              <a:latin typeface="+mn-lt"/>
              <a:ea typeface="+mn-ea"/>
              <a:cs typeface="+mn-cs"/>
            </a:endParaRPr>
          </a:p>
          <a:p>
            <a:r>
              <a:rPr lang="en-US" altLang="zh-TW" sz="1200" i="0" kern="1200" dirty="0" smtClean="0">
                <a:solidFill>
                  <a:schemeClr val="tx1"/>
                </a:solidFill>
                <a:latin typeface="+mn-lt"/>
                <a:ea typeface="+mn-ea"/>
                <a:cs typeface="+mn-cs"/>
              </a:rPr>
              <a:t>H2</a:t>
            </a:r>
            <a:r>
              <a:rPr lang="zh-TW" altLang="zh-TW" sz="1200" i="0" kern="1200" dirty="0" smtClean="0">
                <a:solidFill>
                  <a:schemeClr val="tx1"/>
                </a:solidFill>
                <a:latin typeface="+mn-lt"/>
                <a:ea typeface="+mn-ea"/>
                <a:cs typeface="+mn-cs"/>
              </a:rPr>
              <a:t>：內化將會對使用者使用該系統的行為意圖產生正向的影響。</a:t>
            </a:r>
          </a:p>
          <a:p>
            <a:r>
              <a:rPr lang="en-US" altLang="zh-TW" sz="1200" i="0" kern="1200" dirty="0" smtClean="0">
                <a:solidFill>
                  <a:schemeClr val="tx1"/>
                </a:solidFill>
                <a:latin typeface="+mn-lt"/>
                <a:ea typeface="+mn-ea"/>
                <a:cs typeface="+mn-cs"/>
              </a:rPr>
              <a:t>H3</a:t>
            </a:r>
            <a:r>
              <a:rPr lang="zh-TW" altLang="zh-TW" sz="1200" i="0" kern="1200" dirty="0" smtClean="0">
                <a:solidFill>
                  <a:schemeClr val="tx1"/>
                </a:solidFill>
                <a:latin typeface="+mn-lt"/>
                <a:ea typeface="+mn-ea"/>
                <a:cs typeface="+mn-cs"/>
              </a:rPr>
              <a:t>：內化將會對使用者態度正向的系統使用產生正向的影響。</a:t>
            </a:r>
            <a:endParaRPr lang="en-US" altLang="zh-TW" sz="1200" i="0" kern="1200" dirty="0" smtClean="0">
              <a:solidFill>
                <a:schemeClr val="tx1"/>
              </a:solidFill>
              <a:latin typeface="+mn-lt"/>
              <a:ea typeface="+mn-ea"/>
              <a:cs typeface="+mn-cs"/>
            </a:endParaRPr>
          </a:p>
          <a:p>
            <a:endParaRPr lang="en-US" altLang="zh-TW"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Davis</a:t>
            </a:r>
            <a:r>
              <a:rPr lang="zh-TW" altLang="zh-TW" sz="1200" kern="1200" dirty="0" smtClean="0">
                <a:solidFill>
                  <a:schemeClr val="tx1"/>
                </a:solidFill>
                <a:effectLst/>
                <a:latin typeface="+mn-lt"/>
                <a:ea typeface="+mn-ea"/>
                <a:cs typeface="+mn-cs"/>
              </a:rPr>
              <a:t>等人</a:t>
            </a:r>
            <a:r>
              <a:rPr lang="zh-TW" altLang="en-US" sz="1200" kern="1200" dirty="0" smtClean="0">
                <a:solidFill>
                  <a:schemeClr val="tx1"/>
                </a:solidFill>
                <a:effectLst/>
                <a:latin typeface="+mn-lt"/>
                <a:ea typeface="+mn-ea"/>
                <a:cs typeface="+mn-cs"/>
              </a:rPr>
              <a:t>提出一個</a:t>
            </a:r>
            <a:r>
              <a:rPr lang="zh-TW" altLang="zh-TW" sz="1200" kern="1200" dirty="0" smtClean="0">
                <a:solidFill>
                  <a:schemeClr val="tx1"/>
                </a:solidFill>
                <a:effectLst/>
                <a:latin typeface="+mn-lt"/>
                <a:ea typeface="+mn-ea"/>
                <a:cs typeface="+mn-cs"/>
              </a:rPr>
              <a:t>觀察：“</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願意忍受</a:t>
            </a:r>
            <a:r>
              <a:rPr lang="zh-TW" altLang="en-US" sz="1200" kern="1200" dirty="0" smtClean="0">
                <a:solidFill>
                  <a:schemeClr val="tx1"/>
                </a:solidFill>
                <a:effectLst/>
                <a:latin typeface="+mn-lt"/>
                <a:ea typeface="+mn-ea"/>
                <a:cs typeface="+mn-cs"/>
              </a:rPr>
              <a:t>難用的</a:t>
            </a:r>
            <a:r>
              <a:rPr lang="zh-TW" altLang="zh-TW" sz="1200" kern="1200" dirty="0" smtClean="0">
                <a:solidFill>
                  <a:schemeClr val="tx1"/>
                </a:solidFill>
                <a:effectLst/>
                <a:latin typeface="+mn-lt"/>
                <a:ea typeface="+mn-ea"/>
                <a:cs typeface="+mn-cs"/>
              </a:rPr>
              <a:t>界面</a:t>
            </a:r>
            <a:r>
              <a:rPr lang="zh-TW" altLang="en-US" sz="1200" kern="1200" dirty="0" smtClean="0">
                <a:solidFill>
                  <a:schemeClr val="tx1"/>
                </a:solidFill>
                <a:effectLst/>
                <a:latin typeface="+mn-lt"/>
                <a:ea typeface="+mn-ea"/>
                <a:cs typeface="+mn-cs"/>
              </a:rPr>
              <a:t>是</a:t>
            </a:r>
            <a:r>
              <a:rPr lang="zh-TW" altLang="zh-TW" sz="1200" kern="1200" dirty="0" smtClean="0">
                <a:solidFill>
                  <a:schemeClr val="tx1"/>
                </a:solidFill>
                <a:effectLst/>
                <a:latin typeface="+mn-lt"/>
                <a:ea typeface="+mn-ea"/>
                <a:cs typeface="+mn-cs"/>
              </a:rPr>
              <a:t>為了使用功能，易用性</a:t>
            </a:r>
            <a:r>
              <a:rPr lang="zh-TW" altLang="en-US" sz="1200" kern="1200" dirty="0" smtClean="0">
                <a:solidFill>
                  <a:schemeClr val="tx1"/>
                </a:solidFill>
                <a:effectLst/>
                <a:latin typeface="+mn-lt"/>
                <a:ea typeface="+mn-ea"/>
                <a:cs typeface="+mn-cs"/>
              </a:rPr>
              <a:t>無法</a:t>
            </a:r>
            <a:r>
              <a:rPr lang="zh-TW" altLang="zh-TW" sz="1200" kern="1200" dirty="0" smtClean="0">
                <a:solidFill>
                  <a:schemeClr val="tx1"/>
                </a:solidFill>
                <a:effectLst/>
                <a:latin typeface="+mn-lt"/>
                <a:ea typeface="+mn-ea"/>
                <a:cs typeface="+mn-cs"/>
              </a:rPr>
              <a:t>彌補沒有用</a:t>
            </a:r>
            <a:r>
              <a:rPr lang="zh-TW" altLang="en-US" sz="1200" kern="1200" dirty="0" smtClean="0">
                <a:solidFill>
                  <a:schemeClr val="tx1"/>
                </a:solidFill>
                <a:effectLst/>
                <a:latin typeface="+mn-lt"/>
                <a:ea typeface="+mn-ea"/>
                <a:cs typeface="+mn-cs"/>
              </a:rPr>
              <a:t>處</a:t>
            </a:r>
            <a:r>
              <a:rPr lang="zh-TW" altLang="zh-TW" sz="1200" kern="1200" dirty="0" smtClean="0">
                <a:solidFill>
                  <a:schemeClr val="tx1"/>
                </a:solidFill>
                <a:effectLst/>
                <a:latin typeface="+mn-lt"/>
                <a:ea typeface="+mn-ea"/>
                <a:cs typeface="+mn-cs"/>
              </a:rPr>
              <a:t>系統 “。</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認為</a:t>
            </a:r>
            <a:r>
              <a:rPr lang="zh-TW" altLang="en-US" sz="1200" kern="1200" dirty="0" smtClean="0">
                <a:solidFill>
                  <a:schemeClr val="tx1"/>
                </a:solidFill>
                <a:effectLst/>
                <a:latin typeface="+mn-lt"/>
                <a:ea typeface="+mn-ea"/>
                <a:cs typeface="+mn-cs"/>
              </a:rPr>
              <a:t>一個系統如果能</a:t>
            </a:r>
            <a:r>
              <a:rPr lang="zh-TW" altLang="zh-TW" sz="1200" kern="1200" dirty="0" smtClean="0">
                <a:solidFill>
                  <a:schemeClr val="tx1"/>
                </a:solidFill>
                <a:effectLst/>
                <a:latin typeface="+mn-lt"/>
                <a:ea typeface="+mn-ea"/>
                <a:cs typeface="+mn-cs"/>
              </a:rPr>
              <a:t>滿足需求，他們願意學習和使用該系統</a:t>
            </a:r>
            <a:r>
              <a:rPr lang="zh-TW" altLang="en-US" sz="1200" kern="1200" dirty="0" smtClean="0">
                <a:solidFill>
                  <a:schemeClr val="tx1"/>
                </a:solidFill>
                <a:effectLst/>
                <a:latin typeface="+mn-lt"/>
                <a:ea typeface="+mn-ea"/>
                <a:cs typeface="+mn-cs"/>
              </a:rPr>
              <a:t>付出</a:t>
            </a:r>
            <a:r>
              <a:rPr lang="zh-TW" altLang="zh-TW" sz="1200" kern="1200" dirty="0" smtClean="0">
                <a:solidFill>
                  <a:schemeClr val="tx1"/>
                </a:solidFill>
                <a:effectLst/>
                <a:latin typeface="+mn-lt"/>
                <a:ea typeface="+mn-ea"/>
                <a:cs typeface="+mn-cs"/>
              </a:rPr>
              <a:t>更大的努力。因此內化對</a:t>
            </a:r>
            <a:r>
              <a:rPr lang="zh-TW" altLang="en-US" sz="1200" kern="1200" dirty="0" smtClean="0">
                <a:solidFill>
                  <a:schemeClr val="tx1"/>
                </a:solidFill>
                <a:effectLst/>
                <a:latin typeface="+mn-lt"/>
                <a:ea typeface="+mn-ea"/>
                <a:cs typeface="+mn-cs"/>
              </a:rPr>
              <a:t>認</a:t>
            </a:r>
            <a:r>
              <a:rPr lang="zh-TW" altLang="zh-TW" sz="1200" kern="1200" dirty="0" smtClean="0">
                <a:solidFill>
                  <a:schemeClr val="tx1"/>
                </a:solidFill>
                <a:effectLst/>
                <a:latin typeface="+mn-lt"/>
                <a:ea typeface="+mn-ea"/>
                <a:cs typeface="+mn-cs"/>
              </a:rPr>
              <a:t>知有用和</a:t>
            </a:r>
            <a:r>
              <a:rPr lang="zh-TW" altLang="en-US" sz="1200" kern="1200" dirty="0" smtClean="0">
                <a:solidFill>
                  <a:schemeClr val="tx1"/>
                </a:solidFill>
                <a:effectLst/>
                <a:latin typeface="+mn-lt"/>
                <a:ea typeface="+mn-ea"/>
                <a:cs typeface="+mn-cs"/>
              </a:rPr>
              <a:t>認</a:t>
            </a:r>
            <a:r>
              <a:rPr lang="zh-TW" altLang="zh-TW" sz="1200" kern="1200" dirty="0" smtClean="0">
                <a:solidFill>
                  <a:schemeClr val="tx1"/>
                </a:solidFill>
                <a:effectLst/>
                <a:latin typeface="+mn-lt"/>
                <a:ea typeface="+mn-ea"/>
                <a:cs typeface="+mn-cs"/>
              </a:rPr>
              <a:t>知易用性</a:t>
            </a:r>
            <a:r>
              <a:rPr lang="zh-TW" altLang="en-US" sz="1200" kern="1200" dirty="0" smtClean="0">
                <a:solidFill>
                  <a:schemeClr val="tx1"/>
                </a:solidFill>
                <a:effectLst/>
                <a:latin typeface="+mn-lt"/>
                <a:ea typeface="+mn-ea"/>
                <a:cs typeface="+mn-cs"/>
              </a:rPr>
              <a:t>有</a:t>
            </a:r>
            <a:r>
              <a:rPr lang="zh-TW" altLang="zh-TW" sz="1200" kern="1200" dirty="0" smtClean="0">
                <a:solidFill>
                  <a:schemeClr val="tx1"/>
                </a:solidFill>
                <a:effectLst/>
                <a:latin typeface="+mn-lt"/>
                <a:ea typeface="+mn-ea"/>
                <a:cs typeface="+mn-cs"/>
              </a:rPr>
              <a:t>積極</a:t>
            </a:r>
            <a:r>
              <a:rPr lang="zh-TW" altLang="en-US" sz="1200" kern="1200" dirty="0" smtClean="0">
                <a:solidFill>
                  <a:schemeClr val="tx1"/>
                </a:solidFill>
                <a:effectLst/>
                <a:latin typeface="+mn-lt"/>
                <a:ea typeface="+mn-ea"/>
                <a:cs typeface="+mn-cs"/>
              </a:rPr>
              <a:t>正向</a:t>
            </a:r>
            <a:r>
              <a:rPr lang="zh-TW" altLang="zh-TW" sz="1200" kern="1200" dirty="0" smtClean="0">
                <a:solidFill>
                  <a:schemeClr val="tx1"/>
                </a:solidFill>
                <a:effectLst/>
                <a:latin typeface="+mn-lt"/>
                <a:ea typeface="+mn-ea"/>
                <a:cs typeface="+mn-cs"/>
              </a:rPr>
              <a:t>的影響</a:t>
            </a:r>
            <a:r>
              <a:rPr lang="zh-TW" altLang="en-US" sz="1200" kern="1200" dirty="0" smtClean="0">
                <a:solidFill>
                  <a:schemeClr val="tx1"/>
                </a:solidFill>
                <a:effectLst/>
                <a:latin typeface="+mn-lt"/>
                <a:ea typeface="+mn-ea"/>
                <a:cs typeface="+mn-cs"/>
              </a:rPr>
              <a:t>，因此做出以下假設。</a:t>
            </a:r>
            <a:endParaRPr lang="zh-TW" altLang="zh-TW" sz="1200" kern="1200" dirty="0" smtClean="0">
              <a:solidFill>
                <a:schemeClr val="tx1"/>
              </a:solidFill>
              <a:effectLst/>
              <a:latin typeface="+mn-lt"/>
              <a:ea typeface="+mn-ea"/>
              <a:cs typeface="+mn-cs"/>
            </a:endParaRPr>
          </a:p>
          <a:p>
            <a:r>
              <a:rPr lang="en-US" altLang="zh-TW" sz="1200" i="0" kern="1200" dirty="0" smtClean="0">
                <a:solidFill>
                  <a:schemeClr val="tx1"/>
                </a:solidFill>
                <a:latin typeface="+mn-lt"/>
                <a:ea typeface="+mn-ea"/>
                <a:cs typeface="+mn-cs"/>
              </a:rPr>
              <a:t>H4</a:t>
            </a:r>
            <a:r>
              <a:rPr lang="zh-TW" altLang="zh-TW" sz="1200" i="0" kern="1200" dirty="0" smtClean="0">
                <a:solidFill>
                  <a:schemeClr val="tx1"/>
                </a:solidFill>
                <a:latin typeface="+mn-lt"/>
                <a:ea typeface="+mn-ea"/>
                <a:cs typeface="+mn-cs"/>
              </a:rPr>
              <a:t>：內化將會對使用者認知易用的系統使用產生正向的影響。</a:t>
            </a:r>
          </a:p>
          <a:p>
            <a:r>
              <a:rPr lang="en-US" altLang="zh-TW" sz="1200" i="0" kern="1200" dirty="0" smtClean="0">
                <a:solidFill>
                  <a:schemeClr val="tx1"/>
                </a:solidFill>
                <a:latin typeface="+mn-lt"/>
                <a:ea typeface="+mn-ea"/>
                <a:cs typeface="+mn-cs"/>
              </a:rPr>
              <a:t>H5</a:t>
            </a:r>
            <a:r>
              <a:rPr lang="zh-TW" altLang="zh-TW" sz="1200" i="0" kern="1200" dirty="0" smtClean="0">
                <a:solidFill>
                  <a:schemeClr val="tx1"/>
                </a:solidFill>
                <a:latin typeface="+mn-lt"/>
                <a:ea typeface="+mn-ea"/>
                <a:cs typeface="+mn-cs"/>
              </a:rPr>
              <a:t>：內化將會對使用者認知有用的系統使用產生正向的影響。</a:t>
            </a:r>
            <a:endParaRPr lang="zh-TW" altLang="en-US" i="0"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12</a:t>
            </a:fld>
            <a:endParaRPr lang="zh-TW"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effectLst/>
                <a:latin typeface="+mn-lt"/>
                <a:ea typeface="+mn-ea"/>
                <a:cs typeface="+mn-cs"/>
              </a:rPr>
              <a:t>認同過程通常來自他人推薦，並且希望自己某些地方和推薦人相似而進一步模仿</a:t>
            </a:r>
            <a:r>
              <a:rPr lang="zh-TW" altLang="en-US" sz="1200" kern="1200" dirty="0" smtClean="0">
                <a:solidFill>
                  <a:schemeClr val="tx1"/>
                </a:solidFill>
                <a:effectLst/>
                <a:latin typeface="+mn-lt"/>
                <a:ea typeface="+mn-ea"/>
                <a:cs typeface="+mn-cs"/>
              </a:rPr>
              <a:t>，即使對行為的內容不感興趣，也會因為個人價值而認為依該採用這些行為，</a:t>
            </a:r>
            <a:endParaRPr lang="en-US" altLang="zh-TW" sz="1200" kern="1200" dirty="0" smtClean="0">
              <a:solidFill>
                <a:schemeClr val="tx1"/>
              </a:solidFill>
              <a:effectLst/>
              <a:latin typeface="+mn-lt"/>
              <a:ea typeface="+mn-ea"/>
              <a:cs typeface="+mn-cs"/>
            </a:endParaRPr>
          </a:p>
          <a:p>
            <a:r>
              <a:rPr lang="zh-TW" altLang="en-US" sz="1200" i="0" kern="1200" dirty="0" smtClean="0">
                <a:solidFill>
                  <a:schemeClr val="tx1"/>
                </a:solidFill>
                <a:effectLst/>
                <a:latin typeface="+mn-lt"/>
                <a:ea typeface="+mn-ea"/>
                <a:cs typeface="+mn-cs"/>
              </a:rPr>
              <a:t>所以做出以下假設。</a:t>
            </a:r>
            <a:endParaRPr lang="en-US" altLang="zh-TW" sz="1200" i="0" kern="1200" dirty="0" smtClean="0">
              <a:solidFill>
                <a:schemeClr val="tx1"/>
              </a:solidFill>
              <a:latin typeface="+mn-lt"/>
              <a:ea typeface="+mn-ea"/>
              <a:cs typeface="+mn-cs"/>
            </a:endParaRPr>
          </a:p>
          <a:p>
            <a:r>
              <a:rPr lang="en-US" altLang="zh-TW" sz="1200" i="0" kern="1200" dirty="0" smtClean="0">
                <a:solidFill>
                  <a:schemeClr val="tx1"/>
                </a:solidFill>
                <a:latin typeface="+mn-lt"/>
                <a:ea typeface="+mn-ea"/>
                <a:cs typeface="+mn-cs"/>
              </a:rPr>
              <a:t>H6</a:t>
            </a:r>
            <a:r>
              <a:rPr lang="zh-TW" altLang="zh-TW" sz="1200" i="0" kern="1200" dirty="0" smtClean="0">
                <a:solidFill>
                  <a:schemeClr val="tx1"/>
                </a:solidFill>
                <a:latin typeface="+mn-lt"/>
                <a:ea typeface="+mn-ea"/>
                <a:cs typeface="+mn-cs"/>
              </a:rPr>
              <a:t>：認同將會對使用者使用該系統的行為意圖產生正向的影響。</a:t>
            </a:r>
          </a:p>
          <a:p>
            <a:r>
              <a:rPr lang="en-US" altLang="zh-TW" sz="1200" i="0" kern="1200" dirty="0" smtClean="0">
                <a:solidFill>
                  <a:schemeClr val="tx1"/>
                </a:solidFill>
                <a:latin typeface="+mn-lt"/>
                <a:ea typeface="+mn-ea"/>
                <a:cs typeface="+mn-cs"/>
              </a:rPr>
              <a:t>H7</a:t>
            </a:r>
            <a:r>
              <a:rPr lang="zh-TW" altLang="zh-TW" sz="1200" i="0" kern="1200" dirty="0" smtClean="0">
                <a:solidFill>
                  <a:schemeClr val="tx1"/>
                </a:solidFill>
                <a:latin typeface="+mn-lt"/>
                <a:ea typeface="+mn-ea"/>
                <a:cs typeface="+mn-cs"/>
              </a:rPr>
              <a:t>：認同將會對使用者態度正向的系統使用產生正向的影響。</a:t>
            </a:r>
            <a:endParaRPr lang="en-US" altLang="zh-TW" sz="1200" i="0" kern="1200" dirty="0" smtClean="0">
              <a:solidFill>
                <a:schemeClr val="tx1"/>
              </a:solidFill>
              <a:latin typeface="+mn-lt"/>
              <a:ea typeface="+mn-ea"/>
              <a:cs typeface="+mn-cs"/>
            </a:endParaRPr>
          </a:p>
          <a:p>
            <a:endParaRPr lang="en-US" altLang="zh-TW" sz="1200" i="0" kern="1200" dirty="0" smtClean="0">
              <a:solidFill>
                <a:schemeClr val="tx1"/>
              </a:solidFill>
              <a:latin typeface="+mn-lt"/>
              <a:ea typeface="+mn-ea"/>
              <a:cs typeface="+mn-cs"/>
            </a:endParaRPr>
          </a:p>
          <a:p>
            <a:r>
              <a:rPr lang="zh-TW" altLang="en-US" sz="1200" i="0" kern="1200" dirty="0" smtClean="0">
                <a:solidFill>
                  <a:schemeClr val="tx1"/>
                </a:solidFill>
                <a:latin typeface="+mn-lt"/>
                <a:ea typeface="+mn-ea"/>
                <a:cs typeface="+mn-cs"/>
              </a:rPr>
              <a:t>使用者對於行為的接受是因為渴望得到滿足與自我定義的關係所以自願性的接受某些行為。</a:t>
            </a:r>
            <a:r>
              <a:rPr lang="zh-TW" altLang="zh-TW" sz="1200" kern="1200" dirty="0" smtClean="0">
                <a:solidFill>
                  <a:schemeClr val="tx1"/>
                </a:solidFill>
                <a:effectLst/>
                <a:latin typeface="+mn-lt"/>
                <a:ea typeface="+mn-ea"/>
                <a:cs typeface="+mn-cs"/>
              </a:rPr>
              <a:t>認同積極影響</a:t>
            </a:r>
            <a:r>
              <a:rPr lang="zh-TW" altLang="en-US" sz="1200" kern="1200" dirty="0" smtClean="0">
                <a:solidFill>
                  <a:schemeClr val="tx1"/>
                </a:solidFill>
                <a:effectLst/>
                <a:latin typeface="+mn-lt"/>
                <a:ea typeface="+mn-ea"/>
                <a:cs typeface="+mn-cs"/>
              </a:rPr>
              <a:t>認</a:t>
            </a:r>
            <a:r>
              <a:rPr lang="zh-TW" altLang="zh-TW" sz="1200" kern="1200" dirty="0" smtClean="0">
                <a:solidFill>
                  <a:schemeClr val="tx1"/>
                </a:solidFill>
                <a:effectLst/>
                <a:latin typeface="+mn-lt"/>
                <a:ea typeface="+mn-ea"/>
                <a:cs typeface="+mn-cs"/>
              </a:rPr>
              <a:t>知有用性和</a:t>
            </a:r>
            <a:r>
              <a:rPr lang="zh-TW" altLang="en-US" sz="1200" kern="1200" dirty="0" smtClean="0">
                <a:solidFill>
                  <a:schemeClr val="tx1"/>
                </a:solidFill>
                <a:effectLst/>
                <a:latin typeface="+mn-lt"/>
                <a:ea typeface="+mn-ea"/>
                <a:cs typeface="+mn-cs"/>
              </a:rPr>
              <a:t>認</a:t>
            </a:r>
            <a:r>
              <a:rPr lang="zh-TW" altLang="zh-TW" sz="1200" kern="1200" dirty="0" smtClean="0">
                <a:solidFill>
                  <a:schemeClr val="tx1"/>
                </a:solidFill>
                <a:effectLst/>
                <a:latin typeface="+mn-lt"/>
                <a:ea typeface="+mn-ea"/>
                <a:cs typeface="+mn-cs"/>
              </a:rPr>
              <a:t>知易用性，</a:t>
            </a:r>
            <a:r>
              <a:rPr lang="zh-TW" altLang="en-US" sz="1200" kern="1200" dirty="0" smtClean="0">
                <a:solidFill>
                  <a:schemeClr val="tx1"/>
                </a:solidFill>
                <a:effectLst/>
                <a:latin typeface="+mn-lt"/>
                <a:ea typeface="+mn-ea"/>
                <a:cs typeface="+mn-cs"/>
              </a:rPr>
              <a:t>與</a:t>
            </a:r>
            <a:r>
              <a:rPr lang="zh-TW" altLang="zh-TW" sz="1200" kern="1200" dirty="0" smtClean="0">
                <a:solidFill>
                  <a:schemeClr val="tx1"/>
                </a:solidFill>
                <a:effectLst/>
                <a:latin typeface="+mn-lt"/>
                <a:ea typeface="+mn-ea"/>
                <a:cs typeface="+mn-cs"/>
              </a:rPr>
              <a:t>內化</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動機是不同的。</a:t>
            </a:r>
            <a:endParaRPr lang="en-US" altLang="zh-TW" sz="1200" kern="1200" dirty="0" smtClean="0">
              <a:solidFill>
                <a:schemeClr val="tx1"/>
              </a:solidFill>
              <a:effectLst/>
              <a:latin typeface="+mn-lt"/>
              <a:ea typeface="+mn-ea"/>
              <a:cs typeface="+mn-cs"/>
            </a:endParaRPr>
          </a:p>
          <a:p>
            <a:r>
              <a:rPr lang="zh-TW" altLang="en-US" sz="1200" i="0" kern="1200" dirty="0" smtClean="0">
                <a:solidFill>
                  <a:schemeClr val="tx1"/>
                </a:solidFill>
                <a:effectLst/>
                <a:latin typeface="+mn-lt"/>
                <a:ea typeface="+mn-ea"/>
                <a:cs typeface="+mn-cs"/>
              </a:rPr>
              <a:t>所以做出以下假設。</a:t>
            </a:r>
            <a:endParaRPr lang="zh-TW" altLang="zh-TW" sz="1200" i="0" kern="1200" dirty="0" smtClean="0">
              <a:solidFill>
                <a:schemeClr val="tx1"/>
              </a:solidFill>
              <a:latin typeface="+mn-lt"/>
              <a:ea typeface="+mn-ea"/>
              <a:cs typeface="+mn-cs"/>
            </a:endParaRPr>
          </a:p>
          <a:p>
            <a:r>
              <a:rPr lang="en-US" altLang="zh-TW" sz="1200" i="0" kern="1200" dirty="0" smtClean="0">
                <a:solidFill>
                  <a:schemeClr val="tx1"/>
                </a:solidFill>
                <a:latin typeface="+mn-lt"/>
                <a:ea typeface="+mn-ea"/>
                <a:cs typeface="+mn-cs"/>
              </a:rPr>
              <a:t>H8</a:t>
            </a:r>
            <a:r>
              <a:rPr lang="zh-TW" altLang="zh-TW" sz="1200" i="0" kern="1200" dirty="0" smtClean="0">
                <a:solidFill>
                  <a:schemeClr val="tx1"/>
                </a:solidFill>
                <a:latin typeface="+mn-lt"/>
                <a:ea typeface="+mn-ea"/>
                <a:cs typeface="+mn-cs"/>
              </a:rPr>
              <a:t>：認同將會對使用者認知易用的系統使用產生正向的影響。</a:t>
            </a:r>
          </a:p>
          <a:p>
            <a:r>
              <a:rPr lang="en-US" altLang="zh-TW" sz="1200" i="0" kern="1200" dirty="0" smtClean="0">
                <a:solidFill>
                  <a:schemeClr val="tx1"/>
                </a:solidFill>
                <a:latin typeface="+mn-lt"/>
                <a:ea typeface="+mn-ea"/>
                <a:cs typeface="+mn-cs"/>
              </a:rPr>
              <a:t>H9</a:t>
            </a:r>
            <a:r>
              <a:rPr lang="zh-TW" altLang="zh-TW" sz="1200" i="0" kern="1200" dirty="0" smtClean="0">
                <a:solidFill>
                  <a:schemeClr val="tx1"/>
                </a:solidFill>
                <a:latin typeface="+mn-lt"/>
                <a:ea typeface="+mn-ea"/>
                <a:cs typeface="+mn-cs"/>
              </a:rPr>
              <a:t>：認同將會對使用者認知有用的系統使用產生正向的影響。</a:t>
            </a:r>
            <a:endParaRPr lang="zh-TW" altLang="en-US" i="0"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13</a:t>
            </a:fld>
            <a:endParaRPr lang="zh-TW"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i="0" kern="1200" dirty="0" smtClean="0">
                <a:solidFill>
                  <a:schemeClr val="tx1"/>
                </a:solidFill>
                <a:latin typeface="+mn-lt"/>
                <a:ea typeface="+mn-ea"/>
                <a:cs typeface="+mn-cs"/>
              </a:rPr>
              <a:t>持續承諾的假設，持續承諾是</a:t>
            </a:r>
            <a:r>
              <a:rPr lang="zh-TW" altLang="zh-TW" sz="1200" kern="1200" dirty="0" smtClean="0">
                <a:solidFill>
                  <a:schemeClr val="tx1"/>
                </a:solidFill>
                <a:effectLst/>
                <a:latin typeface="+mn-lt"/>
                <a:ea typeface="+mn-ea"/>
                <a:cs typeface="+mn-cs"/>
              </a:rPr>
              <a:t>使用者</a:t>
            </a:r>
            <a:r>
              <a:rPr lang="zh-TW" altLang="en-US" sz="1200" kern="1200" dirty="0" smtClean="0">
                <a:solidFill>
                  <a:schemeClr val="tx1"/>
                </a:solidFill>
                <a:effectLst/>
                <a:latin typeface="+mn-lt"/>
                <a:ea typeface="+mn-ea"/>
                <a:cs typeface="+mn-cs"/>
              </a:rPr>
              <a:t>做出某些</a:t>
            </a:r>
            <a:r>
              <a:rPr lang="zh-TW" altLang="zh-TW" sz="1200" kern="1200" dirty="0" smtClean="0">
                <a:solidFill>
                  <a:schemeClr val="tx1"/>
                </a:solidFill>
                <a:effectLst/>
                <a:latin typeface="+mn-lt"/>
                <a:ea typeface="+mn-ea"/>
                <a:cs typeface="+mn-cs"/>
              </a:rPr>
              <a:t>行為不是因為他們覺得這是應該做的事情或者他們想這樣做</a:t>
            </a:r>
            <a:r>
              <a:rPr lang="zh-TW" altLang="en-US" sz="1200" kern="1200" dirty="0" smtClean="0">
                <a:solidFill>
                  <a:schemeClr val="tx1"/>
                </a:solidFill>
                <a:effectLst/>
                <a:latin typeface="+mn-lt"/>
                <a:ea typeface="+mn-ea"/>
                <a:cs typeface="+mn-cs"/>
              </a:rPr>
              <a:t>，而是因為</a:t>
            </a:r>
            <a:r>
              <a:rPr lang="zh-TW" altLang="zh-TW" sz="1200" kern="1200" dirty="0" smtClean="0">
                <a:solidFill>
                  <a:schemeClr val="tx1"/>
                </a:solidFill>
                <a:effectLst/>
                <a:latin typeface="+mn-lt"/>
                <a:ea typeface="+mn-ea"/>
                <a:cs typeface="+mn-cs"/>
              </a:rPr>
              <a:t>獎勵和懲罰。</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順從</a:t>
            </a:r>
            <a:r>
              <a:rPr lang="zh-TW" altLang="en-US" sz="1200" kern="1200" dirty="0" smtClean="0">
                <a:solidFill>
                  <a:schemeClr val="tx1"/>
                </a:solidFill>
                <a:effectLst/>
                <a:latin typeface="+mn-lt"/>
                <a:ea typeface="+mn-ea"/>
                <a:cs typeface="+mn-cs"/>
              </a:rPr>
              <a:t>的承諾，順從是</a:t>
            </a:r>
            <a:r>
              <a:rPr lang="zh-TW" altLang="zh-TW" sz="1200" kern="1200" dirty="0" smtClean="0">
                <a:solidFill>
                  <a:schemeClr val="tx1"/>
                </a:solidFill>
                <a:effectLst/>
                <a:latin typeface="+mn-lt"/>
                <a:ea typeface="+mn-ea"/>
                <a:cs typeface="+mn-cs"/>
              </a:rPr>
              <a:t>為了順應大眾和社會潮流，或者預期會得到某些報償，而不得不改變其態度</a:t>
            </a:r>
            <a:r>
              <a:rPr lang="zh-TW" altLang="en-US" sz="1200" kern="1200" dirty="0" smtClean="0">
                <a:solidFill>
                  <a:schemeClr val="tx1"/>
                </a:solidFill>
                <a:effectLst/>
                <a:latin typeface="+mn-lt"/>
                <a:ea typeface="+mn-ea"/>
                <a:cs typeface="+mn-cs"/>
              </a:rPr>
              <a:t>已獲得獎勵。</a:t>
            </a:r>
            <a:endParaRPr lang="zh-TW" altLang="zh-TW" sz="1200" kern="1200" dirty="0" smtClean="0">
              <a:solidFill>
                <a:schemeClr val="tx1"/>
              </a:solidFill>
              <a:effectLst/>
              <a:latin typeface="+mn-lt"/>
              <a:ea typeface="+mn-ea"/>
              <a:cs typeface="+mn-cs"/>
            </a:endParaRPr>
          </a:p>
          <a:p>
            <a:r>
              <a:rPr lang="zh-TW" altLang="en-US" sz="1200" i="0" kern="1200" dirty="0" smtClean="0">
                <a:solidFill>
                  <a:schemeClr val="tx1"/>
                </a:solidFill>
                <a:latin typeface="+mn-lt"/>
                <a:ea typeface="+mn-ea"/>
                <a:cs typeface="+mn-cs"/>
              </a:rPr>
              <a:t>順從</a:t>
            </a:r>
            <a:r>
              <a:rPr lang="zh-TW" altLang="zh-TW" sz="1200" kern="1200" dirty="0" smtClean="0">
                <a:solidFill>
                  <a:schemeClr val="tx1"/>
                </a:solidFill>
                <a:effectLst/>
                <a:latin typeface="+mn-lt"/>
                <a:ea typeface="+mn-ea"/>
                <a:cs typeface="+mn-cs"/>
              </a:rPr>
              <a:t>被看作是控制和施壓，並具有對</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的意圖和態度負面影響</a:t>
            </a:r>
            <a:r>
              <a:rPr lang="zh-TW" altLang="en-US" sz="1200" kern="1200" dirty="0" smtClean="0">
                <a:solidFill>
                  <a:schemeClr val="tx1"/>
                </a:solidFill>
                <a:effectLst/>
                <a:latin typeface="+mn-lt"/>
                <a:ea typeface="+mn-ea"/>
                <a:cs typeface="+mn-cs"/>
              </a:rPr>
              <a:t>，因此做出以下假設</a:t>
            </a:r>
            <a:r>
              <a:rPr lang="zh-TW" altLang="zh-TW" sz="1200" kern="1200" dirty="0" smtClean="0">
                <a:solidFill>
                  <a:schemeClr val="tx1"/>
                </a:solidFill>
                <a:effectLst/>
                <a:latin typeface="+mn-lt"/>
                <a:ea typeface="+mn-ea"/>
                <a:cs typeface="+mn-cs"/>
              </a:rPr>
              <a:t>。</a:t>
            </a:r>
            <a:endParaRPr lang="en-US" altLang="zh-TW" sz="1200" i="0" kern="1200" dirty="0" smtClean="0">
              <a:solidFill>
                <a:schemeClr val="tx1"/>
              </a:solidFill>
              <a:latin typeface="+mn-lt"/>
              <a:ea typeface="+mn-ea"/>
              <a:cs typeface="+mn-cs"/>
            </a:endParaRPr>
          </a:p>
          <a:p>
            <a:r>
              <a:rPr lang="en-US" altLang="zh-TW" sz="1200" i="0" kern="1200" dirty="0" smtClean="0">
                <a:solidFill>
                  <a:schemeClr val="tx1"/>
                </a:solidFill>
                <a:latin typeface="+mn-lt"/>
                <a:ea typeface="+mn-ea"/>
                <a:cs typeface="+mn-cs"/>
              </a:rPr>
              <a:t>H10</a:t>
            </a:r>
            <a:r>
              <a:rPr lang="zh-TW" altLang="zh-TW" sz="1200" i="0" kern="1200" dirty="0" smtClean="0">
                <a:solidFill>
                  <a:schemeClr val="tx1"/>
                </a:solidFill>
                <a:latin typeface="+mn-lt"/>
                <a:ea typeface="+mn-ea"/>
                <a:cs typeface="+mn-cs"/>
              </a:rPr>
              <a:t>：順從將會對使用者使用該系統的行為意圖產生</a:t>
            </a:r>
            <a:r>
              <a:rPr lang="zh-TW" altLang="en-US" sz="1200" i="0" kern="1200" dirty="0" smtClean="0">
                <a:solidFill>
                  <a:schemeClr val="tx1"/>
                </a:solidFill>
                <a:latin typeface="+mn-lt"/>
                <a:ea typeface="+mn-ea"/>
                <a:cs typeface="+mn-cs"/>
              </a:rPr>
              <a:t>負面</a:t>
            </a:r>
            <a:r>
              <a:rPr lang="zh-TW" altLang="zh-TW" sz="1200" i="0" kern="1200" dirty="0" smtClean="0">
                <a:solidFill>
                  <a:schemeClr val="tx1"/>
                </a:solidFill>
                <a:latin typeface="+mn-lt"/>
                <a:ea typeface="+mn-ea"/>
                <a:cs typeface="+mn-cs"/>
              </a:rPr>
              <a:t>的影響。</a:t>
            </a:r>
          </a:p>
          <a:p>
            <a:r>
              <a:rPr lang="en-US" altLang="zh-TW" sz="1200" i="0" kern="1200" dirty="0" smtClean="0">
                <a:solidFill>
                  <a:schemeClr val="tx1"/>
                </a:solidFill>
                <a:latin typeface="+mn-lt"/>
                <a:ea typeface="+mn-ea"/>
                <a:cs typeface="+mn-cs"/>
              </a:rPr>
              <a:t>H11</a:t>
            </a:r>
            <a:r>
              <a:rPr lang="zh-TW" altLang="zh-TW" sz="1200" i="0" kern="1200" dirty="0" smtClean="0">
                <a:solidFill>
                  <a:schemeClr val="tx1"/>
                </a:solidFill>
                <a:latin typeface="+mn-lt"/>
                <a:ea typeface="+mn-ea"/>
                <a:cs typeface="+mn-cs"/>
              </a:rPr>
              <a:t>：順從將會對使用者態度正向的系統使用產生</a:t>
            </a:r>
            <a:r>
              <a:rPr lang="zh-TW" altLang="en-US" sz="1200" i="0" kern="1200" dirty="0" smtClean="0">
                <a:solidFill>
                  <a:schemeClr val="tx1"/>
                </a:solidFill>
                <a:latin typeface="+mn-lt"/>
                <a:ea typeface="+mn-ea"/>
                <a:cs typeface="+mn-cs"/>
              </a:rPr>
              <a:t>負面</a:t>
            </a:r>
            <a:r>
              <a:rPr lang="zh-TW" altLang="zh-TW" sz="1200" i="0" kern="1200" dirty="0" smtClean="0">
                <a:solidFill>
                  <a:schemeClr val="tx1"/>
                </a:solidFill>
                <a:latin typeface="+mn-lt"/>
                <a:ea typeface="+mn-ea"/>
                <a:cs typeface="+mn-cs"/>
              </a:rPr>
              <a:t>的影響。</a:t>
            </a:r>
            <a:endParaRPr lang="en-US" altLang="zh-TW" sz="1200" i="0" kern="1200" dirty="0" smtClean="0">
              <a:solidFill>
                <a:schemeClr val="tx1"/>
              </a:solidFill>
              <a:latin typeface="+mn-lt"/>
              <a:ea typeface="+mn-ea"/>
              <a:cs typeface="+mn-cs"/>
            </a:endParaRPr>
          </a:p>
          <a:p>
            <a:endParaRPr lang="en-US" altLang="zh-TW" sz="1200" i="0" kern="1200" dirty="0" smtClean="0">
              <a:solidFill>
                <a:schemeClr val="tx1"/>
              </a:solidFill>
              <a:latin typeface="+mn-lt"/>
              <a:ea typeface="+mn-ea"/>
              <a:cs typeface="+mn-cs"/>
            </a:endParaRPr>
          </a:p>
          <a:p>
            <a:r>
              <a:rPr lang="zh-TW" altLang="en-US" sz="1200" i="0" kern="1200" dirty="0" smtClean="0">
                <a:solidFill>
                  <a:schemeClr val="tx1"/>
                </a:solidFill>
                <a:latin typeface="+mn-lt"/>
                <a:ea typeface="+mn-ea"/>
                <a:cs typeface="+mn-cs"/>
              </a:rPr>
              <a:t>就順從而言，</a:t>
            </a:r>
            <a:r>
              <a:rPr lang="zh-TW" altLang="zh-TW" sz="1200" kern="1200" dirty="0" smtClean="0">
                <a:solidFill>
                  <a:schemeClr val="tx1"/>
                </a:solidFill>
                <a:effectLst/>
                <a:latin typeface="+mn-lt"/>
                <a:ea typeface="+mn-ea"/>
                <a:cs typeface="+mn-cs"/>
              </a:rPr>
              <a:t>使用者沒有充分的動機使他們</a:t>
            </a:r>
            <a:r>
              <a:rPr lang="zh-TW" altLang="en-US" sz="1200" kern="1200" dirty="0" smtClean="0">
                <a:solidFill>
                  <a:schemeClr val="tx1"/>
                </a:solidFill>
                <a:effectLst/>
                <a:latin typeface="+mn-lt"/>
                <a:ea typeface="+mn-ea"/>
                <a:cs typeface="+mn-cs"/>
              </a:rPr>
              <a:t>去</a:t>
            </a:r>
            <a:r>
              <a:rPr lang="zh-TW" altLang="zh-TW" sz="1200" kern="1200" dirty="0" smtClean="0">
                <a:solidFill>
                  <a:schemeClr val="tx1"/>
                </a:solidFill>
                <a:effectLst/>
                <a:latin typeface="+mn-lt"/>
                <a:ea typeface="+mn-ea"/>
                <a:cs typeface="+mn-cs"/>
              </a:rPr>
              <a:t>執行系統</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因此，即使</a:t>
            </a:r>
            <a:r>
              <a:rPr lang="zh-TW" altLang="en-US" sz="1200" kern="1200" dirty="0" smtClean="0">
                <a:solidFill>
                  <a:schemeClr val="tx1"/>
                </a:solidFill>
                <a:effectLst/>
                <a:latin typeface="+mn-lt"/>
                <a:ea typeface="+mn-ea"/>
                <a:cs typeface="+mn-cs"/>
              </a:rPr>
              <a:t>有</a:t>
            </a:r>
            <a:r>
              <a:rPr lang="zh-TW" altLang="zh-TW" sz="1200" kern="1200" dirty="0" smtClean="0">
                <a:solidFill>
                  <a:schemeClr val="tx1"/>
                </a:solidFill>
                <a:effectLst/>
                <a:latin typeface="+mn-lt"/>
                <a:ea typeface="+mn-ea"/>
                <a:cs typeface="+mn-cs"/>
              </a:rPr>
              <a:t>精湛的技術能力或使用者介面，這</a:t>
            </a:r>
            <a:r>
              <a:rPr lang="zh-TW" altLang="en-US" sz="1200" kern="1200" dirty="0" smtClean="0">
                <a:solidFill>
                  <a:schemeClr val="tx1"/>
                </a:solidFill>
                <a:effectLst/>
                <a:latin typeface="+mn-lt"/>
                <a:ea typeface="+mn-ea"/>
                <a:cs typeface="+mn-cs"/>
              </a:rPr>
              <a:t>些</a:t>
            </a:r>
            <a:r>
              <a:rPr lang="zh-TW" altLang="zh-TW" sz="1200" kern="1200" dirty="0" smtClean="0">
                <a:solidFill>
                  <a:schemeClr val="tx1"/>
                </a:solidFill>
                <a:effectLst/>
                <a:latin typeface="+mn-lt"/>
                <a:ea typeface="+mn-ea"/>
                <a:cs typeface="+mn-cs"/>
              </a:rPr>
              <a:t>系統</a:t>
            </a:r>
            <a:r>
              <a:rPr lang="zh-TW" altLang="en-US" sz="1200" kern="1200" dirty="0" smtClean="0">
                <a:solidFill>
                  <a:schemeClr val="tx1"/>
                </a:solidFill>
                <a:effectLst/>
                <a:latin typeface="+mn-lt"/>
                <a:ea typeface="+mn-ea"/>
                <a:cs typeface="+mn-cs"/>
              </a:rPr>
              <a:t>對於使用者的</a:t>
            </a:r>
            <a:r>
              <a:rPr lang="zh-TW" altLang="zh-TW" sz="1200" kern="1200" dirty="0" smtClean="0">
                <a:solidFill>
                  <a:schemeClr val="tx1"/>
                </a:solidFill>
                <a:effectLst/>
                <a:latin typeface="+mn-lt"/>
                <a:ea typeface="+mn-ea"/>
                <a:cs typeface="+mn-cs"/>
              </a:rPr>
              <a:t>接受</a:t>
            </a:r>
            <a:r>
              <a:rPr lang="zh-TW" altLang="en-US" sz="1200" kern="1200" dirty="0" smtClean="0">
                <a:solidFill>
                  <a:schemeClr val="tx1"/>
                </a:solidFill>
                <a:effectLst/>
                <a:latin typeface="+mn-lt"/>
                <a:ea typeface="+mn-ea"/>
                <a:cs typeface="+mn-cs"/>
              </a:rPr>
              <a:t>具有挑戰，因此做出以下假設</a:t>
            </a:r>
            <a:r>
              <a:rPr lang="zh-TW" altLang="zh-TW" sz="1200" kern="1200" dirty="0" smtClean="0">
                <a:solidFill>
                  <a:schemeClr val="tx1"/>
                </a:solidFill>
                <a:effectLst/>
                <a:latin typeface="+mn-lt"/>
                <a:ea typeface="+mn-ea"/>
                <a:cs typeface="+mn-cs"/>
              </a:rPr>
              <a:t>。</a:t>
            </a:r>
            <a:endParaRPr lang="en-US" altLang="zh-TW" sz="1200" i="0" kern="1200" dirty="0" smtClean="0">
              <a:solidFill>
                <a:schemeClr val="tx1"/>
              </a:solidFill>
              <a:latin typeface="+mn-lt"/>
              <a:ea typeface="+mn-ea"/>
              <a:cs typeface="+mn-cs"/>
            </a:endParaRPr>
          </a:p>
          <a:p>
            <a:r>
              <a:rPr lang="en-US" altLang="zh-TW" sz="1200" i="0" kern="1200" dirty="0" smtClean="0">
                <a:solidFill>
                  <a:schemeClr val="tx1"/>
                </a:solidFill>
                <a:latin typeface="+mn-lt"/>
                <a:ea typeface="+mn-ea"/>
                <a:cs typeface="+mn-cs"/>
              </a:rPr>
              <a:t>H12</a:t>
            </a:r>
            <a:r>
              <a:rPr lang="zh-TW" altLang="zh-TW" sz="1200" i="0" kern="1200" dirty="0" smtClean="0">
                <a:solidFill>
                  <a:schemeClr val="tx1"/>
                </a:solidFill>
                <a:latin typeface="+mn-lt"/>
                <a:ea typeface="+mn-ea"/>
                <a:cs typeface="+mn-cs"/>
              </a:rPr>
              <a:t>：順從將會對使用者認知易用的系統使用產生</a:t>
            </a:r>
            <a:r>
              <a:rPr lang="zh-TW" altLang="en-US" sz="1200" i="0" kern="1200" dirty="0" smtClean="0">
                <a:solidFill>
                  <a:schemeClr val="tx1"/>
                </a:solidFill>
                <a:latin typeface="+mn-lt"/>
                <a:ea typeface="+mn-ea"/>
                <a:cs typeface="+mn-cs"/>
              </a:rPr>
              <a:t>負面</a:t>
            </a:r>
            <a:r>
              <a:rPr lang="zh-TW" altLang="zh-TW" sz="1200" i="0" kern="1200" dirty="0" smtClean="0">
                <a:solidFill>
                  <a:schemeClr val="tx1"/>
                </a:solidFill>
                <a:latin typeface="+mn-lt"/>
                <a:ea typeface="+mn-ea"/>
                <a:cs typeface="+mn-cs"/>
              </a:rPr>
              <a:t>的影響。</a:t>
            </a:r>
          </a:p>
          <a:p>
            <a:r>
              <a:rPr lang="en-US" altLang="zh-TW" sz="1200" i="0" kern="1200" dirty="0" smtClean="0">
                <a:solidFill>
                  <a:schemeClr val="tx1"/>
                </a:solidFill>
                <a:latin typeface="+mn-lt"/>
                <a:ea typeface="+mn-ea"/>
                <a:cs typeface="+mn-cs"/>
              </a:rPr>
              <a:t>H13</a:t>
            </a:r>
            <a:r>
              <a:rPr lang="zh-TW" altLang="zh-TW" sz="1200" i="0" kern="1200" dirty="0" smtClean="0">
                <a:solidFill>
                  <a:schemeClr val="tx1"/>
                </a:solidFill>
                <a:latin typeface="+mn-lt"/>
                <a:ea typeface="+mn-ea"/>
                <a:cs typeface="+mn-cs"/>
              </a:rPr>
              <a:t>：順從將會對使用者認知有用的系統使用產生</a:t>
            </a:r>
            <a:r>
              <a:rPr lang="zh-TW" altLang="en-US" sz="1200" i="0" kern="1200" dirty="0" smtClean="0">
                <a:solidFill>
                  <a:schemeClr val="tx1"/>
                </a:solidFill>
                <a:latin typeface="+mn-lt"/>
                <a:ea typeface="+mn-ea"/>
                <a:cs typeface="+mn-cs"/>
              </a:rPr>
              <a:t>負面</a:t>
            </a:r>
            <a:r>
              <a:rPr lang="zh-TW" altLang="zh-TW" sz="1200" i="0" kern="1200" dirty="0" smtClean="0">
                <a:solidFill>
                  <a:schemeClr val="tx1"/>
                </a:solidFill>
                <a:latin typeface="+mn-lt"/>
                <a:ea typeface="+mn-ea"/>
                <a:cs typeface="+mn-cs"/>
              </a:rPr>
              <a:t>的影響。</a:t>
            </a:r>
            <a:endParaRPr lang="zh-TW" altLang="en-US" i="0" dirty="0" smtClean="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14</a:t>
            </a:fld>
            <a:endParaRPr lang="zh-TW"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假設關係的摘要</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情感承諾根據個人規範及情感過程，持續承諾根據社會規範及</a:t>
            </a:r>
            <a:r>
              <a:rPr lang="zh-TW" altLang="en-US" sz="1200" i="0" kern="1200" dirty="0" smtClean="0">
                <a:solidFill>
                  <a:schemeClr val="tx1"/>
                </a:solidFill>
                <a:latin typeface="+mn-lt"/>
                <a:ea typeface="+mn-ea"/>
                <a:cs typeface="+mn-cs"/>
              </a:rPr>
              <a:t>認知過程。</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內化是由使用者的價值觀，與個人規範</a:t>
            </a:r>
            <a:r>
              <a:rPr lang="zh-TW" altLang="en-US" sz="1200" kern="1200" dirty="0" smtClean="0">
                <a:solidFill>
                  <a:schemeClr val="tx1"/>
                </a:solidFill>
                <a:effectLst/>
                <a:latin typeface="+mn-lt"/>
                <a:ea typeface="+mn-ea"/>
                <a:cs typeface="+mn-cs"/>
              </a:rPr>
              <a:t>引起</a:t>
            </a:r>
            <a:r>
              <a:rPr lang="zh-TW" altLang="zh-TW" sz="1200" kern="1200" dirty="0" smtClean="0">
                <a:solidFill>
                  <a:schemeClr val="tx1"/>
                </a:solidFill>
                <a:effectLst/>
                <a:latin typeface="+mn-lt"/>
                <a:ea typeface="+mn-ea"/>
                <a:cs typeface="+mn-cs"/>
              </a:rPr>
              <a:t>行為</a:t>
            </a:r>
            <a:r>
              <a:rPr lang="zh-TW" altLang="en-US" sz="1200" kern="1200" dirty="0" smtClean="0">
                <a:solidFill>
                  <a:schemeClr val="tx1"/>
                </a:solidFill>
                <a:effectLst/>
                <a:latin typeface="+mn-lt"/>
                <a:ea typeface="+mn-ea"/>
                <a:cs typeface="+mn-cs"/>
              </a:rPr>
              <a:t>間</a:t>
            </a:r>
            <a:r>
              <a:rPr lang="zh-TW" altLang="zh-TW" sz="1200" kern="1200" dirty="0" smtClean="0">
                <a:solidFill>
                  <a:schemeClr val="tx1"/>
                </a:solidFill>
                <a:effectLst/>
                <a:latin typeface="+mn-lt"/>
                <a:ea typeface="+mn-ea"/>
                <a:cs typeface="+mn-cs"/>
              </a:rPr>
              <a:t>的一致性。</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認同是對這種行為</a:t>
            </a:r>
            <a:r>
              <a:rPr lang="zh-TW" altLang="en-US" sz="1200" kern="1200" dirty="0" smtClean="0">
                <a:solidFill>
                  <a:schemeClr val="tx1"/>
                </a:solidFill>
                <a:effectLst/>
                <a:latin typeface="+mn-lt"/>
                <a:ea typeface="+mn-ea"/>
                <a:cs typeface="+mn-cs"/>
              </a:rPr>
              <a:t>是為了</a:t>
            </a:r>
            <a:r>
              <a:rPr lang="zh-TW" altLang="en-US" sz="1200" i="0" kern="1200" dirty="0" smtClean="0">
                <a:solidFill>
                  <a:schemeClr val="tx1"/>
                </a:solidFill>
                <a:latin typeface="+mn-lt"/>
                <a:ea typeface="+mn-ea"/>
                <a:cs typeface="+mn-cs"/>
              </a:rPr>
              <a:t>得到滿足與自我定義的關係所以自願性的接受某些行為</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這兩種類型的承諾，</a:t>
            </a:r>
            <a:r>
              <a:rPr lang="zh-TW" altLang="en-US" sz="1200" kern="1200" dirty="0" smtClean="0">
                <a:solidFill>
                  <a:schemeClr val="tx1"/>
                </a:solidFill>
                <a:effectLst/>
                <a:latin typeface="+mn-lt"/>
                <a:ea typeface="+mn-ea"/>
                <a:cs typeface="+mn-cs"/>
              </a:rPr>
              <a:t>根據</a:t>
            </a:r>
            <a:r>
              <a:rPr lang="zh-TW" altLang="zh-TW" sz="1200" kern="1200" dirty="0" smtClean="0">
                <a:solidFill>
                  <a:schemeClr val="tx1"/>
                </a:solidFill>
                <a:effectLst/>
                <a:latin typeface="+mn-lt"/>
                <a:ea typeface="+mn-ea"/>
                <a:cs typeface="+mn-cs"/>
              </a:rPr>
              <a:t>情感</a:t>
            </a:r>
            <a:r>
              <a:rPr lang="zh-TW" altLang="en-US" sz="1200" kern="1200" dirty="0" smtClean="0">
                <a:solidFill>
                  <a:schemeClr val="tx1"/>
                </a:solidFill>
                <a:effectLst/>
                <a:latin typeface="+mn-lt"/>
                <a:ea typeface="+mn-ea"/>
                <a:cs typeface="+mn-cs"/>
              </a:rPr>
              <a:t>行為</a:t>
            </a:r>
            <a:r>
              <a:rPr lang="zh-TW" altLang="zh-TW" sz="1200" kern="1200" dirty="0" smtClean="0">
                <a:solidFill>
                  <a:schemeClr val="tx1"/>
                </a:solidFill>
                <a:effectLst/>
                <a:latin typeface="+mn-lt"/>
                <a:ea typeface="+mn-ea"/>
                <a:cs typeface="+mn-cs"/>
              </a:rPr>
              <a:t>過程和個人規範，假設對</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的態度，意圖，</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effectLst/>
                <a:latin typeface="+mn-lt"/>
                <a:ea typeface="+mn-ea"/>
                <a:cs typeface="+mn-cs"/>
              </a:rPr>
              <a:t>有用性，</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effectLst/>
                <a:latin typeface="+mn-lt"/>
                <a:ea typeface="+mn-ea"/>
                <a:cs typeface="+mn-cs"/>
              </a:rPr>
              <a:t>易用性產生積極的影響。</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相反</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，在順從（或持續承諾）</a:t>
            </a:r>
            <a:r>
              <a:rPr lang="zh-TW" altLang="en-US" sz="1200" kern="1200" dirty="0" smtClean="0">
                <a:solidFill>
                  <a:schemeClr val="tx1"/>
                </a:solidFill>
                <a:effectLst/>
                <a:latin typeface="+mn-lt"/>
                <a:ea typeface="+mn-ea"/>
                <a:cs typeface="+mn-cs"/>
              </a:rPr>
              <a:t>是</a:t>
            </a:r>
            <a:r>
              <a:rPr lang="zh-TW" altLang="zh-TW" sz="1200" kern="1200" dirty="0" smtClean="0">
                <a:solidFill>
                  <a:schemeClr val="tx1"/>
                </a:solidFill>
                <a:effectLst/>
                <a:latin typeface="+mn-lt"/>
                <a:ea typeface="+mn-ea"/>
                <a:cs typeface="+mn-cs"/>
              </a:rPr>
              <a:t>使用者</a:t>
            </a:r>
            <a:r>
              <a:rPr lang="zh-TW" altLang="en-US" sz="1200" kern="1200" dirty="0" smtClean="0">
                <a:solidFill>
                  <a:schemeClr val="tx1"/>
                </a:solidFill>
                <a:effectLst/>
                <a:latin typeface="+mn-lt"/>
                <a:ea typeface="+mn-ea"/>
                <a:cs typeface="+mn-cs"/>
              </a:rPr>
              <a:t>做出某些</a:t>
            </a:r>
            <a:r>
              <a:rPr lang="zh-TW" altLang="zh-TW" sz="1200" kern="1200" dirty="0" smtClean="0">
                <a:solidFill>
                  <a:schemeClr val="tx1"/>
                </a:solidFill>
                <a:effectLst/>
                <a:latin typeface="+mn-lt"/>
                <a:ea typeface="+mn-ea"/>
                <a:cs typeface="+mn-cs"/>
              </a:rPr>
              <a:t>行為並不是因為他們覺得這是應該做的事情或者他們想這樣做</a:t>
            </a:r>
            <a:r>
              <a:rPr lang="zh-TW" altLang="en-US" sz="1200" kern="1200" dirty="0" smtClean="0">
                <a:solidFill>
                  <a:schemeClr val="tx1"/>
                </a:solidFill>
                <a:effectLst/>
                <a:latin typeface="+mn-lt"/>
                <a:ea typeface="+mn-ea"/>
                <a:cs typeface="+mn-cs"/>
              </a:rPr>
              <a:t>，而是</a:t>
            </a:r>
            <a:r>
              <a:rPr lang="zh-TW" altLang="zh-TW" sz="1200" kern="1200" dirty="0" smtClean="0">
                <a:solidFill>
                  <a:schemeClr val="tx1"/>
                </a:solidFill>
                <a:effectLst/>
                <a:latin typeface="+mn-lt"/>
                <a:ea typeface="+mn-ea"/>
                <a:cs typeface="+mn-cs"/>
              </a:rPr>
              <a:t>他們希望得到特定的獎勵</a:t>
            </a:r>
            <a:r>
              <a:rPr lang="zh-TW" altLang="en-US" sz="1200" kern="1200" dirty="0" smtClean="0">
                <a:solidFill>
                  <a:schemeClr val="tx1"/>
                </a:solidFill>
                <a:effectLst/>
                <a:latin typeface="+mn-lt"/>
                <a:ea typeface="+mn-ea"/>
                <a:cs typeface="+mn-cs"/>
              </a:rPr>
              <a:t>或</a:t>
            </a:r>
            <a:r>
              <a:rPr lang="zh-TW" altLang="zh-TW" sz="1200" kern="1200" dirty="0" smtClean="0">
                <a:solidFill>
                  <a:schemeClr val="tx1"/>
                </a:solidFill>
                <a:effectLst/>
                <a:latin typeface="+mn-lt"/>
                <a:ea typeface="+mn-ea"/>
                <a:cs typeface="+mn-cs"/>
              </a:rPr>
              <a:t>避免處罰。</a:t>
            </a:r>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只</a:t>
            </a:r>
            <a:r>
              <a:rPr lang="zh-TW" altLang="en-US" sz="1200" kern="1200" dirty="0" smtClean="0">
                <a:solidFill>
                  <a:schemeClr val="tx1"/>
                </a:solidFill>
                <a:effectLst/>
                <a:latin typeface="+mn-lt"/>
                <a:ea typeface="+mn-ea"/>
                <a:cs typeface="+mn-cs"/>
              </a:rPr>
              <a:t>在被</a:t>
            </a:r>
            <a:r>
              <a:rPr lang="zh-TW" altLang="zh-TW" sz="1200" kern="1200" dirty="0" smtClean="0">
                <a:solidFill>
                  <a:schemeClr val="tx1"/>
                </a:solidFill>
                <a:effectLst/>
                <a:latin typeface="+mn-lt"/>
                <a:ea typeface="+mn-ea"/>
                <a:cs typeface="+mn-cs"/>
              </a:rPr>
              <a:t>監視條件下接受遵守這些行為。</a:t>
            </a:r>
            <a:r>
              <a:rPr lang="zh-TW" altLang="en-US" sz="1200" kern="1200" dirty="0" smtClean="0">
                <a:solidFill>
                  <a:schemeClr val="tx1"/>
                </a:solidFill>
                <a:effectLst/>
                <a:latin typeface="+mn-lt"/>
                <a:ea typeface="+mn-ea"/>
                <a:cs typeface="+mn-cs"/>
              </a:rPr>
              <a:t>但是</a:t>
            </a:r>
            <a:r>
              <a:rPr lang="zh-TW" altLang="zh-TW" sz="1200" kern="1200" dirty="0" smtClean="0">
                <a:solidFill>
                  <a:schemeClr val="tx1"/>
                </a:solidFill>
                <a:effectLst/>
                <a:latin typeface="+mn-lt"/>
                <a:ea typeface="+mn-ea"/>
                <a:cs typeface="+mn-cs"/>
              </a:rPr>
              <a:t>在自願性的系統使用情況下，這種監視可能是不可行或不經濟的。</a:t>
            </a:r>
            <a:r>
              <a:rPr lang="zh-TW" altLang="en-US" sz="1200" kern="1200" dirty="0" smtClean="0">
                <a:solidFill>
                  <a:schemeClr val="tx1"/>
                </a:solidFill>
                <a:effectLst/>
                <a:latin typeface="+mn-lt"/>
                <a:ea typeface="+mn-ea"/>
                <a:cs typeface="+mn-cs"/>
              </a:rPr>
              <a:t>在被</a:t>
            </a:r>
            <a:r>
              <a:rPr lang="zh-TW" altLang="zh-TW" sz="1200" kern="1200" dirty="0" smtClean="0">
                <a:solidFill>
                  <a:schemeClr val="tx1"/>
                </a:solidFill>
                <a:effectLst/>
                <a:latin typeface="+mn-lt"/>
                <a:ea typeface="+mn-ea"/>
                <a:cs typeface="+mn-cs"/>
              </a:rPr>
              <a:t>控制和壓力</a:t>
            </a:r>
            <a:r>
              <a:rPr lang="zh-TW" altLang="en-US" sz="1200" kern="1200" dirty="0" smtClean="0">
                <a:solidFill>
                  <a:schemeClr val="tx1"/>
                </a:solidFill>
                <a:effectLst/>
                <a:latin typeface="+mn-lt"/>
                <a:ea typeface="+mn-ea"/>
                <a:cs typeface="+mn-cs"/>
              </a:rPr>
              <a:t>下</a:t>
            </a:r>
            <a:r>
              <a:rPr lang="zh-TW" altLang="zh-TW" sz="1200" kern="1200" dirty="0" smtClean="0">
                <a:solidFill>
                  <a:schemeClr val="tx1"/>
                </a:solidFill>
                <a:effectLst/>
                <a:latin typeface="+mn-lt"/>
                <a:ea typeface="+mn-ea"/>
                <a:cs typeface="+mn-cs"/>
              </a:rPr>
              <a:t>，順從</a:t>
            </a:r>
            <a:r>
              <a:rPr lang="zh-TW" altLang="en-US" sz="1200" kern="1200" dirty="0" smtClean="0">
                <a:solidFill>
                  <a:schemeClr val="tx1"/>
                </a:solidFill>
                <a:effectLst/>
                <a:latin typeface="+mn-lt"/>
                <a:ea typeface="+mn-ea"/>
                <a:cs typeface="+mn-cs"/>
              </a:rPr>
              <a:t>對於</a:t>
            </a:r>
            <a:r>
              <a:rPr lang="zh-TW" altLang="zh-TW" sz="1200" kern="1200" dirty="0" smtClean="0">
                <a:solidFill>
                  <a:schemeClr val="tx1"/>
                </a:solidFill>
                <a:effectLst/>
                <a:latin typeface="+mn-lt"/>
                <a:ea typeface="+mn-ea"/>
                <a:cs typeface="+mn-cs"/>
              </a:rPr>
              <a:t>使用者的態度，意圖，</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effectLst/>
                <a:latin typeface="+mn-lt"/>
                <a:ea typeface="+mn-ea"/>
                <a:cs typeface="+mn-cs"/>
              </a:rPr>
              <a:t>有用性，</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effectLst/>
                <a:latin typeface="+mn-lt"/>
                <a:ea typeface="+mn-ea"/>
                <a:cs typeface="+mn-cs"/>
              </a:rPr>
              <a:t>易用性</a:t>
            </a:r>
            <a:r>
              <a:rPr lang="zh-TW" altLang="en-US" sz="1200" kern="1200" dirty="0" smtClean="0">
                <a:solidFill>
                  <a:schemeClr val="tx1"/>
                </a:solidFill>
                <a:effectLst/>
                <a:latin typeface="+mn-lt"/>
                <a:ea typeface="+mn-ea"/>
                <a:cs typeface="+mn-cs"/>
              </a:rPr>
              <a:t>產生</a:t>
            </a:r>
            <a:r>
              <a:rPr lang="zh-TW" altLang="zh-TW" sz="1200" kern="1200" dirty="0" smtClean="0">
                <a:solidFill>
                  <a:schemeClr val="tx1"/>
                </a:solidFill>
                <a:effectLst/>
                <a:latin typeface="+mn-lt"/>
                <a:ea typeface="+mn-ea"/>
                <a:cs typeface="+mn-cs"/>
              </a:rPr>
              <a:t>負面影響。</a:t>
            </a:r>
            <a:endParaRPr lang="zh-TW" altLang="en-US" b="1"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15</a:t>
            </a:fld>
            <a:endParaRPr lang="zh-TW"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研究集中</a:t>
            </a:r>
            <a:r>
              <a:rPr lang="zh-TW" altLang="en-US" sz="1200" kern="1200" dirty="0" smtClean="0">
                <a:solidFill>
                  <a:schemeClr val="tx1"/>
                </a:solidFill>
                <a:latin typeface="+mn-lt"/>
                <a:ea typeface="+mn-ea"/>
                <a:cs typeface="+mn-cs"/>
              </a:rPr>
              <a:t>系統執行的兩個時間點，分別是</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最初的採用與使用</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稱為採用階段</a:t>
            </a:r>
            <a:r>
              <a:rPr lang="en-US" altLang="zh-TW" sz="1200" kern="1200" dirty="0" smtClean="0">
                <a:solidFill>
                  <a:schemeClr val="tx1"/>
                </a:solidFill>
                <a:latin typeface="+mn-lt"/>
                <a:ea typeface="+mn-ea"/>
                <a:cs typeface="+mn-cs"/>
              </a:rPr>
              <a:t>)</a:t>
            </a:r>
          </a:p>
          <a:p>
            <a:r>
              <a:rPr lang="zh-TW" altLang="en-US" sz="1200" kern="1200" dirty="0" smtClean="0">
                <a:solidFill>
                  <a:schemeClr val="tx1"/>
                </a:solidFill>
                <a:latin typeface="+mn-lt"/>
                <a:ea typeface="+mn-ea"/>
                <a:cs typeface="+mn-cs"/>
              </a:rPr>
              <a:t>以及</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六個月後的延長使用</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稱為使用階段</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16</a:t>
            </a:fld>
            <a:endParaRPr lang="zh-TW"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kern="1200" dirty="0" smtClean="0">
                <a:solidFill>
                  <a:schemeClr val="tx1"/>
                </a:solidFill>
                <a:effectLst/>
                <a:latin typeface="+mn-lt"/>
                <a:ea typeface="+mn-ea"/>
                <a:cs typeface="+mn-cs"/>
              </a:rPr>
              <a:t>自願性</a:t>
            </a:r>
            <a:r>
              <a:rPr lang="zh-TW" altLang="zh-TW" sz="1200" b="0" kern="1200" dirty="0" smtClean="0">
                <a:solidFill>
                  <a:schemeClr val="tx1"/>
                </a:solidFill>
                <a:effectLst/>
                <a:latin typeface="+mn-lt"/>
                <a:ea typeface="+mn-ea"/>
                <a:cs typeface="+mn-cs"/>
              </a:rPr>
              <a:t>系統</a:t>
            </a:r>
            <a:r>
              <a:rPr lang="zh-TW" altLang="en-US" sz="1200" b="0" kern="1200" dirty="0" smtClean="0">
                <a:solidFill>
                  <a:schemeClr val="tx1"/>
                </a:solidFill>
                <a:effectLst/>
                <a:latin typeface="+mn-lt"/>
                <a:ea typeface="+mn-ea"/>
                <a:cs typeface="+mn-cs"/>
              </a:rPr>
              <a:t>的</a:t>
            </a:r>
            <a:r>
              <a:rPr lang="zh-TW" altLang="zh-TW" sz="1200" b="0" kern="1200" dirty="0" smtClean="0">
                <a:solidFill>
                  <a:schemeClr val="tx1"/>
                </a:solidFill>
                <a:effectLst/>
                <a:latin typeface="+mn-lt"/>
                <a:ea typeface="+mn-ea"/>
                <a:cs typeface="+mn-cs"/>
              </a:rPr>
              <a:t>組織</a:t>
            </a:r>
            <a:r>
              <a:rPr lang="zh-TW" altLang="en-US" sz="1200" b="0" kern="1200" dirty="0" smtClean="0">
                <a:solidFill>
                  <a:schemeClr val="tx1"/>
                </a:solidFill>
                <a:effectLst/>
                <a:latin typeface="+mn-lt"/>
                <a:ea typeface="+mn-ea"/>
                <a:cs typeface="+mn-cs"/>
              </a:rPr>
              <a:t>背景  </a:t>
            </a:r>
            <a:r>
              <a:rPr lang="zh-TW" altLang="zh-TW" sz="1200" b="0" kern="1200" dirty="0" smtClean="0">
                <a:solidFill>
                  <a:schemeClr val="tx1"/>
                </a:solidFill>
                <a:effectLst/>
                <a:latin typeface="+mn-lt"/>
                <a:ea typeface="+mn-ea"/>
                <a:cs typeface="+mn-cs"/>
              </a:rPr>
              <a:t>接受和使用</a:t>
            </a:r>
            <a:endParaRPr lang="en-US" altLang="zh-TW" sz="1200" b="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近年來，</a:t>
            </a:r>
            <a:r>
              <a:rPr lang="zh-TW" altLang="en-US" sz="1200" kern="1200" dirty="0" smtClean="0">
                <a:solidFill>
                  <a:schemeClr val="tx1"/>
                </a:solidFill>
                <a:latin typeface="+mn-lt"/>
                <a:ea typeface="+mn-ea"/>
                <a:cs typeface="+mn-cs"/>
              </a:rPr>
              <a:t>很多</a:t>
            </a:r>
            <a:r>
              <a:rPr lang="zh-TW" altLang="zh-TW" sz="1200" kern="1200" dirty="0" smtClean="0">
                <a:solidFill>
                  <a:schemeClr val="tx1"/>
                </a:solidFill>
                <a:latin typeface="+mn-lt"/>
                <a:ea typeface="+mn-ea"/>
                <a:cs typeface="+mn-cs"/>
              </a:rPr>
              <a:t>組織已開始實施新的類型</a:t>
            </a:r>
            <a:r>
              <a:rPr lang="zh-TW" altLang="en-US" sz="1200" kern="1200" dirty="0" smtClean="0">
                <a:solidFill>
                  <a:schemeClr val="tx1"/>
                </a:solidFill>
                <a:latin typeface="+mn-lt"/>
                <a:ea typeface="+mn-ea"/>
                <a:cs typeface="+mn-cs"/>
              </a:rPr>
              <a:t>的</a:t>
            </a:r>
            <a:r>
              <a:rPr lang="zh-TW" altLang="zh-TW" sz="1200" kern="1200" dirty="0" smtClean="0">
                <a:solidFill>
                  <a:schemeClr val="tx1"/>
                </a:solidFill>
                <a:latin typeface="+mn-lt"/>
                <a:ea typeface="+mn-ea"/>
                <a:cs typeface="+mn-cs"/>
              </a:rPr>
              <a:t>自願性系統</a:t>
            </a:r>
            <a:r>
              <a:rPr lang="zh-TW" altLang="en-US" sz="1200" kern="1200" dirty="0" smtClean="0">
                <a:solidFill>
                  <a:schemeClr val="tx1"/>
                </a:solidFill>
                <a:latin typeface="+mn-lt"/>
                <a:ea typeface="+mn-ea"/>
                <a:cs typeface="+mn-cs"/>
              </a:rPr>
              <a:t>，本篇</a:t>
            </a:r>
            <a:r>
              <a:rPr lang="zh-TW" altLang="zh-TW" sz="1200" kern="1200" dirty="0" smtClean="0">
                <a:solidFill>
                  <a:schemeClr val="tx1"/>
                </a:solidFill>
                <a:effectLst/>
                <a:latin typeface="+mn-lt"/>
                <a:ea typeface="+mn-ea"/>
                <a:cs typeface="+mn-cs"/>
              </a:rPr>
              <a:t>研究的重點目標</a:t>
            </a:r>
            <a:r>
              <a:rPr lang="zh-TW" altLang="en-US" sz="1200" kern="1200" dirty="0" smtClean="0">
                <a:solidFill>
                  <a:schemeClr val="tx1"/>
                </a:solidFill>
                <a:effectLst/>
                <a:latin typeface="+mn-lt"/>
                <a:ea typeface="+mn-ea"/>
                <a:cs typeface="+mn-cs"/>
              </a:rPr>
              <a:t>是</a:t>
            </a:r>
            <a:r>
              <a:rPr lang="zh-TW" altLang="zh-TW" sz="1200" kern="1200" dirty="0" smtClean="0">
                <a:solidFill>
                  <a:schemeClr val="tx1"/>
                </a:solidFill>
                <a:effectLst/>
                <a:latin typeface="+mn-lt"/>
                <a:ea typeface="+mn-ea"/>
                <a:cs typeface="+mn-cs"/>
              </a:rPr>
              <a:t>一家在美國中西部</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大型保健組織</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新系統提供</a:t>
            </a:r>
            <a:r>
              <a:rPr lang="zh-TW" altLang="en-US" sz="1200" kern="1200" dirty="0" smtClean="0">
                <a:solidFill>
                  <a:schemeClr val="tx1"/>
                </a:solidFill>
                <a:effectLst/>
                <a:latin typeface="+mn-lt"/>
                <a:ea typeface="+mn-ea"/>
                <a:cs typeface="+mn-cs"/>
              </a:rPr>
              <a:t>較好的</a:t>
            </a:r>
            <a:r>
              <a:rPr lang="zh-TW" altLang="zh-TW" sz="1200" kern="1200" dirty="0" smtClean="0">
                <a:solidFill>
                  <a:schemeClr val="tx1"/>
                </a:solidFill>
                <a:effectLst/>
                <a:latin typeface="+mn-lt"/>
                <a:ea typeface="+mn-ea"/>
                <a:cs typeface="+mn-cs"/>
              </a:rPr>
              <a:t>技術</a:t>
            </a:r>
            <a:r>
              <a:rPr lang="zh-TW" altLang="en-US" sz="1200" kern="1200" dirty="0" smtClean="0">
                <a:solidFill>
                  <a:schemeClr val="tx1"/>
                </a:solidFill>
                <a:effectLst/>
                <a:latin typeface="+mn-lt"/>
                <a:ea typeface="+mn-ea"/>
                <a:cs typeface="+mn-cs"/>
              </a:rPr>
              <a:t>代替</a:t>
            </a:r>
            <a:r>
              <a:rPr lang="zh-TW" altLang="zh-TW" sz="1200" kern="1200" dirty="0" smtClean="0">
                <a:solidFill>
                  <a:schemeClr val="tx1"/>
                </a:solidFill>
                <a:effectLst/>
                <a:latin typeface="+mn-lt"/>
                <a:ea typeface="+mn-ea"/>
                <a:cs typeface="+mn-cs"/>
              </a:rPr>
              <a:t>溝通，協作和協調</a:t>
            </a:r>
            <a:r>
              <a:rPr lang="zh-TW" altLang="en-US" sz="1200" kern="1200" dirty="0" smtClean="0">
                <a:solidFill>
                  <a:schemeClr val="tx1"/>
                </a:solidFill>
                <a:effectLst/>
                <a:latin typeface="+mn-lt"/>
                <a:ea typeface="+mn-ea"/>
                <a:cs typeface="+mn-cs"/>
              </a:rPr>
              <a:t>，並混和</a:t>
            </a:r>
            <a:r>
              <a:rPr lang="zh-TW" altLang="zh-TW" sz="1200" kern="1200" dirty="0" smtClean="0">
                <a:solidFill>
                  <a:schemeClr val="tx1"/>
                </a:solidFill>
                <a:effectLst/>
                <a:latin typeface="+mn-lt"/>
                <a:ea typeface="+mn-ea"/>
                <a:cs typeface="+mn-cs"/>
              </a:rPr>
              <a:t>電子郵件，電話和</a:t>
            </a:r>
            <a:r>
              <a:rPr lang="zh-TW" altLang="en-US" sz="1200" kern="1200" dirty="0" smtClean="0">
                <a:solidFill>
                  <a:schemeClr val="tx1"/>
                </a:solidFill>
                <a:effectLst/>
                <a:latin typeface="+mn-lt"/>
                <a:ea typeface="+mn-ea"/>
                <a:cs typeface="+mn-cs"/>
              </a:rPr>
              <a:t>以</a:t>
            </a:r>
            <a:r>
              <a:rPr lang="zh-TW" altLang="zh-TW" sz="1200" kern="1200" dirty="0" smtClean="0">
                <a:solidFill>
                  <a:schemeClr val="tx1"/>
                </a:solidFill>
                <a:effectLst/>
                <a:latin typeface="+mn-lt"/>
                <a:ea typeface="+mn-ea"/>
                <a:cs typeface="+mn-cs"/>
              </a:rPr>
              <a:t>紙張為基礎的自主活動。</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由於這種制度</a:t>
            </a:r>
            <a:r>
              <a:rPr lang="zh-TW" altLang="en-US" sz="1200" kern="1200" dirty="0" smtClean="0">
                <a:solidFill>
                  <a:schemeClr val="tx1"/>
                </a:solidFill>
                <a:effectLst/>
                <a:latin typeface="+mn-lt"/>
                <a:ea typeface="+mn-ea"/>
                <a:cs typeface="+mn-cs"/>
              </a:rPr>
              <a:t>不適強制規定的</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所以</a:t>
            </a:r>
            <a:r>
              <a:rPr lang="zh-TW" altLang="zh-TW" sz="1200" kern="1200" dirty="0" smtClean="0">
                <a:solidFill>
                  <a:schemeClr val="tx1"/>
                </a:solidFill>
                <a:effectLst/>
                <a:latin typeface="+mn-lt"/>
                <a:ea typeface="+mn-ea"/>
                <a:cs typeface="+mn-cs"/>
              </a:rPr>
              <a:t>他們代表了自願性系統使用的相關</a:t>
            </a:r>
            <a:r>
              <a:rPr lang="zh-TW" altLang="en-US" sz="1200" kern="1200" dirty="0" smtClean="0">
                <a:solidFill>
                  <a:schemeClr val="tx1"/>
                </a:solidFill>
                <a:effectLst/>
                <a:latin typeface="+mn-lt"/>
                <a:ea typeface="+mn-ea"/>
                <a:cs typeface="+mn-cs"/>
              </a:rPr>
              <a:t>行為做</a:t>
            </a:r>
            <a:r>
              <a:rPr lang="zh-TW" altLang="zh-TW" sz="1200" kern="1200" dirty="0" smtClean="0">
                <a:solidFill>
                  <a:schemeClr val="tx1"/>
                </a:solidFill>
                <a:effectLst/>
                <a:latin typeface="+mn-lt"/>
                <a:ea typeface="+mn-ea"/>
                <a:cs typeface="+mn-cs"/>
              </a:rPr>
              <a:t>為目前的研究</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該系統的使用情況及其活動</a:t>
            </a:r>
            <a:r>
              <a:rPr lang="zh-TW" altLang="en-US" sz="1200" kern="1200" dirty="0" smtClean="0">
                <a:solidFill>
                  <a:schemeClr val="tx1"/>
                </a:solidFill>
                <a:effectLst/>
                <a:latin typeface="+mn-lt"/>
                <a:ea typeface="+mn-ea"/>
                <a:cs typeface="+mn-cs"/>
              </a:rPr>
              <a:t>可以</a:t>
            </a:r>
            <a:r>
              <a:rPr lang="zh-TW" altLang="zh-TW" sz="1200" kern="1200" dirty="0" smtClean="0">
                <a:solidFill>
                  <a:schemeClr val="tx1"/>
                </a:solidFill>
                <a:effectLst/>
                <a:latin typeface="+mn-lt"/>
                <a:ea typeface="+mn-ea"/>
                <a:cs typeface="+mn-cs"/>
              </a:rPr>
              <a:t>完全自主決定</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對於參加</a:t>
            </a:r>
            <a:r>
              <a:rPr lang="zh-TW" altLang="en-US" sz="1200" kern="1200" dirty="0" smtClean="0">
                <a:solidFill>
                  <a:schemeClr val="tx1"/>
                </a:solidFill>
                <a:effectLst/>
                <a:latin typeface="+mn-lt"/>
                <a:ea typeface="+mn-ea"/>
                <a:cs typeface="+mn-cs"/>
              </a:rPr>
              <a:t>這個系統的</a:t>
            </a:r>
            <a:r>
              <a:rPr lang="zh-TW" altLang="zh-TW" sz="1200" kern="1200" dirty="0" smtClean="0">
                <a:solidFill>
                  <a:schemeClr val="tx1"/>
                </a:solidFill>
                <a:effectLst/>
                <a:latin typeface="+mn-lt"/>
                <a:ea typeface="+mn-ea"/>
                <a:cs typeface="+mn-cs"/>
              </a:rPr>
              <a:t>訓</a:t>
            </a:r>
            <a:r>
              <a:rPr lang="zh-TW" altLang="en-US" sz="1200" kern="1200" dirty="0" smtClean="0">
                <a:solidFill>
                  <a:schemeClr val="tx1"/>
                </a:solidFill>
                <a:effectLst/>
                <a:latin typeface="+mn-lt"/>
                <a:ea typeface="+mn-ea"/>
                <a:cs typeface="+mn-cs"/>
              </a:rPr>
              <a:t>練</a:t>
            </a:r>
            <a:r>
              <a:rPr lang="zh-TW" altLang="zh-TW" sz="1200" kern="1200" dirty="0" smtClean="0">
                <a:solidFill>
                  <a:schemeClr val="tx1"/>
                </a:solidFill>
                <a:effectLst/>
                <a:latin typeface="+mn-lt"/>
                <a:ea typeface="+mn-ea"/>
                <a:cs typeface="+mn-cs"/>
              </a:rPr>
              <a:t>沒有提供任何獎勵，對於沒有參加</a:t>
            </a:r>
            <a:r>
              <a:rPr lang="zh-TW" altLang="en-US" sz="1200" kern="1200" dirty="0" smtClean="0">
                <a:solidFill>
                  <a:schemeClr val="tx1"/>
                </a:solidFill>
                <a:effectLst/>
                <a:latin typeface="+mn-lt"/>
                <a:ea typeface="+mn-ea"/>
                <a:cs typeface="+mn-cs"/>
              </a:rPr>
              <a:t>這個系統的</a:t>
            </a:r>
            <a:r>
              <a:rPr lang="zh-TW" altLang="zh-TW" sz="1200" kern="1200" dirty="0" smtClean="0">
                <a:solidFill>
                  <a:schemeClr val="tx1"/>
                </a:solidFill>
                <a:effectLst/>
                <a:latin typeface="+mn-lt"/>
                <a:ea typeface="+mn-ea"/>
                <a:cs typeface="+mn-cs"/>
              </a:rPr>
              <a:t>訓</a:t>
            </a:r>
            <a:r>
              <a:rPr lang="zh-TW" altLang="en-US" sz="1200" kern="1200" dirty="0" smtClean="0">
                <a:solidFill>
                  <a:schemeClr val="tx1"/>
                </a:solidFill>
                <a:effectLst/>
                <a:latin typeface="+mn-lt"/>
                <a:ea typeface="+mn-ea"/>
                <a:cs typeface="+mn-cs"/>
              </a:rPr>
              <a:t>練</a:t>
            </a:r>
            <a:r>
              <a:rPr lang="zh-TW" altLang="zh-TW" sz="1200" kern="1200" dirty="0" smtClean="0">
                <a:solidFill>
                  <a:schemeClr val="tx1"/>
                </a:solidFill>
                <a:effectLst/>
                <a:latin typeface="+mn-lt"/>
                <a:ea typeface="+mn-ea"/>
                <a:cs typeface="+mn-cs"/>
              </a:rPr>
              <a:t>也沒有任何威脅或處罰。</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17</a:t>
            </a:fld>
            <a:endParaRPr lang="zh-TW"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kern="1200" dirty="0" smtClean="0">
                <a:solidFill>
                  <a:schemeClr val="tx1"/>
                </a:solidFill>
                <a:effectLst/>
                <a:latin typeface="+mn-lt"/>
                <a:ea typeface="+mn-ea"/>
                <a:cs typeface="+mn-cs"/>
              </a:rPr>
              <a:t>步驟</a:t>
            </a:r>
            <a:r>
              <a:rPr lang="zh-TW" altLang="zh-TW" sz="1200" b="0" kern="1200" dirty="0" smtClean="0">
                <a:solidFill>
                  <a:schemeClr val="tx1"/>
                </a:solidFill>
                <a:effectLst/>
                <a:latin typeface="+mn-lt"/>
                <a:ea typeface="+mn-ea"/>
                <a:cs typeface="+mn-cs"/>
              </a:rPr>
              <a:t>和數據採集</a:t>
            </a:r>
            <a:endParaRPr lang="en-US" altLang="zh-TW" sz="1200" b="0" kern="1200" dirty="0" smtClean="0">
              <a:solidFill>
                <a:schemeClr val="tx1"/>
              </a:solidFill>
              <a:effectLst/>
              <a:latin typeface="+mn-lt"/>
              <a:ea typeface="+mn-ea"/>
              <a:cs typeface="+mn-cs"/>
            </a:endParaRPr>
          </a:p>
          <a:p>
            <a:endParaRPr lang="en-US" altLang="zh-TW" sz="1200" b="0" kern="1200" dirty="0" smtClean="0">
              <a:solidFill>
                <a:schemeClr val="tx1"/>
              </a:solidFill>
              <a:latin typeface="+mn-lt"/>
              <a:ea typeface="+mn-ea"/>
              <a:cs typeface="+mn-cs"/>
            </a:endParaRPr>
          </a:p>
          <a:p>
            <a:r>
              <a:rPr lang="zh-TW" altLang="en-US" sz="1200" kern="1200" dirty="0" smtClean="0">
                <a:solidFill>
                  <a:schemeClr val="tx1"/>
                </a:solidFill>
                <a:effectLst/>
                <a:latin typeface="+mn-lt"/>
                <a:ea typeface="+mn-ea"/>
                <a:cs typeface="+mn-cs"/>
              </a:rPr>
              <a:t>散佈</a:t>
            </a:r>
            <a:r>
              <a:rPr lang="zh-TW" altLang="zh-TW" sz="1200" kern="1200" dirty="0" smtClean="0">
                <a:solidFill>
                  <a:schemeClr val="tx1"/>
                </a:solidFill>
                <a:effectLst/>
                <a:latin typeface="+mn-lt"/>
                <a:ea typeface="+mn-ea"/>
                <a:cs typeface="+mn-cs"/>
              </a:rPr>
              <a:t>和收集這兩個階段</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latin typeface="+mn-lt"/>
                <a:ea typeface="+mn-ea"/>
                <a:cs typeface="+mn-cs"/>
              </a:rPr>
              <a:t>最初的採用與使用</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稱為採用階段，以及六個月後的延長使用</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稱為使用階段</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的調查問卷</a:t>
            </a:r>
            <a:r>
              <a:rPr lang="zh-TW" altLang="en-US" sz="1200" kern="1200" dirty="0" smtClean="0">
                <a:solidFill>
                  <a:schemeClr val="tx1"/>
                </a:solidFill>
                <a:effectLst/>
                <a:latin typeface="+mn-lt"/>
                <a:ea typeface="+mn-ea"/>
                <a:cs typeface="+mn-cs"/>
              </a:rPr>
              <a:t>由</a:t>
            </a:r>
            <a:r>
              <a:rPr lang="zh-TW" altLang="zh-TW" sz="1200" kern="1200" dirty="0" smtClean="0">
                <a:solidFill>
                  <a:schemeClr val="tx1"/>
                </a:solidFill>
                <a:effectLst/>
                <a:latin typeface="+mn-lt"/>
                <a:ea typeface="+mn-ea"/>
                <a:cs typeface="+mn-cs"/>
              </a:rPr>
              <a:t>系統管理員，和專業培訓</a:t>
            </a:r>
            <a:r>
              <a:rPr lang="zh-TW" altLang="en-US" sz="1200" kern="1200" dirty="0" smtClean="0">
                <a:solidFill>
                  <a:schemeClr val="tx1"/>
                </a:solidFill>
                <a:effectLst/>
                <a:latin typeface="+mn-lt"/>
                <a:ea typeface="+mn-ea"/>
                <a:cs typeface="+mn-cs"/>
              </a:rPr>
              <a:t>人員填寫</a:t>
            </a:r>
            <a:r>
              <a:rPr lang="zh-TW" altLang="zh-TW" sz="1200" kern="1200" dirty="0" smtClean="0">
                <a:solidFill>
                  <a:schemeClr val="tx1"/>
                </a:solidFill>
                <a:effectLst/>
                <a:latin typeface="+mn-lt"/>
                <a:ea typeface="+mn-ea"/>
                <a:cs typeface="+mn-cs"/>
              </a:rPr>
              <a:t>。</a:t>
            </a:r>
            <a:endParaRPr lang="en-US" altLang="zh-TW" sz="1200" b="0" kern="1200" dirty="0" smtClean="0">
              <a:solidFill>
                <a:schemeClr val="tx1"/>
              </a:solidFill>
              <a:latin typeface="+mn-lt"/>
              <a:ea typeface="+mn-ea"/>
              <a:cs typeface="+mn-cs"/>
            </a:endParaRPr>
          </a:p>
          <a:p>
            <a:r>
              <a:rPr lang="zh-TW" altLang="zh-TW" sz="1200" kern="1200" dirty="0" smtClean="0">
                <a:solidFill>
                  <a:schemeClr val="tx1"/>
                </a:solidFill>
                <a:effectLst/>
                <a:latin typeface="+mn-lt"/>
                <a:ea typeface="+mn-ea"/>
                <a:cs typeface="+mn-cs"/>
              </a:rPr>
              <a:t>最初的採用階段取得了</a:t>
            </a:r>
            <a:r>
              <a:rPr lang="en-US" altLang="zh-TW" sz="1200" kern="1200" dirty="0" smtClean="0">
                <a:solidFill>
                  <a:schemeClr val="tx1"/>
                </a:solidFill>
                <a:effectLst/>
                <a:latin typeface="+mn-lt"/>
                <a:ea typeface="+mn-ea"/>
                <a:cs typeface="+mn-cs"/>
              </a:rPr>
              <a:t>590</a:t>
            </a:r>
            <a:r>
              <a:rPr lang="zh-TW" altLang="zh-TW" sz="1200" kern="1200" dirty="0" smtClean="0">
                <a:solidFill>
                  <a:schemeClr val="tx1"/>
                </a:solidFill>
                <a:effectLst/>
                <a:latin typeface="+mn-lt"/>
                <a:ea typeface="+mn-ea"/>
                <a:cs typeface="+mn-cs"/>
              </a:rPr>
              <a:t>可用的</a:t>
            </a:r>
            <a:r>
              <a:rPr lang="zh-TW" altLang="en-US" sz="1200" kern="1200" dirty="0" smtClean="0">
                <a:solidFill>
                  <a:schemeClr val="tx1"/>
                </a:solidFill>
                <a:effectLst/>
                <a:latin typeface="+mn-lt"/>
                <a:ea typeface="+mn-ea"/>
                <a:cs typeface="+mn-cs"/>
              </a:rPr>
              <a:t>回復</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en-US" sz="1200" b="0" kern="1200" dirty="0" smtClean="0">
                <a:solidFill>
                  <a:schemeClr val="tx1"/>
                </a:solidFill>
                <a:effectLst/>
                <a:latin typeface="+mn-lt"/>
                <a:ea typeface="+mn-ea"/>
                <a:cs typeface="+mn-cs"/>
              </a:rPr>
              <a:t>第二階段也就是使用階段產出</a:t>
            </a:r>
            <a:r>
              <a:rPr lang="en-US" altLang="zh-TW" sz="1200" b="0" kern="1200" dirty="0" smtClean="0">
                <a:solidFill>
                  <a:schemeClr val="tx1"/>
                </a:solidFill>
                <a:effectLst/>
                <a:latin typeface="+mn-lt"/>
                <a:ea typeface="+mn-ea"/>
                <a:cs typeface="+mn-cs"/>
              </a:rPr>
              <a:t>179</a:t>
            </a:r>
            <a:r>
              <a:rPr lang="zh-TW" altLang="en-US" sz="1200" b="0" kern="1200" dirty="0" smtClean="0">
                <a:solidFill>
                  <a:schemeClr val="tx1"/>
                </a:solidFill>
                <a:effectLst/>
                <a:latin typeface="+mn-lt"/>
                <a:ea typeface="+mn-ea"/>
                <a:cs typeface="+mn-cs"/>
              </a:rPr>
              <a:t>個可用的回覆。</a:t>
            </a:r>
            <a:endParaRPr lang="en-US" altLang="zh-TW" sz="1200" b="0" kern="1200" dirty="0" smtClean="0">
              <a:solidFill>
                <a:schemeClr val="tx1"/>
              </a:solidFill>
              <a:latin typeface="+mn-lt"/>
              <a:ea typeface="+mn-ea"/>
              <a:cs typeface="+mn-cs"/>
            </a:endParaRPr>
          </a:p>
          <a:p>
            <a:endParaRPr lang="en-US" altLang="zh-TW" sz="1200" b="0" kern="1200" dirty="0" smtClean="0">
              <a:solidFill>
                <a:schemeClr val="tx1"/>
              </a:solidFill>
              <a:latin typeface="+mn-lt"/>
              <a:ea typeface="+mn-ea"/>
              <a:cs typeface="+mn-cs"/>
            </a:endParaRPr>
          </a:p>
          <a:p>
            <a:endParaRPr lang="en-US" altLang="zh-TW" sz="1200" b="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後面的附錄</a:t>
            </a:r>
            <a:r>
              <a:rPr lang="en-US" altLang="zh-TW" sz="1200" kern="1200" dirty="0" smtClean="0">
                <a:solidFill>
                  <a:schemeClr val="tx1"/>
                </a:solidFill>
                <a:latin typeface="+mn-lt"/>
                <a:ea typeface="+mn-ea"/>
                <a:cs typeface="+mn-cs"/>
              </a:rPr>
              <a:t>A</a:t>
            </a:r>
            <a:r>
              <a:rPr lang="zh-TW" altLang="en-US" sz="1200" kern="1200" dirty="0" smtClean="0">
                <a:solidFill>
                  <a:schemeClr val="tx1"/>
                </a:solidFill>
                <a:latin typeface="+mn-lt"/>
                <a:ea typeface="+mn-ea"/>
                <a:cs typeface="+mn-cs"/>
              </a:rPr>
              <a:t>對</a:t>
            </a:r>
            <a:r>
              <a:rPr lang="zh-TW" altLang="zh-TW" sz="1200" kern="1200" dirty="0" smtClean="0">
                <a:solidFill>
                  <a:schemeClr val="tx1"/>
                </a:solidFill>
                <a:latin typeface="+mn-lt"/>
                <a:ea typeface="+mn-ea"/>
                <a:cs typeface="+mn-cs"/>
              </a:rPr>
              <a:t>兩個樣本</a:t>
            </a:r>
            <a:r>
              <a:rPr lang="zh-TW" altLang="en-US" sz="1200" kern="1200" dirty="0" smtClean="0">
                <a:solidFill>
                  <a:schemeClr val="tx1"/>
                </a:solidFill>
                <a:latin typeface="+mn-lt"/>
                <a:ea typeface="+mn-ea"/>
                <a:cs typeface="+mn-cs"/>
              </a:rPr>
              <a:t>做</a:t>
            </a:r>
            <a:r>
              <a:rPr lang="zh-TW" altLang="zh-TW" sz="1200" kern="1200" dirty="0" smtClean="0">
                <a:solidFill>
                  <a:schemeClr val="tx1"/>
                </a:solidFill>
                <a:latin typeface="+mn-lt"/>
                <a:ea typeface="+mn-ea"/>
                <a:cs typeface="+mn-cs"/>
              </a:rPr>
              <a:t>分析，</a:t>
            </a:r>
            <a:r>
              <a:rPr lang="zh-TW" altLang="en-US" sz="1200" kern="1200" dirty="0" smtClean="0">
                <a:solidFill>
                  <a:schemeClr val="tx1"/>
                </a:solidFill>
                <a:latin typeface="+mn-lt"/>
                <a:ea typeface="+mn-ea"/>
                <a:cs typeface="+mn-cs"/>
              </a:rPr>
              <a:t>結果</a:t>
            </a:r>
            <a:r>
              <a:rPr lang="zh-TW" altLang="zh-TW" sz="1200" kern="1200" dirty="0" smtClean="0">
                <a:solidFill>
                  <a:schemeClr val="tx1"/>
                </a:solidFill>
                <a:latin typeface="+mn-lt"/>
                <a:ea typeface="+mn-ea"/>
                <a:cs typeface="+mn-cs"/>
              </a:rPr>
              <a:t>在使用者組成</a:t>
            </a:r>
            <a:r>
              <a:rPr lang="zh-TW" altLang="en-US" sz="1200" kern="1200" dirty="0" smtClean="0">
                <a:solidFill>
                  <a:schemeClr val="tx1"/>
                </a:solidFill>
                <a:latin typeface="+mn-lt"/>
                <a:ea typeface="+mn-ea"/>
                <a:cs typeface="+mn-cs"/>
              </a:rPr>
              <a:t>上</a:t>
            </a:r>
            <a:r>
              <a:rPr lang="zh-TW" altLang="zh-TW" sz="1200" kern="1200" dirty="0" smtClean="0">
                <a:solidFill>
                  <a:schemeClr val="tx1"/>
                </a:solidFill>
                <a:latin typeface="+mn-lt"/>
                <a:ea typeface="+mn-ea"/>
                <a:cs typeface="+mn-cs"/>
              </a:rPr>
              <a:t>沒有顯著差異。</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18</a:t>
            </a:fld>
            <a:endParaRPr lang="zh-TW"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2E0F40-766B-4DEC-82B3-0379E5C28277}"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在測量的尺度上</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採用</a:t>
            </a:r>
            <a:r>
              <a:rPr lang="en-US" altLang="zh-TW" sz="1200" kern="1200" dirty="0" smtClean="0">
                <a:solidFill>
                  <a:schemeClr val="tx1"/>
                </a:solidFill>
                <a:latin typeface="+mn-lt"/>
                <a:ea typeface="+mn-ea"/>
                <a:cs typeface="+mn-cs"/>
              </a:rPr>
              <a:t>Davis</a:t>
            </a:r>
            <a:r>
              <a:rPr lang="zh-TW" altLang="zh-TW" sz="1200" kern="1200" dirty="0" smtClean="0">
                <a:solidFill>
                  <a:schemeClr val="tx1"/>
                </a:solidFill>
                <a:latin typeface="+mn-lt"/>
                <a:ea typeface="+mn-ea"/>
                <a:cs typeface="+mn-cs"/>
              </a:rPr>
              <a:t>的測量量表</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針對</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latin typeface="+mn-lt"/>
                <a:ea typeface="+mn-ea"/>
                <a:cs typeface="+mn-cs"/>
              </a:rPr>
              <a:t>有用，</a:t>
            </a:r>
            <a:r>
              <a:rPr lang="zh-TW" altLang="zh-TW" sz="1200" i="0" kern="1200" dirty="0" smtClean="0">
                <a:solidFill>
                  <a:schemeClr val="tx1"/>
                </a:solidFill>
                <a:latin typeface="+mn-lt"/>
                <a:ea typeface="+mn-ea"/>
                <a:cs typeface="+mn-cs"/>
              </a:rPr>
              <a:t>認知</a:t>
            </a:r>
            <a:r>
              <a:rPr lang="zh-TW" altLang="zh-TW" sz="1200" kern="1200" dirty="0" smtClean="0">
                <a:solidFill>
                  <a:schemeClr val="tx1"/>
                </a:solidFill>
                <a:latin typeface="+mn-lt"/>
                <a:ea typeface="+mn-ea"/>
                <a:cs typeface="+mn-cs"/>
              </a:rPr>
              <a:t>易用性，態度和行為意</a:t>
            </a:r>
            <a:r>
              <a:rPr lang="zh-TW" altLang="en-US" sz="1200" kern="1200" dirty="0" smtClean="0">
                <a:solidFill>
                  <a:schemeClr val="tx1"/>
                </a:solidFill>
                <a:latin typeface="+mn-lt"/>
                <a:ea typeface="+mn-ea"/>
                <a:cs typeface="+mn-cs"/>
              </a:rPr>
              <a:t>圖</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 </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使用</a:t>
            </a:r>
            <a:r>
              <a:rPr lang="en-US" altLang="zh-TW" dirty="0" smtClean="0"/>
              <a:t>O’Reilly(</a:t>
            </a:r>
            <a:r>
              <a:rPr lang="zh-TW" altLang="en-US" dirty="0" smtClean="0"/>
              <a:t>萊利</a:t>
            </a:r>
            <a:r>
              <a:rPr lang="en-US" altLang="zh-TW" dirty="0" smtClean="0"/>
              <a:t>) and Chatman</a:t>
            </a:r>
            <a:r>
              <a:rPr lang="zh-TW" altLang="en-US" dirty="0" smtClean="0"/>
              <a:t>承諾尺度發展，以及一些實證研究。</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19</a:t>
            </a:fld>
            <a:endParaRPr lang="zh-TW"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數據分析和調查結果</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心理測量的特性</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effectLst/>
                <a:latin typeface="+mn-lt"/>
                <a:ea typeface="+mn-ea"/>
                <a:cs typeface="+mn-cs"/>
              </a:rPr>
              <a:t>測量尺度與</a:t>
            </a:r>
            <a:r>
              <a:rPr lang="en-US" altLang="zh-TW" sz="1200" kern="1200" dirty="0" smtClean="0">
                <a:solidFill>
                  <a:schemeClr val="tx1"/>
                </a:solidFill>
                <a:effectLst/>
                <a:latin typeface="+mn-lt"/>
                <a:ea typeface="+mn-ea"/>
                <a:cs typeface="+mn-cs"/>
              </a:rPr>
              <a:t>Churchill(</a:t>
            </a:r>
            <a:r>
              <a:rPr lang="zh-TW" altLang="en-US" sz="1200" kern="1200" dirty="0" smtClean="0">
                <a:solidFill>
                  <a:schemeClr val="tx1"/>
                </a:solidFill>
                <a:effectLst/>
                <a:latin typeface="+mn-lt"/>
                <a:ea typeface="+mn-ea"/>
                <a:cs typeface="+mn-cs"/>
              </a:rPr>
              <a:t>邱吉爾</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顯示</a:t>
            </a:r>
            <a:r>
              <a:rPr lang="zh-TW" altLang="zh-TW" sz="1200" kern="1200" dirty="0" smtClean="0">
                <a:solidFill>
                  <a:schemeClr val="tx1"/>
                </a:solidFill>
                <a:effectLst/>
                <a:latin typeface="+mn-lt"/>
                <a:ea typeface="+mn-ea"/>
                <a:cs typeface="+mn-cs"/>
              </a:rPr>
              <a:t>如附錄</a:t>
            </a:r>
            <a:r>
              <a:rPr lang="en-US" altLang="zh-TW" sz="1200" kern="1200" dirty="0" smtClean="0">
                <a:solidFill>
                  <a:schemeClr val="tx1"/>
                </a:solidFill>
                <a:effectLst/>
                <a:latin typeface="+mn-lt"/>
                <a:ea typeface="+mn-ea"/>
                <a:cs typeface="+mn-cs"/>
              </a:rPr>
              <a:t> B</a:t>
            </a:r>
            <a:r>
              <a:rPr lang="zh-TW" altLang="zh-TW" sz="1200" kern="1200" dirty="0" smtClean="0">
                <a:solidFill>
                  <a:schemeClr val="tx1"/>
                </a:solidFill>
                <a:effectLst/>
                <a:latin typeface="+mn-lt"/>
                <a:ea typeface="+mn-ea"/>
                <a:cs typeface="+mn-cs"/>
              </a:rPr>
              <a:t>展示</a:t>
            </a:r>
            <a:r>
              <a:rPr lang="zh-TW" altLang="en-US" sz="1200" kern="1200" dirty="0" smtClean="0">
                <a:solidFill>
                  <a:schemeClr val="tx1"/>
                </a:solidFill>
                <a:effectLst/>
                <a:latin typeface="+mn-lt"/>
                <a:ea typeface="+mn-ea"/>
                <a:cs typeface="+mn-cs"/>
              </a:rPr>
              <a:t>，可</a:t>
            </a:r>
            <a:r>
              <a:rPr lang="zh-TW" altLang="zh-TW" sz="1200" kern="1200" dirty="0" smtClean="0">
                <a:solidFill>
                  <a:schemeClr val="tx1"/>
                </a:solidFill>
                <a:effectLst/>
                <a:latin typeface="+mn-lt"/>
                <a:ea typeface="+mn-ea"/>
                <a:cs typeface="+mn-cs"/>
              </a:rPr>
              <a:t>接受</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心理</a:t>
            </a:r>
            <a:r>
              <a:rPr lang="zh-TW" altLang="en-US" sz="1200" kern="1200" dirty="0" smtClean="0">
                <a:solidFill>
                  <a:schemeClr val="tx1"/>
                </a:solidFill>
                <a:effectLst/>
                <a:latin typeface="+mn-lt"/>
                <a:ea typeface="+mn-ea"/>
                <a:cs typeface="+mn-cs"/>
              </a:rPr>
              <a:t>測量的特性</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latin typeface="+mn-lt"/>
                <a:ea typeface="+mn-ea"/>
                <a:cs typeface="+mn-cs"/>
              </a:rPr>
              <a:t>所有尺度都顯示有很高的內在一致性，以</a:t>
            </a:r>
            <a:r>
              <a:rPr lang="en-US" altLang="zh-TW" sz="1200" kern="1200" dirty="0" smtClean="0">
                <a:solidFill>
                  <a:schemeClr val="tx1"/>
                </a:solidFill>
                <a:latin typeface="+mn-lt"/>
                <a:ea typeface="+mn-ea"/>
                <a:cs typeface="+mn-cs"/>
              </a:rPr>
              <a:t>0.7</a:t>
            </a:r>
            <a:r>
              <a:rPr lang="zh-TW" altLang="en-US" sz="1200" kern="1200" dirty="0" smtClean="0">
                <a:solidFill>
                  <a:schemeClr val="tx1"/>
                </a:solidFill>
                <a:latin typeface="+mn-lt"/>
                <a:ea typeface="+mn-ea"/>
                <a:cs typeface="+mn-cs"/>
              </a:rPr>
              <a:t>作為最低截斷值。</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建構效度</a:t>
            </a:r>
            <a:r>
              <a:rPr lang="en-US" altLang="zh-TW" sz="1200" kern="1200" dirty="0" smtClean="0">
                <a:solidFill>
                  <a:schemeClr val="tx1"/>
                </a:solidFill>
                <a:effectLst/>
                <a:latin typeface="+mn-lt"/>
                <a:ea typeface="+mn-ea"/>
                <a:cs typeface="+mn-cs"/>
              </a:rPr>
              <a:t>(Construct Validity)</a:t>
            </a:r>
            <a:r>
              <a:rPr lang="zh-TW" altLang="zh-TW" sz="1200" kern="1200" dirty="0" smtClean="0">
                <a:solidFill>
                  <a:schemeClr val="tx1"/>
                </a:solidFill>
                <a:effectLst/>
                <a:latin typeface="+mn-lt"/>
                <a:ea typeface="+mn-ea"/>
                <a:cs typeface="+mn-cs"/>
              </a:rPr>
              <a:t>：就是指某測驗能測量某個理論的概念的程度。</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主成分分析法</a:t>
            </a:r>
            <a:r>
              <a:rPr lang="en-US" altLang="zh-TW" sz="1200" kern="1200" dirty="0" smtClean="0">
                <a:solidFill>
                  <a:schemeClr val="tx1"/>
                </a:solidFill>
                <a:effectLst/>
                <a:latin typeface="+mn-lt"/>
                <a:ea typeface="+mn-ea"/>
                <a:cs typeface="+mn-cs"/>
              </a:rPr>
              <a:t>(Principal components)</a:t>
            </a:r>
            <a:r>
              <a:rPr lang="zh-TW" altLang="zh-TW" sz="1200" kern="1200" dirty="0" smtClean="0">
                <a:solidFill>
                  <a:schemeClr val="tx1"/>
                </a:solidFill>
                <a:effectLst/>
                <a:latin typeface="+mn-lt"/>
                <a:ea typeface="+mn-ea"/>
                <a:cs typeface="+mn-cs"/>
              </a:rPr>
              <a:t>：若欲將變數減少成少數幾個互相獨立的線性組合變數，亦即潛在變量或成份，就必須使用主成份分析。</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還有最大概似法</a:t>
            </a:r>
            <a:r>
              <a:rPr lang="zh-TW" altLang="en-US" sz="1200" kern="1200" dirty="0" smtClean="0">
                <a:solidFill>
                  <a:schemeClr val="tx1"/>
                </a:solidFill>
                <a:effectLst/>
                <a:latin typeface="+mn-lt"/>
                <a:ea typeface="+mn-ea"/>
                <a:cs typeface="+mn-cs"/>
              </a:rPr>
              <a:t>分析。</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直交轉軸（</a:t>
            </a:r>
            <a:r>
              <a:rPr lang="en-US" altLang="zh-TW" sz="1200" kern="1200" dirty="0" smtClean="0">
                <a:solidFill>
                  <a:schemeClr val="tx1"/>
                </a:solidFill>
                <a:effectLst/>
                <a:latin typeface="+mn-lt"/>
                <a:ea typeface="+mn-ea"/>
                <a:cs typeface="+mn-cs"/>
              </a:rPr>
              <a:t>orthogonal rotation</a:t>
            </a:r>
            <a:r>
              <a:rPr lang="zh-TW" altLang="zh-TW" sz="1200" kern="1200" dirty="0" smtClean="0">
                <a:solidFill>
                  <a:schemeClr val="tx1"/>
                </a:solidFill>
                <a:effectLst/>
                <a:latin typeface="+mn-lt"/>
                <a:ea typeface="+mn-ea"/>
                <a:cs typeface="+mn-cs"/>
              </a:rPr>
              <a:t>）：指轉軸過程當中，因素之間的軸線夾角為</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度，即因素之間的相關設定為</a:t>
            </a:r>
            <a:r>
              <a:rPr lang="en-US" altLang="zh-TW" sz="1200" kern="12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。如最大變異法（</a:t>
            </a:r>
            <a:r>
              <a:rPr lang="en-US" altLang="zh-TW" sz="1200" kern="1200" dirty="0" err="1" smtClean="0">
                <a:solidFill>
                  <a:schemeClr val="tx1"/>
                </a:solidFill>
                <a:effectLst/>
                <a:latin typeface="+mn-lt"/>
                <a:ea typeface="+mn-ea"/>
                <a:cs typeface="+mn-cs"/>
              </a:rPr>
              <a:t>varimax</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變異最大法</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Varimax</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：負荷矩陣行變異最大</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斜交轉軸（</a:t>
            </a:r>
            <a:r>
              <a:rPr lang="en-US" altLang="zh-TW" sz="1200" kern="1200" dirty="0" smtClean="0">
                <a:solidFill>
                  <a:schemeClr val="tx1"/>
                </a:solidFill>
                <a:effectLst/>
                <a:latin typeface="+mn-lt"/>
                <a:ea typeface="+mn-ea"/>
                <a:cs typeface="+mn-cs"/>
              </a:rPr>
              <a:t>oblique rotation</a:t>
            </a:r>
            <a:r>
              <a:rPr lang="zh-TW" altLang="zh-TW" sz="1200" kern="1200" dirty="0" smtClean="0">
                <a:solidFill>
                  <a:schemeClr val="tx1"/>
                </a:solidFill>
                <a:effectLst/>
                <a:latin typeface="+mn-lt"/>
                <a:ea typeface="+mn-ea"/>
                <a:cs typeface="+mn-cs"/>
              </a:rPr>
              <a:t>）：容許因素與因素之間，具有一定的共變，在轉軸的過程當中，同時對於因素的關連情形進行估計。例如最小斜交法（</a:t>
            </a:r>
            <a:r>
              <a:rPr lang="en-US" altLang="zh-TW" sz="1200" kern="1200" dirty="0" err="1" smtClean="0">
                <a:solidFill>
                  <a:schemeClr val="tx1"/>
                </a:solidFill>
                <a:effectLst/>
                <a:latin typeface="+mn-lt"/>
                <a:ea typeface="+mn-ea"/>
                <a:cs typeface="+mn-cs"/>
              </a:rPr>
              <a:t>oblimin</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roation</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檢驗“</a:t>
            </a:r>
            <a:r>
              <a:rPr lang="en-US" altLang="zh-TW" dirty="0" smtClean="0"/>
              <a:t>within-construct</a:t>
            </a:r>
            <a:r>
              <a:rPr lang="zh-TW" altLang="zh-TW" sz="1200" kern="1200" dirty="0" smtClean="0">
                <a:solidFill>
                  <a:schemeClr val="tx1"/>
                </a:solidFill>
                <a:effectLst/>
                <a:latin typeface="+mn-lt"/>
                <a:ea typeface="+mn-ea"/>
                <a:cs typeface="+mn-cs"/>
              </a:rPr>
              <a:t>”和“</a:t>
            </a:r>
            <a:r>
              <a:rPr lang="en-US" altLang="zh-TW" dirty="0" smtClean="0"/>
              <a:t>cross-construct</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的效度</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(Va</a:t>
            </a:r>
            <a:r>
              <a:rPr lang="en-US" altLang="zh-TW" sz="1200" u="sng" kern="1200" dirty="0" smtClean="0">
                <a:solidFill>
                  <a:schemeClr val="tx1"/>
                </a:solidFill>
                <a:effectLst/>
                <a:latin typeface="+mn-lt"/>
                <a:ea typeface="+mn-ea"/>
                <a:cs typeface="+mn-cs"/>
              </a:rPr>
              <a:t>li</a:t>
            </a:r>
            <a:r>
              <a:rPr lang="en-US" altLang="zh-TW" sz="1200" kern="1200" dirty="0" smtClean="0">
                <a:solidFill>
                  <a:schemeClr val="tx1"/>
                </a:solidFill>
                <a:effectLst/>
                <a:latin typeface="+mn-lt"/>
                <a:ea typeface="+mn-ea"/>
                <a:cs typeface="+mn-cs"/>
              </a:rPr>
              <a:t>dity)</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效度</a:t>
            </a:r>
            <a:r>
              <a:rPr lang="en-US" altLang="zh-TW" sz="1200" kern="1200" dirty="0" smtClean="0">
                <a:solidFill>
                  <a:schemeClr val="tx1"/>
                </a:solidFill>
                <a:effectLst/>
                <a:latin typeface="+mn-lt"/>
                <a:ea typeface="+mn-ea"/>
                <a:cs typeface="+mn-cs"/>
              </a:rPr>
              <a:t>(Validity)</a:t>
            </a:r>
            <a:r>
              <a:rPr lang="zh-TW" altLang="zh-TW" sz="1200" kern="1200" dirty="0" smtClean="0">
                <a:solidFill>
                  <a:schemeClr val="tx1"/>
                </a:solidFill>
                <a:effectLst/>
                <a:latin typeface="+mn-lt"/>
                <a:ea typeface="+mn-ea"/>
                <a:cs typeface="+mn-cs"/>
              </a:rPr>
              <a:t>：一份量表能真正衡量到該量表想要衡量的能力或功能之程度。</a:t>
            </a:r>
            <a:endParaRPr lang="en-US"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收斂效度（</a:t>
            </a:r>
            <a:r>
              <a:rPr lang="en-US" altLang="zh-TW" sz="1200" kern="1200" dirty="0" smtClean="0">
                <a:solidFill>
                  <a:schemeClr val="tx1"/>
                </a:solidFill>
                <a:effectLst/>
                <a:latin typeface="+mn-lt"/>
                <a:ea typeface="+mn-ea"/>
                <a:cs typeface="+mn-cs"/>
              </a:rPr>
              <a:t>convergent validity</a:t>
            </a:r>
            <a:r>
              <a:rPr lang="zh-TW" altLang="zh-TW" sz="1200" kern="1200" dirty="0" smtClean="0">
                <a:solidFill>
                  <a:schemeClr val="tx1"/>
                </a:solidFill>
                <a:effectLst/>
                <a:latin typeface="+mn-lt"/>
                <a:ea typeface="+mn-ea"/>
                <a:cs typeface="+mn-cs"/>
              </a:rPr>
              <a:t>）：當測量同一構念的多</a:t>
            </a:r>
            <a:r>
              <a:rPr lang="zh-TW" altLang="en-US" sz="1200" kern="1200" dirty="0" smtClean="0">
                <a:solidFill>
                  <a:schemeClr val="tx1"/>
                </a:solidFill>
                <a:effectLst/>
                <a:latin typeface="+mn-lt"/>
                <a:ea typeface="+mn-ea"/>
                <a:cs typeface="+mn-cs"/>
              </a:rPr>
              <a:t>個</a:t>
            </a:r>
            <a:r>
              <a:rPr lang="zh-TW" altLang="zh-TW" sz="1200" kern="1200" dirty="0" smtClean="0">
                <a:solidFill>
                  <a:schemeClr val="tx1"/>
                </a:solidFill>
                <a:effectLst/>
                <a:latin typeface="+mn-lt"/>
                <a:ea typeface="+mn-ea"/>
                <a:cs typeface="+mn-cs"/>
              </a:rPr>
              <a:t>指標彼此間有關連時，就有此種效度存在。當所有負荷大於</a:t>
            </a:r>
            <a:r>
              <a:rPr lang="en-US" altLang="zh-TW" sz="1200" kern="1200" dirty="0" smtClean="0">
                <a:solidFill>
                  <a:schemeClr val="tx1"/>
                </a:solidFill>
                <a:effectLst/>
                <a:latin typeface="+mn-lt"/>
                <a:ea typeface="+mn-ea"/>
                <a:cs typeface="+mn-cs"/>
              </a:rPr>
              <a:t>0.7</a:t>
            </a:r>
            <a:r>
              <a:rPr lang="zh-TW" altLang="zh-TW" sz="1200" kern="1200" dirty="0" smtClean="0">
                <a:solidFill>
                  <a:schemeClr val="tx1"/>
                </a:solidFill>
                <a:effectLst/>
                <a:latin typeface="+mn-lt"/>
                <a:ea typeface="+mn-ea"/>
                <a:cs typeface="+mn-cs"/>
              </a:rPr>
              <a:t>時，表示此份量表有收斂效度。如果這個測量工具與某些概念的相關聯性很高，我們稱為</a:t>
            </a:r>
            <a:r>
              <a:rPr lang="en-US" altLang="zh-TW" sz="1200" kern="1200" dirty="0" smtClean="0">
                <a:solidFill>
                  <a:schemeClr val="tx1"/>
                </a:solidFill>
                <a:effectLst/>
                <a:latin typeface="+mn-lt"/>
                <a:ea typeface="+mn-ea"/>
                <a:cs typeface="+mn-cs"/>
              </a:rPr>
              <a:t>Convergent Validity</a:t>
            </a:r>
            <a:r>
              <a:rPr lang="zh-TW" altLang="zh-TW" sz="1200" kern="1200" dirty="0" smtClean="0">
                <a:solidFill>
                  <a:schemeClr val="tx1"/>
                </a:solidFill>
                <a:effectLst/>
                <a:latin typeface="+mn-lt"/>
                <a:ea typeface="+mn-ea"/>
                <a:cs typeface="+mn-cs"/>
              </a:rPr>
              <a:t>。</a:t>
            </a:r>
          </a:p>
          <a:p>
            <a:pPr lvl="0"/>
            <a:r>
              <a:rPr lang="zh-TW" altLang="zh-TW" sz="1200" kern="1200" dirty="0" smtClean="0">
                <a:solidFill>
                  <a:schemeClr val="tx1"/>
                </a:solidFill>
                <a:effectLst/>
                <a:latin typeface="+mn-lt"/>
                <a:ea typeface="+mn-ea"/>
                <a:cs typeface="+mn-cs"/>
              </a:rPr>
              <a:t>區別效度（</a:t>
            </a:r>
            <a:r>
              <a:rPr lang="en-US" altLang="zh-TW" sz="1200" kern="1200" dirty="0" err="1" smtClean="0">
                <a:solidFill>
                  <a:schemeClr val="tx1"/>
                </a:solidFill>
                <a:effectLst/>
                <a:latin typeface="+mn-lt"/>
                <a:ea typeface="+mn-ea"/>
                <a:cs typeface="+mn-cs"/>
              </a:rPr>
              <a:t>discriminant</a:t>
            </a:r>
            <a:r>
              <a:rPr lang="en-US" altLang="zh-TW" sz="1200" kern="1200" dirty="0" smtClean="0">
                <a:solidFill>
                  <a:schemeClr val="tx1"/>
                </a:solidFill>
                <a:effectLst/>
                <a:latin typeface="+mn-lt"/>
                <a:ea typeface="+mn-ea"/>
                <a:cs typeface="+mn-cs"/>
              </a:rPr>
              <a:t> validity</a:t>
            </a:r>
            <a:r>
              <a:rPr lang="zh-TW" altLang="zh-TW" sz="1200" kern="1200" dirty="0" smtClean="0">
                <a:solidFill>
                  <a:schemeClr val="tx1"/>
                </a:solidFill>
                <a:effectLst/>
                <a:latin typeface="+mn-lt"/>
                <a:ea typeface="+mn-ea"/>
                <a:cs typeface="+mn-cs"/>
              </a:rPr>
              <a:t>）：一份量表區別效度是指所有兩兩配對因素間都沒有完全相關，即各個因素間是有所區別的，不同構面間的題項其相關程度應該要低。測量工具與另一些概念沒有相關性則稱為</a:t>
            </a:r>
            <a:r>
              <a:rPr lang="en-US" altLang="zh-TW" sz="1200" kern="1200" dirty="0" err="1" smtClean="0">
                <a:solidFill>
                  <a:schemeClr val="tx1"/>
                </a:solidFill>
                <a:effectLst/>
                <a:latin typeface="+mn-lt"/>
                <a:ea typeface="+mn-ea"/>
                <a:cs typeface="+mn-cs"/>
              </a:rPr>
              <a:t>Discriminant</a:t>
            </a:r>
            <a:r>
              <a:rPr lang="en-US" altLang="zh-TW" sz="1200" kern="1200" dirty="0" smtClean="0">
                <a:solidFill>
                  <a:schemeClr val="tx1"/>
                </a:solidFill>
                <a:effectLst/>
                <a:latin typeface="+mn-lt"/>
                <a:ea typeface="+mn-ea"/>
                <a:cs typeface="+mn-cs"/>
              </a:rPr>
              <a:t> Validity</a:t>
            </a:r>
            <a:r>
              <a:rPr lang="zh-TW" altLang="zh-TW"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20</a:t>
            </a:fld>
            <a:endParaRPr lang="zh-TW"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系統使用的承諾</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利用</a:t>
            </a:r>
            <a:r>
              <a:rPr lang="en-US" altLang="zh-TW" dirty="0" smtClean="0"/>
              <a:t>Pearson correlations(</a:t>
            </a:r>
            <a:r>
              <a:rPr lang="zh-TW" altLang="en-US" dirty="0" smtClean="0"/>
              <a:t>相關性</a:t>
            </a:r>
            <a:r>
              <a:rPr lang="en-US" altLang="zh-TW" dirty="0" smtClean="0"/>
              <a:t>)</a:t>
            </a:r>
            <a:r>
              <a:rPr lang="zh-TW" altLang="en-US" dirty="0" smtClean="0"/>
              <a:t>證實在</a:t>
            </a:r>
            <a:r>
              <a:rPr lang="en-US" altLang="zh-TW" dirty="0" smtClean="0"/>
              <a:t>within</a:t>
            </a:r>
            <a:r>
              <a:rPr lang="zh-TW" altLang="en-US" dirty="0" smtClean="0"/>
              <a:t>因素有高度相關，在</a:t>
            </a:r>
            <a:r>
              <a:rPr lang="en-US" altLang="zh-TW" dirty="0" smtClean="0"/>
              <a:t>across</a:t>
            </a:r>
            <a:r>
              <a:rPr lang="zh-TW" altLang="en-US" dirty="0" smtClean="0"/>
              <a:t>因素有低度相關。</a:t>
            </a:r>
            <a:endParaRPr lang="en-US" altLang="zh-TW" dirty="0" smtClean="0"/>
          </a:p>
          <a:p>
            <a:endParaRPr lang="en-US" altLang="zh-TW" sz="1200" kern="1200" dirty="0" smtClean="0">
              <a:solidFill>
                <a:schemeClr val="tx1"/>
              </a:solidFill>
              <a:latin typeface="+mn-lt"/>
              <a:ea typeface="+mn-ea"/>
              <a:cs typeface="+mn-cs"/>
            </a:endParaRPr>
          </a:p>
          <a:p>
            <a:r>
              <a:rPr lang="en-US" altLang="zh-TW" sz="1200" kern="1200" dirty="0" smtClean="0">
                <a:solidFill>
                  <a:schemeClr val="tx1"/>
                </a:solidFill>
                <a:effectLst/>
                <a:latin typeface="+mn-lt"/>
                <a:ea typeface="+mn-ea"/>
                <a:cs typeface="+mn-cs"/>
              </a:rPr>
              <a:t>COMP2</a:t>
            </a:r>
            <a:r>
              <a:rPr lang="zh-TW" altLang="zh-TW" sz="1200" kern="1200" dirty="0" smtClean="0">
                <a:solidFill>
                  <a:schemeClr val="tx1"/>
                </a:solidFill>
                <a:effectLst/>
                <a:latin typeface="+mn-lt"/>
                <a:ea typeface="+mn-ea"/>
                <a:cs typeface="+mn-cs"/>
              </a:rPr>
              <a:t>似乎捕捉到一些社會規範的要素以及內化和認同的某些內容。因此，順從項目</a:t>
            </a:r>
            <a:r>
              <a:rPr lang="zh-TW" altLang="en-US"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 COMP2</a:t>
            </a:r>
            <a:r>
              <a:rPr lang="zh-TW" altLang="zh-TW" sz="1200" kern="1200" dirty="0" smtClean="0">
                <a:solidFill>
                  <a:schemeClr val="tx1"/>
                </a:solidFill>
                <a:effectLst/>
                <a:latin typeface="+mn-lt"/>
                <a:ea typeface="+mn-ea"/>
                <a:cs typeface="+mn-cs"/>
              </a:rPr>
              <a:t>被排除，以提高整體持續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順從</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測量的</a:t>
            </a:r>
            <a:r>
              <a:rPr lang="zh-TW" altLang="en-US" sz="1200" kern="1200" dirty="0" smtClean="0">
                <a:solidFill>
                  <a:schemeClr val="tx1"/>
                </a:solidFill>
                <a:effectLst/>
                <a:latin typeface="+mn-lt"/>
                <a:ea typeface="+mn-ea"/>
                <a:cs typeface="+mn-cs"/>
              </a:rPr>
              <a:t>性度</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補充：</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信度</a:t>
            </a:r>
            <a:r>
              <a:rPr lang="en-US" altLang="zh-TW" sz="1200" kern="1200" dirty="0" smtClean="0">
                <a:solidFill>
                  <a:schemeClr val="tx1"/>
                </a:solidFill>
                <a:effectLst/>
                <a:latin typeface="+mn-lt"/>
                <a:ea typeface="+mn-ea"/>
                <a:cs typeface="+mn-cs"/>
              </a:rPr>
              <a:t>(Reliability)</a:t>
            </a:r>
            <a:r>
              <a:rPr lang="zh-TW" altLang="zh-TW" sz="1200" kern="1200" dirty="0" smtClean="0">
                <a:solidFill>
                  <a:schemeClr val="tx1"/>
                </a:solidFill>
                <a:effectLst/>
                <a:latin typeface="+mn-lt"/>
                <a:ea typeface="+mn-ea"/>
                <a:cs typeface="+mn-cs"/>
              </a:rPr>
              <a:t>：一份量表所得分數的一致性。信度繫數愈高即表示該測驗的結果愈一致、穩定與可靠。</a:t>
            </a: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21</a:t>
            </a:fld>
            <a:endParaRPr lang="zh-TW"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解釋使用系統的行為意圖</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認知有用</a:t>
            </a:r>
            <a:r>
              <a:rPr lang="zh-TW" altLang="en-US" sz="1200" kern="1200" dirty="0" smtClean="0">
                <a:solidFill>
                  <a:schemeClr val="tx1"/>
                </a:solidFill>
                <a:latin typeface="+mn-lt"/>
                <a:ea typeface="+mn-ea"/>
                <a:cs typeface="+mn-cs"/>
              </a:rPr>
              <a:t>在</a:t>
            </a:r>
            <a:r>
              <a:rPr lang="zh-TW" altLang="zh-TW" sz="1200" kern="1200" dirty="0" smtClean="0">
                <a:solidFill>
                  <a:schemeClr val="tx1"/>
                </a:solidFill>
                <a:latin typeface="+mn-lt"/>
                <a:ea typeface="+mn-ea"/>
                <a:cs typeface="+mn-cs"/>
              </a:rPr>
              <a:t>兩個階段</a:t>
            </a:r>
            <a:r>
              <a:rPr lang="zh-TW" altLang="en-US" sz="1200" kern="1200" dirty="0" smtClean="0">
                <a:solidFill>
                  <a:schemeClr val="tx1"/>
                </a:solidFill>
                <a:latin typeface="+mn-lt"/>
                <a:ea typeface="+mn-ea"/>
                <a:cs typeface="+mn-cs"/>
              </a:rPr>
              <a:t>都發現在使用者的上有強烈正向</a:t>
            </a:r>
            <a:r>
              <a:rPr lang="zh-TW" altLang="zh-TW" sz="1200" kern="1200" dirty="0" smtClean="0">
                <a:solidFill>
                  <a:schemeClr val="tx1"/>
                </a:solidFill>
                <a:latin typeface="+mn-lt"/>
                <a:ea typeface="+mn-ea"/>
                <a:cs typeface="+mn-cs"/>
              </a:rPr>
              <a:t>影響，</a:t>
            </a:r>
            <a:r>
              <a:rPr lang="zh-TW" altLang="en-US" sz="1200" kern="1200" dirty="0" smtClean="0">
                <a:solidFill>
                  <a:schemeClr val="tx1"/>
                </a:solidFill>
                <a:latin typeface="+mn-lt"/>
                <a:ea typeface="+mn-ea"/>
                <a:cs typeface="+mn-cs"/>
              </a:rPr>
              <a:t>而</a:t>
            </a:r>
            <a:r>
              <a:rPr lang="zh-TW" altLang="zh-TW" sz="1200" kern="1200" dirty="0" smtClean="0">
                <a:solidFill>
                  <a:schemeClr val="tx1"/>
                </a:solidFill>
                <a:latin typeface="+mn-lt"/>
                <a:ea typeface="+mn-ea"/>
                <a:cs typeface="+mn-cs"/>
              </a:rPr>
              <a:t>態度有只在最初</a:t>
            </a:r>
            <a:r>
              <a:rPr lang="zh-TW" altLang="en-US" sz="1200" kern="1200" dirty="0" smtClean="0">
                <a:solidFill>
                  <a:schemeClr val="tx1"/>
                </a:solidFill>
                <a:latin typeface="+mn-lt"/>
                <a:ea typeface="+mn-ea"/>
                <a:cs typeface="+mn-cs"/>
              </a:rPr>
              <a:t>採</a:t>
            </a:r>
            <a:r>
              <a:rPr lang="zh-TW" altLang="zh-TW" sz="1200" kern="1200" dirty="0" smtClean="0">
                <a:solidFill>
                  <a:schemeClr val="tx1"/>
                </a:solidFill>
                <a:latin typeface="+mn-lt"/>
                <a:ea typeface="+mn-ea"/>
                <a:cs typeface="+mn-cs"/>
              </a:rPr>
              <a:t>用</a:t>
            </a:r>
            <a:r>
              <a:rPr lang="en-US" altLang="zh-TW" sz="1200" kern="1200" dirty="0" smtClean="0">
                <a:solidFill>
                  <a:schemeClr val="tx1"/>
                </a:solidFill>
                <a:latin typeface="+mn-lt"/>
                <a:ea typeface="+mn-ea"/>
                <a:cs typeface="+mn-cs"/>
              </a:rPr>
              <a:t>(H1C)</a:t>
            </a:r>
            <a:r>
              <a:rPr lang="zh-TW" altLang="en-US" sz="1200" kern="1200" dirty="0" smtClean="0">
                <a:solidFill>
                  <a:schemeClr val="tx1"/>
                </a:solidFill>
                <a:latin typeface="+mn-lt"/>
                <a:ea typeface="+mn-ea"/>
                <a:cs typeface="+mn-cs"/>
              </a:rPr>
              <a:t>有</a:t>
            </a:r>
            <a:r>
              <a:rPr lang="zh-TW" altLang="zh-TW" sz="1200" kern="1200" dirty="0" smtClean="0">
                <a:solidFill>
                  <a:schemeClr val="tx1"/>
                </a:solidFill>
                <a:latin typeface="+mn-lt"/>
                <a:ea typeface="+mn-ea"/>
                <a:cs typeface="+mn-cs"/>
              </a:rPr>
              <a:t>次要的積極的影響。</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情感承諾（認同和內化）</a:t>
            </a:r>
            <a:r>
              <a:rPr lang="zh-TW" altLang="en-US" sz="1200" kern="1200" dirty="0" smtClean="0">
                <a:solidFill>
                  <a:schemeClr val="tx1"/>
                </a:solidFill>
                <a:latin typeface="+mn-lt"/>
                <a:ea typeface="+mn-ea"/>
                <a:cs typeface="+mn-cs"/>
              </a:rPr>
              <a:t>在使用者意圖上</a:t>
            </a:r>
            <a:r>
              <a:rPr lang="zh-TW" altLang="zh-TW" sz="1200" kern="1200" dirty="0" smtClean="0">
                <a:solidFill>
                  <a:schemeClr val="tx1"/>
                </a:solidFill>
                <a:latin typeface="+mn-lt"/>
                <a:ea typeface="+mn-ea"/>
                <a:cs typeface="+mn-cs"/>
              </a:rPr>
              <a:t>被發現有顯著</a:t>
            </a:r>
            <a:r>
              <a:rPr lang="zh-TW" altLang="en-US" sz="1200" kern="1200" dirty="0" smtClean="0">
                <a:solidFill>
                  <a:schemeClr val="tx1"/>
                </a:solidFill>
                <a:latin typeface="+mn-lt"/>
                <a:ea typeface="+mn-ea"/>
                <a:cs typeface="+mn-cs"/>
              </a:rPr>
              <a:t>的正向</a:t>
            </a:r>
            <a:r>
              <a:rPr lang="zh-TW" altLang="zh-TW" sz="1200" kern="1200" dirty="0" smtClean="0">
                <a:solidFill>
                  <a:schemeClr val="tx1"/>
                </a:solidFill>
                <a:latin typeface="+mn-lt"/>
                <a:ea typeface="+mn-ea"/>
                <a:cs typeface="+mn-cs"/>
              </a:rPr>
              <a:t>影響</a:t>
            </a:r>
            <a:r>
              <a:rPr lang="en-US" altLang="zh-TW" sz="1200" kern="1200" dirty="0" smtClean="0">
                <a:solidFill>
                  <a:schemeClr val="tx1"/>
                </a:solidFill>
                <a:latin typeface="+mn-lt"/>
                <a:ea typeface="+mn-ea"/>
                <a:cs typeface="+mn-cs"/>
              </a:rPr>
              <a:t>(H2</a:t>
            </a:r>
            <a:r>
              <a:rPr lang="zh-TW" altLang="en-US"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H6)</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而</a:t>
            </a:r>
            <a:r>
              <a:rPr lang="zh-TW" altLang="zh-TW" sz="1200" kern="1200" dirty="0" smtClean="0">
                <a:solidFill>
                  <a:schemeClr val="tx1"/>
                </a:solidFill>
                <a:latin typeface="+mn-lt"/>
                <a:ea typeface="+mn-ea"/>
                <a:cs typeface="+mn-cs"/>
              </a:rPr>
              <a:t>順從有負面影響</a:t>
            </a:r>
            <a:r>
              <a:rPr lang="en-US" altLang="zh-TW" sz="1200" kern="1200" dirty="0" smtClean="0">
                <a:solidFill>
                  <a:schemeClr val="tx1"/>
                </a:solidFill>
                <a:latin typeface="+mn-lt"/>
                <a:ea typeface="+mn-ea"/>
                <a:cs typeface="+mn-cs"/>
              </a:rPr>
              <a:t>(H10)</a:t>
            </a:r>
            <a:r>
              <a:rPr lang="zh-TW" altLang="en-US"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22</a:t>
            </a:fld>
            <a:endParaRPr lang="zh-TW"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解釋使用系統的態度</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使用者</a:t>
            </a:r>
            <a:r>
              <a:rPr lang="zh-TW" altLang="zh-TW" sz="1200" kern="1200" dirty="0" smtClean="0">
                <a:solidFill>
                  <a:schemeClr val="tx1"/>
                </a:solidFill>
                <a:latin typeface="+mn-lt"/>
                <a:ea typeface="+mn-ea"/>
                <a:cs typeface="+mn-cs"/>
              </a:rPr>
              <a:t>承諾在</a:t>
            </a:r>
            <a:r>
              <a:rPr lang="zh-TW" altLang="en-US" sz="1200" kern="1200" dirty="0" smtClean="0">
                <a:solidFill>
                  <a:schemeClr val="tx1"/>
                </a:solidFill>
                <a:latin typeface="+mn-lt"/>
                <a:ea typeface="+mn-ea"/>
                <a:cs typeface="+mn-cs"/>
              </a:rPr>
              <a:t>根據</a:t>
            </a:r>
            <a:r>
              <a:rPr lang="zh-TW" altLang="zh-TW" sz="1200" kern="1200" dirty="0" smtClean="0">
                <a:solidFill>
                  <a:schemeClr val="tx1"/>
                </a:solidFill>
                <a:latin typeface="+mn-lt"/>
                <a:ea typeface="+mn-ea"/>
                <a:cs typeface="+mn-cs"/>
              </a:rPr>
              <a:t>內化和認同</a:t>
            </a:r>
            <a:r>
              <a:rPr lang="zh-TW" altLang="en-US" sz="1200" kern="1200" dirty="0" smtClean="0">
                <a:solidFill>
                  <a:schemeClr val="tx1"/>
                </a:solidFill>
                <a:latin typeface="+mn-lt"/>
                <a:ea typeface="+mn-ea"/>
                <a:cs typeface="+mn-cs"/>
              </a:rPr>
              <a:t>在態度上</a:t>
            </a:r>
            <a:r>
              <a:rPr lang="zh-TW" altLang="zh-TW" sz="1200" kern="1200" dirty="0" smtClean="0">
                <a:solidFill>
                  <a:schemeClr val="tx1"/>
                </a:solidFill>
                <a:latin typeface="+mn-lt"/>
                <a:ea typeface="+mn-ea"/>
                <a:cs typeface="+mn-cs"/>
              </a:rPr>
              <a:t>有強烈的</a:t>
            </a:r>
            <a:r>
              <a:rPr lang="zh-TW" altLang="en-US" sz="1200" kern="1200" dirty="0" smtClean="0">
                <a:solidFill>
                  <a:schemeClr val="tx1"/>
                </a:solidFill>
                <a:latin typeface="+mn-lt"/>
                <a:ea typeface="+mn-ea"/>
                <a:cs typeface="+mn-cs"/>
              </a:rPr>
              <a:t>正向影響</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H3</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H7</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認知有用</a:t>
            </a:r>
            <a:r>
              <a:rPr lang="zh-TW" altLang="en-US" sz="1200" kern="1200" dirty="0" smtClean="0">
                <a:solidFill>
                  <a:schemeClr val="tx1"/>
                </a:solidFill>
                <a:latin typeface="+mn-lt"/>
                <a:ea typeface="+mn-ea"/>
                <a:cs typeface="+mn-cs"/>
              </a:rPr>
              <a:t>和認知易用</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H1A</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H1B</a:t>
            </a:r>
            <a:r>
              <a:rPr lang="zh-TW" altLang="zh-TW" sz="1200" kern="1200" dirty="0" smtClean="0">
                <a:solidFill>
                  <a:schemeClr val="tx1"/>
                </a:solidFill>
                <a:latin typeface="+mn-lt"/>
                <a:ea typeface="+mn-ea"/>
                <a:cs typeface="+mn-cs"/>
              </a:rPr>
              <a:t>）在最初的系統使用在態度上</a:t>
            </a:r>
            <a:r>
              <a:rPr lang="zh-TW" altLang="en-US" sz="1200" kern="1200" dirty="0" smtClean="0">
                <a:solidFill>
                  <a:schemeClr val="tx1"/>
                </a:solidFill>
                <a:latin typeface="+mn-lt"/>
                <a:ea typeface="+mn-ea"/>
                <a:cs typeface="+mn-cs"/>
              </a:rPr>
              <a:t>產生</a:t>
            </a:r>
            <a:r>
              <a:rPr lang="zh-TW" altLang="zh-TW" sz="1200" kern="1200" dirty="0" smtClean="0">
                <a:solidFill>
                  <a:schemeClr val="tx1"/>
                </a:solidFill>
                <a:latin typeface="+mn-lt"/>
                <a:ea typeface="+mn-ea"/>
                <a:cs typeface="+mn-cs"/>
              </a:rPr>
              <a:t>次要的積極的影響。</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順從在</a:t>
            </a:r>
            <a:r>
              <a:rPr lang="zh-TW" altLang="en-US" sz="1200" kern="1200" dirty="0" smtClean="0">
                <a:solidFill>
                  <a:schemeClr val="tx1"/>
                </a:solidFill>
                <a:latin typeface="+mn-lt"/>
                <a:ea typeface="+mn-ea"/>
                <a:cs typeface="+mn-cs"/>
              </a:rPr>
              <a:t>最初採用</a:t>
            </a:r>
            <a:r>
              <a:rPr lang="zh-TW" altLang="zh-TW" sz="1200" kern="1200" dirty="0" smtClean="0">
                <a:solidFill>
                  <a:schemeClr val="tx1"/>
                </a:solidFill>
                <a:latin typeface="+mn-lt"/>
                <a:ea typeface="+mn-ea"/>
                <a:cs typeface="+mn-cs"/>
              </a:rPr>
              <a:t>或延長使用在態度上並沒有表現出預期的負面影響（</a:t>
            </a:r>
            <a:r>
              <a:rPr lang="en-US" altLang="zh-TW" sz="1200" kern="1200" dirty="0" smtClean="0">
                <a:solidFill>
                  <a:schemeClr val="tx1"/>
                </a:solidFill>
                <a:latin typeface="+mn-lt"/>
                <a:ea typeface="+mn-ea"/>
                <a:cs typeface="+mn-cs"/>
              </a:rPr>
              <a:t>H11</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23</a:t>
            </a:fld>
            <a:endParaRPr lang="zh-TW"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解釋認知易用</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認同和內化中發現</a:t>
            </a:r>
            <a:r>
              <a:rPr lang="zh-TW" altLang="en-US" sz="1200" kern="1200" dirty="0" smtClean="0">
                <a:solidFill>
                  <a:schemeClr val="tx1"/>
                </a:solidFill>
                <a:latin typeface="+mn-lt"/>
                <a:ea typeface="+mn-ea"/>
                <a:cs typeface="+mn-cs"/>
              </a:rPr>
              <a:t>在認知易用上</a:t>
            </a:r>
            <a:r>
              <a:rPr lang="zh-TW" altLang="zh-TW" sz="1200" kern="1200" dirty="0" smtClean="0">
                <a:solidFill>
                  <a:schemeClr val="tx1"/>
                </a:solidFill>
                <a:latin typeface="+mn-lt"/>
                <a:ea typeface="+mn-ea"/>
                <a:cs typeface="+mn-cs"/>
              </a:rPr>
              <a:t>有持續</a:t>
            </a:r>
            <a:r>
              <a:rPr lang="zh-TW" altLang="en-US" sz="1200" kern="1200" dirty="0" smtClean="0">
                <a:solidFill>
                  <a:schemeClr val="tx1"/>
                </a:solidFill>
                <a:latin typeface="+mn-lt"/>
                <a:ea typeface="+mn-ea"/>
                <a:cs typeface="+mn-cs"/>
              </a:rPr>
              <a:t>正向的</a:t>
            </a:r>
            <a:r>
              <a:rPr lang="zh-TW" altLang="zh-TW" sz="1200" kern="1200" dirty="0" smtClean="0">
                <a:solidFill>
                  <a:schemeClr val="tx1"/>
                </a:solidFill>
                <a:latin typeface="+mn-lt"/>
                <a:ea typeface="+mn-ea"/>
                <a:cs typeface="+mn-cs"/>
              </a:rPr>
              <a:t>影響（</a:t>
            </a:r>
            <a:r>
              <a:rPr lang="en-US" altLang="zh-TW" sz="1200" kern="1200" dirty="0" smtClean="0">
                <a:solidFill>
                  <a:schemeClr val="tx1"/>
                </a:solidFill>
                <a:latin typeface="+mn-lt"/>
                <a:ea typeface="+mn-ea"/>
                <a:cs typeface="+mn-cs"/>
              </a:rPr>
              <a:t>H4</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H8</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順從被發現在</a:t>
            </a:r>
            <a:r>
              <a:rPr lang="zh-TW" altLang="en-US" sz="1200" kern="1200" dirty="0" smtClean="0">
                <a:solidFill>
                  <a:schemeClr val="tx1"/>
                </a:solidFill>
                <a:latin typeface="+mn-lt"/>
                <a:ea typeface="+mn-ea"/>
                <a:cs typeface="+mn-cs"/>
              </a:rPr>
              <a:t>最初</a:t>
            </a:r>
            <a:r>
              <a:rPr lang="zh-TW" altLang="zh-TW" sz="1200" kern="1200" dirty="0" smtClean="0">
                <a:solidFill>
                  <a:schemeClr val="tx1"/>
                </a:solidFill>
                <a:latin typeface="+mn-lt"/>
                <a:ea typeface="+mn-ea"/>
                <a:cs typeface="+mn-cs"/>
              </a:rPr>
              <a:t>使用</a:t>
            </a:r>
            <a:r>
              <a:rPr lang="zh-TW" altLang="en-US" sz="1200" kern="1200" dirty="0" smtClean="0">
                <a:solidFill>
                  <a:schemeClr val="tx1"/>
                </a:solidFill>
                <a:latin typeface="+mn-lt"/>
                <a:ea typeface="+mn-ea"/>
                <a:cs typeface="+mn-cs"/>
              </a:rPr>
              <a:t>和</a:t>
            </a:r>
            <a:r>
              <a:rPr lang="zh-TW" altLang="zh-TW" sz="1200" kern="1200" dirty="0" smtClean="0">
                <a:solidFill>
                  <a:schemeClr val="tx1"/>
                </a:solidFill>
                <a:latin typeface="+mn-lt"/>
                <a:ea typeface="+mn-ea"/>
                <a:cs typeface="+mn-cs"/>
              </a:rPr>
              <a:t>延長使用（</a:t>
            </a:r>
            <a:r>
              <a:rPr lang="en-US" altLang="zh-TW" sz="1200" kern="1200" dirty="0" smtClean="0">
                <a:solidFill>
                  <a:schemeClr val="tx1"/>
                </a:solidFill>
                <a:latin typeface="+mn-lt"/>
                <a:ea typeface="+mn-ea"/>
                <a:cs typeface="+mn-cs"/>
              </a:rPr>
              <a:t>H12</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有</a:t>
            </a:r>
            <a:r>
              <a:rPr lang="zh-TW" altLang="zh-TW" sz="1200" kern="1200" dirty="0" smtClean="0">
                <a:solidFill>
                  <a:schemeClr val="tx1"/>
                </a:solidFill>
                <a:latin typeface="+mn-lt"/>
                <a:ea typeface="+mn-ea"/>
                <a:cs typeface="+mn-cs"/>
              </a:rPr>
              <a:t>持續的負面影響。</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24</a:t>
            </a:fld>
            <a:endParaRPr lang="zh-TW"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解釋認知有用</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認同和內化中發現</a:t>
            </a:r>
            <a:r>
              <a:rPr lang="zh-TW" altLang="en-US" sz="1200" kern="1200" dirty="0" smtClean="0">
                <a:solidFill>
                  <a:schemeClr val="tx1"/>
                </a:solidFill>
                <a:latin typeface="+mn-lt"/>
                <a:ea typeface="+mn-ea"/>
                <a:cs typeface="+mn-cs"/>
              </a:rPr>
              <a:t>在</a:t>
            </a:r>
            <a:r>
              <a:rPr lang="zh-TW" altLang="zh-TW" sz="1200" kern="1200" dirty="0" smtClean="0">
                <a:solidFill>
                  <a:schemeClr val="tx1"/>
                </a:solidFill>
                <a:latin typeface="+mn-lt"/>
                <a:ea typeface="+mn-ea"/>
                <a:cs typeface="+mn-cs"/>
              </a:rPr>
              <a:t>知覺有用</a:t>
            </a:r>
            <a:r>
              <a:rPr lang="zh-TW" altLang="en-US" sz="1200" kern="1200" dirty="0" smtClean="0">
                <a:solidFill>
                  <a:schemeClr val="tx1"/>
                </a:solidFill>
                <a:latin typeface="+mn-lt"/>
                <a:ea typeface="+mn-ea"/>
                <a:cs typeface="+mn-cs"/>
              </a:rPr>
              <a:t>上</a:t>
            </a:r>
            <a:r>
              <a:rPr lang="zh-TW" altLang="zh-TW" sz="1200" kern="1200" dirty="0" smtClean="0">
                <a:solidFill>
                  <a:schemeClr val="tx1"/>
                </a:solidFill>
                <a:latin typeface="+mn-lt"/>
                <a:ea typeface="+mn-ea"/>
                <a:cs typeface="+mn-cs"/>
              </a:rPr>
              <a:t>有持續強烈</a:t>
            </a:r>
            <a:r>
              <a:rPr lang="zh-TW" altLang="en-US" sz="1200" kern="1200" dirty="0" smtClean="0">
                <a:solidFill>
                  <a:schemeClr val="tx1"/>
                </a:solidFill>
                <a:latin typeface="+mn-lt"/>
                <a:ea typeface="+mn-ea"/>
                <a:cs typeface="+mn-cs"/>
              </a:rPr>
              <a:t>正向</a:t>
            </a:r>
            <a:r>
              <a:rPr lang="zh-TW" altLang="zh-TW" sz="1200" kern="1200" dirty="0" smtClean="0">
                <a:solidFill>
                  <a:schemeClr val="tx1"/>
                </a:solidFill>
                <a:latin typeface="+mn-lt"/>
                <a:ea typeface="+mn-ea"/>
                <a:cs typeface="+mn-cs"/>
              </a:rPr>
              <a:t>的影響（</a:t>
            </a:r>
            <a:r>
              <a:rPr lang="en-US" altLang="zh-TW" sz="1200" kern="1200" dirty="0" smtClean="0">
                <a:solidFill>
                  <a:schemeClr val="tx1"/>
                </a:solidFill>
                <a:latin typeface="+mn-lt"/>
                <a:ea typeface="+mn-ea"/>
                <a:cs typeface="+mn-cs"/>
              </a:rPr>
              <a:t>H5</a:t>
            </a:r>
            <a:r>
              <a:rPr lang="zh-TW" altLang="zh-TW"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H9</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順從似乎只在最初使用（</a:t>
            </a:r>
            <a:r>
              <a:rPr lang="en-US" altLang="zh-TW" sz="1200" kern="1200" dirty="0" smtClean="0">
                <a:solidFill>
                  <a:schemeClr val="tx1"/>
                </a:solidFill>
                <a:latin typeface="+mn-lt"/>
                <a:ea typeface="+mn-ea"/>
                <a:cs typeface="+mn-cs"/>
              </a:rPr>
              <a:t>H13</a:t>
            </a:r>
            <a:r>
              <a:rPr lang="zh-TW" altLang="zh-TW" sz="1200" kern="1200" dirty="0" smtClean="0">
                <a:solidFill>
                  <a:schemeClr val="tx1"/>
                </a:solidFill>
                <a:latin typeface="+mn-lt"/>
                <a:ea typeface="+mn-ea"/>
                <a:cs typeface="+mn-cs"/>
              </a:rPr>
              <a:t>）對知覺有用性產生負面影響。</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25</a:t>
            </a:fld>
            <a:endParaRPr lang="zh-TW"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情感承諾（認同和內化）在</a:t>
            </a:r>
            <a:r>
              <a:rPr lang="zh-TW" altLang="en-US" sz="1200" kern="1200" dirty="0" smtClean="0">
                <a:solidFill>
                  <a:schemeClr val="tx1"/>
                </a:solidFill>
                <a:latin typeface="+mn-lt"/>
                <a:ea typeface="+mn-ea"/>
                <a:cs typeface="+mn-cs"/>
              </a:rPr>
              <a:t>知覺</a:t>
            </a:r>
            <a:r>
              <a:rPr lang="zh-TW" altLang="zh-TW" sz="1200" kern="1200" dirty="0" smtClean="0">
                <a:solidFill>
                  <a:schemeClr val="tx1"/>
                </a:solidFill>
                <a:latin typeface="+mn-lt"/>
                <a:ea typeface="+mn-ea"/>
                <a:cs typeface="+mn-cs"/>
              </a:rPr>
              <a:t>有用和易用性有一個持續的</a:t>
            </a:r>
            <a:r>
              <a:rPr lang="zh-TW" altLang="en-US" sz="1200" kern="1200" dirty="0" smtClean="0">
                <a:solidFill>
                  <a:schemeClr val="tx1"/>
                </a:solidFill>
                <a:latin typeface="+mn-lt"/>
                <a:ea typeface="+mn-ea"/>
                <a:cs typeface="+mn-cs"/>
              </a:rPr>
              <a:t>正向</a:t>
            </a:r>
            <a:r>
              <a:rPr lang="zh-TW" altLang="zh-TW" sz="1200" kern="1200" dirty="0" smtClean="0">
                <a:solidFill>
                  <a:schemeClr val="tx1"/>
                </a:solidFill>
                <a:latin typeface="+mn-lt"/>
                <a:ea typeface="+mn-ea"/>
                <a:cs typeface="+mn-cs"/>
              </a:rPr>
              <a:t>影響</a:t>
            </a:r>
            <a:r>
              <a:rPr lang="zh-TW" altLang="en-US"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情感承諾也</a:t>
            </a:r>
            <a:r>
              <a:rPr lang="zh-TW" altLang="en-US" sz="1200" kern="1200" dirty="0" smtClean="0">
                <a:solidFill>
                  <a:schemeClr val="tx1"/>
                </a:solidFill>
                <a:latin typeface="+mn-lt"/>
                <a:ea typeface="+mn-ea"/>
                <a:cs typeface="+mn-cs"/>
              </a:rPr>
              <a:t>正向</a:t>
            </a:r>
            <a:r>
              <a:rPr lang="zh-TW" altLang="zh-TW" sz="1200" kern="1200" dirty="0" smtClean="0">
                <a:solidFill>
                  <a:schemeClr val="tx1"/>
                </a:solidFill>
                <a:latin typeface="+mn-lt"/>
                <a:ea typeface="+mn-ea"/>
                <a:cs typeface="+mn-cs"/>
              </a:rPr>
              <a:t>影響使用者</a:t>
            </a:r>
            <a:r>
              <a:rPr lang="zh-TW" altLang="en-US" sz="1200" kern="1200" dirty="0" smtClean="0">
                <a:solidFill>
                  <a:schemeClr val="tx1"/>
                </a:solidFill>
                <a:latin typeface="+mn-lt"/>
                <a:ea typeface="+mn-ea"/>
                <a:cs typeface="+mn-cs"/>
              </a:rPr>
              <a:t>的態度</a:t>
            </a:r>
            <a:r>
              <a:rPr lang="zh-TW" altLang="zh-TW" sz="1200" kern="1200" dirty="0" smtClean="0">
                <a:solidFill>
                  <a:schemeClr val="tx1"/>
                </a:solidFill>
                <a:latin typeface="+mn-lt"/>
                <a:ea typeface="+mn-ea"/>
                <a:cs typeface="+mn-cs"/>
              </a:rPr>
              <a:t>在</a:t>
            </a:r>
            <a:r>
              <a:rPr lang="zh-TW" altLang="en-US" sz="1200" kern="1200" dirty="0" smtClean="0">
                <a:solidFill>
                  <a:schemeClr val="tx1"/>
                </a:solidFill>
                <a:latin typeface="+mn-lt"/>
                <a:ea typeface="+mn-ea"/>
                <a:cs typeface="+mn-cs"/>
              </a:rPr>
              <a:t>初期使用</a:t>
            </a:r>
            <a:r>
              <a:rPr lang="zh-TW" altLang="zh-TW" sz="1200" kern="1200" dirty="0" smtClean="0">
                <a:solidFill>
                  <a:schemeClr val="tx1"/>
                </a:solidFill>
                <a:latin typeface="+mn-lt"/>
                <a:ea typeface="+mn-ea"/>
                <a:cs typeface="+mn-cs"/>
              </a:rPr>
              <a:t>系統</a:t>
            </a:r>
            <a:r>
              <a:rPr lang="zh-TW" altLang="en-US" sz="1200" kern="1200" dirty="0" smtClean="0">
                <a:solidFill>
                  <a:schemeClr val="tx1"/>
                </a:solidFill>
                <a:latin typeface="+mn-lt"/>
                <a:ea typeface="+mn-ea"/>
                <a:cs typeface="+mn-cs"/>
              </a:rPr>
              <a:t>行為</a:t>
            </a:r>
            <a:r>
              <a:rPr lang="zh-TW" altLang="zh-TW" sz="1200" kern="1200" dirty="0" smtClean="0">
                <a:solidFill>
                  <a:schemeClr val="tx1"/>
                </a:solidFill>
                <a:latin typeface="+mn-lt"/>
                <a:ea typeface="+mn-ea"/>
                <a:cs typeface="+mn-cs"/>
              </a:rPr>
              <a:t>和延長使用。</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繼續承諾（順從）產生負面影響在</a:t>
            </a:r>
            <a:r>
              <a:rPr lang="zh-TW" altLang="en-US" sz="1200" kern="1200" dirty="0" smtClean="0">
                <a:solidFill>
                  <a:schemeClr val="tx1"/>
                </a:solidFill>
                <a:latin typeface="+mn-lt"/>
                <a:ea typeface="+mn-ea"/>
                <a:cs typeface="+mn-cs"/>
              </a:rPr>
              <a:t>最初使用</a:t>
            </a:r>
            <a:r>
              <a:rPr lang="zh-TW" altLang="zh-TW" sz="1200" kern="1200" dirty="0" smtClean="0">
                <a:solidFill>
                  <a:schemeClr val="tx1"/>
                </a:solidFill>
                <a:latin typeface="+mn-lt"/>
                <a:ea typeface="+mn-ea"/>
                <a:cs typeface="+mn-cs"/>
              </a:rPr>
              <a:t>系統的</a:t>
            </a:r>
            <a:r>
              <a:rPr lang="zh-TW" altLang="en-US" sz="1200" kern="1200" dirty="0" smtClean="0">
                <a:solidFill>
                  <a:schemeClr val="tx1"/>
                </a:solidFill>
                <a:latin typeface="+mn-lt"/>
                <a:ea typeface="+mn-ea"/>
                <a:cs typeface="+mn-cs"/>
              </a:rPr>
              <a:t>知覺有用性和知覺</a:t>
            </a:r>
            <a:r>
              <a:rPr lang="zh-TW" altLang="zh-TW" sz="1200" kern="1200" dirty="0" smtClean="0">
                <a:solidFill>
                  <a:schemeClr val="tx1"/>
                </a:solidFill>
                <a:latin typeface="+mn-lt"/>
                <a:ea typeface="+mn-ea"/>
                <a:cs typeface="+mn-cs"/>
              </a:rPr>
              <a:t>易用性，</a:t>
            </a:r>
            <a:r>
              <a:rPr lang="zh-TW" altLang="en-US" sz="1200" kern="1200" dirty="0" smtClean="0">
                <a:solidFill>
                  <a:schemeClr val="tx1"/>
                </a:solidFill>
                <a:latin typeface="+mn-lt"/>
                <a:ea typeface="+mn-ea"/>
                <a:cs typeface="+mn-cs"/>
              </a:rPr>
              <a:t>以及延長使用的行為意圖和知覺易用性</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26</a:t>
            </a:fld>
            <a:endParaRPr lang="zh-TW"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PU</a:t>
            </a:r>
            <a:r>
              <a:rPr lang="zh-TW" altLang="en-US" dirty="0" smtClean="0"/>
              <a:t>：</a:t>
            </a:r>
            <a:r>
              <a:rPr lang="en-US" altLang="zh-TW" sz="1200" b="0" i="0" u="none" strike="noStrike" kern="1200" baseline="0" dirty="0" smtClean="0">
                <a:solidFill>
                  <a:schemeClr val="tx1"/>
                </a:solidFill>
                <a:latin typeface="+mn-lt"/>
                <a:ea typeface="+mn-ea"/>
                <a:cs typeface="+mn-cs"/>
              </a:rPr>
              <a:t>Perceived usefulness</a:t>
            </a:r>
          </a:p>
          <a:p>
            <a:r>
              <a:rPr lang="en-US" altLang="zh-TW" sz="1200" b="0" i="0" u="none" strike="noStrike" kern="1200" baseline="0" dirty="0" smtClean="0">
                <a:solidFill>
                  <a:schemeClr val="tx1"/>
                </a:solidFill>
                <a:latin typeface="+mn-lt"/>
                <a:ea typeface="+mn-ea"/>
                <a:cs typeface="+mn-cs"/>
              </a:rPr>
              <a:t>PEOU</a:t>
            </a:r>
            <a:r>
              <a:rPr lang="zh-TW" altLang="en-US" dirty="0" smtClean="0"/>
              <a:t>：</a:t>
            </a:r>
            <a:r>
              <a:rPr lang="en-US" altLang="zh-TW" sz="1200" b="0" i="0" u="none" strike="noStrike" kern="1200" baseline="0" dirty="0" smtClean="0">
                <a:solidFill>
                  <a:schemeClr val="tx1"/>
                </a:solidFill>
                <a:latin typeface="+mn-lt"/>
                <a:ea typeface="+mn-ea"/>
                <a:cs typeface="+mn-cs"/>
              </a:rPr>
              <a:t>Perceived ease of use</a:t>
            </a:r>
          </a:p>
          <a:p>
            <a:r>
              <a:rPr lang="en-US" altLang="zh-TW" sz="1200" b="0" i="0" u="none" strike="noStrike" kern="1200" baseline="0" dirty="0" smtClean="0">
                <a:solidFill>
                  <a:schemeClr val="tx1"/>
                </a:solidFill>
                <a:latin typeface="+mn-lt"/>
                <a:ea typeface="+mn-ea"/>
                <a:cs typeface="+mn-cs"/>
              </a:rPr>
              <a:t>A</a:t>
            </a:r>
            <a:r>
              <a:rPr lang="zh-TW" altLang="en-US" dirty="0" smtClean="0"/>
              <a:t>：</a:t>
            </a:r>
            <a:r>
              <a:rPr lang="en-US" altLang="zh-TW" sz="1200" b="0" i="0" u="none" strike="noStrike" kern="1200" baseline="0" dirty="0" smtClean="0">
                <a:solidFill>
                  <a:schemeClr val="tx1"/>
                </a:solidFill>
                <a:latin typeface="+mn-lt"/>
                <a:ea typeface="+mn-ea"/>
                <a:cs typeface="+mn-cs"/>
              </a:rPr>
              <a:t>Attitude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toward using</a:t>
            </a:r>
          </a:p>
          <a:p>
            <a:r>
              <a:rPr lang="en-US" altLang="zh-TW" sz="1200" b="0" i="0" u="none" strike="noStrike" kern="1200" baseline="0" dirty="0" smtClean="0">
                <a:solidFill>
                  <a:schemeClr val="tx1"/>
                </a:solidFill>
                <a:latin typeface="+mn-lt"/>
                <a:ea typeface="+mn-ea"/>
                <a:cs typeface="+mn-cs"/>
              </a:rPr>
              <a:t>BI</a:t>
            </a:r>
            <a:r>
              <a:rPr lang="zh-TW" altLang="en-US" dirty="0" smtClean="0"/>
              <a:t>：</a:t>
            </a:r>
            <a:r>
              <a:rPr lang="en-US" altLang="zh-TW" dirty="0" smtClean="0"/>
              <a:t>Behavioral intention</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159604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關於系統接受和使用的結果</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認知有用和態度是</a:t>
            </a:r>
            <a:r>
              <a:rPr lang="zh-TW" altLang="en-US" sz="1200" kern="1200" dirty="0" smtClean="0">
                <a:solidFill>
                  <a:schemeClr val="tx1"/>
                </a:solidFill>
                <a:latin typeface="+mn-lt"/>
                <a:ea typeface="+mn-ea"/>
                <a:cs typeface="+mn-cs"/>
              </a:rPr>
              <a:t>採取系統意圖的</a:t>
            </a:r>
            <a:r>
              <a:rPr lang="zh-TW" altLang="zh-TW" sz="1200" kern="1200" dirty="0" smtClean="0">
                <a:solidFill>
                  <a:schemeClr val="tx1"/>
                </a:solidFill>
                <a:latin typeface="+mn-lt"/>
                <a:ea typeface="+mn-ea"/>
                <a:cs typeface="+mn-cs"/>
              </a:rPr>
              <a:t>主要決定。</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情感承諾（包括內化和認同）</a:t>
            </a:r>
            <a:r>
              <a:rPr lang="zh-TW" altLang="en-US" sz="1200" kern="1200" dirty="0" smtClean="0">
                <a:solidFill>
                  <a:schemeClr val="tx1"/>
                </a:solidFill>
                <a:latin typeface="+mn-lt"/>
                <a:ea typeface="+mn-ea"/>
                <a:cs typeface="+mn-cs"/>
              </a:rPr>
              <a:t>透過</a:t>
            </a:r>
            <a:r>
              <a:rPr lang="zh-TW" altLang="zh-TW" sz="1200" kern="1200" dirty="0" smtClean="0">
                <a:solidFill>
                  <a:schemeClr val="tx1"/>
                </a:solidFill>
                <a:latin typeface="+mn-lt"/>
                <a:ea typeface="+mn-ea"/>
                <a:cs typeface="+mn-cs"/>
              </a:rPr>
              <a:t>態度</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知覺易用性和知覺有用性間接</a:t>
            </a:r>
            <a:r>
              <a:rPr lang="zh-TW" altLang="en-US" sz="1200" kern="1200" dirty="0" smtClean="0">
                <a:solidFill>
                  <a:schemeClr val="tx1"/>
                </a:solidFill>
                <a:latin typeface="+mn-lt"/>
                <a:ea typeface="+mn-ea"/>
                <a:cs typeface="+mn-cs"/>
              </a:rPr>
              <a:t>正向</a:t>
            </a:r>
            <a:r>
              <a:rPr lang="zh-TW" altLang="zh-TW" sz="1200" kern="1200" dirty="0" smtClean="0">
                <a:solidFill>
                  <a:schemeClr val="tx1"/>
                </a:solidFill>
                <a:latin typeface="+mn-lt"/>
                <a:ea typeface="+mn-ea"/>
                <a:cs typeface="+mn-cs"/>
              </a:rPr>
              <a:t>影響在行為意圖。</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繼續承諾（順從）間接地透過知覺易用性和知覺有用性負面影響的行為意圖。</a:t>
            </a: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28</a:t>
            </a:fld>
            <a:endParaRPr lang="zh-TW"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近年來，一些組織實施了</a:t>
            </a:r>
            <a:r>
              <a:rPr lang="en-US" altLang="zh-TW" dirty="0" smtClean="0"/>
              <a:t>”</a:t>
            </a:r>
            <a:r>
              <a:rPr lang="zh-TW" altLang="en-US" dirty="0" smtClean="0"/>
              <a:t>非強制性的資訊通訊系統</a:t>
            </a:r>
            <a:r>
              <a:rPr lang="en-US" altLang="zh-TW" dirty="0" smtClean="0"/>
              <a:t>”</a:t>
            </a:r>
            <a:r>
              <a:rPr lang="zh-TW" altLang="en-US" dirty="0" smtClean="0"/>
              <a:t>，</a:t>
            </a:r>
            <a:endParaRPr lang="en-US" altLang="zh-TW" dirty="0" smtClean="0"/>
          </a:p>
          <a:p>
            <a:pPr eaLnBrk="1" hangingPunct="1">
              <a:spcBef>
                <a:spcPct val="0"/>
              </a:spcBef>
            </a:pPr>
            <a:r>
              <a:rPr lang="zh-TW" altLang="en-US" dirty="0" smtClean="0"/>
              <a:t>他們逃脫傳統的，而從</a:t>
            </a:r>
            <a:r>
              <a:rPr lang="en-US" altLang="zh-TW" dirty="0" smtClean="0"/>
              <a:t>”</a:t>
            </a:r>
            <a:r>
              <a:rPr lang="zh-TW" altLang="en-US" dirty="0" smtClean="0"/>
              <a:t>符合他人信仰規範</a:t>
            </a:r>
            <a:r>
              <a:rPr lang="en-US" altLang="zh-TW" dirty="0" smtClean="0"/>
              <a:t>”</a:t>
            </a:r>
            <a:r>
              <a:rPr lang="zh-TW" altLang="en-US" dirty="0" smtClean="0"/>
              <a:t>的角度，來理解</a:t>
            </a:r>
            <a:r>
              <a:rPr lang="en-US" altLang="zh-TW" dirty="0" smtClean="0"/>
              <a:t>”</a:t>
            </a:r>
            <a:r>
              <a:rPr lang="zh-TW" altLang="en-US" dirty="0" smtClean="0"/>
              <a:t>接受與使用</a:t>
            </a:r>
            <a:r>
              <a:rPr lang="en-US" altLang="zh-TW" dirty="0" smtClean="0"/>
              <a:t>”</a:t>
            </a:r>
            <a:r>
              <a:rPr lang="zh-TW" altLang="en-US" dirty="0" smtClean="0"/>
              <a:t>的行為邏輯。</a:t>
            </a:r>
            <a:endParaRPr lang="en-US" altLang="zh-TW" dirty="0" smtClean="0"/>
          </a:p>
          <a:p>
            <a:pPr eaLnBrk="1" hangingPunct="1">
              <a:spcBef>
                <a:spcPct val="0"/>
              </a:spcBef>
            </a:pPr>
            <a:r>
              <a:rPr lang="zh-TW" altLang="en-US" dirty="0" smtClean="0"/>
              <a:t>由於自願性系統需要</a:t>
            </a:r>
            <a:r>
              <a:rPr lang="en-US" altLang="zh-TW" dirty="0" smtClean="0"/>
              <a:t>”</a:t>
            </a:r>
            <a:r>
              <a:rPr lang="zh-TW" altLang="en-US" dirty="0" smtClean="0">
                <a:solidFill>
                  <a:srgbClr val="FF0000"/>
                </a:solidFill>
              </a:rPr>
              <a:t>使用者的自願性行為</a:t>
            </a:r>
            <a:r>
              <a:rPr lang="en-US" altLang="zh-TW" dirty="0" smtClean="0">
                <a:solidFill>
                  <a:srgbClr val="FF0000"/>
                </a:solidFill>
              </a:rPr>
              <a:t>”</a:t>
            </a:r>
            <a:r>
              <a:rPr lang="zh-TW" altLang="en-US" dirty="0" smtClean="0"/>
              <a:t>，</a:t>
            </a:r>
            <a:endParaRPr lang="en-US" altLang="zh-TW" dirty="0" smtClean="0"/>
          </a:p>
          <a:p>
            <a:pPr eaLnBrk="1" hangingPunct="1">
              <a:spcBef>
                <a:spcPct val="0"/>
              </a:spcBef>
            </a:pPr>
            <a:r>
              <a:rPr lang="zh-TW" altLang="en-US" dirty="0" smtClean="0"/>
              <a:t>研究人員已經追蹤近期 因為缺乏使用者承諾實施失敗的例子。</a:t>
            </a:r>
            <a:endParaRPr lang="en-US" altLang="zh-TW" dirty="0" smtClean="0"/>
          </a:p>
          <a:p>
            <a:pPr eaLnBrk="1" hangingPunct="1">
              <a:spcBef>
                <a:spcPct val="0"/>
              </a:spcBef>
            </a:pPr>
            <a:r>
              <a:rPr lang="zh-TW" altLang="en-US" dirty="0" smtClean="0"/>
              <a:t>然而，我們對</a:t>
            </a:r>
            <a:r>
              <a:rPr lang="en-US" altLang="zh-TW" dirty="0" smtClean="0"/>
              <a:t>”</a:t>
            </a:r>
            <a:r>
              <a:rPr lang="zh-TW" altLang="en-US" dirty="0" smtClean="0"/>
              <a:t>自願性使用行為</a:t>
            </a:r>
            <a:r>
              <a:rPr lang="en-US" altLang="zh-TW" dirty="0" smtClean="0"/>
              <a:t>”</a:t>
            </a:r>
            <a:r>
              <a:rPr lang="zh-TW" altLang="en-US" dirty="0" smtClean="0"/>
              <a:t>與</a:t>
            </a:r>
            <a:r>
              <a:rPr lang="en-US" altLang="zh-TW" dirty="0" smtClean="0"/>
              <a:t>“</a:t>
            </a:r>
            <a:r>
              <a:rPr lang="zh-TW" altLang="en-US" dirty="0" smtClean="0"/>
              <a:t>使用者承諾</a:t>
            </a:r>
            <a:r>
              <a:rPr lang="en-US" altLang="zh-TW" dirty="0" smtClean="0"/>
              <a:t>”</a:t>
            </a:r>
            <a:r>
              <a:rPr lang="zh-TW" altLang="en-US" dirty="0" smtClean="0"/>
              <a:t>理解的差距，</a:t>
            </a:r>
            <a:endParaRPr lang="en-US" altLang="zh-TW" dirty="0" smtClean="0"/>
          </a:p>
          <a:p>
            <a:pPr eaLnBrk="1" hangingPunct="1">
              <a:spcBef>
                <a:spcPct val="0"/>
              </a:spcBef>
            </a:pPr>
            <a:r>
              <a:rPr lang="zh-TW" altLang="en-US" dirty="0" smtClean="0"/>
              <a:t>因此，我們很難在這個議題上提出理論、研究及實施。</a:t>
            </a:r>
            <a:endParaRPr lang="en-US" altLang="zh-TW" dirty="0" smtClean="0"/>
          </a:p>
          <a:p>
            <a:pPr eaLnBrk="1" hangingPunct="1">
              <a:spcBef>
                <a:spcPct val="0"/>
              </a:spcBef>
            </a:pPr>
            <a:r>
              <a:rPr lang="zh-TW" altLang="en-US" dirty="0" smtClean="0"/>
              <a:t>為了驗證一個提出的研究模型，對橫跨學科之間及學科領域內的</a:t>
            </a:r>
            <a:r>
              <a:rPr lang="en-US" altLang="zh-TW" dirty="0" smtClean="0"/>
              <a:t>714</a:t>
            </a:r>
            <a:r>
              <a:rPr lang="zh-TW" altLang="en-US" dirty="0" smtClean="0"/>
              <a:t>名使用者進行資料蒐集，</a:t>
            </a:r>
            <a:endParaRPr lang="en-US" altLang="zh-TW" dirty="0" smtClean="0"/>
          </a:p>
          <a:p>
            <a:pPr eaLnBrk="1" hangingPunct="1">
              <a:spcBef>
                <a:spcPct val="0"/>
              </a:spcBef>
            </a:pPr>
            <a:r>
              <a:rPr lang="zh-TW" altLang="en-US" dirty="0" smtClean="0"/>
              <a:t>時間分別為</a:t>
            </a:r>
            <a:r>
              <a:rPr lang="en-US" altLang="zh-TW" dirty="0" smtClean="0"/>
              <a:t>”</a:t>
            </a:r>
            <a:r>
              <a:rPr lang="zh-TW" altLang="en-US" dirty="0" smtClean="0"/>
              <a:t>初次採納</a:t>
            </a:r>
            <a:r>
              <a:rPr lang="en-US" altLang="zh-TW" dirty="0" smtClean="0"/>
              <a:t>”</a:t>
            </a:r>
            <a:r>
              <a:rPr lang="zh-TW" altLang="en-US" dirty="0" smtClean="0"/>
              <a:t>以及</a:t>
            </a:r>
            <a:r>
              <a:rPr lang="en-US" altLang="zh-TW" dirty="0" smtClean="0"/>
              <a:t>”</a:t>
            </a:r>
            <a:r>
              <a:rPr lang="zh-TW" altLang="en-US" dirty="0" smtClean="0"/>
              <a:t>六個月使用後</a:t>
            </a:r>
            <a:r>
              <a:rPr lang="en-US" altLang="zh-TW" dirty="0" smtClean="0"/>
              <a:t>”</a:t>
            </a:r>
            <a:r>
              <a:rPr lang="zh-TW" altLang="en-US" smtClean="0"/>
              <a:t>。</a:t>
            </a:r>
            <a:endParaRPr lang="en-US" altLang="zh-TW" dirty="0" smtClean="0"/>
          </a:p>
          <a:p>
            <a:pPr eaLnBrk="1" hangingPunct="1">
              <a:spcBef>
                <a:spcPct val="0"/>
              </a:spcBef>
            </a:pPr>
            <a:r>
              <a:rPr lang="zh-TW" altLang="en-US" dirty="0" smtClean="0"/>
              <a:t>這個模型解釋了，變異量在</a:t>
            </a:r>
            <a:r>
              <a:rPr lang="en-US" altLang="zh-TW" dirty="0" smtClean="0"/>
              <a:t>44.1%</a:t>
            </a:r>
            <a:r>
              <a:rPr lang="zh-TW" altLang="en-US" dirty="0" smtClean="0"/>
              <a:t>到</a:t>
            </a:r>
            <a:r>
              <a:rPr lang="en-US" altLang="zh-TW" dirty="0" smtClean="0"/>
              <a:t>58.5%</a:t>
            </a:r>
            <a:r>
              <a:rPr lang="zh-TW" altLang="en-US" dirty="0" smtClean="0"/>
              <a:t>的</a:t>
            </a:r>
            <a:r>
              <a:rPr lang="en-US" altLang="zh-TW" dirty="0" smtClean="0"/>
              <a:t>”</a:t>
            </a:r>
            <a:r>
              <a:rPr lang="zh-TW" altLang="en-US" dirty="0" smtClean="0"/>
              <a:t>接納與使用行為</a:t>
            </a:r>
            <a:r>
              <a:rPr lang="en-US" altLang="zh-TW" dirty="0" smtClean="0"/>
              <a:t>”</a:t>
            </a:r>
            <a:r>
              <a:rPr lang="zh-TW" altLang="en-US" dirty="0" smtClean="0"/>
              <a:t>，取決於</a:t>
            </a:r>
            <a:r>
              <a:rPr lang="en-US" altLang="zh-TW" dirty="0" smtClean="0"/>
              <a:t>”</a:t>
            </a:r>
            <a:r>
              <a:rPr lang="zh-TW" altLang="en-US" dirty="0" smtClean="0"/>
              <a:t>使用者承諾</a:t>
            </a:r>
            <a:r>
              <a:rPr lang="en-US" altLang="zh-TW" dirty="0" smtClean="0"/>
              <a:t>”</a:t>
            </a:r>
            <a:r>
              <a:rPr lang="zh-TW" altLang="en-US" dirty="0" smtClean="0"/>
              <a:t>直接的影響。</a:t>
            </a:r>
            <a:endParaRPr lang="en-US" altLang="zh-TW" dirty="0" smtClean="0"/>
          </a:p>
          <a:p>
            <a:pPr eaLnBrk="1" hangingPunct="1">
              <a:spcBef>
                <a:spcPct val="0"/>
              </a:spcBef>
            </a:pPr>
            <a:r>
              <a:rPr lang="zh-TW" altLang="en-US" dirty="0" smtClean="0"/>
              <a:t>研究結果發現，</a:t>
            </a:r>
            <a:r>
              <a:rPr lang="en-US" altLang="zh-TW" dirty="0" smtClean="0"/>
              <a:t>”</a:t>
            </a:r>
            <a:r>
              <a:rPr lang="zh-TW" altLang="en-US" dirty="0" smtClean="0"/>
              <a:t>使用者承諾</a:t>
            </a:r>
            <a:r>
              <a:rPr lang="en-US" altLang="zh-TW" dirty="0" smtClean="0"/>
              <a:t>”</a:t>
            </a:r>
            <a:r>
              <a:rPr lang="zh-TW" altLang="en-US" dirty="0" smtClean="0"/>
              <a:t>在這些系統的自願性接納與使用扮演了極為重要的角色。</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204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997F0-C185-4C35-8F43-AF29E3F95BBC}"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因為這次研究的重點是自願性的行為而不是規定，所以</a:t>
            </a:r>
            <a:endParaRPr lang="en-US" altLang="zh-TW" dirty="0" smtClean="0"/>
          </a:p>
          <a:p>
            <a:r>
              <a:rPr lang="zh-TW" altLang="en-US" dirty="0" smtClean="0"/>
              <a:t>在最初採用階段，透過知覺易用性在態度上順從有直接負面的影響。</a:t>
            </a:r>
            <a:endParaRPr lang="en-US" altLang="zh-TW" dirty="0" smtClean="0"/>
          </a:p>
          <a:p>
            <a:r>
              <a:rPr lang="zh-TW" altLang="en-US" dirty="0" smtClean="0"/>
              <a:t>延長使用後知覺易用性就沒有那麼顯著。</a:t>
            </a:r>
          </a:p>
          <a:p>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29</a:t>
            </a:fld>
            <a:endParaRPr lang="zh-TW"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理論貢獻與啟示</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effectLst/>
                <a:latin typeface="+mn-lt"/>
                <a:ea typeface="+mn-ea"/>
                <a:cs typeface="+mn-cs"/>
              </a:rPr>
              <a:t>在以前的研究</a:t>
            </a:r>
            <a:r>
              <a:rPr lang="zh-TW" altLang="en-US" sz="1200" kern="1200" dirty="0" smtClean="0">
                <a:solidFill>
                  <a:schemeClr val="tx1"/>
                </a:solidFill>
                <a:effectLst/>
                <a:latin typeface="+mn-lt"/>
                <a:ea typeface="+mn-ea"/>
                <a:cs typeface="+mn-cs"/>
              </a:rPr>
              <a:t>都是順從</a:t>
            </a:r>
            <a:r>
              <a:rPr lang="zh-TW" altLang="zh-TW" sz="1200" kern="1200" dirty="0" smtClean="0">
                <a:solidFill>
                  <a:schemeClr val="tx1"/>
                </a:solidFill>
                <a:effectLst/>
                <a:latin typeface="+mn-lt"/>
                <a:ea typeface="+mn-ea"/>
                <a:cs typeface="+mn-cs"/>
              </a:rPr>
              <a:t>別人的信仰。</a:t>
            </a:r>
            <a:r>
              <a:rPr lang="zh-TW" altLang="en-US" sz="1200" kern="1200" dirty="0" smtClean="0">
                <a:solidFill>
                  <a:schemeClr val="tx1"/>
                </a:solidFill>
                <a:effectLst/>
                <a:latin typeface="+mn-lt"/>
                <a:ea typeface="+mn-ea"/>
                <a:cs typeface="+mn-cs"/>
              </a:rPr>
              <a:t>但是在這個研究裡</a:t>
            </a:r>
            <a:r>
              <a:rPr lang="zh-TW" altLang="zh-TW" sz="1200" kern="1200" dirty="0" smtClean="0">
                <a:solidFill>
                  <a:schemeClr val="tx1"/>
                </a:solidFill>
                <a:effectLst/>
                <a:latin typeface="+mn-lt"/>
                <a:ea typeface="+mn-ea"/>
                <a:cs typeface="+mn-cs"/>
              </a:rPr>
              <a:t>，給使用者的更多的自願性和自主的角色在系統對通訊，協調和合作活動。</a:t>
            </a: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30</a:t>
            </a:fld>
            <a:endParaRPr lang="zh-TW"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實踐啟示</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這種系統成功因此依賴於使用者“自願性”</a:t>
            </a:r>
            <a:r>
              <a:rPr lang="zh-TW" altLang="en-US" sz="1200" kern="1200" dirty="0" smtClean="0">
                <a:solidFill>
                  <a:schemeClr val="tx1"/>
                </a:solidFill>
                <a:latin typeface="+mn-lt"/>
                <a:ea typeface="+mn-ea"/>
                <a:cs typeface="+mn-cs"/>
              </a:rPr>
              <a:t>的</a:t>
            </a:r>
            <a:r>
              <a:rPr lang="zh-TW" altLang="zh-TW" sz="1200" kern="1200" dirty="0" smtClean="0">
                <a:solidFill>
                  <a:schemeClr val="tx1"/>
                </a:solidFill>
                <a:latin typeface="+mn-lt"/>
                <a:ea typeface="+mn-ea"/>
                <a:cs typeface="+mn-cs"/>
              </a:rPr>
              <a:t>系統使用。使用者承諾因此成為實施該系統的管理者的關鍵問題。</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effectLst/>
                <a:latin typeface="+mn-lt"/>
                <a:ea typeface="+mn-ea"/>
                <a:cs typeface="+mn-cs"/>
              </a:rPr>
              <a:t>所以此</a:t>
            </a:r>
            <a:r>
              <a:rPr lang="zh-TW" altLang="zh-TW" sz="1200" kern="1200" dirty="0" smtClean="0">
                <a:solidFill>
                  <a:schemeClr val="tx1"/>
                </a:solidFill>
                <a:effectLst/>
                <a:latin typeface="+mn-lt"/>
                <a:ea typeface="+mn-ea"/>
                <a:cs typeface="+mn-cs"/>
              </a:rPr>
              <a:t>研究</a:t>
            </a:r>
            <a:r>
              <a:rPr lang="zh-TW" altLang="en-US" sz="1200" kern="1200" dirty="0" smtClean="0">
                <a:solidFill>
                  <a:schemeClr val="tx1"/>
                </a:solidFill>
                <a:effectLst/>
                <a:latin typeface="+mn-lt"/>
                <a:ea typeface="+mn-ea"/>
                <a:cs typeface="+mn-cs"/>
              </a:rPr>
              <a:t>發展了</a:t>
            </a:r>
            <a:r>
              <a:rPr lang="zh-TW" altLang="zh-TW" sz="1200" kern="1200" dirty="0" smtClean="0">
                <a:solidFill>
                  <a:schemeClr val="tx1"/>
                </a:solidFill>
                <a:effectLst/>
                <a:latin typeface="+mn-lt"/>
                <a:ea typeface="+mn-ea"/>
                <a:cs typeface="+mn-cs"/>
              </a:rPr>
              <a:t>使用者的承諾</a:t>
            </a:r>
            <a:r>
              <a:rPr lang="zh-TW" altLang="en-US" sz="1200" kern="1200" dirty="0" smtClean="0">
                <a:solidFill>
                  <a:schemeClr val="tx1"/>
                </a:solidFill>
                <a:effectLst/>
                <a:latin typeface="+mn-lt"/>
                <a:ea typeface="+mn-ea"/>
                <a:cs typeface="+mn-cs"/>
              </a:rPr>
              <a:t>構念並專</a:t>
            </a:r>
            <a:r>
              <a:rPr lang="zh-TW" altLang="zh-TW" sz="1200" kern="1200" dirty="0" smtClean="0">
                <a:solidFill>
                  <a:schemeClr val="tx1"/>
                </a:solidFill>
                <a:effectLst/>
                <a:latin typeface="+mn-lt"/>
                <a:ea typeface="+mn-ea"/>
                <a:cs typeface="+mn-cs"/>
              </a:rPr>
              <a:t>注在自願性的行為，並研究它如何影響系統的採用和使用行為。</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有效的系統設計取決於系統的使用對使用者是有意義的。即使是一個簡單，易於使用的系統</a:t>
            </a:r>
            <a:r>
              <a:rPr lang="zh-TW" altLang="en-US" sz="1200" kern="1200" dirty="0" smtClean="0">
                <a:solidFill>
                  <a:schemeClr val="tx1"/>
                </a:solidFill>
                <a:effectLst/>
                <a:latin typeface="+mn-lt"/>
                <a:ea typeface="+mn-ea"/>
                <a:cs typeface="+mn-cs"/>
              </a:rPr>
              <a:t>無法取得成功是因為只用者不認為這個系統對於實現他們的目標是有用的。</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所以管理者必須要滿足使用者的需求以確保內化和認同，同時將順從降到最低。</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31</a:t>
            </a:fld>
            <a:endParaRPr lang="zh-TW"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限制與未來研究</a:t>
            </a:r>
            <a:endParaRPr lang="en-US" altLang="zh-TW" dirty="0" smtClean="0"/>
          </a:p>
          <a:p>
            <a:r>
              <a:rPr lang="zh-TW" altLang="zh-TW" sz="1200" kern="1200" dirty="0" smtClean="0">
                <a:solidFill>
                  <a:schemeClr val="tx1"/>
                </a:solidFill>
                <a:effectLst/>
                <a:latin typeface="+mn-lt"/>
                <a:ea typeface="+mn-ea"/>
                <a:cs typeface="+mn-cs"/>
              </a:rPr>
              <a:t>這項研究的樣本僅限於在特定的醫療保健服務機構使用特定類型的系統。因此</a:t>
            </a:r>
            <a:r>
              <a:rPr lang="zh-TW" altLang="en-US" sz="1200" kern="1200" dirty="0" smtClean="0">
                <a:solidFill>
                  <a:schemeClr val="tx1"/>
                </a:solidFill>
                <a:effectLst/>
                <a:latin typeface="+mn-lt"/>
                <a:ea typeface="+mn-ea"/>
                <a:cs typeface="+mn-cs"/>
              </a:rPr>
              <a:t>對於</a:t>
            </a:r>
            <a:r>
              <a:rPr lang="zh-TW" altLang="zh-TW" sz="1200" kern="1200" dirty="0" smtClean="0">
                <a:solidFill>
                  <a:schemeClr val="tx1"/>
                </a:solidFill>
                <a:effectLst/>
                <a:latin typeface="+mn-lt"/>
                <a:ea typeface="+mn-ea"/>
                <a:cs typeface="+mn-cs"/>
              </a:rPr>
              <a:t>未來其他系統的行為和其他組織的背景</a:t>
            </a:r>
            <a:r>
              <a:rPr lang="zh-TW" altLang="en-US" sz="1200" kern="1200" dirty="0" smtClean="0">
                <a:solidFill>
                  <a:schemeClr val="tx1"/>
                </a:solidFill>
                <a:effectLst/>
                <a:latin typeface="+mn-lt"/>
                <a:ea typeface="+mn-ea"/>
                <a:cs typeface="+mn-cs"/>
              </a:rPr>
              <a:t>的使用會有所限制</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未來的研究還需要確定關於自願性的的使用行為的假設的影響是</a:t>
            </a:r>
            <a:r>
              <a:rPr lang="zh-TW" altLang="en-US" sz="1200" kern="1200" dirty="0" smtClean="0">
                <a:solidFill>
                  <a:schemeClr val="tx1"/>
                </a:solidFill>
                <a:effectLst/>
                <a:latin typeface="+mn-lt"/>
                <a:ea typeface="+mn-ea"/>
                <a:cs typeface="+mn-cs"/>
              </a:rPr>
              <a:t>否</a:t>
            </a:r>
            <a:r>
              <a:rPr lang="zh-TW" altLang="zh-TW" sz="1200" kern="1200" dirty="0" smtClean="0">
                <a:solidFill>
                  <a:schemeClr val="tx1"/>
                </a:solidFill>
                <a:effectLst/>
                <a:latin typeface="+mn-lt"/>
                <a:ea typeface="+mn-ea"/>
                <a:cs typeface="+mn-cs"/>
              </a:rPr>
              <a:t>適用於各種不同類型的資訊系統</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使用者</a:t>
            </a:r>
            <a:r>
              <a:rPr lang="zh-TW" altLang="zh-TW" sz="1200" kern="1200" dirty="0" smtClean="0">
                <a:solidFill>
                  <a:schemeClr val="tx1"/>
                </a:solidFill>
                <a:effectLst/>
                <a:latin typeface="+mn-lt"/>
                <a:ea typeface="+mn-ea"/>
                <a:cs typeface="+mn-cs"/>
              </a:rPr>
              <a:t>的信念，態度和意圖是動態的，而不是靜態的從最初採用的延長使用。因此，這項研究的結果應被視為只能作為如何處理這三個承諾使用行為的影響的初步證據，未來的研究還需要延長系統採用和系統的使用，</a:t>
            </a:r>
            <a:r>
              <a:rPr lang="zh-TW" altLang="en-US" sz="1200" kern="1200" dirty="0" smtClean="0">
                <a:solidFill>
                  <a:schemeClr val="tx1"/>
                </a:solidFill>
                <a:effectLst/>
                <a:latin typeface="+mn-lt"/>
                <a:ea typeface="+mn-ea"/>
                <a:cs typeface="+mn-cs"/>
              </a:rPr>
              <a:t>例如</a:t>
            </a:r>
            <a:r>
              <a:rPr lang="zh-TW" altLang="zh-TW" sz="1200" kern="1200" dirty="0" smtClean="0">
                <a:solidFill>
                  <a:schemeClr val="tx1"/>
                </a:solidFill>
                <a:effectLst/>
                <a:latin typeface="+mn-lt"/>
                <a:ea typeface="+mn-ea"/>
                <a:cs typeface="+mn-cs"/>
              </a:rPr>
              <a:t>實際使用過程</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分享，創造和更新</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32</a:t>
            </a:fld>
            <a:endParaRPr lang="zh-TW"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effectLst/>
                <a:latin typeface="+mn-lt"/>
                <a:ea typeface="+mn-ea"/>
                <a:cs typeface="+mn-cs"/>
              </a:rPr>
              <a:t>研究強調對</a:t>
            </a:r>
            <a:r>
              <a:rPr lang="zh-TW" altLang="en-US" sz="1200" kern="1200" dirty="0" smtClean="0">
                <a:solidFill>
                  <a:schemeClr val="tx1"/>
                </a:solidFill>
                <a:effectLst/>
                <a:latin typeface="+mn-lt"/>
                <a:ea typeface="+mn-ea"/>
                <a:cs typeface="+mn-cs"/>
              </a:rPr>
              <a:t>使用者對於自願性系統的採用與使用上的</a:t>
            </a:r>
            <a:r>
              <a:rPr lang="zh-TW" altLang="zh-TW" sz="1200" kern="1200" dirty="0" smtClean="0">
                <a:solidFill>
                  <a:schemeClr val="tx1"/>
                </a:solidFill>
                <a:effectLst/>
                <a:latin typeface="+mn-lt"/>
                <a:ea typeface="+mn-ea"/>
                <a:cs typeface="+mn-cs"/>
              </a:rPr>
              <a:t>承諾。</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對此，本研究開發使用者</a:t>
            </a:r>
            <a:r>
              <a:rPr lang="zh-TW" altLang="en-US" sz="1200" kern="1200" dirty="0" smtClean="0">
                <a:solidFill>
                  <a:schemeClr val="tx1"/>
                </a:solidFill>
                <a:effectLst/>
                <a:latin typeface="+mn-lt"/>
                <a:ea typeface="+mn-ea"/>
                <a:cs typeface="+mn-cs"/>
              </a:rPr>
              <a:t>承諾構念根據使用者自己的信念</a:t>
            </a:r>
            <a:r>
              <a:rPr lang="zh-TW" altLang="zh-TW" sz="1200" kern="1200" dirty="0" smtClean="0">
                <a:solidFill>
                  <a:schemeClr val="tx1"/>
                </a:solidFill>
                <a:effectLst/>
                <a:latin typeface="+mn-lt"/>
                <a:ea typeface="+mn-ea"/>
                <a:cs typeface="+mn-cs"/>
              </a:rPr>
              <a:t>，並研究它們如何影響使用行為。</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理論</a:t>
            </a:r>
            <a:r>
              <a:rPr lang="zh-TW" altLang="en-US" sz="1200" kern="1200" dirty="0" smtClean="0">
                <a:solidFill>
                  <a:schemeClr val="tx1"/>
                </a:solidFill>
                <a:effectLst/>
                <a:latin typeface="+mn-lt"/>
                <a:ea typeface="+mn-ea"/>
                <a:cs typeface="+mn-cs"/>
              </a:rPr>
              <a:t>的構念</a:t>
            </a:r>
            <a:r>
              <a:rPr lang="zh-TW" altLang="zh-TW" sz="1200" kern="1200" dirty="0" smtClean="0">
                <a:solidFill>
                  <a:schemeClr val="tx1"/>
                </a:solidFill>
                <a:effectLst/>
                <a:latin typeface="+mn-lt"/>
                <a:ea typeface="+mn-ea"/>
                <a:cs typeface="+mn-cs"/>
              </a:rPr>
              <a:t>和研究模型在現實世界中的組織系統進行了實證研究。</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該研究從</a:t>
            </a:r>
            <a:r>
              <a:rPr lang="en-US" altLang="zh-TW" sz="1200" kern="1200" dirty="0" smtClean="0">
                <a:solidFill>
                  <a:schemeClr val="tx1"/>
                </a:solidFill>
                <a:effectLst/>
                <a:latin typeface="+mn-lt"/>
                <a:ea typeface="+mn-ea"/>
                <a:cs typeface="+mn-cs"/>
              </a:rPr>
              <a:t>714</a:t>
            </a:r>
            <a:r>
              <a:rPr lang="zh-TW" altLang="en-US" sz="1200" kern="1200" dirty="0" smtClean="0">
                <a:solidFill>
                  <a:schemeClr val="tx1"/>
                </a:solidFill>
                <a:effectLst/>
                <a:latin typeface="+mn-lt"/>
                <a:ea typeface="+mn-ea"/>
                <a:cs typeface="+mn-cs"/>
              </a:rPr>
              <a:t>個</a:t>
            </a:r>
            <a:r>
              <a:rPr lang="zh-TW" altLang="zh-TW" sz="1200" kern="1200" dirty="0" smtClean="0">
                <a:solidFill>
                  <a:schemeClr val="tx1"/>
                </a:solidFill>
                <a:effectLst/>
                <a:latin typeface="+mn-lt"/>
                <a:ea typeface="+mn-ea"/>
                <a:cs typeface="+mn-cs"/>
              </a:rPr>
              <a:t>系統使用者在最初的採用時間，和後六個月的延長使用</a:t>
            </a:r>
            <a:r>
              <a:rPr lang="zh-TW" altLang="en-US" sz="1200" kern="1200" dirty="0" smtClean="0">
                <a:solidFill>
                  <a:schemeClr val="tx1"/>
                </a:solidFill>
                <a:effectLst/>
                <a:latin typeface="+mn-lt"/>
                <a:ea typeface="+mn-ea"/>
                <a:cs typeface="+mn-cs"/>
              </a:rPr>
              <a:t>時間收集</a:t>
            </a:r>
            <a:r>
              <a:rPr lang="zh-TW" altLang="zh-TW" sz="1200" kern="1200" dirty="0" smtClean="0">
                <a:solidFill>
                  <a:schemeClr val="tx1"/>
                </a:solidFill>
                <a:effectLst/>
                <a:latin typeface="+mn-lt"/>
                <a:ea typeface="+mn-ea"/>
                <a:cs typeface="+mn-cs"/>
              </a:rPr>
              <a:t>數據。</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該研究模型解釋</a:t>
            </a:r>
            <a:r>
              <a:rPr lang="en-US" altLang="zh-TW" sz="1200" kern="1200" dirty="0" smtClean="0">
                <a:solidFill>
                  <a:schemeClr val="tx1"/>
                </a:solidFill>
                <a:effectLst/>
                <a:latin typeface="+mn-lt"/>
                <a:ea typeface="+mn-ea"/>
                <a:cs typeface="+mn-cs"/>
              </a:rPr>
              <a:t>44.1</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58.5</a:t>
            </a:r>
            <a:r>
              <a:rPr lang="zh-TW" altLang="zh-TW" sz="1200" kern="1200" dirty="0" smtClean="0">
                <a:solidFill>
                  <a:schemeClr val="tx1"/>
                </a:solidFill>
                <a:effectLst/>
                <a:latin typeface="+mn-lt"/>
                <a:ea typeface="+mn-ea"/>
                <a:cs typeface="+mn-cs"/>
              </a:rPr>
              <a:t>％之間的採用和使用行為差異。</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研究結果表明，</a:t>
            </a:r>
            <a:r>
              <a:rPr lang="zh-TW" altLang="zh-TW" sz="1200" b="1" kern="1200" dirty="0" smtClean="0">
                <a:solidFill>
                  <a:schemeClr val="tx1"/>
                </a:solidFill>
                <a:latin typeface="+mn-lt"/>
                <a:ea typeface="+mn-ea"/>
                <a:cs typeface="+mn-cs"/>
              </a:rPr>
              <a:t>使用者的承諾在自願性的接受和系統</a:t>
            </a:r>
            <a:r>
              <a:rPr lang="zh-TW" altLang="en-US" sz="1200" b="1" kern="1200" dirty="0" smtClean="0">
                <a:solidFill>
                  <a:schemeClr val="tx1"/>
                </a:solidFill>
                <a:latin typeface="+mn-lt"/>
                <a:ea typeface="+mn-ea"/>
                <a:cs typeface="+mn-cs"/>
              </a:rPr>
              <a:t>的使用上</a:t>
            </a:r>
            <a:r>
              <a:rPr lang="zh-TW" altLang="zh-TW" sz="1200" b="1" kern="1200" dirty="0" smtClean="0">
                <a:solidFill>
                  <a:schemeClr val="tx1"/>
                </a:solidFill>
                <a:latin typeface="+mn-lt"/>
                <a:ea typeface="+mn-ea"/>
                <a:cs typeface="+mn-cs"/>
              </a:rPr>
              <a:t>起著關鍵作用。</a:t>
            </a:r>
            <a:endParaRPr lang="en-US" altLang="zh-TW" sz="1200" b="1" kern="1200" dirty="0" smtClean="0">
              <a:solidFill>
                <a:schemeClr val="tx1"/>
              </a:solidFill>
              <a:latin typeface="+mn-lt"/>
              <a:ea typeface="+mn-ea"/>
              <a:cs typeface="+mn-cs"/>
            </a:endParaRPr>
          </a:p>
          <a:p>
            <a:r>
              <a:rPr lang="zh-TW" altLang="zh-TW" sz="1200" kern="1200" dirty="0" smtClean="0">
                <a:solidFill>
                  <a:schemeClr val="tx1"/>
                </a:solidFill>
                <a:effectLst/>
                <a:latin typeface="+mn-lt"/>
                <a:ea typeface="+mn-ea"/>
                <a:cs typeface="+mn-cs"/>
              </a:rPr>
              <a:t>之前的研究試圖了解根據不同的社會影響力的理論觀點與認知上的主觀規範</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內化，認同和順從。</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目前的研究</a:t>
            </a:r>
            <a:r>
              <a:rPr lang="zh-TW" altLang="en-US" sz="1200" kern="1200" dirty="0" smtClean="0">
                <a:solidFill>
                  <a:schemeClr val="tx1"/>
                </a:solidFill>
                <a:effectLst/>
                <a:latin typeface="+mn-lt"/>
                <a:ea typeface="+mn-ea"/>
                <a:cs typeface="+mn-cs"/>
              </a:rPr>
              <a:t>由</a:t>
            </a:r>
            <a:r>
              <a:rPr lang="en-US" altLang="zh-TW" sz="1200" kern="1200" dirty="0" err="1" smtClean="0">
                <a:solidFill>
                  <a:schemeClr val="tx1"/>
                </a:solidFill>
                <a:effectLst/>
                <a:latin typeface="+mn-lt"/>
                <a:ea typeface="+mn-ea"/>
                <a:cs typeface="+mn-cs"/>
              </a:rPr>
              <a:t>Kelman</a:t>
            </a:r>
            <a:r>
              <a:rPr lang="zh-TW" altLang="zh-TW" sz="1200" kern="1200" dirty="0" smtClean="0">
                <a:solidFill>
                  <a:schemeClr val="tx1"/>
                </a:solidFill>
                <a:effectLst/>
                <a:latin typeface="+mn-lt"/>
                <a:ea typeface="+mn-ea"/>
                <a:cs typeface="+mn-cs"/>
              </a:rPr>
              <a:t>的社會影響力</a:t>
            </a:r>
            <a:r>
              <a:rPr lang="zh-TW" altLang="en-US" sz="1200" kern="1200" dirty="0" smtClean="0">
                <a:solidFill>
                  <a:schemeClr val="tx1"/>
                </a:solidFill>
                <a:effectLst/>
                <a:latin typeface="+mn-lt"/>
                <a:ea typeface="+mn-ea"/>
                <a:cs typeface="+mn-cs"/>
              </a:rPr>
              <a:t>提</a:t>
            </a:r>
            <a:r>
              <a:rPr lang="zh-TW" altLang="zh-TW" sz="1200" kern="1200" dirty="0" smtClean="0">
                <a:solidFill>
                  <a:schemeClr val="tx1"/>
                </a:solidFill>
                <a:effectLst/>
                <a:latin typeface="+mn-lt"/>
                <a:ea typeface="+mn-ea"/>
                <a:cs typeface="+mn-cs"/>
              </a:rPr>
              <a:t>供概念</a:t>
            </a:r>
            <a:r>
              <a:rPr lang="zh-TW" altLang="en-US" sz="1200" kern="1200" dirty="0" smtClean="0">
                <a:solidFill>
                  <a:schemeClr val="tx1"/>
                </a:solidFill>
                <a:effectLst/>
                <a:latin typeface="+mn-lt"/>
                <a:ea typeface="+mn-ea"/>
                <a:cs typeface="+mn-cs"/>
              </a:rPr>
              <a:t>化</a:t>
            </a:r>
            <a:r>
              <a:rPr lang="zh-TW" altLang="zh-TW" sz="1200" kern="1200" dirty="0" smtClean="0">
                <a:solidFill>
                  <a:schemeClr val="tx1"/>
                </a:solidFill>
                <a:effectLst/>
                <a:latin typeface="+mn-lt"/>
                <a:ea typeface="+mn-ea"/>
                <a:cs typeface="+mn-cs"/>
              </a:rPr>
              <a:t>和理論的一致性。</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這項研究提供了有關系統接受和使用新的</a:t>
            </a:r>
            <a:r>
              <a:rPr lang="zh-TW" altLang="zh-TW" sz="1200" kern="1200" smtClean="0">
                <a:solidFill>
                  <a:schemeClr val="tx1"/>
                </a:solidFill>
                <a:effectLst/>
                <a:latin typeface="+mn-lt"/>
                <a:ea typeface="+mn-ea"/>
                <a:cs typeface="+mn-cs"/>
              </a:rPr>
              <a:t>見解，多</a:t>
            </a:r>
            <a:r>
              <a:rPr lang="zh-TW" altLang="zh-TW" sz="1200" kern="1200" dirty="0" smtClean="0">
                <a:solidFill>
                  <a:schemeClr val="tx1"/>
                </a:solidFill>
                <a:effectLst/>
                <a:latin typeface="+mn-lt"/>
                <a:ea typeface="+mn-ea"/>
                <a:cs typeface="+mn-cs"/>
              </a:rPr>
              <a:t>維模型的承諾</a:t>
            </a:r>
            <a:r>
              <a:rPr lang="zh-TW" altLang="en-US" sz="1200" kern="1200" dirty="0" smtClean="0">
                <a:solidFill>
                  <a:schemeClr val="tx1"/>
                </a:solidFill>
                <a:effectLst/>
                <a:latin typeface="+mn-lt"/>
                <a:ea typeface="+mn-ea"/>
                <a:cs typeface="+mn-cs"/>
              </a:rPr>
              <a:t>在系統使用行為上</a:t>
            </a:r>
            <a:r>
              <a:rPr lang="zh-TW" altLang="zh-TW" sz="1200" kern="1200" dirty="0" smtClean="0">
                <a:solidFill>
                  <a:schemeClr val="tx1"/>
                </a:solidFill>
                <a:effectLst/>
                <a:latin typeface="+mn-lt"/>
                <a:ea typeface="+mn-ea"/>
                <a:cs typeface="+mn-cs"/>
              </a:rPr>
              <a:t>提供更完整的</a:t>
            </a:r>
            <a:r>
              <a:rPr lang="zh-TW" altLang="en-US" sz="1200" b="0" i="0" kern="1200" dirty="0" smtClean="0">
                <a:solidFill>
                  <a:schemeClr val="tx1"/>
                </a:solidFill>
                <a:effectLst/>
                <a:latin typeface="+mn-lt"/>
                <a:ea typeface="+mn-ea"/>
                <a:cs typeface="+mn-cs"/>
              </a:rPr>
              <a:t>認識</a:t>
            </a:r>
            <a:r>
              <a:rPr lang="zh-TW" altLang="zh-TW" sz="1200" kern="1200" dirty="0" smtClean="0">
                <a:solidFill>
                  <a:schemeClr val="tx1"/>
                </a:solidFill>
                <a:effectLst/>
                <a:latin typeface="+mn-lt"/>
                <a:ea typeface="+mn-ea"/>
                <a:cs typeface="+mn-cs"/>
              </a:rPr>
              <a:t>。</a:t>
            </a:r>
          </a:p>
          <a:p>
            <a:endParaRPr lang="en-US" altLang="zh-TW" sz="1200" b="1" kern="1200" dirty="0" smtClean="0">
              <a:solidFill>
                <a:schemeClr val="tx1"/>
              </a:solidFill>
              <a:latin typeface="+mn-lt"/>
              <a:ea typeface="+mn-ea"/>
              <a:cs typeface="+mn-cs"/>
            </a:endParaRPr>
          </a:p>
          <a:p>
            <a:endParaRPr lang="zh-TW" altLang="en-US" b="1" dirty="0"/>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solidFill>
                  <a:prstClr val="black"/>
                </a:solidFill>
              </a:rPr>
              <a:pPr/>
              <a:t>33</a:t>
            </a:fld>
            <a:endParaRPr lang="zh-TW"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pPr/>
              <a:t>34</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D2CAC69-F4CA-4A4D-B20C-6C3426042F1B}" type="slidenum">
              <a:rPr lang="zh-TW" altLang="en-US" smtClean="0"/>
              <a:pPr/>
              <a:t>35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997F0-C185-4C35-8F43-AF29E3F95BBC}" type="slidenum">
              <a:rPr lang="zh-TW" altLang="en-US" smtClean="0"/>
              <a:pPr fontAlgn="base">
                <a:spcBef>
                  <a:spcPct val="0"/>
                </a:spcBef>
                <a:spcAft>
                  <a:spcPct val="0"/>
                </a:spcAft>
                <a:defRPr/>
              </a:pPr>
              <a:t>3</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5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D0275-B1CF-4ABE-B5E5-4D7CCDF0FF8B}" type="slidenum">
              <a:rPr lang="zh-TW" altLang="en-US" smtClean="0"/>
              <a:pPr fontAlgn="base">
                <a:spcBef>
                  <a:spcPct val="0"/>
                </a:spcBef>
                <a:spcAft>
                  <a:spcPct val="0"/>
                </a:spcAft>
                <a:defRPr/>
              </a:pPr>
              <a:t>4</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3FB83-3843-4E2D-9B15-BFA4CC7FDA65}" type="slidenum">
              <a:rPr lang="zh-TW" altLang="en-US" smtClean="0"/>
              <a:pPr fontAlgn="base">
                <a:spcBef>
                  <a:spcPct val="0"/>
                </a:spcBef>
                <a:spcAft>
                  <a:spcPct val="0"/>
                </a:spcAft>
                <a:defRPr/>
              </a:pPr>
              <a:t>5</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35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35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CFA31-02A5-4439-BF1F-2B19EC1FCE31}" type="slidenum">
              <a:rPr lang="zh-TW" altLang="en-US" smtClean="0"/>
              <a:pPr fontAlgn="base">
                <a:spcBef>
                  <a:spcPct val="0"/>
                </a:spcBef>
                <a:spcAft>
                  <a:spcPct val="0"/>
                </a:spcAft>
                <a:defRPr/>
              </a:pPr>
              <a:t>6</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35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35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CFA31-02A5-4439-BF1F-2B19EC1FCE31}" type="slidenum">
              <a:rPr lang="zh-TW" altLang="en-US" smtClean="0"/>
              <a:pPr fontAlgn="base">
                <a:spcBef>
                  <a:spcPct val="0"/>
                </a:spcBef>
                <a:spcAft>
                  <a:spcPct val="0"/>
                </a:spcAft>
                <a:defRPr/>
              </a:pPr>
              <a:t>7</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F2A51-F231-4525-B2F9-D7FDBB4E8F4D}" type="slidenum">
              <a:rPr lang="zh-TW" altLang="en-US" smtClean="0"/>
              <a:pPr fontAlgn="base">
                <a:spcBef>
                  <a:spcPct val="0"/>
                </a:spcBef>
                <a:spcAft>
                  <a:spcPct val="0"/>
                </a:spcAft>
                <a:defRPr/>
              </a:pPr>
              <a:t>8</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4429573C-8FDD-4E44-81B2-FB644ABEAD1D}" type="datetime1">
              <a:rPr lang="zh-TW" altLang="en-US" smtClean="0"/>
              <a:pPr/>
              <a:t>2011/10/21</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A338ED1A-44F7-4A4F-91BE-BBA9E6C32142}"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72A7CE3-E8A0-4452-8DAF-A2D4FBE56321}" type="datetime1">
              <a:rPr lang="zh-TW" altLang="en-US" smtClean="0"/>
              <a:pPr/>
              <a:t>2011/10/21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E0EAF2C-56D5-4B3A-8ECF-213CA62603AE}" type="datetime1">
              <a:rPr lang="zh-TW" altLang="en-US" smtClean="0"/>
              <a:pPr/>
              <a:t>2011/10/21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6ABA98C9-8B24-48D1-AFA4-80C6BAB0E7BD}" type="datetime1">
              <a:rPr lang="zh-TW" altLang="en-US" smtClean="0">
                <a:solidFill>
                  <a:srgbClr val="5B6973"/>
                </a:solidFill>
              </a:rPr>
              <a:pPr/>
              <a:t>2011/10/21</a:t>
            </a:fld>
            <a:endParaRPr lang="zh-TW" altLang="en-US">
              <a:solidFill>
                <a:srgbClr val="5B6973"/>
              </a:solidFill>
            </a:endParaRPr>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solidFill>
                <a:srgbClr val="5B6973"/>
              </a:solidFill>
            </a:endParaRPr>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11982447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05A0A46C-F7A3-46B1-B843-2E37EEC96112}" type="datetime1">
              <a:rPr lang="zh-TW" altLang="en-US" smtClean="0">
                <a:solidFill>
                  <a:srgbClr val="5B6973"/>
                </a:solidFill>
              </a:rPr>
              <a:pPr/>
              <a:t>2011/10/21</a:t>
            </a:fld>
            <a:endParaRPr lang="zh-TW" altLang="en-US">
              <a:solidFill>
                <a:srgbClr val="5B6973"/>
              </a:solidFill>
            </a:endParaRPr>
          </a:p>
        </p:txBody>
      </p:sp>
      <p:sp>
        <p:nvSpPr>
          <p:cNvPr id="9" name="投影片編號版面配置區 8"/>
          <p:cNvSpPr>
            <a:spLocks noGrp="1"/>
          </p:cNvSpPr>
          <p:nvPr>
            <p:ph type="sldNum" sz="quarter" idx="15"/>
          </p:nvPr>
        </p:nvSpPr>
        <p:spPr/>
        <p:txBody>
          <a:bodyPr rtlCol="0"/>
          <a:lstStyle/>
          <a:p>
            <a:fld id="{A338ED1A-44F7-4A4F-91BE-BBA9E6C32142}"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solidFill>
                <a:srgbClr val="5B6973"/>
              </a:solidFill>
            </a:endParaRPr>
          </a:p>
        </p:txBody>
      </p:sp>
    </p:spTree>
    <p:extLst>
      <p:ext uri="{BB962C8B-B14F-4D97-AF65-F5344CB8AC3E}">
        <p14:creationId xmlns:p14="http://schemas.microsoft.com/office/powerpoint/2010/main" val="387578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A7652774-B941-4584-A52F-99B0A263E5F4}" type="datetime1">
              <a:rPr lang="zh-TW" altLang="en-US" smtClean="0">
                <a:solidFill>
                  <a:srgbClr val="E7ECED"/>
                </a:solidFill>
              </a:rPr>
              <a:pPr/>
              <a:t>2011/10/21</a:t>
            </a:fld>
            <a:endParaRPr lang="zh-TW" altLang="en-US">
              <a:solidFill>
                <a:srgbClr val="E7ECED"/>
              </a:solidFill>
            </a:endParaRPr>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solidFill>
                <a:srgbClr val="E7ECED"/>
              </a:solidFill>
            </a:endParaRPr>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投影片編號版面配置區 5"/>
          <p:cNvSpPr>
            <a:spLocks noGrp="1"/>
          </p:cNvSpPr>
          <p:nvPr>
            <p:ph type="sldNum" sz="quarter" idx="12"/>
          </p:nvPr>
        </p:nvSpPr>
        <p:spPr bwMode="auto">
          <a:xfrm>
            <a:off x="1340616" y="4928702"/>
            <a:ext cx="609600" cy="517524"/>
          </a:xfrm>
        </p:spPr>
        <p:txBody>
          <a:body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36845696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1F159F6-9A08-4C4F-9DE6-945292F2B652}" type="datetime1">
              <a:rPr lang="zh-TW" altLang="en-US" smtClean="0">
                <a:solidFill>
                  <a:srgbClr val="5B6973"/>
                </a:solidFill>
              </a:rPr>
              <a:pPr/>
              <a:t>2011/10/21</a:t>
            </a:fld>
            <a:endParaRPr lang="zh-TW" altLang="en-US">
              <a:solidFill>
                <a:srgbClr val="5B6973"/>
              </a:solidFill>
            </a:endParaRPr>
          </a:p>
        </p:txBody>
      </p:sp>
      <p:sp>
        <p:nvSpPr>
          <p:cNvPr id="6" name="頁尾版面配置區 5"/>
          <p:cNvSpPr>
            <a:spLocks noGrp="1"/>
          </p:cNvSpPr>
          <p:nvPr>
            <p:ph type="ftr" sz="quarter" idx="11"/>
          </p:nvPr>
        </p:nvSpPr>
        <p:spPr/>
        <p:txBody>
          <a:bodyPr/>
          <a:lstStyle/>
          <a:p>
            <a:endParaRPr lang="zh-TW" altLang="en-US">
              <a:solidFill>
                <a:srgbClr val="5B6973"/>
              </a:solidFill>
            </a:endParaRPr>
          </a:p>
        </p:txBody>
      </p:sp>
      <p:sp>
        <p:nvSpPr>
          <p:cNvPr id="7" name="投影片編號版面配置區 6"/>
          <p:cNvSpPr>
            <a:spLocks noGrp="1"/>
          </p:cNvSpPr>
          <p:nvPr>
            <p:ph type="sldNum" sz="quarter" idx="12"/>
          </p:nvPr>
        </p:nvSpPr>
        <p:spPr/>
        <p:txBody>
          <a:bodyPr/>
          <a:lstStyle/>
          <a:p>
            <a:fld id="{A338ED1A-44F7-4A4F-91BE-BBA9E6C32142}"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968710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D01FFF06-7CB9-40A2-A09D-92418590492F}" type="datetime1">
              <a:rPr lang="zh-TW" altLang="en-US" smtClean="0">
                <a:solidFill>
                  <a:srgbClr val="5B6973"/>
                </a:solidFill>
              </a:rPr>
              <a:pPr/>
              <a:t>2011/10/21</a:t>
            </a:fld>
            <a:endParaRPr lang="zh-TW" altLang="en-US">
              <a:solidFill>
                <a:srgbClr val="5B6973"/>
              </a:solidFill>
            </a:endParaRPr>
          </a:p>
        </p:txBody>
      </p:sp>
      <p:sp>
        <p:nvSpPr>
          <p:cNvPr id="8" name="頁尾版面配置區 7"/>
          <p:cNvSpPr>
            <a:spLocks noGrp="1"/>
          </p:cNvSpPr>
          <p:nvPr>
            <p:ph type="ftr" sz="quarter" idx="11"/>
          </p:nvPr>
        </p:nvSpPr>
        <p:spPr/>
        <p:txBody>
          <a:bodyPr/>
          <a:lstStyle/>
          <a:p>
            <a:endParaRPr lang="zh-TW" altLang="en-US">
              <a:solidFill>
                <a:srgbClr val="5B6973"/>
              </a:solidFill>
            </a:endParaRPr>
          </a:p>
        </p:txBody>
      </p:sp>
      <p:sp>
        <p:nvSpPr>
          <p:cNvPr id="9" name="投影片編號版面配置區 8"/>
          <p:cNvSpPr>
            <a:spLocks noGrp="1"/>
          </p:cNvSpPr>
          <p:nvPr>
            <p:ph type="sldNum" sz="quarter" idx="12"/>
          </p:nvPr>
        </p:nvSpPr>
        <p:spPr/>
        <p:txBody>
          <a:bodyPr/>
          <a:lstStyle/>
          <a:p>
            <a:fld id="{A338ED1A-44F7-4A4F-91BE-BBA9E6C32142}"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16294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1FB10CE6-1F84-4542-A317-34D85D54D8F0}" type="datetime1">
              <a:rPr lang="zh-TW" altLang="en-US" smtClean="0">
                <a:solidFill>
                  <a:srgbClr val="5B6973"/>
                </a:solidFill>
              </a:rPr>
              <a:pPr/>
              <a:t>2011/10/21</a:t>
            </a:fld>
            <a:endParaRPr lang="zh-TW" altLang="en-US">
              <a:solidFill>
                <a:srgbClr val="5B6973"/>
              </a:solidFill>
            </a:endParaRPr>
          </a:p>
        </p:txBody>
      </p:sp>
      <p:sp>
        <p:nvSpPr>
          <p:cNvPr id="7" name="投影片編號版面配置區 6"/>
          <p:cNvSpPr>
            <a:spLocks noGrp="1"/>
          </p:cNvSpPr>
          <p:nvPr>
            <p:ph type="sldNum" sz="quarter" idx="11"/>
          </p:nvPr>
        </p:nvSpPr>
        <p:spPr/>
        <p:txBody>
          <a:bodyPr rtlCol="0"/>
          <a:lstStyle/>
          <a:p>
            <a:fld id="{A338ED1A-44F7-4A4F-91BE-BBA9E6C32142}"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solidFill>
                <a:srgbClr val="5B6973"/>
              </a:solidFill>
            </a:endParaRPr>
          </a:p>
        </p:txBody>
      </p:sp>
    </p:spTree>
    <p:extLst>
      <p:ext uri="{BB962C8B-B14F-4D97-AF65-F5344CB8AC3E}">
        <p14:creationId xmlns:p14="http://schemas.microsoft.com/office/powerpoint/2010/main" val="597926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7D9ABFE-6ED7-4AC5-823C-33EC17B8E94F}" type="datetime1">
              <a:rPr lang="zh-TW" altLang="en-US" smtClean="0">
                <a:solidFill>
                  <a:srgbClr val="5B6973"/>
                </a:solidFill>
              </a:rPr>
              <a:pPr/>
              <a:t>2011/10/21</a:t>
            </a:fld>
            <a:endParaRPr lang="zh-TW" altLang="en-US">
              <a:solidFill>
                <a:srgbClr val="5B6973"/>
              </a:solidFill>
            </a:endParaRPr>
          </a:p>
        </p:txBody>
      </p:sp>
      <p:sp>
        <p:nvSpPr>
          <p:cNvPr id="3" name="頁尾版面配置區 2"/>
          <p:cNvSpPr>
            <a:spLocks noGrp="1"/>
          </p:cNvSpPr>
          <p:nvPr>
            <p:ph type="ftr" sz="quarter" idx="11"/>
          </p:nvPr>
        </p:nvSpPr>
        <p:spPr/>
        <p:txBody>
          <a:bodyPr/>
          <a:lstStyle/>
          <a:p>
            <a:endParaRPr lang="zh-TW" altLang="en-US">
              <a:solidFill>
                <a:srgbClr val="5B6973"/>
              </a:solidFill>
            </a:endParaRPr>
          </a:p>
        </p:txBody>
      </p:sp>
      <p:sp>
        <p:nvSpPr>
          <p:cNvPr id="4" name="投影片編號版面配置區 3"/>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387086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A5F1A171-2D2A-44E3-B3D9-A553DD9B77C4}" type="datetime1">
              <a:rPr lang="zh-TW" altLang="en-US" smtClean="0">
                <a:solidFill>
                  <a:srgbClr val="5B6973"/>
                </a:solidFill>
              </a:rPr>
              <a:pPr/>
              <a:t>2011/10/21</a:t>
            </a:fld>
            <a:endParaRPr lang="zh-TW" altLang="en-US">
              <a:solidFill>
                <a:srgbClr val="5B6973"/>
              </a:solidFill>
            </a:endParaRPr>
          </a:p>
        </p:txBody>
      </p:sp>
      <p:sp>
        <p:nvSpPr>
          <p:cNvPr id="22" name="投影片編號版面配置區 21"/>
          <p:cNvSpPr>
            <a:spLocks noGrp="1"/>
          </p:cNvSpPr>
          <p:nvPr>
            <p:ph type="sldNum" sz="quarter" idx="15"/>
          </p:nvPr>
        </p:nvSpPr>
        <p:spPr/>
        <p:txBody>
          <a:bodyPr rtlCol="0"/>
          <a:lstStyle/>
          <a:p>
            <a:fld id="{A338ED1A-44F7-4A4F-91BE-BBA9E6C32142}"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solidFill>
                <a:srgbClr val="5B6973"/>
              </a:solidFill>
            </a:endParaRPr>
          </a:p>
        </p:txBody>
      </p:sp>
    </p:spTree>
    <p:extLst>
      <p:ext uri="{BB962C8B-B14F-4D97-AF65-F5344CB8AC3E}">
        <p14:creationId xmlns:p14="http://schemas.microsoft.com/office/powerpoint/2010/main" val="1336986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DC3D75E8-869D-430A-908C-420C1C4B2779}" type="datetime1">
              <a:rPr lang="zh-TW" altLang="en-US" smtClean="0"/>
              <a:pPr/>
              <a:t>2011/10/21</a:t>
            </a:fld>
            <a:endParaRPr lang="zh-TW" altLang="en-US"/>
          </a:p>
        </p:txBody>
      </p:sp>
      <p:sp>
        <p:nvSpPr>
          <p:cNvPr id="9" name="投影片編號版面配置區 8"/>
          <p:cNvSpPr>
            <a:spLocks noGrp="1"/>
          </p:cNvSpPr>
          <p:nvPr>
            <p:ph type="sldNum" sz="quarter" idx="15"/>
          </p:nvPr>
        </p:nvSpPr>
        <p:spPr/>
        <p:txBody>
          <a:bodyPr rtlCol="0"/>
          <a:lstStyle/>
          <a:p>
            <a:fld id="{A338ED1A-44F7-4A4F-91BE-BBA9E6C32142}"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日期版面配置區 16"/>
          <p:cNvSpPr>
            <a:spLocks noGrp="1"/>
          </p:cNvSpPr>
          <p:nvPr>
            <p:ph type="dt" sz="half" idx="10"/>
          </p:nvPr>
        </p:nvSpPr>
        <p:spPr/>
        <p:txBody>
          <a:bodyPr rtlCol="0"/>
          <a:lstStyle/>
          <a:p>
            <a:fld id="{51A2B540-0642-4B44-A82A-2E34222E6A88}" type="datetime1">
              <a:rPr lang="zh-TW" altLang="en-US" smtClean="0">
                <a:solidFill>
                  <a:srgbClr val="5B6973"/>
                </a:solidFill>
              </a:rPr>
              <a:pPr/>
              <a:t>2011/10/21</a:t>
            </a:fld>
            <a:endParaRPr lang="zh-TW" altLang="en-US">
              <a:solidFill>
                <a:srgbClr val="5B6973"/>
              </a:solidFill>
            </a:endParaRPr>
          </a:p>
        </p:txBody>
      </p:sp>
      <p:sp>
        <p:nvSpPr>
          <p:cNvPr id="18" name="投影片編號版面配置區 17"/>
          <p:cNvSpPr>
            <a:spLocks noGrp="1"/>
          </p:cNvSpPr>
          <p:nvPr>
            <p:ph type="sldNum" sz="quarter" idx="11"/>
          </p:nvPr>
        </p:nvSpPr>
        <p:spPr/>
        <p:txBody>
          <a:bodyPr rtlCol="0"/>
          <a:lstStyle/>
          <a:p>
            <a:fld id="{A338ED1A-44F7-4A4F-91BE-BBA9E6C32142}"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solidFill>
                <a:srgbClr val="5B6973"/>
              </a:solidFill>
            </a:endParaRPr>
          </a:p>
        </p:txBody>
      </p:sp>
    </p:spTree>
    <p:extLst>
      <p:ext uri="{BB962C8B-B14F-4D97-AF65-F5344CB8AC3E}">
        <p14:creationId xmlns:p14="http://schemas.microsoft.com/office/powerpoint/2010/main" val="10811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F69CC4F-B486-4D86-8FDF-60765B57C714}" type="datetime1">
              <a:rPr lang="zh-TW" altLang="en-US" smtClean="0">
                <a:solidFill>
                  <a:srgbClr val="5B6973"/>
                </a:solidFill>
              </a:rPr>
              <a:pPr/>
              <a:t>2011/10/21</a:t>
            </a:fld>
            <a:endParaRPr lang="zh-TW" altLang="en-US">
              <a:solidFill>
                <a:srgbClr val="5B6973"/>
              </a:solidFill>
            </a:endParaRPr>
          </a:p>
        </p:txBody>
      </p:sp>
      <p:sp>
        <p:nvSpPr>
          <p:cNvPr id="5" name="頁尾版面配置區 4"/>
          <p:cNvSpPr>
            <a:spLocks noGrp="1"/>
          </p:cNvSpPr>
          <p:nvPr>
            <p:ph type="ftr" sz="quarter" idx="11"/>
          </p:nvPr>
        </p:nvSpPr>
        <p:spPr/>
        <p:txBody>
          <a:bodyPr/>
          <a:lstStyle/>
          <a:p>
            <a:endParaRPr lang="zh-TW" altLang="en-US">
              <a:solidFill>
                <a:srgbClr val="5B6973"/>
              </a:solidFill>
            </a:endParaRPr>
          </a:p>
        </p:txBody>
      </p:sp>
      <p:sp>
        <p:nvSpPr>
          <p:cNvPr id="6" name="投影片編號版面配置區 5"/>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3354140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3DC299B-354A-4503-A8BA-BCFDCF0F2748}" type="datetime1">
              <a:rPr lang="zh-TW" altLang="en-US" smtClean="0">
                <a:solidFill>
                  <a:srgbClr val="5B6973"/>
                </a:solidFill>
              </a:rPr>
              <a:pPr/>
              <a:t>2011/10/21</a:t>
            </a:fld>
            <a:endParaRPr lang="zh-TW" altLang="en-US">
              <a:solidFill>
                <a:srgbClr val="5B6973"/>
              </a:solidFill>
            </a:endParaRPr>
          </a:p>
        </p:txBody>
      </p:sp>
      <p:sp>
        <p:nvSpPr>
          <p:cNvPr id="5" name="頁尾版面配置區 4"/>
          <p:cNvSpPr>
            <a:spLocks noGrp="1"/>
          </p:cNvSpPr>
          <p:nvPr>
            <p:ph type="ftr" sz="quarter" idx="11"/>
          </p:nvPr>
        </p:nvSpPr>
        <p:spPr/>
        <p:txBody>
          <a:bodyPr/>
          <a:lstStyle/>
          <a:p>
            <a:endParaRPr lang="zh-TW" altLang="en-US">
              <a:solidFill>
                <a:srgbClr val="5B6973"/>
              </a:solidFill>
            </a:endParaRPr>
          </a:p>
        </p:txBody>
      </p:sp>
      <p:sp>
        <p:nvSpPr>
          <p:cNvPr id="6" name="投影片編號版面配置區 5"/>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33957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84C9CCA7-3CF8-4732-A1B5-152274467867}" type="datetime1">
              <a:rPr lang="zh-TW" altLang="en-US" smtClean="0"/>
              <a:pPr/>
              <a:t>2011/10/21</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A338ED1A-44F7-4A4F-91BE-BBA9E6C32142}"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4C257492-2284-43B8-8655-571C1BFAFE7C}" type="datetime1">
              <a:rPr lang="zh-TW" altLang="en-US" smtClean="0"/>
              <a:pPr/>
              <a:t>2011/10/21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38ED1A-44F7-4A4F-91BE-BBA9E6C32142}"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0F584FC0-70E3-4C5B-9013-E6AB96930FF2}" type="datetime1">
              <a:rPr lang="zh-TW" altLang="en-US" smtClean="0"/>
              <a:pPr/>
              <a:t>2011/10/21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338ED1A-44F7-4A4F-91BE-BBA9E6C32142}"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70631E85-78EF-42D2-81B8-1ECD056F260D}" type="datetime1">
              <a:rPr lang="zh-TW" altLang="en-US" smtClean="0"/>
              <a:pPr/>
              <a:t>2011/10/21</a:t>
            </a:fld>
            <a:endParaRPr lang="zh-TW" altLang="en-US"/>
          </a:p>
        </p:txBody>
      </p:sp>
      <p:sp>
        <p:nvSpPr>
          <p:cNvPr id="7" name="投影片編號版面配置區 6"/>
          <p:cNvSpPr>
            <a:spLocks noGrp="1"/>
          </p:cNvSpPr>
          <p:nvPr>
            <p:ph type="sldNum" sz="quarter" idx="11"/>
          </p:nvPr>
        </p:nvSpPr>
        <p:spPr/>
        <p:txBody>
          <a:bodyPr rtlCol="0"/>
          <a:lstStyle/>
          <a:p>
            <a:fld id="{A338ED1A-44F7-4A4F-91BE-BBA9E6C32142}"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1C50AB-337B-4097-950B-D16B43B1E7FE}" type="datetime1">
              <a:rPr lang="zh-TW" altLang="en-US" smtClean="0"/>
              <a:pPr/>
              <a:t>2011/10/21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338ED1A-44F7-4A4F-91BE-BBA9E6C3214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3CF46A39-8994-436A-B7A2-C52346B50086}" type="datetime1">
              <a:rPr lang="zh-TW" altLang="en-US" smtClean="0"/>
              <a:pPr/>
              <a:t>2011/10/21</a:t>
            </a:fld>
            <a:endParaRPr lang="zh-TW" altLang="en-US"/>
          </a:p>
        </p:txBody>
      </p:sp>
      <p:sp>
        <p:nvSpPr>
          <p:cNvPr id="22" name="投影片編號版面配置區 21"/>
          <p:cNvSpPr>
            <a:spLocks noGrp="1"/>
          </p:cNvSpPr>
          <p:nvPr>
            <p:ph type="sldNum" sz="quarter" idx="15"/>
          </p:nvPr>
        </p:nvSpPr>
        <p:spPr/>
        <p:txBody>
          <a:bodyPr rtlCol="0"/>
          <a:lstStyle/>
          <a:p>
            <a:fld id="{A338ED1A-44F7-4A4F-91BE-BBA9E6C32142}"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57985C2D-B1C9-49B1-96B5-5F4975276E7B}" type="datetime1">
              <a:rPr lang="zh-TW" altLang="en-US" smtClean="0"/>
              <a:pPr/>
              <a:t>2011/10/21</a:t>
            </a:fld>
            <a:endParaRPr lang="zh-TW" altLang="en-US"/>
          </a:p>
        </p:txBody>
      </p:sp>
      <p:sp>
        <p:nvSpPr>
          <p:cNvPr id="18" name="投影片編號版面配置區 17"/>
          <p:cNvSpPr>
            <a:spLocks noGrp="1"/>
          </p:cNvSpPr>
          <p:nvPr>
            <p:ph type="sldNum" sz="quarter" idx="11"/>
          </p:nvPr>
        </p:nvSpPr>
        <p:spPr/>
        <p:txBody>
          <a:bodyPr rtlCol="0"/>
          <a:lstStyle/>
          <a:p>
            <a:fld id="{A338ED1A-44F7-4A4F-91BE-BBA9E6C32142}"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231D514-3589-4958-B983-C5B05BE98820}" type="datetime1">
              <a:rPr lang="zh-TW" altLang="en-US" smtClean="0"/>
              <a:pPr/>
              <a:t>2011/10/21</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338ED1A-44F7-4A4F-91BE-BBA9E6C3214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393847-9AA5-4D8E-86EB-191999756026}" type="datetime1">
              <a:rPr lang="zh-TW" altLang="en-US" smtClean="0">
                <a:solidFill>
                  <a:srgbClr val="5B6973"/>
                </a:solidFill>
              </a:rPr>
              <a:pPr/>
              <a:t>2011/10/21</a:t>
            </a:fld>
            <a:endParaRPr lang="zh-TW" altLang="en-US">
              <a:solidFill>
                <a:srgbClr val="5B6973"/>
              </a:solidFill>
            </a:endParaRPr>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solidFill>
                <a:srgbClr val="5B6973"/>
              </a:solidFill>
            </a:endParaRPr>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338ED1A-44F7-4A4F-91BE-BBA9E6C32142}" type="slidenum">
              <a:rPr lang="zh-TW" altLang="en-US" smtClean="0"/>
              <a:pPr/>
              <a:t>‹#›</a:t>
            </a:fld>
            <a:endParaRPr lang="zh-TW" altLang="en-US"/>
          </a:p>
        </p:txBody>
      </p:sp>
    </p:spTree>
    <p:extLst>
      <p:ext uri="{BB962C8B-B14F-4D97-AF65-F5344CB8AC3E}">
        <p14:creationId xmlns:p14="http://schemas.microsoft.com/office/powerpoint/2010/main" val="3890557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35696" y="1052736"/>
            <a:ext cx="6912767" cy="4248472"/>
          </a:xfrm>
        </p:spPr>
        <p:txBody>
          <a:bodyPr>
            <a:noAutofit/>
          </a:bodyPr>
          <a:lstStyle/>
          <a:p>
            <a:pPr>
              <a:defRPr/>
            </a:pPr>
            <a:r>
              <a:rPr lang="en-US" altLang="zh-TW" sz="4400" dirty="0" smtClean="0">
                <a:solidFill>
                  <a:schemeClr val="tx1"/>
                </a:solidFill>
                <a:latin typeface="Calibri" pitchFamily="34" charset="0"/>
                <a:ea typeface="標楷體" pitchFamily="65" charset="-120"/>
              </a:rPr>
              <a:t>A Multidimensional Commitment Model of Volitional Systems Adoption and Usage Behavior</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en-US" altLang="zh-TW" sz="2700" dirty="0" smtClean="0">
                <a:latin typeface="Calibri" pitchFamily="34" charset="0"/>
                <a:ea typeface="標楷體" pitchFamily="65" charset="-120"/>
              </a:rPr>
              <a:t>(</a:t>
            </a:r>
            <a:r>
              <a:rPr lang="zh-TW" altLang="en-US" sz="2700" dirty="0" smtClean="0">
                <a:latin typeface="Calibri" pitchFamily="34" charset="0"/>
                <a:ea typeface="標楷體" pitchFamily="65" charset="-120"/>
              </a:rPr>
              <a:t>自願性系統採納與使用行為的多面承諾模型</a:t>
            </a:r>
            <a:r>
              <a:rPr lang="en-US" altLang="zh-TW" sz="2700" dirty="0" smtClean="0">
                <a:latin typeface="Calibri" pitchFamily="34" charset="0"/>
                <a:ea typeface="標楷體" pitchFamily="65" charset="-120"/>
              </a:rPr>
              <a:t>)</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zh-TW" altLang="en-US" sz="1000" dirty="0" smtClean="0">
                <a:latin typeface="Calibri" pitchFamily="34" charset="0"/>
                <a:ea typeface="標楷體" pitchFamily="65" charset="-120"/>
              </a:rPr>
              <a:t> </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en-US" altLang="zh-TW" sz="1800" dirty="0" smtClean="0"/>
              <a:t> YOGESH MALHOTRA AND DENNIS GALLETTA</a:t>
            </a:r>
            <a:r>
              <a:rPr lang="en-US" altLang="zh-TW" sz="6000" dirty="0" smtClean="0"/>
              <a:t/>
            </a:r>
            <a:br>
              <a:rPr lang="en-US" altLang="zh-TW" sz="6000" dirty="0" smtClean="0"/>
            </a:br>
            <a:r>
              <a:rPr lang="zh-TW" altLang="en-US" sz="1000" dirty="0" smtClean="0"/>
              <a:t> </a:t>
            </a:r>
            <a:r>
              <a:rPr lang="en-US" altLang="zh-TW" sz="6000" dirty="0" smtClean="0"/>
              <a:t/>
            </a:r>
            <a:br>
              <a:rPr lang="en-US" altLang="zh-TW" sz="6000" dirty="0" smtClean="0"/>
            </a:br>
            <a:r>
              <a:rPr lang="zh-TW" altLang="en-US" sz="1800" dirty="0" smtClean="0"/>
              <a:t>      </a:t>
            </a:r>
            <a:r>
              <a:rPr lang="en-US" altLang="zh-TW" sz="1800" i="1" dirty="0" smtClean="0"/>
              <a:t>Journal of Management Information Systems / </a:t>
            </a:r>
            <a:br>
              <a:rPr lang="en-US" altLang="zh-TW" sz="1800" i="1" dirty="0" smtClean="0"/>
            </a:br>
            <a:r>
              <a:rPr lang="zh-TW" altLang="en-US" sz="1800" i="1" dirty="0" smtClean="0"/>
              <a:t>      </a:t>
            </a:r>
            <a:r>
              <a:rPr lang="en-US" altLang="zh-TW" sz="1800" i="1" dirty="0" smtClean="0"/>
              <a:t>Summer 2005, Vol. 22, No. 1, pp. 117–151.</a:t>
            </a:r>
            <a:endParaRPr lang="zh-TW" altLang="en-US" sz="1800" dirty="0">
              <a:latin typeface="Calibri" pitchFamily="34" charset="0"/>
              <a:ea typeface="標楷體" pitchFamily="65" charset="-120"/>
            </a:endParaRPr>
          </a:p>
        </p:txBody>
      </p:sp>
      <p:sp>
        <p:nvSpPr>
          <p:cNvPr id="8195" name="副標題 2"/>
          <p:cNvSpPr>
            <a:spLocks noGrp="1"/>
          </p:cNvSpPr>
          <p:nvPr>
            <p:ph type="subTitle" idx="1"/>
          </p:nvPr>
        </p:nvSpPr>
        <p:spPr>
          <a:xfrm>
            <a:off x="5076056" y="5373216"/>
            <a:ext cx="3456186" cy="1079401"/>
          </a:xfrm>
        </p:spPr>
        <p:txBody>
          <a:bodyPr>
            <a:normAutofit fontScale="77500" lnSpcReduction="20000"/>
          </a:bodyPr>
          <a:lstStyle/>
          <a:p>
            <a:pPr eaLnBrk="1" hangingPunct="1"/>
            <a:r>
              <a:rPr lang="zh-TW" altLang="en-US" sz="2800" dirty="0" smtClean="0">
                <a:solidFill>
                  <a:srgbClr val="0000CC"/>
                </a:solidFill>
                <a:latin typeface="Calibri" pitchFamily="34" charset="0"/>
                <a:ea typeface="標楷體" pitchFamily="65" charset="-120"/>
              </a:rPr>
              <a:t>碩一 江蕙羽 </a:t>
            </a:r>
            <a:r>
              <a:rPr lang="en-US" altLang="zh-TW" sz="2800" dirty="0" smtClean="0">
                <a:solidFill>
                  <a:srgbClr val="0000CC"/>
                </a:solidFill>
                <a:latin typeface="Calibri" pitchFamily="34" charset="0"/>
                <a:ea typeface="標楷體" pitchFamily="65" charset="-120"/>
              </a:rPr>
              <a:t>600630437</a:t>
            </a:r>
          </a:p>
          <a:p>
            <a:r>
              <a:rPr lang="zh-TW" altLang="en-US" sz="2800" dirty="0" smtClean="0">
                <a:solidFill>
                  <a:srgbClr val="0000CC"/>
                </a:solidFill>
                <a:latin typeface="Calibri" pitchFamily="34" charset="0"/>
                <a:ea typeface="標楷體" pitchFamily="65" charset="-120"/>
              </a:rPr>
              <a:t>碩一 張卉欣 </a:t>
            </a:r>
            <a:r>
              <a:rPr lang="en-US" altLang="zh-TW" sz="2800" dirty="0" smtClean="0">
                <a:solidFill>
                  <a:srgbClr val="0000CC"/>
                </a:solidFill>
                <a:latin typeface="Calibri" pitchFamily="34" charset="0"/>
                <a:ea typeface="標楷體" pitchFamily="65" charset="-120"/>
              </a:rPr>
              <a:t>600631005</a:t>
            </a:r>
          </a:p>
          <a:p>
            <a:r>
              <a:rPr lang="en-US" altLang="zh-TW" sz="2800" dirty="0" smtClean="0">
                <a:solidFill>
                  <a:srgbClr val="0000CC"/>
                </a:solidFill>
                <a:latin typeface="Calibri" pitchFamily="34" charset="0"/>
                <a:ea typeface="標楷體" pitchFamily="65" charset="-120"/>
              </a:rPr>
              <a:t>2011.10.21</a:t>
            </a:r>
          </a:p>
          <a:p>
            <a:pPr eaLnBrk="1" hangingPunct="1"/>
            <a:endParaRPr lang="zh-TW" altLang="en-US" sz="2400" dirty="0" smtClean="0">
              <a:solidFill>
                <a:srgbClr val="0000CC"/>
              </a:solidFill>
              <a:latin typeface="Calibri" pitchFamily="34" charset="0"/>
              <a:ea typeface="標楷體" pitchFamily="65" charset="-120"/>
            </a:endParaRPr>
          </a:p>
        </p:txBody>
      </p:sp>
      <p:sp>
        <p:nvSpPr>
          <p:cNvPr id="4" name="文字方塊 3"/>
          <p:cNvSpPr txBox="1"/>
          <p:nvPr/>
        </p:nvSpPr>
        <p:spPr>
          <a:xfrm>
            <a:off x="467544" y="188640"/>
            <a:ext cx="8208912" cy="769441"/>
          </a:xfrm>
          <a:prstGeom prst="rect">
            <a:avLst/>
          </a:prstGeom>
          <a:noFill/>
        </p:spPr>
        <p:txBody>
          <a:bodyPr wrap="square" rtlCol="0">
            <a:spAutoFit/>
          </a:bodyPr>
          <a:lstStyle/>
          <a:p>
            <a:pPr algn="ctr"/>
            <a:r>
              <a:rPr lang="zh-TW" altLang="en-US" sz="4400" b="1" dirty="0" smtClean="0">
                <a:solidFill>
                  <a:srgbClr val="0000CC"/>
                </a:solidFill>
                <a:effectLst>
                  <a:outerShdw blurRad="38100" dist="38100" dir="2700000" algn="tl">
                    <a:srgbClr val="000000">
                      <a:alpha val="43137"/>
                    </a:srgbClr>
                  </a:outerShdw>
                </a:effectLst>
                <a:latin typeface="標楷體" pitchFamily="65" charset="-120"/>
                <a:ea typeface="標楷體" pitchFamily="65" charset="-120"/>
              </a:rPr>
              <a:t>淡江大學資訊管理所</a:t>
            </a:r>
            <a:endParaRPr lang="zh-TW" altLang="en-US" sz="4400" b="1" dirty="0">
              <a:solidFill>
                <a:srgbClr val="0000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文字方塊 4"/>
          <p:cNvSpPr txBox="1"/>
          <p:nvPr/>
        </p:nvSpPr>
        <p:spPr>
          <a:xfrm>
            <a:off x="3923928" y="5365665"/>
            <a:ext cx="1512168" cy="1015663"/>
          </a:xfrm>
          <a:prstGeom prst="rect">
            <a:avLst/>
          </a:prstGeom>
          <a:noFill/>
        </p:spPr>
        <p:txBody>
          <a:bodyPr wrap="square" rtlCol="0">
            <a:spAutoFit/>
          </a:bodyPr>
          <a:lstStyle/>
          <a:p>
            <a:r>
              <a:rPr lang="zh-TW" altLang="en-US" sz="2000" b="1" dirty="0" smtClean="0">
                <a:solidFill>
                  <a:srgbClr val="0000CC"/>
                </a:solidFill>
                <a:latin typeface="標楷體" pitchFamily="65" charset="-120"/>
                <a:ea typeface="標楷體" pitchFamily="65" charset="-120"/>
              </a:rPr>
              <a:t>簡報者：</a:t>
            </a:r>
            <a:endParaRPr lang="en-US" altLang="zh-TW" sz="2000" b="1" dirty="0" smtClean="0">
              <a:solidFill>
                <a:srgbClr val="0000CC"/>
              </a:solidFill>
              <a:latin typeface="標楷體" pitchFamily="65" charset="-120"/>
              <a:ea typeface="標楷體" pitchFamily="65" charset="-120"/>
            </a:endParaRPr>
          </a:p>
          <a:p>
            <a:endParaRPr lang="en-US" altLang="zh-TW" sz="2000" b="1" dirty="0" smtClean="0">
              <a:solidFill>
                <a:srgbClr val="0000CC"/>
              </a:solidFill>
              <a:latin typeface="標楷體" pitchFamily="65" charset="-120"/>
              <a:ea typeface="標楷體" pitchFamily="65" charset="-120"/>
            </a:endParaRPr>
          </a:p>
          <a:p>
            <a:r>
              <a:rPr lang="zh-TW" altLang="en-US" sz="2000" b="1" dirty="0" smtClean="0">
                <a:solidFill>
                  <a:srgbClr val="0000CC"/>
                </a:solidFill>
                <a:latin typeface="標楷體" pitchFamily="65" charset="-120"/>
                <a:ea typeface="標楷體" pitchFamily="65" charset="-120"/>
              </a:rPr>
              <a:t>日期：</a:t>
            </a:r>
            <a:endParaRPr lang="en-US" altLang="zh-TW"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內容版面配置區 2"/>
          <p:cNvSpPr>
            <a:spLocks noGrp="1"/>
          </p:cNvSpPr>
          <p:nvPr>
            <p:ph sz="quarter" idx="1"/>
          </p:nvPr>
        </p:nvSpPr>
        <p:spPr>
          <a:xfrm>
            <a:off x="0" y="1916831"/>
            <a:ext cx="8748713" cy="4941169"/>
          </a:xfrm>
        </p:spPr>
        <p:txBody>
          <a:bodyPr/>
          <a:lstStyle/>
          <a:p>
            <a:pPr eaLnBrk="1" hangingPunct="1"/>
            <a:r>
              <a:rPr lang="en-US" altLang="zh-TW" sz="5400" b="1" dirty="0" smtClean="0">
                <a:latin typeface="Calibri" pitchFamily="34" charset="0"/>
                <a:ea typeface="標楷體" pitchFamily="65" charset="-120"/>
              </a:rPr>
              <a:t> </a:t>
            </a:r>
            <a:r>
              <a:rPr lang="en-US" altLang="zh-TW" sz="4000" b="1" dirty="0" smtClean="0">
                <a:latin typeface="Calibri" pitchFamily="34" charset="0"/>
                <a:ea typeface="標楷體" pitchFamily="65" charset="-120"/>
              </a:rPr>
              <a:t>Psychological attachment</a:t>
            </a:r>
            <a:r>
              <a:rPr lang="zh-TW" altLang="en-US" sz="4000" b="1" dirty="0" smtClean="0">
                <a:latin typeface="Calibri" pitchFamily="34" charset="0"/>
                <a:ea typeface="標楷體" pitchFamily="65" charset="-120"/>
              </a:rPr>
              <a:t> </a:t>
            </a:r>
            <a:r>
              <a:rPr lang="en-US" altLang="zh-TW" sz="4000" b="1" dirty="0" smtClean="0">
                <a:latin typeface="Calibri" pitchFamily="34" charset="0"/>
                <a:ea typeface="標楷體" pitchFamily="65" charset="-120"/>
              </a:rPr>
              <a:t>(</a:t>
            </a:r>
            <a:r>
              <a:rPr lang="zh-TW" altLang="en-US" sz="4000" b="1" dirty="0" smtClean="0">
                <a:latin typeface="Calibri" pitchFamily="34" charset="0"/>
                <a:ea typeface="標楷體" pitchFamily="65" charset="-120"/>
              </a:rPr>
              <a:t>心理依附</a:t>
            </a:r>
            <a:r>
              <a:rPr lang="en-US" altLang="zh-TW" sz="4000" b="1" dirty="0" smtClean="0">
                <a:latin typeface="Calibri" pitchFamily="34" charset="0"/>
                <a:ea typeface="標楷體" pitchFamily="65" charset="-120"/>
              </a:rPr>
              <a:t>)</a:t>
            </a:r>
          </a:p>
          <a:p>
            <a:pPr eaLnBrk="1" hangingPunct="1"/>
            <a:endParaRPr lang="en-US" altLang="zh-TW" sz="500" b="1" dirty="0" smtClean="0">
              <a:latin typeface="Calibri" pitchFamily="34" charset="0"/>
              <a:ea typeface="標楷體" pitchFamily="65" charset="-120"/>
            </a:endParaRPr>
          </a:p>
          <a:p>
            <a:pPr lvl="1" eaLnBrk="1" hangingPunct="1"/>
            <a:r>
              <a:rPr lang="zh-TW" altLang="en-US" sz="3600" b="1" dirty="0" smtClean="0">
                <a:latin typeface="Calibri" pitchFamily="34" charset="0"/>
                <a:ea typeface="標楷體" pitchFamily="65" charset="-120"/>
              </a:rPr>
              <a:t> </a:t>
            </a:r>
            <a:r>
              <a:rPr lang="en-US" altLang="zh-TW" sz="3600" b="1" dirty="0" smtClean="0">
                <a:latin typeface="Calibri" pitchFamily="34" charset="0"/>
                <a:ea typeface="標楷體" pitchFamily="65" charset="-120"/>
              </a:rPr>
              <a:t>Affective Commitment (</a:t>
            </a:r>
            <a:r>
              <a:rPr lang="zh-TW" altLang="zh-TW" sz="3600" b="1" dirty="0" smtClean="0">
                <a:latin typeface="Calibri" pitchFamily="34" charset="0"/>
                <a:ea typeface="標楷體" pitchFamily="65" charset="-120"/>
              </a:rPr>
              <a:t>情感承諾</a:t>
            </a:r>
            <a:r>
              <a:rPr lang="en-US" altLang="zh-TW" sz="3600" b="1" dirty="0" smtClean="0">
                <a:latin typeface="Calibri" pitchFamily="34" charset="0"/>
                <a:ea typeface="標楷體" pitchFamily="65" charset="-120"/>
              </a:rPr>
              <a:t>)</a:t>
            </a:r>
            <a:r>
              <a:rPr lang="zh-TW" altLang="zh-TW" sz="3600" b="1" dirty="0" smtClean="0">
                <a:latin typeface="Calibri" pitchFamily="34" charset="0"/>
                <a:ea typeface="標楷體" pitchFamily="65" charset="-120"/>
              </a:rPr>
              <a:t> </a:t>
            </a:r>
            <a:endParaRPr lang="en-US" altLang="zh-TW" sz="3600" b="1" dirty="0" smtClean="0">
              <a:latin typeface="Calibri" pitchFamily="34" charset="0"/>
              <a:ea typeface="標楷體" pitchFamily="65" charset="-120"/>
            </a:endParaRPr>
          </a:p>
          <a:p>
            <a:pPr lvl="2" eaLnBrk="1" hangingPunct="1"/>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Internalization</a:t>
            </a:r>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a:t>
            </a:r>
            <a:r>
              <a:rPr lang="zh-TW" altLang="en-US" sz="3200" b="1" dirty="0" smtClean="0">
                <a:latin typeface="Calibri" pitchFamily="34" charset="0"/>
                <a:ea typeface="標楷體" pitchFamily="65" charset="-120"/>
              </a:rPr>
              <a:t>內化</a:t>
            </a:r>
            <a:r>
              <a:rPr lang="en-US" altLang="zh-TW" sz="3200" b="1" dirty="0" smtClean="0">
                <a:latin typeface="Calibri" pitchFamily="34" charset="0"/>
                <a:ea typeface="標楷體" pitchFamily="65" charset="-120"/>
              </a:rPr>
              <a:t>)</a:t>
            </a:r>
          </a:p>
          <a:p>
            <a:pPr lvl="2" eaLnBrk="1" hangingPunct="1"/>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Identification</a:t>
            </a:r>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a:t>
            </a:r>
            <a:r>
              <a:rPr lang="zh-TW" altLang="en-US" sz="3200" b="1" dirty="0" smtClean="0">
                <a:latin typeface="Calibri" pitchFamily="34" charset="0"/>
                <a:ea typeface="標楷體" pitchFamily="65" charset="-120"/>
              </a:rPr>
              <a:t>認同</a:t>
            </a:r>
            <a:r>
              <a:rPr lang="en-US" altLang="zh-TW" sz="3200" b="1" dirty="0" smtClean="0">
                <a:latin typeface="Calibri" pitchFamily="34" charset="0"/>
                <a:ea typeface="標楷體" pitchFamily="65" charset="-120"/>
              </a:rPr>
              <a:t>)</a:t>
            </a:r>
          </a:p>
          <a:p>
            <a:pPr lvl="2" eaLnBrk="1" hangingPunct="1"/>
            <a:endParaRPr lang="en-US" altLang="zh-TW" sz="1000" b="1" dirty="0" smtClean="0">
              <a:latin typeface="Calibri" pitchFamily="34" charset="0"/>
              <a:ea typeface="標楷體" pitchFamily="65" charset="-120"/>
            </a:endParaRPr>
          </a:p>
          <a:p>
            <a:pPr lvl="1" eaLnBrk="1" hangingPunct="1"/>
            <a:r>
              <a:rPr lang="en-US" altLang="zh-TW" sz="3600" b="1" dirty="0" smtClean="0">
                <a:latin typeface="Calibri" pitchFamily="34" charset="0"/>
                <a:ea typeface="標楷體" pitchFamily="65" charset="-120"/>
              </a:rPr>
              <a:t> Continuance</a:t>
            </a:r>
            <a:r>
              <a:rPr lang="zh-TW" altLang="en-US" sz="3600" b="1" dirty="0" smtClean="0">
                <a:latin typeface="Calibri" pitchFamily="34" charset="0"/>
                <a:ea typeface="標楷體" pitchFamily="65" charset="-120"/>
              </a:rPr>
              <a:t> </a:t>
            </a:r>
            <a:r>
              <a:rPr lang="en-US" altLang="zh-TW" sz="3600" b="1" dirty="0" smtClean="0">
                <a:latin typeface="Calibri" pitchFamily="34" charset="0"/>
                <a:ea typeface="標楷體" pitchFamily="65" charset="-120"/>
              </a:rPr>
              <a:t>Commitment  (</a:t>
            </a:r>
            <a:r>
              <a:rPr lang="zh-TW" altLang="zh-TW" sz="3600" b="1" dirty="0" smtClean="0">
                <a:latin typeface="Calibri" pitchFamily="34" charset="0"/>
                <a:ea typeface="標楷體" pitchFamily="65" charset="-120"/>
              </a:rPr>
              <a:t>持續承諾</a:t>
            </a:r>
            <a:r>
              <a:rPr lang="en-US" altLang="zh-TW" sz="3600" b="1" dirty="0" smtClean="0">
                <a:latin typeface="Calibri" pitchFamily="34" charset="0"/>
                <a:ea typeface="標楷體" pitchFamily="65" charset="-120"/>
              </a:rPr>
              <a:t>)</a:t>
            </a:r>
          </a:p>
          <a:p>
            <a:pPr lvl="2" eaLnBrk="1" hangingPunct="1"/>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Compliance</a:t>
            </a:r>
            <a:r>
              <a:rPr lang="zh-TW" altLang="en-US" sz="3200" b="1" dirty="0" smtClean="0">
                <a:latin typeface="Calibri" pitchFamily="34" charset="0"/>
                <a:ea typeface="標楷體" pitchFamily="65" charset="-120"/>
              </a:rPr>
              <a:t> </a:t>
            </a:r>
            <a:r>
              <a:rPr lang="en-US" altLang="zh-TW" sz="3200" b="1" dirty="0" smtClean="0">
                <a:latin typeface="Calibri" pitchFamily="34" charset="0"/>
                <a:ea typeface="標楷體" pitchFamily="65" charset="-120"/>
              </a:rPr>
              <a:t>(</a:t>
            </a:r>
            <a:r>
              <a:rPr lang="zh-TW" altLang="en-US" sz="3200" b="1" dirty="0" smtClean="0">
                <a:latin typeface="Calibri" pitchFamily="34" charset="0"/>
                <a:ea typeface="標楷體" pitchFamily="65" charset="-120"/>
              </a:rPr>
              <a:t>順從</a:t>
            </a:r>
            <a:r>
              <a:rPr lang="en-US" altLang="zh-TW" sz="3200" b="1" dirty="0" smtClean="0">
                <a:latin typeface="Calibri" pitchFamily="34" charset="0"/>
                <a:ea typeface="標楷體" pitchFamily="65" charset="-120"/>
              </a:rPr>
              <a:t>)</a:t>
            </a:r>
            <a:endParaRPr lang="zh-TW" altLang="zh-TW" sz="3200" b="1" dirty="0" smtClean="0">
              <a:latin typeface="Calibri" pitchFamily="34" charset="0"/>
              <a:ea typeface="標楷體" pitchFamily="65" charset="-120"/>
            </a:endParaRPr>
          </a:p>
        </p:txBody>
      </p:sp>
      <p:sp>
        <p:nvSpPr>
          <p:cNvPr id="4" name="標題 1"/>
          <p:cNvSpPr>
            <a:spLocks noGrp="1"/>
          </p:cNvSpPr>
          <p:nvPr>
            <p:ph type="title"/>
          </p:nvPr>
        </p:nvSpPr>
        <p:spPr>
          <a:xfrm>
            <a:off x="457200" y="274638"/>
            <a:ext cx="8147248" cy="1642194"/>
          </a:xfrm>
        </p:spPr>
        <p:txBody>
          <a:bodyPr>
            <a:noAutofit/>
          </a:bodyPr>
          <a:lstStyle/>
          <a:p>
            <a:pPr>
              <a:defRPr/>
            </a:pPr>
            <a:r>
              <a:rPr lang="en-US" altLang="zh-TW" sz="6000" b="1" dirty="0" smtClean="0">
                <a:latin typeface="Calibri" pitchFamily="34" charset="0"/>
              </a:rPr>
              <a:t>Theory Development</a:t>
            </a:r>
            <a:r>
              <a:rPr lang="en-US" altLang="zh-TW" sz="3200" b="1" dirty="0" smtClean="0">
                <a:solidFill>
                  <a:srgbClr val="5B6973"/>
                </a:solidFill>
                <a:latin typeface="Calibri" pitchFamily="34" charset="0"/>
              </a:rPr>
              <a:t> (4/4) </a:t>
            </a:r>
            <a:r>
              <a:rPr lang="en-US" altLang="zh-TW" sz="6000" b="1" dirty="0" smtClean="0">
                <a:latin typeface="Calibri" pitchFamily="34" charset="0"/>
              </a:rPr>
              <a:t/>
            </a:r>
            <a:br>
              <a:rPr lang="en-US" altLang="zh-TW" sz="6000" b="1" dirty="0" smtClean="0">
                <a:latin typeface="Calibri" pitchFamily="34" charset="0"/>
              </a:rPr>
            </a:br>
            <a:r>
              <a:rPr lang="en-US" altLang="zh-TW" sz="3200" b="1" dirty="0" smtClean="0">
                <a:latin typeface="Calibri" pitchFamily="34" charset="0"/>
              </a:rPr>
              <a:t>Affective and Continuance Conceptualizations of Commitment</a:t>
            </a:r>
            <a:endParaRPr lang="zh-TW" altLang="zh-TW" sz="6000" b="1" dirty="0">
              <a:latin typeface="Calibri" pitchFamily="34" charset="0"/>
            </a:endParaRPr>
          </a:p>
        </p:txBody>
      </p:sp>
      <p:sp>
        <p:nvSpPr>
          <p:cNvPr id="5" name="投影片編號版面配置區 4"/>
          <p:cNvSpPr>
            <a:spLocks noGrp="1"/>
          </p:cNvSpPr>
          <p:nvPr>
            <p:ph type="sldNum" sz="quarter" idx="15"/>
          </p:nvPr>
        </p:nvSpPr>
        <p:spPr/>
        <p:txBody>
          <a:bodyPr/>
          <a:lstStyle/>
          <a:p>
            <a:fld id="{A338ED1A-44F7-4A4F-91BE-BBA9E6C32142}"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338ED1A-44F7-4A4F-91BE-BBA9E6C32142}" type="slidenum">
              <a:rPr lang="zh-TW" altLang="en-US" smtClean="0"/>
              <a:pPr/>
              <a:t>10</a:t>
            </a:fld>
            <a:endParaRPr lang="zh-TW" altLang="en-US"/>
          </a:p>
        </p:txBody>
      </p:sp>
      <p:pic>
        <p:nvPicPr>
          <p:cNvPr id="1026" name="Picture 2" descr="C:\Users\IsIs\Desktop\20110919-A Multidimensional Commitment Model of Volitional Systems Adoption and Usage Behavior(2003)\20110919-A Multidimensional Commitment Model of Volitional Systems Adoption and Usage Behavior-Figure1.png"/>
          <p:cNvPicPr>
            <a:picLocks noGrp="1" noChangeAspect="1" noChangeArrowheads="1"/>
          </p:cNvPicPr>
          <p:nvPr>
            <p:ph sz="quarter" idx="1"/>
          </p:nvPr>
        </p:nvPicPr>
        <p:blipFill>
          <a:blip r:embed="rId3" cstate="print"/>
          <a:srcRect/>
          <a:stretch>
            <a:fillRect/>
          </a:stretch>
        </p:blipFill>
        <p:spPr bwMode="auto">
          <a:xfrm>
            <a:off x="395536" y="1686203"/>
            <a:ext cx="7135631" cy="5055165"/>
          </a:xfrm>
          <a:prstGeom prst="rect">
            <a:avLst/>
          </a:prstGeom>
          <a:noFill/>
        </p:spPr>
      </p:pic>
      <p:sp>
        <p:nvSpPr>
          <p:cNvPr id="6" name="標題 1"/>
          <p:cNvSpPr>
            <a:spLocks noGrp="1"/>
          </p:cNvSpPr>
          <p:nvPr>
            <p:ph type="title"/>
          </p:nvPr>
        </p:nvSpPr>
        <p:spPr>
          <a:xfrm>
            <a:off x="251520" y="274638"/>
            <a:ext cx="8280920" cy="1642194"/>
          </a:xfrm>
        </p:spPr>
        <p:txBody>
          <a:bodyPr>
            <a:normAutofit fontScale="90000"/>
          </a:bodyPr>
          <a:lstStyle/>
          <a:p>
            <a:r>
              <a:rPr lang="en-US" altLang="zh-TW" sz="6700" b="1" dirty="0">
                <a:latin typeface="Calibri" pitchFamily="34" charset="0"/>
              </a:rPr>
              <a:t>Research</a:t>
            </a:r>
            <a:r>
              <a:rPr lang="en-US" altLang="zh-TW" sz="6700" dirty="0"/>
              <a:t> </a:t>
            </a:r>
            <a:r>
              <a:rPr lang="en-US" altLang="zh-TW" sz="6700" b="1" dirty="0">
                <a:latin typeface="Calibri" pitchFamily="34" charset="0"/>
              </a:rPr>
              <a:t>Model</a:t>
            </a:r>
            <a:r>
              <a:rPr lang="en-US" altLang="zh-TW" sz="6700" dirty="0"/>
              <a:t> </a:t>
            </a:r>
            <a:r>
              <a:rPr lang="en-US" altLang="zh-TW" sz="6700" b="1" dirty="0">
                <a:latin typeface="Calibri" pitchFamily="34" charset="0"/>
              </a:rPr>
              <a:t>and</a:t>
            </a:r>
            <a:r>
              <a:rPr lang="en-US" altLang="zh-TW" sz="6700" dirty="0"/>
              <a:t> </a:t>
            </a:r>
            <a:r>
              <a:rPr lang="en-US" altLang="zh-TW" sz="6700" dirty="0" smtClean="0"/>
              <a:t/>
            </a:r>
            <a:br>
              <a:rPr lang="en-US" altLang="zh-TW" sz="6700" dirty="0" smtClean="0"/>
            </a:br>
            <a:r>
              <a:rPr lang="en-US" altLang="zh-TW" sz="6700" b="1" dirty="0" smtClean="0">
                <a:latin typeface="Calibri" pitchFamily="34" charset="0"/>
              </a:rPr>
              <a:t>Research</a:t>
            </a:r>
            <a:r>
              <a:rPr lang="en-US" altLang="zh-TW" sz="6700" dirty="0" smtClean="0"/>
              <a:t> </a:t>
            </a:r>
            <a:r>
              <a:rPr lang="en-US" altLang="zh-TW" sz="6700" b="1" dirty="0" smtClean="0">
                <a:latin typeface="Calibri" pitchFamily="34" charset="0"/>
              </a:rPr>
              <a:t>Hypotheses</a:t>
            </a:r>
            <a:r>
              <a:rPr lang="zh-TW" altLang="en-US" sz="6700" b="1" dirty="0" smtClean="0">
                <a:latin typeface="Calibri" pitchFamily="34" charset="0"/>
              </a:rPr>
              <a:t> </a:t>
            </a:r>
            <a:r>
              <a:rPr lang="en-US" altLang="zh-TW" sz="3600" b="1" dirty="0" smtClean="0">
                <a:latin typeface="Calibri" pitchFamily="34" charset="0"/>
              </a:rPr>
              <a:t>(1/2)</a:t>
            </a:r>
            <a:endParaRPr lang="zh-TW" altLang="en-US" sz="3600" b="1" dirty="0">
              <a:latin typeface="Calibri" pitchFamily="34" charset="0"/>
            </a:endParaRPr>
          </a:p>
        </p:txBody>
      </p:sp>
    </p:spTree>
    <p:extLst>
      <p:ext uri="{BB962C8B-B14F-4D97-AF65-F5344CB8AC3E}">
        <p14:creationId xmlns:p14="http://schemas.microsoft.com/office/powerpoint/2010/main" val="1315803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352928" cy="1642194"/>
          </a:xfrm>
        </p:spPr>
        <p:txBody>
          <a:bodyPr>
            <a:noAutofit/>
          </a:bodyPr>
          <a:lstStyle/>
          <a:p>
            <a:r>
              <a:rPr lang="en-US" altLang="zh-TW" sz="6000" b="1" dirty="0">
                <a:latin typeface="Calibri" pitchFamily="34" charset="0"/>
              </a:rPr>
              <a:t>Research Model and </a:t>
            </a:r>
            <a:r>
              <a:rPr lang="en-US" altLang="zh-TW" sz="6000" b="1" dirty="0" smtClean="0">
                <a:latin typeface="Calibri" pitchFamily="34" charset="0"/>
              </a:rPr>
              <a:t/>
            </a:r>
            <a:br>
              <a:rPr lang="en-US" altLang="zh-TW" sz="6000" b="1" dirty="0" smtClean="0">
                <a:latin typeface="Calibri" pitchFamily="34" charset="0"/>
              </a:rPr>
            </a:br>
            <a:r>
              <a:rPr lang="en-US" altLang="zh-TW" sz="6000" b="1" dirty="0" smtClean="0">
                <a:latin typeface="Calibri" pitchFamily="34" charset="0"/>
              </a:rPr>
              <a:t>Research Hypotheses</a:t>
            </a:r>
            <a:r>
              <a:rPr lang="zh-TW" altLang="en-US" sz="6000" b="1" dirty="0" smtClean="0">
                <a:latin typeface="Calibri" pitchFamily="34" charset="0"/>
              </a:rPr>
              <a:t> </a:t>
            </a:r>
            <a:r>
              <a:rPr lang="en-US" altLang="zh-TW" sz="3200" b="1" dirty="0" smtClean="0">
                <a:solidFill>
                  <a:srgbClr val="5B6973"/>
                </a:solidFill>
                <a:latin typeface="Calibri" pitchFamily="34" charset="0"/>
              </a:rPr>
              <a:t>(2/2)</a:t>
            </a:r>
            <a:endParaRPr lang="zh-TW" altLang="en-US" sz="3200" b="1" dirty="0" smtClean="0">
              <a:solidFill>
                <a:srgbClr val="5B6973"/>
              </a:solidFill>
              <a:latin typeface="Calibri" pitchFamily="34" charset="0"/>
            </a:endParaRPr>
          </a:p>
        </p:txBody>
      </p:sp>
      <p:sp>
        <p:nvSpPr>
          <p:cNvPr id="3" name="內容版面配置區 2"/>
          <p:cNvSpPr>
            <a:spLocks noGrp="1"/>
          </p:cNvSpPr>
          <p:nvPr>
            <p:ph sz="quarter" idx="1"/>
          </p:nvPr>
        </p:nvSpPr>
        <p:spPr>
          <a:xfrm>
            <a:off x="323528" y="1916832"/>
            <a:ext cx="7776864" cy="4941168"/>
          </a:xfrm>
        </p:spPr>
        <p:txBody>
          <a:bodyPr>
            <a:normAutofit lnSpcReduction="10000"/>
          </a:bodyPr>
          <a:lstStyle/>
          <a:p>
            <a:r>
              <a:rPr lang="en-US" altLang="zh-TW" sz="2800" dirty="0" smtClean="0">
                <a:latin typeface="Calibri" pitchFamily="34" charset="0"/>
              </a:rPr>
              <a:t>H1a: Perceived usefulness will have a positive influence on attitude toward using the system.</a:t>
            </a:r>
          </a:p>
          <a:p>
            <a:endParaRPr lang="en-US" altLang="zh-TW" sz="500" dirty="0" smtClean="0">
              <a:latin typeface="Calibri" pitchFamily="34" charset="0"/>
            </a:endParaRPr>
          </a:p>
          <a:p>
            <a:r>
              <a:rPr lang="en-US" altLang="zh-TW" sz="2800" dirty="0" smtClean="0">
                <a:latin typeface="Calibri" pitchFamily="34" charset="0"/>
              </a:rPr>
              <a:t>H1b: Perceived ease of use will have a positive influence on attitude toward using the system.</a:t>
            </a:r>
          </a:p>
          <a:p>
            <a:endParaRPr lang="en-US" altLang="zh-TW" sz="500" dirty="0" smtClean="0">
              <a:latin typeface="Calibri" pitchFamily="34" charset="0"/>
            </a:endParaRPr>
          </a:p>
          <a:p>
            <a:r>
              <a:rPr lang="en-US" altLang="zh-TW" sz="2800" dirty="0" smtClean="0">
                <a:latin typeface="Calibri" pitchFamily="34" charset="0"/>
              </a:rPr>
              <a:t>H1c: Perceived usefulness will have a positive influence on behavioral intention to use the system.</a:t>
            </a:r>
          </a:p>
          <a:p>
            <a:endParaRPr lang="en-US" altLang="zh-TW" sz="500" dirty="0" smtClean="0">
              <a:latin typeface="Calibri" pitchFamily="34" charset="0"/>
            </a:endParaRPr>
          </a:p>
          <a:p>
            <a:r>
              <a:rPr lang="en-US" altLang="zh-TW" sz="2800" dirty="0" smtClean="0">
                <a:latin typeface="Calibri" pitchFamily="34" charset="0"/>
              </a:rPr>
              <a:t>H1d: Attitude toward system use will have a positive influence on behavioral intention to use the system.</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11</a:t>
            </a:fld>
            <a:endParaRPr lang="zh-TW" altLang="en-US"/>
          </a:p>
        </p:txBody>
      </p:sp>
    </p:spTree>
    <p:extLst>
      <p:ext uri="{BB962C8B-B14F-4D97-AF65-F5344CB8AC3E}">
        <p14:creationId xmlns:p14="http://schemas.microsoft.com/office/powerpoint/2010/main" val="269146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280920" cy="1570186"/>
          </a:xfrm>
        </p:spPr>
        <p:txBody>
          <a:bodyPr>
            <a:noAutofit/>
          </a:bodyPr>
          <a:lstStyle/>
          <a:p>
            <a:r>
              <a:rPr lang="en-US" altLang="zh-TW" sz="6000" b="1" dirty="0" smtClean="0">
                <a:latin typeface="Calibri" pitchFamily="34" charset="0"/>
              </a:rPr>
              <a:t>Hypotheses</a:t>
            </a:r>
            <a:r>
              <a:rPr lang="en-US" altLang="zh-TW" sz="6000" b="1" dirty="0">
                <a:latin typeface="Calibri" pitchFamily="34" charset="0"/>
              </a:rPr>
              <a:t> About </a:t>
            </a:r>
            <a:r>
              <a:rPr lang="en-US" altLang="zh-TW" sz="6000" b="1" dirty="0" smtClean="0">
                <a:latin typeface="Calibri" pitchFamily="34" charset="0"/>
              </a:rPr>
              <a:t/>
            </a:r>
            <a:br>
              <a:rPr lang="en-US" altLang="zh-TW" sz="6000" b="1" dirty="0" smtClean="0">
                <a:latin typeface="Calibri" pitchFamily="34" charset="0"/>
              </a:rPr>
            </a:br>
            <a:r>
              <a:rPr lang="en-US" altLang="zh-TW" sz="6000" b="1" dirty="0" smtClean="0">
                <a:latin typeface="Calibri" pitchFamily="34" charset="0"/>
              </a:rPr>
              <a:t>Affective Commitment</a:t>
            </a:r>
            <a:r>
              <a:rPr lang="zh-TW" altLang="en-US" sz="6000" b="1" dirty="0" smtClean="0">
                <a:latin typeface="Calibri" pitchFamily="34" charset="0"/>
              </a:rPr>
              <a:t> </a:t>
            </a:r>
            <a:r>
              <a:rPr lang="en-US" altLang="zh-TW" sz="3200" b="1" dirty="0" smtClean="0">
                <a:latin typeface="Calibri" pitchFamily="34" charset="0"/>
              </a:rPr>
              <a:t>(1/2)</a:t>
            </a:r>
            <a:endParaRPr lang="zh-TW" altLang="en-US" sz="3200" b="1" dirty="0">
              <a:latin typeface="Calibri" pitchFamily="34" charset="0"/>
            </a:endParaRPr>
          </a:p>
        </p:txBody>
      </p:sp>
      <p:sp>
        <p:nvSpPr>
          <p:cNvPr id="3" name="內容版面配置區 2"/>
          <p:cNvSpPr>
            <a:spLocks noGrp="1"/>
          </p:cNvSpPr>
          <p:nvPr>
            <p:ph sz="quarter" idx="1"/>
          </p:nvPr>
        </p:nvSpPr>
        <p:spPr>
          <a:xfrm>
            <a:off x="251520" y="1844824"/>
            <a:ext cx="7920880" cy="5013176"/>
          </a:xfrm>
        </p:spPr>
        <p:txBody>
          <a:bodyPr>
            <a:normAutofit/>
          </a:bodyPr>
          <a:lstStyle/>
          <a:p>
            <a:r>
              <a:rPr lang="en-US" altLang="zh-TW" sz="2800" dirty="0">
                <a:latin typeface="Calibri" pitchFamily="34" charset="0"/>
              </a:rPr>
              <a:t>Internalization-Based </a:t>
            </a:r>
            <a:r>
              <a:rPr lang="en-US" altLang="zh-TW" sz="2800" dirty="0" smtClean="0">
                <a:latin typeface="Calibri" pitchFamily="34" charset="0"/>
              </a:rPr>
              <a:t>Commitment</a:t>
            </a: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H2: Internalization will have a positive influence on users’ behavioral intention to use the system.</a:t>
            </a: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H3: Internalization will have a positive influence on users’ attitude toward the use of the system.</a:t>
            </a:r>
          </a:p>
          <a:p>
            <a:pPr lvl="1">
              <a:buFont typeface="Wingdings" pitchFamily="2" charset="2"/>
              <a:buChar char="n"/>
            </a:pPr>
            <a:endParaRPr lang="en-US" altLang="zh-TW" sz="500" dirty="0">
              <a:latin typeface="Calibri" pitchFamily="34" charset="0"/>
            </a:endParaRPr>
          </a:p>
          <a:p>
            <a:pPr lvl="1">
              <a:buFont typeface="Wingdings" pitchFamily="2" charset="2"/>
              <a:buChar char="n"/>
            </a:pPr>
            <a:r>
              <a:rPr lang="en-US" altLang="zh-TW" sz="2800" dirty="0">
                <a:latin typeface="Calibri" pitchFamily="34" charset="0"/>
              </a:rPr>
              <a:t>H4: Internalization will have a positive influence on users’ perceived ease of use of the system.</a:t>
            </a:r>
          </a:p>
          <a:p>
            <a:pPr lvl="1">
              <a:buFont typeface="Wingdings" pitchFamily="2" charset="2"/>
              <a:buChar char="n"/>
            </a:pPr>
            <a:endParaRPr lang="en-US" altLang="zh-TW" sz="500" dirty="0">
              <a:latin typeface="Calibri" pitchFamily="34" charset="0"/>
            </a:endParaRPr>
          </a:p>
          <a:p>
            <a:pPr lvl="1">
              <a:buFont typeface="Wingdings" pitchFamily="2" charset="2"/>
              <a:buChar char="n"/>
            </a:pPr>
            <a:r>
              <a:rPr lang="en-US" altLang="zh-TW" sz="2800" dirty="0">
                <a:latin typeface="Calibri" pitchFamily="34" charset="0"/>
              </a:rPr>
              <a:t>H5: Internalization will have a positive influence on users’ perceived usefulness of the system.</a:t>
            </a:r>
            <a:endParaRPr lang="zh-TW" altLang="en-US" sz="2800" dirty="0">
              <a:latin typeface="Calibri" pitchFamily="34" charset="0"/>
            </a:endParaRPr>
          </a:p>
          <a:p>
            <a:pPr lvl="1">
              <a:buFont typeface="Wingdings" pitchFamily="2" charset="2"/>
              <a:buChar char="n"/>
            </a:pPr>
            <a:endParaRPr lang="en-US" altLang="zh-TW" dirty="0" smtClean="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12</a:t>
            </a:fld>
            <a:endParaRPr lang="zh-TW" altLang="en-US"/>
          </a:p>
        </p:txBody>
      </p:sp>
    </p:spTree>
    <p:extLst>
      <p:ext uri="{BB962C8B-B14F-4D97-AF65-F5344CB8AC3E}">
        <p14:creationId xmlns:p14="http://schemas.microsoft.com/office/powerpoint/2010/main" val="3630571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280920" cy="1570186"/>
          </a:xfrm>
        </p:spPr>
        <p:txBody>
          <a:bodyPr>
            <a:noAutofit/>
          </a:bodyPr>
          <a:lstStyle/>
          <a:p>
            <a:r>
              <a:rPr lang="en-US" altLang="zh-TW" sz="6000" b="1" dirty="0">
                <a:latin typeface="Calibri" pitchFamily="34" charset="0"/>
              </a:rPr>
              <a:t>Hypotheses About </a:t>
            </a:r>
            <a:br>
              <a:rPr lang="en-US" altLang="zh-TW" sz="6000" b="1" dirty="0">
                <a:latin typeface="Calibri" pitchFamily="34" charset="0"/>
              </a:rPr>
            </a:br>
            <a:r>
              <a:rPr lang="en-US" altLang="zh-TW" sz="6000" b="1" dirty="0" smtClean="0">
                <a:latin typeface="Calibri" pitchFamily="34" charset="0"/>
              </a:rPr>
              <a:t>Affective</a:t>
            </a:r>
            <a:r>
              <a:rPr lang="en-US" altLang="zh-TW" sz="6000" b="1" dirty="0">
                <a:latin typeface="Calibri" pitchFamily="34" charset="0"/>
              </a:rPr>
              <a:t> </a:t>
            </a:r>
            <a:r>
              <a:rPr lang="en-US" altLang="zh-TW" sz="6000" b="1" dirty="0" smtClean="0">
                <a:latin typeface="Calibri" pitchFamily="34" charset="0"/>
              </a:rPr>
              <a:t>Commitment</a:t>
            </a:r>
            <a:r>
              <a:rPr lang="zh-TW" altLang="en-US" sz="6000" b="1" dirty="0" smtClean="0">
                <a:latin typeface="Calibri" pitchFamily="34" charset="0"/>
              </a:rPr>
              <a:t> </a:t>
            </a:r>
            <a:r>
              <a:rPr lang="en-US" altLang="zh-TW" sz="3200" b="1" dirty="0" smtClean="0">
                <a:latin typeface="Calibri" pitchFamily="34" charset="0"/>
              </a:rPr>
              <a:t>(2/2)</a:t>
            </a:r>
            <a:endParaRPr lang="zh-TW" altLang="en-US" sz="3200" b="1" dirty="0">
              <a:latin typeface="Calibri" pitchFamily="34" charset="0"/>
            </a:endParaRPr>
          </a:p>
        </p:txBody>
      </p:sp>
      <p:sp>
        <p:nvSpPr>
          <p:cNvPr id="3" name="內容版面配置區 2"/>
          <p:cNvSpPr>
            <a:spLocks noGrp="1"/>
          </p:cNvSpPr>
          <p:nvPr>
            <p:ph sz="quarter" idx="1"/>
          </p:nvPr>
        </p:nvSpPr>
        <p:spPr>
          <a:xfrm>
            <a:off x="251520" y="1844824"/>
            <a:ext cx="7920880" cy="5013176"/>
          </a:xfrm>
        </p:spPr>
        <p:txBody>
          <a:bodyPr>
            <a:normAutofit/>
          </a:bodyPr>
          <a:lstStyle/>
          <a:p>
            <a:r>
              <a:rPr lang="en-US" altLang="zh-TW" sz="2800" dirty="0">
                <a:latin typeface="Calibri" pitchFamily="34" charset="0"/>
              </a:rPr>
              <a:t>Identification-Based </a:t>
            </a:r>
            <a:r>
              <a:rPr lang="en-US" altLang="zh-TW" sz="2800" dirty="0" smtClean="0">
                <a:latin typeface="Calibri" pitchFamily="34" charset="0"/>
              </a:rPr>
              <a:t>Commitment</a:t>
            </a: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H6: Identification will have a positive influence on users’ behavioral intentions to use the system.</a:t>
            </a:r>
            <a:endParaRPr lang="zh-TW" altLang="zh-TW" sz="2800" dirty="0" smtClean="0">
              <a:latin typeface="Calibri" pitchFamily="34" charset="0"/>
            </a:endParaRP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H7: Identification will have a positive influence on users’ attitudes toward the use of the system.</a:t>
            </a:r>
            <a:endParaRPr lang="zh-TW" altLang="zh-TW" sz="2800" dirty="0" smtClean="0">
              <a:latin typeface="Calibri" pitchFamily="34" charset="0"/>
            </a:endParaRP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H8: Identification will have a positive influence on users’ perceived ease of use of the system.</a:t>
            </a:r>
            <a:endParaRPr lang="zh-TW" altLang="zh-TW" sz="2800" dirty="0" smtClean="0">
              <a:latin typeface="Calibri" pitchFamily="34" charset="0"/>
            </a:endParaRP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H9: Identification will have a positive influence on users’ perceived usefulness of the system.</a:t>
            </a:r>
            <a:endParaRPr lang="zh-TW" altLang="zh-TW" sz="2800" dirty="0" smtClean="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13</a:t>
            </a:fld>
            <a:endParaRPr lang="zh-TW" altLang="en-US"/>
          </a:p>
        </p:txBody>
      </p:sp>
    </p:spTree>
    <p:extLst>
      <p:ext uri="{BB962C8B-B14F-4D97-AF65-F5344CB8AC3E}">
        <p14:creationId xmlns:p14="http://schemas.microsoft.com/office/powerpoint/2010/main" val="185781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8892480" cy="1916832"/>
          </a:xfrm>
        </p:spPr>
        <p:txBody>
          <a:bodyPr>
            <a:normAutofit fontScale="90000"/>
          </a:bodyPr>
          <a:lstStyle/>
          <a:p>
            <a:r>
              <a:rPr lang="en-US" altLang="zh-TW" sz="6700" b="1" dirty="0">
                <a:latin typeface="Calibri" pitchFamily="34" charset="0"/>
              </a:rPr>
              <a:t>Hypotheses About </a:t>
            </a:r>
            <a:r>
              <a:rPr lang="en-US" altLang="zh-TW" sz="6700" b="1" dirty="0" smtClean="0">
                <a:latin typeface="Calibri" pitchFamily="34" charset="0"/>
              </a:rPr>
              <a:t/>
            </a:r>
            <a:br>
              <a:rPr lang="en-US" altLang="zh-TW" sz="6700" b="1" dirty="0" smtClean="0">
                <a:latin typeface="Calibri" pitchFamily="34" charset="0"/>
              </a:rPr>
            </a:br>
            <a:r>
              <a:rPr lang="en-US" altLang="zh-TW" sz="6700" b="1" dirty="0" smtClean="0">
                <a:latin typeface="Calibri" pitchFamily="34" charset="0"/>
              </a:rPr>
              <a:t>Continuance Commitment</a:t>
            </a:r>
            <a:r>
              <a:rPr lang="zh-TW" altLang="en-US" sz="6700" b="1" dirty="0" smtClean="0">
                <a:latin typeface="Calibri" pitchFamily="34" charset="0"/>
              </a:rPr>
              <a:t> </a:t>
            </a:r>
            <a:r>
              <a:rPr lang="en-US" altLang="zh-TW" sz="3100" b="1" dirty="0" smtClean="0">
                <a:latin typeface="Calibri" pitchFamily="34" charset="0"/>
              </a:rPr>
              <a:t>(1/2)</a:t>
            </a:r>
            <a:endParaRPr lang="zh-TW" altLang="en-US" sz="3100" b="1" dirty="0">
              <a:latin typeface="Calibri" pitchFamily="34" charset="0"/>
            </a:endParaRPr>
          </a:p>
        </p:txBody>
      </p:sp>
      <p:sp>
        <p:nvSpPr>
          <p:cNvPr id="3" name="內容版面配置區 2"/>
          <p:cNvSpPr>
            <a:spLocks noGrp="1"/>
          </p:cNvSpPr>
          <p:nvPr>
            <p:ph sz="quarter" idx="1"/>
          </p:nvPr>
        </p:nvSpPr>
        <p:spPr>
          <a:xfrm>
            <a:off x="251520" y="1844824"/>
            <a:ext cx="7920880" cy="4752528"/>
          </a:xfrm>
        </p:spPr>
        <p:txBody>
          <a:bodyPr>
            <a:normAutofit/>
          </a:bodyPr>
          <a:lstStyle/>
          <a:p>
            <a:r>
              <a:rPr lang="en-US" altLang="zh-TW" sz="2800" dirty="0">
                <a:latin typeface="Calibri" pitchFamily="34" charset="0"/>
              </a:rPr>
              <a:t>Compliance-Based </a:t>
            </a:r>
            <a:r>
              <a:rPr lang="en-US" altLang="zh-TW" sz="2800" dirty="0" smtClean="0">
                <a:latin typeface="Calibri" pitchFamily="34" charset="0"/>
              </a:rPr>
              <a:t>Commitment</a:t>
            </a: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H10: Compliance will have a negative influence on users’ behavioral intention to use the system. </a:t>
            </a:r>
            <a:endParaRPr lang="zh-TW" altLang="zh-TW" sz="2800" dirty="0" smtClean="0">
              <a:latin typeface="Calibri" pitchFamily="34" charset="0"/>
            </a:endParaRP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H11: Compliance will have a negative influence on users’ attitude toward the use of the system.</a:t>
            </a: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H12</a:t>
            </a:r>
            <a:r>
              <a:rPr lang="en-US" altLang="zh-TW" sz="2800" dirty="0">
                <a:latin typeface="Calibri" pitchFamily="34" charset="0"/>
              </a:rPr>
              <a:t>: Compliance will have a negative influence on users’ perceived ease of use of the system.</a:t>
            </a:r>
            <a:endParaRPr lang="zh-TW" altLang="zh-TW" sz="2800" dirty="0">
              <a:latin typeface="Calibri" pitchFamily="34" charset="0"/>
            </a:endParaRPr>
          </a:p>
          <a:p>
            <a:pPr lvl="1">
              <a:buFont typeface="Wingdings" pitchFamily="2" charset="2"/>
              <a:buChar char="n"/>
            </a:pPr>
            <a:endParaRPr lang="en-US" altLang="zh-TW" sz="500" dirty="0" smtClean="0">
              <a:latin typeface="Calibri" pitchFamily="34" charset="0"/>
            </a:endParaRPr>
          </a:p>
          <a:p>
            <a:pPr lvl="1">
              <a:buFont typeface="Wingdings" pitchFamily="2" charset="2"/>
              <a:buChar char="n"/>
            </a:pPr>
            <a:r>
              <a:rPr lang="en-US" altLang="zh-TW" sz="2800" dirty="0" smtClean="0">
                <a:latin typeface="Calibri" pitchFamily="34" charset="0"/>
              </a:rPr>
              <a:t>H13</a:t>
            </a:r>
            <a:r>
              <a:rPr lang="en-US" altLang="zh-TW" sz="2800" dirty="0">
                <a:latin typeface="Calibri" pitchFamily="34" charset="0"/>
              </a:rPr>
              <a:t>: Compliance will have a negative influence on users’ perceived usefulness of the system.</a:t>
            </a:r>
            <a:endParaRPr lang="zh-TW" altLang="zh-TW" sz="2800" dirty="0">
              <a:latin typeface="Calibri" pitchFamily="34" charset="0"/>
            </a:endParaRPr>
          </a:p>
          <a:p>
            <a:pPr lvl="1">
              <a:buFont typeface="Wingdings" pitchFamily="2" charset="2"/>
              <a:buChar char="n"/>
            </a:pPr>
            <a:endParaRPr lang="zh-TW" altLang="zh-TW" dirty="0" smtClean="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14</a:t>
            </a:fld>
            <a:endParaRPr lang="zh-TW" altLang="en-US"/>
          </a:p>
        </p:txBody>
      </p:sp>
    </p:spTree>
    <p:extLst>
      <p:ext uri="{BB962C8B-B14F-4D97-AF65-F5344CB8AC3E}">
        <p14:creationId xmlns:p14="http://schemas.microsoft.com/office/powerpoint/2010/main" val="301995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51520" y="1772816"/>
            <a:ext cx="7920880" cy="5085184"/>
          </a:xfrm>
        </p:spPr>
        <p:txBody>
          <a:bodyPr>
            <a:normAutofit/>
          </a:bodyPr>
          <a:lstStyle/>
          <a:p>
            <a:r>
              <a:rPr lang="en-US" altLang="zh-TW" sz="2800" dirty="0">
                <a:latin typeface="Calibri" pitchFamily="34" charset="0"/>
              </a:rPr>
              <a:t>Summary of Hypothesized </a:t>
            </a:r>
            <a:r>
              <a:rPr lang="en-US" altLang="zh-TW" sz="2800" dirty="0" smtClean="0">
                <a:latin typeface="Calibri" pitchFamily="34" charset="0"/>
              </a:rPr>
              <a:t>Relationships</a:t>
            </a:r>
            <a:endParaRPr lang="en-US" altLang="zh-TW" sz="2800" dirty="0">
              <a:latin typeface="Calibri" pitchFamily="34" charset="0"/>
            </a:endParaRPr>
          </a:p>
          <a:p>
            <a:pPr lvl="1">
              <a:buFont typeface="Wingdings" pitchFamily="2" charset="2"/>
              <a:buChar char="n"/>
            </a:pPr>
            <a:r>
              <a:rPr lang="en-US" altLang="zh-TW" sz="2800" dirty="0" smtClean="0">
                <a:latin typeface="Calibri" pitchFamily="34" charset="0"/>
              </a:rPr>
              <a:t>Internalization is driven by congruence of a user’s values and personal norms with the induced usage behavior.</a:t>
            </a:r>
          </a:p>
          <a:p>
            <a:pPr lvl="1">
              <a:buFont typeface="Wingdings" pitchFamily="2" charset="2"/>
              <a:buChar char="n"/>
            </a:pPr>
            <a:r>
              <a:rPr lang="en-US" altLang="zh-TW" sz="2800" dirty="0" smtClean="0">
                <a:latin typeface="Calibri" pitchFamily="34" charset="0"/>
              </a:rPr>
              <a:t>Identification is based upon his volition for satisfying and self-defining relationships through adoption of such behavior.</a:t>
            </a:r>
          </a:p>
          <a:p>
            <a:pPr lvl="1">
              <a:buFont typeface="Wingdings" pitchFamily="2" charset="2"/>
              <a:buChar char="n"/>
            </a:pPr>
            <a:r>
              <a:rPr lang="en-US" altLang="zh-TW" sz="2800" dirty="0" smtClean="0">
                <a:latin typeface="Calibri" pitchFamily="34" charset="0"/>
              </a:rPr>
              <a:t>Compliance (or continuance commitment) users adopt specific behaviors not because they feel it is the right thing to do or they want to do it.</a:t>
            </a:r>
            <a:endParaRPr lang="zh-TW" altLang="en-US" sz="2800" dirty="0" smtClean="0">
              <a:latin typeface="Calibri" pitchFamily="34" charset="0"/>
            </a:endParaRPr>
          </a:p>
          <a:p>
            <a:endParaRPr lang="zh-TW" altLang="en-US" dirty="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15</a:t>
            </a:fld>
            <a:endParaRPr lang="zh-TW" altLang="en-US"/>
          </a:p>
        </p:txBody>
      </p:sp>
      <p:sp>
        <p:nvSpPr>
          <p:cNvPr id="5" name="標題 1"/>
          <p:cNvSpPr txBox="1">
            <a:spLocks/>
          </p:cNvSpPr>
          <p:nvPr/>
        </p:nvSpPr>
        <p:spPr>
          <a:xfrm>
            <a:off x="251520" y="0"/>
            <a:ext cx="8892480" cy="1772816"/>
          </a:xfrm>
          <a:prstGeom prst="rect">
            <a:avLst/>
          </a:prstGeom>
        </p:spPr>
        <p:txBody>
          <a:bodyPr vert="horz"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7300" b="1" i="0" u="none" strike="noStrike" kern="1200" cap="small" spc="0" normalizeH="0" baseline="0" noProof="0" dirty="0" smtClean="0">
                <a:ln>
                  <a:noFill/>
                </a:ln>
                <a:solidFill>
                  <a:schemeClr val="tx2"/>
                </a:solidFill>
                <a:effectLst/>
                <a:uLnTx/>
                <a:uFillTx/>
                <a:latin typeface="Calibri" pitchFamily="34" charset="0"/>
                <a:ea typeface="+mj-ea"/>
                <a:cs typeface="+mj-cs"/>
              </a:rPr>
              <a:t>Hypotheses About </a:t>
            </a:r>
            <a:br>
              <a:rPr kumimoji="0" lang="en-US" altLang="zh-TW" sz="7300" b="1" i="0" u="none" strike="noStrike" kern="1200" cap="small" spc="0" normalizeH="0" baseline="0" noProof="0" dirty="0" smtClean="0">
                <a:ln>
                  <a:noFill/>
                </a:ln>
                <a:solidFill>
                  <a:schemeClr val="tx2"/>
                </a:solidFill>
                <a:effectLst/>
                <a:uLnTx/>
                <a:uFillTx/>
                <a:latin typeface="Calibri" pitchFamily="34" charset="0"/>
                <a:ea typeface="+mj-ea"/>
                <a:cs typeface="+mj-cs"/>
              </a:rPr>
            </a:br>
            <a:r>
              <a:rPr kumimoji="0" lang="en-US" altLang="zh-TW" sz="7300" b="1" i="0" u="none" strike="noStrike" kern="1200" cap="small" spc="0" normalizeH="0" baseline="0" noProof="0" dirty="0" smtClean="0">
                <a:ln>
                  <a:noFill/>
                </a:ln>
                <a:solidFill>
                  <a:schemeClr val="tx2"/>
                </a:solidFill>
                <a:effectLst/>
                <a:uLnTx/>
                <a:uFillTx/>
                <a:latin typeface="Calibri" pitchFamily="34" charset="0"/>
                <a:ea typeface="+mj-ea"/>
                <a:cs typeface="+mj-cs"/>
              </a:rPr>
              <a:t>Continuance Commitment</a:t>
            </a:r>
            <a:r>
              <a:rPr kumimoji="0" lang="zh-TW" altLang="en-US" sz="7300" b="1" i="0" u="none" strike="noStrike" kern="1200" cap="small" spc="0" normalizeH="0" baseline="0" noProof="0" dirty="0" smtClean="0">
                <a:ln>
                  <a:noFill/>
                </a:ln>
                <a:solidFill>
                  <a:schemeClr val="tx2"/>
                </a:solidFill>
                <a:effectLst/>
                <a:uLnTx/>
                <a:uFillTx/>
                <a:latin typeface="Calibri" pitchFamily="34" charset="0"/>
                <a:ea typeface="+mj-ea"/>
                <a:cs typeface="+mj-cs"/>
              </a:rPr>
              <a:t> </a:t>
            </a:r>
            <a:r>
              <a:rPr kumimoji="0" lang="en-US" altLang="zh-TW" sz="3400" b="1" i="0" u="none" strike="noStrike" kern="1200" cap="small" spc="0" normalizeH="0" baseline="0" noProof="0" dirty="0" smtClean="0">
                <a:ln>
                  <a:noFill/>
                </a:ln>
                <a:solidFill>
                  <a:schemeClr val="tx2"/>
                </a:solidFill>
                <a:effectLst/>
                <a:uLnTx/>
                <a:uFillTx/>
                <a:latin typeface="Calibri" pitchFamily="34" charset="0"/>
                <a:ea typeface="+mj-ea"/>
                <a:cs typeface="+mj-cs"/>
              </a:rPr>
              <a:t>(2/2)</a:t>
            </a:r>
            <a:endParaRPr kumimoji="0" lang="zh-TW" altLang="en-US" sz="3400" b="1" i="0" u="none" strike="noStrike" kern="1200" cap="small" spc="0" normalizeH="0" baseline="0" noProof="0" dirty="0">
              <a:ln>
                <a:noFill/>
              </a:ln>
              <a:solidFill>
                <a:schemeClr val="tx2"/>
              </a:solidFill>
              <a:effectLst/>
              <a:uLnTx/>
              <a:uFillTx/>
              <a:latin typeface="Calibri" pitchFamily="34" charset="0"/>
              <a:ea typeface="+mj-ea"/>
              <a:cs typeface="+mj-cs"/>
            </a:endParaRPr>
          </a:p>
        </p:txBody>
      </p:sp>
    </p:spTree>
    <p:extLst>
      <p:ext uri="{BB962C8B-B14F-4D97-AF65-F5344CB8AC3E}">
        <p14:creationId xmlns:p14="http://schemas.microsoft.com/office/powerpoint/2010/main" val="654966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a:latin typeface="Calibri" pitchFamily="34" charset="0"/>
              </a:rPr>
              <a:t>Research</a:t>
            </a:r>
            <a:r>
              <a:rPr lang="en-US" altLang="zh-TW" sz="6000" dirty="0">
                <a:latin typeface="Calibri" pitchFamily="34" charset="0"/>
              </a:rPr>
              <a:t> </a:t>
            </a:r>
            <a:r>
              <a:rPr lang="en-US" altLang="zh-TW" sz="6000" b="1" dirty="0">
                <a:latin typeface="Calibri" pitchFamily="34" charset="0"/>
              </a:rPr>
              <a:t>Methodology</a:t>
            </a:r>
            <a:endParaRPr lang="zh-TW" altLang="en-US" sz="6000" b="1" dirty="0">
              <a:latin typeface="Calibri" pitchFamily="34" charset="0"/>
            </a:endParaRPr>
          </a:p>
        </p:txBody>
      </p:sp>
      <p:sp>
        <p:nvSpPr>
          <p:cNvPr id="3" name="內容版面配置區 2"/>
          <p:cNvSpPr>
            <a:spLocks noGrp="1"/>
          </p:cNvSpPr>
          <p:nvPr>
            <p:ph sz="quarter" idx="1"/>
          </p:nvPr>
        </p:nvSpPr>
        <p:spPr>
          <a:xfrm>
            <a:off x="457200" y="1600200"/>
            <a:ext cx="7715200" cy="4873752"/>
          </a:xfrm>
        </p:spPr>
        <p:txBody>
          <a:bodyPr>
            <a:normAutofit/>
          </a:bodyPr>
          <a:lstStyle/>
          <a:p>
            <a:r>
              <a:rPr lang="en-US" altLang="zh-TW" sz="2800" dirty="0" smtClean="0">
                <a:latin typeface="Calibri" pitchFamily="34" charset="0"/>
              </a:rPr>
              <a:t>Focused on understanding usage behavior in the context of a system implementation at two points in time.</a:t>
            </a:r>
          </a:p>
          <a:p>
            <a:pPr lvl="1">
              <a:buFont typeface="Wingdings" pitchFamily="2" charset="2"/>
              <a:buChar char="n"/>
            </a:pPr>
            <a:r>
              <a:rPr lang="en-US" altLang="zh-TW" sz="2800" dirty="0" smtClean="0">
                <a:latin typeface="Calibri" pitchFamily="34" charset="0"/>
              </a:rPr>
              <a:t>After </a:t>
            </a:r>
            <a:r>
              <a:rPr lang="en-US" altLang="zh-TW" sz="2800" dirty="0">
                <a:latin typeface="Calibri" pitchFamily="34" charset="0"/>
              </a:rPr>
              <a:t>initial adoption and use (</a:t>
            </a:r>
            <a:r>
              <a:rPr lang="en-US" altLang="zh-TW" sz="2800" dirty="0" smtClean="0">
                <a:latin typeface="Calibri" pitchFamily="34" charset="0"/>
              </a:rPr>
              <a:t>called the </a:t>
            </a:r>
            <a:r>
              <a:rPr lang="en-US" altLang="zh-TW" sz="2800" i="1" dirty="0">
                <a:latin typeface="Calibri" pitchFamily="34" charset="0"/>
              </a:rPr>
              <a:t>adoption </a:t>
            </a:r>
            <a:r>
              <a:rPr lang="en-US" altLang="zh-TW" sz="2800" dirty="0">
                <a:latin typeface="Calibri" pitchFamily="34" charset="0"/>
              </a:rPr>
              <a:t>stage</a:t>
            </a:r>
            <a:r>
              <a:rPr lang="en-US" altLang="zh-TW" sz="2800" dirty="0" smtClean="0">
                <a:latin typeface="Calibri" pitchFamily="34" charset="0"/>
              </a:rPr>
              <a:t>).</a:t>
            </a:r>
          </a:p>
          <a:p>
            <a:pPr lvl="1">
              <a:buFont typeface="Wingdings" pitchFamily="2" charset="2"/>
              <a:buChar char="n"/>
            </a:pPr>
            <a:r>
              <a:rPr lang="en-US" altLang="zh-TW" sz="2800" dirty="0" smtClean="0">
                <a:latin typeface="Calibri" pitchFamily="34" charset="0"/>
              </a:rPr>
              <a:t>After </a:t>
            </a:r>
            <a:r>
              <a:rPr lang="en-US" altLang="zh-TW" sz="2800" dirty="0">
                <a:latin typeface="Calibri" pitchFamily="34" charset="0"/>
              </a:rPr>
              <a:t>extended use over six months (called the </a:t>
            </a:r>
            <a:r>
              <a:rPr lang="en-US" altLang="zh-TW" sz="2800" i="1" dirty="0">
                <a:latin typeface="Calibri" pitchFamily="34" charset="0"/>
              </a:rPr>
              <a:t>use </a:t>
            </a:r>
            <a:r>
              <a:rPr lang="en-US" altLang="zh-TW" sz="2800" dirty="0">
                <a:latin typeface="Calibri" pitchFamily="34" charset="0"/>
              </a:rPr>
              <a:t>stage).</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16</a:t>
            </a:fld>
            <a:endParaRPr lang="zh-TW" altLang="en-US"/>
          </a:p>
        </p:txBody>
      </p:sp>
    </p:spTree>
    <p:extLst>
      <p:ext uri="{BB962C8B-B14F-4D97-AF65-F5344CB8AC3E}">
        <p14:creationId xmlns:p14="http://schemas.microsoft.com/office/powerpoint/2010/main" val="177645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280920" cy="2578298"/>
          </a:xfrm>
        </p:spPr>
        <p:txBody>
          <a:bodyPr>
            <a:noAutofit/>
          </a:bodyPr>
          <a:lstStyle/>
          <a:p>
            <a:r>
              <a:rPr lang="en-US" altLang="zh-TW" sz="6000" b="1" dirty="0">
                <a:latin typeface="Calibri" pitchFamily="34" charset="0"/>
              </a:rPr>
              <a:t>Organizational Context of Volitional </a:t>
            </a:r>
            <a:r>
              <a:rPr lang="en-US" altLang="zh-TW" sz="6000" b="1" dirty="0" smtClean="0">
                <a:latin typeface="Calibri" pitchFamily="34" charset="0"/>
              </a:rPr>
              <a:t>Systems Acceptance </a:t>
            </a:r>
            <a:r>
              <a:rPr lang="en-US" altLang="zh-TW" sz="6000" b="1" dirty="0">
                <a:latin typeface="Calibri" pitchFamily="34" charset="0"/>
              </a:rPr>
              <a:t>and Usage</a:t>
            </a:r>
            <a:endParaRPr lang="zh-TW" altLang="en-US" sz="6000" b="1" dirty="0">
              <a:latin typeface="Calibri" pitchFamily="34" charset="0"/>
            </a:endParaRPr>
          </a:p>
        </p:txBody>
      </p:sp>
      <p:sp>
        <p:nvSpPr>
          <p:cNvPr id="3" name="內容版面配置區 2"/>
          <p:cNvSpPr>
            <a:spLocks noGrp="1"/>
          </p:cNvSpPr>
          <p:nvPr>
            <p:ph sz="quarter" idx="1"/>
          </p:nvPr>
        </p:nvSpPr>
        <p:spPr>
          <a:xfrm>
            <a:off x="251520" y="2852936"/>
            <a:ext cx="7920880" cy="4005064"/>
          </a:xfrm>
        </p:spPr>
        <p:txBody>
          <a:bodyPr>
            <a:normAutofit/>
          </a:bodyPr>
          <a:lstStyle/>
          <a:p>
            <a:r>
              <a:rPr lang="en-US" altLang="zh-TW" sz="2800" dirty="0" smtClean="0">
                <a:latin typeface="Calibri" pitchFamily="34" charset="0"/>
              </a:rPr>
              <a:t>In recent years, organizations have started implementing new types of information and communication systems that depend upon volitional systems usage behavior.</a:t>
            </a:r>
          </a:p>
          <a:p>
            <a:r>
              <a:rPr lang="en-US" altLang="zh-TW" sz="2800" dirty="0" smtClean="0">
                <a:latin typeface="Calibri" pitchFamily="34" charset="0"/>
              </a:rPr>
              <a:t>The new system was intended to provide a superior technological substitute for self-determined activities of communication, collaboration, and coordination.</a:t>
            </a:r>
          </a:p>
          <a:p>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17</a:t>
            </a:fld>
            <a:endParaRPr lang="zh-TW" altLang="en-US"/>
          </a:p>
        </p:txBody>
      </p:sp>
    </p:spTree>
    <p:extLst>
      <p:ext uri="{BB962C8B-B14F-4D97-AF65-F5344CB8AC3E}">
        <p14:creationId xmlns:p14="http://schemas.microsoft.com/office/powerpoint/2010/main" val="293409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1714202"/>
          </a:xfrm>
        </p:spPr>
        <p:txBody>
          <a:bodyPr>
            <a:noAutofit/>
          </a:bodyPr>
          <a:lstStyle/>
          <a:p>
            <a:r>
              <a:rPr lang="en-US" altLang="zh-TW" sz="6000" b="1" dirty="0">
                <a:latin typeface="Calibri" pitchFamily="34" charset="0"/>
              </a:rPr>
              <a:t>Procedure</a:t>
            </a:r>
            <a:r>
              <a:rPr lang="en-US" altLang="zh-TW" sz="6000" dirty="0"/>
              <a:t> </a:t>
            </a:r>
            <a:r>
              <a:rPr lang="en-US" altLang="zh-TW" sz="6000" b="1" dirty="0">
                <a:latin typeface="Calibri" pitchFamily="34" charset="0"/>
              </a:rPr>
              <a:t>and</a:t>
            </a:r>
            <a:r>
              <a:rPr lang="en-US" altLang="zh-TW" sz="6000" dirty="0"/>
              <a:t> </a:t>
            </a:r>
            <a:r>
              <a:rPr lang="en-US" altLang="zh-TW" sz="6000" dirty="0" smtClean="0"/>
              <a:t/>
            </a:r>
            <a:br>
              <a:rPr lang="en-US" altLang="zh-TW" sz="6000" dirty="0" smtClean="0"/>
            </a:br>
            <a:r>
              <a:rPr lang="en-US" altLang="zh-TW" sz="6000" b="1" dirty="0" smtClean="0">
                <a:latin typeface="Calibri" pitchFamily="34" charset="0"/>
              </a:rPr>
              <a:t>Data</a:t>
            </a:r>
            <a:r>
              <a:rPr lang="en-US" altLang="zh-TW" sz="6000" dirty="0" smtClean="0"/>
              <a:t> </a:t>
            </a:r>
            <a:r>
              <a:rPr lang="en-US" altLang="zh-TW" sz="6000" b="1" dirty="0">
                <a:latin typeface="Calibri" pitchFamily="34" charset="0"/>
              </a:rPr>
              <a:t>Sample</a:t>
            </a:r>
            <a:endParaRPr lang="zh-TW" altLang="en-US" sz="6000" b="1" dirty="0">
              <a:latin typeface="Calibri" pitchFamily="34" charset="0"/>
            </a:endParaRPr>
          </a:p>
        </p:txBody>
      </p:sp>
      <p:sp>
        <p:nvSpPr>
          <p:cNvPr id="3" name="內容版面配置區 2"/>
          <p:cNvSpPr>
            <a:spLocks noGrp="1"/>
          </p:cNvSpPr>
          <p:nvPr>
            <p:ph sz="quarter" idx="1"/>
          </p:nvPr>
        </p:nvSpPr>
        <p:spPr>
          <a:xfrm>
            <a:off x="457200" y="2060848"/>
            <a:ext cx="7467600" cy="4413104"/>
          </a:xfrm>
        </p:spPr>
        <p:txBody>
          <a:bodyPr>
            <a:normAutofit/>
          </a:bodyPr>
          <a:lstStyle/>
          <a:p>
            <a:r>
              <a:rPr lang="en-US" altLang="zh-TW" sz="2800" dirty="0" smtClean="0">
                <a:latin typeface="Calibri" pitchFamily="34" charset="0"/>
              </a:rPr>
              <a:t>Distribution and collection of survey questionnaires for both phases was coordinated with the help of the organizational CIO’s office, the system administrator, and the professional trainers.</a:t>
            </a:r>
          </a:p>
          <a:p>
            <a:pPr lvl="1"/>
            <a:r>
              <a:rPr lang="en-US" altLang="zh-TW" sz="2500" dirty="0" smtClean="0">
                <a:latin typeface="Calibri" pitchFamily="34" charset="0"/>
              </a:rPr>
              <a:t>The </a:t>
            </a:r>
            <a:r>
              <a:rPr lang="en-US" altLang="zh-TW" sz="2500" i="1" dirty="0" smtClean="0">
                <a:latin typeface="Calibri" pitchFamily="34" charset="0"/>
              </a:rPr>
              <a:t>initial adoption </a:t>
            </a:r>
            <a:r>
              <a:rPr lang="en-US" altLang="zh-TW" sz="2500" dirty="0" smtClean="0">
                <a:latin typeface="Calibri" pitchFamily="34" charset="0"/>
              </a:rPr>
              <a:t>phase yielded 590 usable responses.</a:t>
            </a:r>
          </a:p>
          <a:p>
            <a:pPr lvl="1"/>
            <a:r>
              <a:rPr lang="en-US" altLang="zh-TW" sz="2500" dirty="0" smtClean="0">
                <a:latin typeface="Calibri" pitchFamily="34" charset="0"/>
              </a:rPr>
              <a:t>Yielding 179 usable matched responses for the two phases.</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18</a:t>
            </a:fld>
            <a:endParaRPr lang="zh-TW" altLang="en-US"/>
          </a:p>
        </p:txBody>
      </p:sp>
    </p:spTree>
    <p:extLst>
      <p:ext uri="{BB962C8B-B14F-4D97-AF65-F5344CB8AC3E}">
        <p14:creationId xmlns:p14="http://schemas.microsoft.com/office/powerpoint/2010/main" val="160828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eaLnBrk="1" fontAlgn="auto" hangingPunct="1">
              <a:spcAft>
                <a:spcPts val="0"/>
              </a:spcAft>
              <a:defRPr/>
            </a:pPr>
            <a:r>
              <a:rPr lang="en-US" altLang="zh-TW" sz="6000" b="1" dirty="0" smtClean="0">
                <a:latin typeface="Calibri" pitchFamily="34" charset="0"/>
              </a:rPr>
              <a:t>Contents</a:t>
            </a:r>
            <a:endParaRPr lang="zh-TW" altLang="en-US" sz="6000" b="1" dirty="0" smtClean="0">
              <a:latin typeface="Calibri" pitchFamily="34" charset="0"/>
            </a:endParaRPr>
          </a:p>
        </p:txBody>
      </p:sp>
      <p:sp>
        <p:nvSpPr>
          <p:cNvPr id="9219" name="內容版面配置區 2"/>
          <p:cNvSpPr>
            <a:spLocks noGrp="1"/>
          </p:cNvSpPr>
          <p:nvPr>
            <p:ph sz="quarter" idx="1"/>
          </p:nvPr>
        </p:nvSpPr>
        <p:spPr>
          <a:xfrm>
            <a:off x="457200" y="1600200"/>
            <a:ext cx="8002588" cy="4873625"/>
          </a:xfrm>
        </p:spPr>
        <p:txBody>
          <a:bodyPr/>
          <a:lstStyle/>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Abstract (</a:t>
            </a:r>
            <a:r>
              <a:rPr lang="zh-TW" altLang="zh-TW" sz="2800" b="1" dirty="0" smtClean="0">
                <a:latin typeface="Calibri" pitchFamily="34" charset="0"/>
                <a:ea typeface="標楷體" pitchFamily="65" charset="-120"/>
              </a:rPr>
              <a:t>摘要</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Organizational Information System (</a:t>
            </a:r>
            <a:r>
              <a:rPr lang="zh-TW" altLang="zh-TW" sz="2800" b="1" dirty="0" smtClean="0">
                <a:latin typeface="Calibri" pitchFamily="34" charset="0"/>
                <a:ea typeface="標楷體" pitchFamily="65" charset="-120"/>
              </a:rPr>
              <a:t>組織資訊系統</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Theory Development (</a:t>
            </a:r>
            <a:r>
              <a:rPr lang="zh-TW" altLang="zh-TW" sz="2800" b="1" dirty="0" smtClean="0">
                <a:latin typeface="Calibri" pitchFamily="34" charset="0"/>
                <a:ea typeface="標楷體" pitchFamily="65" charset="-120"/>
              </a:rPr>
              <a:t>理論的發展</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Research Model Research Hypotheses </a:t>
            </a:r>
            <a:br>
              <a:rPr lang="en-US" altLang="zh-TW" sz="2800" b="1" dirty="0" smtClean="0">
                <a:latin typeface="Calibri" pitchFamily="34" charset="0"/>
                <a:ea typeface="標楷體" pitchFamily="65" charset="-120"/>
              </a:rPr>
            </a:br>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a:t>
            </a:r>
            <a:r>
              <a:rPr lang="zh-TW" altLang="zh-TW" sz="2800" b="1" dirty="0" smtClean="0">
                <a:latin typeface="Calibri" pitchFamily="34" charset="0"/>
                <a:ea typeface="標楷體" pitchFamily="65" charset="-120"/>
              </a:rPr>
              <a:t>研究模型與研究假設</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Research Methodology (</a:t>
            </a:r>
            <a:r>
              <a:rPr lang="zh-TW" altLang="zh-TW" sz="2800" b="1" dirty="0" smtClean="0">
                <a:latin typeface="Calibri" pitchFamily="34" charset="0"/>
                <a:ea typeface="標楷體" pitchFamily="65" charset="-120"/>
              </a:rPr>
              <a:t>研究方法學</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Data Analysis and Findings (</a:t>
            </a:r>
            <a:r>
              <a:rPr lang="zh-TW" altLang="zh-TW" sz="2800" b="1" dirty="0" smtClean="0">
                <a:latin typeface="Calibri" pitchFamily="34" charset="0"/>
                <a:ea typeface="標楷體" pitchFamily="65" charset="-120"/>
              </a:rPr>
              <a:t>數據分析與調查結果</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Discussion (</a:t>
            </a:r>
            <a:r>
              <a:rPr lang="zh-TW" altLang="zh-TW" sz="2800" b="1" dirty="0" smtClean="0">
                <a:latin typeface="Calibri" pitchFamily="34" charset="0"/>
                <a:ea typeface="標楷體" pitchFamily="65" charset="-120"/>
              </a:rPr>
              <a:t>討論</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a:p>
            <a:pPr eaLnBrk="1" hangingPunct="1"/>
            <a:r>
              <a:rPr lang="zh-TW" altLang="en-US" sz="2800" b="1" dirty="0" smtClean="0">
                <a:latin typeface="Calibri" pitchFamily="34" charset="0"/>
                <a:ea typeface="標楷體" pitchFamily="65" charset="-120"/>
              </a:rPr>
              <a:t> </a:t>
            </a:r>
            <a:r>
              <a:rPr lang="en-US" altLang="zh-TW" sz="2800" b="1" dirty="0" smtClean="0">
                <a:latin typeface="Calibri" pitchFamily="34" charset="0"/>
                <a:ea typeface="標楷體" pitchFamily="65" charset="-120"/>
              </a:rPr>
              <a:t>Conclusions (</a:t>
            </a:r>
            <a:r>
              <a:rPr lang="zh-TW" altLang="zh-TW" sz="2800" b="1" dirty="0" smtClean="0">
                <a:latin typeface="Calibri" pitchFamily="34" charset="0"/>
                <a:ea typeface="標楷體" pitchFamily="65" charset="-120"/>
              </a:rPr>
              <a:t>結論</a:t>
            </a:r>
            <a:r>
              <a:rPr lang="en-US" altLang="zh-TW" sz="2800" b="1" dirty="0" smtClean="0">
                <a:latin typeface="Calibri" pitchFamily="34" charset="0"/>
                <a:ea typeface="標楷體" pitchFamily="65" charset="-120"/>
              </a:rPr>
              <a:t>)</a:t>
            </a:r>
            <a:endParaRPr lang="zh-TW" altLang="zh-TW" sz="2800" dirty="0" smtClean="0">
              <a:latin typeface="Calibri" pitchFamily="34" charset="0"/>
              <a:ea typeface="標楷體" pitchFamily="65" charset="-12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6000" b="1" dirty="0">
                <a:latin typeface="Calibri" pitchFamily="34" charset="0"/>
              </a:rPr>
              <a:t>Measurement</a:t>
            </a:r>
            <a:r>
              <a:rPr lang="en-US" altLang="zh-TW" dirty="0"/>
              <a:t> </a:t>
            </a:r>
            <a:r>
              <a:rPr lang="en-US" altLang="zh-TW" sz="6000" b="1" dirty="0">
                <a:latin typeface="Calibri" pitchFamily="34" charset="0"/>
              </a:rPr>
              <a:t>Scales</a:t>
            </a:r>
            <a:endParaRPr lang="zh-TW" altLang="en-US" sz="6000" b="1" dirty="0">
              <a:latin typeface="Calibri" pitchFamily="34" charset="0"/>
            </a:endParaRPr>
          </a:p>
        </p:txBody>
      </p:sp>
      <p:sp>
        <p:nvSpPr>
          <p:cNvPr id="3" name="內容版面配置區 2"/>
          <p:cNvSpPr>
            <a:spLocks noGrp="1"/>
          </p:cNvSpPr>
          <p:nvPr>
            <p:ph sz="quarter" idx="1"/>
          </p:nvPr>
        </p:nvSpPr>
        <p:spPr>
          <a:xfrm>
            <a:off x="457200" y="2060848"/>
            <a:ext cx="7467600" cy="4413104"/>
          </a:xfrm>
        </p:spPr>
        <p:txBody>
          <a:bodyPr>
            <a:normAutofit/>
          </a:bodyPr>
          <a:lstStyle/>
          <a:p>
            <a:r>
              <a:rPr lang="en-US" altLang="zh-TW" sz="3200" dirty="0" smtClean="0">
                <a:latin typeface="Calibri" pitchFamily="34" charset="0"/>
              </a:rPr>
              <a:t>The measurement scales for perceived usefulness, perceived ease of use, attitude, and behavioral intention were adapted from Davis.</a:t>
            </a:r>
          </a:p>
          <a:p>
            <a:endParaRPr lang="en-US" altLang="zh-TW" sz="500" dirty="0" smtClean="0">
              <a:latin typeface="Calibri" pitchFamily="34" charset="0"/>
            </a:endParaRPr>
          </a:p>
          <a:p>
            <a:r>
              <a:rPr lang="en-US" altLang="zh-TW" sz="3200" dirty="0" smtClean="0">
                <a:latin typeface="Calibri" pitchFamily="34" charset="0"/>
              </a:rPr>
              <a:t>Used an adaptation of the commitment scale developed by O’Reilly and Chatman and empirically validated in several studies.</a:t>
            </a:r>
          </a:p>
          <a:p>
            <a:endParaRPr lang="zh-TW" altLang="en-US" dirty="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19</a:t>
            </a:fld>
            <a:endParaRPr lang="zh-TW" altLang="en-US"/>
          </a:p>
        </p:txBody>
      </p:sp>
    </p:spTree>
    <p:extLst>
      <p:ext uri="{BB962C8B-B14F-4D97-AF65-F5344CB8AC3E}">
        <p14:creationId xmlns:p14="http://schemas.microsoft.com/office/powerpoint/2010/main" val="2834493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08912" cy="2564904"/>
          </a:xfrm>
        </p:spPr>
        <p:txBody>
          <a:bodyPr>
            <a:noAutofit/>
          </a:bodyPr>
          <a:lstStyle/>
          <a:p>
            <a:r>
              <a:rPr lang="en-US" altLang="zh-TW" sz="5400" b="1" dirty="0">
                <a:latin typeface="Calibri" pitchFamily="34" charset="0"/>
              </a:rPr>
              <a:t>Data Analysis and Findings</a:t>
            </a:r>
            <a:br>
              <a:rPr lang="en-US" altLang="zh-TW" sz="5400" b="1" dirty="0">
                <a:latin typeface="Calibri" pitchFamily="34" charset="0"/>
              </a:rPr>
            </a:br>
            <a:r>
              <a:rPr lang="en-US" altLang="zh-TW" sz="5400" b="1" dirty="0">
                <a:latin typeface="Calibri" pitchFamily="34" charset="0"/>
              </a:rPr>
              <a:t>Psychometric Properties of Measures</a:t>
            </a:r>
            <a:endParaRPr lang="zh-TW" altLang="en-US" sz="5400" b="1" dirty="0">
              <a:latin typeface="Calibri" pitchFamily="34" charset="0"/>
            </a:endParaRPr>
          </a:p>
        </p:txBody>
      </p:sp>
      <p:sp>
        <p:nvSpPr>
          <p:cNvPr id="3" name="內容版面配置區 2"/>
          <p:cNvSpPr>
            <a:spLocks noGrp="1"/>
          </p:cNvSpPr>
          <p:nvPr>
            <p:ph sz="quarter" idx="1"/>
          </p:nvPr>
        </p:nvSpPr>
        <p:spPr>
          <a:xfrm>
            <a:off x="323528" y="2492896"/>
            <a:ext cx="7848872" cy="4365104"/>
          </a:xfrm>
        </p:spPr>
        <p:txBody>
          <a:bodyPr>
            <a:normAutofit/>
          </a:bodyPr>
          <a:lstStyle/>
          <a:p>
            <a:r>
              <a:rPr lang="en-US" altLang="zh-TW" sz="2800" dirty="0" smtClean="0">
                <a:latin typeface="Calibri" pitchFamily="34" charset="0"/>
              </a:rPr>
              <a:t>All scales exhibited high internal consistency reliability, with 0.70 used as the lower cutoff.</a:t>
            </a:r>
          </a:p>
          <a:p>
            <a:r>
              <a:rPr lang="en-US" altLang="zh-TW" sz="2800" dirty="0" smtClean="0">
                <a:latin typeface="Calibri" pitchFamily="34" charset="0"/>
              </a:rPr>
              <a:t>Construct validity was supported by principal components and maximum-likelihood analyses using both </a:t>
            </a:r>
            <a:r>
              <a:rPr lang="en-US" altLang="zh-TW" sz="2800" dirty="0" err="1" smtClean="0">
                <a:latin typeface="Calibri" pitchFamily="34" charset="0"/>
              </a:rPr>
              <a:t>varimax</a:t>
            </a:r>
            <a:r>
              <a:rPr lang="en-US" altLang="zh-TW" sz="2800" dirty="0" smtClean="0">
                <a:latin typeface="Calibri" pitchFamily="34" charset="0"/>
              </a:rPr>
              <a:t> and </a:t>
            </a:r>
            <a:r>
              <a:rPr lang="en-US" altLang="zh-TW" sz="2800" dirty="0" err="1" smtClean="0">
                <a:latin typeface="Calibri" pitchFamily="34" charset="0"/>
              </a:rPr>
              <a:t>oblimin</a:t>
            </a:r>
            <a:r>
              <a:rPr lang="en-US" altLang="zh-TW" sz="2800" dirty="0" smtClean="0">
                <a:latin typeface="Calibri" pitchFamily="34" charset="0"/>
              </a:rPr>
              <a:t> rotations with 0.35 as the lower cutoff.</a:t>
            </a:r>
          </a:p>
          <a:p>
            <a:r>
              <a:rPr lang="en-US" altLang="zh-TW" sz="2800" dirty="0" smtClean="0">
                <a:latin typeface="Calibri" pitchFamily="34" charset="0"/>
              </a:rPr>
              <a:t>Examination of “within-construct” and “cross-construct” correlations supported the criteria for convergent and </a:t>
            </a:r>
            <a:r>
              <a:rPr lang="en-US" altLang="zh-TW" sz="2800" dirty="0" err="1" smtClean="0">
                <a:latin typeface="Calibri" pitchFamily="34" charset="0"/>
              </a:rPr>
              <a:t>discriminant</a:t>
            </a:r>
            <a:r>
              <a:rPr lang="en-US" altLang="zh-TW" sz="2800" dirty="0" smtClean="0">
                <a:latin typeface="Calibri" pitchFamily="34" charset="0"/>
              </a:rPr>
              <a:t> validity.</a:t>
            </a:r>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20</a:t>
            </a:fld>
            <a:endParaRPr lang="zh-TW" altLang="en-US"/>
          </a:p>
        </p:txBody>
      </p:sp>
    </p:spTree>
    <p:extLst>
      <p:ext uri="{BB962C8B-B14F-4D97-AF65-F5344CB8AC3E}">
        <p14:creationId xmlns:p14="http://schemas.microsoft.com/office/powerpoint/2010/main" val="123218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96944" cy="1858218"/>
          </a:xfrm>
        </p:spPr>
        <p:txBody>
          <a:bodyPr>
            <a:noAutofit/>
          </a:bodyPr>
          <a:lstStyle/>
          <a:p>
            <a:r>
              <a:rPr lang="en-US" altLang="zh-TW" sz="6000" b="1" dirty="0">
                <a:latin typeface="Calibri" pitchFamily="34" charset="0"/>
              </a:rPr>
              <a:t>Measures for Commitment </a:t>
            </a:r>
            <a:r>
              <a:rPr lang="en-US" altLang="zh-TW" sz="6000" b="1" dirty="0" smtClean="0">
                <a:latin typeface="Calibri" pitchFamily="34" charset="0"/>
              </a:rPr>
              <a:t/>
            </a:r>
            <a:br>
              <a:rPr lang="en-US" altLang="zh-TW" sz="6000" b="1" dirty="0" smtClean="0">
                <a:latin typeface="Calibri" pitchFamily="34" charset="0"/>
              </a:rPr>
            </a:br>
            <a:r>
              <a:rPr lang="en-US" altLang="zh-TW" sz="6000" b="1" dirty="0" smtClean="0">
                <a:latin typeface="Calibri" pitchFamily="34" charset="0"/>
              </a:rPr>
              <a:t>to System</a:t>
            </a:r>
            <a:r>
              <a:rPr lang="en-US" altLang="zh-TW" sz="6000" b="1" dirty="0">
                <a:latin typeface="Calibri" pitchFamily="34" charset="0"/>
              </a:rPr>
              <a:t> Use</a:t>
            </a:r>
            <a:endParaRPr lang="zh-TW" altLang="en-US" sz="6000" b="1" dirty="0">
              <a:latin typeface="Calibri" pitchFamily="34" charset="0"/>
            </a:endParaRPr>
          </a:p>
        </p:txBody>
      </p:sp>
      <p:sp>
        <p:nvSpPr>
          <p:cNvPr id="3" name="內容版面配置區 2"/>
          <p:cNvSpPr>
            <a:spLocks noGrp="1"/>
          </p:cNvSpPr>
          <p:nvPr>
            <p:ph sz="quarter" idx="1"/>
          </p:nvPr>
        </p:nvSpPr>
        <p:spPr>
          <a:xfrm>
            <a:off x="457200" y="2276872"/>
            <a:ext cx="7715200" cy="4752528"/>
          </a:xfrm>
        </p:spPr>
        <p:txBody>
          <a:bodyPr>
            <a:normAutofit/>
          </a:bodyPr>
          <a:lstStyle/>
          <a:p>
            <a:r>
              <a:rPr lang="en-US" altLang="zh-TW" dirty="0" smtClean="0">
                <a:latin typeface="Calibri" pitchFamily="34" charset="0"/>
              </a:rPr>
              <a:t>The</a:t>
            </a:r>
            <a:r>
              <a:rPr lang="zh-TW" altLang="en-US" dirty="0" smtClean="0">
                <a:latin typeface="Calibri" pitchFamily="34" charset="0"/>
              </a:rPr>
              <a:t> </a:t>
            </a:r>
            <a:r>
              <a:rPr lang="en-US" altLang="zh-TW" dirty="0" smtClean="0">
                <a:latin typeface="Calibri" pitchFamily="34" charset="0"/>
              </a:rPr>
              <a:t>correlation matrix containing the Pearson correlations (shown in Table 3) affirms the</a:t>
            </a:r>
            <a:r>
              <a:rPr lang="zh-TW" altLang="en-US" dirty="0" smtClean="0">
                <a:latin typeface="Calibri" pitchFamily="34" charset="0"/>
              </a:rPr>
              <a:t> </a:t>
            </a:r>
            <a:r>
              <a:rPr lang="en-US" altLang="zh-TW" dirty="0" smtClean="0">
                <a:latin typeface="Calibri" pitchFamily="34" charset="0"/>
              </a:rPr>
              <a:t>presence of high correlations of measures within the two factors and low correlations</a:t>
            </a:r>
            <a:r>
              <a:rPr lang="zh-TW" altLang="en-US" dirty="0" smtClean="0">
                <a:latin typeface="Calibri" pitchFamily="34" charset="0"/>
              </a:rPr>
              <a:t> </a:t>
            </a:r>
            <a:r>
              <a:rPr lang="en-US" altLang="zh-TW" dirty="0" smtClean="0">
                <a:latin typeface="Calibri" pitchFamily="34" charset="0"/>
              </a:rPr>
              <a:t>across factors.</a:t>
            </a:r>
          </a:p>
          <a:p>
            <a:endParaRPr lang="en-US" altLang="zh-TW" sz="500" dirty="0" smtClean="0">
              <a:latin typeface="Calibri" pitchFamily="34" charset="0"/>
            </a:endParaRPr>
          </a:p>
          <a:p>
            <a:r>
              <a:rPr lang="en-US" altLang="zh-TW" dirty="0" smtClean="0">
                <a:latin typeface="Calibri" pitchFamily="34" charset="0"/>
              </a:rPr>
              <a:t>Item COMP2 seems to capture some elements of social normative compliance as well as some elements of internalization and identification. Hence, for the extended-use analysis, compliance item COMP2 was excluded to improve reliability of the overall continuance (compliance) measure.</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21</a:t>
            </a:fld>
            <a:endParaRPr lang="zh-TW" altLang="en-US"/>
          </a:p>
        </p:txBody>
      </p:sp>
    </p:spTree>
    <p:extLst>
      <p:ext uri="{BB962C8B-B14F-4D97-AF65-F5344CB8AC3E}">
        <p14:creationId xmlns:p14="http://schemas.microsoft.com/office/powerpoint/2010/main" val="1433993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0"/>
            <a:ext cx="8964488" cy="2204864"/>
          </a:xfrm>
        </p:spPr>
        <p:txBody>
          <a:bodyPr>
            <a:noAutofit/>
          </a:bodyPr>
          <a:lstStyle/>
          <a:p>
            <a:r>
              <a:rPr lang="en-US" altLang="zh-TW" sz="6000" b="1" dirty="0" smtClean="0">
                <a:latin typeface="Calibri" pitchFamily="34" charset="0"/>
              </a:rPr>
              <a:t>Explaining </a:t>
            </a:r>
            <a:r>
              <a:rPr lang="en-US" altLang="zh-TW" sz="6000" b="1" dirty="0">
                <a:latin typeface="Calibri" pitchFamily="34" charset="0"/>
              </a:rPr>
              <a:t>Behavioral Intention </a:t>
            </a:r>
            <a:r>
              <a:rPr lang="en-US" altLang="zh-TW" sz="6000" b="1" dirty="0" smtClean="0">
                <a:latin typeface="Calibri" pitchFamily="34" charset="0"/>
              </a:rPr>
              <a:t>to </a:t>
            </a:r>
            <a:r>
              <a:rPr lang="en-US" altLang="zh-TW" sz="6000" b="1" dirty="0">
                <a:latin typeface="Calibri" pitchFamily="34" charset="0"/>
              </a:rPr>
              <a:t>Use the System</a:t>
            </a:r>
            <a:endParaRPr lang="zh-TW" altLang="en-US" sz="6000" b="1" dirty="0">
              <a:latin typeface="Calibri" pitchFamily="34" charset="0"/>
            </a:endParaRPr>
          </a:p>
        </p:txBody>
      </p:sp>
      <p:sp>
        <p:nvSpPr>
          <p:cNvPr id="3" name="內容版面配置區 2"/>
          <p:cNvSpPr>
            <a:spLocks noGrp="1"/>
          </p:cNvSpPr>
          <p:nvPr>
            <p:ph sz="quarter" idx="1"/>
          </p:nvPr>
        </p:nvSpPr>
        <p:spPr>
          <a:xfrm>
            <a:off x="323528" y="2348880"/>
            <a:ext cx="7848872" cy="4509120"/>
          </a:xfrm>
        </p:spPr>
        <p:txBody>
          <a:bodyPr>
            <a:normAutofit/>
          </a:bodyPr>
          <a:lstStyle/>
          <a:p>
            <a:r>
              <a:rPr lang="en-US" altLang="zh-TW" sz="2800" dirty="0">
                <a:latin typeface="Calibri" pitchFamily="34" charset="0"/>
              </a:rPr>
              <a:t>Perceived usefulness was found to have a strong positive </a:t>
            </a:r>
            <a:r>
              <a:rPr lang="en-US" altLang="zh-TW" sz="2800" dirty="0" smtClean="0">
                <a:latin typeface="Calibri" pitchFamily="34" charset="0"/>
              </a:rPr>
              <a:t>influence on </a:t>
            </a:r>
            <a:r>
              <a:rPr lang="en-US" altLang="zh-TW" sz="2800" dirty="0">
                <a:latin typeface="Calibri" pitchFamily="34" charset="0"/>
              </a:rPr>
              <a:t>user intentions for both stages, with attitude having a secondary positive </a:t>
            </a:r>
            <a:r>
              <a:rPr lang="en-US" altLang="zh-TW" sz="2800" dirty="0" smtClean="0">
                <a:latin typeface="Calibri" pitchFamily="34" charset="0"/>
              </a:rPr>
              <a:t>influence only </a:t>
            </a:r>
            <a:r>
              <a:rPr lang="en-US" altLang="zh-TW" sz="2800" dirty="0">
                <a:latin typeface="Calibri" pitchFamily="34" charset="0"/>
              </a:rPr>
              <a:t>at initial use (H1c</a:t>
            </a:r>
            <a:r>
              <a:rPr lang="en-US" altLang="zh-TW" sz="2800" dirty="0" smtClean="0">
                <a:latin typeface="Calibri" pitchFamily="34" charset="0"/>
              </a:rPr>
              <a:t>).</a:t>
            </a:r>
          </a:p>
          <a:p>
            <a:r>
              <a:rPr lang="en-US" altLang="zh-TW" sz="2800" dirty="0" smtClean="0">
                <a:latin typeface="Calibri" pitchFamily="34" charset="0"/>
              </a:rPr>
              <a:t>Affective </a:t>
            </a:r>
            <a:r>
              <a:rPr lang="en-US" altLang="zh-TW" sz="2800" dirty="0">
                <a:latin typeface="Calibri" pitchFamily="34" charset="0"/>
              </a:rPr>
              <a:t>commitment (identification and internalization) was </a:t>
            </a:r>
            <a:r>
              <a:rPr lang="en-US" altLang="zh-TW" sz="2800" dirty="0" smtClean="0">
                <a:latin typeface="Calibri" pitchFamily="34" charset="0"/>
              </a:rPr>
              <a:t>found to </a:t>
            </a:r>
            <a:r>
              <a:rPr lang="en-US" altLang="zh-TW" sz="2800" dirty="0">
                <a:latin typeface="Calibri" pitchFamily="34" charset="0"/>
              </a:rPr>
              <a:t>have a significant positive influence on users’ intentions to use the system (H2 </a:t>
            </a:r>
            <a:r>
              <a:rPr lang="en-US" altLang="zh-TW" sz="2800" dirty="0" smtClean="0">
                <a:latin typeface="Calibri" pitchFamily="34" charset="0"/>
              </a:rPr>
              <a:t>and H6</a:t>
            </a:r>
            <a:r>
              <a:rPr lang="en-US" altLang="zh-TW" sz="2800" dirty="0">
                <a:latin typeface="Calibri" pitchFamily="34" charset="0"/>
              </a:rPr>
              <a:t>) while compliance was found to have a negative effect (H10).</a:t>
            </a:r>
            <a:endParaRPr lang="en-US" altLang="zh-TW" sz="2800" dirty="0" smtClean="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22</a:t>
            </a:fld>
            <a:endParaRPr lang="zh-TW" altLang="en-US"/>
          </a:p>
        </p:txBody>
      </p:sp>
    </p:spTree>
    <p:extLst>
      <p:ext uri="{BB962C8B-B14F-4D97-AF65-F5344CB8AC3E}">
        <p14:creationId xmlns:p14="http://schemas.microsoft.com/office/powerpoint/2010/main" val="386021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1858218"/>
          </a:xfrm>
        </p:spPr>
        <p:txBody>
          <a:bodyPr>
            <a:noAutofit/>
          </a:bodyPr>
          <a:lstStyle/>
          <a:p>
            <a:r>
              <a:rPr lang="en-US" altLang="zh-TW" sz="6000" b="1" dirty="0">
                <a:latin typeface="Calibri" pitchFamily="34" charset="0"/>
              </a:rPr>
              <a:t>Explaining</a:t>
            </a:r>
            <a:r>
              <a:rPr lang="en-US" altLang="zh-TW" sz="6000" dirty="0"/>
              <a:t> </a:t>
            </a:r>
            <a:r>
              <a:rPr lang="en-US" altLang="zh-TW" sz="6000" b="1" dirty="0">
                <a:latin typeface="Calibri" pitchFamily="34" charset="0"/>
              </a:rPr>
              <a:t>Attitude</a:t>
            </a:r>
            <a:r>
              <a:rPr lang="en-US" altLang="zh-TW" sz="6000" dirty="0"/>
              <a:t> </a:t>
            </a:r>
            <a:r>
              <a:rPr lang="en-US" altLang="zh-TW" sz="6000" b="1" dirty="0">
                <a:latin typeface="Calibri" pitchFamily="34" charset="0"/>
              </a:rPr>
              <a:t>Toward</a:t>
            </a:r>
            <a:r>
              <a:rPr lang="en-US" altLang="zh-TW" sz="6000" dirty="0"/>
              <a:t> </a:t>
            </a:r>
            <a:r>
              <a:rPr lang="en-US" altLang="zh-TW" sz="6000" b="1" dirty="0">
                <a:latin typeface="Calibri" pitchFamily="34" charset="0"/>
              </a:rPr>
              <a:t>Use of the System</a:t>
            </a:r>
            <a:endParaRPr lang="zh-TW" altLang="en-US" sz="6000" b="1" dirty="0">
              <a:latin typeface="Calibri" pitchFamily="34" charset="0"/>
            </a:endParaRPr>
          </a:p>
        </p:txBody>
      </p:sp>
      <p:sp>
        <p:nvSpPr>
          <p:cNvPr id="3" name="內容版面配置區 2"/>
          <p:cNvSpPr>
            <a:spLocks noGrp="1"/>
          </p:cNvSpPr>
          <p:nvPr>
            <p:ph sz="quarter" idx="1"/>
          </p:nvPr>
        </p:nvSpPr>
        <p:spPr>
          <a:xfrm>
            <a:off x="323528" y="2204864"/>
            <a:ext cx="7848872" cy="4653136"/>
          </a:xfrm>
        </p:spPr>
        <p:txBody>
          <a:bodyPr>
            <a:normAutofit/>
          </a:bodyPr>
          <a:lstStyle/>
          <a:p>
            <a:r>
              <a:rPr lang="en-US" altLang="zh-TW" sz="2800" dirty="0">
                <a:latin typeface="Calibri" pitchFamily="34" charset="0"/>
              </a:rPr>
              <a:t>User commitment based upon internalization and identification had </a:t>
            </a:r>
            <a:r>
              <a:rPr lang="en-US" altLang="zh-TW" sz="2800" dirty="0" smtClean="0">
                <a:latin typeface="Calibri" pitchFamily="34" charset="0"/>
              </a:rPr>
              <a:t>the </a:t>
            </a:r>
            <a:r>
              <a:rPr lang="en-US" altLang="zh-TW" sz="2800" dirty="0">
                <a:latin typeface="Calibri" pitchFamily="34" charset="0"/>
              </a:rPr>
              <a:t>strongest positive effect on attitude, as hypothesized (H3 and H7).</a:t>
            </a:r>
            <a:endParaRPr lang="en-US" altLang="zh-TW" sz="2800" dirty="0" smtClean="0">
              <a:latin typeface="Calibri" pitchFamily="34" charset="0"/>
            </a:endParaRPr>
          </a:p>
          <a:p>
            <a:r>
              <a:rPr lang="en-US" altLang="zh-TW" sz="2800" dirty="0">
                <a:latin typeface="Calibri" pitchFamily="34" charset="0"/>
              </a:rPr>
              <a:t>Both perceived </a:t>
            </a:r>
            <a:r>
              <a:rPr lang="en-US" altLang="zh-TW" sz="2800" dirty="0" smtClean="0">
                <a:latin typeface="Calibri" pitchFamily="34" charset="0"/>
              </a:rPr>
              <a:t>usefulness (H1a</a:t>
            </a:r>
            <a:r>
              <a:rPr lang="en-US" altLang="zh-TW" sz="2800" dirty="0">
                <a:latin typeface="Calibri" pitchFamily="34" charset="0"/>
              </a:rPr>
              <a:t>) and perceived ease of use (H1b) had strong secondary positive </a:t>
            </a:r>
            <a:r>
              <a:rPr lang="en-US" altLang="zh-TW" sz="2800" dirty="0" smtClean="0">
                <a:latin typeface="Calibri" pitchFamily="34" charset="0"/>
              </a:rPr>
              <a:t>influence on </a:t>
            </a:r>
            <a:r>
              <a:rPr lang="en-US" altLang="zh-TW" sz="2800" dirty="0">
                <a:latin typeface="Calibri" pitchFamily="34" charset="0"/>
              </a:rPr>
              <a:t>attitude at initial system use</a:t>
            </a:r>
            <a:r>
              <a:rPr lang="en-US" altLang="zh-TW" sz="2800" dirty="0" smtClean="0">
                <a:latin typeface="Calibri" pitchFamily="34" charset="0"/>
              </a:rPr>
              <a:t>.</a:t>
            </a:r>
          </a:p>
          <a:p>
            <a:r>
              <a:rPr lang="en-US" altLang="zh-TW" sz="2800" dirty="0">
                <a:latin typeface="Calibri" pitchFamily="34" charset="0"/>
              </a:rPr>
              <a:t>Compliance did not exhibit the expected negative effect on attitude at initial </a:t>
            </a:r>
            <a:r>
              <a:rPr lang="en-US" altLang="zh-TW" sz="2800" dirty="0" smtClean="0">
                <a:latin typeface="Calibri" pitchFamily="34" charset="0"/>
              </a:rPr>
              <a:t>or extended </a:t>
            </a:r>
            <a:r>
              <a:rPr lang="en-US" altLang="zh-TW" sz="2800" dirty="0">
                <a:latin typeface="Calibri" pitchFamily="34" charset="0"/>
              </a:rPr>
              <a:t>use (H11).</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23</a:t>
            </a:fld>
            <a:endParaRPr lang="zh-TW" altLang="en-US"/>
          </a:p>
        </p:txBody>
      </p:sp>
    </p:spTree>
    <p:extLst>
      <p:ext uri="{BB962C8B-B14F-4D97-AF65-F5344CB8AC3E}">
        <p14:creationId xmlns:p14="http://schemas.microsoft.com/office/powerpoint/2010/main" val="110356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064896" cy="1858218"/>
          </a:xfrm>
        </p:spPr>
        <p:txBody>
          <a:bodyPr>
            <a:noAutofit/>
          </a:bodyPr>
          <a:lstStyle/>
          <a:p>
            <a:r>
              <a:rPr lang="en-US" altLang="zh-TW" sz="6000" b="1" dirty="0">
                <a:latin typeface="Calibri" pitchFamily="34" charset="0"/>
              </a:rPr>
              <a:t>Explaining</a:t>
            </a:r>
            <a:r>
              <a:rPr lang="en-US" altLang="zh-TW" sz="6000" dirty="0"/>
              <a:t> </a:t>
            </a:r>
            <a:r>
              <a:rPr lang="en-US" altLang="zh-TW" sz="6000" b="1" dirty="0">
                <a:latin typeface="Calibri" pitchFamily="34" charset="0"/>
              </a:rPr>
              <a:t>Perceived</a:t>
            </a:r>
            <a:r>
              <a:rPr lang="en-US" altLang="zh-TW" sz="6000" dirty="0"/>
              <a:t> </a:t>
            </a:r>
            <a:r>
              <a:rPr lang="en-US" altLang="zh-TW" sz="6000" b="1" dirty="0">
                <a:latin typeface="Calibri" pitchFamily="34" charset="0"/>
              </a:rPr>
              <a:t>Ease</a:t>
            </a:r>
            <a:r>
              <a:rPr lang="en-US" altLang="zh-TW" sz="6000" dirty="0"/>
              <a:t> </a:t>
            </a:r>
            <a:r>
              <a:rPr lang="en-US" altLang="zh-TW" sz="6000" b="1" dirty="0">
                <a:latin typeface="Calibri" pitchFamily="34" charset="0"/>
              </a:rPr>
              <a:t>of Use</a:t>
            </a:r>
            <a:endParaRPr lang="zh-TW" altLang="en-US" sz="6000" b="1" dirty="0">
              <a:latin typeface="Calibri" pitchFamily="34" charset="0"/>
            </a:endParaRPr>
          </a:p>
        </p:txBody>
      </p:sp>
      <p:sp>
        <p:nvSpPr>
          <p:cNvPr id="3" name="內容版面配置區 2"/>
          <p:cNvSpPr>
            <a:spLocks noGrp="1"/>
          </p:cNvSpPr>
          <p:nvPr>
            <p:ph sz="quarter" idx="1"/>
          </p:nvPr>
        </p:nvSpPr>
        <p:spPr>
          <a:xfrm>
            <a:off x="457200" y="2564904"/>
            <a:ext cx="7467600" cy="3909048"/>
          </a:xfrm>
        </p:spPr>
        <p:txBody>
          <a:bodyPr>
            <a:normAutofit/>
          </a:bodyPr>
          <a:lstStyle/>
          <a:p>
            <a:r>
              <a:rPr lang="en-US" altLang="zh-TW" sz="2800" dirty="0" smtClean="0">
                <a:latin typeface="Calibri" pitchFamily="34" charset="0"/>
              </a:rPr>
              <a:t>Identification and internalization were found to have a sustained positive influence on perceived ease of use</a:t>
            </a:r>
            <a:r>
              <a:rPr lang="en-US" altLang="zh-TW" sz="2800" dirty="0">
                <a:latin typeface="Calibri" pitchFamily="34" charset="0"/>
              </a:rPr>
              <a:t>(H4 and H8</a:t>
            </a:r>
            <a:r>
              <a:rPr lang="en-US" altLang="zh-TW" sz="2800" dirty="0" smtClean="0">
                <a:latin typeface="Calibri" pitchFamily="34" charset="0"/>
              </a:rPr>
              <a:t>).</a:t>
            </a:r>
          </a:p>
          <a:p>
            <a:endParaRPr lang="en-US" altLang="zh-TW" sz="500" dirty="0" smtClean="0">
              <a:latin typeface="Calibri" pitchFamily="34" charset="0"/>
            </a:endParaRPr>
          </a:p>
          <a:p>
            <a:r>
              <a:rPr lang="en-US" altLang="zh-TW" sz="2800" dirty="0" smtClean="0">
                <a:latin typeface="Calibri" pitchFamily="34" charset="0"/>
              </a:rPr>
              <a:t>Compliance was found to have a sustained negative influence at initial use and after extended use</a:t>
            </a:r>
            <a:r>
              <a:rPr lang="en-US" altLang="zh-TW" sz="2800" dirty="0">
                <a:latin typeface="Calibri" pitchFamily="34" charset="0"/>
              </a:rPr>
              <a:t>(H12).</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24</a:t>
            </a:fld>
            <a:endParaRPr lang="zh-TW" altLang="en-US"/>
          </a:p>
        </p:txBody>
      </p:sp>
    </p:spTree>
    <p:extLst>
      <p:ext uri="{BB962C8B-B14F-4D97-AF65-F5344CB8AC3E}">
        <p14:creationId xmlns:p14="http://schemas.microsoft.com/office/powerpoint/2010/main" val="3495540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1714202"/>
          </a:xfrm>
        </p:spPr>
        <p:txBody>
          <a:bodyPr>
            <a:noAutofit/>
          </a:bodyPr>
          <a:lstStyle/>
          <a:p>
            <a:r>
              <a:rPr lang="en-US" altLang="zh-TW" sz="6000" b="1" dirty="0">
                <a:latin typeface="Calibri" pitchFamily="34" charset="0"/>
              </a:rPr>
              <a:t>Explaining</a:t>
            </a:r>
            <a:r>
              <a:rPr lang="en-US" altLang="zh-TW" sz="6000" dirty="0"/>
              <a:t> </a:t>
            </a:r>
            <a:r>
              <a:rPr lang="en-US" altLang="zh-TW" sz="6000" b="1" dirty="0">
                <a:latin typeface="Calibri" pitchFamily="34" charset="0"/>
              </a:rPr>
              <a:t>Perceived</a:t>
            </a:r>
            <a:r>
              <a:rPr lang="en-US" altLang="zh-TW" sz="6000" dirty="0"/>
              <a:t> </a:t>
            </a:r>
            <a:r>
              <a:rPr lang="en-US" altLang="zh-TW" sz="6000" b="1" dirty="0">
                <a:latin typeface="Calibri" pitchFamily="34" charset="0"/>
              </a:rPr>
              <a:t>Usefulness</a:t>
            </a:r>
            <a:endParaRPr lang="zh-TW" altLang="en-US" sz="6000" b="1" dirty="0">
              <a:latin typeface="Calibri" pitchFamily="34" charset="0"/>
            </a:endParaRPr>
          </a:p>
        </p:txBody>
      </p:sp>
      <p:sp>
        <p:nvSpPr>
          <p:cNvPr id="3" name="內容版面配置區 2"/>
          <p:cNvSpPr>
            <a:spLocks noGrp="1"/>
          </p:cNvSpPr>
          <p:nvPr>
            <p:ph sz="quarter" idx="1"/>
          </p:nvPr>
        </p:nvSpPr>
        <p:spPr>
          <a:xfrm>
            <a:off x="457200" y="2348880"/>
            <a:ext cx="7467600" cy="4125072"/>
          </a:xfrm>
        </p:spPr>
        <p:txBody>
          <a:bodyPr>
            <a:normAutofit/>
          </a:bodyPr>
          <a:lstStyle/>
          <a:p>
            <a:r>
              <a:rPr lang="en-US" altLang="zh-TW" sz="2800" dirty="0" smtClean="0">
                <a:latin typeface="Calibri" pitchFamily="34" charset="0"/>
              </a:rPr>
              <a:t>Identification and internalization were found to have a sustained strong positive influence on perceived usefulness</a:t>
            </a:r>
            <a:r>
              <a:rPr lang="en-US" altLang="zh-TW" sz="2800" dirty="0">
                <a:latin typeface="Calibri" pitchFamily="34" charset="0"/>
              </a:rPr>
              <a:t>(H5 and H9</a:t>
            </a:r>
            <a:r>
              <a:rPr lang="en-US" altLang="zh-TW" sz="2800" dirty="0" smtClean="0">
                <a:latin typeface="Calibri" pitchFamily="34" charset="0"/>
              </a:rPr>
              <a:t>).</a:t>
            </a:r>
          </a:p>
          <a:p>
            <a:endParaRPr lang="en-US" altLang="zh-TW" sz="500" dirty="0" smtClean="0">
              <a:latin typeface="Calibri" pitchFamily="34" charset="0"/>
            </a:endParaRPr>
          </a:p>
          <a:p>
            <a:r>
              <a:rPr lang="en-US" altLang="zh-TW" sz="2800" dirty="0">
                <a:latin typeface="Calibri" pitchFamily="34" charset="0"/>
              </a:rPr>
              <a:t>C</a:t>
            </a:r>
            <a:r>
              <a:rPr lang="en-US" altLang="zh-TW" sz="2800" dirty="0" smtClean="0">
                <a:latin typeface="Calibri" pitchFamily="34" charset="0"/>
              </a:rPr>
              <a:t>ompliance seemed to </a:t>
            </a:r>
            <a:r>
              <a:rPr lang="en-US" altLang="zh-TW" sz="2800" dirty="0">
                <a:latin typeface="Calibri" pitchFamily="34" charset="0"/>
              </a:rPr>
              <a:t>have a negative effect on perceived usefulness only at initial use (H13).</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25</a:t>
            </a:fld>
            <a:endParaRPr lang="zh-TW" altLang="en-US"/>
          </a:p>
        </p:txBody>
      </p:sp>
    </p:spTree>
    <p:extLst>
      <p:ext uri="{BB962C8B-B14F-4D97-AF65-F5344CB8AC3E}">
        <p14:creationId xmlns:p14="http://schemas.microsoft.com/office/powerpoint/2010/main" val="469386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latin typeface="Calibri" pitchFamily="34" charset="0"/>
              </a:rPr>
              <a:t>Summary</a:t>
            </a:r>
            <a:r>
              <a:rPr lang="zh-TW" altLang="en-US" sz="6000" b="1" dirty="0" smtClean="0">
                <a:latin typeface="Calibri" pitchFamily="34" charset="0"/>
              </a:rPr>
              <a:t> </a:t>
            </a:r>
            <a:r>
              <a:rPr lang="en-US" altLang="zh-TW" sz="3200" b="1" dirty="0" smtClean="0">
                <a:latin typeface="Calibri" pitchFamily="34" charset="0"/>
              </a:rPr>
              <a:t>(1/2)</a:t>
            </a:r>
            <a:endParaRPr lang="zh-TW" altLang="en-US" sz="3200" b="1" dirty="0">
              <a:latin typeface="Calibri" pitchFamily="34" charset="0"/>
            </a:endParaRPr>
          </a:p>
        </p:txBody>
      </p:sp>
      <p:sp>
        <p:nvSpPr>
          <p:cNvPr id="3" name="內容版面配置區 2"/>
          <p:cNvSpPr>
            <a:spLocks noGrp="1"/>
          </p:cNvSpPr>
          <p:nvPr>
            <p:ph sz="quarter" idx="1"/>
          </p:nvPr>
        </p:nvSpPr>
        <p:spPr>
          <a:xfrm>
            <a:off x="323528" y="1600200"/>
            <a:ext cx="7848872" cy="5257800"/>
          </a:xfrm>
        </p:spPr>
        <p:txBody>
          <a:bodyPr>
            <a:noAutofit/>
          </a:bodyPr>
          <a:lstStyle/>
          <a:p>
            <a:r>
              <a:rPr lang="en-US" altLang="zh-TW" sz="2800" dirty="0" smtClean="0">
                <a:latin typeface="Calibri" pitchFamily="34" charset="0"/>
              </a:rPr>
              <a:t>Affective commitment (identification and internalization) had a sustained positive influence on perceived usefulness and ease of use.</a:t>
            </a:r>
          </a:p>
          <a:p>
            <a:r>
              <a:rPr lang="en-US" altLang="zh-TW" sz="2800" dirty="0" smtClean="0">
                <a:latin typeface="Calibri" pitchFamily="34" charset="0"/>
              </a:rPr>
              <a:t>Affective commitment also positively affected user attitude at initial system use and behavioral intentions over extended use.</a:t>
            </a:r>
          </a:p>
          <a:p>
            <a:r>
              <a:rPr lang="en-US" altLang="zh-TW" sz="2800" dirty="0" smtClean="0">
                <a:latin typeface="Calibri" pitchFamily="34" charset="0"/>
              </a:rPr>
              <a:t>Continuance commitment (compliance) negatively affected perceived usefulness and perceived ease of use at initial system use, and behavioral intentions and perceived ease of use over extended use.</a:t>
            </a:r>
            <a:endParaRPr lang="zh-TW" altLang="en-US" sz="2800"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26</a:t>
            </a:fld>
            <a:endParaRPr lang="zh-TW" altLang="en-US"/>
          </a:p>
        </p:txBody>
      </p:sp>
    </p:spTree>
    <p:extLst>
      <p:ext uri="{BB962C8B-B14F-4D97-AF65-F5344CB8AC3E}">
        <p14:creationId xmlns:p14="http://schemas.microsoft.com/office/powerpoint/2010/main" val="3230054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latin typeface="Calibri" pitchFamily="34" charset="0"/>
              </a:rPr>
              <a:t>Summary</a:t>
            </a:r>
            <a:r>
              <a:rPr lang="zh-TW" altLang="en-US" sz="6000" b="1" dirty="0" smtClean="0">
                <a:latin typeface="Calibri" pitchFamily="34" charset="0"/>
              </a:rPr>
              <a:t> </a:t>
            </a:r>
            <a:r>
              <a:rPr lang="en-US" altLang="zh-TW" sz="3200" b="1" dirty="0" smtClean="0">
                <a:latin typeface="Calibri" pitchFamily="34" charset="0"/>
              </a:rPr>
              <a:t>(2/2</a:t>
            </a:r>
            <a:r>
              <a:rPr lang="en-US" altLang="zh-TW" sz="3200" b="1" dirty="0">
                <a:latin typeface="Calibri" pitchFamily="34" charset="0"/>
              </a:rPr>
              <a:t>)</a:t>
            </a:r>
            <a:endParaRPr lang="zh-TW" altLang="en-US" sz="3200" b="1" dirty="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27</a:t>
            </a:fld>
            <a:endParaRPr lang="zh-TW" altLang="en-US"/>
          </a:p>
        </p:txBody>
      </p:sp>
      <p:pic>
        <p:nvPicPr>
          <p:cNvPr id="1026" name="Picture 2" descr="C:\江蕙羽\文件\TKU\Meeting\20110919-A Multidimensional Commitment Model of Volitional Systems Adoption and Usage Behavior\20110919-A Multidimensional Commitment Model of Volitional Systems Adoption and Usage Behavior-Tabl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856895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74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136904" cy="2060848"/>
          </a:xfrm>
        </p:spPr>
        <p:txBody>
          <a:bodyPr>
            <a:normAutofit/>
          </a:bodyPr>
          <a:lstStyle/>
          <a:p>
            <a:r>
              <a:rPr lang="en-US" altLang="zh-TW" sz="6000" b="1" dirty="0">
                <a:latin typeface="Calibri" pitchFamily="34" charset="0"/>
              </a:rPr>
              <a:t>Findings</a:t>
            </a:r>
            <a:r>
              <a:rPr lang="en-US" altLang="zh-TW" sz="6000" dirty="0"/>
              <a:t> </a:t>
            </a:r>
            <a:r>
              <a:rPr lang="en-US" altLang="zh-TW" sz="6000" b="1" dirty="0">
                <a:latin typeface="Calibri" pitchFamily="34" charset="0"/>
              </a:rPr>
              <a:t>About</a:t>
            </a:r>
            <a:r>
              <a:rPr lang="en-US" altLang="zh-TW" sz="6000" dirty="0"/>
              <a:t> </a:t>
            </a:r>
            <a:r>
              <a:rPr lang="en-US" altLang="zh-TW" sz="6000" b="1" dirty="0">
                <a:latin typeface="Calibri" pitchFamily="34" charset="0"/>
              </a:rPr>
              <a:t>System</a:t>
            </a:r>
            <a:r>
              <a:rPr lang="en-US" altLang="zh-TW" sz="6000" dirty="0"/>
              <a:t> </a:t>
            </a:r>
            <a:r>
              <a:rPr lang="en-US" altLang="zh-TW" sz="6000" b="1" dirty="0">
                <a:latin typeface="Calibri" pitchFamily="34" charset="0"/>
              </a:rPr>
              <a:t>Acceptance</a:t>
            </a:r>
            <a:r>
              <a:rPr lang="en-US" altLang="zh-TW" sz="6000" dirty="0"/>
              <a:t> </a:t>
            </a:r>
            <a:r>
              <a:rPr lang="en-US" altLang="zh-TW" sz="6000" b="1" dirty="0">
                <a:latin typeface="Calibri" pitchFamily="34" charset="0"/>
              </a:rPr>
              <a:t>and</a:t>
            </a:r>
            <a:r>
              <a:rPr lang="en-US" altLang="zh-TW" sz="6000" dirty="0"/>
              <a:t> </a:t>
            </a:r>
            <a:r>
              <a:rPr lang="en-US" altLang="zh-TW" sz="6000" b="1" dirty="0" smtClean="0">
                <a:latin typeface="Calibri" pitchFamily="34" charset="0"/>
              </a:rPr>
              <a:t>Use</a:t>
            </a:r>
            <a:r>
              <a:rPr lang="zh-TW" altLang="en-US" sz="6000" b="1" dirty="0" smtClean="0">
                <a:latin typeface="Calibri" pitchFamily="34" charset="0"/>
              </a:rPr>
              <a:t> </a:t>
            </a:r>
            <a:r>
              <a:rPr lang="en-US" altLang="zh-TW" sz="3200" b="1" dirty="0" smtClean="0">
                <a:latin typeface="Calibri" pitchFamily="34" charset="0"/>
              </a:rPr>
              <a:t>(1/2)</a:t>
            </a:r>
            <a:endParaRPr lang="zh-TW" altLang="en-US" sz="3200" dirty="0"/>
          </a:p>
        </p:txBody>
      </p:sp>
      <p:sp>
        <p:nvSpPr>
          <p:cNvPr id="3" name="內容版面配置區 2"/>
          <p:cNvSpPr>
            <a:spLocks noGrp="1"/>
          </p:cNvSpPr>
          <p:nvPr>
            <p:ph sz="quarter" idx="1"/>
          </p:nvPr>
        </p:nvSpPr>
        <p:spPr>
          <a:xfrm>
            <a:off x="395536" y="2060848"/>
            <a:ext cx="7776864" cy="4797152"/>
          </a:xfrm>
        </p:spPr>
        <p:txBody>
          <a:bodyPr>
            <a:normAutofit fontScale="92500" lnSpcReduction="20000"/>
          </a:bodyPr>
          <a:lstStyle/>
          <a:p>
            <a:r>
              <a:rPr lang="en-US" altLang="zh-TW" sz="3200" dirty="0" smtClean="0">
                <a:latin typeface="Calibri" pitchFamily="34" charset="0"/>
              </a:rPr>
              <a:t>Perceived usefulness and attitudes are the primary determinants of intentions to adopt the system.</a:t>
            </a:r>
          </a:p>
          <a:p>
            <a:r>
              <a:rPr lang="en-US" altLang="zh-TW" sz="3200" dirty="0" smtClean="0">
                <a:latin typeface="Calibri" pitchFamily="34" charset="0"/>
              </a:rPr>
              <a:t>Affective commitment (both internalization and identification) has indirect positive influence on behavioral intentions through attitude, perceived ease of use, and perceived usefulness.</a:t>
            </a:r>
          </a:p>
          <a:p>
            <a:r>
              <a:rPr lang="en-US" altLang="zh-TW" sz="3200" dirty="0" smtClean="0">
                <a:latin typeface="Calibri" pitchFamily="34" charset="0"/>
              </a:rPr>
              <a:t>Continuance commitment (compliance) has a negative influence on behavioral intentions indirectly through perceived ease of use and perceived usefulness.</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28</a:t>
            </a:fld>
            <a:endParaRPr lang="zh-TW" altLang="en-US"/>
          </a:p>
        </p:txBody>
      </p:sp>
    </p:spTree>
    <p:extLst>
      <p:ext uri="{BB962C8B-B14F-4D97-AF65-F5344CB8AC3E}">
        <p14:creationId xmlns:p14="http://schemas.microsoft.com/office/powerpoint/2010/main" val="328996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6000" b="1" dirty="0" smtClean="0">
                <a:latin typeface="Calibri" pitchFamily="34" charset="0"/>
                <a:ea typeface="標楷體" pitchFamily="65" charset="-120"/>
              </a:rPr>
              <a:t>Abstract </a:t>
            </a:r>
            <a:r>
              <a:rPr lang="en-US" altLang="zh-TW" sz="3200" b="1" dirty="0" smtClean="0">
                <a:latin typeface="Calibri" pitchFamily="34" charset="0"/>
                <a:ea typeface="標楷體" pitchFamily="65" charset="-120"/>
              </a:rPr>
              <a:t>(1/2)</a:t>
            </a:r>
            <a:endParaRPr lang="zh-TW" altLang="en-US" sz="3200" dirty="0"/>
          </a:p>
        </p:txBody>
      </p:sp>
      <p:sp>
        <p:nvSpPr>
          <p:cNvPr id="10243" name="內容版面配置區 2"/>
          <p:cNvSpPr>
            <a:spLocks noGrp="1"/>
          </p:cNvSpPr>
          <p:nvPr>
            <p:ph sz="quarter" idx="1"/>
          </p:nvPr>
        </p:nvSpPr>
        <p:spPr>
          <a:xfrm>
            <a:off x="457200" y="1600200"/>
            <a:ext cx="7715200" cy="4873625"/>
          </a:xfrm>
        </p:spPr>
        <p:txBody>
          <a:bodyPr>
            <a:normAutofit/>
          </a:bodyPr>
          <a:lstStyle/>
          <a:p>
            <a:r>
              <a:rPr lang="en-US" altLang="zh-TW" sz="2800" dirty="0" smtClean="0">
                <a:latin typeface="Calibri" pitchFamily="34" charset="0"/>
              </a:rPr>
              <a:t> A lack of </a:t>
            </a:r>
            <a:r>
              <a:rPr lang="en-US" altLang="zh-TW" sz="2800" dirty="0" smtClean="0">
                <a:solidFill>
                  <a:srgbClr val="FF0000"/>
                </a:solidFill>
                <a:latin typeface="Calibri" pitchFamily="34" charset="0"/>
              </a:rPr>
              <a:t>user commitment </a:t>
            </a:r>
            <a:r>
              <a:rPr lang="zh-TW" altLang="en-US" sz="2800" dirty="0" smtClean="0">
                <a:latin typeface="Calibri" pitchFamily="34" charset="0"/>
              </a:rPr>
              <a:t>→ </a:t>
            </a:r>
            <a:r>
              <a:rPr lang="en-US" altLang="zh-TW" sz="2800" dirty="0" smtClean="0">
                <a:latin typeface="Calibri" pitchFamily="34" charset="0"/>
              </a:rPr>
              <a:t>Implementation failures.</a:t>
            </a:r>
          </a:p>
          <a:p>
            <a:r>
              <a:rPr lang="en-US" altLang="zh-TW" sz="2800" dirty="0" smtClean="0">
                <a:latin typeface="Calibri" pitchFamily="34" charset="0"/>
              </a:rPr>
              <a:t> Voluntary systems require </a:t>
            </a:r>
            <a:r>
              <a:rPr lang="en-US" altLang="zh-TW" sz="2800" dirty="0" smtClean="0">
                <a:solidFill>
                  <a:srgbClr val="FF0000"/>
                </a:solidFill>
                <a:latin typeface="Calibri" pitchFamily="34" charset="0"/>
              </a:rPr>
              <a:t>users’ volitional behavior</a:t>
            </a:r>
            <a:r>
              <a:rPr lang="en-US" altLang="zh-TW" sz="2800" dirty="0" smtClean="0">
                <a:latin typeface="Calibri" pitchFamily="34" charset="0"/>
              </a:rPr>
              <a:t>.</a:t>
            </a:r>
          </a:p>
          <a:p>
            <a:r>
              <a:rPr lang="en-US" altLang="zh-TW" sz="2800" dirty="0" smtClean="0">
                <a:latin typeface="Calibri" pitchFamily="34" charset="0"/>
              </a:rPr>
              <a:t> Cross-sectional, between-subjects, and within-subjects field data were collected from </a:t>
            </a:r>
            <a:r>
              <a:rPr lang="en-US" altLang="zh-TW" sz="2800" b="1" dirty="0" smtClean="0">
                <a:latin typeface="Calibri" pitchFamily="34" charset="0"/>
              </a:rPr>
              <a:t>714 users</a:t>
            </a:r>
            <a:r>
              <a:rPr lang="en-US" altLang="zh-TW" sz="2800" dirty="0" smtClean="0">
                <a:latin typeface="Calibri" pitchFamily="34" charset="0"/>
              </a:rPr>
              <a:t>.</a:t>
            </a:r>
            <a:br>
              <a:rPr lang="en-US" altLang="zh-TW" sz="2800" dirty="0" smtClean="0">
                <a:latin typeface="Calibri" pitchFamily="34" charset="0"/>
              </a:rPr>
            </a:br>
            <a:r>
              <a:rPr lang="en-US" altLang="zh-TW" sz="2800" dirty="0" smtClean="0">
                <a:latin typeface="Calibri" pitchFamily="34" charset="0"/>
              </a:rPr>
              <a:t>(</a:t>
            </a:r>
            <a:r>
              <a:rPr lang="en-US" altLang="zh-TW" sz="2800" b="1" dirty="0" smtClean="0">
                <a:latin typeface="Calibri" pitchFamily="34" charset="0"/>
              </a:rPr>
              <a:t>Initial adoption</a:t>
            </a:r>
            <a:r>
              <a:rPr lang="zh-TW" altLang="en-US" sz="2800" b="1" dirty="0" smtClean="0">
                <a:latin typeface="Calibri" pitchFamily="34" charset="0"/>
              </a:rPr>
              <a:t> </a:t>
            </a:r>
            <a:r>
              <a:rPr lang="en-US" altLang="zh-TW" sz="2800" dirty="0" smtClean="0">
                <a:latin typeface="Calibri" pitchFamily="34" charset="0"/>
              </a:rPr>
              <a:t>/</a:t>
            </a:r>
            <a:r>
              <a:rPr lang="zh-TW" altLang="en-US" sz="2800" dirty="0" smtClean="0">
                <a:latin typeface="Calibri" pitchFamily="34" charset="0"/>
              </a:rPr>
              <a:t> </a:t>
            </a:r>
            <a:r>
              <a:rPr lang="en-US" altLang="zh-TW" sz="2800" b="1" dirty="0" smtClean="0">
                <a:latin typeface="Calibri" pitchFamily="34" charset="0"/>
              </a:rPr>
              <a:t>Six months of extended use</a:t>
            </a:r>
            <a:r>
              <a:rPr lang="en-US" altLang="zh-TW" sz="2800" dirty="0" smtClean="0">
                <a:latin typeface="Calibri" pitchFamily="34" charset="0"/>
              </a:rPr>
              <a:t>)</a:t>
            </a:r>
          </a:p>
          <a:p>
            <a:r>
              <a:rPr lang="en-US" altLang="zh-TW" sz="2800" dirty="0" smtClean="0">
                <a:latin typeface="Calibri" pitchFamily="34" charset="0"/>
              </a:rPr>
              <a:t> Findings suggest that </a:t>
            </a:r>
            <a:r>
              <a:rPr lang="en-US" altLang="zh-TW" sz="2800" dirty="0" smtClean="0">
                <a:solidFill>
                  <a:srgbClr val="FF0000"/>
                </a:solidFill>
                <a:latin typeface="Calibri" pitchFamily="34" charset="0"/>
              </a:rPr>
              <a:t>user commitment </a:t>
            </a:r>
            <a:r>
              <a:rPr lang="en-US" altLang="zh-TW" sz="2800" dirty="0" smtClean="0">
                <a:solidFill>
                  <a:srgbClr val="0000CC"/>
                </a:solidFill>
                <a:latin typeface="Calibri" pitchFamily="34" charset="0"/>
              </a:rPr>
              <a:t>plays a critical role</a:t>
            </a:r>
            <a:r>
              <a:rPr lang="en-US" altLang="zh-TW" sz="2800" dirty="0" smtClean="0">
                <a:latin typeface="Calibri" pitchFamily="34" charset="0"/>
              </a:rPr>
              <a:t> in the volitional acceptance and usage of such systems.</a:t>
            </a:r>
          </a:p>
          <a:p>
            <a:endParaRPr lang="en-US" altLang="zh-TW" sz="2800" dirty="0" smtClean="0">
              <a:latin typeface="Calibri" pitchFamily="34" charset="0"/>
            </a:endParaRPr>
          </a:p>
          <a:p>
            <a:endParaRPr lang="zh-TW" altLang="en-US" sz="2800" dirty="0" smtClean="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23528" y="2348880"/>
            <a:ext cx="7848872" cy="4509120"/>
          </a:xfrm>
        </p:spPr>
        <p:txBody>
          <a:bodyPr>
            <a:normAutofit/>
          </a:bodyPr>
          <a:lstStyle/>
          <a:p>
            <a:r>
              <a:rPr lang="en-US" altLang="zh-TW" sz="3200" dirty="0" smtClean="0">
                <a:latin typeface="Calibri" pitchFamily="34" charset="0"/>
              </a:rPr>
              <a:t>At initial adoption, compliance may have indirect negative influence on attitude through perceived ease of use. </a:t>
            </a:r>
          </a:p>
          <a:p>
            <a:endParaRPr lang="en-US" altLang="zh-TW" sz="500" dirty="0" smtClean="0">
              <a:latin typeface="Calibri" pitchFamily="34" charset="0"/>
            </a:endParaRPr>
          </a:p>
          <a:p>
            <a:r>
              <a:rPr lang="en-US" altLang="zh-TW" sz="3200" dirty="0" smtClean="0">
                <a:latin typeface="Calibri" pitchFamily="34" charset="0"/>
              </a:rPr>
              <a:t>Over extended system use, perceived ease of use becomes less significant.</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29</a:t>
            </a:fld>
            <a:endParaRPr lang="zh-TW" altLang="en-US"/>
          </a:p>
        </p:txBody>
      </p:sp>
      <p:sp>
        <p:nvSpPr>
          <p:cNvPr id="5" name="標題 1"/>
          <p:cNvSpPr>
            <a:spLocks noGrp="1"/>
          </p:cNvSpPr>
          <p:nvPr>
            <p:ph type="title"/>
          </p:nvPr>
        </p:nvSpPr>
        <p:spPr>
          <a:xfrm>
            <a:off x="457200" y="0"/>
            <a:ext cx="8075240" cy="2060848"/>
          </a:xfrm>
        </p:spPr>
        <p:txBody>
          <a:bodyPr>
            <a:normAutofit fontScale="90000"/>
          </a:bodyPr>
          <a:lstStyle/>
          <a:p>
            <a:r>
              <a:rPr lang="en-US" altLang="zh-TW" sz="6700" b="1" dirty="0">
                <a:latin typeface="Calibri" pitchFamily="34" charset="0"/>
              </a:rPr>
              <a:t>Findings</a:t>
            </a:r>
            <a:r>
              <a:rPr lang="en-US" altLang="zh-TW" dirty="0"/>
              <a:t> </a:t>
            </a:r>
            <a:r>
              <a:rPr lang="en-US" altLang="zh-TW" sz="6700" b="1" dirty="0">
                <a:latin typeface="Calibri" pitchFamily="34" charset="0"/>
              </a:rPr>
              <a:t>About</a:t>
            </a:r>
            <a:r>
              <a:rPr lang="en-US" altLang="zh-TW" dirty="0"/>
              <a:t> </a:t>
            </a:r>
            <a:r>
              <a:rPr lang="en-US" altLang="zh-TW" sz="6700" b="1" dirty="0">
                <a:latin typeface="Calibri" pitchFamily="34" charset="0"/>
              </a:rPr>
              <a:t>System</a:t>
            </a:r>
            <a:r>
              <a:rPr lang="en-US" altLang="zh-TW" dirty="0"/>
              <a:t> </a:t>
            </a:r>
            <a:r>
              <a:rPr lang="en-US" altLang="zh-TW" sz="6700" b="1" dirty="0">
                <a:latin typeface="Calibri" pitchFamily="34" charset="0"/>
              </a:rPr>
              <a:t>Acceptance</a:t>
            </a:r>
            <a:r>
              <a:rPr lang="en-US" altLang="zh-TW" dirty="0"/>
              <a:t> </a:t>
            </a:r>
            <a:r>
              <a:rPr lang="en-US" altLang="zh-TW" sz="6700" b="1" dirty="0">
                <a:latin typeface="Calibri" pitchFamily="34" charset="0"/>
              </a:rPr>
              <a:t>and</a:t>
            </a:r>
            <a:r>
              <a:rPr lang="en-US" altLang="zh-TW" dirty="0"/>
              <a:t> </a:t>
            </a:r>
            <a:r>
              <a:rPr lang="en-US" altLang="zh-TW" sz="6000" b="1" dirty="0" smtClean="0">
                <a:latin typeface="Calibri" pitchFamily="34" charset="0"/>
              </a:rPr>
              <a:t>Use</a:t>
            </a:r>
            <a:r>
              <a:rPr lang="zh-TW" altLang="en-US" sz="6000" b="1" dirty="0" smtClean="0">
                <a:latin typeface="Calibri" pitchFamily="34" charset="0"/>
              </a:rPr>
              <a:t> </a:t>
            </a:r>
            <a:r>
              <a:rPr lang="en-US" altLang="zh-TW" sz="3600" b="1" dirty="0" smtClean="0">
                <a:latin typeface="Calibri" pitchFamily="34" charset="0"/>
              </a:rPr>
              <a:t>(2/2)</a:t>
            </a:r>
            <a:endParaRPr lang="zh-TW" altLang="en-US" sz="3600" dirty="0"/>
          </a:p>
        </p:txBody>
      </p:sp>
    </p:spTree>
    <p:extLst>
      <p:ext uri="{BB962C8B-B14F-4D97-AF65-F5344CB8AC3E}">
        <p14:creationId xmlns:p14="http://schemas.microsoft.com/office/powerpoint/2010/main" val="749797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280920" cy="1930226"/>
          </a:xfrm>
        </p:spPr>
        <p:txBody>
          <a:bodyPr>
            <a:normAutofit/>
          </a:bodyPr>
          <a:lstStyle/>
          <a:p>
            <a:r>
              <a:rPr lang="en-US" altLang="zh-TW" sz="6000" b="1" dirty="0">
                <a:latin typeface="Calibri" pitchFamily="34" charset="0"/>
              </a:rPr>
              <a:t>Theoretical</a:t>
            </a:r>
            <a:r>
              <a:rPr lang="en-US" altLang="zh-TW" sz="6000" dirty="0"/>
              <a:t> </a:t>
            </a:r>
            <a:r>
              <a:rPr lang="en-US" altLang="zh-TW" sz="6000" b="1" dirty="0">
                <a:latin typeface="Calibri" pitchFamily="34" charset="0"/>
              </a:rPr>
              <a:t>Contributions</a:t>
            </a:r>
            <a:r>
              <a:rPr lang="en-US" altLang="zh-TW" sz="6000" dirty="0"/>
              <a:t> </a:t>
            </a:r>
            <a:r>
              <a:rPr lang="en-US" altLang="zh-TW" sz="6000" b="1" dirty="0">
                <a:latin typeface="Calibri" pitchFamily="34" charset="0"/>
              </a:rPr>
              <a:t>and</a:t>
            </a:r>
            <a:r>
              <a:rPr lang="en-US" altLang="zh-TW" sz="6000" dirty="0"/>
              <a:t> </a:t>
            </a:r>
            <a:r>
              <a:rPr lang="en-US" altLang="zh-TW" sz="6000" b="1" dirty="0">
                <a:latin typeface="Calibri" pitchFamily="34" charset="0"/>
              </a:rPr>
              <a:t>Implications</a:t>
            </a:r>
            <a:endParaRPr lang="zh-TW" altLang="en-US" sz="6000" b="1" dirty="0">
              <a:latin typeface="Calibri" pitchFamily="34" charset="0"/>
            </a:endParaRPr>
          </a:p>
        </p:txBody>
      </p:sp>
      <p:sp>
        <p:nvSpPr>
          <p:cNvPr id="3" name="內容版面配置區 2"/>
          <p:cNvSpPr>
            <a:spLocks noGrp="1"/>
          </p:cNvSpPr>
          <p:nvPr>
            <p:ph sz="quarter" idx="1"/>
          </p:nvPr>
        </p:nvSpPr>
        <p:spPr>
          <a:xfrm>
            <a:off x="323528" y="2492896"/>
            <a:ext cx="7848872" cy="3981056"/>
          </a:xfrm>
        </p:spPr>
        <p:txBody>
          <a:bodyPr>
            <a:normAutofit/>
          </a:bodyPr>
          <a:lstStyle/>
          <a:p>
            <a:r>
              <a:rPr lang="en-US" altLang="zh-TW" sz="3200" dirty="0" smtClean="0">
                <a:latin typeface="Calibri" pitchFamily="34" charset="0"/>
              </a:rPr>
              <a:t> This is an important distinction, given users’ more volitional and autonomous roles in systems oriented toward communication, coordination, and collaboration activities. </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30</a:t>
            </a:fld>
            <a:endParaRPr lang="zh-TW" altLang="en-US"/>
          </a:p>
        </p:txBody>
      </p:sp>
    </p:spTree>
    <p:extLst>
      <p:ext uri="{BB962C8B-B14F-4D97-AF65-F5344CB8AC3E}">
        <p14:creationId xmlns:p14="http://schemas.microsoft.com/office/powerpoint/2010/main" val="828962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6000" b="1" dirty="0">
                <a:latin typeface="Calibri" pitchFamily="34" charset="0"/>
              </a:rPr>
              <a:t>Practical</a:t>
            </a:r>
            <a:r>
              <a:rPr lang="en-US" altLang="zh-TW" dirty="0"/>
              <a:t> </a:t>
            </a:r>
            <a:r>
              <a:rPr lang="en-US" altLang="zh-TW" sz="6000" b="1" dirty="0">
                <a:latin typeface="Calibri" pitchFamily="34" charset="0"/>
              </a:rPr>
              <a:t>Implications</a:t>
            </a:r>
            <a:endParaRPr lang="zh-TW" altLang="en-US" sz="6000" b="1" dirty="0">
              <a:latin typeface="Calibri" pitchFamily="34" charset="0"/>
            </a:endParaRPr>
          </a:p>
        </p:txBody>
      </p:sp>
      <p:sp>
        <p:nvSpPr>
          <p:cNvPr id="3" name="內容版面配置區 2"/>
          <p:cNvSpPr>
            <a:spLocks noGrp="1"/>
          </p:cNvSpPr>
          <p:nvPr>
            <p:ph sz="quarter" idx="1"/>
          </p:nvPr>
        </p:nvSpPr>
        <p:spPr>
          <a:xfrm>
            <a:off x="457200" y="1600200"/>
            <a:ext cx="7715200" cy="5257800"/>
          </a:xfrm>
        </p:spPr>
        <p:txBody>
          <a:bodyPr>
            <a:normAutofit fontScale="92500" lnSpcReduction="10000"/>
          </a:bodyPr>
          <a:lstStyle/>
          <a:p>
            <a:r>
              <a:rPr lang="en-US" altLang="zh-TW" sz="3200" dirty="0" smtClean="0">
                <a:latin typeface="Calibri" pitchFamily="34" charset="0"/>
              </a:rPr>
              <a:t>Success of such systems thus depends upon users’ “volition” for system use. User commitment has therefore become a key concern for managers implementing such systems.</a:t>
            </a:r>
          </a:p>
          <a:p>
            <a:r>
              <a:rPr lang="en-US" altLang="zh-TW" sz="3200" dirty="0" smtClean="0">
                <a:latin typeface="Calibri" pitchFamily="34" charset="0"/>
              </a:rPr>
              <a:t>Effective system design thus depends upon keen awareness of the organizational context within which commitment to system use makes sense to users. Even a simple, easy-to-use system could fail to deliver results if users do not perceive it as useful in achieving what they perceive as their real goals.</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31</a:t>
            </a:fld>
            <a:endParaRPr lang="zh-TW" altLang="en-US"/>
          </a:p>
        </p:txBody>
      </p:sp>
    </p:spTree>
    <p:extLst>
      <p:ext uri="{BB962C8B-B14F-4D97-AF65-F5344CB8AC3E}">
        <p14:creationId xmlns:p14="http://schemas.microsoft.com/office/powerpoint/2010/main" val="167685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075240" cy="1916832"/>
          </a:xfrm>
        </p:spPr>
        <p:txBody>
          <a:bodyPr>
            <a:normAutofit fontScale="90000"/>
          </a:bodyPr>
          <a:lstStyle/>
          <a:p>
            <a:r>
              <a:rPr lang="en-US" altLang="zh-TW" sz="6000" b="1" dirty="0">
                <a:latin typeface="Calibri" pitchFamily="34" charset="0"/>
              </a:rPr>
              <a:t>Limitations</a:t>
            </a:r>
            <a:r>
              <a:rPr lang="en-US" altLang="zh-TW" dirty="0"/>
              <a:t> </a:t>
            </a:r>
            <a:r>
              <a:rPr lang="en-US" altLang="zh-TW" sz="6700" b="1" dirty="0">
                <a:latin typeface="Calibri" pitchFamily="34" charset="0"/>
              </a:rPr>
              <a:t>and</a:t>
            </a:r>
            <a:r>
              <a:rPr lang="en-US" altLang="zh-TW" dirty="0"/>
              <a:t> </a:t>
            </a:r>
            <a:r>
              <a:rPr lang="en-US" altLang="zh-TW" sz="6700" b="1" dirty="0">
                <a:latin typeface="Calibri" pitchFamily="34" charset="0"/>
              </a:rPr>
              <a:t>Future</a:t>
            </a:r>
            <a:r>
              <a:rPr lang="en-US" altLang="zh-TW" dirty="0"/>
              <a:t> </a:t>
            </a:r>
            <a:r>
              <a:rPr lang="en-US" altLang="zh-TW" sz="6700" b="1" dirty="0" smtClean="0">
                <a:latin typeface="Calibri" pitchFamily="34" charset="0"/>
              </a:rPr>
              <a:t>Research</a:t>
            </a:r>
            <a:endParaRPr lang="zh-TW" altLang="en-US" sz="3600" b="1" dirty="0">
              <a:latin typeface="Calibri" pitchFamily="34" charset="0"/>
            </a:endParaRPr>
          </a:p>
        </p:txBody>
      </p:sp>
      <p:sp>
        <p:nvSpPr>
          <p:cNvPr id="3" name="內容版面配置區 2"/>
          <p:cNvSpPr>
            <a:spLocks noGrp="1"/>
          </p:cNvSpPr>
          <p:nvPr>
            <p:ph sz="quarter" idx="1"/>
          </p:nvPr>
        </p:nvSpPr>
        <p:spPr>
          <a:xfrm>
            <a:off x="323528" y="1844824"/>
            <a:ext cx="7848872" cy="5013176"/>
          </a:xfrm>
        </p:spPr>
        <p:txBody>
          <a:bodyPr>
            <a:normAutofit fontScale="92500"/>
          </a:bodyPr>
          <a:lstStyle/>
          <a:p>
            <a:r>
              <a:rPr lang="en-US" altLang="zh-TW" sz="2800" dirty="0" smtClean="0">
                <a:latin typeface="Calibri" pitchFamily="34" charset="0"/>
              </a:rPr>
              <a:t>Future replications of the research model are needed for generalizing the proposed user commitment construct and its effects on usage behavior for other systems and in other organizational contexts.</a:t>
            </a:r>
          </a:p>
          <a:p>
            <a:r>
              <a:rPr lang="en-US" altLang="zh-TW" sz="2800" dirty="0" smtClean="0">
                <a:latin typeface="Calibri" pitchFamily="34" charset="0"/>
              </a:rPr>
              <a:t>Future research is also needed to determine if the hypothesized effects about volitional usage behavior are applicable across different types of information systems other than the one discussed in this study.</a:t>
            </a:r>
          </a:p>
          <a:p>
            <a:r>
              <a:rPr lang="en-US" altLang="zh-TW" sz="2800" dirty="0" smtClean="0">
                <a:latin typeface="Calibri" pitchFamily="34" charset="0"/>
              </a:rPr>
              <a:t>The users’ beliefs, attitudes, and intentions are dynamic and not static from initial adoption to extended use.</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32</a:t>
            </a:fld>
            <a:endParaRPr lang="zh-TW" altLang="en-US"/>
          </a:p>
        </p:txBody>
      </p:sp>
    </p:spTree>
    <p:extLst>
      <p:ext uri="{BB962C8B-B14F-4D97-AF65-F5344CB8AC3E}">
        <p14:creationId xmlns:p14="http://schemas.microsoft.com/office/powerpoint/2010/main" val="225533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31224" cy="1143000"/>
          </a:xfrm>
        </p:spPr>
        <p:txBody>
          <a:bodyPr/>
          <a:lstStyle/>
          <a:p>
            <a:r>
              <a:rPr lang="en-US" altLang="zh-TW" sz="6000" b="1" dirty="0">
                <a:latin typeface="Calibri" pitchFamily="34" charset="0"/>
              </a:rPr>
              <a:t>Conclusions</a:t>
            </a:r>
            <a:endParaRPr lang="zh-TW" altLang="en-US" sz="6000" b="1" dirty="0">
              <a:latin typeface="Calibri" pitchFamily="34" charset="0"/>
            </a:endParaRPr>
          </a:p>
        </p:txBody>
      </p:sp>
      <p:sp>
        <p:nvSpPr>
          <p:cNvPr id="3" name="內容版面配置區 2"/>
          <p:cNvSpPr>
            <a:spLocks noGrp="1"/>
          </p:cNvSpPr>
          <p:nvPr>
            <p:ph sz="quarter" idx="1"/>
          </p:nvPr>
        </p:nvSpPr>
        <p:spPr>
          <a:xfrm>
            <a:off x="323528" y="2132856"/>
            <a:ext cx="7776864" cy="4725144"/>
          </a:xfrm>
        </p:spPr>
        <p:txBody>
          <a:bodyPr>
            <a:noAutofit/>
          </a:bodyPr>
          <a:lstStyle/>
          <a:p>
            <a:r>
              <a:rPr lang="en-US" altLang="zh-TW" sz="3200" dirty="0" smtClean="0">
                <a:latin typeface="Calibri" pitchFamily="34" charset="0"/>
              </a:rPr>
              <a:t> Findings suggest that user commitment plays a critical role in the volitional acceptance and usage of such systems.</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33</a:t>
            </a:fld>
            <a:endParaRPr lang="zh-TW" altLang="en-US"/>
          </a:p>
        </p:txBody>
      </p:sp>
    </p:spTree>
    <p:extLst>
      <p:ext uri="{BB962C8B-B14F-4D97-AF65-F5344CB8AC3E}">
        <p14:creationId xmlns:p14="http://schemas.microsoft.com/office/powerpoint/2010/main" val="2552328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alpha val="22000"/>
          </a:schemeClr>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338ED1A-44F7-4A4F-91BE-BBA9E6C32142}" type="slidenum">
              <a:rPr lang="zh-TW" altLang="en-US" smtClean="0"/>
              <a:pPr/>
              <a:t>34</a:t>
            </a:fld>
            <a:endParaRPr lang="zh-TW" altLang="en-US"/>
          </a:p>
        </p:txBody>
      </p:sp>
      <p:sp>
        <p:nvSpPr>
          <p:cNvPr id="5" name="文字方塊 4"/>
          <p:cNvSpPr txBox="1"/>
          <p:nvPr/>
        </p:nvSpPr>
        <p:spPr>
          <a:xfrm>
            <a:off x="2987824" y="3284984"/>
            <a:ext cx="2808312" cy="1600438"/>
          </a:xfrm>
          <a:prstGeom prst="rect">
            <a:avLst/>
          </a:prstGeom>
          <a:noFill/>
        </p:spPr>
        <p:txBody>
          <a:bodyPr wrap="square" rtlCol="0">
            <a:spAutoFit/>
          </a:bodyPr>
          <a:lstStyle/>
          <a:p>
            <a:r>
              <a:rPr lang="en-US" altLang="zh-TW" sz="8000" b="1" dirty="0" smtClean="0">
                <a:latin typeface="Calibri" pitchFamily="34" charset="0"/>
                <a:cs typeface="Aharoni" pitchFamily="2" charset="-79"/>
              </a:rPr>
              <a:t>Q &amp; A</a:t>
            </a:r>
            <a:endParaRPr lang="zh-TW" altLang="en-US" sz="8000" b="1" dirty="0" smtClean="0">
              <a:latin typeface="Calibri" pitchFamily="34" charset="0"/>
              <a:cs typeface="Aharoni" pitchFamily="2" charset="-79"/>
            </a:endParaRPr>
          </a:p>
          <a:p>
            <a:endParaRPr lang="zh-TW" altLang="en-US" dirty="0">
              <a:latin typeface="Calibri" pitchFamily="34" charset="0"/>
            </a:endParaRPr>
          </a:p>
        </p:txBody>
      </p:sp>
      <p:sp>
        <p:nvSpPr>
          <p:cNvPr id="6" name="文字方塊 5"/>
          <p:cNvSpPr txBox="1"/>
          <p:nvPr/>
        </p:nvSpPr>
        <p:spPr>
          <a:xfrm>
            <a:off x="467544" y="188640"/>
            <a:ext cx="8208912" cy="769441"/>
          </a:xfrm>
          <a:prstGeom prst="rect">
            <a:avLst/>
          </a:prstGeom>
          <a:noFill/>
        </p:spPr>
        <p:txBody>
          <a:bodyPr wrap="square" rtlCol="0">
            <a:spAutoFit/>
          </a:bodyPr>
          <a:lstStyle/>
          <a:p>
            <a:pPr algn="ctr"/>
            <a:r>
              <a:rPr lang="zh-TW" altLang="en-US" sz="4400" b="1" dirty="0" smtClean="0">
                <a:solidFill>
                  <a:srgbClr val="0000CC"/>
                </a:solidFill>
                <a:effectLst>
                  <a:outerShdw blurRad="38100" dist="38100" dir="2700000" algn="tl">
                    <a:srgbClr val="000000">
                      <a:alpha val="43137"/>
                    </a:srgbClr>
                  </a:outerShdw>
                </a:effectLst>
                <a:latin typeface="標楷體" pitchFamily="65" charset="-120"/>
                <a:ea typeface="標楷體" pitchFamily="65" charset="-120"/>
              </a:rPr>
              <a:t>淡江大學資訊管理所</a:t>
            </a:r>
            <a:endParaRPr lang="zh-TW" altLang="en-US" sz="4400" b="1" dirty="0">
              <a:solidFill>
                <a:srgbClr val="0000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7" name="副標題 2"/>
          <p:cNvSpPr txBox="1">
            <a:spLocks/>
          </p:cNvSpPr>
          <p:nvPr/>
        </p:nvSpPr>
        <p:spPr>
          <a:xfrm>
            <a:off x="3276054" y="4804703"/>
            <a:ext cx="3456186" cy="1079401"/>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zh-TW" altLang="en-US" sz="28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rPr>
              <a:t>碩一 江蕙羽 </a:t>
            </a:r>
            <a:r>
              <a:rPr kumimoji="0" lang="en-US" altLang="zh-TW" sz="28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rPr>
              <a:t>600630437</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zh-TW" altLang="en-US" sz="28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rPr>
              <a:t>碩一 張卉欣 </a:t>
            </a:r>
            <a:r>
              <a:rPr kumimoji="0" lang="en-US" altLang="zh-TW" sz="28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rPr>
              <a:t>600631005</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n-US" altLang="zh-TW" sz="28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rPr>
              <a:t>2011.10.21</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zh-TW" altLang="en-US" sz="2400" b="0" i="0" u="none" strike="noStrike" kern="1200" cap="none" spc="0" normalizeH="0" baseline="0" noProof="0" dirty="0" smtClean="0">
              <a:ln>
                <a:noFill/>
              </a:ln>
              <a:solidFill>
                <a:srgbClr val="0000CC"/>
              </a:solidFill>
              <a:effectLst/>
              <a:uLnTx/>
              <a:uFillTx/>
              <a:latin typeface="Calibri" pitchFamily="34" charset="0"/>
              <a:ea typeface="標楷體" pitchFamily="65" charset="-120"/>
              <a:cs typeface="+mn-cs"/>
            </a:endParaRPr>
          </a:p>
        </p:txBody>
      </p:sp>
      <p:sp>
        <p:nvSpPr>
          <p:cNvPr id="8" name="文字方塊 7"/>
          <p:cNvSpPr txBox="1"/>
          <p:nvPr/>
        </p:nvSpPr>
        <p:spPr>
          <a:xfrm>
            <a:off x="2123926" y="4797152"/>
            <a:ext cx="1512168" cy="1015663"/>
          </a:xfrm>
          <a:prstGeom prst="rect">
            <a:avLst/>
          </a:prstGeom>
          <a:noFill/>
        </p:spPr>
        <p:txBody>
          <a:bodyPr wrap="square" rtlCol="0">
            <a:spAutoFit/>
          </a:bodyPr>
          <a:lstStyle/>
          <a:p>
            <a:r>
              <a:rPr lang="zh-TW" altLang="en-US" sz="2000" b="1" dirty="0" smtClean="0">
                <a:solidFill>
                  <a:srgbClr val="0000CC"/>
                </a:solidFill>
                <a:latin typeface="標楷體" pitchFamily="65" charset="-120"/>
                <a:ea typeface="標楷體" pitchFamily="65" charset="-120"/>
              </a:rPr>
              <a:t>簡報者：</a:t>
            </a:r>
            <a:endParaRPr lang="en-US" altLang="zh-TW" sz="2000" b="1" dirty="0" smtClean="0">
              <a:solidFill>
                <a:srgbClr val="0000CC"/>
              </a:solidFill>
              <a:latin typeface="標楷體" pitchFamily="65" charset="-120"/>
              <a:ea typeface="標楷體" pitchFamily="65" charset="-120"/>
            </a:endParaRPr>
          </a:p>
          <a:p>
            <a:endParaRPr lang="en-US" altLang="zh-TW" sz="2000" b="1" dirty="0" smtClean="0">
              <a:solidFill>
                <a:srgbClr val="0000CC"/>
              </a:solidFill>
              <a:latin typeface="標楷體" pitchFamily="65" charset="-120"/>
              <a:ea typeface="標楷體" pitchFamily="65" charset="-120"/>
            </a:endParaRPr>
          </a:p>
          <a:p>
            <a:r>
              <a:rPr lang="zh-TW" altLang="en-US" sz="2000" b="1" dirty="0" smtClean="0">
                <a:solidFill>
                  <a:srgbClr val="0000CC"/>
                </a:solidFill>
                <a:latin typeface="標楷體" pitchFamily="65" charset="-120"/>
                <a:ea typeface="標楷體" pitchFamily="65" charset="-120"/>
              </a:rPr>
              <a:t>日期：</a:t>
            </a:r>
            <a:endParaRPr lang="en-US" altLang="zh-TW" dirty="0" smtClean="0"/>
          </a:p>
        </p:txBody>
      </p:sp>
      <p:sp>
        <p:nvSpPr>
          <p:cNvPr id="9" name="標題 1"/>
          <p:cNvSpPr txBox="1">
            <a:spLocks/>
          </p:cNvSpPr>
          <p:nvPr/>
        </p:nvSpPr>
        <p:spPr>
          <a:xfrm>
            <a:off x="827584" y="908720"/>
            <a:ext cx="7920880" cy="23042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defRPr/>
            </a:pPr>
            <a:r>
              <a:rPr lang="en-US" altLang="zh-TW" dirty="0" smtClean="0">
                <a:solidFill>
                  <a:schemeClr val="tx1"/>
                </a:solidFill>
                <a:latin typeface="Calibri" pitchFamily="34" charset="0"/>
                <a:ea typeface="標楷體" pitchFamily="65" charset="-120"/>
              </a:rPr>
              <a:t>A Multidimensional Commitment Model of Volitional Systems Adoption and Usage Behavior</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zh-TW" altLang="en-US" sz="1000" dirty="0" smtClean="0">
                <a:latin typeface="Calibri" pitchFamily="34" charset="0"/>
                <a:ea typeface="標楷體" pitchFamily="65" charset="-120"/>
              </a:rPr>
              <a:t> </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en-US" altLang="zh-TW" sz="1800" dirty="0" smtClean="0"/>
              <a:t> YOGESH MALHOTRA AND DENNIS GALLETTA</a:t>
            </a:r>
            <a:r>
              <a:rPr lang="en-US" altLang="zh-TW" sz="6000" dirty="0" smtClean="0"/>
              <a:t/>
            </a:r>
            <a:br>
              <a:rPr lang="en-US" altLang="zh-TW" sz="6000" dirty="0" smtClean="0"/>
            </a:br>
            <a:r>
              <a:rPr lang="zh-TW" altLang="en-US" sz="1000" dirty="0" smtClean="0"/>
              <a:t> </a:t>
            </a:r>
            <a:r>
              <a:rPr lang="en-US" altLang="zh-TW" sz="6000" dirty="0" smtClean="0"/>
              <a:t/>
            </a:r>
            <a:br>
              <a:rPr lang="en-US" altLang="zh-TW" sz="6000" dirty="0" smtClean="0"/>
            </a:br>
            <a:r>
              <a:rPr lang="zh-TW" altLang="en-US" sz="1800" dirty="0" smtClean="0"/>
              <a:t>      </a:t>
            </a:r>
            <a:r>
              <a:rPr lang="en-US" altLang="zh-TW" sz="1800" i="1" dirty="0" smtClean="0"/>
              <a:t>Journal of Management Information Systems / </a:t>
            </a:r>
            <a:br>
              <a:rPr lang="en-US" altLang="zh-TW" sz="1800" i="1" dirty="0" smtClean="0"/>
            </a:br>
            <a:r>
              <a:rPr lang="zh-TW" altLang="en-US" sz="1800" i="1" dirty="0" smtClean="0"/>
              <a:t>      </a:t>
            </a:r>
            <a:r>
              <a:rPr lang="en-US" altLang="zh-TW" sz="1800" i="1" dirty="0" smtClean="0"/>
              <a:t>Summer 2005, Vol. 22, No. 1, pp. 117–151.</a:t>
            </a:r>
            <a:endParaRPr lang="zh-TW" altLang="en-US" sz="1800" dirty="0">
              <a:latin typeface="Calibri" pitchFamily="34" charset="0"/>
              <a:ea typeface="標楷體" pitchFamily="65" charset="-120"/>
            </a:endParaRPr>
          </a:p>
        </p:txBody>
      </p:sp>
    </p:spTree>
    <p:extLst>
      <p:ext uri="{BB962C8B-B14F-4D97-AF65-F5344CB8AC3E}">
        <p14:creationId xmlns:p14="http://schemas.microsoft.com/office/powerpoint/2010/main" val="237623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35</a:t>
            </a:fld>
            <a:endParaRPr lang="zh-TW" altLang="en-US"/>
          </a:p>
        </p:txBody>
      </p:sp>
      <p:pic>
        <p:nvPicPr>
          <p:cNvPr id="1026" name="Picture 2" descr="C:\江蕙羽\文件\TKU\Meeting\20110919-A Multidimensional Commitment Model of Volitional Systems Adoption and Usage Behavior\20110919-A Multidimensional Commitment Model of Volitional Systems Adoption and Usage Behavior-Appendix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 y="15660"/>
            <a:ext cx="7159025" cy="685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7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6000" b="1" dirty="0" smtClean="0">
                <a:latin typeface="Calibri" pitchFamily="34" charset="0"/>
                <a:ea typeface="標楷體" pitchFamily="65" charset="-120"/>
              </a:rPr>
              <a:t>Abstract </a:t>
            </a:r>
            <a:r>
              <a:rPr lang="en-US" altLang="zh-TW" sz="3200" b="1" dirty="0" smtClean="0">
                <a:latin typeface="Calibri" pitchFamily="34" charset="0"/>
              </a:rPr>
              <a:t>(2/2)</a:t>
            </a:r>
            <a:endParaRPr lang="zh-TW" altLang="en-US" sz="3200" dirty="0"/>
          </a:p>
        </p:txBody>
      </p:sp>
      <p:sp>
        <p:nvSpPr>
          <p:cNvPr id="10243" name="內容版面配置區 2"/>
          <p:cNvSpPr>
            <a:spLocks noGrp="1"/>
          </p:cNvSpPr>
          <p:nvPr>
            <p:ph sz="quarter" idx="1"/>
          </p:nvPr>
        </p:nvSpPr>
        <p:spPr>
          <a:xfrm>
            <a:off x="457200" y="1600200"/>
            <a:ext cx="7715200" cy="4873625"/>
          </a:xfrm>
        </p:spPr>
        <p:txBody>
          <a:bodyPr>
            <a:normAutofit/>
          </a:bodyPr>
          <a:lstStyle/>
          <a:p>
            <a:r>
              <a:rPr lang="en-US" altLang="zh-TW" sz="2800" b="1" dirty="0" smtClean="0">
                <a:latin typeface="Calibri" pitchFamily="34" charset="0"/>
              </a:rPr>
              <a:t>Affective commitment</a:t>
            </a:r>
          </a:p>
          <a:p>
            <a:pPr lvl="1"/>
            <a:r>
              <a:rPr lang="en-US" altLang="zh-TW" sz="2500" dirty="0" smtClean="0">
                <a:solidFill>
                  <a:srgbClr val="FF0000"/>
                </a:solidFill>
                <a:latin typeface="Calibri" pitchFamily="34" charset="0"/>
              </a:rPr>
              <a:t>Internalization</a:t>
            </a:r>
            <a:r>
              <a:rPr lang="en-US" altLang="zh-TW" sz="2500" dirty="0" smtClean="0">
                <a:latin typeface="Calibri" pitchFamily="34" charset="0"/>
              </a:rPr>
              <a:t> and </a:t>
            </a:r>
            <a:r>
              <a:rPr lang="en-US" altLang="zh-TW" sz="2500" dirty="0" smtClean="0">
                <a:solidFill>
                  <a:srgbClr val="FF0000"/>
                </a:solidFill>
                <a:latin typeface="Calibri" pitchFamily="34" charset="0"/>
              </a:rPr>
              <a:t>Identification</a:t>
            </a:r>
            <a:r>
              <a:rPr lang="en-US" altLang="zh-TW" sz="2500" dirty="0" smtClean="0">
                <a:latin typeface="Calibri" pitchFamily="34" charset="0"/>
              </a:rPr>
              <a:t> based upon </a:t>
            </a:r>
            <a:r>
              <a:rPr lang="en-US" altLang="zh-TW" sz="2500" dirty="0" smtClean="0">
                <a:solidFill>
                  <a:srgbClr val="0000CC"/>
                </a:solidFill>
                <a:latin typeface="Calibri" pitchFamily="34" charset="0"/>
              </a:rPr>
              <a:t>personal norms :</a:t>
            </a:r>
            <a:r>
              <a:rPr lang="en-US" altLang="zh-TW" sz="2500" dirty="0" smtClean="0">
                <a:latin typeface="Calibri" pitchFamily="34" charset="0"/>
              </a:rPr>
              <a:t> exhibits a sustained </a:t>
            </a:r>
            <a:r>
              <a:rPr lang="en-US" altLang="zh-TW" sz="2500" u="sng" dirty="0" smtClean="0">
                <a:latin typeface="Calibri" pitchFamily="34" charset="0"/>
              </a:rPr>
              <a:t>positive influence </a:t>
            </a:r>
            <a:r>
              <a:rPr lang="en-US" altLang="zh-TW" sz="2500" dirty="0" smtClean="0">
                <a:latin typeface="Calibri" pitchFamily="34" charset="0"/>
              </a:rPr>
              <a:t>on usage behavior.</a:t>
            </a:r>
          </a:p>
          <a:p>
            <a:r>
              <a:rPr lang="en-US" altLang="zh-TW" sz="2800" b="1" dirty="0" smtClean="0">
                <a:latin typeface="Calibri" pitchFamily="34" charset="0"/>
              </a:rPr>
              <a:t> Continuance commitment</a:t>
            </a:r>
          </a:p>
          <a:p>
            <a:pPr lvl="1"/>
            <a:r>
              <a:rPr lang="en-US" altLang="zh-TW" sz="2500" dirty="0" smtClean="0">
                <a:solidFill>
                  <a:srgbClr val="FF0000"/>
                </a:solidFill>
                <a:latin typeface="Calibri" pitchFamily="34" charset="0"/>
              </a:rPr>
              <a:t>Compliance</a:t>
            </a:r>
            <a:r>
              <a:rPr lang="en-US" altLang="zh-TW" sz="2500" dirty="0" smtClean="0">
                <a:latin typeface="Calibri" pitchFamily="34" charset="0"/>
              </a:rPr>
              <a:t> based upon </a:t>
            </a:r>
            <a:r>
              <a:rPr lang="en-US" altLang="zh-TW" sz="2500" dirty="0" smtClean="0">
                <a:solidFill>
                  <a:srgbClr val="0000CC"/>
                </a:solidFill>
                <a:latin typeface="Calibri" pitchFamily="34" charset="0"/>
              </a:rPr>
              <a:t>social norms :</a:t>
            </a:r>
            <a:r>
              <a:rPr lang="en-US" altLang="zh-TW" sz="2500" dirty="0" smtClean="0">
                <a:latin typeface="Calibri" pitchFamily="34" charset="0"/>
              </a:rPr>
              <a:t> shows a sustained </a:t>
            </a:r>
            <a:r>
              <a:rPr lang="en-US" altLang="zh-TW" sz="2500" u="sng" dirty="0" smtClean="0">
                <a:latin typeface="Calibri" pitchFamily="34" charset="0"/>
              </a:rPr>
              <a:t>negative influence</a:t>
            </a:r>
            <a:r>
              <a:rPr lang="en-US" altLang="zh-TW" sz="2500" dirty="0" smtClean="0">
                <a:latin typeface="Calibri" pitchFamily="34" charset="0"/>
              </a:rPr>
              <a:t> from initial adoption to extended use.</a:t>
            </a:r>
          </a:p>
          <a:p>
            <a:r>
              <a:rPr lang="en-US" altLang="zh-TW" sz="2800" dirty="0" smtClean="0">
                <a:latin typeface="Calibri" pitchFamily="34" charset="0"/>
              </a:rPr>
              <a:t>Theory development based upon </a:t>
            </a:r>
            <a:r>
              <a:rPr lang="en-US" altLang="zh-TW" sz="2800" b="1" dirty="0" err="1" smtClean="0">
                <a:latin typeface="Calibri" pitchFamily="34" charset="0"/>
              </a:rPr>
              <a:t>Kelman’s</a:t>
            </a:r>
            <a:r>
              <a:rPr lang="en-US" altLang="zh-TW" sz="2800" b="1" dirty="0" smtClean="0">
                <a:latin typeface="Calibri" pitchFamily="34" charset="0"/>
              </a:rPr>
              <a:t> social influence</a:t>
            </a:r>
            <a:r>
              <a:rPr lang="en-US" altLang="zh-TW" sz="2800" dirty="0" smtClean="0">
                <a:latin typeface="Calibri" pitchFamily="34" charset="0"/>
              </a:rPr>
              <a:t> framework</a:t>
            </a:r>
          </a:p>
          <a:p>
            <a:endParaRPr lang="zh-TW" altLang="en-US" sz="2800" dirty="0" smtClean="0">
              <a:latin typeface="Calibri" pitchFamily="34" charset="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714500"/>
          </a:xfrm>
        </p:spPr>
        <p:txBody>
          <a:bodyPr>
            <a:noAutofit/>
          </a:bodyPr>
          <a:lstStyle/>
          <a:p>
            <a:pPr eaLnBrk="1" fontAlgn="auto" hangingPunct="1">
              <a:spcAft>
                <a:spcPts val="0"/>
              </a:spcAft>
              <a:defRPr/>
            </a:pPr>
            <a:r>
              <a:rPr lang="en-US" altLang="zh-TW" sz="6000" b="1" dirty="0" smtClean="0">
                <a:latin typeface="Calibri" pitchFamily="34" charset="0"/>
                <a:ea typeface="標楷體" pitchFamily="65" charset="-120"/>
              </a:rPr>
              <a:t>Organizational Information System</a:t>
            </a:r>
            <a:endParaRPr lang="zh-TW" altLang="en-US" sz="6000" dirty="0"/>
          </a:p>
        </p:txBody>
      </p:sp>
      <p:sp>
        <p:nvSpPr>
          <p:cNvPr id="11267" name="內容版面配置區 2"/>
          <p:cNvSpPr>
            <a:spLocks noGrp="1"/>
          </p:cNvSpPr>
          <p:nvPr>
            <p:ph sz="quarter" idx="1"/>
          </p:nvPr>
        </p:nvSpPr>
        <p:spPr>
          <a:xfrm>
            <a:off x="457200" y="2060574"/>
            <a:ext cx="7715200" cy="4797425"/>
          </a:xfrm>
        </p:spPr>
        <p:txBody>
          <a:bodyPr>
            <a:normAutofit/>
          </a:bodyPr>
          <a:lstStyle/>
          <a:p>
            <a:r>
              <a:rPr lang="en-US" altLang="zh-TW" sz="2800" b="1" dirty="0" smtClean="0">
                <a:latin typeface="Calibri" pitchFamily="34" charset="0"/>
                <a:ea typeface="標楷體" pitchFamily="65" charset="-120"/>
              </a:rPr>
              <a:t>Organizational Information System </a:t>
            </a:r>
            <a:r>
              <a:rPr lang="en-US" altLang="zh-TW" sz="2800" dirty="0" smtClean="0">
                <a:latin typeface="Calibri" pitchFamily="34" charset="0"/>
              </a:rPr>
              <a:t>were once primarily used to enforce managerial compliance for the execution of specific work activities.</a:t>
            </a:r>
          </a:p>
          <a:p>
            <a:r>
              <a:rPr lang="en-US" altLang="zh-TW" sz="2800" dirty="0" smtClean="0">
                <a:latin typeface="Calibri" pitchFamily="34" charset="0"/>
              </a:rPr>
              <a:t>Prior : understanding </a:t>
            </a:r>
            <a:r>
              <a:rPr lang="en-US" altLang="zh-TW" sz="2800" b="1" dirty="0" smtClean="0">
                <a:latin typeface="Calibri" pitchFamily="34" charset="0"/>
              </a:rPr>
              <a:t>systems usage behavior </a:t>
            </a:r>
            <a:r>
              <a:rPr lang="en-US" altLang="zh-TW" sz="2800" dirty="0" smtClean="0">
                <a:latin typeface="Calibri" pitchFamily="34" charset="0"/>
              </a:rPr>
              <a:t>from the perspective of </a:t>
            </a:r>
            <a:r>
              <a:rPr lang="en-US" altLang="zh-TW" sz="2800" b="1" dirty="0" smtClean="0">
                <a:latin typeface="Calibri" pitchFamily="34" charset="0"/>
              </a:rPr>
              <a:t>social normative </a:t>
            </a:r>
            <a:r>
              <a:rPr lang="en-US" altLang="zh-TW" sz="2800" dirty="0" smtClean="0">
                <a:latin typeface="Calibri" pitchFamily="34" charset="0"/>
              </a:rPr>
              <a:t>compliance</a:t>
            </a:r>
          </a:p>
          <a:p>
            <a:r>
              <a:rPr lang="en-US" altLang="zh-TW" sz="2800" dirty="0" smtClean="0">
                <a:latin typeface="Calibri" pitchFamily="34" charset="0"/>
              </a:rPr>
              <a:t>How </a:t>
            </a:r>
            <a:r>
              <a:rPr lang="en-US" altLang="zh-TW" sz="2800" b="1" dirty="0" smtClean="0">
                <a:latin typeface="Calibri" pitchFamily="34" charset="0"/>
              </a:rPr>
              <a:t>the system user’s own beliefs </a:t>
            </a:r>
            <a:r>
              <a:rPr lang="en-US" altLang="zh-TW" sz="2800" dirty="0" smtClean="0">
                <a:latin typeface="Calibri" pitchFamily="34" charset="0"/>
              </a:rPr>
              <a:t>influence commitment to adopt and use technology.</a:t>
            </a:r>
          </a:p>
          <a:p>
            <a:r>
              <a:rPr lang="en-US" altLang="zh-TW" sz="2800" dirty="0" smtClean="0">
                <a:latin typeface="Calibri" pitchFamily="34" charset="0"/>
              </a:rPr>
              <a:t>Several surveys and case studies have found : </a:t>
            </a:r>
            <a:r>
              <a:rPr lang="en-US" altLang="zh-TW" sz="2800" dirty="0" smtClean="0">
                <a:solidFill>
                  <a:srgbClr val="0000CC"/>
                </a:solidFill>
                <a:latin typeface="Calibri" pitchFamily="34" charset="0"/>
              </a:rPr>
              <a:t>often fail </a:t>
            </a:r>
            <a:r>
              <a:rPr lang="en-US" altLang="zh-TW" sz="2800" dirty="0" smtClean="0">
                <a:latin typeface="Calibri" pitchFamily="34" charset="0"/>
              </a:rPr>
              <a:t>because of the lack of </a:t>
            </a:r>
            <a:r>
              <a:rPr lang="en-US" altLang="zh-TW" sz="2800" dirty="0" smtClean="0">
                <a:solidFill>
                  <a:srgbClr val="FF0000"/>
                </a:solidFill>
                <a:latin typeface="Calibri" pitchFamily="34" charset="0"/>
              </a:rPr>
              <a:t>user commitment</a:t>
            </a:r>
            <a:r>
              <a:rPr lang="en-US" altLang="zh-TW" sz="2800" dirty="0" smtClean="0">
                <a:latin typeface="Calibri" pitchFamily="34" charset="0"/>
              </a:rPr>
              <a:t>.</a:t>
            </a: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8488" cy="1143000"/>
          </a:xfrm>
        </p:spPr>
        <p:txBody>
          <a:bodyPr>
            <a:noAutofit/>
          </a:bodyPr>
          <a:lstStyle/>
          <a:p>
            <a:pPr eaLnBrk="1" fontAlgn="auto" hangingPunct="1">
              <a:spcAft>
                <a:spcPts val="0"/>
              </a:spcAft>
              <a:defRPr/>
            </a:pPr>
            <a:r>
              <a:rPr lang="en-US" altLang="zh-TW" sz="6000" b="1" dirty="0" smtClean="0">
                <a:latin typeface="Calibri" pitchFamily="34" charset="0"/>
              </a:rPr>
              <a:t>Theory Development</a:t>
            </a:r>
            <a:endParaRPr lang="zh-TW" altLang="zh-TW" sz="6000" b="1" dirty="0">
              <a:latin typeface="Calibri" pitchFamily="34" charset="0"/>
            </a:endParaRPr>
          </a:p>
        </p:txBody>
      </p:sp>
      <p:sp>
        <p:nvSpPr>
          <p:cNvPr id="12291" name="內容版面配置區 2"/>
          <p:cNvSpPr>
            <a:spLocks noGrp="1"/>
          </p:cNvSpPr>
          <p:nvPr>
            <p:ph sz="quarter" idx="1"/>
          </p:nvPr>
        </p:nvSpPr>
        <p:spPr>
          <a:xfrm>
            <a:off x="457200" y="1484313"/>
            <a:ext cx="8218488" cy="5113337"/>
          </a:xfrm>
        </p:spPr>
        <p:txBody>
          <a:bodyPr>
            <a:normAutofit lnSpcReduction="10000"/>
          </a:bodyPr>
          <a:lstStyle/>
          <a:p>
            <a:pPr eaLnBrk="1" hangingPunct="1"/>
            <a:r>
              <a:rPr lang="en-US" altLang="zh-TW" sz="3200" b="1" dirty="0" smtClean="0">
                <a:latin typeface="Calibri" pitchFamily="34" charset="0"/>
                <a:ea typeface="標楷體" pitchFamily="65" charset="-120"/>
              </a:rPr>
              <a:t> </a:t>
            </a:r>
            <a:r>
              <a:rPr lang="en-US" altLang="zh-TW" sz="3200" b="1" dirty="0" err="1" smtClean="0">
                <a:latin typeface="Calibri" pitchFamily="34" charset="0"/>
                <a:ea typeface="標楷體" pitchFamily="65" charset="-120"/>
              </a:rPr>
              <a:t>Kelman’s</a:t>
            </a:r>
            <a:r>
              <a:rPr lang="en-US" altLang="zh-TW" sz="3200" b="1" dirty="0" smtClean="0">
                <a:latin typeface="Calibri" pitchFamily="34" charset="0"/>
                <a:ea typeface="標楷體" pitchFamily="65" charset="-120"/>
              </a:rPr>
              <a:t> Social Influence Theory </a:t>
            </a:r>
            <a:br>
              <a:rPr lang="en-US" altLang="zh-TW" sz="3200" b="1" dirty="0" smtClean="0">
                <a:latin typeface="Calibri" pitchFamily="34" charset="0"/>
                <a:ea typeface="標楷體" pitchFamily="65" charset="-120"/>
              </a:rPr>
            </a:br>
            <a:r>
              <a:rPr lang="en-US" altLang="zh-TW" sz="3200" b="1" dirty="0" smtClean="0">
                <a:latin typeface="Calibri" pitchFamily="34" charset="0"/>
                <a:ea typeface="標楷體" pitchFamily="65" charset="-120"/>
              </a:rPr>
              <a:t>(</a:t>
            </a:r>
            <a:r>
              <a:rPr lang="zh-TW" altLang="zh-TW" sz="3200" b="1" dirty="0" smtClean="0">
                <a:latin typeface="Calibri" pitchFamily="34" charset="0"/>
                <a:ea typeface="標楷體" pitchFamily="65" charset="-120"/>
              </a:rPr>
              <a:t>凱爾曼的社會影響理論</a:t>
            </a:r>
            <a:r>
              <a:rPr lang="en-US" altLang="zh-TW" sz="3200" b="1" dirty="0" smtClean="0">
                <a:latin typeface="Calibri" pitchFamily="34" charset="0"/>
                <a:ea typeface="標楷體" pitchFamily="65" charset="-120"/>
              </a:rPr>
              <a:t>)</a:t>
            </a:r>
            <a:endParaRPr lang="zh-TW" altLang="zh-TW" sz="3200" b="1" dirty="0" smtClean="0">
              <a:latin typeface="Calibri" pitchFamily="34" charset="0"/>
              <a:ea typeface="標楷體" pitchFamily="65" charset="-120"/>
            </a:endParaRPr>
          </a:p>
          <a:p>
            <a:pPr eaLnBrk="1" hangingPunct="1"/>
            <a:r>
              <a:rPr lang="en-US" altLang="zh-TW" sz="3200" b="1" dirty="0" smtClean="0">
                <a:latin typeface="Calibri" pitchFamily="34" charset="0"/>
                <a:ea typeface="標楷體" pitchFamily="65" charset="-120"/>
              </a:rPr>
              <a:t> Identification, Internalization, and Compliance </a:t>
            </a:r>
            <a:br>
              <a:rPr lang="en-US" altLang="zh-TW" sz="3200" b="1" dirty="0" smtClean="0">
                <a:latin typeface="Calibri" pitchFamily="34" charset="0"/>
                <a:ea typeface="標楷體" pitchFamily="65" charset="-120"/>
              </a:rPr>
            </a:br>
            <a:r>
              <a:rPr lang="en-US" altLang="zh-TW" sz="3200" b="1" dirty="0" smtClean="0">
                <a:latin typeface="Calibri" pitchFamily="34" charset="0"/>
                <a:ea typeface="標楷體" pitchFamily="65" charset="-120"/>
              </a:rPr>
              <a:t>(</a:t>
            </a:r>
            <a:r>
              <a:rPr lang="zh-TW" altLang="zh-TW" sz="3200" b="1" dirty="0" smtClean="0">
                <a:latin typeface="Calibri" pitchFamily="34" charset="0"/>
                <a:ea typeface="標楷體" pitchFamily="65" charset="-120"/>
              </a:rPr>
              <a:t>認同、內化與順從</a:t>
            </a:r>
            <a:r>
              <a:rPr lang="en-US" altLang="zh-TW" sz="3200" b="1" dirty="0" smtClean="0">
                <a:latin typeface="Calibri" pitchFamily="34" charset="0"/>
                <a:ea typeface="標楷體" pitchFamily="65" charset="-120"/>
              </a:rPr>
              <a:t>)</a:t>
            </a:r>
            <a:endParaRPr lang="zh-TW" altLang="zh-TW" sz="3200" b="1" dirty="0" smtClean="0">
              <a:latin typeface="Calibri" pitchFamily="34" charset="0"/>
              <a:ea typeface="標楷體" pitchFamily="65" charset="-120"/>
            </a:endParaRPr>
          </a:p>
          <a:p>
            <a:pPr eaLnBrk="1" hangingPunct="1"/>
            <a:r>
              <a:rPr lang="en-US" altLang="zh-TW" sz="3200" b="1" dirty="0" smtClean="0">
                <a:latin typeface="Calibri" pitchFamily="34" charset="0"/>
                <a:ea typeface="標楷體" pitchFamily="65" charset="-120"/>
              </a:rPr>
              <a:t> Personal Norms and Social Norms </a:t>
            </a:r>
            <a:br>
              <a:rPr lang="en-US" altLang="zh-TW" sz="3200" b="1" dirty="0" smtClean="0">
                <a:latin typeface="Calibri" pitchFamily="34" charset="0"/>
                <a:ea typeface="標楷體" pitchFamily="65" charset="-120"/>
              </a:rPr>
            </a:br>
            <a:r>
              <a:rPr lang="en-US" altLang="zh-TW" sz="3200" b="1" dirty="0" smtClean="0">
                <a:latin typeface="Calibri" pitchFamily="34" charset="0"/>
                <a:ea typeface="標楷體" pitchFamily="65" charset="-120"/>
              </a:rPr>
              <a:t>(</a:t>
            </a:r>
            <a:r>
              <a:rPr lang="zh-TW" altLang="zh-TW" sz="3200" b="1" dirty="0" smtClean="0">
                <a:latin typeface="Calibri" pitchFamily="34" charset="0"/>
                <a:ea typeface="標楷體" pitchFamily="65" charset="-120"/>
              </a:rPr>
              <a:t>個人規範與社會規範</a:t>
            </a:r>
            <a:r>
              <a:rPr lang="en-US" altLang="zh-TW" sz="3200" b="1" dirty="0" smtClean="0">
                <a:latin typeface="Calibri" pitchFamily="34" charset="0"/>
                <a:ea typeface="標楷體" pitchFamily="65" charset="-120"/>
              </a:rPr>
              <a:t>)</a:t>
            </a:r>
            <a:endParaRPr lang="zh-TW" altLang="zh-TW" sz="3200" b="1" dirty="0" smtClean="0">
              <a:latin typeface="Calibri" pitchFamily="34" charset="0"/>
              <a:ea typeface="標楷體" pitchFamily="65" charset="-120"/>
            </a:endParaRPr>
          </a:p>
          <a:p>
            <a:pPr eaLnBrk="1" hangingPunct="1"/>
            <a:r>
              <a:rPr lang="en-US" altLang="zh-TW" sz="3200" b="1" dirty="0" smtClean="0">
                <a:latin typeface="Calibri" pitchFamily="34" charset="0"/>
                <a:ea typeface="標楷體" pitchFamily="65" charset="-120"/>
              </a:rPr>
              <a:t> Affective and Continuance Conceptualizations of Commitment </a:t>
            </a:r>
            <a:br>
              <a:rPr lang="en-US" altLang="zh-TW" sz="3200" b="1" dirty="0" smtClean="0">
                <a:latin typeface="Calibri" pitchFamily="34" charset="0"/>
                <a:ea typeface="標楷體" pitchFamily="65" charset="-120"/>
              </a:rPr>
            </a:br>
            <a:r>
              <a:rPr lang="en-US" altLang="zh-TW" sz="3200" b="1" dirty="0" smtClean="0">
                <a:latin typeface="Calibri" pitchFamily="34" charset="0"/>
                <a:ea typeface="標楷體" pitchFamily="65" charset="-120"/>
              </a:rPr>
              <a:t>(</a:t>
            </a:r>
            <a:r>
              <a:rPr lang="zh-TW" altLang="zh-TW" sz="3200" b="1" dirty="0" smtClean="0">
                <a:latin typeface="Calibri" pitchFamily="34" charset="0"/>
                <a:ea typeface="標楷體" pitchFamily="65" charset="-120"/>
              </a:rPr>
              <a:t>情感承諾與持續承諾的概念化</a:t>
            </a:r>
            <a:r>
              <a:rPr lang="en-US" altLang="zh-TW" sz="3200" b="1" dirty="0" smtClean="0">
                <a:latin typeface="Calibri" pitchFamily="34" charset="0"/>
                <a:ea typeface="標楷體" pitchFamily="65" charset="-120"/>
              </a:rPr>
              <a:t>)</a:t>
            </a:r>
            <a:endParaRPr lang="zh-TW" altLang="zh-TW" sz="3200" b="1" dirty="0" smtClean="0">
              <a:latin typeface="Calibri" pitchFamily="34" charset="0"/>
              <a:ea typeface="標楷體" pitchFamily="65" charset="-120"/>
            </a:endParaRPr>
          </a:p>
        </p:txBody>
      </p:sp>
      <p:sp>
        <p:nvSpPr>
          <p:cNvPr id="4" name="投影片編號版面配置區 3"/>
          <p:cNvSpPr>
            <a:spLocks noGrp="1"/>
          </p:cNvSpPr>
          <p:nvPr>
            <p:ph type="sldNum" sz="quarter" idx="15"/>
          </p:nvPr>
        </p:nvSpPr>
        <p:spPr/>
        <p:txBody>
          <a:bodyPr/>
          <a:lstStyle/>
          <a:p>
            <a:fld id="{A338ED1A-44F7-4A4F-91BE-BBA9E6C32142}"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sz="quarter" idx="1"/>
          </p:nvPr>
        </p:nvSpPr>
        <p:spPr>
          <a:xfrm>
            <a:off x="467545" y="2060575"/>
            <a:ext cx="7704856" cy="4413250"/>
          </a:xfrm>
        </p:spPr>
        <p:txBody>
          <a:bodyPr/>
          <a:lstStyle/>
          <a:p>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 </a:t>
            </a:r>
            <a:r>
              <a:rPr lang="en-US" altLang="zh-TW" sz="5400" b="1" dirty="0" err="1" smtClean="0">
                <a:latin typeface="Calibri" pitchFamily="34" charset="0"/>
                <a:ea typeface="標楷體" pitchFamily="65" charset="-120"/>
              </a:rPr>
              <a:t>Kelman’s</a:t>
            </a:r>
            <a:r>
              <a:rPr lang="en-US" altLang="zh-TW" sz="5400" b="1" dirty="0" smtClean="0">
                <a:latin typeface="Calibri" pitchFamily="34" charset="0"/>
                <a:ea typeface="標楷體" pitchFamily="65" charset="-120"/>
              </a:rPr>
              <a:t> Social </a:t>
            </a:r>
            <a:br>
              <a:rPr lang="en-US" altLang="zh-TW" sz="5400" b="1" dirty="0" smtClean="0">
                <a:latin typeface="Calibri" pitchFamily="34" charset="0"/>
                <a:ea typeface="標楷體" pitchFamily="65" charset="-120"/>
              </a:rPr>
            </a:br>
            <a:r>
              <a:rPr lang="en-US" altLang="zh-TW" sz="5400" b="1" dirty="0" smtClean="0">
                <a:latin typeface="Calibri" pitchFamily="34" charset="0"/>
                <a:ea typeface="標楷體" pitchFamily="65" charset="-120"/>
              </a:rPr>
              <a:t>Influence Theory </a:t>
            </a:r>
            <a:br>
              <a:rPr lang="en-US" altLang="zh-TW" sz="5400" b="1" dirty="0" smtClean="0">
                <a:latin typeface="Calibri" pitchFamily="34" charset="0"/>
                <a:ea typeface="標楷體" pitchFamily="65" charset="-120"/>
              </a:rPr>
            </a:br>
            <a:r>
              <a:rPr lang="en-US" altLang="zh-TW" sz="5400" b="1" dirty="0" smtClean="0">
                <a:latin typeface="Calibri" pitchFamily="34" charset="0"/>
                <a:ea typeface="標楷體" pitchFamily="65" charset="-120"/>
              </a:rPr>
              <a:t>(</a:t>
            </a:r>
            <a:r>
              <a:rPr lang="zh-TW" altLang="zh-TW" sz="5400" b="1" dirty="0" smtClean="0">
                <a:latin typeface="Calibri" pitchFamily="34" charset="0"/>
                <a:ea typeface="標楷體" pitchFamily="65" charset="-120"/>
              </a:rPr>
              <a:t>凱爾曼的社會影響理論</a:t>
            </a:r>
            <a:r>
              <a:rPr lang="en-US" altLang="zh-TW" sz="5400" b="1" dirty="0" smtClean="0">
                <a:latin typeface="Calibri" pitchFamily="34" charset="0"/>
                <a:ea typeface="標楷體" pitchFamily="65" charset="-120"/>
              </a:rPr>
              <a:t>)</a:t>
            </a:r>
            <a:endParaRPr lang="zh-TW" altLang="zh-TW" sz="5400" b="1" dirty="0" smtClean="0">
              <a:latin typeface="Calibri" pitchFamily="34" charset="0"/>
              <a:ea typeface="標楷體" pitchFamily="65" charset="-120"/>
            </a:endParaRPr>
          </a:p>
          <a:p>
            <a:pPr eaLnBrk="1" hangingPunct="1">
              <a:buNone/>
            </a:pPr>
            <a:endParaRPr lang="en-US" altLang="zh-TW" sz="1000" dirty="0" smtClean="0">
              <a:latin typeface="Calibri" pitchFamily="34" charset="0"/>
              <a:ea typeface="標楷體" pitchFamily="65" charset="-120"/>
            </a:endParaRPr>
          </a:p>
        </p:txBody>
      </p:sp>
      <p:sp>
        <p:nvSpPr>
          <p:cNvPr id="4" name="標題 1"/>
          <p:cNvSpPr>
            <a:spLocks noGrp="1"/>
          </p:cNvSpPr>
          <p:nvPr>
            <p:ph type="title"/>
          </p:nvPr>
        </p:nvSpPr>
        <p:spPr/>
        <p:txBody>
          <a:bodyPr>
            <a:noAutofit/>
          </a:bodyPr>
          <a:lstStyle/>
          <a:p>
            <a:pPr eaLnBrk="1" fontAlgn="auto" hangingPunct="1">
              <a:spcAft>
                <a:spcPts val="0"/>
              </a:spcAft>
              <a:defRPr/>
            </a:pPr>
            <a:r>
              <a:rPr lang="en-US" altLang="zh-TW" sz="6000" b="1" dirty="0" smtClean="0">
                <a:latin typeface="Calibri" pitchFamily="34" charset="0"/>
              </a:rPr>
              <a:t>Theory Development</a:t>
            </a:r>
            <a:r>
              <a:rPr lang="zh-TW" altLang="en-US" sz="6000" b="1" dirty="0" smtClean="0">
                <a:latin typeface="Calibri" pitchFamily="34" charset="0"/>
              </a:rPr>
              <a:t> </a:t>
            </a:r>
            <a:r>
              <a:rPr lang="en-US" altLang="zh-TW" sz="3200" b="1" dirty="0" smtClean="0">
                <a:latin typeface="Calibri" pitchFamily="34" charset="0"/>
              </a:rPr>
              <a:t>(1/4)</a:t>
            </a:r>
            <a:endParaRPr lang="zh-TW" altLang="zh-TW" sz="3200" b="1" dirty="0">
              <a:latin typeface="Calibri" pitchFamily="34" charset="0"/>
            </a:endParaRPr>
          </a:p>
        </p:txBody>
      </p:sp>
      <p:sp>
        <p:nvSpPr>
          <p:cNvPr id="5" name="投影片編號版面配置區 4"/>
          <p:cNvSpPr>
            <a:spLocks noGrp="1"/>
          </p:cNvSpPr>
          <p:nvPr>
            <p:ph type="sldNum" sz="quarter" idx="15"/>
          </p:nvPr>
        </p:nvSpPr>
        <p:spPr/>
        <p:txBody>
          <a:bodyPr/>
          <a:lstStyle/>
          <a:p>
            <a:fld id="{A338ED1A-44F7-4A4F-91BE-BBA9E6C32142}"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sz="quarter" idx="1"/>
          </p:nvPr>
        </p:nvSpPr>
        <p:spPr>
          <a:xfrm>
            <a:off x="684213" y="2060575"/>
            <a:ext cx="7240587" cy="4413250"/>
          </a:xfrm>
        </p:spPr>
        <p:txBody>
          <a:bodyPr/>
          <a:lstStyle/>
          <a:p>
            <a:pPr eaLnBrk="1" hangingPunct="1"/>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Identification</a:t>
            </a:r>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a:t>
            </a:r>
            <a:r>
              <a:rPr lang="zh-TW" altLang="en-US" sz="5400" b="1" dirty="0" smtClean="0">
                <a:latin typeface="Calibri" pitchFamily="34" charset="0"/>
                <a:ea typeface="標楷體" pitchFamily="65" charset="-120"/>
              </a:rPr>
              <a:t>認同</a:t>
            </a:r>
            <a:r>
              <a:rPr lang="en-US" altLang="zh-TW" sz="5400" b="1" dirty="0" smtClean="0">
                <a:latin typeface="Calibri" pitchFamily="34" charset="0"/>
                <a:ea typeface="標楷體" pitchFamily="65" charset="-120"/>
              </a:rPr>
              <a:t>)</a:t>
            </a:r>
          </a:p>
          <a:p>
            <a:pPr eaLnBrk="1" hangingPunct="1"/>
            <a:endParaRPr lang="en-US" altLang="zh-TW" sz="2000" b="1" dirty="0" smtClean="0">
              <a:latin typeface="Calibri" pitchFamily="34" charset="0"/>
              <a:ea typeface="標楷體" pitchFamily="65" charset="-120"/>
            </a:endParaRPr>
          </a:p>
          <a:p>
            <a:pPr eaLnBrk="1" hangingPunct="1"/>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Internalization</a:t>
            </a:r>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a:t>
            </a:r>
            <a:r>
              <a:rPr lang="zh-TW" altLang="en-US" sz="5400" b="1" dirty="0" smtClean="0">
                <a:latin typeface="Calibri" pitchFamily="34" charset="0"/>
                <a:ea typeface="標楷體" pitchFamily="65" charset="-120"/>
              </a:rPr>
              <a:t>內化</a:t>
            </a:r>
            <a:r>
              <a:rPr lang="en-US" altLang="zh-TW" sz="5400" b="1" dirty="0" smtClean="0">
                <a:latin typeface="Calibri" pitchFamily="34" charset="0"/>
                <a:ea typeface="標楷體" pitchFamily="65" charset="-120"/>
              </a:rPr>
              <a:t>)</a:t>
            </a:r>
          </a:p>
          <a:p>
            <a:pPr eaLnBrk="1" hangingPunct="1"/>
            <a:endParaRPr lang="zh-TW" altLang="en-US" sz="2000" b="1" dirty="0" smtClean="0">
              <a:latin typeface="Calibri" pitchFamily="34" charset="0"/>
              <a:ea typeface="標楷體" pitchFamily="65" charset="-120"/>
            </a:endParaRPr>
          </a:p>
          <a:p>
            <a:pPr eaLnBrk="1" hangingPunct="1"/>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Compliance</a:t>
            </a:r>
            <a:r>
              <a:rPr lang="zh-TW" altLang="en-US" sz="5400" b="1" dirty="0" smtClean="0">
                <a:latin typeface="Calibri" pitchFamily="34" charset="0"/>
                <a:ea typeface="標楷體" pitchFamily="65" charset="-120"/>
              </a:rPr>
              <a:t> </a:t>
            </a:r>
            <a:r>
              <a:rPr lang="en-US" altLang="zh-TW" sz="5400" b="1" dirty="0" smtClean="0">
                <a:latin typeface="Calibri" pitchFamily="34" charset="0"/>
                <a:ea typeface="標楷體" pitchFamily="65" charset="-120"/>
              </a:rPr>
              <a:t>(</a:t>
            </a:r>
            <a:r>
              <a:rPr lang="zh-TW" altLang="en-US" sz="5400" b="1" dirty="0" smtClean="0">
                <a:latin typeface="Calibri" pitchFamily="34" charset="0"/>
                <a:ea typeface="標楷體" pitchFamily="65" charset="-120"/>
              </a:rPr>
              <a:t>順從</a:t>
            </a:r>
            <a:r>
              <a:rPr lang="en-US" altLang="zh-TW" sz="5400" b="1" dirty="0" smtClean="0">
                <a:latin typeface="Calibri" pitchFamily="34" charset="0"/>
                <a:ea typeface="標楷體" pitchFamily="65" charset="-120"/>
              </a:rPr>
              <a:t>)</a:t>
            </a:r>
          </a:p>
          <a:p>
            <a:pPr eaLnBrk="1" hangingPunct="1"/>
            <a:endParaRPr lang="en-US" altLang="zh-TW" sz="1000" dirty="0" smtClean="0">
              <a:latin typeface="Calibri" pitchFamily="34" charset="0"/>
              <a:ea typeface="標楷體" pitchFamily="65" charset="-120"/>
            </a:endParaRPr>
          </a:p>
        </p:txBody>
      </p:sp>
      <p:sp>
        <p:nvSpPr>
          <p:cNvPr id="4" name="標題 1"/>
          <p:cNvSpPr>
            <a:spLocks noGrp="1"/>
          </p:cNvSpPr>
          <p:nvPr>
            <p:ph type="title"/>
          </p:nvPr>
        </p:nvSpPr>
        <p:spPr/>
        <p:txBody>
          <a:bodyPr>
            <a:noAutofit/>
          </a:bodyPr>
          <a:lstStyle/>
          <a:p>
            <a:pPr eaLnBrk="1" fontAlgn="auto" hangingPunct="1">
              <a:spcAft>
                <a:spcPts val="0"/>
              </a:spcAft>
              <a:defRPr/>
            </a:pPr>
            <a:r>
              <a:rPr lang="en-US" altLang="zh-TW" sz="6000" b="1" dirty="0" smtClean="0">
                <a:latin typeface="Calibri" pitchFamily="34" charset="0"/>
              </a:rPr>
              <a:t>Theory Development</a:t>
            </a:r>
            <a:r>
              <a:rPr lang="zh-TW" altLang="en-US" sz="6000" b="1" dirty="0" smtClean="0">
                <a:latin typeface="Calibri" pitchFamily="34" charset="0"/>
              </a:rPr>
              <a:t> </a:t>
            </a:r>
            <a:r>
              <a:rPr lang="en-US" altLang="zh-TW" sz="3200" b="1" dirty="0" smtClean="0">
                <a:latin typeface="Calibri" pitchFamily="34" charset="0"/>
              </a:rPr>
              <a:t>(2/4)</a:t>
            </a:r>
            <a:endParaRPr lang="zh-TW" altLang="zh-TW" sz="3200" b="1" dirty="0">
              <a:latin typeface="Calibri" pitchFamily="34" charset="0"/>
            </a:endParaRPr>
          </a:p>
        </p:txBody>
      </p:sp>
      <p:sp>
        <p:nvSpPr>
          <p:cNvPr id="5" name="投影片編號版面配置區 4"/>
          <p:cNvSpPr>
            <a:spLocks noGrp="1"/>
          </p:cNvSpPr>
          <p:nvPr>
            <p:ph type="sldNum" sz="quarter" idx="15"/>
          </p:nvPr>
        </p:nvSpPr>
        <p:spPr/>
        <p:txBody>
          <a:bodyPr/>
          <a:lstStyle/>
          <a:p>
            <a:fld id="{A338ED1A-44F7-4A4F-91BE-BBA9E6C32142}"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2"/>
          <p:cNvSpPr>
            <a:spLocks noGrp="1"/>
          </p:cNvSpPr>
          <p:nvPr>
            <p:ph sz="quarter" idx="1"/>
          </p:nvPr>
        </p:nvSpPr>
        <p:spPr>
          <a:xfrm>
            <a:off x="395536" y="1700808"/>
            <a:ext cx="7776865" cy="5157191"/>
          </a:xfrm>
        </p:spPr>
        <p:txBody>
          <a:bodyPr>
            <a:normAutofit/>
          </a:bodyPr>
          <a:lstStyle/>
          <a:p>
            <a:r>
              <a:rPr lang="en-US" altLang="zh-TW" sz="4800" b="1" dirty="0" smtClean="0">
                <a:latin typeface="Calibri" pitchFamily="34" charset="0"/>
                <a:ea typeface="標楷體" pitchFamily="65" charset="-120"/>
              </a:rPr>
              <a:t> Subjective Norm (</a:t>
            </a:r>
            <a:r>
              <a:rPr lang="zh-TW" altLang="en-US" sz="4800" b="1" dirty="0" smtClean="0">
                <a:latin typeface="Calibri" pitchFamily="34" charset="0"/>
                <a:ea typeface="標楷體" pitchFamily="65" charset="-120"/>
              </a:rPr>
              <a:t>主觀規範</a:t>
            </a:r>
            <a:r>
              <a:rPr lang="en-US" altLang="zh-TW" sz="4800" b="1" dirty="0" smtClean="0">
                <a:latin typeface="Calibri" pitchFamily="34" charset="0"/>
                <a:ea typeface="標楷體" pitchFamily="65" charset="-120"/>
              </a:rPr>
              <a:t>)</a:t>
            </a:r>
          </a:p>
          <a:p>
            <a:endParaRPr lang="en-US" altLang="zh-TW" sz="500" b="1" dirty="0" smtClean="0">
              <a:latin typeface="Calibri" pitchFamily="34" charset="0"/>
              <a:ea typeface="標楷體" pitchFamily="65" charset="-120"/>
            </a:endParaRPr>
          </a:p>
          <a:p>
            <a:pPr lvl="1"/>
            <a:r>
              <a:rPr lang="en-US" altLang="zh-TW" sz="5100" b="1" dirty="0" smtClean="0">
                <a:latin typeface="Calibri" pitchFamily="34" charset="0"/>
                <a:ea typeface="標楷體" pitchFamily="65" charset="-120"/>
              </a:rPr>
              <a:t> </a:t>
            </a:r>
            <a:r>
              <a:rPr lang="en-US" altLang="zh-TW" sz="4400" b="1" dirty="0" smtClean="0">
                <a:latin typeface="Calibri" pitchFamily="34" charset="0"/>
                <a:ea typeface="標楷體" pitchFamily="65" charset="-120"/>
              </a:rPr>
              <a:t>Social Norms</a:t>
            </a:r>
            <a:r>
              <a:rPr lang="zh-TW" altLang="en-US" sz="4400" b="1" dirty="0" smtClean="0">
                <a:latin typeface="Calibri" pitchFamily="34" charset="0"/>
                <a:ea typeface="標楷體" pitchFamily="65" charset="-120"/>
              </a:rPr>
              <a:t> </a:t>
            </a:r>
            <a:r>
              <a:rPr lang="en-US" altLang="zh-TW" sz="4400" b="1" dirty="0" smtClean="0">
                <a:latin typeface="Calibri" pitchFamily="34" charset="0"/>
                <a:ea typeface="標楷體" pitchFamily="65" charset="-120"/>
              </a:rPr>
              <a:t>(</a:t>
            </a:r>
            <a:r>
              <a:rPr lang="zh-TW" altLang="en-US" sz="4400" b="1" dirty="0" smtClean="0">
                <a:latin typeface="Calibri" pitchFamily="34" charset="0"/>
                <a:ea typeface="標楷體" pitchFamily="65" charset="-120"/>
              </a:rPr>
              <a:t>社會規範</a:t>
            </a:r>
            <a:r>
              <a:rPr lang="en-US" altLang="zh-TW" sz="4400" b="1" dirty="0" smtClean="0">
                <a:latin typeface="Calibri" pitchFamily="34" charset="0"/>
                <a:ea typeface="標楷體" pitchFamily="65" charset="-120"/>
              </a:rPr>
              <a:t>)</a:t>
            </a:r>
          </a:p>
          <a:p>
            <a:pPr lvl="1"/>
            <a:endParaRPr lang="en-US" altLang="zh-TW" sz="500" b="1" dirty="0" smtClean="0">
              <a:latin typeface="Calibri" pitchFamily="34" charset="0"/>
              <a:ea typeface="標楷體" pitchFamily="65" charset="-120"/>
            </a:endParaRPr>
          </a:p>
          <a:p>
            <a:pPr lvl="1"/>
            <a:r>
              <a:rPr lang="en-US" altLang="zh-TW" sz="4400" b="1" dirty="0" smtClean="0">
                <a:latin typeface="Calibri" pitchFamily="34" charset="0"/>
                <a:ea typeface="標楷體" pitchFamily="65" charset="-120"/>
              </a:rPr>
              <a:t> Personal Norms (</a:t>
            </a:r>
            <a:r>
              <a:rPr lang="zh-TW" altLang="en-US" sz="4400" b="1" dirty="0" smtClean="0">
                <a:latin typeface="Calibri" pitchFamily="34" charset="0"/>
                <a:ea typeface="標楷體" pitchFamily="65" charset="-120"/>
              </a:rPr>
              <a:t>個人規範</a:t>
            </a:r>
            <a:r>
              <a:rPr lang="en-US" altLang="zh-TW" sz="4400" b="1" dirty="0" smtClean="0">
                <a:latin typeface="Calibri" pitchFamily="34" charset="0"/>
                <a:ea typeface="標楷體" pitchFamily="65" charset="-120"/>
              </a:rPr>
              <a:t>)</a:t>
            </a:r>
          </a:p>
          <a:p>
            <a:pPr lvl="1"/>
            <a:endParaRPr lang="en-US" altLang="zh-TW" sz="500" b="1" dirty="0" smtClean="0">
              <a:latin typeface="Calibri" pitchFamily="34" charset="0"/>
              <a:ea typeface="標楷體" pitchFamily="65" charset="-120"/>
            </a:endParaRPr>
          </a:p>
          <a:p>
            <a:pPr lvl="1"/>
            <a:r>
              <a:rPr lang="en-US" altLang="zh-TW" sz="4400" b="1" dirty="0" smtClean="0">
                <a:latin typeface="Calibri" pitchFamily="34" charset="0"/>
                <a:ea typeface="標楷體" pitchFamily="65" charset="-120"/>
              </a:rPr>
              <a:t> Behavioral Norms (</a:t>
            </a:r>
            <a:r>
              <a:rPr lang="zh-TW" altLang="en-US" sz="4400" b="1" dirty="0" smtClean="0">
                <a:latin typeface="Calibri" pitchFamily="34" charset="0"/>
                <a:ea typeface="標楷體" pitchFamily="65" charset="-120"/>
              </a:rPr>
              <a:t>行為規範</a:t>
            </a:r>
            <a:r>
              <a:rPr lang="en-US" altLang="zh-TW" sz="4400" b="1" dirty="0" smtClean="0">
                <a:latin typeface="Calibri" pitchFamily="34" charset="0"/>
                <a:ea typeface="標楷體" pitchFamily="65" charset="-120"/>
              </a:rPr>
              <a:t>)</a:t>
            </a:r>
            <a:endParaRPr lang="zh-TW" altLang="en-US" sz="4400" b="1" dirty="0" smtClean="0">
              <a:latin typeface="Calibri" pitchFamily="34" charset="0"/>
              <a:ea typeface="標楷體" pitchFamily="65" charset="-120"/>
            </a:endParaRPr>
          </a:p>
        </p:txBody>
      </p:sp>
      <p:sp>
        <p:nvSpPr>
          <p:cNvPr id="4" name="標題 1"/>
          <p:cNvSpPr>
            <a:spLocks noGrp="1"/>
          </p:cNvSpPr>
          <p:nvPr>
            <p:ph type="title"/>
          </p:nvPr>
        </p:nvSpPr>
        <p:spPr/>
        <p:txBody>
          <a:bodyPr>
            <a:noAutofit/>
          </a:bodyPr>
          <a:lstStyle/>
          <a:p>
            <a:pPr>
              <a:defRPr/>
            </a:pPr>
            <a:r>
              <a:rPr lang="en-US" altLang="zh-TW" sz="6000" b="1" dirty="0" smtClean="0">
                <a:latin typeface="Calibri" pitchFamily="34" charset="0"/>
              </a:rPr>
              <a:t>Theory Development</a:t>
            </a:r>
            <a:r>
              <a:rPr lang="zh-TW" altLang="en-US" sz="6000" b="1" dirty="0" smtClean="0">
                <a:latin typeface="Calibri" pitchFamily="34" charset="0"/>
              </a:rPr>
              <a:t> </a:t>
            </a:r>
            <a:r>
              <a:rPr lang="en-US" altLang="zh-TW" sz="3200" b="1" dirty="0" smtClean="0">
                <a:solidFill>
                  <a:srgbClr val="5B6973"/>
                </a:solidFill>
                <a:latin typeface="Calibri" pitchFamily="34" charset="0"/>
              </a:rPr>
              <a:t>(3/4)</a:t>
            </a:r>
            <a:endParaRPr lang="zh-TW" altLang="zh-TW" sz="6000" b="1" dirty="0">
              <a:latin typeface="Calibri" pitchFamily="34" charset="0"/>
            </a:endParaRPr>
          </a:p>
        </p:txBody>
      </p:sp>
      <p:sp>
        <p:nvSpPr>
          <p:cNvPr id="5" name="投影片編號版面配置區 4"/>
          <p:cNvSpPr>
            <a:spLocks noGrp="1"/>
          </p:cNvSpPr>
          <p:nvPr>
            <p:ph type="sldNum" sz="quarter" idx="15"/>
          </p:nvPr>
        </p:nvSpPr>
        <p:spPr/>
        <p:txBody>
          <a:bodyPr/>
          <a:lstStyle/>
          <a:p>
            <a:fld id="{A338ED1A-44F7-4A4F-91BE-BBA9E6C32142}"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壁窗">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2280</TotalTime>
  <Words>4713</Words>
  <Application>Microsoft Office PowerPoint</Application>
  <PresentationFormat>如螢幕大小 (4:3)</PresentationFormat>
  <Paragraphs>400</Paragraphs>
  <Slides>36</Slides>
  <Notes>36</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36</vt:i4>
      </vt:variant>
    </vt:vector>
  </HeadingPairs>
  <TitlesOfParts>
    <vt:vector size="46" baseType="lpstr">
      <vt:lpstr>Arial</vt:lpstr>
      <vt:lpstr>新細明體</vt:lpstr>
      <vt:lpstr>Wingdings 2</vt:lpstr>
      <vt:lpstr>Century Schoolbook</vt:lpstr>
      <vt:lpstr>Calibri</vt:lpstr>
      <vt:lpstr>標楷體</vt:lpstr>
      <vt:lpstr>Wingdings</vt:lpstr>
      <vt:lpstr>Aharoni</vt:lpstr>
      <vt:lpstr>壁窗</vt:lpstr>
      <vt:lpstr>1_壁窗</vt:lpstr>
      <vt:lpstr>A Multidimensional Commitment Model of Volitional Systems Adoption and Usage Behavior (自願性系統採納與使用行為的多面承諾模型)    YOGESH MALHOTRA AND DENNIS GALLETTA         Journal of Management Information Systems /        Summer 2005, Vol. 22, No. 1, pp. 117–151.</vt:lpstr>
      <vt:lpstr>Contents</vt:lpstr>
      <vt:lpstr>Abstract (1/2)</vt:lpstr>
      <vt:lpstr>Abstract (2/2)</vt:lpstr>
      <vt:lpstr>Organizational Information System</vt:lpstr>
      <vt:lpstr>Theory Development</vt:lpstr>
      <vt:lpstr>Theory Development (1/4)</vt:lpstr>
      <vt:lpstr>Theory Development (2/4)</vt:lpstr>
      <vt:lpstr>Theory Development (3/4)</vt:lpstr>
      <vt:lpstr>Theory Development (4/4)  Affective and Continuance Conceptualizations of Commitment</vt:lpstr>
      <vt:lpstr>Research Model and  Research Hypotheses (1/2)</vt:lpstr>
      <vt:lpstr>Research Model and  Research Hypotheses (2/2)</vt:lpstr>
      <vt:lpstr>Hypotheses About  Affective Commitment (1/2)</vt:lpstr>
      <vt:lpstr>Hypotheses About  Affective Commitment (2/2)</vt:lpstr>
      <vt:lpstr>Hypotheses About  Continuance Commitment (1/2)</vt:lpstr>
      <vt:lpstr>PowerPoint 簡報</vt:lpstr>
      <vt:lpstr>Research Methodology</vt:lpstr>
      <vt:lpstr>Organizational Context of Volitional Systems Acceptance and Usage</vt:lpstr>
      <vt:lpstr>Procedure and  Data Sample</vt:lpstr>
      <vt:lpstr>Measurement Scales</vt:lpstr>
      <vt:lpstr>Data Analysis and Findings Psychometric Properties of Measures</vt:lpstr>
      <vt:lpstr>Measures for Commitment  to System Use</vt:lpstr>
      <vt:lpstr>Explaining Behavioral Intention to Use the System</vt:lpstr>
      <vt:lpstr>Explaining Attitude Toward Use of the System</vt:lpstr>
      <vt:lpstr>Explaining Perceived Ease of Use</vt:lpstr>
      <vt:lpstr>Explaining Perceived Usefulness</vt:lpstr>
      <vt:lpstr>Summary (1/2)</vt:lpstr>
      <vt:lpstr>Summary (2/2)</vt:lpstr>
      <vt:lpstr>Findings About System Acceptance and Use (1/2)</vt:lpstr>
      <vt:lpstr>Findings About System Acceptance and Use (2/2)</vt:lpstr>
      <vt:lpstr>Theoretical Contributions and Implications</vt:lpstr>
      <vt:lpstr>Practical Implications</vt:lpstr>
      <vt:lpstr>Limitations and Future Research</vt:lpstr>
      <vt:lpstr>Conclusions</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Multidimensional Commitment Model of Volitional Systems Adoption and Usage Behavior</dc:title>
  <dc:creator>YU</dc:creator>
  <cp:lastModifiedBy>YU</cp:lastModifiedBy>
  <cp:revision>132</cp:revision>
  <dcterms:created xsi:type="dcterms:W3CDTF">2011-09-13T09:27:13Z</dcterms:created>
  <dcterms:modified xsi:type="dcterms:W3CDTF">2011-10-21T03:41:12Z</dcterms:modified>
</cp:coreProperties>
</file>