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848" r:id="rId2"/>
    <p:sldId id="1941" r:id="rId3"/>
    <p:sldId id="1937" r:id="rId4"/>
    <p:sldId id="1852" r:id="rId5"/>
    <p:sldId id="1764" r:id="rId6"/>
    <p:sldId id="1765" r:id="rId7"/>
    <p:sldId id="1766" r:id="rId8"/>
    <p:sldId id="1767" r:id="rId9"/>
    <p:sldId id="1768" r:id="rId10"/>
    <p:sldId id="1769" r:id="rId11"/>
    <p:sldId id="1770" r:id="rId12"/>
    <p:sldId id="1771" r:id="rId13"/>
    <p:sldId id="1772" r:id="rId14"/>
    <p:sldId id="1773" r:id="rId15"/>
    <p:sldId id="1774" r:id="rId16"/>
    <p:sldId id="1775" r:id="rId17"/>
    <p:sldId id="1776" r:id="rId18"/>
    <p:sldId id="1777" r:id="rId19"/>
    <p:sldId id="1778" r:id="rId20"/>
    <p:sldId id="1779" r:id="rId21"/>
    <p:sldId id="1780" r:id="rId22"/>
    <p:sldId id="1781" r:id="rId23"/>
    <p:sldId id="1782" r:id="rId24"/>
    <p:sldId id="1783" r:id="rId25"/>
    <p:sldId id="1784" r:id="rId26"/>
    <p:sldId id="1785" r:id="rId27"/>
    <p:sldId id="1786" r:id="rId28"/>
    <p:sldId id="1787" r:id="rId29"/>
    <p:sldId id="1788" r:id="rId30"/>
    <p:sldId id="1789" r:id="rId31"/>
    <p:sldId id="1790" r:id="rId32"/>
    <p:sldId id="1791" r:id="rId33"/>
    <p:sldId id="1792" r:id="rId34"/>
    <p:sldId id="1793" r:id="rId35"/>
    <p:sldId id="1794" r:id="rId36"/>
    <p:sldId id="1795" r:id="rId37"/>
    <p:sldId id="1796" r:id="rId38"/>
    <p:sldId id="1797" r:id="rId39"/>
    <p:sldId id="1798" r:id="rId40"/>
    <p:sldId id="1981" r:id="rId41"/>
    <p:sldId id="1983" r:id="rId42"/>
    <p:sldId id="1976" r:id="rId43"/>
    <p:sldId id="1977" r:id="rId44"/>
    <p:sldId id="1978" r:id="rId45"/>
    <p:sldId id="1979" r:id="rId46"/>
    <p:sldId id="1980" r:id="rId47"/>
    <p:sldId id="1800" r:id="rId48"/>
    <p:sldId id="1975" r:id="rId49"/>
    <p:sldId id="1958" r:id="rId50"/>
    <p:sldId id="1959" r:id="rId51"/>
    <p:sldId id="1965" r:id="rId52"/>
    <p:sldId id="1966" r:id="rId53"/>
    <p:sldId id="1967" r:id="rId54"/>
    <p:sldId id="1968" r:id="rId55"/>
    <p:sldId id="1969" r:id="rId56"/>
    <p:sldId id="1970" r:id="rId57"/>
    <p:sldId id="1971" r:id="rId58"/>
    <p:sldId id="1973" r:id="rId59"/>
    <p:sldId id="1819" r:id="rId60"/>
    <p:sldId id="1820" r:id="rId61"/>
    <p:sldId id="1821" r:id="rId62"/>
    <p:sldId id="1822" r:id="rId63"/>
    <p:sldId id="1823" r:id="rId64"/>
    <p:sldId id="1824" r:id="rId65"/>
    <p:sldId id="1825" r:id="rId66"/>
    <p:sldId id="1826" r:id="rId67"/>
    <p:sldId id="1827" r:id="rId68"/>
    <p:sldId id="1828" r:id="rId69"/>
    <p:sldId id="1829" r:id="rId70"/>
    <p:sldId id="1830" r:id="rId71"/>
    <p:sldId id="1831" r:id="rId72"/>
    <p:sldId id="1832" r:id="rId73"/>
    <p:sldId id="1833" r:id="rId74"/>
    <p:sldId id="1834" r:id="rId75"/>
    <p:sldId id="1835" r:id="rId76"/>
    <p:sldId id="1836" r:id="rId77"/>
    <p:sldId id="1837" r:id="rId78"/>
    <p:sldId id="1838" r:id="rId79"/>
    <p:sldId id="1839" r:id="rId80"/>
    <p:sldId id="1840" r:id="rId81"/>
    <p:sldId id="1841" r:id="rId82"/>
    <p:sldId id="1842" r:id="rId83"/>
    <p:sldId id="1843" r:id="rId84"/>
    <p:sldId id="1844" r:id="rId85"/>
    <p:sldId id="1845" r:id="rId86"/>
    <p:sldId id="1846" r:id="rId87"/>
    <p:sldId id="1847" r:id="rId88"/>
    <p:sldId id="1848" r:id="rId89"/>
    <p:sldId id="1849" r:id="rId90"/>
    <p:sldId id="1938" r:id="rId91"/>
    <p:sldId id="1939" r:id="rId92"/>
    <p:sldId id="1940" r:id="rId93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9" autoAdjust="0"/>
    <p:restoredTop sz="93966"/>
  </p:normalViewPr>
  <p:slideViewPr>
    <p:cSldViewPr>
      <p:cViewPr>
        <p:scale>
          <a:sx n="70" d="100"/>
          <a:sy n="70" d="100"/>
        </p:scale>
        <p:origin x="2456" y="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138F56B-1A44-467A-BB87-7A824EBDE215}" type="datetimeFigureOut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0683AB8-8537-4147-BC7C-AE5928A351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75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28FD710-9AE8-4B2C-8AEB-D2E35B70C03E}" type="datetimeFigureOut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004ED9-08C0-4F5A-8345-D0ABF02341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988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266F-1270-4DF4-8F97-49C8E8F4E9EF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B619-326D-47D4-BBE2-D2E141D2EA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18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0CE0-CD5F-4982-BCC7-AD7F0DE8E960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C36E-D154-47AD-B494-C650E85E6D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34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D37D-D808-41E1-9842-34C2A428E803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6515-957D-467E-84B8-30AF36F813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83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6537E-DC40-484B-8C39-3C879F338DB8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7191A-B242-4C06-A433-F9193A509C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8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958D-50B2-4E6B-A8CC-174AACEF887F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03BB-C958-4559-9A43-3AF692CB81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7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F697-1D1F-48F1-8DA3-BB525C79832C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E5A0-56C8-424E-859E-E28A0C4895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0B6E-68D0-486D-8CF6-4F726743587C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881A-1ED2-4DB8-AFD5-504F98A299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66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E538-B590-4E28-ADC0-261E87A29DAB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1472-141C-479A-BFCB-8B29D291AE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1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BC7D-F96D-4431-B266-2EDCCF4408FB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BCE9-EC29-4E45-9C52-F9E693601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57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FC1E-5F3A-4A57-9D16-3394D231505F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3D96-E5AA-4E47-8824-A09ADACD72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72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9152-724B-4C34-89DD-E92E9021BD27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7AE1-AEA1-47C8-8EE4-0D93B1D589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91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F2ACFFE-C0FB-4394-9268-A79B4E3798A6}" type="datetime1">
              <a:rPr lang="zh-TW" altLang="en-US"/>
              <a:pPr>
                <a:defRPr/>
              </a:pPr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DC47B8-1400-44E4-9820-BE66890FF5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eg"/><Relationship Id="rId12" Type="http://schemas.openxmlformats.org/officeDocument/2006/relationships/image" Target="../media/image4.tiff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tensity.com/home/" TargetMode="External"/><Relationship Id="rId3" Type="http://schemas.openxmlformats.org/officeDocument/2006/relationships/hyperlink" Target="http://www.clarabridge.com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ensity.com/" TargetMode="External"/><Relationship Id="rId4" Type="http://schemas.openxmlformats.org/officeDocument/2006/relationships/hyperlink" Target="http://www.youtube.com/watch?v=4goxmBEg2Iw#!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abridge.com/" TargetMode="External"/><Relationship Id="rId4" Type="http://schemas.openxmlformats.org/officeDocument/2006/relationships/hyperlink" Target="http://www.youtube.com/watch?v=IDHudt8M9P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youtube.com/watch?feature=player_embedded&amp;v=8i6Exg3Urg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adian6.com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s.com/software/customer-intelligence/social-media-analytics/" TargetMode="External"/><Relationship Id="rId3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weetfeel.com/" TargetMode="External"/><Relationship Id="rId3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://www.eland.com.tw/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://www.opview.com.tw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-buzz.com.tw/" TargetMode="External"/><Relationship Id="rId3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people/pabo/movie-review-data/" TargetMode="External"/><Relationship Id="rId4" Type="http://schemas.openxmlformats.org/officeDocument/2006/relationships/hyperlink" Target="http://www.cs.uic.edu/%E2%88%BCliub/FBS/CustomerReviewData.zip" TargetMode="External"/><Relationship Id="rId5" Type="http://schemas.openxmlformats.org/officeDocument/2006/relationships/hyperlink" Target="http://people.csail.mit.edu/bsnyder/naacl0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jh.harvard.edu/%E2%88%BCinquirer/" TargetMode="External"/><Relationship Id="rId4" Type="http://schemas.openxmlformats.org/officeDocument/2006/relationships/hyperlink" Target="http://www.cs.pitt.edu/mpqa/" TargetMode="External"/><Relationship Id="rId5" Type="http://schemas.openxmlformats.org/officeDocument/2006/relationships/hyperlink" Target="http://nlg18.csie.ntu.edu.tw:8080/opinion/" TargetMode="External"/><Relationship Id="rId6" Type="http://schemas.openxmlformats.org/officeDocument/2006/relationships/hyperlink" Target="http://www.keenage.com/html/c_bulletin_2007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ntiwordnet.isti.cnr.it/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enage.com/html/c_bulletin_2007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amazon.com/Sentiment-Analysis-Opinions-Sentiments-Emotions/dp/1107017890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://www.sponsoredreviews.com/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hyperlink" Target="https://payperpost.com/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eelancer.com/projects/Forum-Posting-Reviews/Need-someone-write-post-positive.html" TargetMode="External"/><Relationship Id="rId3" Type="http://schemas.openxmlformats.org/officeDocument/2006/relationships/image" Target="../media/image3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FBS/fake-reviews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c.edu/~liub/FBS/fake-reviews.html" TargetMode="External"/><Relationship Id="rId4" Type="http://schemas.openxmlformats.org/officeDocument/2006/relationships/hyperlink" Target="http://www.ims.uni-stuttgart.de/~kesslewd/lehre/sentimentanalysis12s/introduction_sentimentanalysi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ic.edu/~liub/WebMiningBook.html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lp.stanford.edu/~socherr/EMNLP2013_RNT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CB679F-4F41-4CD8-A6F9-FD775E9B4F6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01" name="副標題 2"/>
          <p:cNvSpPr txBox="1">
            <a:spLocks/>
          </p:cNvSpPr>
          <p:nvPr/>
        </p:nvSpPr>
        <p:spPr bwMode="auto">
          <a:xfrm>
            <a:off x="468313" y="4176713"/>
            <a:ext cx="8207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3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專任助理教授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6"/>
              </a:rPr>
              <a:t>淡江大學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rPr>
              <a:t> 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7"/>
              </a:rPr>
              <a:t>資訊管理學系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cs typeface="Times New Roman" pitchFamily="18" charset="0"/>
              </a:rPr>
              <a:t>2016-11-01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4102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21163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4106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20713"/>
            <a:ext cx="1039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標題 1"/>
          <p:cNvSpPr txBox="1">
            <a:spLocks/>
          </p:cNvSpPr>
          <p:nvPr/>
        </p:nvSpPr>
        <p:spPr bwMode="auto">
          <a:xfrm>
            <a:off x="179388" y="1196752"/>
            <a:ext cx="87852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Social Media</a:t>
            </a:r>
            <a:r>
              <a:rPr lang="zh-TW" altLang="en-US" sz="3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en-US" altLang="zh-TW" sz="38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and Sentiment </a:t>
            </a:r>
            <a:r>
              <a:rPr lang="en-US" altLang="zh-TW" sz="3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Analysis</a:t>
            </a:r>
            <a:br>
              <a:rPr lang="en-US" altLang="zh-TW" sz="3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</a:br>
            <a:r>
              <a:rPr lang="en-US" altLang="zh-TW" sz="3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(</a:t>
            </a:r>
            <a:r>
              <a:rPr lang="zh-TW" altLang="en-US" sz="38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社群媒體與情緒分析</a:t>
            </a:r>
            <a:r>
              <a:rPr lang="en-US" altLang="zh-TW" sz="3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)</a:t>
            </a:r>
            <a:endParaRPr lang="en-US" altLang="zh-TW" sz="38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640" y="2828836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時間：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2016/11/01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(二) (2:10-5:00pm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)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地點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：政治大學綜合院館270407，北棟407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教室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主持人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：陳恭 主任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01" y="46460"/>
            <a:ext cx="587472" cy="574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972" y="46460"/>
            <a:ext cx="1160724" cy="57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706437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Research Area of Opinion Mining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Many names and tasks</a:t>
            </a:r>
            <a:r>
              <a:rPr lang="en-US" altLang="zh-TW" dirty="0" smtClean="0"/>
              <a:t> with difference objective and models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Sentiment analysis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Opinion mining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Sentiment mining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Subjectivity analysis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Affect analysis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Emotion detection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Opinion spam detection</a:t>
            </a: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F2AACF-AA10-4310-A996-E568376A992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Sentiment Analysis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Sentiment</a:t>
            </a:r>
          </a:p>
          <a:p>
            <a:pPr lvl="1"/>
            <a:r>
              <a:rPr lang="en-US" altLang="zh-TW" smtClean="0"/>
              <a:t>A </a:t>
            </a:r>
            <a:r>
              <a:rPr lang="en-US" altLang="zh-TW" smtClean="0">
                <a:solidFill>
                  <a:srgbClr val="984807"/>
                </a:solidFill>
              </a:rPr>
              <a:t>thought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chemeClr val="accent1"/>
                </a:solidFill>
              </a:rPr>
              <a:t>view</a:t>
            </a:r>
            <a:r>
              <a:rPr lang="en-US" altLang="zh-TW" smtClean="0"/>
              <a:t>, or </a:t>
            </a:r>
            <a:r>
              <a:rPr lang="en-US" altLang="zh-TW" smtClean="0">
                <a:solidFill>
                  <a:srgbClr val="984807"/>
                </a:solidFill>
              </a:rPr>
              <a:t>attitude</a:t>
            </a:r>
            <a:r>
              <a:rPr lang="en-US" altLang="zh-TW" smtClean="0"/>
              <a:t>, especially one based mainly on </a:t>
            </a:r>
            <a:r>
              <a:rPr lang="en-US" altLang="zh-TW" smtClean="0">
                <a:solidFill>
                  <a:srgbClr val="FF0000"/>
                </a:solidFill>
              </a:rPr>
              <a:t>emotion </a:t>
            </a:r>
            <a:r>
              <a:rPr lang="en-US" altLang="zh-TW" smtClean="0"/>
              <a:t>instead of reason</a:t>
            </a:r>
          </a:p>
          <a:p>
            <a:r>
              <a:rPr lang="en-US" altLang="zh-TW" smtClean="0"/>
              <a:t>Sentiment Analysis</a:t>
            </a:r>
          </a:p>
          <a:p>
            <a:pPr lvl="1"/>
            <a:r>
              <a:rPr lang="en-US" altLang="zh-TW" smtClean="0"/>
              <a:t>opinion mining</a:t>
            </a:r>
          </a:p>
          <a:p>
            <a:pPr lvl="1"/>
            <a:r>
              <a:rPr lang="en-US" altLang="zh-TW" smtClean="0"/>
              <a:t>use of natural language processing (NLP) and computational techniques to automate the extraction or classification of sentiment from typically unstructured text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6292BC-0F82-4218-B851-FA565CDE7CB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dirty="0" smtClean="0">
                <a:solidFill>
                  <a:srgbClr val="4F81BD"/>
                </a:solidFill>
              </a:rPr>
              <a:t>Applications of Sentiment Analysis</a:t>
            </a:r>
            <a:endParaRPr lang="zh-TW" altLang="en-US" dirty="0" smtClean="0">
              <a:solidFill>
                <a:srgbClr val="4F81BD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68313" y="1052513"/>
            <a:ext cx="8434387" cy="5472112"/>
          </a:xfrm>
        </p:spPr>
        <p:txBody>
          <a:bodyPr/>
          <a:lstStyle/>
          <a:p>
            <a:r>
              <a:rPr lang="en-US" altLang="zh-TW" sz="2800" smtClean="0"/>
              <a:t>Consumer information</a:t>
            </a:r>
          </a:p>
          <a:p>
            <a:pPr lvl="1"/>
            <a:r>
              <a:rPr lang="en-US" altLang="zh-TW" smtClean="0"/>
              <a:t>Product reviews</a:t>
            </a:r>
          </a:p>
          <a:p>
            <a:r>
              <a:rPr lang="en-US" altLang="zh-TW" sz="2800" smtClean="0"/>
              <a:t>Marketing</a:t>
            </a:r>
          </a:p>
          <a:p>
            <a:pPr lvl="1"/>
            <a:r>
              <a:rPr lang="en-US" altLang="zh-TW" smtClean="0"/>
              <a:t>Consumer attitudes</a:t>
            </a:r>
          </a:p>
          <a:p>
            <a:pPr lvl="1"/>
            <a:r>
              <a:rPr lang="en-US" altLang="zh-TW" smtClean="0"/>
              <a:t>Trends</a:t>
            </a:r>
          </a:p>
          <a:p>
            <a:r>
              <a:rPr lang="en-US" altLang="zh-TW" sz="2800" smtClean="0"/>
              <a:t>Politics</a:t>
            </a:r>
          </a:p>
          <a:p>
            <a:pPr lvl="1"/>
            <a:r>
              <a:rPr lang="en-US" altLang="zh-TW" smtClean="0"/>
              <a:t>Politicians want to know voters’ views</a:t>
            </a:r>
          </a:p>
          <a:p>
            <a:pPr lvl="1"/>
            <a:r>
              <a:rPr lang="en-US" altLang="zh-TW" smtClean="0"/>
              <a:t>Voters want to know policitians’ stances and who else supports them</a:t>
            </a:r>
          </a:p>
          <a:p>
            <a:r>
              <a:rPr lang="en-US" altLang="zh-TW" sz="2800" smtClean="0"/>
              <a:t>Social</a:t>
            </a:r>
          </a:p>
          <a:p>
            <a:pPr lvl="1"/>
            <a:r>
              <a:rPr lang="en-US" altLang="zh-TW" smtClean="0"/>
              <a:t>Find like-minded individuals or communities</a:t>
            </a:r>
          </a:p>
          <a:p>
            <a:endParaRPr lang="zh-TW" altLang="en-US" sz="2800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2D870C-DB52-4C6F-88E1-3B92CCF760F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Sentiment detection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How to interpret features for sentiment detection?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Bag of words (IR)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Annotated lexicons (WordNet, SentiWordNet)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Syntactic patterns</a:t>
            </a:r>
            <a:endParaRPr lang="tr-TR" altLang="zh-TW" smtClean="0"/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Which features to use?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Words (unigrams)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Phrases/n-grams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Sentences</a:t>
            </a:r>
          </a:p>
          <a:p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BDE5CB-7877-4592-BF99-48C57E6D9E0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2553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Problem statement of 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Opinion Mining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5183187"/>
          </a:xfrm>
        </p:spPr>
        <p:txBody>
          <a:bodyPr/>
          <a:lstStyle/>
          <a:p>
            <a:r>
              <a:rPr lang="en-US" altLang="zh-TW" sz="2800" smtClean="0">
                <a:solidFill>
                  <a:srgbClr val="FF0000"/>
                </a:solidFill>
              </a:rPr>
              <a:t>Two aspects of abstraction</a:t>
            </a:r>
          </a:p>
          <a:p>
            <a:pPr lvl="1"/>
            <a:r>
              <a:rPr lang="en-US" altLang="zh-TW" smtClean="0">
                <a:solidFill>
                  <a:srgbClr val="376092"/>
                </a:solidFill>
              </a:rPr>
              <a:t>Opinion definition</a:t>
            </a:r>
          </a:p>
          <a:p>
            <a:pPr lvl="2"/>
            <a:r>
              <a:rPr lang="en-US" altLang="zh-TW" sz="2800" smtClean="0"/>
              <a:t>What is an opinion?</a:t>
            </a:r>
          </a:p>
          <a:p>
            <a:pPr lvl="2"/>
            <a:r>
              <a:rPr lang="en-US" altLang="zh-TW" sz="2800" smtClean="0"/>
              <a:t>What is the structured definition of opinion?</a:t>
            </a:r>
          </a:p>
          <a:p>
            <a:pPr lvl="1"/>
            <a:r>
              <a:rPr lang="en-US" altLang="zh-TW" smtClean="0">
                <a:solidFill>
                  <a:srgbClr val="376092"/>
                </a:solidFill>
              </a:rPr>
              <a:t>Opinion summarization</a:t>
            </a:r>
          </a:p>
          <a:p>
            <a:pPr lvl="2"/>
            <a:r>
              <a:rPr lang="en-US" altLang="zh-TW" sz="2800" smtClean="0"/>
              <a:t>Opinion are subjective</a:t>
            </a:r>
          </a:p>
          <a:p>
            <a:pPr lvl="3"/>
            <a:r>
              <a:rPr lang="en-US" altLang="zh-TW" sz="2800" smtClean="0"/>
              <a:t>An opinion from a single person (unless a VIP) </a:t>
            </a:r>
            <a:br>
              <a:rPr lang="en-US" altLang="zh-TW" sz="2800" smtClean="0"/>
            </a:br>
            <a:r>
              <a:rPr lang="en-US" altLang="zh-TW" sz="2800" smtClean="0"/>
              <a:t>is often not sufficient for action</a:t>
            </a:r>
          </a:p>
          <a:p>
            <a:pPr lvl="2"/>
            <a:r>
              <a:rPr lang="en-US" altLang="zh-TW" sz="2800" smtClean="0"/>
              <a:t>We need opinions from many people,</a:t>
            </a:r>
            <a:br>
              <a:rPr lang="en-US" altLang="zh-TW" sz="2800" smtClean="0"/>
            </a:br>
            <a:r>
              <a:rPr lang="en-US" altLang="zh-TW" sz="2800" smtClean="0"/>
              <a:t>and thus opinion summarization.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6E9292-677F-4D17-BB58-AFB42D1FC6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What is an opinion?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5040313"/>
          </a:xfrm>
        </p:spPr>
        <p:txBody>
          <a:bodyPr/>
          <a:lstStyle/>
          <a:p>
            <a:r>
              <a:rPr lang="en-US" altLang="zh-TW" sz="2400" smtClean="0"/>
              <a:t>Id: </a:t>
            </a:r>
            <a:r>
              <a:rPr lang="en-US" altLang="zh-TW" sz="2400" b="1" smtClean="0">
                <a:solidFill>
                  <a:srgbClr val="604A7B"/>
                </a:solidFill>
              </a:rPr>
              <a:t>Abc123</a:t>
            </a:r>
            <a:r>
              <a:rPr lang="en-US" altLang="zh-TW" sz="2400" smtClean="0"/>
              <a:t> on </a:t>
            </a:r>
            <a:r>
              <a:rPr lang="en-US" altLang="zh-TW" sz="2400" b="1" smtClean="0">
                <a:solidFill>
                  <a:srgbClr val="604A7B"/>
                </a:solidFill>
              </a:rPr>
              <a:t>5-1-2008</a:t>
            </a:r>
            <a:r>
              <a:rPr lang="en-US" altLang="zh-TW" sz="2400" smtClean="0"/>
              <a:t> “</a:t>
            </a:r>
            <a:r>
              <a:rPr lang="en-US" altLang="zh-TW" sz="2400" i="1" smtClean="0">
                <a:solidFill>
                  <a:srgbClr val="953735"/>
                </a:solidFill>
              </a:rPr>
              <a:t>I</a:t>
            </a:r>
            <a:r>
              <a:rPr lang="en-US" altLang="zh-TW" sz="2400" i="1" smtClean="0"/>
              <a:t> bought an </a:t>
            </a:r>
            <a:r>
              <a:rPr lang="en-US" altLang="zh-TW" sz="2400" i="1" smtClean="0">
                <a:solidFill>
                  <a:srgbClr val="FF0000"/>
                </a:solidFill>
              </a:rPr>
              <a:t>iPhone</a:t>
            </a:r>
            <a:r>
              <a:rPr lang="en-US" altLang="zh-TW" sz="2400" i="1" smtClean="0"/>
              <a:t> a few days ago. It is such a </a:t>
            </a:r>
            <a:r>
              <a:rPr lang="en-US" altLang="zh-TW" sz="2400" i="1" smtClean="0">
                <a:solidFill>
                  <a:srgbClr val="E46C0A"/>
                </a:solidFill>
              </a:rPr>
              <a:t>nice</a:t>
            </a:r>
            <a:r>
              <a:rPr lang="en-US" altLang="zh-TW" sz="2400" i="1" smtClean="0"/>
              <a:t>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. The </a:t>
            </a:r>
            <a:r>
              <a:rPr lang="en-US" altLang="zh-TW" sz="2400" i="1" smtClean="0">
                <a:solidFill>
                  <a:srgbClr val="376092"/>
                </a:solidFill>
              </a:rPr>
              <a:t>touch screen </a:t>
            </a:r>
            <a:r>
              <a:rPr lang="en-US" altLang="zh-TW" sz="2400" i="1" smtClean="0"/>
              <a:t>is really </a:t>
            </a:r>
            <a:r>
              <a:rPr lang="en-US" altLang="zh-TW" sz="2400" i="1" smtClean="0">
                <a:solidFill>
                  <a:srgbClr val="E46C0A"/>
                </a:solidFill>
              </a:rPr>
              <a:t>cool</a:t>
            </a:r>
            <a:r>
              <a:rPr lang="en-US" altLang="zh-TW" sz="2400" i="1" smtClean="0"/>
              <a:t>. The </a:t>
            </a:r>
            <a:r>
              <a:rPr lang="en-US" altLang="zh-TW" sz="2400" i="1" smtClean="0">
                <a:solidFill>
                  <a:srgbClr val="376092"/>
                </a:solidFill>
              </a:rPr>
              <a:t>voice quality</a:t>
            </a:r>
            <a:r>
              <a:rPr lang="en-US" altLang="zh-TW" sz="2400" i="1" smtClean="0"/>
              <a:t> is </a:t>
            </a:r>
            <a:r>
              <a:rPr lang="en-US" altLang="zh-TW" sz="2400" i="1" smtClean="0">
                <a:solidFill>
                  <a:srgbClr val="E46C0A"/>
                </a:solidFill>
              </a:rPr>
              <a:t>clear</a:t>
            </a:r>
            <a:r>
              <a:rPr lang="en-US" altLang="zh-TW" sz="2400" i="1" smtClean="0"/>
              <a:t> too. It is much </a:t>
            </a:r>
            <a:r>
              <a:rPr lang="en-US" altLang="zh-TW" sz="2400" i="1" smtClean="0">
                <a:solidFill>
                  <a:srgbClr val="E46C0A"/>
                </a:solidFill>
              </a:rPr>
              <a:t>better</a:t>
            </a:r>
            <a:r>
              <a:rPr lang="en-US" altLang="zh-TW" sz="2400" i="1" smtClean="0"/>
              <a:t> than my old </a:t>
            </a:r>
            <a:r>
              <a:rPr lang="en-US" altLang="zh-TW" sz="2400" i="1" smtClean="0">
                <a:solidFill>
                  <a:srgbClr val="FF0000"/>
                </a:solidFill>
              </a:rPr>
              <a:t>Blackberry</a:t>
            </a:r>
            <a:r>
              <a:rPr lang="en-US" altLang="zh-TW" sz="2400" i="1" smtClean="0"/>
              <a:t>, which was a </a:t>
            </a:r>
            <a:r>
              <a:rPr lang="en-US" altLang="zh-TW" sz="2400" i="1" smtClean="0">
                <a:solidFill>
                  <a:srgbClr val="E46C0A"/>
                </a:solidFill>
              </a:rPr>
              <a:t>terrible</a:t>
            </a:r>
            <a:r>
              <a:rPr lang="en-US" altLang="zh-TW" sz="2400" i="1" smtClean="0"/>
              <a:t>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 and so </a:t>
            </a:r>
            <a:r>
              <a:rPr lang="en-US" altLang="zh-TW" sz="2400" i="1" smtClean="0">
                <a:solidFill>
                  <a:srgbClr val="E46C0A"/>
                </a:solidFill>
              </a:rPr>
              <a:t>difficult to type </a:t>
            </a:r>
            <a:r>
              <a:rPr lang="en-US" altLang="zh-TW" sz="2400" i="1" smtClean="0"/>
              <a:t>with its</a:t>
            </a:r>
            <a:r>
              <a:rPr lang="en-US" altLang="zh-TW" sz="2400" i="1" smtClean="0">
                <a:solidFill>
                  <a:srgbClr val="376092"/>
                </a:solidFill>
              </a:rPr>
              <a:t> tiny keys</a:t>
            </a:r>
            <a:r>
              <a:rPr lang="en-US" altLang="zh-TW" sz="2400" i="1" smtClean="0"/>
              <a:t>. However, </a:t>
            </a:r>
            <a:r>
              <a:rPr lang="en-US" altLang="zh-TW" sz="2400" i="1" smtClean="0">
                <a:solidFill>
                  <a:srgbClr val="953735"/>
                </a:solidFill>
              </a:rPr>
              <a:t>my mother </a:t>
            </a:r>
            <a:r>
              <a:rPr lang="en-US" altLang="zh-TW" sz="2400" i="1" smtClean="0"/>
              <a:t>was </a:t>
            </a:r>
            <a:r>
              <a:rPr lang="en-US" altLang="zh-TW" sz="2400" i="1" smtClean="0">
                <a:solidFill>
                  <a:srgbClr val="E46C0A"/>
                </a:solidFill>
              </a:rPr>
              <a:t>mad</a:t>
            </a:r>
            <a:r>
              <a:rPr lang="en-US" altLang="zh-TW" sz="2400" i="1" smtClean="0"/>
              <a:t> with me as I did not tell her before I bought the phone. She also thought the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 was too </a:t>
            </a:r>
            <a:r>
              <a:rPr lang="en-US" altLang="zh-TW" sz="2400" i="1" smtClean="0">
                <a:solidFill>
                  <a:srgbClr val="E46C0A"/>
                </a:solidFill>
              </a:rPr>
              <a:t>expensive</a:t>
            </a:r>
            <a:r>
              <a:rPr lang="en-US" altLang="zh-TW" sz="2400" i="1" smtClean="0"/>
              <a:t>, …”</a:t>
            </a:r>
          </a:p>
          <a:p>
            <a:r>
              <a:rPr lang="en-US" altLang="zh-TW" sz="2400" smtClean="0"/>
              <a:t>One can look at this review/blog at the</a:t>
            </a:r>
          </a:p>
          <a:p>
            <a:pPr lvl="1"/>
            <a:r>
              <a:rPr lang="en-US" altLang="zh-TW" sz="2000" smtClean="0"/>
              <a:t>Document level</a:t>
            </a:r>
          </a:p>
          <a:p>
            <a:pPr lvl="2"/>
            <a:r>
              <a:rPr lang="en-US" altLang="zh-TW" sz="2000" smtClean="0"/>
              <a:t>Is this review + or -?</a:t>
            </a:r>
          </a:p>
          <a:p>
            <a:pPr lvl="1"/>
            <a:r>
              <a:rPr lang="en-US" altLang="zh-TW" sz="2000" smtClean="0"/>
              <a:t>Sentence level</a:t>
            </a:r>
          </a:p>
          <a:p>
            <a:pPr lvl="2"/>
            <a:r>
              <a:rPr lang="en-US" altLang="zh-TW" sz="2000" smtClean="0"/>
              <a:t>Is each sentence + or -?</a:t>
            </a:r>
          </a:p>
          <a:p>
            <a:pPr lvl="1"/>
            <a:r>
              <a:rPr lang="en-US" altLang="zh-TW" sz="2000" smtClean="0"/>
              <a:t>Entity and feature/aspect level</a:t>
            </a:r>
          </a:p>
          <a:p>
            <a:pPr lvl="1"/>
            <a:endParaRPr lang="zh-TW" altLang="en-US" sz="2000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BD6A73-91D6-4E82-9FC4-CDB5E8B7305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Entity and aspect/feature level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5040313"/>
          </a:xfrm>
        </p:spPr>
        <p:txBody>
          <a:bodyPr/>
          <a:lstStyle/>
          <a:p>
            <a:r>
              <a:rPr lang="en-US" altLang="zh-TW" sz="2400" smtClean="0"/>
              <a:t>Id: </a:t>
            </a:r>
            <a:r>
              <a:rPr lang="en-US" altLang="zh-TW" sz="2400" b="1" smtClean="0">
                <a:solidFill>
                  <a:srgbClr val="604A7B"/>
                </a:solidFill>
              </a:rPr>
              <a:t>Abc123</a:t>
            </a:r>
            <a:r>
              <a:rPr lang="en-US" altLang="zh-TW" sz="2400" smtClean="0"/>
              <a:t> on </a:t>
            </a:r>
            <a:r>
              <a:rPr lang="en-US" altLang="zh-TW" sz="2400" b="1" smtClean="0">
                <a:solidFill>
                  <a:srgbClr val="604A7B"/>
                </a:solidFill>
              </a:rPr>
              <a:t>5-1-2008</a:t>
            </a:r>
            <a:r>
              <a:rPr lang="en-US" altLang="zh-TW" sz="2400" smtClean="0"/>
              <a:t> “</a:t>
            </a:r>
            <a:r>
              <a:rPr lang="en-US" altLang="zh-TW" sz="2400" i="1" smtClean="0">
                <a:solidFill>
                  <a:srgbClr val="953735"/>
                </a:solidFill>
              </a:rPr>
              <a:t>I</a:t>
            </a:r>
            <a:r>
              <a:rPr lang="en-US" altLang="zh-TW" sz="2400" i="1" smtClean="0"/>
              <a:t> bought an </a:t>
            </a:r>
            <a:r>
              <a:rPr lang="en-US" altLang="zh-TW" sz="2400" i="1" smtClean="0">
                <a:solidFill>
                  <a:srgbClr val="FF0000"/>
                </a:solidFill>
              </a:rPr>
              <a:t>iPhone</a:t>
            </a:r>
            <a:r>
              <a:rPr lang="en-US" altLang="zh-TW" sz="2400" i="1" smtClean="0"/>
              <a:t> a few days ago. It is such a </a:t>
            </a:r>
            <a:r>
              <a:rPr lang="en-US" altLang="zh-TW" sz="2400" i="1" smtClean="0">
                <a:solidFill>
                  <a:srgbClr val="E46C0A"/>
                </a:solidFill>
              </a:rPr>
              <a:t>nice</a:t>
            </a:r>
            <a:r>
              <a:rPr lang="en-US" altLang="zh-TW" sz="2400" i="1" smtClean="0"/>
              <a:t>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. The </a:t>
            </a:r>
            <a:r>
              <a:rPr lang="en-US" altLang="zh-TW" sz="2400" i="1" smtClean="0">
                <a:solidFill>
                  <a:srgbClr val="376092"/>
                </a:solidFill>
              </a:rPr>
              <a:t>touch screen </a:t>
            </a:r>
            <a:r>
              <a:rPr lang="en-US" altLang="zh-TW" sz="2400" i="1" smtClean="0"/>
              <a:t>is really </a:t>
            </a:r>
            <a:r>
              <a:rPr lang="en-US" altLang="zh-TW" sz="2400" i="1" smtClean="0">
                <a:solidFill>
                  <a:srgbClr val="E46C0A"/>
                </a:solidFill>
              </a:rPr>
              <a:t>cool</a:t>
            </a:r>
            <a:r>
              <a:rPr lang="en-US" altLang="zh-TW" sz="2400" i="1" smtClean="0"/>
              <a:t>. The </a:t>
            </a:r>
            <a:r>
              <a:rPr lang="en-US" altLang="zh-TW" sz="2400" i="1" smtClean="0">
                <a:solidFill>
                  <a:srgbClr val="376092"/>
                </a:solidFill>
              </a:rPr>
              <a:t>voice quality</a:t>
            </a:r>
            <a:r>
              <a:rPr lang="en-US" altLang="zh-TW" sz="2400" i="1" smtClean="0"/>
              <a:t> is </a:t>
            </a:r>
            <a:r>
              <a:rPr lang="en-US" altLang="zh-TW" sz="2400" i="1" smtClean="0">
                <a:solidFill>
                  <a:srgbClr val="E46C0A"/>
                </a:solidFill>
              </a:rPr>
              <a:t>clear</a:t>
            </a:r>
            <a:r>
              <a:rPr lang="en-US" altLang="zh-TW" sz="2400" i="1" smtClean="0"/>
              <a:t> too. It is much </a:t>
            </a:r>
            <a:r>
              <a:rPr lang="en-US" altLang="zh-TW" sz="2400" i="1" smtClean="0">
                <a:solidFill>
                  <a:srgbClr val="E46C0A"/>
                </a:solidFill>
              </a:rPr>
              <a:t>better</a:t>
            </a:r>
            <a:r>
              <a:rPr lang="en-US" altLang="zh-TW" sz="2400" i="1" smtClean="0"/>
              <a:t> than my old </a:t>
            </a:r>
            <a:r>
              <a:rPr lang="en-US" altLang="zh-TW" sz="2400" i="1" smtClean="0">
                <a:solidFill>
                  <a:srgbClr val="FF0000"/>
                </a:solidFill>
              </a:rPr>
              <a:t>Blackberry</a:t>
            </a:r>
            <a:r>
              <a:rPr lang="en-US" altLang="zh-TW" sz="2400" i="1" smtClean="0"/>
              <a:t>, which was a </a:t>
            </a:r>
            <a:r>
              <a:rPr lang="en-US" altLang="zh-TW" sz="2400" i="1" smtClean="0">
                <a:solidFill>
                  <a:srgbClr val="E46C0A"/>
                </a:solidFill>
              </a:rPr>
              <a:t>terrible</a:t>
            </a:r>
            <a:r>
              <a:rPr lang="en-US" altLang="zh-TW" sz="2400" i="1" smtClean="0"/>
              <a:t>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 and so </a:t>
            </a:r>
            <a:r>
              <a:rPr lang="en-US" altLang="zh-TW" sz="2400" i="1" smtClean="0">
                <a:solidFill>
                  <a:srgbClr val="E46C0A"/>
                </a:solidFill>
              </a:rPr>
              <a:t>difficult to type </a:t>
            </a:r>
            <a:r>
              <a:rPr lang="en-US" altLang="zh-TW" sz="2400" i="1" smtClean="0"/>
              <a:t>with its</a:t>
            </a:r>
            <a:r>
              <a:rPr lang="en-US" altLang="zh-TW" sz="2400" i="1" smtClean="0">
                <a:solidFill>
                  <a:srgbClr val="376092"/>
                </a:solidFill>
              </a:rPr>
              <a:t> tiny keys</a:t>
            </a:r>
            <a:r>
              <a:rPr lang="en-US" altLang="zh-TW" sz="2400" i="1" smtClean="0"/>
              <a:t>. However, </a:t>
            </a:r>
            <a:r>
              <a:rPr lang="en-US" altLang="zh-TW" sz="2400" i="1" smtClean="0">
                <a:solidFill>
                  <a:srgbClr val="953735"/>
                </a:solidFill>
              </a:rPr>
              <a:t>my mother </a:t>
            </a:r>
            <a:r>
              <a:rPr lang="en-US" altLang="zh-TW" sz="2400" i="1" smtClean="0"/>
              <a:t>was </a:t>
            </a:r>
            <a:r>
              <a:rPr lang="en-US" altLang="zh-TW" sz="2400" i="1" smtClean="0">
                <a:solidFill>
                  <a:srgbClr val="E46C0A"/>
                </a:solidFill>
              </a:rPr>
              <a:t>mad</a:t>
            </a:r>
            <a:r>
              <a:rPr lang="en-US" altLang="zh-TW" sz="2400" i="1" smtClean="0"/>
              <a:t> with me as I did not tell her before I bought the phone. She also thought the </a:t>
            </a:r>
            <a:r>
              <a:rPr lang="en-US" altLang="zh-TW" sz="2400" i="1" smtClean="0">
                <a:solidFill>
                  <a:srgbClr val="376092"/>
                </a:solidFill>
              </a:rPr>
              <a:t>phone</a:t>
            </a:r>
            <a:r>
              <a:rPr lang="en-US" altLang="zh-TW" sz="2400" i="1" smtClean="0"/>
              <a:t> was too </a:t>
            </a:r>
            <a:r>
              <a:rPr lang="en-US" altLang="zh-TW" sz="2400" i="1" smtClean="0">
                <a:solidFill>
                  <a:srgbClr val="E46C0A"/>
                </a:solidFill>
              </a:rPr>
              <a:t>expensive</a:t>
            </a:r>
            <a:r>
              <a:rPr lang="en-US" altLang="zh-TW" sz="2400" i="1" smtClean="0"/>
              <a:t>, …”</a:t>
            </a:r>
          </a:p>
          <a:p>
            <a:r>
              <a:rPr lang="en-US" altLang="zh-TW" sz="2400" smtClean="0">
                <a:solidFill>
                  <a:srgbClr val="FF0000"/>
                </a:solidFill>
              </a:rPr>
              <a:t>What do we see?</a:t>
            </a:r>
          </a:p>
          <a:p>
            <a:pPr lvl="1"/>
            <a:r>
              <a:rPr lang="en-US" altLang="zh-TW" sz="2000" smtClean="0">
                <a:solidFill>
                  <a:srgbClr val="376092"/>
                </a:solidFill>
              </a:rPr>
              <a:t>Opinion targets</a:t>
            </a:r>
            <a:r>
              <a:rPr lang="en-US" altLang="zh-TW" sz="2000" smtClean="0"/>
              <a:t>: entities and their features/aspects</a:t>
            </a:r>
          </a:p>
          <a:p>
            <a:pPr lvl="1"/>
            <a:r>
              <a:rPr lang="en-US" altLang="zh-TW" sz="2000" smtClean="0">
                <a:solidFill>
                  <a:srgbClr val="376092"/>
                </a:solidFill>
              </a:rPr>
              <a:t>Sentiments</a:t>
            </a:r>
            <a:r>
              <a:rPr lang="en-US" altLang="zh-TW" sz="2000" smtClean="0"/>
              <a:t>: positive and negative</a:t>
            </a:r>
          </a:p>
          <a:p>
            <a:pPr lvl="1"/>
            <a:r>
              <a:rPr lang="en-US" altLang="zh-TW" sz="2000" smtClean="0">
                <a:solidFill>
                  <a:srgbClr val="376092"/>
                </a:solidFill>
              </a:rPr>
              <a:t>Opinion holders</a:t>
            </a:r>
            <a:r>
              <a:rPr lang="en-US" altLang="zh-TW" sz="2000" smtClean="0"/>
              <a:t>: persons who hold the opinions</a:t>
            </a:r>
          </a:p>
          <a:p>
            <a:pPr lvl="1"/>
            <a:r>
              <a:rPr lang="en-US" altLang="zh-TW" sz="2000" smtClean="0">
                <a:solidFill>
                  <a:srgbClr val="376092"/>
                </a:solidFill>
              </a:rPr>
              <a:t>Time</a:t>
            </a:r>
            <a:r>
              <a:rPr lang="en-US" altLang="zh-TW" sz="2000" smtClean="0"/>
              <a:t>: when opinion are expressed</a:t>
            </a:r>
          </a:p>
          <a:p>
            <a:pPr lvl="1"/>
            <a:endParaRPr lang="zh-TW" altLang="en-US" sz="200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1D1D5D-A77F-462F-801F-08F4FCA524E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46088" y="115888"/>
            <a:ext cx="8229600" cy="77946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Two main types of opinions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5400675"/>
          </a:xfrm>
        </p:spPr>
        <p:txBody>
          <a:bodyPr/>
          <a:lstStyle/>
          <a:p>
            <a:r>
              <a:rPr lang="en-US" altLang="zh-TW" sz="2400" smtClean="0">
                <a:solidFill>
                  <a:srgbClr val="FF0000"/>
                </a:solidFill>
              </a:rPr>
              <a:t>Regular opinions</a:t>
            </a:r>
            <a:r>
              <a:rPr lang="en-US" altLang="zh-TW" sz="2400" smtClean="0"/>
              <a:t>: Sentiment/Opinion expressions on some target entities</a:t>
            </a:r>
          </a:p>
          <a:p>
            <a:pPr lvl="1"/>
            <a:r>
              <a:rPr lang="en-US" altLang="zh-TW" sz="2400" smtClean="0">
                <a:solidFill>
                  <a:srgbClr val="376092"/>
                </a:solidFill>
              </a:rPr>
              <a:t>Direct opinions</a:t>
            </a:r>
            <a:r>
              <a:rPr lang="en-US" altLang="zh-TW" sz="2400" smtClean="0"/>
              <a:t>: sentiment expressions on one object:</a:t>
            </a:r>
          </a:p>
          <a:p>
            <a:pPr lvl="2"/>
            <a:r>
              <a:rPr lang="en-US" altLang="zh-TW" smtClean="0"/>
              <a:t>“The </a:t>
            </a:r>
            <a:r>
              <a:rPr lang="en-US" altLang="zh-TW" smtClean="0">
                <a:solidFill>
                  <a:srgbClr val="376092"/>
                </a:solidFill>
              </a:rPr>
              <a:t>touch screen </a:t>
            </a:r>
            <a:r>
              <a:rPr lang="en-US" altLang="zh-TW" smtClean="0"/>
              <a:t>is really </a:t>
            </a:r>
            <a:r>
              <a:rPr lang="en-US" altLang="zh-TW" smtClean="0">
                <a:solidFill>
                  <a:srgbClr val="E46C0A"/>
                </a:solidFill>
              </a:rPr>
              <a:t>cool.</a:t>
            </a:r>
            <a:r>
              <a:rPr lang="en-US" altLang="zh-TW" smtClean="0"/>
              <a:t>”</a:t>
            </a:r>
          </a:p>
          <a:p>
            <a:pPr lvl="2"/>
            <a:r>
              <a:rPr lang="en-US" altLang="zh-TW" smtClean="0"/>
              <a:t>“The </a:t>
            </a:r>
            <a:r>
              <a:rPr lang="en-US" altLang="zh-TW" smtClean="0">
                <a:solidFill>
                  <a:srgbClr val="558ED5"/>
                </a:solidFill>
              </a:rPr>
              <a:t>picture quality </a:t>
            </a:r>
            <a:r>
              <a:rPr lang="en-US" altLang="zh-TW" smtClean="0"/>
              <a:t>of this </a:t>
            </a:r>
            <a:r>
              <a:rPr lang="en-US" altLang="zh-TW" smtClean="0">
                <a:solidFill>
                  <a:srgbClr val="376092"/>
                </a:solidFill>
              </a:rPr>
              <a:t>camera</a:t>
            </a:r>
            <a:r>
              <a:rPr lang="en-US" altLang="zh-TW" smtClean="0"/>
              <a:t> is </a:t>
            </a:r>
            <a:r>
              <a:rPr lang="en-US" altLang="zh-TW" smtClean="0">
                <a:solidFill>
                  <a:srgbClr val="E46C0A"/>
                </a:solidFill>
              </a:rPr>
              <a:t>great</a:t>
            </a:r>
            <a:r>
              <a:rPr lang="en-US" altLang="zh-TW" smtClean="0"/>
              <a:t>”</a:t>
            </a:r>
          </a:p>
          <a:p>
            <a:pPr lvl="1"/>
            <a:r>
              <a:rPr lang="en-US" altLang="zh-TW" sz="2400" smtClean="0">
                <a:solidFill>
                  <a:srgbClr val="376092"/>
                </a:solidFill>
              </a:rPr>
              <a:t>Indirect opinions</a:t>
            </a:r>
            <a:r>
              <a:rPr lang="en-US" altLang="zh-TW" sz="2400" smtClean="0"/>
              <a:t>: comparisons, relations expressing similarities or differences (objective or subjective) of more than one object</a:t>
            </a:r>
          </a:p>
          <a:p>
            <a:pPr lvl="2"/>
            <a:r>
              <a:rPr lang="en-US" altLang="zh-TW" smtClean="0"/>
              <a:t>“phone X is cheaper than phone Y.” (objective)</a:t>
            </a:r>
          </a:p>
          <a:p>
            <a:pPr lvl="2"/>
            <a:r>
              <a:rPr lang="en-US" altLang="zh-TW" smtClean="0"/>
              <a:t>“phone X is better than phone Y.” (subjective)</a:t>
            </a:r>
          </a:p>
          <a:p>
            <a:r>
              <a:rPr lang="en-US" altLang="zh-TW" sz="2400" smtClean="0">
                <a:solidFill>
                  <a:srgbClr val="FF0000"/>
                </a:solidFill>
              </a:rPr>
              <a:t>Comparative opinions</a:t>
            </a:r>
            <a:r>
              <a:rPr lang="en-US" altLang="zh-TW" sz="2400" smtClean="0"/>
              <a:t>: comparisons of more than one entity.</a:t>
            </a:r>
          </a:p>
          <a:p>
            <a:pPr lvl="1"/>
            <a:r>
              <a:rPr lang="en-US" altLang="zh-TW" sz="2400" smtClean="0"/>
              <a:t>“</a:t>
            </a:r>
            <a:r>
              <a:rPr lang="en-US" altLang="zh-TW" sz="2400" smtClean="0">
                <a:solidFill>
                  <a:srgbClr val="FF0000"/>
                </a:solidFill>
              </a:rPr>
              <a:t>iPhone</a:t>
            </a:r>
            <a:r>
              <a:rPr lang="en-US" altLang="zh-TW" sz="2400" smtClean="0"/>
              <a:t> is </a:t>
            </a:r>
            <a:r>
              <a:rPr lang="en-US" altLang="zh-TW" sz="2400" smtClean="0">
                <a:solidFill>
                  <a:srgbClr val="E46C0A"/>
                </a:solidFill>
              </a:rPr>
              <a:t>better</a:t>
            </a:r>
            <a:r>
              <a:rPr lang="en-US" altLang="zh-TW" sz="2400" smtClean="0"/>
              <a:t> than </a:t>
            </a:r>
            <a:r>
              <a:rPr lang="en-US" altLang="zh-TW" sz="2400" smtClean="0">
                <a:solidFill>
                  <a:srgbClr val="FF0000"/>
                </a:solidFill>
              </a:rPr>
              <a:t>Blackberry</a:t>
            </a:r>
            <a:r>
              <a:rPr lang="en-US" altLang="zh-TW" sz="2400" smtClean="0"/>
              <a:t>.”</a:t>
            </a:r>
            <a:endParaRPr lang="zh-TW" altLang="en-US" sz="2400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6C666C-1E1F-46AE-913A-D28AA99B3E7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Subjective and Objective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5472113"/>
          </a:xfrm>
        </p:spPr>
        <p:txBody>
          <a:bodyPr/>
          <a:lstStyle/>
          <a:p>
            <a:r>
              <a:rPr lang="en-US" altLang="zh-TW" sz="2400" smtClean="0">
                <a:solidFill>
                  <a:srgbClr val="FF0000"/>
                </a:solidFill>
              </a:rPr>
              <a:t>Objective</a:t>
            </a:r>
          </a:p>
          <a:p>
            <a:pPr lvl="1"/>
            <a:r>
              <a:rPr lang="en-US" altLang="zh-TW" sz="2400" smtClean="0"/>
              <a:t>An objective sentence expresses some </a:t>
            </a:r>
            <a:r>
              <a:rPr lang="en-US" altLang="zh-TW" sz="2400" smtClean="0">
                <a:solidFill>
                  <a:srgbClr val="FF0000"/>
                </a:solidFill>
              </a:rPr>
              <a:t>factual information</a:t>
            </a:r>
            <a:r>
              <a:rPr lang="en-US" altLang="zh-TW" sz="2400" smtClean="0"/>
              <a:t> about the world.</a:t>
            </a:r>
          </a:p>
          <a:p>
            <a:pPr lvl="1"/>
            <a:r>
              <a:rPr lang="en-US" altLang="zh-TW" sz="2400" smtClean="0"/>
              <a:t>“I </a:t>
            </a:r>
            <a:r>
              <a:rPr lang="en-US" altLang="zh-TW" sz="2400" smtClean="0">
                <a:solidFill>
                  <a:srgbClr val="953735"/>
                </a:solidFill>
              </a:rPr>
              <a:t>returned</a:t>
            </a:r>
            <a:r>
              <a:rPr lang="en-US" altLang="zh-TW" sz="2400" smtClean="0"/>
              <a:t> the phone yesterday.”</a:t>
            </a:r>
          </a:p>
          <a:p>
            <a:pPr lvl="1"/>
            <a:r>
              <a:rPr lang="en-US" altLang="zh-TW" sz="2400" smtClean="0"/>
              <a:t>Objective sentences can implicitly indicate opinions</a:t>
            </a:r>
          </a:p>
          <a:p>
            <a:pPr lvl="2"/>
            <a:r>
              <a:rPr lang="en-US" altLang="zh-TW" smtClean="0"/>
              <a:t>“The </a:t>
            </a:r>
            <a:r>
              <a:rPr lang="en-US" altLang="zh-TW" smtClean="0">
                <a:solidFill>
                  <a:srgbClr val="376092"/>
                </a:solidFill>
              </a:rPr>
              <a:t>earphone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953735"/>
                </a:solidFill>
              </a:rPr>
              <a:t>broke</a:t>
            </a:r>
            <a:r>
              <a:rPr lang="en-US" altLang="zh-TW" smtClean="0"/>
              <a:t> in two days.”</a:t>
            </a:r>
          </a:p>
          <a:p>
            <a:r>
              <a:rPr lang="en-US" altLang="zh-TW" sz="2400" smtClean="0">
                <a:solidFill>
                  <a:srgbClr val="FF0000"/>
                </a:solidFill>
              </a:rPr>
              <a:t>Subjective</a:t>
            </a:r>
          </a:p>
          <a:p>
            <a:pPr lvl="1"/>
            <a:r>
              <a:rPr lang="en-US" altLang="zh-TW" sz="2400" smtClean="0"/>
              <a:t>A subjective sentence expresses some </a:t>
            </a:r>
            <a:r>
              <a:rPr lang="en-US" altLang="zh-TW" sz="2400" smtClean="0">
                <a:solidFill>
                  <a:srgbClr val="FF0000"/>
                </a:solidFill>
              </a:rPr>
              <a:t>personal feelings</a:t>
            </a:r>
            <a:r>
              <a:rPr lang="en-US" altLang="zh-TW" sz="2400" smtClean="0"/>
              <a:t> or </a:t>
            </a:r>
            <a:r>
              <a:rPr lang="en-US" altLang="zh-TW" sz="2400" smtClean="0">
                <a:solidFill>
                  <a:srgbClr val="FF0000"/>
                </a:solidFill>
              </a:rPr>
              <a:t>beliefs</a:t>
            </a:r>
            <a:r>
              <a:rPr lang="en-US" altLang="zh-TW" sz="2400" smtClean="0"/>
              <a:t>.</a:t>
            </a:r>
          </a:p>
          <a:p>
            <a:pPr lvl="1"/>
            <a:r>
              <a:rPr lang="en-US" altLang="zh-TW" sz="2400" smtClean="0"/>
              <a:t>“The voice on my phone was </a:t>
            </a:r>
            <a:r>
              <a:rPr lang="en-US" altLang="zh-TW" sz="2400" smtClean="0">
                <a:solidFill>
                  <a:srgbClr val="E46C0A"/>
                </a:solidFill>
              </a:rPr>
              <a:t>not</a:t>
            </a:r>
            <a:r>
              <a:rPr lang="en-US" altLang="zh-TW" sz="2400" smtClean="0"/>
              <a:t> so </a:t>
            </a:r>
            <a:r>
              <a:rPr lang="en-US" altLang="zh-TW" sz="2400" smtClean="0">
                <a:solidFill>
                  <a:srgbClr val="E46C0A"/>
                </a:solidFill>
              </a:rPr>
              <a:t>clear</a:t>
            </a:r>
            <a:r>
              <a:rPr lang="en-US" altLang="zh-TW" sz="2400" smtClean="0"/>
              <a:t>”</a:t>
            </a:r>
          </a:p>
          <a:p>
            <a:pPr lvl="1"/>
            <a:r>
              <a:rPr lang="en-US" altLang="zh-TW" sz="2400" smtClean="0"/>
              <a:t>Not every subjective sentence contains an opinion</a:t>
            </a:r>
          </a:p>
          <a:p>
            <a:pPr lvl="2"/>
            <a:r>
              <a:rPr lang="en-US" altLang="zh-TW" smtClean="0"/>
              <a:t>“I wanted a phone with </a:t>
            </a:r>
            <a:r>
              <a:rPr lang="en-US" altLang="zh-TW" smtClean="0">
                <a:solidFill>
                  <a:srgbClr val="E46C0A"/>
                </a:solidFill>
              </a:rPr>
              <a:t>good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376092"/>
                </a:solidFill>
              </a:rPr>
              <a:t>voice quality</a:t>
            </a:r>
            <a:r>
              <a:rPr lang="en-US" altLang="zh-TW" smtClean="0"/>
              <a:t>”</a:t>
            </a:r>
          </a:p>
          <a:p>
            <a:r>
              <a:rPr lang="en-US" altLang="zh-TW" sz="2400" smtClean="0"/>
              <a:t> </a:t>
            </a:r>
            <a:r>
              <a:rPr lang="en-US" altLang="zh-TW" sz="2400" smtClean="0">
                <a:sym typeface="Wingdings" pitchFamily="2" charset="2"/>
              </a:rPr>
              <a:t> </a:t>
            </a:r>
            <a:r>
              <a:rPr lang="en-US" altLang="zh-TW" sz="2400" smtClean="0">
                <a:solidFill>
                  <a:srgbClr val="FF0000"/>
                </a:solidFill>
                <a:sym typeface="Wingdings" pitchFamily="2" charset="2"/>
              </a:rPr>
              <a:t>Subjective analysis</a:t>
            </a:r>
            <a:endParaRPr lang="zh-TW" altLang="en-US" sz="2400" smtClean="0">
              <a:solidFill>
                <a:srgbClr val="FF0000"/>
              </a:solidFill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1BEF5C-A8FB-4A12-88EF-D04B134D5D8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87450" y="2349500"/>
            <a:ext cx="3024188" cy="39592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6100" y="2349500"/>
            <a:ext cx="3024188" cy="39592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23556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8002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vs.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Subjectivity Analysis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0A0C52-48AE-4BD2-95A1-760547F5B8F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3284538"/>
            <a:ext cx="2592387" cy="865187"/>
          </a:xfrm>
          <a:prstGeom prst="rect">
            <a:avLst/>
          </a:pr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00B050"/>
                </a:solidFill>
                <a:latin typeface="Calibri" pitchFamily="34" charset="0"/>
              </a:rPr>
              <a:t>Positive</a:t>
            </a:r>
            <a:endParaRPr lang="zh-TW" altLang="en-US" smtClean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4292600"/>
            <a:ext cx="2592387" cy="865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FF0000"/>
                </a:solidFill>
                <a:latin typeface="Calibri" pitchFamily="34" charset="0"/>
              </a:rPr>
              <a:t>Negative</a:t>
            </a:r>
            <a:endParaRPr lang="zh-TW" altLang="en-US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913" y="5300663"/>
            <a:ext cx="259238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376092"/>
                </a:solidFill>
                <a:latin typeface="Calibri" pitchFamily="34" charset="0"/>
              </a:rPr>
              <a:t>Neutral</a:t>
            </a:r>
            <a:endParaRPr lang="zh-TW" altLang="en-US" smtClean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3438" y="5300663"/>
            <a:ext cx="259238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376092"/>
                </a:solidFill>
                <a:latin typeface="Calibri" pitchFamily="34" charset="0"/>
              </a:rPr>
              <a:t>Objective</a:t>
            </a:r>
            <a:endParaRPr lang="zh-TW" altLang="en-US" smtClean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3438" y="3284538"/>
            <a:ext cx="2592387" cy="1873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800080"/>
                </a:solidFill>
                <a:latin typeface="Calibri" pitchFamily="34" charset="0"/>
              </a:rPr>
              <a:t>Subjective</a:t>
            </a:r>
            <a:endParaRPr lang="zh-TW" altLang="en-US" smtClean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3563" name="矩形 11"/>
          <p:cNvSpPr>
            <a:spLocks noChangeArrowheads="1"/>
          </p:cNvSpPr>
          <p:nvPr/>
        </p:nvSpPr>
        <p:spPr bwMode="auto">
          <a:xfrm>
            <a:off x="1331913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Sentiment Analysis</a:t>
            </a:r>
          </a:p>
        </p:txBody>
      </p:sp>
      <p:sp>
        <p:nvSpPr>
          <p:cNvPr id="23564" name="矩形 12"/>
          <p:cNvSpPr>
            <a:spLocks noChangeArrowheads="1"/>
          </p:cNvSpPr>
          <p:nvPr/>
        </p:nvSpPr>
        <p:spPr bwMode="auto">
          <a:xfrm>
            <a:off x="4643438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Subjectivity Analysis</a:t>
            </a:r>
          </a:p>
        </p:txBody>
      </p:sp>
      <p:sp>
        <p:nvSpPr>
          <p:cNvPr id="15" name="矩形 14"/>
          <p:cNvSpPr/>
          <p:nvPr/>
        </p:nvSpPr>
        <p:spPr>
          <a:xfrm>
            <a:off x="1187450" y="3213100"/>
            <a:ext cx="6192838" cy="20161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7450" y="5229225"/>
            <a:ext cx="6192838" cy="1079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7450" y="2349500"/>
            <a:ext cx="6192838" cy="863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CB679F-4F41-4CD8-A6F9-FD775E9B4F6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01" name="副標題 2"/>
          <p:cNvSpPr txBox="1">
            <a:spLocks/>
          </p:cNvSpPr>
          <p:nvPr/>
        </p:nvSpPr>
        <p:spPr bwMode="auto">
          <a:xfrm>
            <a:off x="468313" y="4176713"/>
            <a:ext cx="8207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3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專任助理教授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6"/>
              </a:rPr>
              <a:t>淡江大學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rPr>
              <a:t> 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7"/>
              </a:rPr>
              <a:t>資訊管理學系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smtClean="0">
                <a:solidFill>
                  <a:srgbClr val="898989"/>
                </a:solidFill>
                <a:cs typeface="Times New Roman" pitchFamily="18" charset="0"/>
              </a:rPr>
              <a:t>2016-07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4102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221163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4106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20713"/>
            <a:ext cx="1039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標題 1"/>
          <p:cNvSpPr txBox="1">
            <a:spLocks/>
          </p:cNvSpPr>
          <p:nvPr/>
        </p:nvSpPr>
        <p:spPr bwMode="auto">
          <a:xfrm>
            <a:off x="179388" y="1412875"/>
            <a:ext cx="87852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8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Sentiment Analysis on Social Media </a:t>
            </a:r>
            <a:r>
              <a:rPr lang="en-US" altLang="zh-TW" sz="3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(</a:t>
            </a:r>
            <a:r>
              <a:rPr lang="zh-TW" altLang="en-US" sz="38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社</a:t>
            </a:r>
            <a:r>
              <a:rPr lang="zh-TW" altLang="en-US" sz="38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群媒體情感分析</a:t>
            </a:r>
            <a:r>
              <a:rPr lang="en-US" altLang="zh-TW" sz="38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11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8493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A (regular) opinion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329237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Opinion</a:t>
            </a:r>
            <a:r>
              <a:rPr lang="en-US" altLang="zh-TW" smtClean="0"/>
              <a:t> (a restricted definition)</a:t>
            </a:r>
          </a:p>
          <a:p>
            <a:pPr lvl="1"/>
            <a:r>
              <a:rPr lang="en-US" altLang="zh-TW" smtClean="0"/>
              <a:t>An opinion (regular opinion) is simply a </a:t>
            </a:r>
            <a:r>
              <a:rPr lang="en-US" altLang="zh-TW" smtClean="0">
                <a:solidFill>
                  <a:schemeClr val="accent2"/>
                </a:solidFill>
              </a:rPr>
              <a:t>positive or negative</a:t>
            </a:r>
            <a:r>
              <a:rPr lang="en-US" altLang="zh-TW" smtClean="0"/>
              <a:t> sentiment, view, attitude, emotion, or appraisal about </a:t>
            </a:r>
            <a:r>
              <a:rPr lang="en-US" altLang="zh-TW" smtClean="0">
                <a:solidFill>
                  <a:srgbClr val="376092"/>
                </a:solidFill>
              </a:rPr>
              <a:t>an entity</a:t>
            </a:r>
            <a:r>
              <a:rPr lang="en-US" altLang="zh-TW" smtClean="0"/>
              <a:t> or </a:t>
            </a:r>
            <a:r>
              <a:rPr lang="en-US" altLang="zh-TW" smtClean="0">
                <a:solidFill>
                  <a:srgbClr val="376092"/>
                </a:solidFill>
              </a:rPr>
              <a:t>an aspect of the entity</a:t>
            </a:r>
            <a:r>
              <a:rPr lang="en-US" altLang="zh-TW" smtClean="0"/>
              <a:t> from an </a:t>
            </a:r>
            <a:r>
              <a:rPr lang="en-US" altLang="zh-TW" smtClean="0">
                <a:solidFill>
                  <a:srgbClr val="00B050"/>
                </a:solidFill>
              </a:rPr>
              <a:t>opinion holder</a:t>
            </a:r>
            <a:r>
              <a:rPr lang="en-US" altLang="zh-TW" smtClean="0"/>
              <a:t>.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Sentiment orientation of an opinion</a:t>
            </a:r>
          </a:p>
          <a:p>
            <a:pPr lvl="1"/>
            <a:r>
              <a:rPr lang="en-US" altLang="zh-TW" smtClean="0">
                <a:solidFill>
                  <a:srgbClr val="376092"/>
                </a:solidFill>
              </a:rPr>
              <a:t>Positive, negative, or neutral </a:t>
            </a:r>
            <a:r>
              <a:rPr lang="en-US" altLang="zh-TW" smtClean="0"/>
              <a:t>(no opinion)</a:t>
            </a:r>
          </a:p>
          <a:p>
            <a:pPr lvl="1"/>
            <a:r>
              <a:rPr lang="en-US" altLang="zh-TW" smtClean="0"/>
              <a:t>Also called:</a:t>
            </a:r>
          </a:p>
          <a:p>
            <a:pPr lvl="2"/>
            <a:r>
              <a:rPr lang="en-US" altLang="zh-TW" smtClean="0">
                <a:solidFill>
                  <a:srgbClr val="FF0000"/>
                </a:solidFill>
              </a:rPr>
              <a:t>Opinion orientation</a:t>
            </a:r>
          </a:p>
          <a:p>
            <a:pPr lvl="2"/>
            <a:r>
              <a:rPr lang="en-US" altLang="zh-TW" smtClean="0">
                <a:solidFill>
                  <a:srgbClr val="FF0000"/>
                </a:solidFill>
              </a:rPr>
              <a:t>Semantic orientation</a:t>
            </a:r>
          </a:p>
          <a:p>
            <a:pPr lvl="2"/>
            <a:r>
              <a:rPr lang="en-US" altLang="zh-TW" smtClean="0">
                <a:solidFill>
                  <a:srgbClr val="FF0000"/>
                </a:solidFill>
              </a:rPr>
              <a:t>Sentiment polarity</a:t>
            </a:r>
          </a:p>
          <a:p>
            <a:pPr lvl="1"/>
            <a:endParaRPr lang="en-US" altLang="zh-TW" smtClean="0"/>
          </a:p>
          <a:p>
            <a:pPr lvl="2"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47C6EB-5846-46B6-A79D-9739C5BDB00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458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Entity and aspect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5472113"/>
          </a:xfrm>
        </p:spPr>
        <p:txBody>
          <a:bodyPr/>
          <a:lstStyle/>
          <a:p>
            <a:r>
              <a:rPr lang="en-US" altLang="zh-TW" smtClean="0"/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Entity</a:t>
            </a:r>
            <a:r>
              <a:rPr lang="en-US" altLang="zh-TW" smtClean="0"/>
              <a:t>:</a:t>
            </a:r>
          </a:p>
          <a:p>
            <a:pPr lvl="1"/>
            <a:r>
              <a:rPr lang="en-US" altLang="zh-TW" smtClean="0"/>
              <a:t>An </a:t>
            </a:r>
            <a:r>
              <a:rPr lang="en-US" altLang="zh-TW" i="1" smtClean="0">
                <a:solidFill>
                  <a:srgbClr val="FF0000"/>
                </a:solidFill>
              </a:rPr>
              <a:t>entity e </a:t>
            </a:r>
            <a:r>
              <a:rPr lang="en-US" altLang="zh-TW" smtClean="0"/>
              <a:t>is a product, person, event, organization, or topic.</a:t>
            </a:r>
          </a:p>
          <a:p>
            <a:pPr lvl="1"/>
            <a:r>
              <a:rPr lang="en-US" altLang="zh-TW" smtClean="0"/>
              <a:t>e is represented as</a:t>
            </a:r>
          </a:p>
          <a:p>
            <a:pPr lvl="2"/>
            <a:r>
              <a:rPr lang="en-US" altLang="zh-TW" smtClean="0"/>
              <a:t>A hierarchy of components, sub-components.</a:t>
            </a:r>
          </a:p>
          <a:p>
            <a:pPr lvl="2"/>
            <a:r>
              <a:rPr lang="en-US" altLang="zh-TW" smtClean="0"/>
              <a:t>Each node represents a components and is associated with a set of attributes of the components</a:t>
            </a:r>
          </a:p>
          <a:p>
            <a:r>
              <a:rPr lang="en-US" altLang="zh-TW" smtClean="0"/>
              <a:t>An opinion can be expressed on any node or attribute of the node</a:t>
            </a:r>
          </a:p>
          <a:p>
            <a:r>
              <a:rPr lang="en-US" altLang="zh-TW" smtClean="0">
                <a:solidFill>
                  <a:schemeClr val="accent1"/>
                </a:solidFill>
              </a:rPr>
              <a:t>Aspects(features)</a:t>
            </a:r>
          </a:p>
          <a:p>
            <a:pPr lvl="1"/>
            <a:r>
              <a:rPr lang="en-US" altLang="zh-TW" smtClean="0"/>
              <a:t>represent both components and attribute</a:t>
            </a: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5C59DE1-DCAD-4545-9EBA-B623A6DE6A3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5605" name="矩形 10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Opinion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4F81BD"/>
                </a:solidFill>
              </a:rPr>
              <a:t>Definition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323850" y="908050"/>
            <a:ext cx="8569325" cy="5545138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An opinion is a quintuple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(</a:t>
            </a:r>
            <a:r>
              <a:rPr lang="en-US" altLang="zh-TW" i="1" smtClean="0">
                <a:solidFill>
                  <a:srgbClr val="376092"/>
                </a:solidFill>
              </a:rPr>
              <a:t>e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</a:t>
            </a:r>
            <a:r>
              <a:rPr lang="en-US" altLang="zh-TW" i="1" smtClean="0">
                <a:solidFill>
                  <a:srgbClr val="376092"/>
                </a:solidFill>
              </a:rPr>
              <a:t>, a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jk</a:t>
            </a:r>
            <a:r>
              <a:rPr lang="en-US" altLang="zh-TW" i="1" smtClean="0">
                <a:solidFill>
                  <a:srgbClr val="376092"/>
                </a:solidFill>
              </a:rPr>
              <a:t>, so</a:t>
            </a:r>
            <a:r>
              <a:rPr lang="en-US" altLang="zh-TW" i="1" baseline="-25000" smtClean="0">
                <a:solidFill>
                  <a:srgbClr val="376092"/>
                </a:solidFill>
              </a:rPr>
              <a:t>ijkl</a:t>
            </a:r>
            <a:r>
              <a:rPr lang="en-US" altLang="zh-TW" i="1" smtClean="0"/>
              <a:t>, h</a:t>
            </a:r>
            <a:r>
              <a:rPr lang="en-US" altLang="zh-TW" i="1" baseline="-25000" smtClean="0"/>
              <a:t>i</a:t>
            </a:r>
            <a:r>
              <a:rPr lang="en-US" altLang="zh-TW" i="1" smtClean="0"/>
              <a:t>, t</a:t>
            </a:r>
            <a:r>
              <a:rPr lang="en-US" altLang="zh-TW" i="1" baseline="-25000" smtClean="0"/>
              <a:t>l</a:t>
            </a:r>
            <a:r>
              <a:rPr lang="en-US" altLang="zh-TW" smtClean="0"/>
              <a:t>)</a:t>
            </a:r>
            <a:br>
              <a:rPr lang="en-US" altLang="zh-TW" smtClean="0"/>
            </a:br>
            <a:r>
              <a:rPr lang="en-US" altLang="zh-TW" smtClean="0"/>
              <a:t>where</a:t>
            </a:r>
          </a:p>
          <a:p>
            <a:pPr lvl="1"/>
            <a:r>
              <a:rPr lang="en-US" altLang="zh-TW" i="1" smtClean="0">
                <a:solidFill>
                  <a:srgbClr val="376092"/>
                </a:solidFill>
              </a:rPr>
              <a:t>e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</a:t>
            </a:r>
            <a:r>
              <a:rPr lang="en-US" altLang="zh-TW" smtClean="0"/>
              <a:t> is a target </a:t>
            </a:r>
            <a:r>
              <a:rPr lang="en-US" altLang="zh-TW" smtClean="0">
                <a:solidFill>
                  <a:srgbClr val="376092"/>
                </a:solidFill>
              </a:rPr>
              <a:t>entity</a:t>
            </a:r>
            <a:r>
              <a:rPr lang="en-US" altLang="zh-TW" smtClean="0"/>
              <a:t>.</a:t>
            </a:r>
          </a:p>
          <a:p>
            <a:pPr lvl="1"/>
            <a:r>
              <a:rPr lang="en-US" altLang="zh-TW" i="1" smtClean="0">
                <a:solidFill>
                  <a:srgbClr val="376092"/>
                </a:solidFill>
              </a:rPr>
              <a:t>a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jk</a:t>
            </a:r>
            <a:r>
              <a:rPr lang="en-US" altLang="zh-TW" smtClean="0"/>
              <a:t> is an </a:t>
            </a:r>
            <a:r>
              <a:rPr lang="en-US" altLang="zh-TW" smtClean="0">
                <a:solidFill>
                  <a:srgbClr val="376092"/>
                </a:solidFill>
              </a:rPr>
              <a:t>aspect</a:t>
            </a:r>
            <a:r>
              <a:rPr lang="en-US" altLang="zh-TW" smtClean="0"/>
              <a:t>/feature of the entity </a:t>
            </a:r>
            <a:r>
              <a:rPr lang="en-US" altLang="zh-TW" i="1" smtClean="0">
                <a:solidFill>
                  <a:srgbClr val="376092"/>
                </a:solidFill>
              </a:rPr>
              <a:t>e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</a:t>
            </a:r>
            <a:r>
              <a:rPr lang="en-US" altLang="zh-TW" smtClean="0"/>
              <a:t> .</a:t>
            </a:r>
          </a:p>
          <a:p>
            <a:pPr lvl="1"/>
            <a:r>
              <a:rPr lang="en-US" altLang="zh-TW" i="1" smtClean="0">
                <a:solidFill>
                  <a:srgbClr val="376092"/>
                </a:solidFill>
              </a:rPr>
              <a:t>so</a:t>
            </a:r>
            <a:r>
              <a:rPr lang="en-US" altLang="zh-TW" i="1" baseline="-25000" smtClean="0">
                <a:solidFill>
                  <a:srgbClr val="376092"/>
                </a:solidFill>
              </a:rPr>
              <a:t>ijkl</a:t>
            </a:r>
            <a:r>
              <a:rPr lang="en-US" altLang="zh-TW" smtClean="0"/>
              <a:t> is the </a:t>
            </a:r>
            <a:r>
              <a:rPr lang="en-US" altLang="zh-TW" smtClean="0">
                <a:solidFill>
                  <a:srgbClr val="376092"/>
                </a:solidFill>
              </a:rPr>
              <a:t>sentiment</a:t>
            </a:r>
            <a:r>
              <a:rPr lang="en-US" altLang="zh-TW" smtClean="0"/>
              <a:t> value of the </a:t>
            </a:r>
            <a:r>
              <a:rPr lang="en-US" altLang="zh-TW" smtClean="0">
                <a:solidFill>
                  <a:srgbClr val="376092"/>
                </a:solidFill>
              </a:rPr>
              <a:t>opinion</a:t>
            </a:r>
            <a:r>
              <a:rPr lang="en-US" altLang="zh-TW" smtClean="0"/>
              <a:t> from the opinion holder on feature of entity at time.</a:t>
            </a:r>
            <a:br>
              <a:rPr lang="en-US" altLang="zh-TW" smtClean="0"/>
            </a:br>
            <a:r>
              <a:rPr lang="en-US" altLang="zh-TW" i="1" smtClean="0">
                <a:solidFill>
                  <a:srgbClr val="376092"/>
                </a:solidFill>
              </a:rPr>
              <a:t> so</a:t>
            </a:r>
            <a:r>
              <a:rPr lang="en-US" altLang="zh-TW" i="1" baseline="-25000" smtClean="0">
                <a:solidFill>
                  <a:srgbClr val="376092"/>
                </a:solidFill>
              </a:rPr>
              <a:t>ijkl</a:t>
            </a:r>
            <a:r>
              <a:rPr lang="en-US" altLang="zh-TW" smtClean="0"/>
              <a:t> is +ve, -ve, or neu, or more granular ratings</a:t>
            </a:r>
          </a:p>
          <a:p>
            <a:pPr lvl="1"/>
            <a:r>
              <a:rPr lang="en-US" altLang="zh-TW" i="1" smtClean="0"/>
              <a:t>h</a:t>
            </a:r>
            <a:r>
              <a:rPr lang="en-US" altLang="zh-TW" i="1" baseline="-25000" smtClean="0"/>
              <a:t>i</a:t>
            </a:r>
            <a:r>
              <a:rPr lang="en-US" altLang="zh-TW" smtClean="0"/>
              <a:t> is an opinion </a:t>
            </a:r>
            <a:r>
              <a:rPr lang="en-US" altLang="zh-TW" smtClean="0">
                <a:solidFill>
                  <a:srgbClr val="376092"/>
                </a:solidFill>
              </a:rPr>
              <a:t>holder</a:t>
            </a:r>
            <a:r>
              <a:rPr lang="en-US" altLang="zh-TW" smtClean="0"/>
              <a:t>.</a:t>
            </a:r>
          </a:p>
          <a:p>
            <a:pPr lvl="1"/>
            <a:r>
              <a:rPr lang="en-US" altLang="zh-TW" i="1" smtClean="0"/>
              <a:t>t</a:t>
            </a:r>
            <a:r>
              <a:rPr lang="en-US" altLang="zh-TW" i="1" baseline="-25000" smtClean="0"/>
              <a:t>l</a:t>
            </a:r>
            <a:r>
              <a:rPr lang="en-US" altLang="zh-TW" smtClean="0"/>
              <a:t> is the </a:t>
            </a:r>
            <a:r>
              <a:rPr lang="en-US" altLang="zh-TW" smtClean="0">
                <a:solidFill>
                  <a:srgbClr val="376092"/>
                </a:solidFill>
              </a:rPr>
              <a:t>time</a:t>
            </a:r>
            <a:r>
              <a:rPr lang="en-US" altLang="zh-TW" smtClean="0"/>
              <a:t> when the opinion is expressed.</a:t>
            </a:r>
          </a:p>
          <a:p>
            <a:r>
              <a:rPr lang="en-US" altLang="zh-TW" smtClean="0"/>
              <a:t>(</a:t>
            </a:r>
            <a:r>
              <a:rPr lang="en-US" altLang="zh-TW" i="1" smtClean="0">
                <a:solidFill>
                  <a:srgbClr val="376092"/>
                </a:solidFill>
              </a:rPr>
              <a:t>e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</a:t>
            </a:r>
            <a:r>
              <a:rPr lang="en-US" altLang="zh-TW" i="1" smtClean="0">
                <a:solidFill>
                  <a:srgbClr val="376092"/>
                </a:solidFill>
              </a:rPr>
              <a:t>, a</a:t>
            </a:r>
            <a:r>
              <a:rPr lang="en-US" altLang="zh-TW" i="1" baseline="-25000" smtClean="0">
                <a:solidFill>
                  <a:srgbClr val="376092"/>
                </a:solidFill>
              </a:rPr>
              <a:t>jk</a:t>
            </a:r>
            <a:r>
              <a:rPr lang="en-US" altLang="zh-TW" smtClean="0"/>
              <a:t>) is also called </a:t>
            </a:r>
            <a:r>
              <a:rPr lang="en-US" altLang="zh-TW" smtClean="0">
                <a:solidFill>
                  <a:srgbClr val="376092"/>
                </a:solidFill>
              </a:rPr>
              <a:t>opinion target</a:t>
            </a:r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5B2394-13CA-44D5-BD60-8678957D81D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662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Terminologies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Entity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376092"/>
                </a:solidFill>
              </a:rPr>
              <a:t>object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Aspect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376092"/>
                </a:solidFill>
              </a:rPr>
              <a:t>feature, attribute, facet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Opinion holder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376092"/>
                </a:solidFill>
              </a:rPr>
              <a:t>opinion source</a:t>
            </a:r>
          </a:p>
          <a:p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Topic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376092"/>
                </a:solidFill>
              </a:rPr>
              <a:t>entity, aspect</a:t>
            </a:r>
          </a:p>
          <a:p>
            <a:endParaRPr lang="en-US" altLang="zh-TW" smtClean="0"/>
          </a:p>
          <a:p>
            <a:r>
              <a:rPr lang="en-US" altLang="zh-TW" smtClean="0"/>
              <a:t>Product features, political issues</a:t>
            </a: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C73404-98EF-4EAA-9C76-0B4D50E26DF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Subjectivity and Emotion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323850" y="1557338"/>
            <a:ext cx="8362950" cy="4708525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Sentence subjectivity</a:t>
            </a:r>
            <a:endParaRPr lang="en-US" altLang="zh-TW" smtClean="0"/>
          </a:p>
          <a:p>
            <a:pPr lvl="1"/>
            <a:r>
              <a:rPr lang="en-US" altLang="zh-TW" sz="3200" smtClean="0"/>
              <a:t>An objective sentence presents some factual information, while a subjective sentence expresses some personal </a:t>
            </a:r>
            <a:r>
              <a:rPr lang="en-US" altLang="zh-TW" sz="3200" smtClean="0">
                <a:solidFill>
                  <a:srgbClr val="984807"/>
                </a:solidFill>
              </a:rPr>
              <a:t>feelings</a:t>
            </a:r>
            <a:r>
              <a:rPr lang="en-US" altLang="zh-TW" sz="3200" smtClean="0"/>
              <a:t>, </a:t>
            </a:r>
            <a:r>
              <a:rPr lang="en-US" altLang="zh-TW" sz="3200" smtClean="0">
                <a:solidFill>
                  <a:schemeClr val="accent1"/>
                </a:solidFill>
              </a:rPr>
              <a:t>views</a:t>
            </a:r>
            <a:r>
              <a:rPr lang="en-US" altLang="zh-TW" sz="3200" smtClean="0"/>
              <a:t>, </a:t>
            </a:r>
            <a:r>
              <a:rPr lang="en-US" altLang="zh-TW" sz="3200" smtClean="0">
                <a:solidFill>
                  <a:srgbClr val="4F81BD"/>
                </a:solidFill>
              </a:rPr>
              <a:t>emotions</a:t>
            </a:r>
            <a:r>
              <a:rPr lang="en-US" altLang="zh-TW" sz="3200" smtClean="0"/>
              <a:t>, or </a:t>
            </a:r>
            <a:r>
              <a:rPr lang="en-US" altLang="zh-TW" sz="3200" smtClean="0">
                <a:solidFill>
                  <a:srgbClr val="984807"/>
                </a:solidFill>
              </a:rPr>
              <a:t>beliefs</a:t>
            </a:r>
            <a:r>
              <a:rPr lang="en-US" altLang="zh-TW" sz="3200" smtClean="0"/>
              <a:t>.</a:t>
            </a:r>
          </a:p>
          <a:p>
            <a:r>
              <a:rPr lang="en-US" altLang="zh-TW" smtClean="0">
                <a:solidFill>
                  <a:srgbClr val="FF0000"/>
                </a:solidFill>
              </a:rPr>
              <a:t>Emotion</a:t>
            </a:r>
          </a:p>
          <a:p>
            <a:pPr lvl="1"/>
            <a:r>
              <a:rPr lang="en-US" altLang="zh-TW" sz="3200" smtClean="0"/>
              <a:t>Emotions are people’s subjective </a:t>
            </a:r>
            <a:r>
              <a:rPr lang="en-US" altLang="zh-TW" sz="3200" smtClean="0">
                <a:solidFill>
                  <a:srgbClr val="984807"/>
                </a:solidFill>
              </a:rPr>
              <a:t>feelings</a:t>
            </a:r>
            <a:r>
              <a:rPr lang="en-US" altLang="zh-TW" sz="3200" smtClean="0"/>
              <a:t> and </a:t>
            </a:r>
            <a:r>
              <a:rPr lang="en-US" altLang="zh-TW" sz="3200" smtClean="0">
                <a:solidFill>
                  <a:srgbClr val="984807"/>
                </a:solidFill>
              </a:rPr>
              <a:t>thoughts</a:t>
            </a:r>
            <a:r>
              <a:rPr lang="en-US" altLang="zh-TW" sz="3200" smtClean="0"/>
              <a:t>.</a:t>
            </a:r>
            <a:endParaRPr lang="zh-TW" altLang="en-US" sz="3200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4D62B2-3E39-47BA-A877-94EABA12DF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867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Classification Based on 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Supervised Learning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Sentiment classification</a:t>
            </a:r>
          </a:p>
          <a:p>
            <a:pPr lvl="1"/>
            <a:r>
              <a:rPr lang="en-US" altLang="zh-TW" smtClean="0"/>
              <a:t>Supervised learning Problem</a:t>
            </a:r>
          </a:p>
          <a:p>
            <a:pPr lvl="1"/>
            <a:r>
              <a:rPr lang="en-US" altLang="zh-TW" smtClean="0"/>
              <a:t>Three classes</a:t>
            </a:r>
          </a:p>
          <a:p>
            <a:pPr lvl="2"/>
            <a:r>
              <a:rPr lang="en-US" altLang="zh-TW" i="1" smtClean="0"/>
              <a:t>Positive</a:t>
            </a:r>
          </a:p>
          <a:p>
            <a:pPr lvl="2"/>
            <a:r>
              <a:rPr lang="en-US" altLang="zh-TW" i="1" smtClean="0"/>
              <a:t>Negative</a:t>
            </a:r>
          </a:p>
          <a:p>
            <a:pPr lvl="2"/>
            <a:r>
              <a:rPr lang="en-US" altLang="zh-TW" i="1" smtClean="0"/>
              <a:t>Neutral</a:t>
            </a: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2B2507-BF37-46A4-AACA-3647251A643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Opinion words in 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Sentiment classification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topic-based classification</a:t>
            </a:r>
          </a:p>
          <a:p>
            <a:pPr lvl="1"/>
            <a:r>
              <a:rPr lang="en-US" altLang="zh-TW" smtClean="0"/>
              <a:t>topic-related words are important </a:t>
            </a:r>
          </a:p>
          <a:p>
            <a:pPr lvl="2"/>
            <a:r>
              <a:rPr lang="en-US" altLang="zh-TW" smtClean="0"/>
              <a:t>e.g., </a:t>
            </a:r>
            <a:r>
              <a:rPr lang="en-US" altLang="zh-TW" i="1" smtClean="0"/>
              <a:t>politics, sciences, sports</a:t>
            </a:r>
          </a:p>
          <a:p>
            <a:r>
              <a:rPr lang="en-US" altLang="zh-TW" smtClean="0"/>
              <a:t>Sentiment classification</a:t>
            </a:r>
          </a:p>
          <a:p>
            <a:pPr lvl="1"/>
            <a:r>
              <a:rPr lang="en-US" altLang="zh-TW" smtClean="0"/>
              <a:t>topic-related words are unimportant</a:t>
            </a:r>
          </a:p>
          <a:p>
            <a:pPr lvl="1"/>
            <a:r>
              <a:rPr lang="en-US" altLang="zh-TW" b="1" smtClean="0"/>
              <a:t>opinion words </a:t>
            </a:r>
            <a:r>
              <a:rPr lang="en-US" altLang="zh-TW" smtClean="0"/>
              <a:t>(also called </a:t>
            </a:r>
            <a:r>
              <a:rPr lang="en-US" altLang="zh-TW" b="1" smtClean="0"/>
              <a:t>sentiment words)</a:t>
            </a:r>
          </a:p>
          <a:p>
            <a:pPr lvl="2"/>
            <a:r>
              <a:rPr lang="en-US" altLang="zh-TW" b="1" smtClean="0"/>
              <a:t>that indicate </a:t>
            </a:r>
            <a:r>
              <a:rPr lang="en-US" altLang="zh-TW" b="1" smtClean="0">
                <a:solidFill>
                  <a:srgbClr val="E46C0A"/>
                </a:solidFill>
              </a:rPr>
              <a:t>positive</a:t>
            </a:r>
            <a:r>
              <a:rPr lang="en-US" altLang="zh-TW" b="1" smtClean="0"/>
              <a:t> or </a:t>
            </a:r>
            <a:r>
              <a:rPr lang="en-US" altLang="zh-TW" b="1" smtClean="0">
                <a:solidFill>
                  <a:srgbClr val="FF0000"/>
                </a:solidFill>
              </a:rPr>
              <a:t>negative</a:t>
            </a:r>
            <a:r>
              <a:rPr lang="en-US" altLang="zh-TW" b="1" smtClean="0"/>
              <a:t> opinions </a:t>
            </a:r>
            <a:r>
              <a:rPr lang="en-US" altLang="zh-TW" smtClean="0"/>
              <a:t>are important, </a:t>
            </a:r>
            <a:br>
              <a:rPr lang="en-US" altLang="zh-TW" smtClean="0"/>
            </a:br>
            <a:r>
              <a:rPr lang="en-US" altLang="zh-TW" smtClean="0"/>
              <a:t>e.g., </a:t>
            </a:r>
            <a:r>
              <a:rPr lang="en-US" altLang="zh-TW" i="1" smtClean="0">
                <a:solidFill>
                  <a:srgbClr val="E46C0A"/>
                </a:solidFill>
              </a:rPr>
              <a:t>great, excellent, amazing, </a:t>
            </a:r>
            <a:r>
              <a:rPr lang="en-US" altLang="zh-TW" i="1" smtClean="0">
                <a:solidFill>
                  <a:srgbClr val="FF0000"/>
                </a:solidFill>
              </a:rPr>
              <a:t>horrible, bad, worst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0EB5A8-0988-41DF-9834-7D71FC03C51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Features in Opinion Mining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395288" y="908050"/>
            <a:ext cx="8497887" cy="5545138"/>
          </a:xfrm>
        </p:spPr>
        <p:txBody>
          <a:bodyPr/>
          <a:lstStyle/>
          <a:p>
            <a:r>
              <a:rPr lang="en-US" altLang="zh-TW" sz="2400" i="1" smtClean="0"/>
              <a:t>Terms and their frequency</a:t>
            </a:r>
          </a:p>
          <a:p>
            <a:pPr lvl="1"/>
            <a:r>
              <a:rPr lang="en-US" altLang="zh-TW" sz="2400" i="1" smtClean="0"/>
              <a:t>TF-IDF</a:t>
            </a:r>
          </a:p>
          <a:p>
            <a:r>
              <a:rPr lang="en-US" altLang="zh-TW" sz="2400" i="1" smtClean="0"/>
              <a:t>Part of speech (POS)</a:t>
            </a:r>
          </a:p>
          <a:p>
            <a:pPr lvl="1"/>
            <a:r>
              <a:rPr lang="en-US" altLang="zh-TW" sz="2400" smtClean="0"/>
              <a:t>Adjectives</a:t>
            </a:r>
          </a:p>
          <a:p>
            <a:r>
              <a:rPr lang="en-US" altLang="zh-TW" sz="2400" i="1" smtClean="0"/>
              <a:t>Opinion words and phrases</a:t>
            </a:r>
          </a:p>
          <a:p>
            <a:pPr lvl="1"/>
            <a:r>
              <a:rPr lang="en-US" altLang="zh-TW" sz="2400" i="1" smtClean="0"/>
              <a:t>beautiful, wonderful, good, and amazing are </a:t>
            </a:r>
            <a:r>
              <a:rPr lang="en-US" altLang="zh-TW" sz="2400" i="1" smtClean="0">
                <a:solidFill>
                  <a:srgbClr val="E46C0A"/>
                </a:solidFill>
              </a:rPr>
              <a:t>positive opinion words</a:t>
            </a:r>
          </a:p>
          <a:p>
            <a:pPr lvl="1"/>
            <a:r>
              <a:rPr lang="en-US" altLang="zh-TW" sz="2400" i="1" smtClean="0"/>
              <a:t>bad, poor, and terrible are </a:t>
            </a:r>
            <a:r>
              <a:rPr lang="en-US" altLang="zh-TW" sz="2400" i="1" smtClean="0">
                <a:solidFill>
                  <a:srgbClr val="FF0000"/>
                </a:solidFill>
              </a:rPr>
              <a:t>negative opinion words</a:t>
            </a:r>
            <a:r>
              <a:rPr lang="en-US" altLang="zh-TW" sz="2400" i="1" smtClean="0"/>
              <a:t>.</a:t>
            </a:r>
          </a:p>
          <a:p>
            <a:pPr lvl="1"/>
            <a:r>
              <a:rPr lang="en-US" altLang="zh-TW" sz="2400" smtClean="0"/>
              <a:t>opinion phrases and idioms,  </a:t>
            </a:r>
            <a:br>
              <a:rPr lang="en-US" altLang="zh-TW" sz="2400" smtClean="0"/>
            </a:br>
            <a:r>
              <a:rPr lang="en-US" altLang="zh-TW" sz="2400" smtClean="0"/>
              <a:t>e.g., </a:t>
            </a:r>
            <a:r>
              <a:rPr lang="en-US" altLang="zh-TW" sz="2400" i="1" smtClean="0"/>
              <a:t>cost someone an arm and a leg</a:t>
            </a:r>
          </a:p>
          <a:p>
            <a:r>
              <a:rPr lang="en-US" altLang="zh-TW" sz="2400" i="1" smtClean="0"/>
              <a:t>Rules of opinions</a:t>
            </a:r>
          </a:p>
          <a:p>
            <a:r>
              <a:rPr lang="en-US" altLang="zh-TW" sz="2400" i="1" smtClean="0"/>
              <a:t>Negations</a:t>
            </a:r>
          </a:p>
          <a:p>
            <a:r>
              <a:rPr lang="en-US" altLang="zh-TW" sz="2400" i="1" smtClean="0"/>
              <a:t>Syntactic dependency</a:t>
            </a:r>
            <a:endParaRPr lang="zh-TW" altLang="en-US" sz="2400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85A41B-16A1-418F-BB91-4FA13E62D01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174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66725" y="106363"/>
            <a:ext cx="8229600" cy="8016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 Architecture 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141BEF-DE88-403F-B8FD-353C214D9F6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2772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Vishal </a:t>
            </a:r>
            <a:r>
              <a:rPr lang="en-US" altLang="zh-TW" sz="1000" dirty="0" err="1">
                <a:solidFill>
                  <a:srgbClr val="BFBFBF"/>
                </a:solidFill>
                <a:latin typeface="Arial" charset="0"/>
              </a:rPr>
              <a:t>Kharde</a:t>
            </a: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 and </a:t>
            </a:r>
            <a:r>
              <a:rPr lang="en-US" altLang="zh-TW" sz="1000" dirty="0" err="1">
                <a:solidFill>
                  <a:srgbClr val="BFBFBF"/>
                </a:solidFill>
                <a:latin typeface="Arial" charset="0"/>
              </a:rPr>
              <a:t>Sheetal</a:t>
            </a: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 </a:t>
            </a:r>
            <a:r>
              <a:rPr lang="en-US" altLang="zh-TW" sz="1000" dirty="0" err="1">
                <a:solidFill>
                  <a:srgbClr val="BFBFBF"/>
                </a:solidFill>
                <a:latin typeface="Arial" charset="0"/>
              </a:rPr>
              <a:t>Sonawane</a:t>
            </a: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 (2016), "Sentiment Analysis of Twitter Data: A Survey of Techniques," </a:t>
            </a:r>
            <a:br>
              <a:rPr lang="en-US" altLang="zh-TW" sz="1000" dirty="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 dirty="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 dirty="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042988" y="1160463"/>
            <a:ext cx="1512887" cy="7207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Positive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tweets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555875" y="1160463"/>
            <a:ext cx="1511300" cy="7207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Negative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tweets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787900" y="1125538"/>
            <a:ext cx="1512888" cy="790575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Word </a:t>
            </a:r>
            <a:br>
              <a:rPr lang="en-US" sz="2200" dirty="0">
                <a:latin typeface="+mn-lt"/>
                <a:ea typeface="+mn-ea"/>
              </a:rPr>
            </a:br>
            <a:r>
              <a:rPr lang="en-US" sz="2200" dirty="0">
                <a:latin typeface="+mn-lt"/>
                <a:ea typeface="+mn-ea"/>
              </a:rPr>
              <a:t>features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787900" y="2420938"/>
            <a:ext cx="1512888" cy="792162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Features</a:t>
            </a:r>
          </a:p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extractor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787900" y="3716338"/>
            <a:ext cx="1512888" cy="792162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Features</a:t>
            </a:r>
          </a:p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extractor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900113" y="5445125"/>
            <a:ext cx="1511300" cy="7207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Positive 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627313" y="5445125"/>
            <a:ext cx="1512887" cy="7207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Negative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6767513" y="3752850"/>
            <a:ext cx="1512887" cy="720725"/>
          </a:xfrm>
          <a:prstGeom prst="roundRect">
            <a:avLst>
              <a:gd name="adj" fmla="val 12157"/>
            </a:avLst>
          </a:prstGeom>
          <a:solidFill>
            <a:srgbClr val="77933C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Tweet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1763713" y="3752850"/>
            <a:ext cx="1692275" cy="720725"/>
          </a:xfrm>
          <a:prstGeom prst="roundRect">
            <a:avLst>
              <a:gd name="adj" fmla="val 12157"/>
            </a:avLst>
          </a:prstGeom>
          <a:solidFill>
            <a:srgbClr val="F2DCD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Classifier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763713" y="2457450"/>
            <a:ext cx="1692275" cy="719138"/>
          </a:xfrm>
          <a:prstGeom prst="roundRect">
            <a:avLst>
              <a:gd name="adj" fmla="val 12157"/>
            </a:avLst>
          </a:prstGeom>
          <a:solidFill>
            <a:srgbClr val="8EB4E3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Training</a:t>
            </a:r>
            <a:br>
              <a:rPr lang="en-US" sz="2400" dirty="0">
                <a:latin typeface="+mn-lt"/>
                <a:ea typeface="+mn-ea"/>
              </a:rPr>
            </a:br>
            <a:r>
              <a:rPr lang="en-US" sz="2400" dirty="0">
                <a:latin typeface="+mn-lt"/>
                <a:ea typeface="+mn-ea"/>
              </a:rPr>
              <a:t>set</a:t>
            </a:r>
          </a:p>
        </p:txBody>
      </p:sp>
      <p:cxnSp>
        <p:nvCxnSpPr>
          <p:cNvPr id="32783" name="Straight Arrow Connector 32"/>
          <p:cNvCxnSpPr>
            <a:cxnSpLocks noChangeShapeType="1"/>
            <a:stCxn id="6" idx="2"/>
            <a:endCxn id="16" idx="0"/>
          </p:cNvCxnSpPr>
          <p:nvPr/>
        </p:nvCxnSpPr>
        <p:spPr bwMode="auto">
          <a:xfrm>
            <a:off x="1800225" y="1881188"/>
            <a:ext cx="809625" cy="5762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4" name="Straight Arrow Connector 32"/>
          <p:cNvCxnSpPr>
            <a:cxnSpLocks noChangeShapeType="1"/>
            <a:stCxn id="8" idx="2"/>
            <a:endCxn id="16" idx="0"/>
          </p:cNvCxnSpPr>
          <p:nvPr/>
        </p:nvCxnSpPr>
        <p:spPr bwMode="auto">
          <a:xfrm flipH="1">
            <a:off x="2609850" y="1881188"/>
            <a:ext cx="701675" cy="5762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5" name="Straight Arrow Connector 32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4067175" y="1520825"/>
            <a:ext cx="7207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Straight Arrow Connector 32"/>
          <p:cNvCxnSpPr>
            <a:cxnSpLocks noChangeShapeType="1"/>
            <a:stCxn id="16" idx="2"/>
            <a:endCxn id="15" idx="0"/>
          </p:cNvCxnSpPr>
          <p:nvPr/>
        </p:nvCxnSpPr>
        <p:spPr bwMode="auto">
          <a:xfrm>
            <a:off x="2609850" y="3176588"/>
            <a:ext cx="0" cy="5762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Straight Arrow Connector 32"/>
          <p:cNvCxnSpPr>
            <a:cxnSpLocks noChangeShapeType="1"/>
          </p:cNvCxnSpPr>
          <p:nvPr/>
        </p:nvCxnSpPr>
        <p:spPr bwMode="auto">
          <a:xfrm>
            <a:off x="5543550" y="1916113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Straight Arrow Connector 32"/>
          <p:cNvCxnSpPr>
            <a:cxnSpLocks noChangeShapeType="1"/>
            <a:stCxn id="10" idx="1"/>
            <a:endCxn id="16" idx="3"/>
          </p:cNvCxnSpPr>
          <p:nvPr/>
        </p:nvCxnSpPr>
        <p:spPr bwMode="auto">
          <a:xfrm flipH="1">
            <a:off x="3455988" y="2816225"/>
            <a:ext cx="133191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Arrow Connector 32"/>
          <p:cNvCxnSpPr>
            <a:cxnSpLocks noChangeShapeType="1"/>
            <a:stCxn id="11" idx="1"/>
            <a:endCxn id="15" idx="3"/>
          </p:cNvCxnSpPr>
          <p:nvPr/>
        </p:nvCxnSpPr>
        <p:spPr bwMode="auto">
          <a:xfrm flipH="1">
            <a:off x="3455988" y="4113213"/>
            <a:ext cx="133191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Straight Arrow Connector 32"/>
          <p:cNvCxnSpPr>
            <a:cxnSpLocks noChangeShapeType="1"/>
          </p:cNvCxnSpPr>
          <p:nvPr/>
        </p:nvCxnSpPr>
        <p:spPr bwMode="auto">
          <a:xfrm>
            <a:off x="5543550" y="3213100"/>
            <a:ext cx="0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1" name="Straight Arrow Connector 32"/>
          <p:cNvCxnSpPr>
            <a:cxnSpLocks noChangeShapeType="1"/>
            <a:stCxn id="14" idx="1"/>
            <a:endCxn id="11" idx="3"/>
          </p:cNvCxnSpPr>
          <p:nvPr/>
        </p:nvCxnSpPr>
        <p:spPr bwMode="auto">
          <a:xfrm flipH="1">
            <a:off x="6300788" y="4113213"/>
            <a:ext cx="4667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16563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7921" name="Elbow Connector 507920"/>
          <p:cNvCxnSpPr>
            <a:stCxn id="15" idx="2"/>
            <a:endCxn id="12" idx="0"/>
          </p:cNvCxnSpPr>
          <p:nvPr/>
        </p:nvCxnSpPr>
        <p:spPr>
          <a:xfrm rot="5400000">
            <a:off x="1647032" y="4482306"/>
            <a:ext cx="971550" cy="954087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2"/>
            <a:endCxn id="13" idx="0"/>
          </p:cNvCxnSpPr>
          <p:nvPr/>
        </p:nvCxnSpPr>
        <p:spPr>
          <a:xfrm rot="16200000" flipH="1">
            <a:off x="2511425" y="4572000"/>
            <a:ext cx="971550" cy="774700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576262"/>
          </a:xfrm>
        </p:spPr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</a:rPr>
              <a:t>Sentiment Classification Based on Emoticons 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D4BD1C-BDFF-4974-9484-3EB377ACA22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3796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8313" y="2708275"/>
            <a:ext cx="2879725" cy="360363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Based on Positive Emotions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084888" y="5157788"/>
            <a:ext cx="2590800" cy="358775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Feature Extraction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916238" y="5949950"/>
            <a:ext cx="1511300" cy="35877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Positive 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729163" y="5949950"/>
            <a:ext cx="1511300" cy="35877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Negative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6350" y="908050"/>
            <a:ext cx="1511300" cy="433388"/>
          </a:xfrm>
          <a:prstGeom prst="roundRect">
            <a:avLst>
              <a:gd name="adj" fmla="val 12157"/>
            </a:avLst>
          </a:prstGeom>
          <a:solidFill>
            <a:srgbClr val="D7E4B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Tweeter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725863" y="5084763"/>
            <a:ext cx="1692275" cy="504825"/>
          </a:xfrm>
          <a:prstGeom prst="roundRect">
            <a:avLst>
              <a:gd name="adj" fmla="val 12157"/>
            </a:avLst>
          </a:prstGeom>
          <a:solidFill>
            <a:srgbClr val="F2DCD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Classifier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3575" y="4437063"/>
            <a:ext cx="2736850" cy="431800"/>
          </a:xfrm>
          <a:prstGeom prst="roundRect">
            <a:avLst>
              <a:gd name="adj" fmla="val 12157"/>
            </a:avLst>
          </a:prstGeom>
          <a:solidFill>
            <a:srgbClr val="8EB4E3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Training Dataset</a:t>
            </a:r>
          </a:p>
        </p:txBody>
      </p:sp>
      <p:cxnSp>
        <p:nvCxnSpPr>
          <p:cNvPr id="33804" name="Straight Arrow Connector 32"/>
          <p:cNvCxnSpPr>
            <a:cxnSpLocks noChangeShapeType="1"/>
            <a:stCxn id="16" idx="2"/>
            <a:endCxn id="15" idx="0"/>
          </p:cNvCxnSpPr>
          <p:nvPr/>
        </p:nvCxnSpPr>
        <p:spPr bwMode="auto">
          <a:xfrm>
            <a:off x="4572000" y="4868863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Arrow Connector 32"/>
          <p:cNvCxnSpPr>
            <a:cxnSpLocks noChangeShapeType="1"/>
            <a:stCxn id="14" idx="2"/>
            <a:endCxn id="30" idx="0"/>
          </p:cNvCxnSpPr>
          <p:nvPr/>
        </p:nvCxnSpPr>
        <p:spPr bwMode="auto">
          <a:xfrm>
            <a:off x="4572000" y="1341438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Arrow Connector 32"/>
          <p:cNvCxnSpPr>
            <a:cxnSpLocks noChangeShapeType="1"/>
            <a:stCxn id="11" idx="1"/>
            <a:endCxn id="15" idx="3"/>
          </p:cNvCxnSpPr>
          <p:nvPr/>
        </p:nvCxnSpPr>
        <p:spPr bwMode="auto">
          <a:xfrm flipH="1">
            <a:off x="5418138" y="5337175"/>
            <a:ext cx="6667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8769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5876925"/>
            <a:ext cx="41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Elbow Connector 27"/>
          <p:cNvCxnSpPr>
            <a:stCxn id="15" idx="2"/>
            <a:endCxn id="12" idx="0"/>
          </p:cNvCxnSpPr>
          <p:nvPr/>
        </p:nvCxnSpPr>
        <p:spPr>
          <a:xfrm rot="5400000">
            <a:off x="3941763" y="5319713"/>
            <a:ext cx="360362" cy="900112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5" idx="2"/>
            <a:endCxn id="13" idx="0"/>
          </p:cNvCxnSpPr>
          <p:nvPr/>
        </p:nvCxnSpPr>
        <p:spPr>
          <a:xfrm rot="16200000" flipH="1">
            <a:off x="4848226" y="5313362"/>
            <a:ext cx="360362" cy="912813"/>
          </a:xfrm>
          <a:prstGeom prst="bentConnector3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2916238" y="1557338"/>
            <a:ext cx="3311525" cy="431800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Tweeter Streaming API 1.1</a:t>
            </a:r>
          </a:p>
        </p:txBody>
      </p:sp>
      <p:sp>
        <p:nvSpPr>
          <p:cNvPr id="102" name="Rounded Rectangle 101"/>
          <p:cNvSpPr>
            <a:spLocks noChangeArrowheads="1"/>
          </p:cNvSpPr>
          <p:nvPr/>
        </p:nvSpPr>
        <p:spPr bwMode="auto">
          <a:xfrm>
            <a:off x="1908175" y="3789363"/>
            <a:ext cx="2016125" cy="431800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Positive tweets</a:t>
            </a:r>
          </a:p>
        </p:txBody>
      </p:sp>
      <p:sp>
        <p:nvSpPr>
          <p:cNvPr id="103" name="Rounded Rectangle 102"/>
          <p:cNvSpPr>
            <a:spLocks noChangeArrowheads="1"/>
          </p:cNvSpPr>
          <p:nvPr/>
        </p:nvSpPr>
        <p:spPr bwMode="auto">
          <a:xfrm>
            <a:off x="5003800" y="3789363"/>
            <a:ext cx="2016125" cy="431800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Negative tweets</a:t>
            </a:r>
          </a:p>
        </p:txBody>
      </p:sp>
      <p:sp>
        <p:nvSpPr>
          <p:cNvPr id="105" name="Rounded Rectangle 104"/>
          <p:cNvSpPr>
            <a:spLocks noChangeArrowheads="1"/>
          </p:cNvSpPr>
          <p:nvPr/>
        </p:nvSpPr>
        <p:spPr bwMode="auto">
          <a:xfrm>
            <a:off x="3132138" y="2205038"/>
            <a:ext cx="2879725" cy="360362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Tweet preprocessing</a:t>
            </a:r>
          </a:p>
        </p:txBody>
      </p:sp>
      <p:sp>
        <p:nvSpPr>
          <p:cNvPr id="109" name="Rounded Rectangle 108"/>
          <p:cNvSpPr>
            <a:spLocks noChangeArrowheads="1"/>
          </p:cNvSpPr>
          <p:nvPr/>
        </p:nvSpPr>
        <p:spPr bwMode="auto">
          <a:xfrm>
            <a:off x="5795963" y="2708275"/>
            <a:ext cx="2879725" cy="360363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Based on Negative Emotions</a:t>
            </a:r>
          </a:p>
        </p:txBody>
      </p:sp>
      <p:cxnSp>
        <p:nvCxnSpPr>
          <p:cNvPr id="33816" name="Straight Arrow Connector 32"/>
          <p:cNvCxnSpPr>
            <a:cxnSpLocks noChangeShapeType="1"/>
            <a:stCxn id="30" idx="2"/>
            <a:endCxn id="105" idx="0"/>
          </p:cNvCxnSpPr>
          <p:nvPr/>
        </p:nvCxnSpPr>
        <p:spPr bwMode="auto">
          <a:xfrm>
            <a:off x="4572000" y="1989138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" name="Rounded Rectangle 116"/>
          <p:cNvSpPr>
            <a:spLocks noChangeArrowheads="1"/>
          </p:cNvSpPr>
          <p:nvPr/>
        </p:nvSpPr>
        <p:spPr bwMode="auto">
          <a:xfrm>
            <a:off x="2339975" y="3213100"/>
            <a:ext cx="4464050" cy="360363"/>
          </a:xfrm>
          <a:prstGeom prst="roundRect">
            <a:avLst>
              <a:gd name="adj" fmla="val 12157"/>
            </a:avLst>
          </a:prstGeom>
          <a:solidFill>
            <a:srgbClr val="93CDDD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>
                <a:latin typeface="+mn-lt"/>
                <a:ea typeface="+mn-ea"/>
              </a:rPr>
              <a:t>Generate Training Dataset for Tweet </a:t>
            </a:r>
          </a:p>
        </p:txBody>
      </p:sp>
      <p:sp>
        <p:nvSpPr>
          <p:cNvPr id="119" name="Rounded Rectangle 118"/>
          <p:cNvSpPr>
            <a:spLocks noChangeArrowheads="1"/>
          </p:cNvSpPr>
          <p:nvPr/>
        </p:nvSpPr>
        <p:spPr bwMode="auto">
          <a:xfrm>
            <a:off x="323850" y="4437063"/>
            <a:ext cx="2303463" cy="431800"/>
          </a:xfrm>
          <a:prstGeom prst="roundRect">
            <a:avLst>
              <a:gd name="adj" fmla="val 12157"/>
            </a:avLst>
          </a:prstGeom>
          <a:solidFill>
            <a:srgbClr val="77933C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Test Dataset</a:t>
            </a:r>
          </a:p>
        </p:txBody>
      </p:sp>
      <p:cxnSp>
        <p:nvCxnSpPr>
          <p:cNvPr id="33819" name="Straight Arrow Connector 32"/>
          <p:cNvCxnSpPr>
            <a:cxnSpLocks noChangeShapeType="1"/>
            <a:stCxn id="105" idx="1"/>
            <a:endCxn id="6" idx="0"/>
          </p:cNvCxnSpPr>
          <p:nvPr/>
        </p:nvCxnSpPr>
        <p:spPr bwMode="auto">
          <a:xfrm flipH="1">
            <a:off x="1908175" y="2384425"/>
            <a:ext cx="1223963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Straight Arrow Connector 32"/>
          <p:cNvCxnSpPr>
            <a:cxnSpLocks noChangeShapeType="1"/>
            <a:stCxn id="105" idx="3"/>
            <a:endCxn id="109" idx="0"/>
          </p:cNvCxnSpPr>
          <p:nvPr/>
        </p:nvCxnSpPr>
        <p:spPr bwMode="auto">
          <a:xfrm>
            <a:off x="6011863" y="2384425"/>
            <a:ext cx="1223962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Arrow Connector 32"/>
          <p:cNvCxnSpPr>
            <a:cxnSpLocks noChangeShapeType="1"/>
            <a:stCxn id="6" idx="2"/>
            <a:endCxn id="117" idx="1"/>
          </p:cNvCxnSpPr>
          <p:nvPr/>
        </p:nvCxnSpPr>
        <p:spPr bwMode="auto">
          <a:xfrm>
            <a:off x="1908175" y="3068638"/>
            <a:ext cx="431800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Arrow Connector 32"/>
          <p:cNvCxnSpPr>
            <a:cxnSpLocks noChangeShapeType="1"/>
            <a:stCxn id="109" idx="2"/>
            <a:endCxn id="117" idx="3"/>
          </p:cNvCxnSpPr>
          <p:nvPr/>
        </p:nvCxnSpPr>
        <p:spPr bwMode="auto">
          <a:xfrm flipH="1">
            <a:off x="6804025" y="3068638"/>
            <a:ext cx="431800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Arrow Connector 32"/>
          <p:cNvCxnSpPr>
            <a:cxnSpLocks noChangeShapeType="1"/>
            <a:stCxn id="117" idx="2"/>
            <a:endCxn id="102" idx="0"/>
          </p:cNvCxnSpPr>
          <p:nvPr/>
        </p:nvCxnSpPr>
        <p:spPr bwMode="auto">
          <a:xfrm flipH="1">
            <a:off x="2916238" y="3573463"/>
            <a:ext cx="1655762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Arrow Connector 32"/>
          <p:cNvCxnSpPr>
            <a:cxnSpLocks noChangeShapeType="1"/>
            <a:stCxn id="117" idx="2"/>
            <a:endCxn id="103" idx="0"/>
          </p:cNvCxnSpPr>
          <p:nvPr/>
        </p:nvCxnSpPr>
        <p:spPr bwMode="auto">
          <a:xfrm>
            <a:off x="4572000" y="3573463"/>
            <a:ext cx="1439863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Arrow Connector 32"/>
          <p:cNvCxnSpPr>
            <a:cxnSpLocks noChangeShapeType="1"/>
            <a:stCxn id="102" idx="2"/>
            <a:endCxn id="16" idx="0"/>
          </p:cNvCxnSpPr>
          <p:nvPr/>
        </p:nvCxnSpPr>
        <p:spPr bwMode="auto">
          <a:xfrm>
            <a:off x="2916238" y="4221163"/>
            <a:ext cx="1655762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Straight Arrow Connector 32"/>
          <p:cNvCxnSpPr>
            <a:cxnSpLocks noChangeShapeType="1"/>
            <a:stCxn id="103" idx="2"/>
            <a:endCxn id="16" idx="0"/>
          </p:cNvCxnSpPr>
          <p:nvPr/>
        </p:nvCxnSpPr>
        <p:spPr bwMode="auto">
          <a:xfrm flipH="1">
            <a:off x="4572000" y="4221163"/>
            <a:ext cx="1439863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Elbow Connector 150"/>
          <p:cNvCxnSpPr>
            <a:stCxn id="119" idx="2"/>
            <a:endCxn id="15" idx="1"/>
          </p:cNvCxnSpPr>
          <p:nvPr/>
        </p:nvCxnSpPr>
        <p:spPr>
          <a:xfrm rot="16200000" flipH="1">
            <a:off x="2366963" y="3978275"/>
            <a:ext cx="468312" cy="2249488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05" idx="3"/>
            <a:endCxn id="11" idx="3"/>
          </p:cNvCxnSpPr>
          <p:nvPr/>
        </p:nvCxnSpPr>
        <p:spPr>
          <a:xfrm>
            <a:off x="6011863" y="2384425"/>
            <a:ext cx="2663825" cy="2952750"/>
          </a:xfrm>
          <a:prstGeom prst="bentConnector3">
            <a:avLst>
              <a:gd name="adj1" fmla="val 10858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Architectures of </a:t>
            </a:r>
            <a:r>
              <a:rPr lang="zh-TW" altLang="en-US" dirty="0" smtClean="0"/>
              <a:t> </a:t>
            </a:r>
            <a:r>
              <a:rPr lang="en-US" altLang="zh-TW" dirty="0" smtClean="0"/>
              <a:t>Sentiment Analytics</a:t>
            </a:r>
            <a:r>
              <a:rPr lang="zh-TW" altLang="en-US" dirty="0" smtClean="0"/>
              <a:t> </a:t>
            </a:r>
            <a:r>
              <a:rPr lang="en-US" altLang="zh-TW" dirty="0" smtClean="0"/>
              <a:t>on Social Media</a:t>
            </a:r>
          </a:p>
          <a:p>
            <a:r>
              <a:rPr lang="en-US" altLang="zh-TW" dirty="0"/>
              <a:t>Social Media </a:t>
            </a:r>
            <a:r>
              <a:rPr lang="en-US" altLang="zh-TW" dirty="0" smtClean="0"/>
              <a:t>Monitoring/Analysis</a:t>
            </a:r>
          </a:p>
          <a:p>
            <a:r>
              <a:rPr lang="en-US" altLang="zh-TW" dirty="0"/>
              <a:t>Sentiment Analytics</a:t>
            </a:r>
            <a:r>
              <a:rPr lang="zh-TW" altLang="en-US" dirty="0"/>
              <a:t> </a:t>
            </a:r>
            <a:r>
              <a:rPr lang="en-US" altLang="zh-TW" dirty="0"/>
              <a:t>on Social </a:t>
            </a:r>
            <a:r>
              <a:rPr lang="en-US" altLang="zh-TW" dirty="0" smtClean="0"/>
              <a:t>Media: </a:t>
            </a:r>
            <a:br>
              <a:rPr lang="en-US" altLang="zh-TW" dirty="0" smtClean="0"/>
            </a:br>
            <a:r>
              <a:rPr lang="en-US" altLang="zh-TW" dirty="0" smtClean="0"/>
              <a:t>Tools and 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37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Lexicon-Based Model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149F4A-5D73-4261-9EF2-0C79A9AFC66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84213" y="1916113"/>
            <a:ext cx="2232025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Preassembled Word Lists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11188" y="4797425"/>
            <a:ext cx="2232025" cy="935038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Generic </a:t>
            </a:r>
            <a:br>
              <a:rPr lang="en-US" sz="2400" dirty="0">
                <a:latin typeface="+mn-lt"/>
                <a:ea typeface="+mn-ea"/>
              </a:rPr>
            </a:br>
            <a:r>
              <a:rPr lang="en-US" sz="2400" dirty="0">
                <a:latin typeface="+mn-lt"/>
                <a:ea typeface="+mn-ea"/>
              </a:rPr>
              <a:t>Word Lists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843213" y="3284538"/>
            <a:ext cx="2233612" cy="1152525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Merged </a:t>
            </a:r>
            <a:br>
              <a:rPr lang="en-US" sz="3200" dirty="0">
                <a:latin typeface="+mn-lt"/>
                <a:ea typeface="+mn-ea"/>
              </a:rPr>
            </a:br>
            <a:r>
              <a:rPr lang="en-US" sz="3200" dirty="0">
                <a:latin typeface="+mn-lt"/>
                <a:ea typeface="+mn-ea"/>
              </a:rPr>
              <a:t>Lexicon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724525" y="2997200"/>
            <a:ext cx="2808288" cy="1727200"/>
          </a:xfrm>
          <a:prstGeom prst="roundRect">
            <a:avLst>
              <a:gd name="adj" fmla="val 8852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Sentiment Scoring and Classification:</a:t>
            </a:r>
          </a:p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Polarity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867400" y="1341438"/>
            <a:ext cx="2520950" cy="1223962"/>
          </a:xfrm>
          <a:prstGeom prst="roundRect">
            <a:avLst>
              <a:gd name="adj" fmla="val 8852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Tokenized Document Collection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6156325" y="5300663"/>
            <a:ext cx="1944688" cy="108108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Sentiment </a:t>
            </a:r>
            <a:b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Polarity</a:t>
            </a:r>
          </a:p>
        </p:txBody>
      </p:sp>
      <p:cxnSp>
        <p:nvCxnSpPr>
          <p:cNvPr id="13" name="Elbow Connector 12"/>
          <p:cNvCxnSpPr>
            <a:stCxn id="7" idx="3"/>
            <a:endCxn id="9" idx="0"/>
          </p:cNvCxnSpPr>
          <p:nvPr/>
        </p:nvCxnSpPr>
        <p:spPr>
          <a:xfrm>
            <a:off x="2916238" y="2384425"/>
            <a:ext cx="1042987" cy="900113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2"/>
          </p:cNvCxnSpPr>
          <p:nvPr/>
        </p:nvCxnSpPr>
        <p:spPr>
          <a:xfrm flipV="1">
            <a:off x="2843213" y="4437063"/>
            <a:ext cx="1116012" cy="828675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29" name="Straight Arrow Connector 32"/>
          <p:cNvCxnSpPr>
            <a:cxnSpLocks noChangeShapeType="1"/>
            <a:stCxn id="9" idx="3"/>
            <a:endCxn id="10" idx="1"/>
          </p:cNvCxnSpPr>
          <p:nvPr/>
        </p:nvCxnSpPr>
        <p:spPr bwMode="auto">
          <a:xfrm>
            <a:off x="5076825" y="3860800"/>
            <a:ext cx="6477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Straight Arrow Connector 32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27875" y="2565400"/>
            <a:ext cx="0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Straight Arrow Connector 32"/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7127875" y="4724400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 Tasks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BD6A07-4E0B-4560-8249-D64888E917D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5844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916238" y="3141663"/>
            <a:ext cx="2376487" cy="1150937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latin typeface="+mn-lt"/>
                <a:ea typeface="+mn-ea"/>
              </a:rPr>
              <a:t>Subjectivity Classification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23850" y="3176588"/>
            <a:ext cx="2087563" cy="1081087"/>
          </a:xfrm>
          <a:prstGeom prst="roundRect">
            <a:avLst>
              <a:gd name="adj" fmla="val 8852"/>
            </a:avLst>
          </a:prstGeom>
          <a:solidFill>
            <a:srgbClr val="D7E4BD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Opinionated Document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572000" y="5157788"/>
            <a:ext cx="2555875" cy="1008062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381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Opinion holder extraction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372225" y="3141663"/>
            <a:ext cx="2376488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Sentiment Classification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572000" y="1557338"/>
            <a:ext cx="2555875" cy="1008062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3810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</a:rPr>
              <a:t>Object/Feature extraction</a:t>
            </a:r>
          </a:p>
        </p:txBody>
      </p:sp>
      <p:cxnSp>
        <p:nvCxnSpPr>
          <p:cNvPr id="35850" name="Straight Arrow Connector 32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5292725" y="3716338"/>
            <a:ext cx="10795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Arrow Connector 32"/>
          <p:cNvCxnSpPr>
            <a:cxnSpLocks noChangeShapeType="1"/>
          </p:cNvCxnSpPr>
          <p:nvPr/>
        </p:nvCxnSpPr>
        <p:spPr bwMode="auto">
          <a:xfrm>
            <a:off x="2411413" y="3716338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Arrow Connector 32"/>
          <p:cNvCxnSpPr>
            <a:cxnSpLocks noChangeShapeType="1"/>
            <a:stCxn id="6" idx="0"/>
            <a:endCxn id="12" idx="1"/>
          </p:cNvCxnSpPr>
          <p:nvPr/>
        </p:nvCxnSpPr>
        <p:spPr bwMode="auto">
          <a:xfrm flipV="1">
            <a:off x="4103688" y="2060575"/>
            <a:ext cx="468312" cy="1081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Straight Arrow Connector 32"/>
          <p:cNvCxnSpPr>
            <a:cxnSpLocks noChangeShapeType="1"/>
            <a:stCxn id="6" idx="2"/>
            <a:endCxn id="9" idx="1"/>
          </p:cNvCxnSpPr>
          <p:nvPr/>
        </p:nvCxnSpPr>
        <p:spPr bwMode="auto">
          <a:xfrm>
            <a:off x="4103688" y="4292600"/>
            <a:ext cx="468312" cy="1368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Straight Arrow Connector 32"/>
          <p:cNvCxnSpPr>
            <a:cxnSpLocks noChangeShapeType="1"/>
            <a:stCxn id="9" idx="3"/>
            <a:endCxn id="10" idx="2"/>
          </p:cNvCxnSpPr>
          <p:nvPr/>
        </p:nvCxnSpPr>
        <p:spPr bwMode="auto">
          <a:xfrm flipV="1">
            <a:off x="7127875" y="4292600"/>
            <a:ext cx="431800" cy="1368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Straight Arrow Connector 32"/>
          <p:cNvCxnSpPr>
            <a:cxnSpLocks noChangeShapeType="1"/>
            <a:stCxn id="12" idx="3"/>
            <a:endCxn id="10" idx="0"/>
          </p:cNvCxnSpPr>
          <p:nvPr/>
        </p:nvCxnSpPr>
        <p:spPr bwMode="auto">
          <a:xfrm>
            <a:off x="7127875" y="2060575"/>
            <a:ext cx="431800" cy="1081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87450" y="2349500"/>
            <a:ext cx="3024188" cy="39592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6100" y="2349500"/>
            <a:ext cx="3024188" cy="395922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36868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8002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vs.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Subjectivity Analysis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68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603A28-EE0A-4E57-A1FA-C13012E1674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3284538"/>
            <a:ext cx="2592387" cy="865187"/>
          </a:xfrm>
          <a:prstGeom prst="rect">
            <a:avLst/>
          </a:prstGeom>
          <a:solidFill>
            <a:srgbClr val="CC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00B050"/>
                </a:solidFill>
                <a:latin typeface="Calibri" pitchFamily="34" charset="0"/>
              </a:rPr>
              <a:t>Positive</a:t>
            </a:r>
            <a:endParaRPr lang="zh-TW" altLang="en-US" smtClean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4292600"/>
            <a:ext cx="2592387" cy="865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FF0000"/>
                </a:solidFill>
                <a:latin typeface="Calibri" pitchFamily="34" charset="0"/>
              </a:rPr>
              <a:t>Negative</a:t>
            </a:r>
            <a:endParaRPr lang="zh-TW" altLang="en-US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913" y="5300663"/>
            <a:ext cx="259238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376092"/>
                </a:solidFill>
                <a:latin typeface="Calibri" pitchFamily="34" charset="0"/>
              </a:rPr>
              <a:t>Neutral</a:t>
            </a:r>
            <a:endParaRPr lang="zh-TW" altLang="en-US" smtClean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3438" y="5300663"/>
            <a:ext cx="2592387" cy="865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376092"/>
                </a:solidFill>
                <a:latin typeface="Calibri" pitchFamily="34" charset="0"/>
              </a:rPr>
              <a:t>Objective</a:t>
            </a:r>
            <a:endParaRPr lang="zh-TW" altLang="en-US" smtClean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3438" y="3284538"/>
            <a:ext cx="2592387" cy="1873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solidFill>
                  <a:srgbClr val="800080"/>
                </a:solidFill>
                <a:latin typeface="Calibri" pitchFamily="34" charset="0"/>
              </a:rPr>
              <a:t>Subjective</a:t>
            </a:r>
            <a:endParaRPr lang="zh-TW" altLang="en-US" smtClean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36875" name="矩形 11"/>
          <p:cNvSpPr>
            <a:spLocks noChangeArrowheads="1"/>
          </p:cNvSpPr>
          <p:nvPr/>
        </p:nvSpPr>
        <p:spPr bwMode="auto">
          <a:xfrm>
            <a:off x="1331913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Sentiment Analysis</a:t>
            </a:r>
          </a:p>
        </p:txBody>
      </p:sp>
      <p:sp>
        <p:nvSpPr>
          <p:cNvPr id="36876" name="矩形 12"/>
          <p:cNvSpPr>
            <a:spLocks noChangeArrowheads="1"/>
          </p:cNvSpPr>
          <p:nvPr/>
        </p:nvSpPr>
        <p:spPr bwMode="auto">
          <a:xfrm>
            <a:off x="4643438" y="2349500"/>
            <a:ext cx="2592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Subjectivity Analysis</a:t>
            </a:r>
          </a:p>
        </p:txBody>
      </p:sp>
      <p:sp>
        <p:nvSpPr>
          <p:cNvPr id="15" name="矩形 14"/>
          <p:cNvSpPr/>
          <p:nvPr/>
        </p:nvSpPr>
        <p:spPr>
          <a:xfrm>
            <a:off x="1187450" y="3213100"/>
            <a:ext cx="6192838" cy="20161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7450" y="5229225"/>
            <a:ext cx="6192838" cy="1079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7450" y="2349500"/>
            <a:ext cx="6192838" cy="863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solidFill>
                <a:srgbClr val="40315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Levels of Sentiment Analysis 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801882-D665-4F6C-9F4A-C7C98BA2CC8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7892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99792" y="1628800"/>
            <a:ext cx="4032448" cy="1152128"/>
          </a:xfrm>
          <a:prstGeom prst="roundRect">
            <a:avLst>
              <a:gd name="adj" fmla="val 1215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520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Word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59765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Sentence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68010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Document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level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76256" y="3861048"/>
            <a:ext cx="2016224" cy="2016224"/>
          </a:xfrm>
          <a:prstGeom prst="roundRect">
            <a:avLst>
              <a:gd name="adj" fmla="val 861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Feature level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Sentiment Analysis</a:t>
            </a:r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5761038" y="1736725"/>
            <a:ext cx="1079500" cy="316865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>
            <a:off x="2447926" y="1592262"/>
            <a:ext cx="1079500" cy="345757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3552032" y="2696368"/>
            <a:ext cx="1079500" cy="12493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4656932" y="2840831"/>
            <a:ext cx="1079500" cy="9604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2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Sentiment Analysis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55013" y="6519863"/>
            <a:ext cx="7540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B21028-DC68-46A8-B38D-9601333D64D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8916" name="矩形 4"/>
          <p:cNvSpPr>
            <a:spLocks noChangeArrowheads="1"/>
          </p:cNvSpPr>
          <p:nvPr/>
        </p:nvSpPr>
        <p:spPr bwMode="auto">
          <a:xfrm>
            <a:off x="484188" y="6457950"/>
            <a:ext cx="817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Source: Kumar Ravi and Vadlamani Ravi (2015), "A survey on opinion mining and sentiment analysis: tasks, approaches and applications." Knowledge-Based Systems, 89, pp.14-46.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07950" y="2492375"/>
            <a:ext cx="1511300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mtClean="0">
                <a:latin typeface="Calibri" pitchFamily="34" charset="0"/>
              </a:rPr>
              <a:t>Sentiment Analysis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268538" y="908050"/>
            <a:ext cx="1582737" cy="649288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Subjectivity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Classification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443663" y="1484313"/>
            <a:ext cx="2413000" cy="720725"/>
          </a:xfrm>
          <a:prstGeom prst="roundRect">
            <a:avLst>
              <a:gd name="adj" fmla="val 8852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Machine Learning based</a:t>
            </a:r>
          </a:p>
        </p:txBody>
      </p:sp>
      <p:cxnSp>
        <p:nvCxnSpPr>
          <p:cNvPr id="11" name="Elbow Connector 10"/>
          <p:cNvCxnSpPr>
            <a:stCxn id="6" idx="3"/>
            <a:endCxn id="7" idx="1"/>
          </p:cNvCxnSpPr>
          <p:nvPr/>
        </p:nvCxnSpPr>
        <p:spPr>
          <a:xfrm flipV="1">
            <a:off x="1619250" y="1233488"/>
            <a:ext cx="649288" cy="17272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268538" y="1700213"/>
            <a:ext cx="1582737" cy="649287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Sentiment Classification</a:t>
            </a: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2268538" y="2565400"/>
            <a:ext cx="1582737" cy="863600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Review Usefulness Measurement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268538" y="3644900"/>
            <a:ext cx="1582737" cy="647700"/>
          </a:xfrm>
          <a:prstGeom prst="roundRect">
            <a:avLst>
              <a:gd name="adj" fmla="val 12157"/>
            </a:avLst>
          </a:prstGeom>
          <a:solidFill>
            <a:srgbClr val="C6D9F1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Opinion Spam Detection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2268538" y="4508500"/>
            <a:ext cx="1582737" cy="649288"/>
          </a:xfrm>
          <a:prstGeom prst="roundRect">
            <a:avLst>
              <a:gd name="adj" fmla="val 12157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Lexicon Creation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268538" y="5229225"/>
            <a:ext cx="1582737" cy="647700"/>
          </a:xfrm>
          <a:prstGeom prst="roundRect">
            <a:avLst>
              <a:gd name="adj" fmla="val 12157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Aspect Extraction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2268538" y="6021388"/>
            <a:ext cx="1582737" cy="431800"/>
          </a:xfrm>
          <a:prstGeom prst="roundRect">
            <a:avLst>
              <a:gd name="adj" fmla="val 12157"/>
            </a:avLst>
          </a:prstGeom>
          <a:solidFill>
            <a:srgbClr val="F2DCDB"/>
          </a:solidFill>
          <a:ln w="19050">
            <a:solidFill>
              <a:srgbClr val="A6A6A6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Application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356100" y="917575"/>
            <a:ext cx="1584325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Polarity Determination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4356100" y="1709738"/>
            <a:ext cx="1584325" cy="1150937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Vagueness resolution in opinionated text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4356100" y="2933700"/>
            <a:ext cx="1584325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Multi- &amp; Cross- Lingual SC</a:t>
            </a: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4356100" y="3725863"/>
            <a:ext cx="1584325" cy="566737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latin typeface="+mn-lt"/>
                <a:ea typeface="+mn-ea"/>
              </a:rPr>
              <a:t>Cross-domain SC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6443663" y="2276475"/>
            <a:ext cx="2413000" cy="720725"/>
          </a:xfrm>
          <a:prstGeom prst="roundRect">
            <a:avLst>
              <a:gd name="adj" fmla="val 8852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Lexicon based</a:t>
            </a: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6443663" y="3068638"/>
            <a:ext cx="2413000" cy="720725"/>
          </a:xfrm>
          <a:prstGeom prst="roundRect">
            <a:avLst>
              <a:gd name="adj" fmla="val 8852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Hybrid </a:t>
            </a:r>
            <a:br>
              <a:rPr lang="en-US" sz="2400" dirty="0">
                <a:latin typeface="+mn-lt"/>
                <a:ea typeface="+mn-ea"/>
              </a:rPr>
            </a:br>
            <a:r>
              <a:rPr lang="en-US" sz="2400" dirty="0">
                <a:latin typeface="+mn-lt"/>
                <a:ea typeface="+mn-ea"/>
              </a:rPr>
              <a:t>approaches</a:t>
            </a: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6443663" y="4581525"/>
            <a:ext cx="2428875" cy="431800"/>
          </a:xfrm>
          <a:prstGeom prst="roundRect">
            <a:avLst>
              <a:gd name="adj" fmla="val 8852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Ontology based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6443663" y="5157788"/>
            <a:ext cx="2413000" cy="647700"/>
          </a:xfrm>
          <a:prstGeom prst="roundRect">
            <a:avLst>
              <a:gd name="adj" fmla="val 8852"/>
            </a:avLst>
          </a:prstGeom>
          <a:solidFill>
            <a:srgbClr val="B7DEE8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latin typeface="+mn-lt"/>
                <a:ea typeface="+mn-ea"/>
              </a:rPr>
              <a:t>Non-Ontology based</a:t>
            </a:r>
          </a:p>
        </p:txBody>
      </p:sp>
      <p:cxnSp>
        <p:nvCxnSpPr>
          <p:cNvPr id="42" name="Elbow Connector 41"/>
          <p:cNvCxnSpPr>
            <a:stCxn id="6" idx="3"/>
            <a:endCxn id="25" idx="1"/>
          </p:cNvCxnSpPr>
          <p:nvPr/>
        </p:nvCxnSpPr>
        <p:spPr>
          <a:xfrm flipV="1">
            <a:off x="1619250" y="2024063"/>
            <a:ext cx="649288" cy="93662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3"/>
            <a:endCxn id="26" idx="1"/>
          </p:cNvCxnSpPr>
          <p:nvPr/>
        </p:nvCxnSpPr>
        <p:spPr>
          <a:xfrm>
            <a:off x="1619250" y="2960688"/>
            <a:ext cx="649288" cy="365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6" idx="3"/>
            <a:endCxn id="27" idx="1"/>
          </p:cNvCxnSpPr>
          <p:nvPr/>
        </p:nvCxnSpPr>
        <p:spPr>
          <a:xfrm>
            <a:off x="1619250" y="2960688"/>
            <a:ext cx="649288" cy="10080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6" idx="3"/>
            <a:endCxn id="28" idx="1"/>
          </p:cNvCxnSpPr>
          <p:nvPr/>
        </p:nvCxnSpPr>
        <p:spPr>
          <a:xfrm>
            <a:off x="1619250" y="2960688"/>
            <a:ext cx="649288" cy="187325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" idx="3"/>
            <a:endCxn id="29" idx="1"/>
          </p:cNvCxnSpPr>
          <p:nvPr/>
        </p:nvCxnSpPr>
        <p:spPr>
          <a:xfrm>
            <a:off x="1619250" y="2960688"/>
            <a:ext cx="649288" cy="259238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" idx="3"/>
            <a:endCxn id="30" idx="1"/>
          </p:cNvCxnSpPr>
          <p:nvPr/>
        </p:nvCxnSpPr>
        <p:spPr>
          <a:xfrm>
            <a:off x="1619250" y="2960688"/>
            <a:ext cx="649288" cy="32766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835150" y="836613"/>
            <a:ext cx="4392613" cy="5113337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latin typeface="Calibri" pitchFamily="34" charset="0"/>
            </a:endParaRPr>
          </a:p>
        </p:txBody>
      </p:sp>
      <p:sp>
        <p:nvSpPr>
          <p:cNvPr id="38942" name="TextBox 60"/>
          <p:cNvSpPr txBox="1">
            <a:spLocks noChangeArrowheads="1"/>
          </p:cNvSpPr>
          <p:nvPr/>
        </p:nvSpPr>
        <p:spPr bwMode="auto">
          <a:xfrm>
            <a:off x="4284663" y="5084763"/>
            <a:ext cx="1741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FF0000"/>
                </a:solidFill>
                <a:latin typeface="Arial" charset="0"/>
              </a:rPr>
              <a:t>Tasks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227763" y="836613"/>
            <a:ext cx="2808287" cy="5113337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latin typeface="Calibri" pitchFamily="34" charset="0"/>
            </a:endParaRPr>
          </a:p>
        </p:txBody>
      </p:sp>
      <p:sp>
        <p:nvSpPr>
          <p:cNvPr id="38944" name="TextBox 62"/>
          <p:cNvSpPr txBox="1">
            <a:spLocks noChangeArrowheads="1"/>
          </p:cNvSpPr>
          <p:nvPr/>
        </p:nvSpPr>
        <p:spPr bwMode="auto">
          <a:xfrm>
            <a:off x="6335713" y="836613"/>
            <a:ext cx="2557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Arial" charset="0"/>
              </a:rPr>
              <a:t>Approaches</a:t>
            </a:r>
          </a:p>
        </p:txBody>
      </p:sp>
      <p:sp>
        <p:nvSpPr>
          <p:cNvPr id="59" name="Right Brace 58"/>
          <p:cNvSpPr>
            <a:spLocks/>
          </p:cNvSpPr>
          <p:nvPr/>
        </p:nvSpPr>
        <p:spPr bwMode="auto">
          <a:xfrm>
            <a:off x="5940425" y="4581525"/>
            <a:ext cx="360363" cy="1223963"/>
          </a:xfrm>
          <a:prstGeom prst="rightBrace">
            <a:avLst>
              <a:gd name="adj1" fmla="val 8334"/>
              <a:gd name="adj2" fmla="val 50000"/>
            </a:avLst>
          </a:prstGeom>
          <a:noFill/>
          <a:ln w="57150">
            <a:solidFill>
              <a:srgbClr val="4F6228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latin typeface="Calibri" pitchFamily="34" charset="0"/>
            </a:endParaRPr>
          </a:p>
        </p:txBody>
      </p:sp>
      <p:sp>
        <p:nvSpPr>
          <p:cNvPr id="65" name="Right Brace 64"/>
          <p:cNvSpPr>
            <a:spLocks/>
          </p:cNvSpPr>
          <p:nvPr/>
        </p:nvSpPr>
        <p:spPr bwMode="auto">
          <a:xfrm>
            <a:off x="6011863" y="908050"/>
            <a:ext cx="441325" cy="3384550"/>
          </a:xfrm>
          <a:prstGeom prst="rightBrace">
            <a:avLst>
              <a:gd name="adj1" fmla="val 8344"/>
              <a:gd name="adj2" fmla="val 50000"/>
            </a:avLst>
          </a:prstGeom>
          <a:noFill/>
          <a:ln w="57150">
            <a:solidFill>
              <a:srgbClr val="FF99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 smtClean="0">
              <a:latin typeface="Calibri" pitchFamily="34" charset="0"/>
            </a:endParaRPr>
          </a:p>
        </p:txBody>
      </p:sp>
      <p:cxnSp>
        <p:nvCxnSpPr>
          <p:cNvPr id="66" name="Elbow Connector 65"/>
          <p:cNvCxnSpPr>
            <a:stCxn id="25" idx="3"/>
            <a:endCxn id="33" idx="1"/>
          </p:cNvCxnSpPr>
          <p:nvPr/>
        </p:nvCxnSpPr>
        <p:spPr>
          <a:xfrm>
            <a:off x="3851275" y="2024063"/>
            <a:ext cx="504825" cy="123348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5" idx="3"/>
            <a:endCxn id="31" idx="1"/>
          </p:cNvCxnSpPr>
          <p:nvPr/>
        </p:nvCxnSpPr>
        <p:spPr>
          <a:xfrm flipV="1">
            <a:off x="3851275" y="1241425"/>
            <a:ext cx="504825" cy="78263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5" idx="3"/>
            <a:endCxn id="32" idx="1"/>
          </p:cNvCxnSpPr>
          <p:nvPr/>
        </p:nvCxnSpPr>
        <p:spPr>
          <a:xfrm>
            <a:off x="3851275" y="2024063"/>
            <a:ext cx="504825" cy="2619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5" idx="3"/>
            <a:endCxn id="34" idx="1"/>
          </p:cNvCxnSpPr>
          <p:nvPr/>
        </p:nvCxnSpPr>
        <p:spPr>
          <a:xfrm>
            <a:off x="3851275" y="2024063"/>
            <a:ext cx="504825" cy="19859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25" idx="3"/>
            <a:endCxn id="32" idx="1"/>
          </p:cNvCxnSpPr>
          <p:nvPr/>
        </p:nvCxnSpPr>
        <p:spPr>
          <a:xfrm>
            <a:off x="3851275" y="2024063"/>
            <a:ext cx="504825" cy="2619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640762" cy="86518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Sentiment Classification Techniques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8F6E41-AE99-4D82-A0B4-D7C0BB7A3C4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50" y="6457950"/>
            <a:ext cx="7848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Jesus Serrano-Guerrero, Jose A.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Olivas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, Francisco P. Romero, and Enrique Herrera-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Viedma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 (2015),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"Sentiment analysis: A review and comparative analysis of web services," Information Sciences, 311, pp. 18-38.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07950" y="3213100"/>
            <a:ext cx="1368425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200" smtClean="0">
                <a:latin typeface="Calibri" pitchFamily="34" charset="0"/>
              </a:rPr>
              <a:t>Sentiment Analysis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35150" y="1844675"/>
            <a:ext cx="1512888" cy="1223963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200" smtClean="0">
                <a:latin typeface="Calibri" pitchFamily="34" charset="0"/>
              </a:rPr>
              <a:t>Machine Learning Approach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835150" y="4508500"/>
            <a:ext cx="1512888" cy="1223963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200" smtClean="0">
                <a:latin typeface="Calibri" pitchFamily="34" charset="0"/>
              </a:rPr>
              <a:t>Lexicon-based Approach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708400" y="5445125"/>
            <a:ext cx="1511300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Corpus-based Approach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708400" y="1412875"/>
            <a:ext cx="1511300" cy="936625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Supervised Learning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08400" y="3357563"/>
            <a:ext cx="1511300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Unsupervised Learning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708400" y="4221163"/>
            <a:ext cx="1511300" cy="9366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Dictionary-based Approach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580063" y="5157788"/>
            <a:ext cx="1512887" cy="503237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Statistical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580063" y="5876925"/>
            <a:ext cx="1512887" cy="504825"/>
          </a:xfrm>
          <a:prstGeom prst="roundRect">
            <a:avLst>
              <a:gd name="adj" fmla="val 12157"/>
            </a:avLst>
          </a:prstGeom>
          <a:solidFill>
            <a:srgbClr val="C3D69B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Semantic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580063" y="1052513"/>
            <a:ext cx="1512887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Decision Tree Classifiers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5580063" y="1844675"/>
            <a:ext cx="1512887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Linear Classifiers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580063" y="2636838"/>
            <a:ext cx="1512887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Rule-based Classifiers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580063" y="3429000"/>
            <a:ext cx="1512887" cy="647700"/>
          </a:xfrm>
          <a:prstGeom prst="roundRect">
            <a:avLst>
              <a:gd name="adj" fmla="val 12157"/>
            </a:avLst>
          </a:prstGeom>
          <a:solidFill>
            <a:srgbClr val="FFCC66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smtClean="0">
                <a:latin typeface="Calibri" pitchFamily="34" charset="0"/>
              </a:rPr>
              <a:t>Probabilistic Classifiers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7451725" y="981075"/>
            <a:ext cx="1512888" cy="503238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Support Vector Machine (SVM)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7451725" y="2276475"/>
            <a:ext cx="1512888" cy="5048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Deep Learning (DL)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7451725" y="1628775"/>
            <a:ext cx="1512888" cy="5048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Neural Network (NN)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7451725" y="3644900"/>
            <a:ext cx="1512888" cy="5048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Bayesian Network (BN)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7451725" y="4292600"/>
            <a:ext cx="1512888" cy="504825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Maximum Entropy (ME)</a:t>
            </a:r>
          </a:p>
        </p:txBody>
      </p:sp>
      <p:cxnSp>
        <p:nvCxnSpPr>
          <p:cNvPr id="26" name="Elbow Connector 25"/>
          <p:cNvCxnSpPr>
            <a:stCxn id="6" idx="3"/>
            <a:endCxn id="8" idx="1"/>
          </p:cNvCxnSpPr>
          <p:nvPr/>
        </p:nvCxnSpPr>
        <p:spPr>
          <a:xfrm>
            <a:off x="1476375" y="3681413"/>
            <a:ext cx="358775" cy="14398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3"/>
            <a:endCxn id="7" idx="1"/>
          </p:cNvCxnSpPr>
          <p:nvPr/>
        </p:nvCxnSpPr>
        <p:spPr>
          <a:xfrm flipV="1">
            <a:off x="1476375" y="2457450"/>
            <a:ext cx="358775" cy="12239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3"/>
            <a:endCxn id="11" idx="1"/>
          </p:cNvCxnSpPr>
          <p:nvPr/>
        </p:nvCxnSpPr>
        <p:spPr>
          <a:xfrm flipV="1">
            <a:off x="3348038" y="1881188"/>
            <a:ext cx="360362" cy="5762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3"/>
            <a:endCxn id="12" idx="1"/>
          </p:cNvCxnSpPr>
          <p:nvPr/>
        </p:nvCxnSpPr>
        <p:spPr>
          <a:xfrm>
            <a:off x="3348038" y="2457450"/>
            <a:ext cx="360362" cy="12239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1" idx="3"/>
            <a:endCxn id="17" idx="1"/>
          </p:cNvCxnSpPr>
          <p:nvPr/>
        </p:nvCxnSpPr>
        <p:spPr>
          <a:xfrm flipV="1">
            <a:off x="5219700" y="1376363"/>
            <a:ext cx="360363" cy="50482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  <a:endCxn id="18" idx="1"/>
          </p:cNvCxnSpPr>
          <p:nvPr/>
        </p:nvCxnSpPr>
        <p:spPr>
          <a:xfrm>
            <a:off x="5219700" y="1881188"/>
            <a:ext cx="360363" cy="2873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3"/>
            <a:endCxn id="19" idx="1"/>
          </p:cNvCxnSpPr>
          <p:nvPr/>
        </p:nvCxnSpPr>
        <p:spPr>
          <a:xfrm>
            <a:off x="5219700" y="1881188"/>
            <a:ext cx="360363" cy="10795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20" idx="1"/>
          </p:cNvCxnSpPr>
          <p:nvPr/>
        </p:nvCxnSpPr>
        <p:spPr>
          <a:xfrm>
            <a:off x="5219700" y="1881188"/>
            <a:ext cx="360363" cy="187166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3"/>
            <a:endCxn id="10" idx="1"/>
          </p:cNvCxnSpPr>
          <p:nvPr/>
        </p:nvCxnSpPr>
        <p:spPr>
          <a:xfrm>
            <a:off x="3348038" y="5121275"/>
            <a:ext cx="360362" cy="7921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8" idx="3"/>
            <a:endCxn id="14" idx="1"/>
          </p:cNvCxnSpPr>
          <p:nvPr/>
        </p:nvCxnSpPr>
        <p:spPr>
          <a:xfrm flipV="1">
            <a:off x="3348038" y="4689475"/>
            <a:ext cx="360362" cy="4318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0" idx="3"/>
            <a:endCxn id="15" idx="1"/>
          </p:cNvCxnSpPr>
          <p:nvPr/>
        </p:nvCxnSpPr>
        <p:spPr>
          <a:xfrm flipV="1">
            <a:off x="5219700" y="5408613"/>
            <a:ext cx="360363" cy="504825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0" idx="3"/>
            <a:endCxn id="16" idx="1"/>
          </p:cNvCxnSpPr>
          <p:nvPr/>
        </p:nvCxnSpPr>
        <p:spPr>
          <a:xfrm>
            <a:off x="5219700" y="5913438"/>
            <a:ext cx="360363" cy="21590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22" idx="1"/>
          </p:cNvCxnSpPr>
          <p:nvPr/>
        </p:nvCxnSpPr>
        <p:spPr>
          <a:xfrm>
            <a:off x="7092950" y="2168525"/>
            <a:ext cx="358775" cy="3603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8" idx="3"/>
            <a:endCxn id="23" idx="1"/>
          </p:cNvCxnSpPr>
          <p:nvPr/>
        </p:nvCxnSpPr>
        <p:spPr>
          <a:xfrm flipV="1">
            <a:off x="7092950" y="1881188"/>
            <a:ext cx="358775" cy="2873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8" idx="3"/>
            <a:endCxn id="21" idx="1"/>
          </p:cNvCxnSpPr>
          <p:nvPr/>
        </p:nvCxnSpPr>
        <p:spPr>
          <a:xfrm flipV="1">
            <a:off x="7092950" y="1233488"/>
            <a:ext cx="358775" cy="9350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0" idx="3"/>
            <a:endCxn id="24" idx="1"/>
          </p:cNvCxnSpPr>
          <p:nvPr/>
        </p:nvCxnSpPr>
        <p:spPr>
          <a:xfrm>
            <a:off x="7092950" y="3752850"/>
            <a:ext cx="358775" cy="1444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20" idx="3"/>
            <a:endCxn id="25" idx="1"/>
          </p:cNvCxnSpPr>
          <p:nvPr/>
        </p:nvCxnSpPr>
        <p:spPr>
          <a:xfrm>
            <a:off x="7092950" y="3752850"/>
            <a:ext cx="358775" cy="792163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0" idx="3"/>
            <a:endCxn id="87" idx="1"/>
          </p:cNvCxnSpPr>
          <p:nvPr/>
        </p:nvCxnSpPr>
        <p:spPr>
          <a:xfrm flipV="1">
            <a:off x="7092950" y="3249613"/>
            <a:ext cx="358775" cy="503237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>
            <a:spLocks noChangeArrowheads="1"/>
          </p:cNvSpPr>
          <p:nvPr/>
        </p:nvSpPr>
        <p:spPr bwMode="auto">
          <a:xfrm>
            <a:off x="7451725" y="2997200"/>
            <a:ext cx="1512888" cy="503238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190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600" smtClean="0">
                <a:latin typeface="Calibri" pitchFamily="34" charset="0"/>
              </a:rPr>
              <a:t>Naïve Bayes </a:t>
            </a:r>
            <a:br>
              <a:rPr lang="en-US" altLang="zh-TW" sz="1600" smtClean="0">
                <a:latin typeface="Calibri" pitchFamily="34" charset="0"/>
              </a:rPr>
            </a:br>
            <a:r>
              <a:rPr lang="en-US" altLang="zh-TW" sz="1600" smtClean="0">
                <a:latin typeface="Calibri" pitchFamily="34" charset="0"/>
              </a:rPr>
              <a:t>(NB)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964612" cy="792163"/>
          </a:xfrm>
        </p:spPr>
        <p:txBody>
          <a:bodyPr/>
          <a:lstStyle/>
          <a:p>
            <a:r>
              <a:rPr lang="en-US" altLang="zh-TW" sz="3200" smtClean="0">
                <a:solidFill>
                  <a:schemeClr val="accent1"/>
                </a:solidFill>
              </a:rPr>
              <a:t>A Brief Summary of Sentiment Analysis Methods</a:t>
            </a:r>
            <a:endParaRPr lang="zh-TW" altLang="en-US" sz="3200" smtClean="0">
              <a:solidFill>
                <a:schemeClr val="accent1"/>
              </a:solidFill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E0DB58-61F0-4145-B376-815ED3BDD0C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0964" name="矩形 5"/>
          <p:cNvSpPr>
            <a:spLocks noChangeArrowheads="1"/>
          </p:cNvSpPr>
          <p:nvPr/>
        </p:nvSpPr>
        <p:spPr bwMode="auto">
          <a:xfrm>
            <a:off x="323850" y="645795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Zhang, Z., Li, X., and Chen, Y. (2012), "Deciphering word-of-mouth in social media: Text-based metrics of consumer reviews," </a:t>
            </a:r>
            <a:br>
              <a:rPr lang="en-US" altLang="zh-TW" sz="1000" dirty="0">
                <a:solidFill>
                  <a:srgbClr val="A6A6A6"/>
                </a:solidFill>
                <a:latin typeface="Arial" charset="0"/>
                <a:ea typeface="MS PGothic" pitchFamily="34" charset="-128"/>
              </a:rPr>
            </a:br>
            <a:r>
              <a:rPr lang="en-US" altLang="zh-TW" sz="1000" dirty="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ACM Trans. Manage. Inf. Syst. (3:1) 2012, pp 1-23.,</a:t>
            </a:r>
            <a:endParaRPr lang="zh-TW" altLang="en-US" sz="1000" dirty="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04863"/>
            <a:ext cx="87820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Word-of-Mouth (WOM)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r>
              <a:rPr lang="en-US" altLang="zh-TW" smtClean="0"/>
              <a:t>“This book is the best written documentary thus far, yet sadly, there is no soft cover edition.”</a:t>
            </a:r>
          </a:p>
          <a:p>
            <a:endParaRPr lang="en-US" altLang="zh-TW" smtClean="0"/>
          </a:p>
          <a:p>
            <a:r>
              <a:rPr lang="en-US" altLang="zh-TW" smtClean="0"/>
              <a:t>“This book is the </a:t>
            </a:r>
            <a:r>
              <a:rPr lang="en-US" altLang="zh-TW" smtClean="0">
                <a:solidFill>
                  <a:srgbClr val="00B050"/>
                </a:solidFill>
              </a:rPr>
              <a:t>best</a:t>
            </a:r>
            <a:r>
              <a:rPr lang="en-US" altLang="zh-TW" smtClean="0"/>
              <a:t> written documentary </a:t>
            </a:r>
            <a:r>
              <a:rPr lang="en-US" altLang="zh-TW" smtClean="0">
                <a:solidFill>
                  <a:srgbClr val="4F6228"/>
                </a:solidFill>
              </a:rPr>
              <a:t>thus far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rgbClr val="C00000"/>
                </a:solidFill>
              </a:rPr>
              <a:t>yet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604A7B"/>
                </a:solidFill>
              </a:rPr>
              <a:t>sadly</a:t>
            </a:r>
            <a:r>
              <a:rPr lang="en-US" altLang="zh-TW" smtClean="0"/>
              <a:t>, there is </a:t>
            </a:r>
            <a:r>
              <a:rPr lang="en-US" altLang="zh-TW" smtClean="0">
                <a:solidFill>
                  <a:srgbClr val="FF0000"/>
                </a:solidFill>
              </a:rPr>
              <a:t>no</a:t>
            </a:r>
            <a:r>
              <a:rPr lang="en-US" altLang="zh-TW" smtClean="0"/>
              <a:t> soft cover edition.”</a:t>
            </a: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864A9F-BF1C-45C8-BA86-691A0003D69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989" name="矩形 4"/>
          <p:cNvSpPr>
            <a:spLocks noChangeArrowheads="1"/>
          </p:cNvSpPr>
          <p:nvPr/>
        </p:nvSpPr>
        <p:spPr bwMode="auto">
          <a:xfrm>
            <a:off x="323850" y="645795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Zhang, Z., Li, X., and Chen, Y. (2012), "Deciphering word-of-mouth in social media: Text-based metrics of consumer reviews," </a:t>
            </a:r>
            <a:b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</a:b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ACM Trans. Manage. Inf. Syst. (3:1) 2012, pp 1-23.,</a:t>
            </a:r>
            <a:endParaRPr lang="zh-TW" altLang="en-US" sz="10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內容版面配置區 2"/>
          <p:cNvSpPr>
            <a:spLocks noGrp="1"/>
          </p:cNvSpPr>
          <p:nvPr>
            <p:ph idx="1"/>
          </p:nvPr>
        </p:nvSpPr>
        <p:spPr>
          <a:xfrm>
            <a:off x="468313" y="404813"/>
            <a:ext cx="1295400" cy="5865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1600" smtClean="0"/>
              <a:t>This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book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is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the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best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written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documentary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thus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far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,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yet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sadly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,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there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is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no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soft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cover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edition</a:t>
            </a:r>
          </a:p>
          <a:p>
            <a:pPr>
              <a:buFont typeface="Arial" charset="0"/>
              <a:buNone/>
            </a:pPr>
            <a:r>
              <a:rPr lang="en-US" altLang="zh-TW" sz="1600" smtClean="0"/>
              <a:t>.</a:t>
            </a:r>
          </a:p>
          <a:p>
            <a:pPr>
              <a:buFont typeface="Arial" charset="0"/>
              <a:buNone/>
            </a:pPr>
            <a:endParaRPr lang="zh-TW" altLang="en-US" sz="1600" smtClean="0"/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BE78AA-756B-4208-BA74-18E269F66DE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內容版面配置區 5"/>
          <p:cNvGraphicFramePr>
            <a:graphicFrameLocks noGrp="1"/>
          </p:cNvGraphicFramePr>
          <p:nvPr/>
        </p:nvGraphicFramePr>
        <p:xfrm>
          <a:off x="1908175" y="115888"/>
          <a:ext cx="2376488" cy="6130920"/>
        </p:xfrm>
        <a:graphic>
          <a:graphicData uri="http://schemas.openxmlformats.org/drawingml/2006/table">
            <a:tbl>
              <a:tblPr/>
              <a:tblGrid>
                <a:gridCol w="1349375"/>
                <a:gridCol w="1027113"/>
              </a:tblGrid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Word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POS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This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DT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book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is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VBZ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the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DT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best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JJS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written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VBN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documentary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thus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RB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far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RB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,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,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yet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RB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sadly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RB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,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,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there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EX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is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VBZ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no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DT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soft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JJ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cover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edition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NN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7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.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新細明體" charset="0"/>
                          <a:cs typeface="新細明體" charset="0"/>
                        </a:rPr>
                        <a:t>.</a:t>
                      </a:r>
                    </a:p>
                  </a:txBody>
                  <a:tcPr marL="9441" marR="9441" marT="944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80" name="矩形 5"/>
          <p:cNvSpPr>
            <a:spLocks noChangeArrowheads="1"/>
          </p:cNvSpPr>
          <p:nvPr/>
        </p:nvSpPr>
        <p:spPr bwMode="auto">
          <a:xfrm>
            <a:off x="323850" y="645795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Zhang, Z., Li, X., and Chen, Y. (2012), "Deciphering word-of-mouth in social media: Text-based metrics of consumer reviews," </a:t>
            </a:r>
            <a:b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</a:b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ACM Trans. Manage. Inf. Syst. (3:1) 2012, pp 1-23.,</a:t>
            </a:r>
            <a:endParaRPr lang="zh-TW" altLang="en-US" sz="10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Conversion of text representation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C5BDCE-1122-455A-84F3-D2AFDD83E88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106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矩形 5"/>
          <p:cNvSpPr>
            <a:spLocks noChangeArrowheads="1"/>
          </p:cNvSpPr>
          <p:nvPr/>
        </p:nvSpPr>
        <p:spPr bwMode="auto">
          <a:xfrm>
            <a:off x="323850" y="645795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Zhang, Z., Li, X., and Chen, Y. (2012), "Deciphering word-of-mouth in social media: Text-based metrics of consumer reviews," </a:t>
            </a:r>
            <a:b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</a:br>
            <a:r>
              <a:rPr lang="en-US" altLang="zh-TW" sz="10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ACM Trans. Manage. Inf. Syst. (3:1) 2012, pp 1-23.,</a:t>
            </a:r>
            <a:endParaRPr lang="zh-TW" altLang="en-US" sz="10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7200" dirty="0" smtClean="0">
                <a:solidFill>
                  <a:srgbClr val="FF0000"/>
                </a:solidFill>
              </a:rPr>
              <a:t>Sentiment Analysis </a:t>
            </a:r>
            <a:br>
              <a:rPr lang="en-US" altLang="zh-TW" sz="7200" dirty="0" smtClean="0">
                <a:solidFill>
                  <a:srgbClr val="FF0000"/>
                </a:solidFill>
              </a:rPr>
            </a:br>
            <a:r>
              <a:rPr lang="en-US" altLang="zh-TW" sz="7200" dirty="0" smtClean="0">
                <a:solidFill>
                  <a:srgbClr val="FF0000"/>
                </a:solidFill>
              </a:rPr>
              <a:t>on Social Media </a:t>
            </a:r>
            <a:endParaRPr lang="en-US" altLang="zh-TW" sz="7200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F95472-F4BE-4888-B09A-228567A6DE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Example of SentiWordNet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000" smtClean="0"/>
              <a:t>POS	ID	</a:t>
            </a:r>
            <a:r>
              <a:rPr lang="en-US" altLang="zh-TW" sz="2000" smtClean="0">
                <a:solidFill>
                  <a:srgbClr val="00B050"/>
                </a:solidFill>
              </a:rPr>
              <a:t>PosScore</a:t>
            </a:r>
            <a:r>
              <a:rPr lang="en-US" altLang="zh-TW" sz="2000" smtClean="0"/>
              <a:t>	</a:t>
            </a:r>
            <a:r>
              <a:rPr lang="en-US" altLang="zh-TW" sz="2000" smtClean="0">
                <a:solidFill>
                  <a:srgbClr val="FF0000"/>
                </a:solidFill>
              </a:rPr>
              <a:t>NegScore</a:t>
            </a:r>
            <a:r>
              <a:rPr lang="en-US" altLang="zh-TW" sz="2000" smtClean="0"/>
              <a:t>	SynsetTerms	Gloss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a	00217728	</a:t>
            </a:r>
            <a:r>
              <a:rPr lang="en-US" altLang="zh-TW" sz="2000" smtClean="0">
                <a:solidFill>
                  <a:srgbClr val="00B050"/>
                </a:solidFill>
              </a:rPr>
              <a:t>0.75</a:t>
            </a:r>
            <a:r>
              <a:rPr lang="en-US" altLang="zh-TW" sz="2000" smtClean="0"/>
              <a:t>	0	</a:t>
            </a:r>
            <a:r>
              <a:rPr lang="en-US" altLang="zh-TW" sz="2000" smtClean="0">
                <a:solidFill>
                  <a:srgbClr val="00B050"/>
                </a:solidFill>
              </a:rPr>
              <a:t>beautiful#1</a:t>
            </a:r>
            <a:r>
              <a:rPr lang="en-US" altLang="zh-TW" sz="2000" smtClean="0"/>
              <a:t>	delighting the senses or exciting intellectual or emotional admiration; "a beautiful child"; "beautiful country"; "a beautiful painting"; "a beautiful theory"; "a beautiful party“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a	00227507	</a:t>
            </a:r>
            <a:r>
              <a:rPr lang="en-US" altLang="zh-TW" sz="2000" smtClean="0">
                <a:solidFill>
                  <a:srgbClr val="00B050"/>
                </a:solidFill>
              </a:rPr>
              <a:t>0.75</a:t>
            </a:r>
            <a:r>
              <a:rPr lang="en-US" altLang="zh-TW" sz="2000" smtClean="0"/>
              <a:t>	0	</a:t>
            </a:r>
            <a:r>
              <a:rPr lang="en-US" altLang="zh-TW" sz="2000" smtClean="0">
                <a:solidFill>
                  <a:srgbClr val="00B050"/>
                </a:solidFill>
              </a:rPr>
              <a:t>best#1</a:t>
            </a:r>
            <a:r>
              <a:rPr lang="en-US" altLang="zh-TW" sz="2000" smtClean="0"/>
              <a:t>	(superlative of `good') having the most positive qualities; "the best film of the year"; "the best solution"; "the best time for planting"; "wore his best suit“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00042614	0	</a:t>
            </a:r>
            <a:r>
              <a:rPr lang="en-US" altLang="zh-TW" sz="2000" smtClean="0">
                <a:solidFill>
                  <a:srgbClr val="FF0000"/>
                </a:solidFill>
              </a:rPr>
              <a:t>0.625</a:t>
            </a:r>
            <a:r>
              <a:rPr lang="en-US" altLang="zh-TW" sz="2000" smtClean="0"/>
              <a:t>	unhappily#2 </a:t>
            </a:r>
            <a:r>
              <a:rPr lang="en-US" altLang="zh-TW" sz="2000" smtClean="0">
                <a:solidFill>
                  <a:srgbClr val="FF0000"/>
                </a:solidFill>
              </a:rPr>
              <a:t>sadly#1</a:t>
            </a:r>
            <a:r>
              <a:rPr lang="en-US" altLang="zh-TW" sz="2000" smtClean="0"/>
              <a:t>	in an unfortunate way; "sadly he died before he could see his grandchild“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00093270	0	</a:t>
            </a:r>
            <a:r>
              <a:rPr lang="en-US" altLang="zh-TW" sz="2000" smtClean="0">
                <a:solidFill>
                  <a:srgbClr val="FF0000"/>
                </a:solidFill>
              </a:rPr>
              <a:t>0.875</a:t>
            </a:r>
            <a:r>
              <a:rPr lang="en-US" altLang="zh-TW" sz="2000" smtClean="0"/>
              <a:t>	woefully#1 </a:t>
            </a:r>
            <a:r>
              <a:rPr lang="en-US" altLang="zh-TW" sz="2000" smtClean="0">
                <a:solidFill>
                  <a:srgbClr val="FF0000"/>
                </a:solidFill>
              </a:rPr>
              <a:t>sadly#3</a:t>
            </a:r>
            <a:r>
              <a:rPr lang="en-US" altLang="zh-TW" sz="2000" smtClean="0"/>
              <a:t> lamentably#1 deplorably#1	in an unfortunate or deplorable manner; "he was sadly neglected"; "it was woefully inadequate“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00404501	0	</a:t>
            </a:r>
            <a:r>
              <a:rPr lang="en-US" altLang="zh-TW" sz="2000" smtClean="0">
                <a:solidFill>
                  <a:srgbClr val="FF0000"/>
                </a:solidFill>
              </a:rPr>
              <a:t>0.25</a:t>
            </a:r>
            <a:r>
              <a:rPr lang="en-US" altLang="zh-TW" sz="2000" smtClean="0"/>
              <a:t>	</a:t>
            </a:r>
            <a:r>
              <a:rPr lang="en-US" altLang="zh-TW" sz="2000" smtClean="0">
                <a:solidFill>
                  <a:srgbClr val="FF0000"/>
                </a:solidFill>
              </a:rPr>
              <a:t>sadly#2</a:t>
            </a:r>
            <a:r>
              <a:rPr lang="en-US" altLang="zh-TW" sz="2000" smtClean="0"/>
              <a:t>	with sadness; in a sad manner; "`She died last night,' he said sadly"</a:t>
            </a:r>
          </a:p>
          <a:p>
            <a:pPr>
              <a:buFont typeface="Arial" charset="0"/>
              <a:buNone/>
            </a:pPr>
            <a:endParaRPr lang="zh-TW" altLang="en-US" sz="200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ECD1FF-CC49-41A8-8254-77EABDDB858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15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chemeClr val="accent1"/>
                </a:solidFill>
              </a:rPr>
              <a:t>SenticNet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4016" y="3348281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very </a:t>
            </a:r>
            <a:r>
              <a:rPr lang="en-US" sz="3200" dirty="0" smtClean="0">
                <a:solidFill>
                  <a:srgbClr val="FF0000"/>
                </a:solidFill>
              </a:rPr>
              <a:t>old</a:t>
            </a:r>
            <a:r>
              <a:rPr lang="en-US" sz="3200" dirty="0" smtClean="0"/>
              <a:t> but it is rather not </a:t>
            </a:r>
            <a:r>
              <a:rPr lang="en-US" sz="3200" dirty="0" smtClean="0">
                <a:solidFill>
                  <a:srgbClr val="FF0000"/>
                </a:solidFill>
              </a:rPr>
              <a:t>expensive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4016" y="494116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very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old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but</a:t>
            </a:r>
            <a:r>
              <a:rPr lang="en-US" sz="3200" dirty="0" smtClean="0"/>
              <a:t> it is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rather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not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expensive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3720" y="1966898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very old but it is rather not expensive.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15888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89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8640960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764" y="512330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very </a:t>
            </a:r>
            <a:r>
              <a:rPr lang="en-US" sz="3200" dirty="0" smtClean="0">
                <a:solidFill>
                  <a:srgbClr val="FF0000"/>
                </a:solidFill>
              </a:rPr>
              <a:t>old</a:t>
            </a:r>
            <a:r>
              <a:rPr lang="en-US" sz="3200" dirty="0" smtClean="0"/>
              <a:t> but it is rather not </a:t>
            </a:r>
            <a:r>
              <a:rPr lang="en-US" sz="3200" dirty="0" smtClean="0">
                <a:solidFill>
                  <a:srgbClr val="FF0000"/>
                </a:solidFill>
              </a:rPr>
              <a:t>expensive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016" y="5724545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car is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very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old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but</a:t>
            </a:r>
            <a:r>
              <a:rPr lang="en-US" sz="3200" dirty="0" smtClean="0"/>
              <a:t> it is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rather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u="sng" dirty="0" smtClean="0">
                <a:solidFill>
                  <a:schemeClr val="accent4">
                    <a:lumMod val="75000"/>
                  </a:schemeClr>
                </a:solidFill>
              </a:rPr>
              <a:t>not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expensive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253242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1305043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09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1988530"/>
            <a:ext cx="8010890" cy="3960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02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70" y="1124744"/>
            <a:ext cx="6349505" cy="52427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9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21" y="1988840"/>
            <a:ext cx="8273952" cy="3744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0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3886"/>
            <a:ext cx="8357897" cy="4752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712" y="6421061"/>
            <a:ext cx="7470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Source: Cambria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Erik,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Soujanya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Poria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Rajiv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Bajpai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Björn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Schuller.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SenticNet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4: A semantic resource for sentiment analysis based on conceptual primitives."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the 26th International Conference on Computational Linguistics (COLING), Osaka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 2016.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Polarity Detection with </a:t>
            </a:r>
            <a:r>
              <a:rPr lang="en-US" dirty="0" err="1">
                <a:solidFill>
                  <a:schemeClr val="accent1"/>
                </a:solidFill>
              </a:rPr>
              <a:t>SenticNet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5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2969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Evaluation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Text Mining and Sentiment Analysis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Evaluation of Information Retrieval</a:t>
            </a:r>
          </a:p>
          <a:p>
            <a:r>
              <a:rPr lang="en-US" altLang="zh-TW" smtClean="0"/>
              <a:t>Evaluation of Classification Model (Prediction)</a:t>
            </a:r>
          </a:p>
          <a:p>
            <a:pPr lvl="1"/>
            <a:r>
              <a:rPr lang="en-US" altLang="zh-TW" sz="3200" smtClean="0">
                <a:solidFill>
                  <a:srgbClr val="FF0000"/>
                </a:solidFill>
              </a:rPr>
              <a:t>Accuracy</a:t>
            </a:r>
          </a:p>
          <a:p>
            <a:pPr lvl="1"/>
            <a:r>
              <a:rPr lang="en-US" altLang="zh-TW" sz="3200" smtClean="0">
                <a:solidFill>
                  <a:srgbClr val="984807"/>
                </a:solidFill>
              </a:rPr>
              <a:t>Precision</a:t>
            </a:r>
          </a:p>
          <a:p>
            <a:pPr lvl="1"/>
            <a:r>
              <a:rPr lang="en-US" altLang="zh-TW" sz="3200" smtClean="0">
                <a:solidFill>
                  <a:srgbClr val="984807"/>
                </a:solidFill>
              </a:rPr>
              <a:t>Recall</a:t>
            </a:r>
          </a:p>
          <a:p>
            <a:pPr lvl="1"/>
            <a:r>
              <a:rPr lang="en-US" altLang="zh-TW" sz="3200" smtClean="0">
                <a:solidFill>
                  <a:srgbClr val="604A7B"/>
                </a:solidFill>
              </a:rPr>
              <a:t>F-score</a:t>
            </a:r>
            <a:endParaRPr lang="zh-TW" altLang="en-US" sz="3200" smtClean="0">
              <a:solidFill>
                <a:srgbClr val="604A7B"/>
              </a:solidFill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322F74-E231-4EFA-9836-1047051CE790}" type="slidenum">
              <a:rPr lang="zh-TW" altLang="en-US" sz="1200" smtClean="0">
                <a:solidFill>
                  <a:srgbClr val="898989"/>
                </a:solidFill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 smtClean="0">
              <a:solidFill>
                <a:srgbClr val="898989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zh-TW" sz="9600" dirty="0" smtClean="0">
                <a:solidFill>
                  <a:schemeClr val="accent1"/>
                </a:solidFill>
              </a:rPr>
              <a:t>Deep Learning for </a:t>
            </a:r>
            <a:r>
              <a:rPr lang="en-US" altLang="zh-TW" sz="9600" dirty="0" smtClean="0">
                <a:solidFill>
                  <a:schemeClr val="accent1"/>
                </a:solidFill>
              </a:rPr>
              <a:t/>
            </a:r>
            <a:br>
              <a:rPr lang="en-US" altLang="zh-TW" sz="9600" dirty="0" smtClean="0">
                <a:solidFill>
                  <a:schemeClr val="accent1"/>
                </a:solidFill>
              </a:rPr>
            </a:br>
            <a:r>
              <a:rPr lang="en-US" altLang="zh-TW" sz="9600" dirty="0" smtClean="0">
                <a:solidFill>
                  <a:schemeClr val="accent1"/>
                </a:solidFill>
              </a:rPr>
              <a:t>Sentiment Analytics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C11B81-F444-4988-ABAE-B51BB379BFC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en-US" altLang="en-US" sz="2800">
                <a:solidFill>
                  <a:srgbClr val="4F81BD"/>
                </a:solidFill>
                <a:latin typeface="Calibri" charset="0"/>
                <a:ea typeface="標楷體" charset="-120"/>
              </a:rPr>
              <a:t>Recursive Deep Models for Semantic Compositionality Over a Sentiment Treebank</a:t>
            </a:r>
          </a:p>
        </p:txBody>
      </p:sp>
      <p:sp>
        <p:nvSpPr>
          <p:cNvPr id="962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1CB11D3-5F0C-FC41-9145-63E30E48CB65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62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69975"/>
            <a:ext cx="7129462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121670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Example of Opinion: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review segment on iPhone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“I bought an iPhone a few days ago.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It was such a nice phone.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The touch screen was really cool.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The voice quality was clear too.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However, my mother was mad with me as I did not tell her before I bought it.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She also thought the phone was too expensive, and wanted me to return it to the shop. … ”</a:t>
            </a:r>
            <a:endParaRPr lang="zh-TW" altLang="en-US" sz="2800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7B94F5-34E1-45CD-914C-1B2ED37EBB5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15888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altLang="en-US" sz="4000">
                <a:solidFill>
                  <a:schemeClr val="accent1"/>
                </a:solidFill>
                <a:latin typeface="Calibri" charset="0"/>
                <a:ea typeface="標楷體" charset="-120"/>
              </a:rPr>
              <a:t> Recursive Neural Tensor Network (RNTN)</a:t>
            </a:r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00D3250-FC40-664A-A04B-D748256413B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  <p:pic>
        <p:nvPicPr>
          <p:cNvPr id="972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3000"/>
            <a:ext cx="8677275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497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 Recursive Neural Network (RNN) </a:t>
            </a:r>
            <a:b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models for sentiment</a:t>
            </a:r>
          </a:p>
        </p:txBody>
      </p:sp>
      <p:sp>
        <p:nvSpPr>
          <p:cNvPr id="1034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BC81350-C169-2E46-AF07-15492C977653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51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34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82466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904930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296988"/>
          </a:xfrm>
        </p:spPr>
        <p:txBody>
          <a:bodyPr/>
          <a:lstStyle/>
          <a:p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Recursive Neural Tensor Network</a:t>
            </a:r>
            <a:b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(RNTN)</a:t>
            </a:r>
          </a:p>
        </p:txBody>
      </p:sp>
      <p:sp>
        <p:nvSpPr>
          <p:cNvPr id="1044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4F6F3C0-5112-1C43-A380-071180D94338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44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55725"/>
            <a:ext cx="53276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694885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en-US">
                <a:latin typeface="Calibri" charset="0"/>
                <a:ea typeface="標楷體" charset="-120"/>
              </a:rPr>
              <a:t>Roger Dodger is one of the </a:t>
            </a:r>
            <a:r>
              <a:rPr lang="en-US" altLang="en-US">
                <a:solidFill>
                  <a:srgbClr val="FF0000"/>
                </a:solidFill>
                <a:latin typeface="Calibri" charset="0"/>
                <a:ea typeface="標楷體" charset="-120"/>
              </a:rPr>
              <a:t>most</a:t>
            </a:r>
            <a:r>
              <a:rPr lang="en-US" altLang="en-US">
                <a:latin typeface="Calibri" charset="0"/>
                <a:ea typeface="標楷體" charset="-120"/>
              </a:rPr>
              <a:t> compelling variations on this theme.</a:t>
            </a:r>
            <a:br>
              <a:rPr lang="en-US" altLang="en-US">
                <a:latin typeface="Calibri" charset="0"/>
                <a:ea typeface="標楷體" charset="-120"/>
              </a:rPr>
            </a:br>
            <a:r>
              <a:rPr lang="en-US" altLang="en-US">
                <a:latin typeface="Calibri" charset="0"/>
                <a:ea typeface="標楷體" charset="-120"/>
              </a:rPr>
              <a:t/>
            </a:r>
            <a:br>
              <a:rPr lang="en-US" altLang="en-US">
                <a:latin typeface="Calibri" charset="0"/>
                <a:ea typeface="標楷體" charset="-120"/>
              </a:rPr>
            </a:br>
            <a:r>
              <a:rPr lang="en-US" altLang="en-US">
                <a:latin typeface="Calibri" charset="0"/>
                <a:ea typeface="標楷體" charset="-120"/>
              </a:rPr>
              <a:t/>
            </a:r>
            <a:br>
              <a:rPr lang="en-US" altLang="en-US">
                <a:latin typeface="Calibri" charset="0"/>
                <a:ea typeface="標楷體" charset="-120"/>
              </a:rPr>
            </a:br>
            <a:r>
              <a:rPr lang="en-US" altLang="en-US">
                <a:latin typeface="Calibri" charset="0"/>
                <a:ea typeface="標楷體" charset="-120"/>
              </a:rPr>
              <a:t>Roger Dodger is one of the </a:t>
            </a:r>
            <a:r>
              <a:rPr lang="en-US" altLang="en-US">
                <a:solidFill>
                  <a:srgbClr val="FF0000"/>
                </a:solidFill>
                <a:latin typeface="Calibri" charset="0"/>
                <a:ea typeface="標楷體" charset="-120"/>
              </a:rPr>
              <a:t>least</a:t>
            </a:r>
            <a:r>
              <a:rPr lang="en-US" altLang="en-US">
                <a:latin typeface="Calibri" charset="0"/>
                <a:ea typeface="標楷體" charset="-120"/>
              </a:rPr>
              <a:t> compelling variations on this theme.</a:t>
            </a:r>
          </a:p>
        </p:txBody>
      </p:sp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D0CA68D-357F-E24E-AC45-0E68FAF45082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919954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RNTN for Sentiment Analysis</a:t>
            </a:r>
          </a:p>
        </p:txBody>
      </p:sp>
      <p:sp>
        <p:nvSpPr>
          <p:cNvPr id="1064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37A2BEE-E810-C744-A935-4409564E13B2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54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64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79756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323850" y="6021388"/>
            <a:ext cx="838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2000"/>
              <a:t>Roger Dodger is one of the </a:t>
            </a:r>
            <a:r>
              <a:rPr lang="en-US" altLang="en-US" sz="2000">
                <a:solidFill>
                  <a:srgbClr val="FF0000"/>
                </a:solidFill>
              </a:rPr>
              <a:t>most</a:t>
            </a:r>
            <a:r>
              <a:rPr lang="en-US" altLang="en-US" sz="2000"/>
              <a:t> compelling variations on this theme.</a:t>
            </a:r>
          </a:p>
        </p:txBody>
      </p:sp>
    </p:spTree>
    <p:extLst>
      <p:ext uri="{BB962C8B-B14F-4D97-AF65-F5344CB8AC3E}">
        <p14:creationId xmlns:p14="http://schemas.microsoft.com/office/powerpoint/2010/main" val="1942355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83BC7A6-BA76-B448-B485-FEDE3414E94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55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75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716838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  <p:sp>
        <p:nvSpPr>
          <p:cNvPr id="107524" name="Rectangle 6"/>
          <p:cNvSpPr>
            <a:spLocks noChangeArrowheads="1"/>
          </p:cNvSpPr>
          <p:nvPr/>
        </p:nvSpPr>
        <p:spPr bwMode="auto">
          <a:xfrm>
            <a:off x="539750" y="5981700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2000"/>
              <a:t>Roger Dodger is one of the </a:t>
            </a:r>
            <a:r>
              <a:rPr lang="en-US" altLang="en-US" sz="2000">
                <a:solidFill>
                  <a:srgbClr val="FF0000"/>
                </a:solidFill>
              </a:rPr>
              <a:t>least</a:t>
            </a:r>
            <a:r>
              <a:rPr lang="en-US" altLang="en-US" sz="2000"/>
              <a:t> compelling variations on this theme.</a:t>
            </a:r>
          </a:p>
        </p:txBody>
      </p:sp>
      <p:sp>
        <p:nvSpPr>
          <p:cNvPr id="1075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RNTN for 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1270256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584325"/>
          </a:xfrm>
        </p:spPr>
        <p:txBody>
          <a:bodyPr/>
          <a:lstStyle/>
          <a:p>
            <a: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  <a:t> Accuracy for fine grained (5-class) </a:t>
            </a:r>
            <a:b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  <a:t>and binary predictions </a:t>
            </a:r>
            <a:b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en-US" sz="3200">
                <a:solidFill>
                  <a:srgbClr val="4F81BD"/>
                </a:solidFill>
                <a:latin typeface="Calibri" charset="0"/>
                <a:ea typeface="標楷體" charset="-120"/>
              </a:rPr>
              <a:t>at the sentence level (root) and for all nodes</a:t>
            </a:r>
          </a:p>
        </p:txBody>
      </p:sp>
      <p:sp>
        <p:nvSpPr>
          <p:cNvPr id="1085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3B17019-84E4-BE49-9F12-B6083552F73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85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439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10605479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 Accuracy of negation detection</a:t>
            </a:r>
          </a:p>
        </p:txBody>
      </p:sp>
      <p:sp>
        <p:nvSpPr>
          <p:cNvPr id="1095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273433D-4FBD-3B4B-8B8E-3055AE900600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95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28863"/>
            <a:ext cx="8559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7088" y="6396038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Richard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Socher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 et al. (2013) "Recursive Deep Models for Semantic Compositionality Over a Sentiment Treebank", EMNLP 2013</a:t>
            </a:r>
          </a:p>
        </p:txBody>
      </p:sp>
    </p:spTree>
    <p:extLst>
      <p:ext uri="{BB962C8B-B14F-4D97-AF65-F5344CB8AC3E}">
        <p14:creationId xmlns:p14="http://schemas.microsoft.com/office/powerpoint/2010/main" val="515579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Deep Learning </a:t>
            </a:r>
            <a:b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for Sentiment Analysis</a:t>
            </a:r>
            <a:b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en-US">
                <a:solidFill>
                  <a:schemeClr val="accent1"/>
                </a:solidFill>
                <a:latin typeface="Calibri" charset="0"/>
                <a:ea typeface="標楷體" charset="-120"/>
              </a:rPr>
              <a:t> CNN RNTN LSTM</a:t>
            </a:r>
          </a:p>
        </p:txBody>
      </p:sp>
      <p:sp>
        <p:nvSpPr>
          <p:cNvPr id="1116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DF7C328-CB63-084F-8D37-2A20D18CE2A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116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0"/>
            <a:ext cx="91440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3713" y="6608763"/>
            <a:ext cx="61023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https://cs224d.stanford.edu/reports/HongJames.pdf</a:t>
            </a:r>
          </a:p>
        </p:txBody>
      </p:sp>
    </p:spTree>
    <p:extLst>
      <p:ext uri="{BB962C8B-B14F-4D97-AF65-F5344CB8AC3E}">
        <p14:creationId xmlns:p14="http://schemas.microsoft.com/office/powerpoint/2010/main" val="18562326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468313" y="11113"/>
            <a:ext cx="8229600" cy="993775"/>
          </a:xfrm>
        </p:spPr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</a:rPr>
              <a:t>Performance Comparison of </a:t>
            </a:r>
            <a:br>
              <a:rPr lang="en-US" altLang="zh-TW" sz="3600" smtClean="0">
                <a:solidFill>
                  <a:schemeClr val="accent1"/>
                </a:solidFill>
              </a:rPr>
            </a:br>
            <a:r>
              <a:rPr lang="en-US" altLang="zh-TW" sz="3600" smtClean="0">
                <a:solidFill>
                  <a:schemeClr val="accent1"/>
                </a:solidFill>
              </a:rPr>
              <a:t>Sentiment Analysis Methods</a:t>
            </a: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1A4E6E-FD0D-459D-AA98-D75DAE509A1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50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052513"/>
            <a:ext cx="4002087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矩形 6"/>
          <p:cNvSpPr>
            <a:spLocks noChangeArrowheads="1"/>
          </p:cNvSpPr>
          <p:nvPr/>
        </p:nvSpPr>
        <p:spPr bwMode="auto">
          <a:xfrm>
            <a:off x="1074738" y="6453188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Vishal Kharde and Sheetal Sonawane (2016), "Sentiment Analysis of Twitter Data: A Survey of Techniques," </a:t>
            </a:r>
            <a:br>
              <a:rPr lang="en-US" altLang="zh-TW" sz="1000">
                <a:solidFill>
                  <a:srgbClr val="BFBFBF"/>
                </a:solidFill>
                <a:latin typeface="Arial" charset="0"/>
              </a:rPr>
            </a:br>
            <a:r>
              <a:rPr lang="en-US" altLang="zh-TW" sz="1000">
                <a:solidFill>
                  <a:srgbClr val="BFBFBF"/>
                </a:solidFill>
                <a:latin typeface="Arial" charset="0"/>
              </a:rPr>
              <a:t>International Journal of Computer Applications, Vol 139, No. 11, 2016. pp.5-15</a:t>
            </a:r>
            <a:endParaRPr lang="zh-TW" altLang="en-US" sz="1000">
              <a:solidFill>
                <a:srgbClr val="BFBFB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“(1) I bought an </a:t>
            </a:r>
            <a:r>
              <a:rPr lang="en-US" altLang="zh-TW" sz="2800" u="sng" smtClean="0"/>
              <a:t>iPhone</a:t>
            </a:r>
            <a:r>
              <a:rPr lang="en-US" altLang="zh-TW" sz="2800" smtClean="0"/>
              <a:t> a few days ago.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(2) </a:t>
            </a:r>
            <a:r>
              <a:rPr lang="en-US" altLang="zh-TW" sz="2800" smtClean="0">
                <a:solidFill>
                  <a:srgbClr val="FF0000"/>
                </a:solidFill>
              </a:rPr>
              <a:t>It was such a </a:t>
            </a:r>
            <a:r>
              <a:rPr lang="en-US" altLang="zh-TW" sz="2800" b="1" smtClean="0">
                <a:solidFill>
                  <a:srgbClr val="FF0000"/>
                </a:solidFill>
              </a:rPr>
              <a:t>nice</a:t>
            </a:r>
            <a:r>
              <a:rPr lang="en-US" altLang="zh-TW" sz="2800" smtClean="0">
                <a:solidFill>
                  <a:srgbClr val="FF0000"/>
                </a:solidFill>
              </a:rPr>
              <a:t> phone.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(3) </a:t>
            </a:r>
            <a:r>
              <a:rPr lang="en-US" altLang="zh-TW" sz="2800" smtClean="0">
                <a:solidFill>
                  <a:srgbClr val="FF0000"/>
                </a:solidFill>
              </a:rPr>
              <a:t>The </a:t>
            </a:r>
            <a:r>
              <a:rPr lang="en-US" altLang="zh-TW" sz="2800" u="sng" smtClean="0">
                <a:solidFill>
                  <a:srgbClr val="FF0000"/>
                </a:solidFill>
              </a:rPr>
              <a:t>touch screen </a:t>
            </a:r>
            <a:r>
              <a:rPr lang="en-US" altLang="zh-TW" sz="2800" smtClean="0">
                <a:solidFill>
                  <a:srgbClr val="FF0000"/>
                </a:solidFill>
              </a:rPr>
              <a:t>was really </a:t>
            </a:r>
            <a:r>
              <a:rPr lang="en-US" altLang="zh-TW" sz="2800" b="1" smtClean="0">
                <a:solidFill>
                  <a:srgbClr val="FF0000"/>
                </a:solidFill>
              </a:rPr>
              <a:t>cool</a:t>
            </a:r>
            <a:r>
              <a:rPr lang="en-US" altLang="zh-TW" sz="2800" smtClean="0">
                <a:solidFill>
                  <a:srgbClr val="FF0000"/>
                </a:solidFill>
              </a:rPr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(4) </a:t>
            </a:r>
            <a:r>
              <a:rPr lang="en-US" altLang="zh-TW" sz="2800" smtClean="0">
                <a:solidFill>
                  <a:srgbClr val="FF0000"/>
                </a:solidFill>
              </a:rPr>
              <a:t>The </a:t>
            </a:r>
            <a:r>
              <a:rPr lang="en-US" altLang="zh-TW" sz="2800" u="sng" smtClean="0">
                <a:solidFill>
                  <a:srgbClr val="FF0000"/>
                </a:solidFill>
              </a:rPr>
              <a:t>voice quality </a:t>
            </a:r>
            <a:r>
              <a:rPr lang="en-US" altLang="zh-TW" sz="2800" smtClean="0">
                <a:solidFill>
                  <a:srgbClr val="FF0000"/>
                </a:solidFill>
              </a:rPr>
              <a:t>was </a:t>
            </a:r>
            <a:r>
              <a:rPr lang="en-US" altLang="zh-TW" sz="2800" b="1" smtClean="0">
                <a:solidFill>
                  <a:srgbClr val="FF0000"/>
                </a:solidFill>
              </a:rPr>
              <a:t>clear</a:t>
            </a:r>
            <a:r>
              <a:rPr lang="en-US" altLang="zh-TW" sz="2800" smtClean="0">
                <a:solidFill>
                  <a:srgbClr val="FF0000"/>
                </a:solidFill>
              </a:rPr>
              <a:t> too.</a:t>
            </a:r>
            <a:r>
              <a:rPr lang="en-US" altLang="zh-TW" sz="2800" smtClean="0"/>
              <a:t>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(5) </a:t>
            </a:r>
            <a:r>
              <a:rPr lang="en-US" altLang="zh-TW" sz="2800" smtClean="0">
                <a:solidFill>
                  <a:srgbClr val="00B050"/>
                </a:solidFill>
              </a:rPr>
              <a:t>However, my mother was mad with me as I did not tell her before I bought it</a:t>
            </a:r>
            <a:r>
              <a:rPr lang="en-US" altLang="zh-TW" sz="2800" smtClean="0"/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(6) </a:t>
            </a:r>
            <a:r>
              <a:rPr lang="en-US" altLang="zh-TW" sz="2800" smtClean="0">
                <a:solidFill>
                  <a:srgbClr val="00B050"/>
                </a:solidFill>
              </a:rPr>
              <a:t>She also thought the phone was too </a:t>
            </a:r>
            <a:r>
              <a:rPr lang="en-US" altLang="zh-TW" sz="2800" b="1" u="sng" smtClean="0">
                <a:solidFill>
                  <a:srgbClr val="00B050"/>
                </a:solidFill>
              </a:rPr>
              <a:t>expensive</a:t>
            </a:r>
            <a:r>
              <a:rPr lang="en-US" altLang="zh-TW" sz="2800" smtClean="0">
                <a:solidFill>
                  <a:srgbClr val="00B050"/>
                </a:solidFill>
              </a:rPr>
              <a:t>, and wanted me to return it to the shop.</a:t>
            </a:r>
            <a:r>
              <a:rPr lang="en-US" altLang="zh-TW" sz="2800" smtClean="0"/>
              <a:t> … ”</a:t>
            </a:r>
            <a:endParaRPr lang="zh-TW" altLang="en-US" sz="2800" smtClean="0"/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CCA530-B08B-4C3E-B4D4-774CC881E01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10245" name="文字方塊 5"/>
          <p:cNvSpPr txBox="1">
            <a:spLocks noChangeArrowheads="1"/>
          </p:cNvSpPr>
          <p:nvPr/>
        </p:nvSpPr>
        <p:spPr bwMode="auto">
          <a:xfrm>
            <a:off x="7667625" y="2565400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+Positive Opinion</a:t>
            </a:r>
            <a:endParaRPr lang="zh-TW" alt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46" name="文字方塊 6"/>
          <p:cNvSpPr txBox="1">
            <a:spLocks noChangeArrowheads="1"/>
          </p:cNvSpPr>
          <p:nvPr/>
        </p:nvSpPr>
        <p:spPr bwMode="auto">
          <a:xfrm>
            <a:off x="7740650" y="5229225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Arial" charset="0"/>
              </a:rPr>
              <a:t>-Negative Opinion</a:t>
            </a:r>
            <a:endParaRPr lang="zh-TW" altLang="en-US" sz="18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0247" name="標題 1"/>
          <p:cNvSpPr txBox="1">
            <a:spLocks/>
          </p:cNvSpPr>
          <p:nvPr/>
        </p:nvSpPr>
        <p:spPr bwMode="auto">
          <a:xfrm>
            <a:off x="457200" y="115888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  <a:t>Example of Opinion:</a:t>
            </a:r>
            <a:b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</a:br>
            <a: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  <a:t>review segment on iPhone</a:t>
            </a:r>
            <a:endParaRPr kumimoji="0" lang="zh-TW" altLang="en-US" sz="4400" b="1">
              <a:solidFill>
                <a:schemeClr val="accent1"/>
              </a:solidFill>
              <a:ea typeface="標楷體" pitchFamily="65" charset="-120"/>
            </a:endParaRPr>
          </a:p>
        </p:txBody>
      </p:sp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617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070475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6600" dirty="0" smtClean="0">
                <a:solidFill>
                  <a:srgbClr val="FF0000"/>
                </a:solidFill>
              </a:rPr>
              <a:t>Social Media Monitoring/Analysis</a:t>
            </a: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1AF25C-8E70-4170-A677-B0CE0F8946B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Existing Tools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 </a:t>
            </a:r>
            <a:r>
              <a:rPr lang="en-US" altLang="zh-TW" sz="3600" smtClean="0">
                <a:solidFill>
                  <a:schemeClr val="accent1"/>
                </a:solidFill>
              </a:rPr>
              <a:t>(“Social Media Monitoring/Analysis")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152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Radian 6</a:t>
            </a:r>
          </a:p>
          <a:p>
            <a:r>
              <a:rPr lang="en-US" altLang="zh-TW" smtClean="0"/>
              <a:t>Social Mention</a:t>
            </a:r>
          </a:p>
          <a:p>
            <a:r>
              <a:rPr lang="en-US" altLang="zh-TW" smtClean="0"/>
              <a:t>Overtone OpenMic</a:t>
            </a:r>
          </a:p>
          <a:p>
            <a:r>
              <a:rPr lang="en-US" altLang="zh-TW" smtClean="0"/>
              <a:t>Microsoft Dynamics Social Networking Accelerator</a:t>
            </a:r>
          </a:p>
          <a:p>
            <a:r>
              <a:rPr lang="en-US" altLang="zh-TW" smtClean="0"/>
              <a:t>SAS Social Media Analytics</a:t>
            </a:r>
          </a:p>
          <a:p>
            <a:r>
              <a:rPr lang="en-US" altLang="zh-TW" smtClean="0"/>
              <a:t>Lithium Social Media Monitoring </a:t>
            </a:r>
          </a:p>
          <a:p>
            <a:r>
              <a:rPr lang="en-US" altLang="zh-TW" smtClean="0"/>
              <a:t>RightNow Cloud Monitor</a:t>
            </a:r>
            <a:endParaRPr lang="zh-TW" altLang="en-US" smtClean="0"/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F7AFF6-B389-4529-8942-3E7F5B752B1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2581" name="矩形 4"/>
          <p:cNvSpPr>
            <a:spLocks noChangeArrowheads="1"/>
          </p:cNvSpPr>
          <p:nvPr/>
        </p:nvSpPr>
        <p:spPr bwMode="auto">
          <a:xfrm>
            <a:off x="323850" y="6597650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Wiltrud Kessler (2012), Introduction to Sentiment Analysis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Word-of-mouth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/>
              <a:t>Voice of the Customer</a:t>
            </a:r>
            <a:endParaRPr lang="zh-TW" altLang="en-US" smtClean="0"/>
          </a:p>
        </p:txBody>
      </p:sp>
      <p:sp>
        <p:nvSpPr>
          <p:cNvPr id="153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1. Attensity</a:t>
            </a:r>
          </a:p>
          <a:p>
            <a:pPr lvl="1"/>
            <a:r>
              <a:rPr lang="en-US" altLang="zh-TW" smtClean="0"/>
              <a:t>Track social sentiment across brands and competitors</a:t>
            </a:r>
          </a:p>
          <a:p>
            <a:pPr lvl="1"/>
            <a:r>
              <a:rPr lang="en-US" altLang="zh-TW" smtClean="0"/>
              <a:t> </a:t>
            </a:r>
            <a:r>
              <a:rPr lang="en-US" altLang="zh-TW" smtClean="0">
                <a:hlinkClick r:id="rId2"/>
              </a:rPr>
              <a:t>http://www.attensity.com/home/</a:t>
            </a:r>
            <a:endParaRPr lang="en-US" altLang="zh-TW" smtClean="0"/>
          </a:p>
          <a:p>
            <a:r>
              <a:rPr lang="en-US" altLang="zh-TW" smtClean="0"/>
              <a:t>2. Clarabridge</a:t>
            </a:r>
          </a:p>
          <a:p>
            <a:pPr lvl="1"/>
            <a:r>
              <a:rPr lang="en-US" altLang="zh-TW" smtClean="0"/>
              <a:t>Sentiment and Text Analytics Software</a:t>
            </a:r>
          </a:p>
          <a:p>
            <a:pPr lvl="1"/>
            <a:r>
              <a:rPr lang="en-US" altLang="zh-TW" smtClean="0">
                <a:hlinkClick r:id="rId3"/>
              </a:rPr>
              <a:t>http://www.clarabridge.com/</a:t>
            </a:r>
            <a:endParaRPr lang="en-US" altLang="zh-TW" smtClean="0"/>
          </a:p>
          <a:p>
            <a:pPr lvl="1"/>
            <a:endParaRPr lang="zh-TW" altLang="en-US" smtClean="0"/>
          </a:p>
        </p:txBody>
      </p:sp>
      <p:sp>
        <p:nvSpPr>
          <p:cNvPr id="153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EE6B1F-15E1-45AB-A757-D7BCA22FF72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4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DEAD93-1340-4CD2-BDB7-12B1E9F8AC6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54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834438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矩形 7"/>
          <p:cNvSpPr>
            <a:spLocks noChangeArrowheads="1"/>
          </p:cNvSpPr>
          <p:nvPr/>
        </p:nvSpPr>
        <p:spPr bwMode="auto">
          <a:xfrm>
            <a:off x="395288" y="169863"/>
            <a:ext cx="82089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chemeClr val="accent1"/>
                </a:solidFill>
                <a:latin typeface="Arial" charset="0"/>
              </a:rPr>
              <a:t>Attensity: Track social sentiment across brands and competitors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hlinkClick r:id="rId3"/>
              </a:rPr>
              <a:t>http://www.attensity.com/</a:t>
            </a:r>
            <a:endParaRPr lang="zh-TW" altLang="en-US" sz="2400">
              <a:latin typeface="Arial" charset="0"/>
            </a:endParaRPr>
          </a:p>
        </p:txBody>
      </p:sp>
      <p:sp>
        <p:nvSpPr>
          <p:cNvPr id="154630" name="矩形 8"/>
          <p:cNvSpPr>
            <a:spLocks noChangeArrowheads="1"/>
          </p:cNvSpPr>
          <p:nvPr/>
        </p:nvSpPr>
        <p:spPr bwMode="auto">
          <a:xfrm>
            <a:off x="1476375" y="6308725"/>
            <a:ext cx="640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hlinkClick r:id="rId4"/>
              </a:rPr>
              <a:t>http://www.youtube.com/watch?v=4goxmBEg2Iw#!</a:t>
            </a: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753762-2C45-433F-AF91-BC4D5E4A575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55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848600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2" name="矩形 5"/>
          <p:cNvSpPr>
            <a:spLocks noChangeArrowheads="1"/>
          </p:cNvSpPr>
          <p:nvPr/>
        </p:nvSpPr>
        <p:spPr bwMode="auto">
          <a:xfrm>
            <a:off x="1692275" y="188913"/>
            <a:ext cx="6192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Clarabridge: Sentiment and Text Analytics Software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hlinkClick r:id="rId3"/>
              </a:rPr>
              <a:t>http://www.clarabridge.com/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55653" name="矩形 6"/>
          <p:cNvSpPr>
            <a:spLocks noChangeArrowheads="1"/>
          </p:cNvSpPr>
          <p:nvPr/>
        </p:nvSpPr>
        <p:spPr bwMode="auto">
          <a:xfrm>
            <a:off x="1908175" y="6488113"/>
            <a:ext cx="561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hlinkClick r:id="rId4"/>
              </a:rPr>
              <a:t>http://www.youtube.com/watch?v=IDHudt8M9P0</a:t>
            </a: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z="2400" b="0" smtClean="0">
                <a:hlinkClick r:id="rId2"/>
              </a:rPr>
              <a:t>http://www.radian6.com/</a:t>
            </a:r>
            <a:endParaRPr lang="zh-TW" altLang="en-US" sz="2400" b="0" smtClean="0"/>
          </a:p>
        </p:txBody>
      </p:sp>
      <p:sp>
        <p:nvSpPr>
          <p:cNvPr id="156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66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80EF7D-0F45-409A-8BFB-7AAE05B2ED4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56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7582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8" name="矩形 5"/>
          <p:cNvSpPr>
            <a:spLocks noChangeArrowheads="1"/>
          </p:cNvSpPr>
          <p:nvPr/>
        </p:nvSpPr>
        <p:spPr bwMode="auto">
          <a:xfrm>
            <a:off x="611188" y="6237288"/>
            <a:ext cx="799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hlinkClick r:id="rId4"/>
              </a:rPr>
              <a:t>http://www.youtube.com/watch?feature=player_embedded&amp;v=8i6Exg3Urg0</a:t>
            </a: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標題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576262"/>
          </a:xfrm>
        </p:spPr>
        <p:txBody>
          <a:bodyPr/>
          <a:lstStyle/>
          <a:p>
            <a:r>
              <a:rPr lang="en-US" altLang="zh-TW" sz="2000" b="0" smtClean="0">
                <a:hlinkClick r:id="rId2"/>
              </a:rPr>
              <a:t>http://www.sas.com/software/customer-intelligence/social-media-analytics/</a:t>
            </a:r>
            <a:endParaRPr lang="zh-TW" altLang="en-US" sz="2000" b="0" smtClean="0"/>
          </a:p>
        </p:txBody>
      </p:sp>
      <p:sp>
        <p:nvSpPr>
          <p:cNvPr id="157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7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E26C731-09C2-49C5-898B-49355BDE3E9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57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89789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en-US" altLang="zh-TW" sz="2400" b="0" smtClean="0">
                <a:hlinkClick r:id="rId2"/>
              </a:rPr>
              <a:t>http://www.tweetfeel.com</a:t>
            </a:r>
            <a:endParaRPr lang="zh-TW" altLang="en-US" sz="2400" b="0" smtClean="0"/>
          </a:p>
        </p:txBody>
      </p:sp>
      <p:sp>
        <p:nvSpPr>
          <p:cNvPr id="158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E0BCB0-58DB-4C55-98F5-3B7BBA62E5F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58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168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xfrm>
            <a:off x="468313" y="33338"/>
            <a:ext cx="8229600" cy="7635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eLand</a:t>
            </a: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FD8D86-320D-4339-84A4-A1CBB29699F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413"/>
            <a:ext cx="9144000" cy="52784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059113" y="836613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hlinkClick r:id="rId3"/>
              </a:rPr>
              <a:t>http://www.eland.com.tw/</a:t>
            </a:r>
            <a:endParaRPr lang="en-US" altLang="zh-TW" sz="1800">
              <a:latin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39FB6B4-19FD-4E9D-89B7-2F7BE49A918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4000" cy="45053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0772" name="Rectangle 2"/>
          <p:cNvSpPr>
            <a:spLocks noChangeArrowheads="1"/>
          </p:cNvSpPr>
          <p:nvPr/>
        </p:nvSpPr>
        <p:spPr bwMode="auto">
          <a:xfrm>
            <a:off x="3132138" y="1052513"/>
            <a:ext cx="289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hlinkClick r:id="rId3"/>
              </a:rPr>
              <a:t>http://www.opview.com.tw/</a:t>
            </a:r>
            <a:endParaRPr lang="en-US" altLang="zh-TW" sz="1800">
              <a:latin typeface="Arial" charset="0"/>
            </a:endParaRPr>
          </a:p>
        </p:txBody>
      </p:sp>
      <p:sp>
        <p:nvSpPr>
          <p:cNvPr id="160773" name="Title 1"/>
          <p:cNvSpPr>
            <a:spLocks noGrp="1"/>
          </p:cNvSpPr>
          <p:nvPr>
            <p:ph type="title"/>
          </p:nvPr>
        </p:nvSpPr>
        <p:spPr>
          <a:xfrm>
            <a:off x="468313" y="33338"/>
            <a:ext cx="8229600" cy="7635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OpView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en-US" altLang="zh-TW" sz="9600" dirty="0" smtClean="0">
                <a:solidFill>
                  <a:schemeClr val="accent1"/>
                </a:solidFill>
              </a:rPr>
              <a:t>Architectures of </a:t>
            </a:r>
            <a:br>
              <a:rPr lang="en-US" altLang="zh-TW" sz="9600" dirty="0" smtClean="0">
                <a:solidFill>
                  <a:schemeClr val="accent1"/>
                </a:solidFill>
              </a:rPr>
            </a:br>
            <a:r>
              <a:rPr lang="en-US" altLang="zh-TW" sz="9600" dirty="0" smtClean="0">
                <a:solidFill>
                  <a:schemeClr val="accent1"/>
                </a:solidFill>
              </a:rPr>
              <a:t>Sentiment Analytics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C11B81-F444-4988-ABAE-B51BB379BFC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76250"/>
          </a:xfrm>
        </p:spPr>
        <p:txBody>
          <a:bodyPr/>
          <a:lstStyle/>
          <a:p>
            <a:r>
              <a:rPr lang="en-US" altLang="zh-TW" sz="2400" b="0" smtClean="0">
                <a:hlinkClick r:id="rId2"/>
              </a:rPr>
              <a:t>http://www.i-buzz.com.tw/</a:t>
            </a:r>
            <a:endParaRPr lang="zh-TW" altLang="en-US" sz="2400" b="0" smtClean="0"/>
          </a:p>
        </p:txBody>
      </p:sp>
      <p:sp>
        <p:nvSpPr>
          <p:cNvPr id="161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8C73B4-5FDF-4686-B75D-D2529B1FA3F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61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6600" smtClean="0">
                <a:solidFill>
                  <a:srgbClr val="FF0000"/>
                </a:solidFill>
              </a:rPr>
              <a:t>Resources of </a:t>
            </a:r>
            <a:br>
              <a:rPr lang="en-US" altLang="zh-TW" sz="6600" smtClean="0">
                <a:solidFill>
                  <a:srgbClr val="FF0000"/>
                </a:solidFill>
              </a:rPr>
            </a:br>
            <a:r>
              <a:rPr lang="en-US" altLang="zh-TW" sz="6600" smtClean="0">
                <a:solidFill>
                  <a:srgbClr val="FF0000"/>
                </a:solidFill>
              </a:rPr>
              <a:t>Opinion Mining</a:t>
            </a: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3A6087C-3474-42F4-A1DC-5684F4F1601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Datasets of Opinion Mining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63843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435975" cy="5256212"/>
          </a:xfrm>
        </p:spPr>
        <p:txBody>
          <a:bodyPr/>
          <a:lstStyle/>
          <a:p>
            <a:r>
              <a:rPr lang="en-US" altLang="zh-TW" sz="2400" smtClean="0"/>
              <a:t>Blog06</a:t>
            </a:r>
          </a:p>
          <a:p>
            <a:pPr lvl="1"/>
            <a:r>
              <a:rPr lang="en-US" altLang="zh-TW" sz="2400" smtClean="0"/>
              <a:t>25GB TREC test collection</a:t>
            </a:r>
          </a:p>
          <a:p>
            <a:pPr lvl="1"/>
            <a:r>
              <a:rPr lang="en-US" altLang="zh-TW" sz="2000" smtClean="0">
                <a:hlinkClick r:id="rId2" invalidUrl="http://ir.dcs.gla.ac.uk/test collections/access to data.html"/>
              </a:rPr>
              <a:t>http://ir.dcs.gla.ac.uk/test collections/access to data.html</a:t>
            </a:r>
            <a:endParaRPr lang="en-US" altLang="zh-TW" sz="2000" smtClean="0"/>
          </a:p>
          <a:p>
            <a:r>
              <a:rPr lang="en-US" altLang="zh-TW" sz="2400" smtClean="0"/>
              <a:t>Cornell movie-review datasets</a:t>
            </a:r>
          </a:p>
          <a:p>
            <a:pPr lvl="1"/>
            <a:r>
              <a:rPr lang="en-US" altLang="zh-TW" sz="2000" smtClean="0">
                <a:hlinkClick r:id="rId3"/>
              </a:rPr>
              <a:t>http://www.cs.cornell.edu/people/pabo/movie-review-data/</a:t>
            </a:r>
            <a:endParaRPr lang="en-US" altLang="zh-TW" sz="2000" smtClean="0"/>
          </a:p>
          <a:p>
            <a:r>
              <a:rPr lang="en-US" altLang="zh-TW" sz="2400" smtClean="0"/>
              <a:t>Customer review datasets</a:t>
            </a:r>
          </a:p>
          <a:p>
            <a:pPr lvl="1"/>
            <a:r>
              <a:rPr lang="en-US" altLang="zh-TW" sz="2000" smtClean="0">
                <a:hlinkClick r:id="rId4"/>
              </a:rPr>
              <a:t>http://www.cs.uic.edu/∼liub/FBS/CustomerReviewData.zip</a:t>
            </a:r>
            <a:endParaRPr lang="en-US" altLang="zh-TW" sz="2000" smtClean="0"/>
          </a:p>
          <a:p>
            <a:r>
              <a:rPr lang="en-US" altLang="zh-TW" sz="2400" smtClean="0"/>
              <a:t>Multiple-aspect restaurant reviews</a:t>
            </a:r>
          </a:p>
          <a:p>
            <a:pPr lvl="1"/>
            <a:r>
              <a:rPr lang="en-US" altLang="zh-TW" sz="2000" smtClean="0">
                <a:hlinkClick r:id="rId5"/>
              </a:rPr>
              <a:t>http://people.csail.mit.edu/bsnyder/naacl07</a:t>
            </a:r>
            <a:endParaRPr lang="en-US" altLang="zh-TW" sz="2000" smtClean="0"/>
          </a:p>
          <a:p>
            <a:r>
              <a:rPr lang="en-US" altLang="zh-TW" sz="2400" smtClean="0"/>
              <a:t>NTCIR multilingual corpus</a:t>
            </a:r>
          </a:p>
          <a:p>
            <a:pPr lvl="1"/>
            <a:r>
              <a:rPr lang="en-US" altLang="zh-TW" sz="2400" smtClean="0"/>
              <a:t>NTCIR Multilingual Opinion-Analysis Task (MOAT)</a:t>
            </a:r>
          </a:p>
          <a:p>
            <a:endParaRPr lang="en-US" altLang="zh-TW" sz="2400" smtClean="0"/>
          </a:p>
          <a:p>
            <a:pPr lvl="1"/>
            <a:endParaRPr lang="en-US" altLang="zh-TW" sz="2400" smtClean="0"/>
          </a:p>
          <a:p>
            <a:pPr lvl="1"/>
            <a:endParaRPr lang="zh-TW" altLang="en-US" sz="2400" smtClean="0"/>
          </a:p>
        </p:txBody>
      </p:sp>
      <p:sp>
        <p:nvSpPr>
          <p:cNvPr id="1638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939F77-1A95-44C4-A8C8-62294FF3D3E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3845" name="矩形 4"/>
          <p:cNvSpPr>
            <a:spLocks noChangeArrowheads="1"/>
          </p:cNvSpPr>
          <p:nvPr/>
        </p:nvSpPr>
        <p:spPr bwMode="auto">
          <a:xfrm>
            <a:off x="395288" y="6567488"/>
            <a:ext cx="8208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BFBFBF"/>
                </a:solidFill>
                <a:latin typeface="Arial" charset="0"/>
                <a:ea typeface="MS PGothic" pitchFamily="34" charset="-128"/>
              </a:rPr>
              <a:t>Source: Bo Pang and Lillian Lee (2008), "Opinion mining and sentiment analysis,”  Foundations and Trends in Information Retrieval</a:t>
            </a:r>
            <a:endParaRPr lang="zh-TW" altLang="en-US" sz="1000">
              <a:solidFill>
                <a:srgbClr val="BFBFBF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0643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Lexical Resources of Opinion Mining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64867" name="內容版面配置區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altLang="zh-TW" sz="2400" smtClean="0"/>
              <a:t>SentiWordnet</a:t>
            </a:r>
          </a:p>
          <a:p>
            <a:pPr lvl="1"/>
            <a:r>
              <a:rPr lang="en-US" altLang="zh-TW" sz="2400" smtClean="0">
                <a:hlinkClick r:id="rId2"/>
              </a:rPr>
              <a:t>http://sentiwordnet.isti.cnr.it/</a:t>
            </a:r>
            <a:endParaRPr lang="en-US" altLang="zh-TW" sz="2400" smtClean="0"/>
          </a:p>
          <a:p>
            <a:r>
              <a:rPr lang="en-US" altLang="zh-TW" sz="2400" smtClean="0"/>
              <a:t>General Inquirer</a:t>
            </a:r>
          </a:p>
          <a:p>
            <a:pPr lvl="1"/>
            <a:r>
              <a:rPr lang="en-US" altLang="zh-TW" sz="2400" smtClean="0">
                <a:hlinkClick r:id="rId3"/>
              </a:rPr>
              <a:t>http://www.wjh.harvard.edu/∼inquirer/</a:t>
            </a:r>
            <a:endParaRPr lang="en-US" altLang="zh-TW" sz="2400" smtClean="0"/>
          </a:p>
          <a:p>
            <a:r>
              <a:rPr lang="en-US" altLang="zh-TW" sz="2400" smtClean="0"/>
              <a:t>OpinionFinder’s Subjectivity Lexicon</a:t>
            </a:r>
          </a:p>
          <a:p>
            <a:pPr lvl="1"/>
            <a:r>
              <a:rPr lang="en-US" altLang="zh-TW" sz="2400" smtClean="0">
                <a:hlinkClick r:id="rId4"/>
              </a:rPr>
              <a:t>http://www.cs.pitt.edu/mpqa/</a:t>
            </a:r>
            <a:endParaRPr lang="en-US" altLang="zh-TW" sz="2400" smtClean="0"/>
          </a:p>
          <a:p>
            <a:r>
              <a:rPr lang="en-US" altLang="zh-TW" sz="2400" smtClean="0"/>
              <a:t>NTU Sentiment Dictionary (NTUSD)</a:t>
            </a:r>
          </a:p>
          <a:p>
            <a:pPr lvl="1"/>
            <a:r>
              <a:rPr lang="en-US" altLang="zh-TW" sz="2400" smtClean="0">
                <a:hlinkClick r:id="rId5"/>
              </a:rPr>
              <a:t>http://nlg18.csie.ntu.edu.tw:8080/opinion/</a:t>
            </a:r>
            <a:endParaRPr lang="en-US" altLang="zh-TW" sz="2400" smtClean="0"/>
          </a:p>
          <a:p>
            <a:r>
              <a:rPr lang="en-US" altLang="zh-TW" sz="2400" smtClean="0"/>
              <a:t>Hownet Sentiment</a:t>
            </a:r>
          </a:p>
          <a:p>
            <a:pPr lvl="1"/>
            <a:r>
              <a:rPr lang="en-US" altLang="zh-TW" sz="2400" smtClean="0">
                <a:solidFill>
                  <a:srgbClr val="A6A6A6"/>
                </a:solidFill>
                <a:hlinkClick r:id="rId6"/>
              </a:rPr>
              <a:t>http://www.keenage.com/html/c_bulletin_2007.htm</a:t>
            </a:r>
            <a:endParaRPr lang="en-US" altLang="zh-TW" sz="2400" smtClean="0"/>
          </a:p>
          <a:p>
            <a:pPr lvl="1"/>
            <a:endParaRPr lang="zh-TW" altLang="en-US" sz="2400" smtClean="0"/>
          </a:p>
        </p:txBody>
      </p:sp>
      <p:sp>
        <p:nvSpPr>
          <p:cNvPr id="1648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1D6EBE-FDD3-488E-878C-5D6476FAC65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Example of SentiWordNet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5891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000" smtClean="0"/>
              <a:t>POS	ID	</a:t>
            </a:r>
            <a:r>
              <a:rPr lang="en-US" altLang="zh-TW" sz="2000" smtClean="0">
                <a:solidFill>
                  <a:srgbClr val="00B050"/>
                </a:solidFill>
              </a:rPr>
              <a:t>PosScore</a:t>
            </a:r>
            <a:r>
              <a:rPr lang="en-US" altLang="zh-TW" sz="2000" smtClean="0"/>
              <a:t>	</a:t>
            </a:r>
            <a:r>
              <a:rPr lang="en-US" altLang="zh-TW" sz="2000" smtClean="0">
                <a:solidFill>
                  <a:srgbClr val="FF0000"/>
                </a:solidFill>
              </a:rPr>
              <a:t>NegScore</a:t>
            </a:r>
            <a:r>
              <a:rPr lang="en-US" altLang="zh-TW" sz="2000" smtClean="0"/>
              <a:t>	SynsetTerms	Gloss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a	00217728	</a:t>
            </a:r>
            <a:r>
              <a:rPr lang="en-US" altLang="zh-TW" sz="2000" smtClean="0">
                <a:solidFill>
                  <a:srgbClr val="00B050"/>
                </a:solidFill>
              </a:rPr>
              <a:t>0.75</a:t>
            </a:r>
            <a:r>
              <a:rPr lang="en-US" altLang="zh-TW" sz="2000" smtClean="0"/>
              <a:t>	0	</a:t>
            </a:r>
            <a:r>
              <a:rPr lang="en-US" altLang="zh-TW" sz="2000" smtClean="0">
                <a:solidFill>
                  <a:srgbClr val="00B050"/>
                </a:solidFill>
              </a:rPr>
              <a:t>beautiful#1</a:t>
            </a:r>
            <a:r>
              <a:rPr lang="en-US" altLang="zh-TW" sz="2000" smtClean="0"/>
              <a:t>	delighting the senses or exciting intellectual or emotional admiration; "a beautiful child"; "beautiful country"; "a beautiful painting"; "a beautiful theory"; "a beautiful party“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a	00227507	</a:t>
            </a:r>
            <a:r>
              <a:rPr lang="en-US" altLang="zh-TW" sz="2000" smtClean="0">
                <a:solidFill>
                  <a:srgbClr val="00B050"/>
                </a:solidFill>
              </a:rPr>
              <a:t>0.75</a:t>
            </a:r>
            <a:r>
              <a:rPr lang="en-US" altLang="zh-TW" sz="2000" smtClean="0"/>
              <a:t>	0	</a:t>
            </a:r>
            <a:r>
              <a:rPr lang="en-US" altLang="zh-TW" sz="2000" smtClean="0">
                <a:solidFill>
                  <a:srgbClr val="00B050"/>
                </a:solidFill>
              </a:rPr>
              <a:t>best#1</a:t>
            </a:r>
            <a:r>
              <a:rPr lang="en-US" altLang="zh-TW" sz="2000" smtClean="0"/>
              <a:t>	(superlative of `good') having the most positive qualities; "the best film of the year"; "the best solution"; "the best time for planting"; "wore his best suit“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00042614	0	</a:t>
            </a:r>
            <a:r>
              <a:rPr lang="en-US" altLang="zh-TW" sz="2000" smtClean="0">
                <a:solidFill>
                  <a:srgbClr val="FF0000"/>
                </a:solidFill>
              </a:rPr>
              <a:t>0.625</a:t>
            </a:r>
            <a:r>
              <a:rPr lang="en-US" altLang="zh-TW" sz="2000" smtClean="0"/>
              <a:t>	unhappily#2 </a:t>
            </a:r>
            <a:r>
              <a:rPr lang="en-US" altLang="zh-TW" sz="2000" smtClean="0">
                <a:solidFill>
                  <a:srgbClr val="FF0000"/>
                </a:solidFill>
              </a:rPr>
              <a:t>sadly#1</a:t>
            </a:r>
            <a:r>
              <a:rPr lang="en-US" altLang="zh-TW" sz="2000" smtClean="0"/>
              <a:t>	in an unfortunate way; "sadly he died before he could see his grandchild“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00093270	0	</a:t>
            </a:r>
            <a:r>
              <a:rPr lang="en-US" altLang="zh-TW" sz="2000" smtClean="0">
                <a:solidFill>
                  <a:srgbClr val="FF0000"/>
                </a:solidFill>
              </a:rPr>
              <a:t>0.875</a:t>
            </a:r>
            <a:r>
              <a:rPr lang="en-US" altLang="zh-TW" sz="2000" smtClean="0"/>
              <a:t>	woefully#1 </a:t>
            </a:r>
            <a:r>
              <a:rPr lang="en-US" altLang="zh-TW" sz="2000" smtClean="0">
                <a:solidFill>
                  <a:srgbClr val="FF0000"/>
                </a:solidFill>
              </a:rPr>
              <a:t>sadly#3</a:t>
            </a:r>
            <a:r>
              <a:rPr lang="en-US" altLang="zh-TW" sz="2000" smtClean="0"/>
              <a:t> lamentably#1 deplorably#1	in an unfortunate or deplorable manner; "he was sadly neglected"; "it was woefully inadequate“</a:t>
            </a:r>
          </a:p>
          <a:p>
            <a:pPr>
              <a:buFont typeface="Arial" charset="0"/>
              <a:buNone/>
            </a:pPr>
            <a:r>
              <a:rPr lang="en-US" altLang="zh-TW" sz="2000" smtClean="0"/>
              <a:t>r	00404501	0	</a:t>
            </a:r>
            <a:r>
              <a:rPr lang="en-US" altLang="zh-TW" sz="2000" smtClean="0">
                <a:solidFill>
                  <a:srgbClr val="FF0000"/>
                </a:solidFill>
              </a:rPr>
              <a:t>0.25</a:t>
            </a:r>
            <a:r>
              <a:rPr lang="en-US" altLang="zh-TW" sz="2000" smtClean="0"/>
              <a:t>	</a:t>
            </a:r>
            <a:r>
              <a:rPr lang="en-US" altLang="zh-TW" sz="2000" smtClean="0">
                <a:solidFill>
                  <a:srgbClr val="FF0000"/>
                </a:solidFill>
              </a:rPr>
              <a:t>sadly#2</a:t>
            </a:r>
            <a:r>
              <a:rPr lang="en-US" altLang="zh-TW" sz="2000" smtClean="0"/>
              <a:t>	with sadness; in a sad manner; "`She died last night,' he said sadly"</a:t>
            </a:r>
          </a:p>
          <a:p>
            <a:pPr>
              <a:buFont typeface="Arial" charset="0"/>
              <a:buNone/>
            </a:pPr>
            <a:endParaRPr lang="zh-TW" altLang="en-US" sz="2000" smtClean="0"/>
          </a:p>
        </p:txBody>
      </p:sp>
      <p:sp>
        <p:nvSpPr>
          <p:cNvPr id="165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471D80-EFC5-4ED5-8814-1E6CA51DE44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《</a:t>
            </a:r>
            <a:r>
              <a:rPr lang="zh-TW" altLang="en-US" smtClean="0"/>
              <a:t>知網</a:t>
            </a:r>
            <a:r>
              <a:rPr lang="zh-TW" altLang="ja-JP" smtClean="0"/>
              <a:t>》</a:t>
            </a:r>
            <a:r>
              <a:rPr lang="zh-TW" altLang="en-US" smtClean="0"/>
              <a:t>情感分析用詞語集</a:t>
            </a:r>
            <a:r>
              <a:rPr lang="zh-TW" altLang="en-US" sz="2000" smtClean="0"/>
              <a:t>（</a:t>
            </a:r>
            <a:r>
              <a:rPr lang="en-US" altLang="zh-TW" sz="2000" smtClean="0"/>
              <a:t>beta</a:t>
            </a:r>
            <a:r>
              <a:rPr lang="zh-TW" altLang="en-US" sz="2000" smtClean="0"/>
              <a:t>版）</a:t>
            </a:r>
          </a:p>
        </p:txBody>
      </p:sp>
      <p:sp>
        <p:nvSpPr>
          <p:cNvPr id="166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“</a:t>
            </a:r>
            <a:r>
              <a:rPr lang="zh-TW" altLang="en-US" smtClean="0"/>
              <a:t>中英文情感分析用詞語集”</a:t>
            </a:r>
            <a:endParaRPr lang="en-US" altLang="zh-TW" smtClean="0"/>
          </a:p>
          <a:p>
            <a:pPr lvl="1"/>
            <a:r>
              <a:rPr lang="zh-TW" altLang="en-US" smtClean="0"/>
              <a:t>包含詞語約</a:t>
            </a:r>
            <a:r>
              <a:rPr lang="en-US" altLang="zh-TW" smtClean="0"/>
              <a:t> 17887</a:t>
            </a:r>
          </a:p>
          <a:p>
            <a:r>
              <a:rPr lang="en-US" altLang="zh-TW" smtClean="0"/>
              <a:t>“</a:t>
            </a:r>
            <a:r>
              <a:rPr lang="zh-TW" altLang="en-US" smtClean="0">
                <a:solidFill>
                  <a:srgbClr val="FF0000"/>
                </a:solidFill>
              </a:rPr>
              <a:t>中文情感分析用詞語集</a:t>
            </a:r>
            <a:r>
              <a:rPr lang="zh-TW" altLang="en-US" smtClean="0"/>
              <a:t>”</a:t>
            </a:r>
            <a:endParaRPr lang="en-US" altLang="zh-TW" smtClean="0"/>
          </a:p>
          <a:p>
            <a:pPr lvl="1"/>
            <a:r>
              <a:rPr lang="zh-TW" altLang="en-US" smtClean="0"/>
              <a:t>包含詞語約 </a:t>
            </a:r>
            <a:r>
              <a:rPr lang="en-US" altLang="zh-TW" smtClean="0">
                <a:solidFill>
                  <a:srgbClr val="FF0000"/>
                </a:solidFill>
              </a:rPr>
              <a:t>9193</a:t>
            </a:r>
          </a:p>
          <a:p>
            <a:r>
              <a:rPr lang="en-US" altLang="zh-TW" smtClean="0"/>
              <a:t> “</a:t>
            </a:r>
            <a:r>
              <a:rPr lang="zh-TW" altLang="en-US" smtClean="0"/>
              <a:t>英文情感分析用詞語集”</a:t>
            </a:r>
            <a:endParaRPr lang="en-US" altLang="zh-TW" smtClean="0"/>
          </a:p>
          <a:p>
            <a:pPr lvl="1"/>
            <a:r>
              <a:rPr lang="zh-TW" altLang="en-US" smtClean="0"/>
              <a:t>包含詞語</a:t>
            </a:r>
            <a:r>
              <a:rPr lang="en-US" altLang="zh-TW" smtClean="0"/>
              <a:t> </a:t>
            </a:r>
            <a:r>
              <a:rPr lang="zh-TW" altLang="en-US" smtClean="0"/>
              <a:t> </a:t>
            </a:r>
            <a:r>
              <a:rPr lang="en-US" altLang="zh-TW" smtClean="0"/>
              <a:t>8945</a:t>
            </a:r>
            <a:endParaRPr lang="zh-TW" altLang="en-US" smtClean="0"/>
          </a:p>
        </p:txBody>
      </p:sp>
      <p:sp>
        <p:nvSpPr>
          <p:cNvPr id="166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13493B-98FA-4816-BA1B-31B74945BBF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691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中文情感分析用詞語集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187450" y="1484313"/>
          <a:ext cx="6480175" cy="4611684"/>
        </p:xfrm>
        <a:graphic>
          <a:graphicData uri="http://schemas.openxmlformats.org/drawingml/2006/table">
            <a:tbl>
              <a:tblPr/>
              <a:tblGrid>
                <a:gridCol w="4578350"/>
                <a:gridCol w="1901825"/>
              </a:tblGrid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中文正面情感詞語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836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中文負面情感詞語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1254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中文正面評價詞語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3730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中文負面評價詞語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3116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中文程度級別詞語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219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</a:rPr>
                        <a:t>中文主張詞語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38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Total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0"/>
                          <a:ea typeface="新細明體" pitchFamily="18" charset="-120"/>
                          <a:cs typeface="Times New Roman" pitchFamily="18" charset="0"/>
                        </a:rPr>
                        <a:t>9193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796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740602-EC7D-4E9C-A80E-B8B69313BF9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7966" name="矩形 5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en-US" smtClean="0"/>
              <a:t>中文情感分析用詞語集</a:t>
            </a:r>
          </a:p>
        </p:txBody>
      </p:sp>
      <p:sp>
        <p:nvSpPr>
          <p:cNvPr id="168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“</a:t>
            </a:r>
            <a:r>
              <a:rPr lang="zh-TW" altLang="en-US" smtClean="0"/>
              <a:t>正面情感”詞語</a:t>
            </a:r>
            <a:endParaRPr lang="en-US" altLang="zh-TW" smtClean="0"/>
          </a:p>
          <a:p>
            <a:pPr lvl="1"/>
            <a:r>
              <a:rPr lang="zh-TW" altLang="en-US" smtClean="0"/>
              <a:t>如：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愛，讚賞，快樂，感同身受，好奇，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喝彩，魂牽夢縈，嘉許</a:t>
            </a:r>
            <a:r>
              <a:rPr lang="en-US" altLang="zh-TW" smtClean="0"/>
              <a:t> ...</a:t>
            </a:r>
            <a:endParaRPr lang="zh-TW" altLang="ja-JP" smtClean="0"/>
          </a:p>
          <a:p>
            <a:r>
              <a:rPr lang="en-US" altLang="zh-TW" smtClean="0"/>
              <a:t>“</a:t>
            </a:r>
            <a:r>
              <a:rPr lang="zh-TW" altLang="en-US" smtClean="0"/>
              <a:t>負面情感”詞語</a:t>
            </a:r>
            <a:endParaRPr lang="en-US" altLang="zh-TW" smtClean="0"/>
          </a:p>
          <a:p>
            <a:pPr lvl="1"/>
            <a:r>
              <a:rPr lang="zh-TW" altLang="en-US" smtClean="0"/>
              <a:t>如：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哀傷，半信半疑，鄙視，不滿意，不是滋味兒，後悔，大失所望</a:t>
            </a:r>
            <a:r>
              <a:rPr lang="en-US" altLang="zh-TW" smtClean="0"/>
              <a:t> ...</a:t>
            </a:r>
            <a:endParaRPr lang="zh-TW" altLang="ja-JP" smtClean="0"/>
          </a:p>
          <a:p>
            <a:endParaRPr lang="zh-TW" altLang="en-US" smtClean="0"/>
          </a:p>
        </p:txBody>
      </p:sp>
      <p:sp>
        <p:nvSpPr>
          <p:cNvPr id="1689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2B69E50-6341-49FB-99C1-35F855D89E5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8965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en-US" smtClean="0"/>
              <a:t>中文情感分析用詞語集</a:t>
            </a:r>
          </a:p>
        </p:txBody>
      </p:sp>
      <p:sp>
        <p:nvSpPr>
          <p:cNvPr id="169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“</a:t>
            </a:r>
            <a:r>
              <a:rPr lang="zh-TW" altLang="en-US" smtClean="0"/>
              <a:t>正面評價”詞語</a:t>
            </a:r>
            <a:endParaRPr lang="en-US" altLang="zh-TW" smtClean="0"/>
          </a:p>
          <a:p>
            <a:pPr lvl="1"/>
            <a:r>
              <a:rPr lang="zh-TW" altLang="en-US" smtClean="0"/>
              <a:t>如：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不可或缺，部優，才高八斗，沉魚落雁，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催人奮進，動聽，對勁兒</a:t>
            </a:r>
            <a:r>
              <a:rPr lang="en-US" altLang="zh-TW" smtClean="0"/>
              <a:t> ...</a:t>
            </a:r>
            <a:endParaRPr lang="zh-TW" altLang="ja-JP" smtClean="0"/>
          </a:p>
          <a:p>
            <a:r>
              <a:rPr lang="en-US" altLang="zh-TW" smtClean="0"/>
              <a:t>“</a:t>
            </a:r>
            <a:r>
              <a:rPr lang="zh-TW" altLang="en-US" smtClean="0"/>
              <a:t>負面評價”詞語</a:t>
            </a:r>
            <a:endParaRPr lang="en-US" altLang="zh-TW" smtClean="0"/>
          </a:p>
          <a:p>
            <a:pPr lvl="1"/>
            <a:r>
              <a:rPr lang="zh-TW" altLang="en-US" smtClean="0"/>
              <a:t>如：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醜，苦，超標，華而不實，荒涼，混濁，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畸輕畸重，價高，空洞無物</a:t>
            </a:r>
            <a:r>
              <a:rPr lang="en-US" altLang="zh-TW" smtClean="0"/>
              <a:t> ...</a:t>
            </a:r>
            <a:endParaRPr lang="zh-TW" altLang="ja-JP" smtClean="0"/>
          </a:p>
          <a:p>
            <a:endParaRPr lang="zh-TW" altLang="en-US" smtClean="0"/>
          </a:p>
        </p:txBody>
      </p:sp>
      <p:sp>
        <p:nvSpPr>
          <p:cNvPr id="1699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3815AC-4630-4CC3-8FDF-FC2CC814BEA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6998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49312"/>
          </a:xfrm>
        </p:spPr>
        <p:txBody>
          <a:bodyPr/>
          <a:lstStyle/>
          <a:p>
            <a:r>
              <a:rPr lang="zh-TW" altLang="en-US" smtClean="0"/>
              <a:t>中文情感分析用詞語集</a:t>
            </a:r>
          </a:p>
        </p:txBody>
      </p:sp>
      <p:sp>
        <p:nvSpPr>
          <p:cNvPr id="171011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r>
              <a:rPr lang="en-US" altLang="zh-TW" smtClean="0"/>
              <a:t>“</a:t>
            </a:r>
            <a:r>
              <a:rPr lang="zh-TW" altLang="en-US" smtClean="0"/>
              <a:t>程度級別”詞語</a:t>
            </a:r>
            <a:endParaRPr lang="en-US" altLang="zh-TW" smtClean="0"/>
          </a:p>
          <a:p>
            <a:pPr lvl="1"/>
            <a:r>
              <a:rPr lang="en-US" altLang="zh-TW" smtClean="0"/>
              <a:t>1. </a:t>
            </a:r>
            <a:r>
              <a:rPr lang="zh-TW" altLang="en-US" smtClean="0"/>
              <a:t>“極其</a:t>
            </a:r>
            <a:r>
              <a:rPr lang="en-US" altLang="zh-TW" smtClean="0"/>
              <a:t>|extreme / </a:t>
            </a:r>
            <a:r>
              <a:rPr lang="zh-TW" altLang="en-US" smtClean="0"/>
              <a:t>最</a:t>
            </a:r>
            <a:r>
              <a:rPr lang="en-US" altLang="zh-TW" smtClean="0"/>
              <a:t>|most</a:t>
            </a:r>
            <a:r>
              <a:rPr lang="zh-TW" altLang="en-US" smtClean="0"/>
              <a:t>”</a:t>
            </a:r>
            <a:endParaRPr lang="en-US" altLang="zh-TW" smtClean="0"/>
          </a:p>
          <a:p>
            <a:pPr lvl="2"/>
            <a:r>
              <a:rPr lang="zh-TW" altLang="en-US" smtClean="0"/>
              <a:t>非常，極，極度，無以倫比，最為</a:t>
            </a:r>
            <a:endParaRPr lang="zh-TW" altLang="ja-JP" smtClean="0"/>
          </a:p>
          <a:p>
            <a:pPr lvl="1"/>
            <a:r>
              <a:rPr lang="en-US" altLang="zh-TW" smtClean="0"/>
              <a:t>2. </a:t>
            </a:r>
            <a:r>
              <a:rPr lang="zh-TW" altLang="en-US" smtClean="0"/>
              <a:t>“很</a:t>
            </a:r>
            <a:r>
              <a:rPr lang="en-US" altLang="zh-TW" smtClean="0"/>
              <a:t>|very</a:t>
            </a:r>
            <a:r>
              <a:rPr lang="zh-TW" altLang="en-US" smtClean="0"/>
              <a:t>”</a:t>
            </a:r>
            <a:endParaRPr lang="en-US" altLang="zh-TW" smtClean="0"/>
          </a:p>
          <a:p>
            <a:pPr lvl="2"/>
            <a:r>
              <a:rPr lang="zh-TW" altLang="en-US" smtClean="0"/>
              <a:t>多麼，分外，格外，著實</a:t>
            </a:r>
            <a:endParaRPr lang="en-US" altLang="zh-TW" smtClean="0"/>
          </a:p>
          <a:p>
            <a:pPr lvl="1"/>
            <a:r>
              <a:rPr lang="en-US" altLang="zh-TW" smtClean="0"/>
              <a:t>…</a:t>
            </a:r>
          </a:p>
          <a:p>
            <a:r>
              <a:rPr lang="en-US" altLang="zh-TW" smtClean="0"/>
              <a:t> “</a:t>
            </a:r>
            <a:r>
              <a:rPr lang="zh-TW" altLang="en-US" smtClean="0"/>
              <a:t>主張”詞語</a:t>
            </a:r>
            <a:endParaRPr lang="en-US" altLang="zh-TW" smtClean="0"/>
          </a:p>
          <a:p>
            <a:pPr lvl="1"/>
            <a:r>
              <a:rPr lang="en-US" altLang="zh-TW" smtClean="0"/>
              <a:t>1. {perception|</a:t>
            </a:r>
            <a:r>
              <a:rPr lang="zh-TW" altLang="en-US" smtClean="0"/>
              <a:t>感知</a:t>
            </a:r>
            <a:r>
              <a:rPr lang="en-US" altLang="zh-TW" smtClean="0"/>
              <a:t>}</a:t>
            </a:r>
          </a:p>
          <a:p>
            <a:pPr lvl="2"/>
            <a:r>
              <a:rPr lang="zh-TW" altLang="en-US" smtClean="0"/>
              <a:t>感覺，覺得，預感</a:t>
            </a:r>
            <a:endParaRPr lang="zh-TW" altLang="ja-JP" smtClean="0"/>
          </a:p>
          <a:p>
            <a:pPr lvl="1"/>
            <a:r>
              <a:rPr lang="en-US" altLang="zh-TW" smtClean="0"/>
              <a:t>2. {regard|</a:t>
            </a:r>
            <a:r>
              <a:rPr lang="zh-TW" altLang="en-US" smtClean="0"/>
              <a:t>認為</a:t>
            </a:r>
            <a:r>
              <a:rPr lang="en-US" altLang="zh-TW" smtClean="0"/>
              <a:t>}</a:t>
            </a:r>
          </a:p>
          <a:p>
            <a:pPr lvl="2"/>
            <a:r>
              <a:rPr lang="zh-TW" altLang="en-US" smtClean="0"/>
              <a:t>認為，以為，主張</a:t>
            </a:r>
            <a:endParaRPr lang="zh-TW" altLang="ja-JP" smtClean="0"/>
          </a:p>
          <a:p>
            <a:pPr lvl="2"/>
            <a:endParaRPr lang="en-US" altLang="zh-TW" smtClean="0"/>
          </a:p>
          <a:p>
            <a:pPr lvl="2"/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1710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C44DFE-B562-4E10-93B5-618678DB279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1013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http://www.keenage.com/html/c_bulletin_2007.htm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569325" cy="1484313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4F81BD"/>
                </a:solidFill>
              </a:rPr>
              <a:t>Bing Liu (2015), </a:t>
            </a:r>
            <a:br>
              <a:rPr lang="en-US" altLang="zh-TW" sz="2400" dirty="0" smtClean="0">
                <a:solidFill>
                  <a:srgbClr val="4F81BD"/>
                </a:solidFill>
              </a:rPr>
            </a:br>
            <a:r>
              <a:rPr lang="en-US" altLang="zh-TW" sz="2400" dirty="0" smtClean="0">
                <a:solidFill>
                  <a:srgbClr val="4F81BD"/>
                </a:solidFill>
              </a:rPr>
              <a:t>Sentiment Analysis: </a:t>
            </a:r>
            <a:br>
              <a:rPr lang="en-US" altLang="zh-TW" sz="2400" dirty="0" smtClean="0">
                <a:solidFill>
                  <a:srgbClr val="4F81BD"/>
                </a:solidFill>
              </a:rPr>
            </a:br>
            <a:r>
              <a:rPr lang="en-US" altLang="zh-TW" sz="2400" dirty="0" smtClean="0">
                <a:solidFill>
                  <a:srgbClr val="4F81BD"/>
                </a:solidFill>
              </a:rPr>
              <a:t>Mining Opinions, Sentiments, and Emotions, </a:t>
            </a:r>
            <a:br>
              <a:rPr lang="en-US" altLang="zh-TW" sz="2400" dirty="0" smtClean="0">
                <a:solidFill>
                  <a:srgbClr val="4F81BD"/>
                </a:solidFill>
              </a:rPr>
            </a:br>
            <a:r>
              <a:rPr lang="en-US" altLang="zh-TW" sz="2400" dirty="0" smtClean="0">
                <a:solidFill>
                  <a:srgbClr val="4F81BD"/>
                </a:solidFill>
              </a:rPr>
              <a:t>Cambridge University Press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F465FD-AEEF-407B-92D3-D44DD86463B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38288"/>
            <a:ext cx="37338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223963" y="6581775"/>
            <a:ext cx="669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3"/>
              </a:rPr>
              <a:t>http://www.amazon.com/Sentiment-Analysis-Opinions-Sentiments-Emotions/dp/1107017890</a:t>
            </a:r>
            <a:endParaRPr lang="en-US" altLang="zh-TW" sz="1200">
              <a:latin typeface="Arial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6600" smtClean="0">
                <a:solidFill>
                  <a:srgbClr val="FF0000"/>
                </a:solidFill>
              </a:rPr>
              <a:t>Opinion Spam Detection</a:t>
            </a: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EF4FEF-90FD-4229-8815-1D8255FD3B4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Opinion Spam Detection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73059" name="內容版面配置區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r>
              <a:rPr lang="en-US" altLang="zh-TW" smtClean="0"/>
              <a:t>Opinion Spam Detection: Detecting Fake Reviews and Reviewers</a:t>
            </a:r>
          </a:p>
          <a:p>
            <a:pPr lvl="1"/>
            <a:r>
              <a:rPr lang="en-US" altLang="zh-TW" smtClean="0"/>
              <a:t>Spam Review</a:t>
            </a:r>
          </a:p>
          <a:p>
            <a:pPr lvl="1"/>
            <a:r>
              <a:rPr lang="en-US" altLang="zh-TW" smtClean="0"/>
              <a:t>Fake Review</a:t>
            </a:r>
          </a:p>
          <a:p>
            <a:pPr lvl="1"/>
            <a:r>
              <a:rPr lang="en-US" altLang="zh-TW" smtClean="0"/>
              <a:t>Bogus Review</a:t>
            </a:r>
          </a:p>
          <a:p>
            <a:pPr lvl="1"/>
            <a:r>
              <a:rPr lang="en-US" altLang="zh-TW" smtClean="0"/>
              <a:t>Deceptive review</a:t>
            </a:r>
          </a:p>
          <a:p>
            <a:pPr lvl="1"/>
            <a:r>
              <a:rPr lang="en-US" altLang="zh-TW" smtClean="0"/>
              <a:t>Opinion Spammer</a:t>
            </a:r>
          </a:p>
          <a:p>
            <a:pPr lvl="1"/>
            <a:r>
              <a:rPr lang="en-US" altLang="zh-TW" smtClean="0"/>
              <a:t>Review Spammer</a:t>
            </a:r>
          </a:p>
          <a:p>
            <a:pPr lvl="1"/>
            <a:r>
              <a:rPr lang="en-US" altLang="zh-TW" smtClean="0"/>
              <a:t>Fake Reviewer</a:t>
            </a:r>
          </a:p>
          <a:p>
            <a:pPr lvl="1"/>
            <a:r>
              <a:rPr lang="en-US" altLang="zh-TW" smtClean="0"/>
              <a:t>Shill (Stooge or Plant)</a:t>
            </a:r>
            <a:endParaRPr lang="zh-TW" altLang="en-US" smtClean="0"/>
          </a:p>
        </p:txBody>
      </p:sp>
      <p:sp>
        <p:nvSpPr>
          <p:cNvPr id="173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52A042-A068-40CD-9E45-E8712085DF7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306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latin typeface="Arial" charset="0"/>
                <a:ea typeface="MS PGothic" pitchFamily="34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Opinion Spamming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74083" name="內容版面配置區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545138"/>
          </a:xfrm>
        </p:spPr>
        <p:txBody>
          <a:bodyPr/>
          <a:lstStyle/>
          <a:p>
            <a:r>
              <a:rPr lang="en-US" altLang="zh-TW" sz="2800" smtClean="0"/>
              <a:t>Opinion Spamming</a:t>
            </a:r>
          </a:p>
          <a:p>
            <a:pPr lvl="1"/>
            <a:r>
              <a:rPr lang="en-US" altLang="zh-TW" smtClean="0"/>
              <a:t>"illegal" activities</a:t>
            </a:r>
          </a:p>
          <a:p>
            <a:pPr lvl="2"/>
            <a:r>
              <a:rPr lang="en-US" altLang="zh-TW" sz="2800" smtClean="0"/>
              <a:t>e.g., writing fake reviews, also called shilling</a:t>
            </a:r>
          </a:p>
          <a:p>
            <a:pPr lvl="1"/>
            <a:r>
              <a:rPr lang="en-US" altLang="zh-TW" smtClean="0"/>
              <a:t>try to mislead readers or automated opinion mining and sentiment analysis systems by giving undeserving positive opinions to some target entities in order to promote the entities and/or by giving false negative opinions to some other entities in order to damage their reputations. </a:t>
            </a:r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26DEF6-9A9B-4068-871C-63CFBF3002D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4085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latin typeface="Arial" charset="0"/>
                <a:ea typeface="MS PGothic" pitchFamily="34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Forms of Opinion spam 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75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fake reviews (also called bogus reviews) </a:t>
            </a:r>
          </a:p>
          <a:p>
            <a:r>
              <a:rPr lang="en-US" altLang="zh-TW" smtClean="0"/>
              <a:t>fake comments</a:t>
            </a:r>
          </a:p>
          <a:p>
            <a:r>
              <a:rPr lang="en-US" altLang="zh-TW" smtClean="0"/>
              <a:t>fake blogs</a:t>
            </a:r>
          </a:p>
          <a:p>
            <a:r>
              <a:rPr lang="en-US" altLang="zh-TW" smtClean="0"/>
              <a:t>fake social network postings</a:t>
            </a:r>
          </a:p>
          <a:p>
            <a:r>
              <a:rPr lang="en-US" altLang="zh-TW" smtClean="0"/>
              <a:t>deceptions</a:t>
            </a:r>
          </a:p>
          <a:p>
            <a:r>
              <a:rPr lang="en-US" altLang="zh-TW" smtClean="0"/>
              <a:t>deceptive messages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9B0EB7-D3EA-40B2-A2B9-A1788496BAC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5109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latin typeface="Arial" charset="0"/>
                <a:ea typeface="MS PGothic" pitchFamily="34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Fake Review Detection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76131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5329237"/>
          </a:xfrm>
        </p:spPr>
        <p:txBody>
          <a:bodyPr/>
          <a:lstStyle/>
          <a:p>
            <a:r>
              <a:rPr lang="en-US" altLang="zh-TW" smtClean="0"/>
              <a:t>Methods</a:t>
            </a:r>
          </a:p>
          <a:p>
            <a:pPr lvl="1"/>
            <a:r>
              <a:rPr lang="en-US" altLang="zh-TW" smtClean="0"/>
              <a:t>supervised learning </a:t>
            </a:r>
          </a:p>
          <a:p>
            <a:pPr lvl="1"/>
            <a:r>
              <a:rPr lang="en-US" altLang="zh-TW" smtClean="0"/>
              <a:t>pattern discovery </a:t>
            </a:r>
          </a:p>
          <a:p>
            <a:pPr lvl="1"/>
            <a:r>
              <a:rPr lang="en-US" altLang="zh-TW" smtClean="0"/>
              <a:t>graph-based methods</a:t>
            </a:r>
          </a:p>
          <a:p>
            <a:pPr lvl="1"/>
            <a:r>
              <a:rPr lang="en-US" altLang="zh-TW" smtClean="0"/>
              <a:t>relational modeling</a:t>
            </a:r>
          </a:p>
          <a:p>
            <a:r>
              <a:rPr lang="en-US" altLang="zh-TW" smtClean="0"/>
              <a:t>Signals</a:t>
            </a:r>
          </a:p>
          <a:p>
            <a:pPr lvl="1"/>
            <a:r>
              <a:rPr lang="en-US" altLang="zh-TW" smtClean="0"/>
              <a:t>Review content</a:t>
            </a:r>
          </a:p>
          <a:p>
            <a:pPr lvl="1"/>
            <a:r>
              <a:rPr lang="en-US" altLang="zh-TW" smtClean="0"/>
              <a:t>Reviewer abnormal behaviors</a:t>
            </a:r>
          </a:p>
          <a:p>
            <a:pPr lvl="1"/>
            <a:r>
              <a:rPr lang="en-US" altLang="zh-TW" smtClean="0"/>
              <a:t>Product related features</a:t>
            </a:r>
          </a:p>
          <a:p>
            <a:pPr lvl="1"/>
            <a:r>
              <a:rPr lang="en-US" altLang="zh-TW" smtClean="0"/>
              <a:t>Relationships</a:t>
            </a:r>
          </a:p>
          <a:p>
            <a:pPr lvl="1">
              <a:buFont typeface="Arial" charset="0"/>
              <a:buNone/>
            </a:pPr>
            <a:endParaRPr lang="zh-TW" altLang="en-US" smtClean="0"/>
          </a:p>
        </p:txBody>
      </p:sp>
      <p:sp>
        <p:nvSpPr>
          <p:cNvPr id="176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6B5469-4243-4C1F-BD74-E0F90051AF1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6133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latin typeface="Arial" charset="0"/>
                <a:ea typeface="MS PGothic" pitchFamily="34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z="3600" smtClean="0">
                <a:solidFill>
                  <a:srgbClr val="4F81BD"/>
                </a:solidFill>
              </a:rPr>
              <a:t>Professional Fake Review Writing Services </a:t>
            </a:r>
            <a:r>
              <a:rPr lang="en-US" altLang="zh-TW" smtClean="0">
                <a:solidFill>
                  <a:srgbClr val="4F81BD"/>
                </a:solidFill>
              </a:rPr>
              <a:t/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z="3200" smtClean="0">
                <a:solidFill>
                  <a:srgbClr val="4F81BD"/>
                </a:solidFill>
              </a:rPr>
              <a:t>(some Reputation Management companies)</a:t>
            </a:r>
            <a:endParaRPr lang="zh-TW" altLang="en-US" sz="3200" smtClean="0">
              <a:solidFill>
                <a:srgbClr val="4F81BD"/>
              </a:solidFill>
            </a:endParaRPr>
          </a:p>
        </p:txBody>
      </p:sp>
      <p:sp>
        <p:nvSpPr>
          <p:cNvPr id="177155" name="內容版面配置區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5040312"/>
          </a:xfrm>
        </p:spPr>
        <p:txBody>
          <a:bodyPr/>
          <a:lstStyle/>
          <a:p>
            <a:r>
              <a:rPr lang="en-US" altLang="zh-TW" sz="2800" smtClean="0"/>
              <a:t>Post positive reviews</a:t>
            </a:r>
          </a:p>
          <a:p>
            <a:r>
              <a:rPr lang="en-US" altLang="zh-TW" sz="2800" smtClean="0"/>
              <a:t>Sponsored reviews</a:t>
            </a:r>
          </a:p>
          <a:p>
            <a:r>
              <a:rPr lang="en-US" altLang="zh-TW" sz="2800" smtClean="0"/>
              <a:t>Pay per post</a:t>
            </a:r>
          </a:p>
          <a:p>
            <a:r>
              <a:rPr lang="en-US" altLang="zh-TW" sz="2800" smtClean="0"/>
              <a:t>Need someone to write positive reviews about our company (budget: $250-$750 USD)</a:t>
            </a:r>
          </a:p>
          <a:p>
            <a:r>
              <a:rPr lang="en-US" altLang="zh-TW" sz="2800" smtClean="0"/>
              <a:t>Fake review writer</a:t>
            </a:r>
          </a:p>
          <a:p>
            <a:r>
              <a:rPr lang="en-US" altLang="zh-TW" sz="2800" smtClean="0"/>
              <a:t>Product review writer for hire</a:t>
            </a:r>
          </a:p>
          <a:p>
            <a:r>
              <a:rPr lang="en-US" altLang="zh-TW" sz="2800" smtClean="0"/>
              <a:t>Hire a content writer</a:t>
            </a:r>
          </a:p>
          <a:p>
            <a:r>
              <a:rPr lang="en-US" altLang="zh-TW" sz="2800" smtClean="0"/>
              <a:t>Fake Amazon book reviews (hiring book reviewers)</a:t>
            </a:r>
          </a:p>
          <a:p>
            <a:r>
              <a:rPr lang="en-US" altLang="zh-TW" sz="2800" smtClean="0"/>
              <a:t>People are just having fun (not serious)</a:t>
            </a:r>
            <a:endParaRPr lang="zh-TW" altLang="en-US" sz="2800" smtClean="0"/>
          </a:p>
        </p:txBody>
      </p:sp>
      <p:sp>
        <p:nvSpPr>
          <p:cNvPr id="1771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C00B7C-7861-4C69-AA85-DD3FC9DAE76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715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latin typeface="Arial" charset="0"/>
                <a:ea typeface="MS PGothic" pitchFamily="34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8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81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EFFE34-8154-48F9-8352-BE4ABC562D0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78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063"/>
            <a:ext cx="81216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矩形 5"/>
          <p:cNvSpPr>
            <a:spLocks noChangeArrowheads="1"/>
          </p:cNvSpPr>
          <p:nvPr/>
        </p:nvSpPr>
        <p:spPr bwMode="auto">
          <a:xfrm>
            <a:off x="466725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</a:t>
            </a:r>
            <a:r>
              <a:rPr lang="en-US" altLang="zh-TW" sz="1200">
                <a:latin typeface="Arial" charset="0"/>
                <a:ea typeface="MS PGothic" pitchFamily="34" charset="-128"/>
                <a:hlinkClick r:id="rId3"/>
              </a:rPr>
              <a:t>http://www.sponsoredreviews.com/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92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92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12287A-A247-462E-A555-204E22428E2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179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947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6" name="矩形 5"/>
          <p:cNvSpPr>
            <a:spLocks noChangeArrowheads="1"/>
          </p:cNvSpPr>
          <p:nvPr/>
        </p:nvSpPr>
        <p:spPr bwMode="auto">
          <a:xfrm>
            <a:off x="466725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</a:t>
            </a:r>
            <a:r>
              <a:rPr lang="en-US" altLang="zh-TW" sz="1200">
                <a:latin typeface="Arial" charset="0"/>
                <a:ea typeface="MS PGothic" pitchFamily="34" charset="-128"/>
                <a:hlinkClick r:id="rId3"/>
              </a:rPr>
              <a:t> https://payperpost.com/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B17215-84FA-4D8D-8C06-C90C9AF5380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80227" name="矩形 5"/>
          <p:cNvSpPr>
            <a:spLocks noChangeArrowheads="1"/>
          </p:cNvSpPr>
          <p:nvPr/>
        </p:nvSpPr>
        <p:spPr bwMode="auto">
          <a:xfrm>
            <a:off x="5397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</a:t>
            </a:r>
            <a:r>
              <a:rPr lang="en-US" altLang="zh-TW" sz="1200">
                <a:latin typeface="Arial" charset="0"/>
                <a:ea typeface="MS PGothic" pitchFamily="34" charset="-128"/>
                <a:hlinkClick r:id="rId2"/>
              </a:rPr>
              <a:t>http://www.freelancer.com/projects/Forum-Posting-Reviews/Need-someone-write-post-positive.html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180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64613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標題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777875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Papers on Opinion Spam Detection 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81251" name="內容版面配置區 2"/>
          <p:cNvSpPr>
            <a:spLocks noGrp="1"/>
          </p:cNvSpPr>
          <p:nvPr>
            <p:ph idx="1"/>
          </p:nvPr>
        </p:nvSpPr>
        <p:spPr>
          <a:xfrm>
            <a:off x="71438" y="1125538"/>
            <a:ext cx="8964612" cy="5327650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en-US" altLang="zh-TW" sz="1600" smtClean="0"/>
              <a:t>Arjun Mukherjee, Bing Liu, and Natalie Glance. Spotting Fake Reviewer Groups in Consumer Reviews. International World Wide Web Conference (WWW-2012), Lyon, France, April 16-20, 2012. 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zh-TW" sz="1600" smtClean="0"/>
              <a:t>Guan Wang, Sihong Xie, Bing Liu, Philip S. Yu. Identify Online Store Review Spammers via Social Review Graph. ACM Transactions on Intelligent Systems and Technology, accepted for publication, 2011.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zh-TW" sz="1600" smtClean="0"/>
              <a:t>Guan Wang, Sihong Xie, Bing Liu, Philip S. Yu. Review Graph based Online Store Review Spammer Detection. ICDM-2011, 2011.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zh-TW" sz="1600" smtClean="0"/>
              <a:t>Arjun Mukherjee, Bing Liu, Junhui Wang, Natalie Glance, Nitin Jindal. Detecting Group Review Spam. WWW-2011 poster paper, 2011.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zh-TW" sz="1600" smtClean="0"/>
              <a:t>Nitin Jindal, Bing Liu and Ee-Peng Lim. "Finding Unusual Review Patterns Using Unexpected Rules" Proceedings of the 19th ACM International Conference on Information and Knowledge Management (CIKM-2010, short paper), Toronto, Canada, Oct 26 - 30, 2010.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zh-TW" sz="1600" smtClean="0"/>
              <a:t>Ee-Peng Lim, Viet-An Nguyen, Nitin Jindal, Bing Liu and Hady Lauw. "Detecting Product Review Spammers using Rating Behaviors." Proceedings of the 19th ACM International Conference on Information and Knowledge Management (CIKM-2010, full paper), Toronto, Canada, Oct 26 - 30, 2010.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zh-TW" sz="1600" smtClean="0"/>
              <a:t>Nitin Jindal and Bing Liu. "Opinion Spam and Analysis." Proceedings of First ACM International Conference on Web Search and Data Mining (WSDM-2008), Feb 11-12, 2008, Stanford University, Stanford, California, USA.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zh-TW" sz="1600" smtClean="0"/>
              <a:t>Nitin Jindal and Bing Liu. "Review Spam Detection." Proceedings of WWW-2007 (poster paper), May 8-12, Banff, Canada.</a:t>
            </a:r>
            <a:endParaRPr lang="zh-TW" altLang="en-US" sz="1600" smtClean="0"/>
          </a:p>
        </p:txBody>
      </p:sp>
      <p:sp>
        <p:nvSpPr>
          <p:cNvPr id="1812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493DBE-2673-40B1-935D-F360BA345C5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81253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latin typeface="Arial" charset="0"/>
                <a:ea typeface="MS PGothic" pitchFamily="34" charset="-128"/>
                <a:hlinkClick r:id="rId2"/>
              </a:rPr>
              <a:t>http://www.cs.uic.edu/~liub/FBS/fake-reviews.html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Sentiment Analysis and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Opinion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r>
              <a:rPr lang="en-US" altLang="zh-TW" sz="2400" smtClean="0"/>
              <a:t>Computational study of </a:t>
            </a:r>
            <a:br>
              <a:rPr lang="en-US" altLang="zh-TW" sz="2400" smtClean="0"/>
            </a:br>
            <a:r>
              <a:rPr lang="en-US" altLang="zh-TW" sz="2400" smtClean="0">
                <a:solidFill>
                  <a:srgbClr val="4F81BD"/>
                </a:solidFill>
              </a:rPr>
              <a:t>opinions,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sentiments,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subjectivity,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evaluations,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attitudes,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appraisal,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affects, 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views,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>
                <a:solidFill>
                  <a:srgbClr val="4F81BD"/>
                </a:solidFill>
              </a:rPr>
              <a:t>emotions,</a:t>
            </a:r>
            <a:br>
              <a:rPr lang="en-US" altLang="zh-TW" sz="2400" smtClean="0">
                <a:solidFill>
                  <a:srgbClr val="4F81BD"/>
                </a:solidFill>
              </a:rPr>
            </a:br>
            <a:r>
              <a:rPr lang="en-US" altLang="zh-TW" sz="2400" smtClean="0"/>
              <a:t>ets., expressed in text.</a:t>
            </a:r>
          </a:p>
          <a:p>
            <a:pPr lvl="1"/>
            <a:r>
              <a:rPr lang="en-US" altLang="zh-TW" sz="2000" smtClean="0"/>
              <a:t>Reviews, blogs, discussions, news, comments, feedback, or any other documents</a:t>
            </a:r>
            <a:endParaRPr lang="zh-TW" altLang="en-US" sz="200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C1A2E1-4AA8-4D1D-89A3-61D56F39587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Summary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Architectures of </a:t>
            </a:r>
            <a:r>
              <a:rPr lang="zh-TW" altLang="en-US" dirty="0" smtClean="0"/>
              <a:t> </a:t>
            </a:r>
            <a:r>
              <a:rPr lang="en-US" altLang="zh-TW" dirty="0" smtClean="0"/>
              <a:t>Sentiment Analytics</a:t>
            </a:r>
            <a:r>
              <a:rPr lang="zh-TW" altLang="en-US" dirty="0" smtClean="0"/>
              <a:t> </a:t>
            </a:r>
            <a:r>
              <a:rPr lang="en-US" altLang="zh-TW" dirty="0" smtClean="0"/>
              <a:t>on Social Media</a:t>
            </a:r>
          </a:p>
          <a:p>
            <a:r>
              <a:rPr lang="en-US" altLang="zh-TW" dirty="0"/>
              <a:t>Social Media </a:t>
            </a:r>
            <a:r>
              <a:rPr lang="en-US" altLang="zh-TW" dirty="0" smtClean="0"/>
              <a:t>Monitoring/Analysis</a:t>
            </a:r>
          </a:p>
          <a:p>
            <a:r>
              <a:rPr lang="en-US" altLang="zh-TW" dirty="0"/>
              <a:t>Sentiment Analytics</a:t>
            </a:r>
            <a:r>
              <a:rPr lang="zh-TW" altLang="en-US" dirty="0"/>
              <a:t> </a:t>
            </a:r>
            <a:r>
              <a:rPr lang="en-US" altLang="zh-TW" dirty="0"/>
              <a:t>on Social </a:t>
            </a:r>
            <a:r>
              <a:rPr lang="en-US" altLang="zh-TW" dirty="0" smtClean="0"/>
              <a:t>Media: </a:t>
            </a:r>
            <a:br>
              <a:rPr lang="en-US" altLang="zh-TW" dirty="0" smtClean="0"/>
            </a:br>
            <a:r>
              <a:rPr lang="en-US" altLang="zh-TW" dirty="0" smtClean="0"/>
              <a:t>Tools and 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7191A-B242-4C06-A433-F9193A509C1D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4387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19138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4F81BD"/>
                </a:solidFill>
              </a:rPr>
              <a:t>References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82275" name="內容版面配置區 2"/>
          <p:cNvSpPr>
            <a:spLocks noGrp="1"/>
          </p:cNvSpPr>
          <p:nvPr>
            <p:ph idx="1"/>
          </p:nvPr>
        </p:nvSpPr>
        <p:spPr>
          <a:xfrm>
            <a:off x="34925" y="836613"/>
            <a:ext cx="8858250" cy="5761037"/>
          </a:xfrm>
        </p:spPr>
        <p:txBody>
          <a:bodyPr/>
          <a:lstStyle/>
          <a:p>
            <a:pPr marL="342900" lvl="2" indent="-342900" eaLnBrk="1" hangingPunct="1"/>
            <a:r>
              <a:rPr lang="en-US" altLang="zh-TW" sz="1800" dirty="0" smtClean="0"/>
              <a:t>Bing Liu (2011) , “Web Data Mining: Exploring Hyperlinks, Contents, and Usage Data,” 2</a:t>
            </a:r>
            <a:r>
              <a:rPr lang="en-US" altLang="zh-TW" sz="1800" baseline="30000" dirty="0" smtClean="0"/>
              <a:t>nd</a:t>
            </a:r>
            <a:r>
              <a:rPr lang="en-US" altLang="zh-TW" sz="1800" dirty="0" smtClean="0"/>
              <a:t> Edition, Springer.</a:t>
            </a:r>
            <a:br>
              <a:rPr lang="en-US" altLang="zh-TW" sz="1800" dirty="0" smtClean="0"/>
            </a:br>
            <a:r>
              <a:rPr lang="en-US" altLang="zh-TW" sz="1800" dirty="0" smtClean="0">
                <a:solidFill>
                  <a:srgbClr val="A6A6A6"/>
                </a:solidFill>
                <a:hlinkClick r:id="rId2"/>
              </a:rPr>
              <a:t>http://www.cs.uic.edu/~liub/WebMiningBook.html</a:t>
            </a:r>
            <a:endParaRPr lang="en-US" altLang="zh-TW" sz="1800" dirty="0" smtClean="0">
              <a:solidFill>
                <a:srgbClr val="A6A6A6"/>
              </a:solidFill>
            </a:endParaRPr>
          </a:p>
          <a:p>
            <a:pPr marL="342900" lvl="2" indent="-342900" eaLnBrk="1" hangingPunct="1"/>
            <a:r>
              <a:rPr lang="en-US" altLang="zh-TW" sz="1800" dirty="0" smtClean="0"/>
              <a:t>Bing Liu (2013), Opinion Spam Detection: Detecting Fake Reviews and Reviewers, </a:t>
            </a:r>
            <a:r>
              <a:rPr lang="en-US" altLang="zh-TW" sz="1800" dirty="0" smtClean="0">
                <a:hlinkClick r:id="rId3"/>
              </a:rPr>
              <a:t>http://www.cs.uic.edu/~liub/FBS/fake-reviews.html</a:t>
            </a:r>
            <a:endParaRPr lang="en-US" altLang="zh-TW" sz="1800" dirty="0" smtClean="0">
              <a:solidFill>
                <a:srgbClr val="A6A6A6"/>
              </a:solidFill>
            </a:endParaRPr>
          </a:p>
          <a:p>
            <a:pPr eaLnBrk="1" hangingPunct="1"/>
            <a:r>
              <a:rPr lang="en-US" altLang="zh-TW" sz="1800" dirty="0" smtClean="0"/>
              <a:t>Bo Pang and Lillian Lee (2008), "Opinion mining and sentiment analysis,”  Foundations and Trends in Information Retrieval 2(1-2), pp. 1–135, 2008.</a:t>
            </a:r>
          </a:p>
          <a:p>
            <a:pPr eaLnBrk="1" hangingPunct="1"/>
            <a:r>
              <a:rPr lang="en-US" altLang="zh-TW" sz="1800" dirty="0" err="1" smtClean="0"/>
              <a:t>Wiltrud</a:t>
            </a:r>
            <a:r>
              <a:rPr lang="en-US" altLang="zh-TW" sz="1800" dirty="0" smtClean="0"/>
              <a:t> Kessler (2012), Introduction to Sentiment Analysis,  </a:t>
            </a:r>
            <a:br>
              <a:rPr lang="en-US" altLang="zh-TW" sz="1800" dirty="0" smtClean="0"/>
            </a:br>
            <a:r>
              <a:rPr lang="en-US" altLang="zh-TW" sz="1800" dirty="0" smtClean="0">
                <a:hlinkClick r:id="rId4"/>
              </a:rPr>
              <a:t>http://www.ims.uni-stuttgart.de/~kesslewd/lehre/sentimentanalysis12s/introduction_sentimentanalysis.pdf</a:t>
            </a:r>
            <a:endParaRPr lang="en-US" altLang="zh-TW" sz="1800" dirty="0" smtClean="0"/>
          </a:p>
          <a:p>
            <a:pPr eaLnBrk="1" hangingPunct="1"/>
            <a:r>
              <a:rPr lang="en-US" altLang="zh-TW" sz="1800" dirty="0" smtClean="0"/>
              <a:t>Z. Zhang, X. Li, and Y. Chen (2012), "Deciphering word-of-mouth in social media: Text-based metrics of consumer reviews," ACM Trans. Manage. Inf. Syst. (3:1) 2012, pp 1-23.</a:t>
            </a:r>
          </a:p>
          <a:p>
            <a:pPr eaLnBrk="1" hangingPunct="1"/>
            <a:r>
              <a:rPr lang="en-US" altLang="zh-TW" sz="1800" dirty="0" err="1" smtClean="0"/>
              <a:t>Efraim</a:t>
            </a:r>
            <a:r>
              <a:rPr lang="en-US" altLang="zh-TW" sz="1800" dirty="0" smtClean="0"/>
              <a:t> Turban, Ramesh Sharda, </a:t>
            </a:r>
            <a:r>
              <a:rPr lang="en-US" altLang="zh-TW" sz="1800" dirty="0" err="1" smtClean="0"/>
              <a:t>Dursun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Delen</a:t>
            </a:r>
            <a:r>
              <a:rPr lang="en-US" altLang="zh-TW" sz="1800" dirty="0" smtClean="0"/>
              <a:t> (2011), Decision Support and Business Intelligence Systems, Ninth Edition, 2011, Pearson.</a:t>
            </a:r>
          </a:p>
          <a:p>
            <a:pPr eaLnBrk="1" hangingPunct="1"/>
            <a:r>
              <a:rPr lang="en-US" altLang="zh-TW" sz="1800" dirty="0" err="1" smtClean="0"/>
              <a:t>Guandong</a:t>
            </a:r>
            <a:r>
              <a:rPr lang="en-US" altLang="zh-TW" sz="1800" dirty="0" smtClean="0"/>
              <a:t> Xu, </a:t>
            </a:r>
            <a:r>
              <a:rPr lang="en-US" altLang="zh-TW" sz="1800" dirty="0" err="1" smtClean="0"/>
              <a:t>Yanchun</a:t>
            </a:r>
            <a:r>
              <a:rPr lang="en-US" altLang="zh-TW" sz="1800" dirty="0" smtClean="0"/>
              <a:t> Zhang, Lin Li (2011), Web Mining and Social Networking: Techniques and Applications, 2011, Springer</a:t>
            </a:r>
          </a:p>
          <a:p>
            <a:endParaRPr lang="en-US" altLang="zh-TW" sz="1800" dirty="0" smtClean="0"/>
          </a:p>
          <a:p>
            <a:pPr eaLnBrk="1" hangingPunct="1"/>
            <a:endParaRPr lang="en-US" altLang="zh-TW" sz="1800" dirty="0" smtClean="0"/>
          </a:p>
        </p:txBody>
      </p:sp>
      <p:sp>
        <p:nvSpPr>
          <p:cNvPr id="1822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791F5D-0C4E-4436-9D63-4A2F619D5B4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References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>
          <a:xfrm>
            <a:off x="179512" y="764703"/>
            <a:ext cx="8640960" cy="5755159"/>
          </a:xfrm>
        </p:spPr>
        <p:txBody>
          <a:bodyPr/>
          <a:lstStyle/>
          <a:p>
            <a:pPr eaLnBrk="1" hangingPunct="1"/>
            <a:r>
              <a:rPr lang="en-US" altLang="zh-TW" sz="1800" dirty="0"/>
              <a:t>Cambria, Erik, </a:t>
            </a:r>
            <a:r>
              <a:rPr lang="en-US" altLang="zh-TW" sz="1800" dirty="0" err="1"/>
              <a:t>Soujanya</a:t>
            </a:r>
            <a:r>
              <a:rPr lang="en-US" altLang="zh-TW" sz="1800" dirty="0"/>
              <a:t> </a:t>
            </a:r>
            <a:r>
              <a:rPr lang="en-US" altLang="zh-TW" sz="1800" dirty="0" err="1"/>
              <a:t>Poria</a:t>
            </a:r>
            <a:r>
              <a:rPr lang="en-US" altLang="zh-TW" sz="1800" dirty="0"/>
              <a:t>, Rajiv </a:t>
            </a:r>
            <a:r>
              <a:rPr lang="en-US" altLang="zh-TW" sz="1800" dirty="0" err="1"/>
              <a:t>Bajpai</a:t>
            </a:r>
            <a:r>
              <a:rPr lang="en-US" altLang="zh-TW" sz="1800" dirty="0"/>
              <a:t>, and </a:t>
            </a:r>
            <a:r>
              <a:rPr lang="en-US" altLang="zh-TW" sz="1800" dirty="0" err="1"/>
              <a:t>Björn</a:t>
            </a:r>
            <a:r>
              <a:rPr lang="en-US" altLang="zh-TW" sz="1800" dirty="0"/>
              <a:t> Schuller. "</a:t>
            </a:r>
            <a:r>
              <a:rPr lang="en-US" altLang="zh-TW" sz="1800" dirty="0" err="1"/>
              <a:t>SenticNet</a:t>
            </a:r>
            <a:r>
              <a:rPr lang="en-US" altLang="zh-TW" sz="1800" dirty="0"/>
              <a:t> 4: A semantic resource for sentiment analysis based on conceptual primitives." In the 26th International Conference on Computational Linguistics (COLING), Osaka. 2016</a:t>
            </a:r>
            <a:r>
              <a:rPr lang="en-US" altLang="zh-TW" sz="1800" dirty="0" smtClean="0"/>
              <a:t>.</a:t>
            </a:r>
            <a:endParaRPr lang="en-US" altLang="zh-TW" sz="1800" dirty="0" smtClean="0"/>
          </a:p>
          <a:p>
            <a:pPr eaLnBrk="1" hangingPunct="1"/>
            <a:r>
              <a:rPr lang="en-US" altLang="zh-TW" sz="1800" dirty="0" smtClean="0"/>
              <a:t>Richard </a:t>
            </a:r>
            <a:r>
              <a:rPr lang="en-US" altLang="zh-TW" sz="1800" dirty="0" err="1" smtClean="0"/>
              <a:t>Socher</a:t>
            </a:r>
            <a:r>
              <a:rPr lang="en-US" altLang="zh-TW" sz="1800" dirty="0" smtClean="0"/>
              <a:t>, Alex </a:t>
            </a:r>
            <a:r>
              <a:rPr lang="en-US" altLang="zh-TW" sz="1800" dirty="0" err="1" smtClean="0"/>
              <a:t>Perelygin</a:t>
            </a:r>
            <a:r>
              <a:rPr lang="en-US" altLang="zh-TW" sz="1800" dirty="0" smtClean="0"/>
              <a:t>, Jean Y. Wu, Jason Chuang, Christopher D. Manning, Andrew Y. Ng, and Christopher Potts (2013), "Recursive Deep Models for Semantic Compositionality Over a Sentiment Treebank," In Proceedings of the conference on empirical methods in natural language processing (EMNLP), vol. 1631, p. 1642</a:t>
            </a:r>
            <a:br>
              <a:rPr lang="en-US" altLang="zh-TW" sz="1800" dirty="0" smtClean="0"/>
            </a:br>
            <a:r>
              <a:rPr lang="en-US" altLang="zh-TW" sz="1800" dirty="0" smtClean="0">
                <a:hlinkClick r:id="rId2"/>
              </a:rPr>
              <a:t>http://nlp.stanford.edu/~socherr/EMNLP2013_RNTN.pdf</a:t>
            </a:r>
            <a:endParaRPr lang="en-US" altLang="zh-TW" sz="1800" dirty="0" smtClean="0"/>
          </a:p>
          <a:p>
            <a:pPr eaLnBrk="1" hangingPunct="1"/>
            <a:r>
              <a:rPr lang="en-US" altLang="zh-TW" sz="1800" dirty="0" smtClean="0"/>
              <a:t>Kumar Ravi and </a:t>
            </a:r>
            <a:r>
              <a:rPr lang="en-US" altLang="zh-TW" sz="1800" dirty="0" err="1" smtClean="0"/>
              <a:t>Vadlamani</a:t>
            </a:r>
            <a:r>
              <a:rPr lang="en-US" altLang="zh-TW" sz="1800" dirty="0" smtClean="0"/>
              <a:t> Ravi (2015), "A survey on opinion mining and sentiment analysis: tasks, approaches and applications." Knowledge-Based Systems, 89, pp.14-46.</a:t>
            </a:r>
          </a:p>
          <a:p>
            <a:pPr eaLnBrk="1" hangingPunct="1"/>
            <a:r>
              <a:rPr lang="en-US" altLang="zh-TW" sz="1800" dirty="0" smtClean="0"/>
              <a:t>Vishal </a:t>
            </a:r>
            <a:r>
              <a:rPr lang="en-US" altLang="zh-TW" sz="1800" dirty="0" err="1" smtClean="0"/>
              <a:t>Kharde</a:t>
            </a:r>
            <a:r>
              <a:rPr lang="en-US" altLang="zh-TW" sz="1800" dirty="0" smtClean="0"/>
              <a:t> and </a:t>
            </a:r>
            <a:r>
              <a:rPr lang="en-US" altLang="zh-TW" sz="1800" dirty="0" err="1" smtClean="0"/>
              <a:t>Sheetal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Sonawane</a:t>
            </a:r>
            <a:r>
              <a:rPr lang="en-US" altLang="zh-TW" sz="1800" dirty="0" smtClean="0"/>
              <a:t> (2016), "Sentiment Analysis of Twitter Data: A Survey of Techniques," International Journal of Computer Applications, </a:t>
            </a:r>
            <a:r>
              <a:rPr lang="en-US" altLang="zh-TW" sz="1800" dirty="0" err="1" smtClean="0"/>
              <a:t>vol</a:t>
            </a:r>
            <a:r>
              <a:rPr lang="en-US" altLang="zh-TW" sz="1800" dirty="0" smtClean="0"/>
              <a:t> 139, no. 11, 2016. pp.5-15.</a:t>
            </a:r>
          </a:p>
          <a:p>
            <a:pPr eaLnBrk="1" hangingPunct="1"/>
            <a:r>
              <a:rPr lang="en-US" altLang="zh-TW" sz="1800" dirty="0" smtClean="0"/>
              <a:t>Jesus Serrano-Guerrero, Jose A. Olivas, Francisco P. Romero, and Enrique Herrera-</a:t>
            </a:r>
            <a:r>
              <a:rPr lang="en-US" altLang="zh-TW" sz="1800" dirty="0" err="1" smtClean="0"/>
              <a:t>Viedma</a:t>
            </a:r>
            <a:r>
              <a:rPr lang="en-US" altLang="zh-TW" sz="1800" dirty="0" smtClean="0"/>
              <a:t>  (2015), "Sentiment analysis: A review and comparative analysis of web services," Information Sciences, 311, pp. 18-38.</a:t>
            </a:r>
          </a:p>
          <a:p>
            <a:r>
              <a:rPr lang="en-US" altLang="zh-TW" sz="1800" dirty="0" smtClean="0"/>
              <a:t>Steven </a:t>
            </a:r>
            <a:r>
              <a:rPr lang="en-US" altLang="zh-TW" sz="1800" dirty="0" err="1" smtClean="0"/>
              <a:t>Struhl</a:t>
            </a:r>
            <a:r>
              <a:rPr lang="en-US" altLang="zh-TW" sz="1800" dirty="0" smtClean="0"/>
              <a:t> (2015), Practical Text Analytics: Interpreting Text and Unstructured Data for Business Intelligence (Marketing Science), </a:t>
            </a:r>
            <a:r>
              <a:rPr lang="en-US" altLang="zh-TW" sz="1800" dirty="0" err="1" smtClean="0"/>
              <a:t>Kogan</a:t>
            </a:r>
            <a:r>
              <a:rPr lang="en-US" altLang="zh-TW" sz="1800" dirty="0" smtClean="0"/>
              <a:t> Page</a:t>
            </a:r>
          </a:p>
          <a:p>
            <a:r>
              <a:rPr lang="en-US" altLang="zh-TW" sz="1800" dirty="0" smtClean="0"/>
              <a:t>Bing Liu (2015), Sentiment Analysis: Mining Opinions, Sentiments, and Emotions, Cambridge University Press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331581-46B0-4EFB-9CB3-F4EEDED589C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8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12009</TotalTime>
  <Words>4097</Words>
  <Application>Microsoft Macintosh PowerPoint</Application>
  <PresentationFormat>On-screen Show (4:3)</PresentationFormat>
  <Paragraphs>755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2" baseType="lpstr">
      <vt:lpstr>Arial Unicode MS</vt:lpstr>
      <vt:lpstr>Calibri</vt:lpstr>
      <vt:lpstr>Heiti SC Light</vt:lpstr>
      <vt:lpstr>MS PGothic</vt:lpstr>
      <vt:lpstr>Times New Roman</vt:lpstr>
      <vt:lpstr>Wingdings</vt:lpstr>
      <vt:lpstr>新細明體</vt:lpstr>
      <vt:lpstr>標楷體</vt:lpstr>
      <vt:lpstr>Arial</vt:lpstr>
      <vt:lpstr>Office 佈景主題</vt:lpstr>
      <vt:lpstr>PowerPoint Presentation</vt:lpstr>
      <vt:lpstr>PowerPoint Presentation</vt:lpstr>
      <vt:lpstr>Outline</vt:lpstr>
      <vt:lpstr>Sentiment Analysis  on Social Media </vt:lpstr>
      <vt:lpstr>Example of Opinion: review segment on iPhone</vt:lpstr>
      <vt:lpstr>PowerPoint Presentation</vt:lpstr>
      <vt:lpstr>Architectures of  Sentiment Analytics</vt:lpstr>
      <vt:lpstr>Bing Liu (2015),  Sentiment Analysis:  Mining Opinions, Sentiments, and Emotions,  Cambridge University Press</vt:lpstr>
      <vt:lpstr>Sentiment Analysis and  Opinion Mining</vt:lpstr>
      <vt:lpstr>Research Area of Opinion Mining</vt:lpstr>
      <vt:lpstr>Sentiment Analysis</vt:lpstr>
      <vt:lpstr>Applications of Sentiment Analysis</vt:lpstr>
      <vt:lpstr>Sentiment detection</vt:lpstr>
      <vt:lpstr>Problem statement of  Opinion Mining</vt:lpstr>
      <vt:lpstr>What is an opinion?</vt:lpstr>
      <vt:lpstr>Entity and aspect/feature level</vt:lpstr>
      <vt:lpstr>Two main types of opinions</vt:lpstr>
      <vt:lpstr>Subjective and Objective</vt:lpstr>
      <vt:lpstr>Sentiment Analysis vs. Subjectivity Analysis</vt:lpstr>
      <vt:lpstr>A (regular) opinion</vt:lpstr>
      <vt:lpstr>Entity and aspect</vt:lpstr>
      <vt:lpstr>Opinion Definition</vt:lpstr>
      <vt:lpstr>Terminologies</vt:lpstr>
      <vt:lpstr>Subjectivity and Emotion</vt:lpstr>
      <vt:lpstr>Classification Based on  Supervised Learning</vt:lpstr>
      <vt:lpstr>Opinion words in  Sentiment classification</vt:lpstr>
      <vt:lpstr>Features in Opinion Mining</vt:lpstr>
      <vt:lpstr>Sentiment Analysis Architecture </vt:lpstr>
      <vt:lpstr>Sentiment Classification Based on Emoticons </vt:lpstr>
      <vt:lpstr>Lexicon-Based Model</vt:lpstr>
      <vt:lpstr>Sentiment Analysis Tasks</vt:lpstr>
      <vt:lpstr>Sentiment Analysis vs. Subjectivity Analysis</vt:lpstr>
      <vt:lpstr>Levels of Sentiment Analysis </vt:lpstr>
      <vt:lpstr>Sentiment Analysis</vt:lpstr>
      <vt:lpstr>Sentiment Classification Techniques</vt:lpstr>
      <vt:lpstr>A Brief Summary of Sentiment Analysis Methods</vt:lpstr>
      <vt:lpstr>Word-of-Mouth (WOM)</vt:lpstr>
      <vt:lpstr>PowerPoint Presentation</vt:lpstr>
      <vt:lpstr>Conversion of text representation</vt:lpstr>
      <vt:lpstr>Example of SentiWordNet</vt:lpstr>
      <vt:lpstr>SenticNet</vt:lpstr>
      <vt:lpstr>Polarity Detection with SenticNet</vt:lpstr>
      <vt:lpstr>Polarity Detection with SenticNet</vt:lpstr>
      <vt:lpstr>Polarity Detection with SenticNet</vt:lpstr>
      <vt:lpstr>Polarity Detection with SenticNet</vt:lpstr>
      <vt:lpstr>Polarity Detection with SenticNet</vt:lpstr>
      <vt:lpstr>Evaluation of  Text Mining and Sentiment Analysis</vt:lpstr>
      <vt:lpstr>Deep Learning for  Sentiment Analytics</vt:lpstr>
      <vt:lpstr>Recursive Deep Models for Semantic Compositionality Over a Sentiment Treebank</vt:lpstr>
      <vt:lpstr> Recursive Neural Tensor Network (RNTN)</vt:lpstr>
      <vt:lpstr> Recursive Neural Network (RNN)  models for sentiment</vt:lpstr>
      <vt:lpstr>Recursive Neural Tensor Network (RNTN)</vt:lpstr>
      <vt:lpstr>Roger Dodger is one of the most compelling variations on this theme.   Roger Dodger is one of the least compelling variations on this theme.</vt:lpstr>
      <vt:lpstr>RNTN for Sentiment Analysis</vt:lpstr>
      <vt:lpstr>RNTN for Sentiment Analysis</vt:lpstr>
      <vt:lpstr> Accuracy for fine grained (5-class)  and binary predictions  at the sentence level (root) and for all nodes</vt:lpstr>
      <vt:lpstr> Accuracy of negation detection</vt:lpstr>
      <vt:lpstr>Deep Learning  for Sentiment Analysis  CNN RNTN LSTM</vt:lpstr>
      <vt:lpstr>Performance Comparison of  Sentiment Analysis Methods</vt:lpstr>
      <vt:lpstr>Social Media Monitoring/Analysis</vt:lpstr>
      <vt:lpstr>Existing Tools  (“Social Media Monitoring/Analysis")</vt:lpstr>
      <vt:lpstr>Word-of-mouth Voice of the Customer</vt:lpstr>
      <vt:lpstr>PowerPoint Presentation</vt:lpstr>
      <vt:lpstr>PowerPoint Presentation</vt:lpstr>
      <vt:lpstr>http://www.radian6.com/</vt:lpstr>
      <vt:lpstr>http://www.sas.com/software/customer-intelligence/social-media-analytics/</vt:lpstr>
      <vt:lpstr>http://www.tweetfeel.com</vt:lpstr>
      <vt:lpstr>eLand</vt:lpstr>
      <vt:lpstr>OpView</vt:lpstr>
      <vt:lpstr>http://www.i-buzz.com.tw/</vt:lpstr>
      <vt:lpstr>Resources of  Opinion Mining</vt:lpstr>
      <vt:lpstr>Datasets of Opinion Mining</vt:lpstr>
      <vt:lpstr>Lexical Resources of Opinion Mining</vt:lpstr>
      <vt:lpstr>Example of SentiWordNet</vt:lpstr>
      <vt:lpstr>《知網》情感分析用詞語集（beta版）</vt:lpstr>
      <vt:lpstr>中文情感分析用詞語集</vt:lpstr>
      <vt:lpstr>中文情感分析用詞語集</vt:lpstr>
      <vt:lpstr>中文情感分析用詞語集</vt:lpstr>
      <vt:lpstr>中文情感分析用詞語集</vt:lpstr>
      <vt:lpstr>Opinion Spam Detection</vt:lpstr>
      <vt:lpstr>Opinion Spam Detection</vt:lpstr>
      <vt:lpstr>Opinion Spamming</vt:lpstr>
      <vt:lpstr>Forms of Opinion spam </vt:lpstr>
      <vt:lpstr>Fake Review Detection</vt:lpstr>
      <vt:lpstr>Professional Fake Review Writing Services  (some Reputation Management companies)</vt:lpstr>
      <vt:lpstr>PowerPoint Presentation</vt:lpstr>
      <vt:lpstr>PowerPoint Presentation</vt:lpstr>
      <vt:lpstr>PowerPoint Presentation</vt:lpstr>
      <vt:lpstr>Papers on Opinion Spam Detection </vt:lpstr>
      <vt:lpstr>Summary</vt:lpstr>
      <vt:lpstr>References</vt:lpstr>
      <vt:lpstr>References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Sentiment Analysis on Social Media </dc:title>
  <dc:creator>myday</dc:creator>
  <cp:keywords>Sentiment Analysis on Social Media </cp:keywords>
  <dc:description>Data Mining (資料探勘)</dc:description>
  <cp:lastModifiedBy>Microsoft Office User</cp:lastModifiedBy>
  <cp:revision>589</cp:revision>
  <dcterms:created xsi:type="dcterms:W3CDTF">2011-02-14T23:24:00Z</dcterms:created>
  <dcterms:modified xsi:type="dcterms:W3CDTF">2016-10-30T01:55:18Z</dcterms:modified>
</cp:coreProperties>
</file>